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4" r:id="rId5"/>
    <p:sldId id="333" r:id="rId6"/>
    <p:sldId id="334" r:id="rId7"/>
    <p:sldId id="335" r:id="rId8"/>
    <p:sldId id="260" r:id="rId9"/>
    <p:sldId id="336" r:id="rId10"/>
    <p:sldId id="346" r:id="rId11"/>
    <p:sldId id="347" r:id="rId12"/>
    <p:sldId id="261" r:id="rId13"/>
    <p:sldId id="349" r:id="rId14"/>
    <p:sldId id="350" r:id="rId15"/>
    <p:sldId id="351" r:id="rId16"/>
    <p:sldId id="262" r:id="rId17"/>
    <p:sldId id="348" r:id="rId18"/>
    <p:sldId id="352" r:id="rId19"/>
    <p:sldId id="353" r:id="rId20"/>
    <p:sldId id="263" r:id="rId21"/>
    <p:sldId id="354" r:id="rId22"/>
    <p:sldId id="355" r:id="rId23"/>
    <p:sldId id="356" r:id="rId24"/>
    <p:sldId id="312" r:id="rId25"/>
    <p:sldId id="313" r:id="rId26"/>
    <p:sldId id="357" r:id="rId27"/>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6AC9F03-F1BA-4C82-BBE7-6E52335D4D54}">
          <p14:sldIdLst>
            <p14:sldId id="256"/>
            <p14:sldId id="258"/>
          </p14:sldIdLst>
        </p14:section>
        <p14:section name="P1" id="{372951C1-7C31-4C85-87DD-67388AE753E8}">
          <p14:sldIdLst>
            <p14:sldId id="259"/>
            <p14:sldId id="264"/>
            <p14:sldId id="333"/>
            <p14:sldId id="334"/>
            <p14:sldId id="335"/>
          </p14:sldIdLst>
        </p14:section>
        <p14:section name="P2" id="{07FD4982-F418-4832-ADD4-086202DC6D03}">
          <p14:sldIdLst>
            <p14:sldId id="260"/>
            <p14:sldId id="336"/>
            <p14:sldId id="346"/>
            <p14:sldId id="347"/>
          </p14:sldIdLst>
        </p14:section>
        <p14:section name="P3" id="{D2BAFA36-739F-486A-9B0D-7EACDF746E45}">
          <p14:sldIdLst>
            <p14:sldId id="261"/>
            <p14:sldId id="349"/>
            <p14:sldId id="350"/>
            <p14:sldId id="351"/>
          </p14:sldIdLst>
        </p14:section>
        <p14:section name="P4" id="{9156BCDD-1B0A-4C5B-9272-3AC67C30706B}">
          <p14:sldIdLst>
            <p14:sldId id="262"/>
            <p14:sldId id="348"/>
            <p14:sldId id="352"/>
            <p14:sldId id="353"/>
          </p14:sldIdLst>
        </p14:section>
        <p14:section name="P5" id="{55DD546F-9D56-49F9-BCC3-30652E235F50}">
          <p14:sldIdLst>
            <p14:sldId id="263"/>
            <p14:sldId id="354"/>
            <p14:sldId id="355"/>
          </p14:sldIdLst>
        </p14:section>
        <p14:section name="end" id="{A7DDA517-BBD9-442C-B444-2158AE35DB14}">
          <p14:sldIdLst>
            <p14:sldId id="356"/>
            <p14:sldId id="312"/>
            <p14:sldId id="313"/>
            <p14:sldId id="357"/>
          </p14:sldIdLst>
        </p14:section>
      </p14:sectionLst>
    </p:ext>
    <p:ext uri="{EFAFB233-063F-42B5-8137-9DF3F51BA10A}">
      <p15:sldGuideLst xmlns:p15="http://schemas.microsoft.com/office/powerpoint/2012/main">
        <p15:guide id="1" orient="horz" pos="256" userDrawn="1">
          <p15:clr>
            <a:srgbClr val="A4A3A4"/>
          </p15:clr>
        </p15:guide>
        <p15:guide id="3" pos="438" userDrawn="1">
          <p15:clr>
            <a:srgbClr val="A4A3A4"/>
          </p15:clr>
        </p15:guide>
        <p15:guide id="4"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024"/>
    <a:srgbClr val="393B48"/>
    <a:srgbClr val="DFBF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showGuides="1">
      <p:cViewPr>
        <p:scale>
          <a:sx n="50" d="100"/>
          <a:sy n="50" d="100"/>
        </p:scale>
        <p:origin x="2120" y="1512"/>
      </p:cViewPr>
      <p:guideLst>
        <p:guide orient="horz" pos="256"/>
        <p:guide pos="438"/>
        <p:guide pos="72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0000000000003E-3"/>
          <c:y val="0"/>
          <c:w val="0.96562499999999996"/>
          <c:h val="0.84216874740595793"/>
        </c:manualLayout>
      </c:layout>
      <c:lineChart>
        <c:grouping val="stacked"/>
        <c:varyColors val="0"/>
        <c:ser>
          <c:idx val="0"/>
          <c:order val="0"/>
          <c:tx>
            <c:strRef>
              <c:f>Sheet1!$B$1</c:f>
              <c:strCache>
                <c:ptCount val="1"/>
                <c:pt idx="0">
                  <c:v>系列 1</c:v>
                </c:pt>
              </c:strCache>
            </c:strRef>
          </c:tx>
          <c:spPr>
            <a:ln w="19050" cap="rnd">
              <a:solidFill>
                <a:schemeClr val="bg1"/>
              </a:solidFill>
              <a:round/>
            </a:ln>
            <a:effectLst/>
          </c:spPr>
          <c:marker>
            <c:symbol val="circle"/>
            <c:size val="6"/>
            <c:spPr>
              <a:solidFill>
                <a:schemeClr val="bg1"/>
              </a:solidFill>
              <a:ln w="15875">
                <a:noFill/>
              </a:ln>
              <a:effectLst/>
            </c:spPr>
          </c:marker>
          <c:dLbls>
            <c:dLbl>
              <c:idx val="2"/>
              <c:layout>
                <c:manualLayout>
                  <c:x val="-3.9353829886098216E-2"/>
                  <c:y val="-3.37318516993749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F5E-4287-A6A2-5D1470E49228}"/>
                </c:ext>
              </c:extLst>
            </c:dLbl>
            <c:dLbl>
              <c:idx val="3"/>
              <c:layout>
                <c:manualLayout>
                  <c:x val="-1.0937499999999999E-2"/>
                  <c:y val="-2.578124841404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5E-4287-A6A2-5D1470E49228}"/>
                </c:ext>
              </c:extLst>
            </c:dLbl>
            <c:dLbl>
              <c:idx val="4"/>
              <c:layout>
                <c:manualLayout>
                  <c:x val="-9.3699594966900439E-3"/>
                  <c:y val="-3.935382698260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5E-4287-A6A2-5D1470E49228}"/>
                </c:ext>
              </c:extLst>
            </c:dLbl>
            <c:dLbl>
              <c:idx val="5"/>
              <c:layout>
                <c:manualLayout>
                  <c:x val="-1.3117943295366129E-2"/>
                  <c:y val="-2.2487901132916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5E-4287-A6A2-5D1470E49228}"/>
                </c:ext>
              </c:extLst>
            </c:dLbl>
            <c:dLbl>
              <c:idx val="6"/>
              <c:layout>
                <c:manualLayout>
                  <c:x val="-2.2487902792056171E-2"/>
                  <c:y val="-3.935382698260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5E-4287-A6A2-5D1470E49228}"/>
                </c:ext>
              </c:extLst>
            </c:dLbl>
            <c:dLbl>
              <c:idx val="8"/>
              <c:layout>
                <c:manualLayout>
                  <c:x val="-1.499193519470407E-2"/>
                  <c:y val="-3.9353826982603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5E-4287-A6A2-5D1470E49228}"/>
                </c:ext>
              </c:extLst>
            </c:dLbl>
            <c:dLbl>
              <c:idx val="9"/>
              <c:layout>
                <c:manualLayout>
                  <c:x val="-2.4361894691394114E-2"/>
                  <c:y val="-4.2164814624218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5E-4287-A6A2-5D1470E49228}"/>
                </c:ext>
              </c:extLst>
            </c:dLbl>
            <c:dLbl>
              <c:idx val="10"/>
              <c:layout>
                <c:manualLayout>
                  <c:x val="-3.1857862288746146E-2"/>
                  <c:y val="-3.6542839340989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5E-4287-A6A2-5D1470E49228}"/>
                </c:ext>
              </c:extLst>
            </c:dLbl>
            <c:dLbl>
              <c:idx val="11"/>
              <c:layout>
                <c:manualLayout>
                  <c:x val="-1.8739918993380223E-2"/>
                  <c:y val="-5.3408765190676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F5E-4287-A6A2-5D1470E492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4.3</c:v>
                </c:pt>
                <c:pt idx="1">
                  <c:v>2.5</c:v>
                </c:pt>
                <c:pt idx="2">
                  <c:v>3.5</c:v>
                </c:pt>
                <c:pt idx="3">
                  <c:v>4.5</c:v>
                </c:pt>
                <c:pt idx="4">
                  <c:v>4.5999999999999996</c:v>
                </c:pt>
                <c:pt idx="5">
                  <c:v>4.8</c:v>
                </c:pt>
                <c:pt idx="6">
                  <c:v>4.8</c:v>
                </c:pt>
                <c:pt idx="7">
                  <c:v>5.6</c:v>
                </c:pt>
                <c:pt idx="8">
                  <c:v>3.7</c:v>
                </c:pt>
                <c:pt idx="9">
                  <c:v>3.9</c:v>
                </c:pt>
                <c:pt idx="10">
                  <c:v>4.5</c:v>
                </c:pt>
                <c:pt idx="11">
                  <c:v>5.8</c:v>
                </c:pt>
              </c:numCache>
            </c:numRef>
          </c:val>
          <c:smooth val="1"/>
          <c:extLst>
            <c:ext xmlns:c16="http://schemas.microsoft.com/office/drawing/2014/chart" uri="{C3380CC4-5D6E-409C-BE32-E72D297353CC}">
              <c16:uniqueId val="{00000009-FF5E-4287-A6A2-5D1470E49228}"/>
            </c:ext>
          </c:extLst>
        </c:ser>
        <c:ser>
          <c:idx val="1"/>
          <c:order val="1"/>
          <c:tx>
            <c:strRef>
              <c:f>Sheet1!$C$1</c:f>
              <c:strCache>
                <c:ptCount val="1"/>
                <c:pt idx="0">
                  <c:v>系列 2</c:v>
                </c:pt>
              </c:strCache>
            </c:strRef>
          </c:tx>
          <c:spPr>
            <a:ln w="19050" cap="rnd">
              <a:solidFill>
                <a:schemeClr val="accent1"/>
              </a:solidFill>
              <a:round/>
            </a:ln>
            <a:effectLst/>
          </c:spPr>
          <c:marker>
            <c:symbol val="circle"/>
            <c:size val="6"/>
            <c:spPr>
              <a:solidFill>
                <a:schemeClr val="accent1"/>
              </a:solidFill>
              <a:ln w="12700">
                <a:noFill/>
              </a:ln>
              <a:effectLst/>
            </c:spPr>
          </c:marker>
          <c:dLbls>
            <c:dLbl>
              <c:idx val="0"/>
              <c:layout>
                <c:manualLayout>
                  <c:x val="-2.9983870389408144E-2"/>
                  <c:y val="-3.0920864057760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F5E-4287-A6A2-5D1470E49228}"/>
                </c:ext>
              </c:extLst>
            </c:dLbl>
            <c:dLbl>
              <c:idx val="3"/>
              <c:layout>
                <c:manualLayout>
                  <c:x val="-2.0312500000000001E-2"/>
                  <c:y val="-3.515624783733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F5E-4287-A6A2-5D1470E49228}"/>
                </c:ext>
              </c:extLst>
            </c:dLbl>
            <c:dLbl>
              <c:idx val="4"/>
              <c:layout>
                <c:manualLayout>
                  <c:x val="-9.3749999999999997E-3"/>
                  <c:y val="-2.5781248414047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F5E-4287-A6A2-5D1470E49228}"/>
                </c:ext>
              </c:extLst>
            </c:dLbl>
            <c:dLbl>
              <c:idx val="5"/>
              <c:layout>
                <c:manualLayout>
                  <c:x val="-2.34375E-2"/>
                  <c:y val="-3.2812497981514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F5E-4287-A6A2-5D1470E49228}"/>
                </c:ext>
              </c:extLst>
            </c:dLbl>
            <c:dLbl>
              <c:idx val="6"/>
              <c:layout>
                <c:manualLayout>
                  <c:x val="-3.2812500000000001E-2"/>
                  <c:y val="-3.2812497981514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F5E-4287-A6A2-5D1470E49228}"/>
                </c:ext>
              </c:extLst>
            </c:dLbl>
            <c:dLbl>
              <c:idx val="8"/>
              <c:layout>
                <c:manualLayout>
                  <c:x val="-9.3749999999999997E-3"/>
                  <c:y val="-3.5156247837337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F5E-4287-A6A2-5D1470E4922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2.4</c:v>
                </c:pt>
                <c:pt idx="1">
                  <c:v>4.4000000000000004</c:v>
                </c:pt>
                <c:pt idx="2">
                  <c:v>1.8</c:v>
                </c:pt>
                <c:pt idx="3">
                  <c:v>2.8</c:v>
                </c:pt>
                <c:pt idx="4">
                  <c:v>2.8</c:v>
                </c:pt>
                <c:pt idx="5">
                  <c:v>2.8</c:v>
                </c:pt>
                <c:pt idx="6">
                  <c:v>3.2</c:v>
                </c:pt>
                <c:pt idx="7">
                  <c:v>3.6</c:v>
                </c:pt>
                <c:pt idx="8">
                  <c:v>4</c:v>
                </c:pt>
                <c:pt idx="9">
                  <c:v>4.5</c:v>
                </c:pt>
                <c:pt idx="10">
                  <c:v>2.8</c:v>
                </c:pt>
                <c:pt idx="11">
                  <c:v>5.2</c:v>
                </c:pt>
              </c:numCache>
            </c:numRef>
          </c:val>
          <c:smooth val="1"/>
          <c:extLst>
            <c:ext xmlns:c16="http://schemas.microsoft.com/office/drawing/2014/chart" uri="{C3380CC4-5D6E-409C-BE32-E72D297353CC}">
              <c16:uniqueId val="{00000010-FF5E-4287-A6A2-5D1470E49228}"/>
            </c:ext>
          </c:extLst>
        </c:ser>
        <c:dLbls>
          <c:showLegendKey val="0"/>
          <c:showVal val="1"/>
          <c:showCatName val="0"/>
          <c:showSerName val="0"/>
          <c:showPercent val="0"/>
          <c:showBubbleSize val="0"/>
        </c:dLbls>
        <c:marker val="1"/>
        <c:smooth val="0"/>
        <c:axId val="1312129279"/>
        <c:axId val="1062881071"/>
      </c:lineChart>
      <c:catAx>
        <c:axId val="1312129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1062881071"/>
        <c:crosses val="autoZero"/>
        <c:auto val="1"/>
        <c:lblAlgn val="ctr"/>
        <c:lblOffset val="100"/>
        <c:noMultiLvlLbl val="0"/>
      </c:catAx>
      <c:valAx>
        <c:axId val="1062881071"/>
        <c:scaling>
          <c:orientation val="minMax"/>
        </c:scaling>
        <c:delete val="1"/>
        <c:axPos val="l"/>
        <c:numFmt formatCode="General" sourceLinked="1"/>
        <c:majorTickMark val="none"/>
        <c:minorTickMark val="none"/>
        <c:tickLblPos val="nextTo"/>
        <c:crossAx val="1312129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gradFill flip="none" rotWithShape="1">
              <a:gsLst>
                <a:gs pos="0">
                  <a:schemeClr val="accent1">
                    <a:lumMod val="60000"/>
                    <a:lumOff val="40000"/>
                  </a:schemeClr>
                </a:gs>
                <a:gs pos="100000">
                  <a:schemeClr val="accent1"/>
                </a:gs>
              </a:gsLst>
              <a:lin ang="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项目一</c:v>
                </c:pt>
                <c:pt idx="1">
                  <c:v>项目二</c:v>
                </c:pt>
                <c:pt idx="2">
                  <c:v>项目三</c:v>
                </c:pt>
                <c:pt idx="3">
                  <c:v>项目四</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146-404F-89A0-3FEA79E0409F}"/>
            </c:ext>
          </c:extLst>
        </c:ser>
        <c:ser>
          <c:idx val="1"/>
          <c:order val="1"/>
          <c:tx>
            <c:strRef>
              <c:f>Sheet1!$C$1</c:f>
              <c:strCache>
                <c:ptCount val="1"/>
                <c:pt idx="0">
                  <c:v>Series 2</c:v>
                </c:pt>
              </c:strCache>
            </c:strRef>
          </c:tx>
          <c:spPr>
            <a:noFill/>
            <a:ln w="12700">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项目一</c:v>
                </c:pt>
                <c:pt idx="1">
                  <c:v>项目二</c:v>
                </c:pt>
                <c:pt idx="2">
                  <c:v>项目三</c:v>
                </c:pt>
                <c:pt idx="3">
                  <c:v>项目四</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146-404F-89A0-3FEA79E0409F}"/>
            </c:ext>
          </c:extLst>
        </c:ser>
        <c:dLbls>
          <c:showLegendKey val="0"/>
          <c:showVal val="1"/>
          <c:showCatName val="0"/>
          <c:showSerName val="0"/>
          <c:showPercent val="0"/>
          <c:showBubbleSize val="0"/>
        </c:dLbls>
        <c:gapWidth val="361"/>
        <c:overlap val="-20"/>
        <c:axId val="403788472"/>
        <c:axId val="403790440"/>
      </c:barChart>
      <c:catAx>
        <c:axId val="403788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crossAx val="403790440"/>
        <c:crosses val="autoZero"/>
        <c:auto val="1"/>
        <c:lblAlgn val="ctr"/>
        <c:lblOffset val="100"/>
        <c:noMultiLvlLbl val="0"/>
      </c:catAx>
      <c:valAx>
        <c:axId val="403790440"/>
        <c:scaling>
          <c:orientation val="minMax"/>
        </c:scaling>
        <c:delete val="1"/>
        <c:axPos val="t"/>
        <c:numFmt formatCode="General" sourceLinked="1"/>
        <c:majorTickMark val="none"/>
        <c:minorTickMark val="none"/>
        <c:tickLblPos val="nextTo"/>
        <c:crossAx val="40378847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系列 1</c:v>
                </c:pt>
              </c:strCache>
            </c:strRef>
          </c:tx>
          <c:dPt>
            <c:idx val="0"/>
            <c:bubble3D val="0"/>
            <c:spPr>
              <a:solidFill>
                <a:schemeClr val="accent1">
                  <a:lumMod val="20000"/>
                  <a:lumOff val="80000"/>
                </a:schemeClr>
              </a:solidFill>
              <a:ln>
                <a:noFill/>
              </a:ln>
              <a:effectLst/>
            </c:spPr>
            <c:extLst>
              <c:ext xmlns:c16="http://schemas.microsoft.com/office/drawing/2014/chart" uri="{C3380CC4-5D6E-409C-BE32-E72D297353CC}">
                <c16:uniqueId val="{0000000C-B226-48E0-A8B1-844A1498357B}"/>
              </c:ext>
            </c:extLst>
          </c:dPt>
          <c:dPt>
            <c:idx val="1"/>
            <c:bubble3D val="0"/>
            <c:spPr>
              <a:noFill/>
              <a:ln>
                <a:noFill/>
              </a:ln>
              <a:effectLst/>
            </c:spPr>
            <c:extLst>
              <c:ext xmlns:c16="http://schemas.microsoft.com/office/drawing/2014/chart" uri="{C3380CC4-5D6E-409C-BE32-E72D297353CC}">
                <c16:uniqueId val="{00000006-B226-48E0-A8B1-844A1498357B}"/>
              </c:ext>
            </c:extLst>
          </c:dPt>
          <c:cat>
            <c:strRef>
              <c:f>Sheet1!$A$2:$A$3</c:f>
              <c:strCache>
                <c:ptCount val="2"/>
                <c:pt idx="0">
                  <c:v>类别 1</c:v>
                </c:pt>
                <c:pt idx="1">
                  <c:v>类别 2</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0-B226-48E0-A8B1-844A1498357B}"/>
            </c:ext>
          </c:extLst>
        </c:ser>
        <c:ser>
          <c:idx val="1"/>
          <c:order val="1"/>
          <c:tx>
            <c:strRef>
              <c:f>Sheet1!$C$1</c:f>
              <c:strCache>
                <c:ptCount val="1"/>
                <c:pt idx="0">
                  <c:v>系列 2</c:v>
                </c:pt>
              </c:strCache>
            </c:strRef>
          </c:tx>
          <c:dPt>
            <c:idx val="0"/>
            <c:bubble3D val="0"/>
            <c:spPr>
              <a:solidFill>
                <a:schemeClr val="accent1">
                  <a:lumMod val="75000"/>
                </a:schemeClr>
              </a:solidFill>
              <a:ln>
                <a:noFill/>
              </a:ln>
              <a:effectLst/>
            </c:spPr>
            <c:extLst>
              <c:ext xmlns:c16="http://schemas.microsoft.com/office/drawing/2014/chart" uri="{C3380CC4-5D6E-409C-BE32-E72D297353CC}">
                <c16:uniqueId val="{0000000B-B226-48E0-A8B1-844A1498357B}"/>
              </c:ext>
            </c:extLst>
          </c:dPt>
          <c:dPt>
            <c:idx val="1"/>
            <c:bubble3D val="0"/>
            <c:spPr>
              <a:noFill/>
              <a:ln>
                <a:noFill/>
              </a:ln>
              <a:effectLst/>
            </c:spPr>
            <c:extLst>
              <c:ext xmlns:c16="http://schemas.microsoft.com/office/drawing/2014/chart" uri="{C3380CC4-5D6E-409C-BE32-E72D297353CC}">
                <c16:uniqueId val="{00000007-B226-48E0-A8B1-844A1498357B}"/>
              </c:ext>
            </c:extLst>
          </c:dPt>
          <c:cat>
            <c:strRef>
              <c:f>Sheet1!$A$2:$A$3</c:f>
              <c:strCache>
                <c:ptCount val="2"/>
                <c:pt idx="0">
                  <c:v>类别 1</c:v>
                </c:pt>
                <c:pt idx="1">
                  <c:v>类别 2</c:v>
                </c:pt>
              </c:strCache>
            </c:strRef>
          </c:cat>
          <c:val>
            <c:numRef>
              <c:f>Sheet1!$C$2:$C$3</c:f>
              <c:numCache>
                <c:formatCode>General</c:formatCode>
                <c:ptCount val="2"/>
                <c:pt idx="0">
                  <c:v>35</c:v>
                </c:pt>
                <c:pt idx="1">
                  <c:v>65</c:v>
                </c:pt>
              </c:numCache>
            </c:numRef>
          </c:val>
          <c:extLst>
            <c:ext xmlns:c16="http://schemas.microsoft.com/office/drawing/2014/chart" uri="{C3380CC4-5D6E-409C-BE32-E72D297353CC}">
              <c16:uniqueId val="{00000001-B226-48E0-A8B1-844A1498357B}"/>
            </c:ext>
          </c:extLst>
        </c:ser>
        <c:ser>
          <c:idx val="2"/>
          <c:order val="2"/>
          <c:tx>
            <c:strRef>
              <c:f>Sheet1!$D$1</c:f>
              <c:strCache>
                <c:ptCount val="1"/>
                <c:pt idx="0">
                  <c:v>系列 3</c:v>
                </c:pt>
              </c:strCache>
            </c:strRef>
          </c:tx>
          <c:dPt>
            <c:idx val="0"/>
            <c:bubble3D val="0"/>
            <c:spPr>
              <a:solidFill>
                <a:schemeClr val="accent1">
                  <a:lumMod val="60000"/>
                  <a:lumOff val="40000"/>
                </a:schemeClr>
              </a:solidFill>
              <a:ln>
                <a:noFill/>
              </a:ln>
              <a:effectLst/>
            </c:spPr>
            <c:extLst>
              <c:ext xmlns:c16="http://schemas.microsoft.com/office/drawing/2014/chart" uri="{C3380CC4-5D6E-409C-BE32-E72D297353CC}">
                <c16:uniqueId val="{0000000A-B226-48E0-A8B1-844A1498357B}"/>
              </c:ext>
            </c:extLst>
          </c:dPt>
          <c:dPt>
            <c:idx val="1"/>
            <c:bubble3D val="0"/>
            <c:spPr>
              <a:noFill/>
              <a:ln>
                <a:noFill/>
              </a:ln>
              <a:effectLst/>
            </c:spPr>
            <c:extLst>
              <c:ext xmlns:c16="http://schemas.microsoft.com/office/drawing/2014/chart" uri="{C3380CC4-5D6E-409C-BE32-E72D297353CC}">
                <c16:uniqueId val="{00000008-B226-48E0-A8B1-844A1498357B}"/>
              </c:ext>
            </c:extLst>
          </c:dPt>
          <c:cat>
            <c:strRef>
              <c:f>Sheet1!$A$2:$A$3</c:f>
              <c:strCache>
                <c:ptCount val="2"/>
                <c:pt idx="0">
                  <c:v>类别 1</c:v>
                </c:pt>
                <c:pt idx="1">
                  <c:v>类别 2</c:v>
                </c:pt>
              </c:strCache>
            </c:strRef>
          </c:cat>
          <c:val>
            <c:numRef>
              <c:f>Sheet1!$D$2:$D$3</c:f>
              <c:numCache>
                <c:formatCode>General</c:formatCode>
                <c:ptCount val="2"/>
                <c:pt idx="0">
                  <c:v>45</c:v>
                </c:pt>
                <c:pt idx="1">
                  <c:v>55</c:v>
                </c:pt>
              </c:numCache>
            </c:numRef>
          </c:val>
          <c:extLst>
            <c:ext xmlns:c16="http://schemas.microsoft.com/office/drawing/2014/chart" uri="{C3380CC4-5D6E-409C-BE32-E72D297353CC}">
              <c16:uniqueId val="{00000002-B226-48E0-A8B1-844A1498357B}"/>
            </c:ext>
          </c:extLst>
        </c:ser>
        <c:ser>
          <c:idx val="3"/>
          <c:order val="3"/>
          <c:tx>
            <c:strRef>
              <c:f>Sheet1!$E$1</c:f>
              <c:strCache>
                <c:ptCount val="1"/>
                <c:pt idx="0">
                  <c:v>系列 4</c:v>
                </c:pt>
              </c:strCache>
            </c:strRef>
          </c:tx>
          <c:dPt>
            <c:idx val="0"/>
            <c:bubble3D val="0"/>
            <c:spPr>
              <a:solidFill>
                <a:schemeClr val="accent1"/>
              </a:solidFill>
              <a:ln>
                <a:noFill/>
              </a:ln>
              <a:effectLst/>
            </c:spPr>
            <c:extLst>
              <c:ext xmlns:c16="http://schemas.microsoft.com/office/drawing/2014/chart" uri="{C3380CC4-5D6E-409C-BE32-E72D297353CC}">
                <c16:uniqueId val="{00000009-B226-48E0-A8B1-844A1498357B}"/>
              </c:ext>
            </c:extLst>
          </c:dPt>
          <c:dPt>
            <c:idx val="1"/>
            <c:bubble3D val="0"/>
            <c:spPr>
              <a:noFill/>
              <a:ln>
                <a:noFill/>
              </a:ln>
              <a:effectLst/>
            </c:spPr>
            <c:extLst>
              <c:ext xmlns:c16="http://schemas.microsoft.com/office/drawing/2014/chart" uri="{C3380CC4-5D6E-409C-BE32-E72D297353CC}">
                <c16:uniqueId val="{00000005-B226-48E0-A8B1-844A1498357B}"/>
              </c:ext>
            </c:extLst>
          </c:dPt>
          <c:cat>
            <c:strRef>
              <c:f>Sheet1!$A$2:$A$3</c:f>
              <c:strCache>
                <c:ptCount val="2"/>
                <c:pt idx="0">
                  <c:v>类别 1</c:v>
                </c:pt>
                <c:pt idx="1">
                  <c:v>类别 2</c:v>
                </c:pt>
              </c:strCache>
            </c:strRef>
          </c:cat>
          <c:val>
            <c:numRef>
              <c:f>Sheet1!$E$2:$E$3</c:f>
              <c:numCache>
                <c:formatCode>General</c:formatCode>
                <c:ptCount val="2"/>
                <c:pt idx="0">
                  <c:v>80</c:v>
                </c:pt>
                <c:pt idx="1">
                  <c:v>20</c:v>
                </c:pt>
              </c:numCache>
            </c:numRef>
          </c:val>
          <c:extLst>
            <c:ext xmlns:c16="http://schemas.microsoft.com/office/drawing/2014/chart" uri="{C3380CC4-5D6E-409C-BE32-E72D297353CC}">
              <c16:uniqueId val="{00000004-B226-48E0-A8B1-844A1498357B}"/>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marL="0" algn="ctr" defTabSz="914400" rtl="0" eaLnBrk="1" latinLnBrk="0" hangingPunct="1">
        <a:defRPr lang="en-US" altLang="zh-CN" sz="1800" kern="1200">
          <a:solidFill>
            <a:schemeClr val="lt1"/>
          </a:solidFill>
          <a:latin typeface="+mn-lt"/>
          <a:ea typeface="+mn-ea"/>
          <a:cs typeface="+mn-cs"/>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bg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581FE403-EFBE-407B-B1B0-589475D3132E}"/>
              </a:ext>
            </a:extLst>
          </p:cNvPr>
          <p:cNvSpPr/>
          <p:nvPr userDrawn="1"/>
        </p:nvSpPr>
        <p:spPr>
          <a:xfrm>
            <a:off x="0" y="0"/>
            <a:ext cx="12192000" cy="6858000"/>
          </a:xfrm>
          <a:prstGeom prst="rect">
            <a:avLst/>
          </a:prstGeom>
          <a:gradFill flip="none" rotWithShape="1">
            <a:gsLst>
              <a:gs pos="0">
                <a:schemeClr val="accent2"/>
              </a:gs>
              <a:gs pos="100000">
                <a:schemeClr val="accent3"/>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任意多边形: 形状 5">
            <a:extLst>
              <a:ext uri="{FF2B5EF4-FFF2-40B4-BE49-F238E27FC236}">
                <a16:creationId xmlns:a16="http://schemas.microsoft.com/office/drawing/2014/main" id="{951CEE64-2B36-4C85-AB89-DE8F8FEC7D03}"/>
              </a:ext>
            </a:extLst>
          </p:cNvPr>
          <p:cNvSpPr/>
          <p:nvPr userDrawn="1"/>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7" name="文本框 6">
            <a:extLst>
              <a:ext uri="{FF2B5EF4-FFF2-40B4-BE49-F238E27FC236}">
                <a16:creationId xmlns:a16="http://schemas.microsoft.com/office/drawing/2014/main" id="{60A598CF-A300-4DE6-A3EE-601FB4FC35DB}"/>
              </a:ext>
            </a:extLst>
          </p:cNvPr>
          <p:cNvSpPr txBox="1"/>
          <p:nvPr userDrawn="1"/>
        </p:nvSpPr>
        <p:spPr>
          <a:xfrm>
            <a:off x="10117190" y="595227"/>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60364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bg1"/>
        </a:solid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B0B5A3D-080F-41A6-94AD-698C4773D015}"/>
              </a:ext>
            </a:extLst>
          </p:cNvPr>
          <p:cNvSpPr/>
          <p:nvPr userDrawn="1"/>
        </p:nvSpPr>
        <p:spPr>
          <a:xfrm>
            <a:off x="0" y="0"/>
            <a:ext cx="12192000" cy="6858000"/>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矩形 8">
            <a:extLst>
              <a:ext uri="{FF2B5EF4-FFF2-40B4-BE49-F238E27FC236}">
                <a16:creationId xmlns:a16="http://schemas.microsoft.com/office/drawing/2014/main" id="{36F96FDE-E94D-411E-BE1A-C62F8F042D1C}"/>
              </a:ext>
            </a:extLst>
          </p:cNvPr>
          <p:cNvSpPr/>
          <p:nvPr userDrawn="1"/>
        </p:nvSpPr>
        <p:spPr>
          <a:xfrm>
            <a:off x="457200" y="406400"/>
            <a:ext cx="11734800" cy="6451600"/>
          </a:xfrm>
          <a:prstGeom prst="rect">
            <a:avLst/>
          </a:pr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 name="任意多边形: 形状 6">
            <a:extLst>
              <a:ext uri="{FF2B5EF4-FFF2-40B4-BE49-F238E27FC236}">
                <a16:creationId xmlns:a16="http://schemas.microsoft.com/office/drawing/2014/main" id="{E6F61CD0-941F-4066-AC75-5C7B91672380}"/>
              </a:ext>
            </a:extLst>
          </p:cNvPr>
          <p:cNvSpPr/>
          <p:nvPr userDrawn="1"/>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268130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473213D-439E-402F-B4BC-718D766D7565}"/>
              </a:ext>
            </a:extLst>
          </p:cNvPr>
          <p:cNvSpPr/>
          <p:nvPr userDrawn="1"/>
        </p:nvSpPr>
        <p:spPr>
          <a:xfrm>
            <a:off x="0" y="0"/>
            <a:ext cx="12192000" cy="6858000"/>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 name="矩形 5">
            <a:extLst>
              <a:ext uri="{FF2B5EF4-FFF2-40B4-BE49-F238E27FC236}">
                <a16:creationId xmlns:a16="http://schemas.microsoft.com/office/drawing/2014/main" id="{F991F79F-A45B-4292-AA07-F1ADD0D78F44}"/>
              </a:ext>
            </a:extLst>
          </p:cNvPr>
          <p:cNvSpPr/>
          <p:nvPr userDrawn="1"/>
        </p:nvSpPr>
        <p:spPr>
          <a:xfrm>
            <a:off x="457200" y="406400"/>
            <a:ext cx="11734800" cy="6451600"/>
          </a:xfrm>
          <a:prstGeom prst="rect">
            <a:avLst/>
          </a:pr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1852DA03-C061-4C6C-A829-2E029632E519}"/>
              </a:ext>
            </a:extLst>
          </p:cNvPr>
          <p:cNvSpPr/>
          <p:nvPr userDrawn="1"/>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1497618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_1">
    <p:bg>
      <p:bgPr>
        <a:solidFill>
          <a:schemeClr val="bg1"/>
        </a:solid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4A515CD-C625-4EC4-B8B1-A023B285C944}"/>
              </a:ext>
            </a:extLst>
          </p:cNvPr>
          <p:cNvSpPr/>
          <p:nvPr userDrawn="1"/>
        </p:nvSpPr>
        <p:spPr>
          <a:xfrm>
            <a:off x="0" y="0"/>
            <a:ext cx="12192000" cy="6858000"/>
          </a:xfrm>
          <a:prstGeom prst="rect">
            <a:avLst/>
          </a:prstGeom>
          <a:gradFill flip="none" rotWithShape="1">
            <a:gsLst>
              <a:gs pos="0">
                <a:schemeClr val="accent2"/>
              </a:gs>
              <a:gs pos="100000">
                <a:schemeClr val="accent3"/>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8" name="矩形 17">
            <a:extLst>
              <a:ext uri="{FF2B5EF4-FFF2-40B4-BE49-F238E27FC236}">
                <a16:creationId xmlns:a16="http://schemas.microsoft.com/office/drawing/2014/main" id="{50C0E487-C2C7-4920-8B38-D0A3AFC046E5}"/>
              </a:ext>
            </a:extLst>
          </p:cNvPr>
          <p:cNvSpPr/>
          <p:nvPr userDrawn="1"/>
        </p:nvSpPr>
        <p:spPr>
          <a:xfrm>
            <a:off x="1" y="-1"/>
            <a:ext cx="1414914" cy="6858001"/>
          </a:xfrm>
          <a:prstGeom prst="rect">
            <a:avLst/>
          </a:prstGeom>
          <a:gradFill>
            <a:gsLst>
              <a:gs pos="0">
                <a:schemeClr val="accent1">
                  <a:lumMod val="60000"/>
                  <a:lumOff val="40000"/>
                </a:scheme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7" name="任意多边形: 形状 16">
            <a:extLst>
              <a:ext uri="{FF2B5EF4-FFF2-40B4-BE49-F238E27FC236}">
                <a16:creationId xmlns:a16="http://schemas.microsoft.com/office/drawing/2014/main" id="{DF9E336D-CAD3-49B2-BC4D-98B406F1CA89}"/>
              </a:ext>
            </a:extLst>
          </p:cNvPr>
          <p:cNvSpPr/>
          <p:nvPr userDrawn="1"/>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19" name="文本框 18">
            <a:extLst>
              <a:ext uri="{FF2B5EF4-FFF2-40B4-BE49-F238E27FC236}">
                <a16:creationId xmlns:a16="http://schemas.microsoft.com/office/drawing/2014/main" id="{6EEDACCB-592B-4F37-AA8D-EB4C33C62F0B}"/>
              </a:ext>
            </a:extLst>
          </p:cNvPr>
          <p:cNvSpPr txBox="1"/>
          <p:nvPr userDrawn="1"/>
        </p:nvSpPr>
        <p:spPr>
          <a:xfrm>
            <a:off x="10117190" y="595227"/>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326757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2">
    <p:bg>
      <p:bgPr>
        <a:solidFill>
          <a:schemeClr val="bg1"/>
        </a:solid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1D4F6C0-FF3E-4CB1-8E3A-C5615EE4377C}"/>
              </a:ext>
            </a:extLst>
          </p:cNvPr>
          <p:cNvSpPr/>
          <p:nvPr userDrawn="1"/>
        </p:nvSpPr>
        <p:spPr>
          <a:xfrm>
            <a:off x="0" y="0"/>
            <a:ext cx="12192000" cy="6858000"/>
          </a:xfrm>
          <a:prstGeom prst="rect">
            <a:avLst/>
          </a:prstGeom>
          <a:gradFill>
            <a:gsLst>
              <a:gs pos="0">
                <a:schemeClr val="accent1">
                  <a:lumMod val="60000"/>
                  <a:lumOff val="40000"/>
                </a:schemeClr>
              </a:gs>
              <a:gs pos="100000">
                <a:schemeClr val="accent1"/>
              </a:gs>
            </a:gsLst>
            <a:lin ang="2700000" scaled="1"/>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12" name="图片 11" descr="图片包含 户外, 电路&#10;&#10;描述已自动生成">
            <a:extLst>
              <a:ext uri="{FF2B5EF4-FFF2-40B4-BE49-F238E27FC236}">
                <a16:creationId xmlns:a16="http://schemas.microsoft.com/office/drawing/2014/main" id="{EA688FDA-9855-41E6-807C-ACCD1725523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FilmGrain/>
                    </a14:imgEffect>
                    <a14:imgEffect>
                      <a14:saturation sat="0"/>
                    </a14:imgEffect>
                  </a14:imgLayer>
                </a14:imgProps>
              </a:ext>
              <a:ext uri="{28A0092B-C50C-407E-A947-70E740481C1C}">
                <a14:useLocalDpi xmlns:a14="http://schemas.microsoft.com/office/drawing/2010/main" val="0"/>
              </a:ext>
            </a:extLst>
          </a:blip>
          <a:srcRect l="23788" r="23786"/>
          <a:stretch/>
        </p:blipFill>
        <p:spPr>
          <a:xfrm>
            <a:off x="0" y="0"/>
            <a:ext cx="12192000" cy="5056928"/>
          </a:xfrm>
          <a:prstGeom prst="rect">
            <a:avLst/>
          </a:prstGeom>
        </p:spPr>
      </p:pic>
      <p:sp>
        <p:nvSpPr>
          <p:cNvPr id="11" name="任意多边形: 形状 10">
            <a:extLst>
              <a:ext uri="{FF2B5EF4-FFF2-40B4-BE49-F238E27FC236}">
                <a16:creationId xmlns:a16="http://schemas.microsoft.com/office/drawing/2014/main" id="{EA3408CA-C264-4283-B27C-C441622E1F32}"/>
              </a:ext>
            </a:extLst>
          </p:cNvPr>
          <p:cNvSpPr/>
          <p:nvPr userDrawn="1"/>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3282634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_3">
    <p:bg>
      <p:bgPr>
        <a:solidFill>
          <a:schemeClr val="bg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EA883F9-7A91-4017-BF77-D1AF50E57B23}"/>
              </a:ext>
            </a:extLst>
          </p:cNvPr>
          <p:cNvSpPr/>
          <p:nvPr userDrawn="1"/>
        </p:nvSpPr>
        <p:spPr>
          <a:xfrm>
            <a:off x="0" y="0"/>
            <a:ext cx="12192000" cy="6858000"/>
          </a:xfrm>
          <a:prstGeom prst="rect">
            <a:avLst/>
          </a:prstGeom>
          <a:gradFill flip="none" rotWithShape="1">
            <a:gsLst>
              <a:gs pos="0">
                <a:schemeClr val="accent2"/>
              </a:gs>
              <a:gs pos="100000">
                <a:schemeClr val="accent3"/>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1" name="任意多边形: 形状 10">
            <a:extLst>
              <a:ext uri="{FF2B5EF4-FFF2-40B4-BE49-F238E27FC236}">
                <a16:creationId xmlns:a16="http://schemas.microsoft.com/office/drawing/2014/main" id="{EA3408CA-C264-4283-B27C-C441622E1F32}"/>
              </a:ext>
            </a:extLst>
          </p:cNvPr>
          <p:cNvSpPr/>
          <p:nvPr userDrawn="1"/>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6" name="文本框 5">
            <a:extLst>
              <a:ext uri="{FF2B5EF4-FFF2-40B4-BE49-F238E27FC236}">
                <a16:creationId xmlns:a16="http://schemas.microsoft.com/office/drawing/2014/main" id="{83E55BB1-9ABD-482B-96C6-AB8E4571E2D2}"/>
              </a:ext>
            </a:extLst>
          </p:cNvPr>
          <p:cNvSpPr txBox="1"/>
          <p:nvPr userDrawn="1"/>
        </p:nvSpPr>
        <p:spPr>
          <a:xfrm>
            <a:off x="10117190" y="595227"/>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Tree>
    <p:extLst>
      <p:ext uri="{BB962C8B-B14F-4D97-AF65-F5344CB8AC3E}">
        <p14:creationId xmlns:p14="http://schemas.microsoft.com/office/powerpoint/2010/main" val="4159763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空白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07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尾页">
    <p:bg>
      <p:bgPr>
        <a:solidFill>
          <a:schemeClr val="bg1"/>
        </a:solidFill>
        <a:effectLst/>
      </p:bgPr>
    </p:bg>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9DAF91AA-75F3-4AD9-8DC2-AFD4B9D54164}"/>
              </a:ext>
            </a:extLst>
          </p:cNvPr>
          <p:cNvSpPr/>
          <p:nvPr userDrawn="1"/>
        </p:nvSpPr>
        <p:spPr>
          <a:xfrm>
            <a:off x="0" y="0"/>
            <a:ext cx="12192000" cy="6858000"/>
          </a:xfrm>
          <a:prstGeom prst="rect">
            <a:avLst/>
          </a:prstGeom>
          <a:gradFill flip="none" rotWithShape="1">
            <a:gsLst>
              <a:gs pos="0">
                <a:schemeClr val="accent2"/>
              </a:gs>
              <a:gs pos="100000">
                <a:schemeClr val="accent3"/>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1A1E3E8C-DCED-489B-9156-48D3418D7CF5}"/>
              </a:ext>
            </a:extLst>
          </p:cNvPr>
          <p:cNvSpPr/>
          <p:nvPr userDrawn="1"/>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46" name="文本框 45">
            <a:extLst>
              <a:ext uri="{FF2B5EF4-FFF2-40B4-BE49-F238E27FC236}">
                <a16:creationId xmlns:a16="http://schemas.microsoft.com/office/drawing/2014/main" id="{D823313A-663C-477F-9205-8A93FDD65B0D}"/>
              </a:ext>
            </a:extLst>
          </p:cNvPr>
          <p:cNvSpPr txBox="1"/>
          <p:nvPr userDrawn="1"/>
        </p:nvSpPr>
        <p:spPr>
          <a:xfrm>
            <a:off x="10117190" y="595227"/>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sp>
        <p:nvSpPr>
          <p:cNvPr id="36" name="矩形 35">
            <a:extLst>
              <a:ext uri="{FF2B5EF4-FFF2-40B4-BE49-F238E27FC236}">
                <a16:creationId xmlns:a16="http://schemas.microsoft.com/office/drawing/2014/main" id="{C166D759-AA24-4F47-A815-901A6AD347BB}"/>
              </a:ext>
            </a:extLst>
          </p:cNvPr>
          <p:cNvSpPr/>
          <p:nvPr userDrawn="1"/>
        </p:nvSpPr>
        <p:spPr>
          <a:xfrm>
            <a:off x="1270000" y="1955800"/>
            <a:ext cx="9652000" cy="2946400"/>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矩形 36">
            <a:extLst>
              <a:ext uri="{FF2B5EF4-FFF2-40B4-BE49-F238E27FC236}">
                <a16:creationId xmlns:a16="http://schemas.microsoft.com/office/drawing/2014/main" id="{5A8580F4-58B1-4382-A4C5-F1279BFED91E}"/>
              </a:ext>
            </a:extLst>
          </p:cNvPr>
          <p:cNvSpPr/>
          <p:nvPr userDrawn="1"/>
        </p:nvSpPr>
        <p:spPr>
          <a:xfrm>
            <a:off x="2032000" y="1447800"/>
            <a:ext cx="8128000" cy="3962400"/>
          </a:xfrm>
          <a:prstGeom prst="rect">
            <a:avLst/>
          </a:pr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38" name="组合 37">
            <a:extLst>
              <a:ext uri="{FF2B5EF4-FFF2-40B4-BE49-F238E27FC236}">
                <a16:creationId xmlns:a16="http://schemas.microsoft.com/office/drawing/2014/main" id="{85A19003-E558-40FE-AA5C-6DB634EA4349}"/>
              </a:ext>
            </a:extLst>
          </p:cNvPr>
          <p:cNvGrpSpPr/>
          <p:nvPr userDrawn="1"/>
        </p:nvGrpSpPr>
        <p:grpSpPr>
          <a:xfrm>
            <a:off x="2936902" y="2520582"/>
            <a:ext cx="6318198" cy="1292662"/>
            <a:chOff x="1468068" y="2228333"/>
            <a:chExt cx="6318198" cy="1292662"/>
          </a:xfrm>
        </p:grpSpPr>
        <p:sp>
          <p:nvSpPr>
            <p:cNvPr id="39" name="文本框 38">
              <a:extLst>
                <a:ext uri="{FF2B5EF4-FFF2-40B4-BE49-F238E27FC236}">
                  <a16:creationId xmlns:a16="http://schemas.microsoft.com/office/drawing/2014/main" id="{ACD252F8-F4F1-4EC9-A17B-E5646FB69599}"/>
                </a:ext>
              </a:extLst>
            </p:cNvPr>
            <p:cNvSpPr txBox="1"/>
            <p:nvPr/>
          </p:nvSpPr>
          <p:spPr>
            <a:xfrm>
              <a:off x="1468068" y="2228333"/>
              <a:ext cx="4369465" cy="1292662"/>
            </a:xfrm>
            <a:prstGeom prst="rect">
              <a:avLst/>
            </a:prstGeom>
            <a:noFill/>
            <a:effectLst/>
          </p:spPr>
          <p:txBody>
            <a:bodyPr wrap="none" lIns="0" tIns="0" rIns="0" bIns="0" rtlCol="0">
              <a:noAutofit/>
            </a:bodyPr>
            <a:lstStyle/>
            <a:p>
              <a:r>
                <a:rPr lang="en-US" altLang="zh-CN" sz="8400" dirty="0">
                  <a:gradFill>
                    <a:gsLst>
                      <a:gs pos="0">
                        <a:schemeClr val="accent1">
                          <a:lumMod val="60000"/>
                          <a:lumOff val="40000"/>
                        </a:schemeClr>
                      </a:gs>
                      <a:gs pos="100000">
                        <a:schemeClr val="accent1"/>
                      </a:gs>
                    </a:gsLst>
                    <a:lin ang="3000000" scaled="0"/>
                  </a:gradFill>
                </a:rPr>
                <a:t>THANKS</a:t>
              </a:r>
              <a:endParaRPr lang="zh-CN" altLang="en-US" sz="8400" dirty="0">
                <a:gradFill>
                  <a:gsLst>
                    <a:gs pos="0">
                      <a:schemeClr val="accent1">
                        <a:lumMod val="60000"/>
                        <a:lumOff val="40000"/>
                      </a:schemeClr>
                    </a:gs>
                    <a:gs pos="100000">
                      <a:schemeClr val="accent1"/>
                    </a:gs>
                  </a:gsLst>
                  <a:lin ang="3000000" scaled="0"/>
                </a:gradFill>
              </a:endParaRPr>
            </a:p>
          </p:txBody>
        </p:sp>
        <p:grpSp>
          <p:nvGrpSpPr>
            <p:cNvPr id="40" name="组合 39">
              <a:extLst>
                <a:ext uri="{FF2B5EF4-FFF2-40B4-BE49-F238E27FC236}">
                  <a16:creationId xmlns:a16="http://schemas.microsoft.com/office/drawing/2014/main" id="{5981744A-EE13-4F13-9674-639862ED63C5}"/>
                </a:ext>
              </a:extLst>
            </p:cNvPr>
            <p:cNvGrpSpPr/>
            <p:nvPr/>
          </p:nvGrpSpPr>
          <p:grpSpPr>
            <a:xfrm>
              <a:off x="6203482" y="2486504"/>
              <a:ext cx="1455233" cy="814936"/>
              <a:chOff x="6220939" y="2473546"/>
              <a:chExt cx="1455233" cy="814936"/>
            </a:xfrm>
          </p:grpSpPr>
          <p:sp>
            <p:nvSpPr>
              <p:cNvPr id="42" name="文本框 41">
                <a:extLst>
                  <a:ext uri="{FF2B5EF4-FFF2-40B4-BE49-F238E27FC236}">
                    <a16:creationId xmlns:a16="http://schemas.microsoft.com/office/drawing/2014/main" id="{F5219EF9-132E-4E96-A668-DAFD35E5682D}"/>
                  </a:ext>
                </a:extLst>
              </p:cNvPr>
              <p:cNvSpPr txBox="1"/>
              <p:nvPr/>
            </p:nvSpPr>
            <p:spPr>
              <a:xfrm>
                <a:off x="6220939" y="2473546"/>
                <a:ext cx="1455233" cy="430888"/>
              </a:xfrm>
              <a:prstGeom prst="rect">
                <a:avLst/>
              </a:prstGeom>
              <a:noFill/>
              <a:effectLst/>
            </p:spPr>
            <p:txBody>
              <a:bodyPr wrap="none" lIns="0" tIns="0" rIns="0" bIns="0" rtlCol="0">
                <a:noAutofit/>
              </a:bodyPr>
              <a:lstStyle/>
              <a:p>
                <a:r>
                  <a:rPr lang="en-US" altLang="zh-CN" sz="2800" dirty="0">
                    <a:gradFill>
                      <a:gsLst>
                        <a:gs pos="0">
                          <a:schemeClr val="accent1">
                            <a:lumMod val="60000"/>
                            <a:lumOff val="40000"/>
                          </a:schemeClr>
                        </a:gs>
                        <a:gs pos="100000">
                          <a:schemeClr val="accent1"/>
                        </a:gs>
                      </a:gsLst>
                      <a:lin ang="3000000" scaled="0"/>
                    </a:gradFill>
                  </a:rPr>
                  <a:t>For Your </a:t>
                </a:r>
                <a:endParaRPr lang="zh-CN" altLang="en-US" sz="2800" dirty="0">
                  <a:gradFill>
                    <a:gsLst>
                      <a:gs pos="0">
                        <a:schemeClr val="accent1">
                          <a:lumMod val="60000"/>
                          <a:lumOff val="40000"/>
                        </a:schemeClr>
                      </a:gs>
                      <a:gs pos="100000">
                        <a:schemeClr val="accent1"/>
                      </a:gs>
                    </a:gsLst>
                    <a:lin ang="3000000" scaled="0"/>
                  </a:gradFill>
                </a:endParaRPr>
              </a:p>
            </p:txBody>
          </p:sp>
          <p:sp>
            <p:nvSpPr>
              <p:cNvPr id="43" name="文本框 42">
                <a:extLst>
                  <a:ext uri="{FF2B5EF4-FFF2-40B4-BE49-F238E27FC236}">
                    <a16:creationId xmlns:a16="http://schemas.microsoft.com/office/drawing/2014/main" id="{656F5603-02C7-415C-A746-0D28675B7909}"/>
                  </a:ext>
                </a:extLst>
              </p:cNvPr>
              <p:cNvSpPr txBox="1"/>
              <p:nvPr/>
            </p:nvSpPr>
            <p:spPr>
              <a:xfrm>
                <a:off x="6220940" y="2857594"/>
                <a:ext cx="1416093" cy="430888"/>
              </a:xfrm>
              <a:prstGeom prst="rect">
                <a:avLst/>
              </a:prstGeom>
              <a:noFill/>
              <a:effectLst/>
            </p:spPr>
            <p:txBody>
              <a:bodyPr wrap="none" lIns="0" tIns="0" rIns="0" bIns="0" rtlCol="0">
                <a:noAutofit/>
              </a:bodyPr>
              <a:lstStyle/>
              <a:p>
                <a:r>
                  <a:rPr lang="en-US" altLang="zh-CN" sz="2800" dirty="0">
                    <a:gradFill>
                      <a:gsLst>
                        <a:gs pos="0">
                          <a:schemeClr val="accent1">
                            <a:lumMod val="60000"/>
                            <a:lumOff val="40000"/>
                          </a:schemeClr>
                        </a:gs>
                        <a:gs pos="100000">
                          <a:schemeClr val="accent1"/>
                        </a:gs>
                      </a:gsLst>
                      <a:lin ang="3000000" scaled="0"/>
                    </a:gradFill>
                  </a:rPr>
                  <a:t>Attention</a:t>
                </a:r>
                <a:endParaRPr lang="zh-CN" altLang="en-US" sz="2800" dirty="0">
                  <a:gradFill>
                    <a:gsLst>
                      <a:gs pos="0">
                        <a:schemeClr val="accent1">
                          <a:lumMod val="60000"/>
                          <a:lumOff val="40000"/>
                        </a:schemeClr>
                      </a:gs>
                      <a:gs pos="100000">
                        <a:schemeClr val="accent1"/>
                      </a:gs>
                    </a:gsLst>
                    <a:lin ang="3000000" scaled="0"/>
                  </a:gradFill>
                </a:endParaRPr>
              </a:p>
            </p:txBody>
          </p:sp>
        </p:grpSp>
        <p:sp>
          <p:nvSpPr>
            <p:cNvPr id="41" name="矩形: 圆角 40">
              <a:extLst>
                <a:ext uri="{FF2B5EF4-FFF2-40B4-BE49-F238E27FC236}">
                  <a16:creationId xmlns:a16="http://schemas.microsoft.com/office/drawing/2014/main" id="{AD0D6906-45CD-4D19-80A6-548E25602768}"/>
                </a:ext>
              </a:extLst>
            </p:cNvPr>
            <p:cNvSpPr/>
            <p:nvPr>
              <p:custDataLst>
                <p:tags r:id="rId1"/>
              </p:custDataLst>
            </p:nvPr>
          </p:nvSpPr>
          <p:spPr>
            <a:xfrm>
              <a:off x="6025675" y="2430583"/>
              <a:ext cx="1760591" cy="926782"/>
            </a:xfrm>
            <a:prstGeom prst="roundRect">
              <a:avLst>
                <a:gd name="adj" fmla="val 0"/>
              </a:avLst>
            </a:prstGeom>
            <a:noFill/>
            <a:ln w="1778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noAutofit/>
            </a:bodyPr>
            <a:lstStyle/>
            <a:p>
              <a:pPr algn="ctr"/>
              <a:endParaRPr lang="zh-CN" altLang="en-US" sz="2520">
                <a:solidFill>
                  <a:schemeClr val="accent1"/>
                </a:solidFill>
              </a:endParaRPr>
            </a:p>
          </p:txBody>
        </p:sp>
      </p:grpSp>
    </p:spTree>
    <p:extLst>
      <p:ext uri="{BB962C8B-B14F-4D97-AF65-F5344CB8AC3E}">
        <p14:creationId xmlns:p14="http://schemas.microsoft.com/office/powerpoint/2010/main" val="675089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pic>
        <p:nvPicPr>
          <p:cNvPr id="11" name="图片 10" descr="形状&#10;&#10;描述已自动生成">
            <a:extLst>
              <a:ext uri="{FF2B5EF4-FFF2-40B4-BE49-F238E27FC236}">
                <a16:creationId xmlns:a16="http://schemas.microsoft.com/office/drawing/2014/main" id="{0A229E26-7C93-45E4-98A3-AD3438CF8F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文本占位符 1">
            <a:extLst>
              <a:ext uri="{FF2B5EF4-FFF2-40B4-BE49-F238E27FC236}">
                <a16:creationId xmlns:a16="http://schemas.microsoft.com/office/drawing/2014/main" id="{AC3EA38F-EB6D-4502-BD67-6BF5A109A263}"/>
              </a:ext>
            </a:extLst>
          </p:cNvPr>
          <p:cNvSpPr txBox="1">
            <a:spLocks/>
          </p:cNvSpPr>
          <p:nvPr userDrawn="1"/>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cs typeface="Segoe UI Light" charset="0"/>
            </a:endParaRPr>
          </a:p>
        </p:txBody>
      </p:sp>
      <p:sp>
        <p:nvSpPr>
          <p:cNvPr id="13" name="文本占位符 2">
            <a:extLst>
              <a:ext uri="{FF2B5EF4-FFF2-40B4-BE49-F238E27FC236}">
                <a16:creationId xmlns:a16="http://schemas.microsoft.com/office/drawing/2014/main" id="{E779D199-2617-4064-B528-4BD87100ECEE}"/>
              </a:ext>
            </a:extLst>
          </p:cNvPr>
          <p:cNvSpPr txBox="1">
            <a:spLocks/>
          </p:cNvSpPr>
          <p:nvPr userDrawn="1"/>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 黑体</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Arial</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1.25</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https://pixabay.com/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免费可商用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u="none" strike="noStrike" kern="1200" cap="none" spc="0" normalizeH="0" baseline="0" noProof="0" dirty="0" err="1">
                <a:ln>
                  <a:noFill/>
                </a:ln>
                <a:solidFill>
                  <a:srgbClr val="FFFFFF"/>
                </a:solidFill>
                <a:effectLst/>
                <a:uLnTx/>
                <a:uFillTx/>
                <a:latin typeface="Microsoft YaHei Light" panose="020B0503020204020204" pitchFamily="34" charset="-122"/>
                <a:ea typeface="Microsoft YaHei Light" panose="020B0503020204020204" pitchFamily="34" charset="-122"/>
              </a:rPr>
              <a:t>OfficePLUS</a:t>
            </a:r>
            <a:endParaRPr kumimoji="1" lang="en"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14" name="文本占位符 4">
            <a:extLst>
              <a:ext uri="{FF2B5EF4-FFF2-40B4-BE49-F238E27FC236}">
                <a16:creationId xmlns:a16="http://schemas.microsoft.com/office/drawing/2014/main" id="{0A051C53-9682-4112-B69A-7BB70918F171}"/>
              </a:ext>
            </a:extLst>
          </p:cNvPr>
          <p:cNvSpPr txBox="1">
            <a:spLocks/>
          </p:cNvSpPr>
          <p:nvPr userDrawn="1"/>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标注</a:t>
            </a:r>
          </a:p>
        </p:txBody>
      </p:sp>
      <p:sp>
        <p:nvSpPr>
          <p:cNvPr id="15" name="文本占位符 7">
            <a:extLst>
              <a:ext uri="{FF2B5EF4-FFF2-40B4-BE49-F238E27FC236}">
                <a16:creationId xmlns:a16="http://schemas.microsoft.com/office/drawing/2014/main" id="{4C0908CF-7CB8-4192-A43C-CC3A75F8749B}"/>
              </a:ext>
            </a:extLst>
          </p:cNvPr>
          <p:cNvSpPr txBox="1">
            <a:spLocks/>
          </p:cNvSpPr>
          <p:nvPr userDrawn="1"/>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p>
        </p:txBody>
      </p:sp>
    </p:spTree>
    <p:extLst>
      <p:ext uri="{BB962C8B-B14F-4D97-AF65-F5344CB8AC3E}">
        <p14:creationId xmlns:p14="http://schemas.microsoft.com/office/powerpoint/2010/main" val="356758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B9B3896-319D-45EF-A996-F06C43596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5610D-D3BB-48E8-B638-5938ABB9CFDE}" type="datetimeFigureOut">
              <a:rPr lang="zh-CN" altLang="en-US" smtClean="0"/>
              <a:t>2022/4/18</a:t>
            </a:fld>
            <a:endParaRPr lang="zh-CN" altLang="en-US"/>
          </a:p>
        </p:txBody>
      </p:sp>
      <p:sp>
        <p:nvSpPr>
          <p:cNvPr id="5" name="页脚占位符 4">
            <a:extLst>
              <a:ext uri="{FF2B5EF4-FFF2-40B4-BE49-F238E27FC236}">
                <a16:creationId xmlns:a16="http://schemas.microsoft.com/office/drawing/2014/main" id="{149B380B-4756-4CAD-8741-32E82C5C1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16C9323-1CD7-4830-B0EE-DC83BF437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05AE2-E521-4071-B027-062C254CFD7B}" type="slidenum">
              <a:rPr lang="zh-CN" altLang="en-US" smtClean="0"/>
              <a:t>‹#›</a:t>
            </a:fld>
            <a:endParaRPr lang="zh-CN" altLang="en-US"/>
          </a:p>
        </p:txBody>
      </p:sp>
    </p:spTree>
    <p:extLst>
      <p:ext uri="{BB962C8B-B14F-4D97-AF65-F5344CB8AC3E}">
        <p14:creationId xmlns:p14="http://schemas.microsoft.com/office/powerpoint/2010/main" val="32843054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8" r:id="rId6"/>
    <p:sldLayoutId id="2147483659" r:id="rId7"/>
    <p:sldLayoutId id="2147483655" r:id="rId8"/>
    <p:sldLayoutId id="214748365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6" userDrawn="1">
          <p15:clr>
            <a:srgbClr val="F26B43"/>
          </p15:clr>
        </p15:guide>
        <p15:guide id="2" orient="horz" pos="3968" userDrawn="1">
          <p15:clr>
            <a:srgbClr val="F26B43"/>
          </p15:clr>
        </p15:guide>
        <p15:guide id="3" pos="456" userDrawn="1">
          <p15:clr>
            <a:srgbClr val="F26B43"/>
          </p15:clr>
        </p15:guide>
        <p15:guide id="4" pos="72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6DB1A89-8E22-4B1C-99B2-59F4CFC83AAC}"/>
              </a:ext>
            </a:extLst>
          </p:cNvPr>
          <p:cNvSpPr/>
          <p:nvPr/>
        </p:nvSpPr>
        <p:spPr>
          <a:xfrm>
            <a:off x="3048000" y="3832962"/>
            <a:ext cx="4493538" cy="630429"/>
          </a:xfrm>
          <a:prstGeom prst="rect">
            <a:avLst/>
          </a:prstGeom>
        </p:spPr>
        <p:txBody>
          <a:bodyPr wrap="square">
            <a:noAutofit/>
          </a:bodyPr>
          <a:lstStyle/>
          <a:p>
            <a:pPr>
              <a:lnSpc>
                <a:spcPct val="130000"/>
              </a:lnSpc>
            </a:pPr>
            <a:endParaRPr lang="zh-CN" altLang="en-US" dirty="0">
              <a:solidFill>
                <a:schemeClr val="accent1"/>
              </a:solidFill>
              <a:sym typeface="微软雅黑" panose="020B0503020204020204" pitchFamily="34" charset="-122"/>
            </a:endParaRPr>
          </a:p>
        </p:txBody>
      </p:sp>
      <p:sp>
        <p:nvSpPr>
          <p:cNvPr id="7" name="文本框 6">
            <a:extLst>
              <a:ext uri="{FF2B5EF4-FFF2-40B4-BE49-F238E27FC236}">
                <a16:creationId xmlns:a16="http://schemas.microsoft.com/office/drawing/2014/main" id="{611847F5-AC95-4CA6-BB63-1F3356F808CF}"/>
              </a:ext>
            </a:extLst>
          </p:cNvPr>
          <p:cNvSpPr txBox="1"/>
          <p:nvPr/>
        </p:nvSpPr>
        <p:spPr>
          <a:xfrm>
            <a:off x="2035102" y="2931924"/>
            <a:ext cx="2317942" cy="461665"/>
          </a:xfrm>
          <a:prstGeom prst="rect">
            <a:avLst/>
          </a:prstGeom>
          <a:noFill/>
        </p:spPr>
        <p:txBody>
          <a:bodyPr wrap="none" lIns="0" tIns="0" rIns="0" bIns="0">
            <a:noAutofit/>
          </a:bodyPr>
          <a:lstStyle/>
          <a:p>
            <a:r>
              <a:rPr lang="zh-CN" altLang="en-US" sz="3000" b="1" dirty="0">
                <a:solidFill>
                  <a:schemeClr val="accent1"/>
                </a:solidFill>
                <a:latin typeface="+mj-ea"/>
                <a:ea typeface="+mj-ea"/>
              </a:rPr>
              <a:t>大气黑金配色</a:t>
            </a:r>
          </a:p>
        </p:txBody>
      </p:sp>
      <p:sp>
        <p:nvSpPr>
          <p:cNvPr id="9" name="文本框 8">
            <a:extLst>
              <a:ext uri="{FF2B5EF4-FFF2-40B4-BE49-F238E27FC236}">
                <a16:creationId xmlns:a16="http://schemas.microsoft.com/office/drawing/2014/main" id="{5A2E5500-DD12-4E34-A44A-CCFD28CF8809}"/>
              </a:ext>
            </a:extLst>
          </p:cNvPr>
          <p:cNvSpPr txBox="1"/>
          <p:nvPr/>
        </p:nvSpPr>
        <p:spPr>
          <a:xfrm>
            <a:off x="2035102" y="3494852"/>
            <a:ext cx="2704266" cy="461665"/>
          </a:xfrm>
          <a:prstGeom prst="rect">
            <a:avLst/>
          </a:prstGeom>
          <a:noFill/>
        </p:spPr>
        <p:txBody>
          <a:bodyPr wrap="none" lIns="0" tIns="0" rIns="0" bIns="0">
            <a:noAutofit/>
          </a:bodyPr>
          <a:lstStyle/>
          <a:p>
            <a:r>
              <a:rPr lang="zh-CN" altLang="en-US" sz="3000" b="1" dirty="0">
                <a:solidFill>
                  <a:schemeClr val="accent1"/>
                </a:solidFill>
                <a:latin typeface="+mj-ea"/>
                <a:ea typeface="+mj-ea"/>
              </a:rPr>
              <a:t>商业计划书模板</a:t>
            </a:r>
          </a:p>
        </p:txBody>
      </p:sp>
      <p:sp>
        <p:nvSpPr>
          <p:cNvPr id="23" name="文本框 22">
            <a:extLst>
              <a:ext uri="{FF2B5EF4-FFF2-40B4-BE49-F238E27FC236}">
                <a16:creationId xmlns:a16="http://schemas.microsoft.com/office/drawing/2014/main" id="{4011CF0F-F2AD-4D97-9AE4-08FF754261A1}"/>
              </a:ext>
            </a:extLst>
          </p:cNvPr>
          <p:cNvSpPr txBox="1"/>
          <p:nvPr/>
        </p:nvSpPr>
        <p:spPr>
          <a:xfrm>
            <a:off x="1357163" y="1629590"/>
            <a:ext cx="4312711" cy="615553"/>
          </a:xfrm>
          <a:prstGeom prst="rect">
            <a:avLst/>
          </a:prstGeom>
          <a:noFill/>
        </p:spPr>
        <p:txBody>
          <a:bodyPr wrap="square" lIns="0" tIns="0" rIns="0" bIns="0">
            <a:noAutofit/>
          </a:bodyPr>
          <a:lstStyle/>
          <a:p>
            <a:r>
              <a:rPr lang="en-US" altLang="zh-CN" sz="4000" cap="all" dirty="0">
                <a:solidFill>
                  <a:schemeClr val="bg1"/>
                </a:solidFill>
              </a:rPr>
              <a:t>slide template</a:t>
            </a:r>
          </a:p>
        </p:txBody>
      </p:sp>
      <p:sp>
        <p:nvSpPr>
          <p:cNvPr id="25" name="文本框 24">
            <a:extLst>
              <a:ext uri="{FF2B5EF4-FFF2-40B4-BE49-F238E27FC236}">
                <a16:creationId xmlns:a16="http://schemas.microsoft.com/office/drawing/2014/main" id="{C0CA9F1B-C08B-45CF-BB60-3467C957CB36}"/>
              </a:ext>
            </a:extLst>
          </p:cNvPr>
          <p:cNvSpPr txBox="1"/>
          <p:nvPr/>
        </p:nvSpPr>
        <p:spPr>
          <a:xfrm>
            <a:off x="1357163" y="4712080"/>
            <a:ext cx="538609" cy="215444"/>
          </a:xfrm>
          <a:prstGeom prst="rect">
            <a:avLst/>
          </a:prstGeom>
          <a:noFill/>
        </p:spPr>
        <p:txBody>
          <a:bodyPr wrap="none" lIns="0" tIns="0" rIns="0" bIns="0">
            <a:noAutofit/>
          </a:bodyPr>
          <a:lstStyle/>
          <a:p>
            <a:r>
              <a:rPr lang="zh-CN" altLang="en-US" sz="1400" dirty="0">
                <a:solidFill>
                  <a:schemeClr val="bg1"/>
                </a:solidFill>
              </a:rPr>
              <a:t>汇报人</a:t>
            </a:r>
            <a:endParaRPr lang="en-US" altLang="zh-CN" sz="1400" dirty="0">
              <a:solidFill>
                <a:schemeClr val="bg1"/>
              </a:solidFill>
            </a:endParaRPr>
          </a:p>
        </p:txBody>
      </p:sp>
      <p:sp>
        <p:nvSpPr>
          <p:cNvPr id="27" name="文本框 26">
            <a:extLst>
              <a:ext uri="{FF2B5EF4-FFF2-40B4-BE49-F238E27FC236}">
                <a16:creationId xmlns:a16="http://schemas.microsoft.com/office/drawing/2014/main" id="{DF8D4644-0357-4EB5-A10B-61B4039D5C52}"/>
              </a:ext>
            </a:extLst>
          </p:cNvPr>
          <p:cNvSpPr txBox="1"/>
          <p:nvPr/>
        </p:nvSpPr>
        <p:spPr>
          <a:xfrm>
            <a:off x="2171488" y="4703614"/>
            <a:ext cx="1001621" cy="230832"/>
          </a:xfrm>
          <a:prstGeom prst="rect">
            <a:avLst/>
          </a:prstGeom>
          <a:noFill/>
        </p:spPr>
        <p:txBody>
          <a:bodyPr wrap="none" lIns="0" tIns="0" rIns="0" bIns="0">
            <a:noAutofit/>
          </a:bodyPr>
          <a:lstStyle/>
          <a:p>
            <a:r>
              <a:rPr lang="en-US" altLang="zh-CN" sz="1500" dirty="0" err="1">
                <a:solidFill>
                  <a:schemeClr val="bg1"/>
                </a:solidFill>
              </a:rPr>
              <a:t>OfficePLUS</a:t>
            </a:r>
            <a:endParaRPr lang="zh-CN" altLang="en-US" sz="1500" dirty="0">
              <a:solidFill>
                <a:schemeClr val="bg1"/>
              </a:solidFill>
            </a:endParaRPr>
          </a:p>
        </p:txBody>
      </p:sp>
      <p:sp>
        <p:nvSpPr>
          <p:cNvPr id="31" name="文本框 30">
            <a:extLst>
              <a:ext uri="{FF2B5EF4-FFF2-40B4-BE49-F238E27FC236}">
                <a16:creationId xmlns:a16="http://schemas.microsoft.com/office/drawing/2014/main" id="{B3335B84-995D-4A0D-99CD-8C5C961309C2}"/>
              </a:ext>
            </a:extLst>
          </p:cNvPr>
          <p:cNvSpPr txBox="1"/>
          <p:nvPr/>
        </p:nvSpPr>
        <p:spPr>
          <a:xfrm>
            <a:off x="2035102" y="2214914"/>
            <a:ext cx="3707746" cy="615553"/>
          </a:xfrm>
          <a:prstGeom prst="rect">
            <a:avLst/>
          </a:prstGeom>
          <a:noFill/>
        </p:spPr>
        <p:txBody>
          <a:bodyPr wrap="none" lIns="0" tIns="0" rIns="0" bIns="0">
            <a:noAutofit/>
          </a:bodyPr>
          <a:lstStyle/>
          <a:p>
            <a:r>
              <a:rPr lang="en-US" altLang="zh-CN" sz="4000" dirty="0">
                <a:solidFill>
                  <a:schemeClr val="bg1"/>
                </a:solidFill>
              </a:rPr>
              <a:t>of business plan</a:t>
            </a:r>
            <a:endParaRPr lang="zh-CN" altLang="en-US" sz="4000" dirty="0"/>
          </a:p>
        </p:txBody>
      </p:sp>
      <p:sp>
        <p:nvSpPr>
          <p:cNvPr id="32" name="矩形 31">
            <a:extLst>
              <a:ext uri="{FF2B5EF4-FFF2-40B4-BE49-F238E27FC236}">
                <a16:creationId xmlns:a16="http://schemas.microsoft.com/office/drawing/2014/main" id="{87AFFDAA-6038-4B14-985F-8A8D0AD27082}"/>
              </a:ext>
            </a:extLst>
          </p:cNvPr>
          <p:cNvSpPr/>
          <p:nvPr/>
        </p:nvSpPr>
        <p:spPr>
          <a:xfrm>
            <a:off x="6198669" y="3025038"/>
            <a:ext cx="5993332" cy="3832962"/>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7" name="图片 46" descr="桌子上的手机&#10;&#10;描述已自动生成">
            <a:extLst>
              <a:ext uri="{FF2B5EF4-FFF2-40B4-BE49-F238E27FC236}">
                <a16:creationId xmlns:a16="http://schemas.microsoft.com/office/drawing/2014/main" id="{DDA0C433-A667-4B2E-AACD-62C980D0091C}"/>
              </a:ext>
            </a:extLst>
          </p:cNvPr>
          <p:cNvPicPr>
            <a:picLocks noChangeAspect="1"/>
          </p:cNvPicPr>
          <p:nvPr/>
        </p:nvPicPr>
        <p:blipFill>
          <a:blip r:embed="rId2">
            <a:extLst>
              <a:ext uri="{28A0092B-C50C-407E-A947-70E740481C1C}">
                <a14:useLocalDpi xmlns:a14="http://schemas.microsoft.com/office/drawing/2010/main" val="0"/>
              </a:ext>
            </a:extLst>
          </a:blip>
          <a:srcRect l="32178" r="3679"/>
          <a:stretch>
            <a:fillRect/>
          </a:stretch>
        </p:blipFill>
        <p:spPr>
          <a:xfrm>
            <a:off x="6522129" y="1629590"/>
            <a:ext cx="4312711" cy="4482344"/>
          </a:xfrm>
          <a:custGeom>
            <a:avLst/>
            <a:gdLst>
              <a:gd name="connsiteX0" fmla="*/ 0 w 4312711"/>
              <a:gd name="connsiteY0" fmla="*/ 0 h 4482344"/>
              <a:gd name="connsiteX1" fmla="*/ 4312711 w 4312711"/>
              <a:gd name="connsiteY1" fmla="*/ 0 h 4482344"/>
              <a:gd name="connsiteX2" fmla="*/ 4312711 w 4312711"/>
              <a:gd name="connsiteY2" fmla="*/ 4482344 h 4482344"/>
              <a:gd name="connsiteX3" fmla="*/ 0 w 4312711"/>
              <a:gd name="connsiteY3" fmla="*/ 4482344 h 4482344"/>
            </a:gdLst>
            <a:ahLst/>
            <a:cxnLst>
              <a:cxn ang="0">
                <a:pos x="connsiteX0" y="connsiteY0"/>
              </a:cxn>
              <a:cxn ang="0">
                <a:pos x="connsiteX1" y="connsiteY1"/>
              </a:cxn>
              <a:cxn ang="0">
                <a:pos x="connsiteX2" y="connsiteY2"/>
              </a:cxn>
              <a:cxn ang="0">
                <a:pos x="connsiteX3" y="connsiteY3"/>
              </a:cxn>
            </a:cxnLst>
            <a:rect l="l" t="t" r="r" b="b"/>
            <a:pathLst>
              <a:path w="4312711" h="4482344">
                <a:moveTo>
                  <a:pt x="0" y="0"/>
                </a:moveTo>
                <a:lnTo>
                  <a:pt x="4312711" y="0"/>
                </a:lnTo>
                <a:lnTo>
                  <a:pt x="4312711" y="4482344"/>
                </a:lnTo>
                <a:lnTo>
                  <a:pt x="0" y="4482344"/>
                </a:lnTo>
                <a:close/>
              </a:path>
            </a:pathLst>
          </a:custGeom>
        </p:spPr>
      </p:pic>
      <p:sp>
        <p:nvSpPr>
          <p:cNvPr id="28" name="文本框 27">
            <a:extLst>
              <a:ext uri="{FF2B5EF4-FFF2-40B4-BE49-F238E27FC236}">
                <a16:creationId xmlns:a16="http://schemas.microsoft.com/office/drawing/2014/main" id="{9716D1B0-49B3-42BF-817E-58C90F5AFEA4}"/>
              </a:ext>
            </a:extLst>
          </p:cNvPr>
          <p:cNvSpPr txBox="1"/>
          <p:nvPr/>
        </p:nvSpPr>
        <p:spPr>
          <a:xfrm rot="5400000">
            <a:off x="10687703" y="3626681"/>
            <a:ext cx="1014701" cy="153888"/>
          </a:xfrm>
          <a:prstGeom prst="rect">
            <a:avLst/>
          </a:prstGeom>
          <a:noFill/>
        </p:spPr>
        <p:txBody>
          <a:bodyPr wrap="none" lIns="0" tIns="0" rIns="0" bIns="0" rtlCol="0">
            <a:noAutofit/>
          </a:bodyPr>
          <a:lstStyle/>
          <a:p>
            <a:r>
              <a:rPr lang="en-US" altLang="zh-CN" sz="1000" cap="all" dirty="0">
                <a:solidFill>
                  <a:schemeClr val="accent2"/>
                </a:solidFill>
              </a:rPr>
              <a:t>BUSINESS PLAN</a:t>
            </a:r>
          </a:p>
        </p:txBody>
      </p:sp>
      <p:cxnSp>
        <p:nvCxnSpPr>
          <p:cNvPr id="36" name="直接连接符 35">
            <a:extLst>
              <a:ext uri="{FF2B5EF4-FFF2-40B4-BE49-F238E27FC236}">
                <a16:creationId xmlns:a16="http://schemas.microsoft.com/office/drawing/2014/main" id="{A8012BC5-33FB-4A32-B010-B0975BF02202}"/>
              </a:ext>
            </a:extLst>
          </p:cNvPr>
          <p:cNvCxnSpPr>
            <a:cxnSpLocks/>
          </p:cNvCxnSpPr>
          <p:nvPr/>
        </p:nvCxnSpPr>
        <p:spPr>
          <a:xfrm>
            <a:off x="11194309" y="4258734"/>
            <a:ext cx="0" cy="274319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5681A84D-DE3B-42E7-A510-46DC1D84F447}"/>
              </a:ext>
            </a:extLst>
          </p:cNvPr>
          <p:cNvCxnSpPr>
            <a:cxnSpLocks/>
          </p:cNvCxnSpPr>
          <p:nvPr/>
        </p:nvCxnSpPr>
        <p:spPr>
          <a:xfrm>
            <a:off x="-228600" y="5996517"/>
            <a:ext cx="1449917"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E3FEFA0A-4269-49B1-B271-213C3A8CD247}"/>
              </a:ext>
            </a:extLst>
          </p:cNvPr>
          <p:cNvSpPr txBox="1"/>
          <p:nvPr/>
        </p:nvSpPr>
        <p:spPr>
          <a:xfrm>
            <a:off x="1357163" y="5881101"/>
            <a:ext cx="814325" cy="230832"/>
          </a:xfrm>
          <a:prstGeom prst="rect">
            <a:avLst/>
          </a:prstGeom>
          <a:noFill/>
        </p:spPr>
        <p:txBody>
          <a:bodyPr wrap="none" lIns="0" tIns="0" rIns="0" bIns="0">
            <a:noAutofit/>
          </a:bodyPr>
          <a:lstStyle/>
          <a:p>
            <a:r>
              <a:rPr lang="en-US" altLang="zh-CN" sz="1500" dirty="0">
                <a:solidFill>
                  <a:schemeClr val="bg1"/>
                </a:solidFill>
              </a:rPr>
              <a:t>April 17th</a:t>
            </a:r>
            <a:endParaRPr lang="zh-CN" altLang="en-US" sz="1500" dirty="0">
              <a:solidFill>
                <a:schemeClr val="bg1"/>
              </a:solidFill>
            </a:endParaRPr>
          </a:p>
        </p:txBody>
      </p:sp>
      <p:sp>
        <p:nvSpPr>
          <p:cNvPr id="48" name="矩形 47">
            <a:extLst>
              <a:ext uri="{FF2B5EF4-FFF2-40B4-BE49-F238E27FC236}">
                <a16:creationId xmlns:a16="http://schemas.microsoft.com/office/drawing/2014/main" id="{95C0CC28-F713-41D3-9501-232FF914B0F0}"/>
              </a:ext>
            </a:extLst>
          </p:cNvPr>
          <p:cNvSpPr/>
          <p:nvPr/>
        </p:nvSpPr>
        <p:spPr>
          <a:xfrm rot="2700000">
            <a:off x="1995488" y="4787900"/>
            <a:ext cx="45719"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72827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DCF648AD-22AE-4E00-9CC2-B5ED30788A81}"/>
              </a:ext>
            </a:extLst>
          </p:cNvPr>
          <p:cNvSpPr/>
          <p:nvPr/>
        </p:nvSpPr>
        <p:spPr>
          <a:xfrm>
            <a:off x="406401" y="1580258"/>
            <a:ext cx="6790266" cy="4244810"/>
          </a:xfrm>
          <a:prstGeom prst="rect">
            <a:avLst/>
          </a:prstGeom>
          <a:gradFill>
            <a:gsLst>
              <a:gs pos="0">
                <a:schemeClr val="accent2"/>
              </a:gs>
              <a:gs pos="100000">
                <a:schemeClr val="accent3"/>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1582DE7E-BBA4-4DF3-8690-1797D55A66BA}"/>
              </a:ext>
            </a:extLst>
          </p:cNvPr>
          <p:cNvSpPr/>
          <p:nvPr/>
        </p:nvSpPr>
        <p:spPr>
          <a:xfrm>
            <a:off x="0" y="1930400"/>
            <a:ext cx="313267" cy="3556680"/>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a:extLst>
              <a:ext uri="{FF2B5EF4-FFF2-40B4-BE49-F238E27FC236}">
                <a16:creationId xmlns:a16="http://schemas.microsoft.com/office/drawing/2014/main" id="{CA4B8725-FEEE-4F51-BDBD-FB636ACC89B5}"/>
              </a:ext>
            </a:extLst>
          </p:cNvPr>
          <p:cNvSpPr/>
          <p:nvPr/>
        </p:nvSpPr>
        <p:spPr>
          <a:xfrm>
            <a:off x="7289800" y="1930400"/>
            <a:ext cx="4902200" cy="3556680"/>
          </a:xfrm>
          <a:prstGeom prst="rect">
            <a:avLst/>
          </a:pr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a:extLst>
              <a:ext uri="{FF2B5EF4-FFF2-40B4-BE49-F238E27FC236}">
                <a16:creationId xmlns:a16="http://schemas.microsoft.com/office/drawing/2014/main" id="{9AD1D7B9-1C24-4C29-80CF-1B7CA3F567EA}"/>
              </a:ext>
            </a:extLst>
          </p:cNvPr>
          <p:cNvSpPr txBox="1"/>
          <p:nvPr/>
        </p:nvSpPr>
        <p:spPr>
          <a:xfrm>
            <a:off x="7802919" y="2085278"/>
            <a:ext cx="1032334"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贷款业务</a:t>
            </a:r>
          </a:p>
        </p:txBody>
      </p:sp>
      <p:sp>
        <p:nvSpPr>
          <p:cNvPr id="9" name="文本框 8">
            <a:extLst>
              <a:ext uri="{FF2B5EF4-FFF2-40B4-BE49-F238E27FC236}">
                <a16:creationId xmlns:a16="http://schemas.microsoft.com/office/drawing/2014/main" id="{6F169C34-BAAC-423A-80AC-25AADEDA7637}"/>
              </a:ext>
            </a:extLst>
          </p:cNvPr>
          <p:cNvSpPr txBox="1"/>
          <p:nvPr/>
        </p:nvSpPr>
        <p:spPr>
          <a:xfrm>
            <a:off x="7802919" y="2426509"/>
            <a:ext cx="3232846" cy="206018"/>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提供抵押贷款、企业融资贷款等方面的贷款服务</a:t>
            </a:r>
          </a:p>
        </p:txBody>
      </p:sp>
      <p:sp>
        <p:nvSpPr>
          <p:cNvPr id="24" name="文本框 23">
            <a:extLst>
              <a:ext uri="{FF2B5EF4-FFF2-40B4-BE49-F238E27FC236}">
                <a16:creationId xmlns:a16="http://schemas.microsoft.com/office/drawing/2014/main" id="{321B8986-2E7B-44AA-A6B2-408185D73057}"/>
              </a:ext>
            </a:extLst>
          </p:cNvPr>
          <p:cNvSpPr txBox="1"/>
          <p:nvPr/>
        </p:nvSpPr>
        <p:spPr>
          <a:xfrm>
            <a:off x="7802919" y="2942219"/>
            <a:ext cx="1290418"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信用卡业务</a:t>
            </a:r>
          </a:p>
        </p:txBody>
      </p:sp>
      <p:sp>
        <p:nvSpPr>
          <p:cNvPr id="25" name="文本框 24">
            <a:extLst>
              <a:ext uri="{FF2B5EF4-FFF2-40B4-BE49-F238E27FC236}">
                <a16:creationId xmlns:a16="http://schemas.microsoft.com/office/drawing/2014/main" id="{F9050392-6891-499A-B1DD-AFEBDA96D23A}"/>
              </a:ext>
            </a:extLst>
          </p:cNvPr>
          <p:cNvSpPr txBox="1"/>
          <p:nvPr/>
        </p:nvSpPr>
        <p:spPr>
          <a:xfrm>
            <a:off x="7802919" y="3283450"/>
            <a:ext cx="3232846" cy="206018"/>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提供免费信用卡办理的服务咨询</a:t>
            </a:r>
          </a:p>
        </p:txBody>
      </p:sp>
      <p:sp>
        <p:nvSpPr>
          <p:cNvPr id="26" name="文本框 25">
            <a:extLst>
              <a:ext uri="{FF2B5EF4-FFF2-40B4-BE49-F238E27FC236}">
                <a16:creationId xmlns:a16="http://schemas.microsoft.com/office/drawing/2014/main" id="{F92B0691-92BD-47B3-B78D-09336348613D}"/>
              </a:ext>
            </a:extLst>
          </p:cNvPr>
          <p:cNvSpPr txBox="1"/>
          <p:nvPr/>
        </p:nvSpPr>
        <p:spPr>
          <a:xfrm>
            <a:off x="7802919" y="3799160"/>
            <a:ext cx="1548501"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投资理财业务</a:t>
            </a:r>
          </a:p>
        </p:txBody>
      </p:sp>
      <p:sp>
        <p:nvSpPr>
          <p:cNvPr id="27" name="文本框 26">
            <a:extLst>
              <a:ext uri="{FF2B5EF4-FFF2-40B4-BE49-F238E27FC236}">
                <a16:creationId xmlns:a16="http://schemas.microsoft.com/office/drawing/2014/main" id="{0A66C956-EBB1-4010-A70C-3514769D5CDC}"/>
              </a:ext>
            </a:extLst>
          </p:cNvPr>
          <p:cNvSpPr txBox="1"/>
          <p:nvPr/>
        </p:nvSpPr>
        <p:spPr>
          <a:xfrm>
            <a:off x="7802919" y="4140391"/>
            <a:ext cx="3232846" cy="206018"/>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投资理财业务方面的主要面向中低端客户</a:t>
            </a:r>
          </a:p>
        </p:txBody>
      </p:sp>
      <p:sp>
        <p:nvSpPr>
          <p:cNvPr id="28" name="文本框 27">
            <a:extLst>
              <a:ext uri="{FF2B5EF4-FFF2-40B4-BE49-F238E27FC236}">
                <a16:creationId xmlns:a16="http://schemas.microsoft.com/office/drawing/2014/main" id="{63EFD8BA-E02C-42A7-B37B-568D66D3B062}"/>
              </a:ext>
            </a:extLst>
          </p:cNvPr>
          <p:cNvSpPr txBox="1"/>
          <p:nvPr/>
        </p:nvSpPr>
        <p:spPr>
          <a:xfrm>
            <a:off x="7802919" y="4656101"/>
            <a:ext cx="1032334"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汽车服务</a:t>
            </a:r>
          </a:p>
        </p:txBody>
      </p:sp>
      <p:sp>
        <p:nvSpPr>
          <p:cNvPr id="29" name="文本框 28">
            <a:extLst>
              <a:ext uri="{FF2B5EF4-FFF2-40B4-BE49-F238E27FC236}">
                <a16:creationId xmlns:a16="http://schemas.microsoft.com/office/drawing/2014/main" id="{089A95D9-095A-4A0C-8F38-652E81141EF6}"/>
              </a:ext>
            </a:extLst>
          </p:cNvPr>
          <p:cNvSpPr txBox="1"/>
          <p:nvPr/>
        </p:nvSpPr>
        <p:spPr>
          <a:xfrm>
            <a:off x="7802919" y="4997335"/>
            <a:ext cx="3232846" cy="206018"/>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汽车销售、汽车保险和汽车按揭</a:t>
            </a:r>
          </a:p>
        </p:txBody>
      </p:sp>
      <p:cxnSp>
        <p:nvCxnSpPr>
          <p:cNvPr id="7" name="直接连接符 6">
            <a:extLst>
              <a:ext uri="{FF2B5EF4-FFF2-40B4-BE49-F238E27FC236}">
                <a16:creationId xmlns:a16="http://schemas.microsoft.com/office/drawing/2014/main" id="{3F028F43-A606-4425-B30B-F107856F0D55}"/>
              </a:ext>
            </a:extLst>
          </p:cNvPr>
          <p:cNvCxnSpPr>
            <a:cxnSpLocks/>
          </p:cNvCxnSpPr>
          <p:nvPr/>
        </p:nvCxnSpPr>
        <p:spPr>
          <a:xfrm>
            <a:off x="7802919" y="2787373"/>
            <a:ext cx="3232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9D0A5903-393E-4742-82F2-992DBBAFECAF}"/>
              </a:ext>
            </a:extLst>
          </p:cNvPr>
          <p:cNvCxnSpPr>
            <a:cxnSpLocks/>
          </p:cNvCxnSpPr>
          <p:nvPr/>
        </p:nvCxnSpPr>
        <p:spPr>
          <a:xfrm>
            <a:off x="7802919" y="3644314"/>
            <a:ext cx="3232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E55926F-95EC-418F-B718-12956C0B9B65}"/>
              </a:ext>
            </a:extLst>
          </p:cNvPr>
          <p:cNvCxnSpPr>
            <a:cxnSpLocks/>
          </p:cNvCxnSpPr>
          <p:nvPr/>
        </p:nvCxnSpPr>
        <p:spPr>
          <a:xfrm>
            <a:off x="7802919" y="4501255"/>
            <a:ext cx="323284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5" name="Chart 3">
            <a:extLst>
              <a:ext uri="{FF2B5EF4-FFF2-40B4-BE49-F238E27FC236}">
                <a16:creationId xmlns:a16="http://schemas.microsoft.com/office/drawing/2014/main" id="{1C55480D-9943-4D0F-9EE2-8864BE9D84D2}"/>
              </a:ext>
            </a:extLst>
          </p:cNvPr>
          <p:cNvGraphicFramePr/>
          <p:nvPr>
            <p:extLst>
              <p:ext uri="{D42A27DB-BD31-4B8C-83A1-F6EECF244321}">
                <p14:modId xmlns:p14="http://schemas.microsoft.com/office/powerpoint/2010/main" val="2146934374"/>
              </p:ext>
            </p:extLst>
          </p:nvPr>
        </p:nvGraphicFramePr>
        <p:xfrm>
          <a:off x="717551" y="1809176"/>
          <a:ext cx="6167967" cy="37869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768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FE7BE1C-4A8C-4BB0-BE1C-ABE503D4F440}"/>
              </a:ext>
            </a:extLst>
          </p:cNvPr>
          <p:cNvSpPr txBox="1"/>
          <p:nvPr/>
        </p:nvSpPr>
        <p:spPr>
          <a:xfrm>
            <a:off x="5740012" y="3035298"/>
            <a:ext cx="1029449" cy="707886"/>
          </a:xfrm>
          <a:prstGeom prst="rect">
            <a:avLst/>
          </a:prstGeom>
          <a:noFill/>
        </p:spPr>
        <p:txBody>
          <a:bodyPr wrap="none" lIns="0" tIns="0" rIns="0" bIns="0" rtlCol="0">
            <a:noAutofit/>
          </a:bodyPr>
          <a:lstStyle/>
          <a:p>
            <a:pPr algn="ctr"/>
            <a:r>
              <a:rPr lang="en-US" altLang="zh-CN" sz="4000" dirty="0">
                <a:solidFill>
                  <a:schemeClr val="accent1"/>
                </a:solidFill>
                <a:latin typeface="+mj-lt"/>
                <a:ea typeface="微软雅黑" panose="020B0503020204020204" pitchFamily="34" charset="-122"/>
                <a:sym typeface="微软雅黑" panose="020B0503020204020204" pitchFamily="34" charset="-122"/>
              </a:rPr>
              <a:t>80</a:t>
            </a:r>
            <a:r>
              <a:rPr lang="en-US" altLang="zh-CN" sz="2000" dirty="0">
                <a:solidFill>
                  <a:schemeClr val="accent1"/>
                </a:solidFill>
                <a:latin typeface="+mj-lt"/>
                <a:ea typeface="微软雅黑" panose="020B0503020204020204" pitchFamily="34" charset="-122"/>
                <a:sym typeface="微软雅黑" panose="020B0503020204020204" pitchFamily="34" charset="-122"/>
              </a:rPr>
              <a:t>%</a:t>
            </a:r>
            <a:endParaRPr lang="zh-CN" altLang="en-US" sz="2000" dirty="0">
              <a:solidFill>
                <a:schemeClr val="accent1"/>
              </a:solidFill>
              <a:latin typeface="+mj-lt"/>
              <a:ea typeface="微软雅黑" panose="020B0503020204020204" pitchFamily="34" charset="-122"/>
              <a:sym typeface="微软雅黑" panose="020B0503020204020204" pitchFamily="34" charset="-122"/>
            </a:endParaRPr>
          </a:p>
        </p:txBody>
      </p:sp>
      <p:sp>
        <p:nvSpPr>
          <p:cNvPr id="3" name="文本框 2">
            <a:extLst>
              <a:ext uri="{FF2B5EF4-FFF2-40B4-BE49-F238E27FC236}">
                <a16:creationId xmlns:a16="http://schemas.microsoft.com/office/drawing/2014/main" id="{C2F7DBB7-1DCD-4131-9A29-501612DCC09C}"/>
              </a:ext>
            </a:extLst>
          </p:cNvPr>
          <p:cNvSpPr txBox="1"/>
          <p:nvPr/>
        </p:nvSpPr>
        <p:spPr>
          <a:xfrm>
            <a:off x="5870496" y="3656448"/>
            <a:ext cx="2213054" cy="686150"/>
          </a:xfrm>
          <a:prstGeom prst="rect">
            <a:avLst/>
          </a:prstGeom>
          <a:noFill/>
        </p:spPr>
        <p:txBody>
          <a:bodyPr wrap="square" lIns="0" tIns="0" rIns="0" bIns="0" rtlCol="0">
            <a:noAutofit/>
          </a:bodyPr>
          <a:lstStyle/>
          <a:p>
            <a:pPr>
              <a:lnSpc>
                <a:spcPct val="130000"/>
              </a:lnSpc>
            </a:pPr>
            <a:r>
              <a:rPr lang="zh-CN" altLang="en-US" sz="1200" dirty="0">
                <a:solidFill>
                  <a:schemeClr val="bg1"/>
                </a:solidFill>
                <a:latin typeface="+mn-ea"/>
                <a:sym typeface="微软雅黑" panose="020B0503020204020204" pitchFamily="34" charset="-122"/>
              </a:rPr>
              <a:t>免费上门办理，有信用卡可咨询获得信用卡提额技术的具体方案</a:t>
            </a:r>
            <a:endParaRPr lang="en-US" altLang="zh-CN" sz="1200" dirty="0">
              <a:solidFill>
                <a:schemeClr val="bg1"/>
              </a:solidFill>
              <a:latin typeface="+mn-ea"/>
              <a:sym typeface="微软雅黑" panose="020B0503020204020204" pitchFamily="34" charset="-122"/>
            </a:endParaRPr>
          </a:p>
        </p:txBody>
      </p:sp>
      <p:sp>
        <p:nvSpPr>
          <p:cNvPr id="4" name="文本框 3">
            <a:extLst>
              <a:ext uri="{FF2B5EF4-FFF2-40B4-BE49-F238E27FC236}">
                <a16:creationId xmlns:a16="http://schemas.microsoft.com/office/drawing/2014/main" id="{46F130C5-D8BE-4733-8DE1-DDAEA8C834FF}"/>
              </a:ext>
            </a:extLst>
          </p:cNvPr>
          <p:cNvSpPr txBox="1"/>
          <p:nvPr/>
        </p:nvSpPr>
        <p:spPr>
          <a:xfrm>
            <a:off x="8580166" y="3035298"/>
            <a:ext cx="1029449" cy="707886"/>
          </a:xfrm>
          <a:prstGeom prst="rect">
            <a:avLst/>
          </a:prstGeom>
          <a:noFill/>
        </p:spPr>
        <p:txBody>
          <a:bodyPr wrap="none" lIns="0" tIns="0" rIns="0" bIns="0" rtlCol="0">
            <a:noAutofit/>
          </a:bodyPr>
          <a:lstStyle/>
          <a:p>
            <a:pPr algn="ctr"/>
            <a:r>
              <a:rPr lang="en-US" altLang="zh-CN" sz="4000" dirty="0">
                <a:solidFill>
                  <a:schemeClr val="accent1"/>
                </a:solidFill>
                <a:latin typeface="+mj-lt"/>
                <a:ea typeface="微软雅黑" panose="020B0503020204020204" pitchFamily="34" charset="-122"/>
                <a:sym typeface="微软雅黑" panose="020B0503020204020204" pitchFamily="34" charset="-122"/>
              </a:rPr>
              <a:t>45</a:t>
            </a:r>
            <a:r>
              <a:rPr lang="en-US" altLang="zh-CN" sz="2000" dirty="0">
                <a:solidFill>
                  <a:schemeClr val="accent1"/>
                </a:solidFill>
                <a:latin typeface="+mj-lt"/>
                <a:ea typeface="微软雅黑" panose="020B0503020204020204" pitchFamily="34" charset="-122"/>
                <a:sym typeface="微软雅黑" panose="020B0503020204020204" pitchFamily="34" charset="-122"/>
              </a:rPr>
              <a:t>%</a:t>
            </a:r>
            <a:endParaRPr lang="zh-CN" altLang="en-US" sz="2000" dirty="0">
              <a:solidFill>
                <a:schemeClr val="accent1"/>
              </a:solidFill>
              <a:latin typeface="+mj-lt"/>
              <a:ea typeface="微软雅黑" panose="020B0503020204020204" pitchFamily="34" charset="-122"/>
              <a:sym typeface="微软雅黑" panose="020B0503020204020204" pitchFamily="34" charset="-122"/>
            </a:endParaRPr>
          </a:p>
        </p:txBody>
      </p:sp>
      <p:sp>
        <p:nvSpPr>
          <p:cNvPr id="5" name="文本框 4">
            <a:extLst>
              <a:ext uri="{FF2B5EF4-FFF2-40B4-BE49-F238E27FC236}">
                <a16:creationId xmlns:a16="http://schemas.microsoft.com/office/drawing/2014/main" id="{490862E7-0430-4AF6-8135-ED95BF248D90}"/>
              </a:ext>
            </a:extLst>
          </p:cNvPr>
          <p:cNvSpPr txBox="1"/>
          <p:nvPr/>
        </p:nvSpPr>
        <p:spPr>
          <a:xfrm>
            <a:off x="8710650" y="3656448"/>
            <a:ext cx="2213054" cy="686150"/>
          </a:xfrm>
          <a:prstGeom prst="rect">
            <a:avLst/>
          </a:prstGeom>
          <a:noFill/>
        </p:spPr>
        <p:txBody>
          <a:bodyPr wrap="square" lIns="0" tIns="0" rIns="0" bIns="0" rtlCol="0">
            <a:noAutofit/>
          </a:bodyPr>
          <a:lstStyle/>
          <a:p>
            <a:pPr>
              <a:lnSpc>
                <a:spcPct val="130000"/>
              </a:lnSpc>
            </a:pPr>
            <a:r>
              <a:rPr lang="zh-CN" altLang="en-US" sz="1200" dirty="0">
                <a:solidFill>
                  <a:schemeClr val="bg1"/>
                </a:solidFill>
                <a:latin typeface="+mn-ea"/>
                <a:sym typeface="微软雅黑" panose="020B0503020204020204" pitchFamily="34" charset="-122"/>
              </a:rPr>
              <a:t>在网站上只是提供一个理财平台为需要投资理财的客户会员提供咨询服务</a:t>
            </a:r>
            <a:endParaRPr lang="en-US" altLang="zh-CN" sz="1200" dirty="0">
              <a:solidFill>
                <a:schemeClr val="bg1"/>
              </a:solidFill>
              <a:latin typeface="+mn-ea"/>
              <a:sym typeface="微软雅黑" panose="020B0503020204020204" pitchFamily="34" charset="-122"/>
            </a:endParaRPr>
          </a:p>
        </p:txBody>
      </p:sp>
      <p:sp>
        <p:nvSpPr>
          <p:cNvPr id="6" name="文本框 5">
            <a:extLst>
              <a:ext uri="{FF2B5EF4-FFF2-40B4-BE49-F238E27FC236}">
                <a16:creationId xmlns:a16="http://schemas.microsoft.com/office/drawing/2014/main" id="{03389743-FB03-4705-906D-8218CDDB956E}"/>
              </a:ext>
            </a:extLst>
          </p:cNvPr>
          <p:cNvSpPr txBox="1"/>
          <p:nvPr/>
        </p:nvSpPr>
        <p:spPr>
          <a:xfrm>
            <a:off x="5740012" y="4936865"/>
            <a:ext cx="1029449" cy="707886"/>
          </a:xfrm>
          <a:prstGeom prst="rect">
            <a:avLst/>
          </a:prstGeom>
          <a:noFill/>
        </p:spPr>
        <p:txBody>
          <a:bodyPr wrap="none" lIns="0" tIns="0" rIns="0" bIns="0" rtlCol="0">
            <a:noAutofit/>
          </a:bodyPr>
          <a:lstStyle/>
          <a:p>
            <a:pPr algn="ctr"/>
            <a:r>
              <a:rPr lang="en-US" altLang="zh-CN" sz="4000" dirty="0">
                <a:solidFill>
                  <a:schemeClr val="accent1"/>
                </a:solidFill>
                <a:latin typeface="+mj-lt"/>
                <a:ea typeface="微软雅黑" panose="020B0503020204020204" pitchFamily="34" charset="-122"/>
                <a:sym typeface="微软雅黑" panose="020B0503020204020204" pitchFamily="34" charset="-122"/>
              </a:rPr>
              <a:t>35</a:t>
            </a:r>
            <a:r>
              <a:rPr lang="en-US" altLang="zh-CN" sz="2000" dirty="0">
                <a:solidFill>
                  <a:schemeClr val="accent1"/>
                </a:solidFill>
                <a:latin typeface="+mj-lt"/>
                <a:ea typeface="微软雅黑" panose="020B0503020204020204" pitchFamily="34" charset="-122"/>
                <a:sym typeface="微软雅黑" panose="020B0503020204020204" pitchFamily="34" charset="-122"/>
              </a:rPr>
              <a:t>%</a:t>
            </a:r>
            <a:endParaRPr lang="zh-CN" altLang="en-US" sz="2000" dirty="0">
              <a:solidFill>
                <a:schemeClr val="accent1"/>
              </a:solidFill>
              <a:latin typeface="+mj-lt"/>
              <a:ea typeface="微软雅黑" panose="020B0503020204020204" pitchFamily="34" charset="-122"/>
              <a:sym typeface="微软雅黑" panose="020B0503020204020204" pitchFamily="34" charset="-122"/>
            </a:endParaRPr>
          </a:p>
        </p:txBody>
      </p:sp>
      <p:sp>
        <p:nvSpPr>
          <p:cNvPr id="7" name="文本框 6">
            <a:extLst>
              <a:ext uri="{FF2B5EF4-FFF2-40B4-BE49-F238E27FC236}">
                <a16:creationId xmlns:a16="http://schemas.microsoft.com/office/drawing/2014/main" id="{C258D332-6D0F-49AE-B758-30CF6273BB75}"/>
              </a:ext>
            </a:extLst>
          </p:cNvPr>
          <p:cNvSpPr txBox="1"/>
          <p:nvPr/>
        </p:nvSpPr>
        <p:spPr>
          <a:xfrm>
            <a:off x="5870496" y="5558015"/>
            <a:ext cx="2213054" cy="686150"/>
          </a:xfrm>
          <a:prstGeom prst="rect">
            <a:avLst/>
          </a:prstGeom>
          <a:noFill/>
        </p:spPr>
        <p:txBody>
          <a:bodyPr wrap="square" lIns="0" tIns="0" rIns="0" bIns="0" rtlCol="0">
            <a:noAutofit/>
          </a:bodyPr>
          <a:lstStyle/>
          <a:p>
            <a:pPr>
              <a:lnSpc>
                <a:spcPct val="130000"/>
              </a:lnSpc>
            </a:pPr>
            <a:r>
              <a:rPr lang="zh-CN" altLang="en-US" sz="1200" dirty="0">
                <a:solidFill>
                  <a:schemeClr val="bg1"/>
                </a:solidFill>
                <a:latin typeface="+mn-ea"/>
                <a:sym typeface="微软雅黑" panose="020B0503020204020204" pitchFamily="34" charset="-122"/>
              </a:rPr>
              <a:t>公司可代购</a:t>
            </a:r>
            <a:r>
              <a:rPr lang="en-US" altLang="zh-CN" sz="1200" dirty="0">
                <a:solidFill>
                  <a:schemeClr val="bg1"/>
                </a:solidFill>
                <a:latin typeface="+mn-ea"/>
                <a:sym typeface="微软雅黑" panose="020B0503020204020204" pitchFamily="34" charset="-122"/>
              </a:rPr>
              <a:t>4S</a:t>
            </a:r>
            <a:r>
              <a:rPr lang="zh-CN" altLang="en-US" sz="1200" dirty="0">
                <a:solidFill>
                  <a:schemeClr val="bg1"/>
                </a:solidFill>
                <a:latin typeface="+mn-ea"/>
                <a:sym typeface="微软雅黑" panose="020B0503020204020204" pitchFamily="34" charset="-122"/>
              </a:rPr>
              <a:t>店中规车和美规车，会员可以直接提车并且享受大幅价格优惠</a:t>
            </a:r>
            <a:endParaRPr lang="en-US" altLang="zh-CN" sz="1200" dirty="0">
              <a:solidFill>
                <a:schemeClr val="bg1"/>
              </a:solidFill>
              <a:latin typeface="+mn-ea"/>
              <a:sym typeface="微软雅黑" panose="020B0503020204020204" pitchFamily="34" charset="-122"/>
            </a:endParaRPr>
          </a:p>
        </p:txBody>
      </p:sp>
      <p:sp>
        <p:nvSpPr>
          <p:cNvPr id="8" name="文本框 7">
            <a:extLst>
              <a:ext uri="{FF2B5EF4-FFF2-40B4-BE49-F238E27FC236}">
                <a16:creationId xmlns:a16="http://schemas.microsoft.com/office/drawing/2014/main" id="{16FB4312-B28C-4008-BBA3-DD665B8EF602}"/>
              </a:ext>
            </a:extLst>
          </p:cNvPr>
          <p:cNvSpPr txBox="1"/>
          <p:nvPr/>
        </p:nvSpPr>
        <p:spPr>
          <a:xfrm>
            <a:off x="8580166" y="4936865"/>
            <a:ext cx="1029449" cy="707886"/>
          </a:xfrm>
          <a:prstGeom prst="rect">
            <a:avLst/>
          </a:prstGeom>
          <a:noFill/>
        </p:spPr>
        <p:txBody>
          <a:bodyPr wrap="none" lIns="0" tIns="0" rIns="0" bIns="0" rtlCol="0">
            <a:noAutofit/>
          </a:bodyPr>
          <a:lstStyle/>
          <a:p>
            <a:pPr algn="ctr"/>
            <a:r>
              <a:rPr lang="en-US" altLang="zh-CN" sz="4000" dirty="0">
                <a:solidFill>
                  <a:schemeClr val="accent1"/>
                </a:solidFill>
                <a:latin typeface="+mj-lt"/>
                <a:ea typeface="微软雅黑" panose="020B0503020204020204" pitchFamily="34" charset="-122"/>
                <a:sym typeface="微软雅黑" panose="020B0503020204020204" pitchFamily="34" charset="-122"/>
              </a:rPr>
              <a:t>15</a:t>
            </a:r>
            <a:r>
              <a:rPr lang="en-US" altLang="zh-CN" sz="2000" dirty="0">
                <a:solidFill>
                  <a:schemeClr val="accent1"/>
                </a:solidFill>
                <a:latin typeface="+mj-lt"/>
                <a:ea typeface="微软雅黑" panose="020B0503020204020204" pitchFamily="34" charset="-122"/>
                <a:sym typeface="微软雅黑" panose="020B0503020204020204" pitchFamily="34" charset="-122"/>
              </a:rPr>
              <a:t>%</a:t>
            </a:r>
            <a:endParaRPr lang="zh-CN" altLang="en-US" sz="2000" dirty="0">
              <a:solidFill>
                <a:schemeClr val="accent1"/>
              </a:solidFill>
              <a:latin typeface="+mj-lt"/>
              <a:ea typeface="微软雅黑" panose="020B0503020204020204" pitchFamily="34" charset="-122"/>
              <a:sym typeface="微软雅黑" panose="020B0503020204020204" pitchFamily="34" charset="-122"/>
            </a:endParaRPr>
          </a:p>
        </p:txBody>
      </p:sp>
      <p:sp>
        <p:nvSpPr>
          <p:cNvPr id="9" name="文本框 8">
            <a:extLst>
              <a:ext uri="{FF2B5EF4-FFF2-40B4-BE49-F238E27FC236}">
                <a16:creationId xmlns:a16="http://schemas.microsoft.com/office/drawing/2014/main" id="{54D335BB-76C3-4CA0-9BE6-FFDF1C629F52}"/>
              </a:ext>
            </a:extLst>
          </p:cNvPr>
          <p:cNvSpPr txBox="1"/>
          <p:nvPr/>
        </p:nvSpPr>
        <p:spPr>
          <a:xfrm>
            <a:off x="8710650" y="5558014"/>
            <a:ext cx="2213054" cy="686150"/>
          </a:xfrm>
          <a:prstGeom prst="rect">
            <a:avLst/>
          </a:prstGeom>
          <a:noFill/>
        </p:spPr>
        <p:txBody>
          <a:bodyPr wrap="square" lIns="0" tIns="0" rIns="0" bIns="0" rtlCol="0">
            <a:noAutofit/>
          </a:bodyPr>
          <a:lstStyle/>
          <a:p>
            <a:pPr>
              <a:lnSpc>
                <a:spcPct val="130000"/>
              </a:lnSpc>
            </a:pPr>
            <a:r>
              <a:rPr lang="zh-CN" altLang="en-US" sz="1200" dirty="0">
                <a:solidFill>
                  <a:schemeClr val="bg1"/>
                </a:solidFill>
                <a:latin typeface="+mn-ea"/>
                <a:sym typeface="微软雅黑" panose="020B0503020204020204" pitchFamily="34" charset="-122"/>
              </a:rPr>
              <a:t>自有资金放贷和中介给公司组建的贷款团队贷款并对会员客户的偿还能力做出评价</a:t>
            </a:r>
            <a:endParaRPr lang="en-US" altLang="zh-CN" sz="1200" dirty="0">
              <a:solidFill>
                <a:schemeClr val="bg1"/>
              </a:solidFill>
              <a:latin typeface="+mn-ea"/>
              <a:sym typeface="微软雅黑" panose="020B0503020204020204" pitchFamily="34" charset="-122"/>
            </a:endParaRPr>
          </a:p>
        </p:txBody>
      </p:sp>
      <p:sp>
        <p:nvSpPr>
          <p:cNvPr id="19" name="矩形 18">
            <a:extLst>
              <a:ext uri="{FF2B5EF4-FFF2-40B4-BE49-F238E27FC236}">
                <a16:creationId xmlns:a16="http://schemas.microsoft.com/office/drawing/2014/main" id="{B14D7FE7-323C-4D3A-AC2A-5C33034D1280}"/>
              </a:ext>
            </a:extLst>
          </p:cNvPr>
          <p:cNvSpPr/>
          <p:nvPr/>
        </p:nvSpPr>
        <p:spPr>
          <a:xfrm>
            <a:off x="723901" y="1269998"/>
            <a:ext cx="4356099" cy="4076702"/>
          </a:xfrm>
          <a:prstGeom prst="rect">
            <a:avLst/>
          </a:prstGeom>
          <a:gradFill>
            <a:gsLst>
              <a:gs pos="0">
                <a:schemeClr val="accent2"/>
              </a:gs>
              <a:gs pos="100000">
                <a:schemeClr val="accent3"/>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8" name="图表 37">
            <a:extLst>
              <a:ext uri="{FF2B5EF4-FFF2-40B4-BE49-F238E27FC236}">
                <a16:creationId xmlns:a16="http://schemas.microsoft.com/office/drawing/2014/main" id="{6E8F84C9-4B04-48CA-AE59-21B279098B38}"/>
              </a:ext>
            </a:extLst>
          </p:cNvPr>
          <p:cNvGraphicFramePr/>
          <p:nvPr>
            <p:extLst>
              <p:ext uri="{D42A27DB-BD31-4B8C-83A1-F6EECF244321}">
                <p14:modId xmlns:p14="http://schemas.microsoft.com/office/powerpoint/2010/main" val="2392551"/>
              </p:ext>
            </p:extLst>
          </p:nvPr>
        </p:nvGraphicFramePr>
        <p:xfrm>
          <a:off x="669668" y="1448880"/>
          <a:ext cx="4443244" cy="3809195"/>
        </p:xfrm>
        <a:graphic>
          <a:graphicData uri="http://schemas.openxmlformats.org/drawingml/2006/chart">
            <c:chart xmlns:c="http://schemas.openxmlformats.org/drawingml/2006/chart" xmlns:r="http://schemas.openxmlformats.org/officeDocument/2006/relationships" r:id="rId2"/>
          </a:graphicData>
        </a:graphic>
      </p:graphicFrame>
      <p:sp>
        <p:nvSpPr>
          <p:cNvPr id="39" name="文本框 38">
            <a:extLst>
              <a:ext uri="{FF2B5EF4-FFF2-40B4-BE49-F238E27FC236}">
                <a16:creationId xmlns:a16="http://schemas.microsoft.com/office/drawing/2014/main" id="{263DEE43-937E-4511-BD3B-51254469FEF5}"/>
              </a:ext>
            </a:extLst>
          </p:cNvPr>
          <p:cNvSpPr txBox="1"/>
          <p:nvPr/>
        </p:nvSpPr>
        <p:spPr>
          <a:xfrm>
            <a:off x="925015" y="2121550"/>
            <a:ext cx="293406" cy="177150"/>
          </a:xfrm>
          <a:prstGeom prst="rect">
            <a:avLst/>
          </a:prstGeom>
          <a:noFill/>
        </p:spPr>
        <p:txBody>
          <a:bodyPr wrap="none" lIns="0" tIns="0" rIns="0" bIns="0" rtlCol="0">
            <a:noAutofit/>
          </a:bodyPr>
          <a:lstStyle/>
          <a:p>
            <a:r>
              <a:rPr lang="en-US" altLang="zh-CN" sz="1000" dirty="0">
                <a:solidFill>
                  <a:schemeClr val="accent1"/>
                </a:solidFill>
                <a:sym typeface="微软雅黑" panose="020B0503020204020204" pitchFamily="34" charset="-122"/>
              </a:rPr>
              <a:t>15%</a:t>
            </a:r>
            <a:endParaRPr lang="zh-CN" altLang="en-US" sz="1000" dirty="0">
              <a:solidFill>
                <a:schemeClr val="accent1"/>
              </a:solidFill>
              <a:sym typeface="微软雅黑" panose="020B0503020204020204" pitchFamily="34" charset="-122"/>
            </a:endParaRPr>
          </a:p>
        </p:txBody>
      </p:sp>
      <p:sp>
        <p:nvSpPr>
          <p:cNvPr id="40" name="文本框 39">
            <a:extLst>
              <a:ext uri="{FF2B5EF4-FFF2-40B4-BE49-F238E27FC236}">
                <a16:creationId xmlns:a16="http://schemas.microsoft.com/office/drawing/2014/main" id="{A17588E0-2037-4A45-A535-CECA0D84AEB3}"/>
              </a:ext>
            </a:extLst>
          </p:cNvPr>
          <p:cNvSpPr txBox="1"/>
          <p:nvPr/>
        </p:nvSpPr>
        <p:spPr>
          <a:xfrm>
            <a:off x="925015" y="1947675"/>
            <a:ext cx="293406" cy="177150"/>
          </a:xfrm>
          <a:prstGeom prst="rect">
            <a:avLst/>
          </a:prstGeom>
          <a:noFill/>
        </p:spPr>
        <p:txBody>
          <a:bodyPr wrap="none" lIns="0" tIns="0" rIns="0" bIns="0" rtlCol="0">
            <a:noAutofit/>
          </a:bodyPr>
          <a:lstStyle/>
          <a:p>
            <a:r>
              <a:rPr lang="en-US" altLang="zh-CN" sz="1000" dirty="0">
                <a:solidFill>
                  <a:schemeClr val="accent1"/>
                </a:solidFill>
                <a:sym typeface="微软雅黑" panose="020B0503020204020204" pitchFamily="34" charset="-122"/>
              </a:rPr>
              <a:t>35%</a:t>
            </a:r>
            <a:endParaRPr lang="zh-CN" altLang="en-US" sz="1000" dirty="0">
              <a:solidFill>
                <a:schemeClr val="accent1"/>
              </a:solidFill>
              <a:sym typeface="微软雅黑" panose="020B0503020204020204" pitchFamily="34" charset="-122"/>
            </a:endParaRPr>
          </a:p>
        </p:txBody>
      </p:sp>
      <p:sp>
        <p:nvSpPr>
          <p:cNvPr id="41" name="文本框 40">
            <a:extLst>
              <a:ext uri="{FF2B5EF4-FFF2-40B4-BE49-F238E27FC236}">
                <a16:creationId xmlns:a16="http://schemas.microsoft.com/office/drawing/2014/main" id="{2956EE7C-50E6-4924-8CB9-56D7E37B0EDE}"/>
              </a:ext>
            </a:extLst>
          </p:cNvPr>
          <p:cNvSpPr txBox="1"/>
          <p:nvPr/>
        </p:nvSpPr>
        <p:spPr>
          <a:xfrm>
            <a:off x="925015" y="1773800"/>
            <a:ext cx="293406" cy="177150"/>
          </a:xfrm>
          <a:prstGeom prst="rect">
            <a:avLst/>
          </a:prstGeom>
          <a:noFill/>
        </p:spPr>
        <p:txBody>
          <a:bodyPr wrap="none" lIns="0" tIns="0" rIns="0" bIns="0" rtlCol="0">
            <a:noAutofit/>
          </a:bodyPr>
          <a:lstStyle/>
          <a:p>
            <a:r>
              <a:rPr lang="en-US" altLang="zh-CN" sz="1000" dirty="0">
                <a:solidFill>
                  <a:schemeClr val="accent1"/>
                </a:solidFill>
                <a:sym typeface="微软雅黑" panose="020B0503020204020204" pitchFamily="34" charset="-122"/>
              </a:rPr>
              <a:t>45%</a:t>
            </a:r>
            <a:endParaRPr lang="zh-CN" altLang="en-US" sz="1000" dirty="0">
              <a:solidFill>
                <a:schemeClr val="accent1"/>
              </a:solidFill>
              <a:sym typeface="微软雅黑" panose="020B0503020204020204" pitchFamily="34" charset="-122"/>
            </a:endParaRPr>
          </a:p>
        </p:txBody>
      </p:sp>
      <p:sp>
        <p:nvSpPr>
          <p:cNvPr id="42" name="文本框 41">
            <a:extLst>
              <a:ext uri="{FF2B5EF4-FFF2-40B4-BE49-F238E27FC236}">
                <a16:creationId xmlns:a16="http://schemas.microsoft.com/office/drawing/2014/main" id="{D9009163-924C-4226-9444-B5C183C3762B}"/>
              </a:ext>
            </a:extLst>
          </p:cNvPr>
          <p:cNvSpPr txBox="1"/>
          <p:nvPr/>
        </p:nvSpPr>
        <p:spPr>
          <a:xfrm>
            <a:off x="925015" y="1599925"/>
            <a:ext cx="293406" cy="177150"/>
          </a:xfrm>
          <a:prstGeom prst="rect">
            <a:avLst/>
          </a:prstGeom>
          <a:noFill/>
        </p:spPr>
        <p:txBody>
          <a:bodyPr wrap="none" lIns="0" tIns="0" rIns="0" bIns="0" rtlCol="0">
            <a:noAutofit/>
          </a:bodyPr>
          <a:lstStyle/>
          <a:p>
            <a:r>
              <a:rPr lang="en-US" altLang="zh-CN" sz="1000" dirty="0">
                <a:solidFill>
                  <a:schemeClr val="accent1"/>
                </a:solidFill>
                <a:sym typeface="微软雅黑" panose="020B0503020204020204" pitchFamily="34" charset="-122"/>
              </a:rPr>
              <a:t>80%</a:t>
            </a:r>
            <a:endParaRPr lang="zh-CN" altLang="en-US" sz="1000" dirty="0">
              <a:solidFill>
                <a:schemeClr val="accent1"/>
              </a:solidFill>
              <a:sym typeface="微软雅黑" panose="020B0503020204020204" pitchFamily="34" charset="-122"/>
            </a:endParaRPr>
          </a:p>
        </p:txBody>
      </p:sp>
      <p:cxnSp>
        <p:nvCxnSpPr>
          <p:cNvPr id="44" name="直接连接符 43">
            <a:extLst>
              <a:ext uri="{FF2B5EF4-FFF2-40B4-BE49-F238E27FC236}">
                <a16:creationId xmlns:a16="http://schemas.microsoft.com/office/drawing/2014/main" id="{8CE301FE-0C8C-4A21-8F80-ABB10DD26CD3}"/>
              </a:ext>
            </a:extLst>
          </p:cNvPr>
          <p:cNvCxnSpPr/>
          <p:nvPr/>
        </p:nvCxnSpPr>
        <p:spPr>
          <a:xfrm>
            <a:off x="1250991" y="1671779"/>
            <a:ext cx="1600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4324633-8BE1-41BB-8EA3-9843348D0719}"/>
              </a:ext>
            </a:extLst>
          </p:cNvPr>
          <p:cNvCxnSpPr/>
          <p:nvPr/>
        </p:nvCxnSpPr>
        <p:spPr>
          <a:xfrm>
            <a:off x="1250991" y="1871583"/>
            <a:ext cx="1600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D241B904-67A3-4BC1-9779-4CC5AC11D68E}"/>
              </a:ext>
            </a:extLst>
          </p:cNvPr>
          <p:cNvCxnSpPr/>
          <p:nvPr/>
        </p:nvCxnSpPr>
        <p:spPr>
          <a:xfrm>
            <a:off x="1250991" y="2032401"/>
            <a:ext cx="1600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9D4F73C-B8F8-412D-A974-D40142DBF85C}"/>
              </a:ext>
            </a:extLst>
          </p:cNvPr>
          <p:cNvCxnSpPr/>
          <p:nvPr/>
        </p:nvCxnSpPr>
        <p:spPr>
          <a:xfrm>
            <a:off x="1250991" y="2222457"/>
            <a:ext cx="1600608"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994ACCF2-59E0-4A23-BC5D-694BEE65C401}"/>
              </a:ext>
            </a:extLst>
          </p:cNvPr>
          <p:cNvSpPr/>
          <p:nvPr/>
        </p:nvSpPr>
        <p:spPr>
          <a:xfrm>
            <a:off x="736600" y="5545667"/>
            <a:ext cx="4343399" cy="71629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cxnSp>
        <p:nvCxnSpPr>
          <p:cNvPr id="52" name="直接连接符 51">
            <a:extLst>
              <a:ext uri="{FF2B5EF4-FFF2-40B4-BE49-F238E27FC236}">
                <a16:creationId xmlns:a16="http://schemas.microsoft.com/office/drawing/2014/main" id="{45BDA173-C21F-4149-8244-EB135BB03908}"/>
              </a:ext>
            </a:extLst>
          </p:cNvPr>
          <p:cNvCxnSpPr/>
          <p:nvPr/>
        </p:nvCxnSpPr>
        <p:spPr>
          <a:xfrm>
            <a:off x="5870496" y="2608446"/>
            <a:ext cx="6321504"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39361172-BFB3-4300-AAA4-95C1E2EE435A}"/>
              </a:ext>
            </a:extLst>
          </p:cNvPr>
          <p:cNvSpPr txBox="1"/>
          <p:nvPr/>
        </p:nvSpPr>
        <p:spPr>
          <a:xfrm>
            <a:off x="904767" y="5621915"/>
            <a:ext cx="1384995" cy="276999"/>
          </a:xfrm>
          <a:prstGeom prst="rect">
            <a:avLst/>
          </a:prstGeom>
          <a:noFill/>
        </p:spPr>
        <p:txBody>
          <a:bodyPr wrap="none" lIns="0" tIns="0" rIns="0" bIns="0" rtlCol="0">
            <a:noAutofit/>
          </a:bodyPr>
          <a:lstStyle/>
          <a:p>
            <a:pPr algn="ctr"/>
            <a:r>
              <a:rPr lang="zh-CN" altLang="en-US" b="1" dirty="0">
                <a:solidFill>
                  <a:schemeClr val="bg1"/>
                </a:solidFill>
              </a:rPr>
              <a:t>用户分布分析</a:t>
            </a:r>
          </a:p>
        </p:txBody>
      </p:sp>
      <p:sp>
        <p:nvSpPr>
          <p:cNvPr id="54" name="文本框 53">
            <a:extLst>
              <a:ext uri="{FF2B5EF4-FFF2-40B4-BE49-F238E27FC236}">
                <a16:creationId xmlns:a16="http://schemas.microsoft.com/office/drawing/2014/main" id="{2EB55700-ADBA-40A8-9E3D-B93D58BB7D34}"/>
              </a:ext>
            </a:extLst>
          </p:cNvPr>
          <p:cNvSpPr txBox="1"/>
          <p:nvPr/>
        </p:nvSpPr>
        <p:spPr>
          <a:xfrm>
            <a:off x="904767" y="5951690"/>
            <a:ext cx="2231124" cy="215444"/>
          </a:xfrm>
          <a:prstGeom prst="rect">
            <a:avLst/>
          </a:prstGeom>
          <a:noFill/>
        </p:spPr>
        <p:txBody>
          <a:bodyPr wrap="none" lIns="0" tIns="0" rIns="0" bIns="0" rtlCol="0">
            <a:noAutofit/>
          </a:bodyPr>
          <a:lstStyle/>
          <a:p>
            <a:pPr algn="ctr"/>
            <a:r>
              <a:rPr lang="en-US" altLang="zh-CN" sz="1400" b="1" dirty="0">
                <a:solidFill>
                  <a:schemeClr val="bg1"/>
                </a:solidFill>
              </a:rPr>
              <a:t>User Distribution Analysis</a:t>
            </a:r>
            <a:endParaRPr lang="zh-CN" altLang="en-US" sz="1400" b="1" dirty="0">
              <a:solidFill>
                <a:schemeClr val="bg1"/>
              </a:solidFill>
            </a:endParaRPr>
          </a:p>
        </p:txBody>
      </p:sp>
    </p:spTree>
    <p:extLst>
      <p:ext uri="{BB962C8B-B14F-4D97-AF65-F5344CB8AC3E}">
        <p14:creationId xmlns:p14="http://schemas.microsoft.com/office/powerpoint/2010/main" val="639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A61E782F-3CCE-4940-9281-5B8797B39EB6}"/>
              </a:ext>
            </a:extLst>
          </p:cNvPr>
          <p:cNvSpPr/>
          <p:nvPr/>
        </p:nvSpPr>
        <p:spPr>
          <a:xfrm>
            <a:off x="1358989"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a:extLst>
              <a:ext uri="{FF2B5EF4-FFF2-40B4-BE49-F238E27FC236}">
                <a16:creationId xmlns:a16="http://schemas.microsoft.com/office/drawing/2014/main" id="{BA6C963D-2C33-48D4-AB59-7F4DD4E22968}"/>
              </a:ext>
            </a:extLst>
          </p:cNvPr>
          <p:cNvSpPr txBox="1"/>
          <p:nvPr/>
        </p:nvSpPr>
        <p:spPr>
          <a:xfrm>
            <a:off x="1673369" y="3598105"/>
            <a:ext cx="1359178" cy="769441"/>
          </a:xfrm>
          <a:prstGeom prst="rect">
            <a:avLst/>
          </a:prstGeom>
          <a:noFill/>
        </p:spPr>
        <p:txBody>
          <a:bodyPr wrap="square" lIns="0" tIns="0" rIns="0" bIns="0" rtlCol="0">
            <a:spAutoFit/>
          </a:bodyPr>
          <a:lstStyle/>
          <a:p>
            <a:pPr algn="just"/>
            <a:r>
              <a:rPr lang="zh-CN" altLang="en-US" sz="2500" b="1" dirty="0">
                <a:solidFill>
                  <a:schemeClr val="bg1"/>
                </a:solidFill>
                <a:sym typeface="微软雅黑" panose="020B0503020204020204" pitchFamily="34" charset="-122"/>
              </a:rPr>
              <a:t>项目背景介绍 </a:t>
            </a:r>
          </a:p>
        </p:txBody>
      </p:sp>
      <p:sp>
        <p:nvSpPr>
          <p:cNvPr id="5" name="文本框 4">
            <a:extLst>
              <a:ext uri="{FF2B5EF4-FFF2-40B4-BE49-F238E27FC236}">
                <a16:creationId xmlns:a16="http://schemas.microsoft.com/office/drawing/2014/main" id="{14AE28E2-5B45-42C2-B3BB-BBCA5A3C96A7}"/>
              </a:ext>
            </a:extLst>
          </p:cNvPr>
          <p:cNvSpPr txBox="1"/>
          <p:nvPr/>
        </p:nvSpPr>
        <p:spPr>
          <a:xfrm>
            <a:off x="1673370" y="5570602"/>
            <a:ext cx="1359178" cy="307777"/>
          </a:xfrm>
          <a:prstGeom prst="rect">
            <a:avLst/>
          </a:prstGeom>
          <a:noFill/>
        </p:spPr>
        <p:txBody>
          <a:bodyPr wrap="square" lIns="0" tIns="0" rIns="0" bIns="0" rtlCol="0">
            <a:sp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36" name="任意多边形: 形状 35">
            <a:extLst>
              <a:ext uri="{FF2B5EF4-FFF2-40B4-BE49-F238E27FC236}">
                <a16:creationId xmlns:a16="http://schemas.microsoft.com/office/drawing/2014/main" id="{9C345863-1F02-4BB5-ABEA-2EBD452861DC}"/>
              </a:ext>
            </a:extLst>
          </p:cNvPr>
          <p:cNvSpPr/>
          <p:nvPr/>
        </p:nvSpPr>
        <p:spPr>
          <a:xfrm>
            <a:off x="3346927"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文本框 36">
            <a:extLst>
              <a:ext uri="{FF2B5EF4-FFF2-40B4-BE49-F238E27FC236}">
                <a16:creationId xmlns:a16="http://schemas.microsoft.com/office/drawing/2014/main" id="{067A9AC3-4FEC-436D-AFBB-A6DF59483416}"/>
              </a:ext>
            </a:extLst>
          </p:cNvPr>
          <p:cNvSpPr txBox="1"/>
          <p:nvPr/>
        </p:nvSpPr>
        <p:spPr>
          <a:xfrm>
            <a:off x="3661307" y="3598105"/>
            <a:ext cx="1359178" cy="769441"/>
          </a:xfrm>
          <a:prstGeom prst="rect">
            <a:avLst/>
          </a:prstGeom>
          <a:noFill/>
        </p:spPr>
        <p:txBody>
          <a:bodyPr wrap="square" lIns="0" tIns="0" rIns="0" bIns="0" rtlCol="0">
            <a:spAutoFit/>
          </a:bodyPr>
          <a:lstStyle/>
          <a:p>
            <a:pPr algn="just"/>
            <a:r>
              <a:rPr lang="zh-CN" altLang="en-US" sz="2500" b="1" dirty="0">
                <a:solidFill>
                  <a:schemeClr val="bg1"/>
                </a:solidFill>
                <a:sym typeface="微软雅黑" panose="020B0503020204020204" pitchFamily="34" charset="-122"/>
              </a:rPr>
              <a:t>市场环境分析 </a:t>
            </a:r>
          </a:p>
        </p:txBody>
      </p:sp>
      <p:sp>
        <p:nvSpPr>
          <p:cNvPr id="38" name="文本框 37">
            <a:extLst>
              <a:ext uri="{FF2B5EF4-FFF2-40B4-BE49-F238E27FC236}">
                <a16:creationId xmlns:a16="http://schemas.microsoft.com/office/drawing/2014/main" id="{3F510307-82A9-491B-BAD7-9EF869E492A4}"/>
              </a:ext>
            </a:extLst>
          </p:cNvPr>
          <p:cNvSpPr txBox="1"/>
          <p:nvPr/>
        </p:nvSpPr>
        <p:spPr>
          <a:xfrm>
            <a:off x="3661308" y="5570602"/>
            <a:ext cx="1359178" cy="307777"/>
          </a:xfrm>
          <a:prstGeom prst="rect">
            <a:avLst/>
          </a:prstGeom>
          <a:noFill/>
        </p:spPr>
        <p:txBody>
          <a:bodyPr wrap="square" lIns="0" tIns="0" rIns="0" bIns="0" rtlCol="0">
            <a:spAutoFit/>
          </a:bodyPr>
          <a:lstStyle/>
          <a:p>
            <a:r>
              <a:rPr lang="en-US" altLang="zh-CN" sz="1000" b="1" dirty="0">
                <a:solidFill>
                  <a:schemeClr val="bg1"/>
                </a:solidFill>
                <a:sym typeface="微软雅黑" panose="020B0503020204020204" pitchFamily="34" charset="-122"/>
              </a:rPr>
              <a:t>Market Environment Analysis</a:t>
            </a:r>
          </a:p>
        </p:txBody>
      </p:sp>
      <p:sp>
        <p:nvSpPr>
          <p:cNvPr id="40" name="任意多边形: 形状 39">
            <a:extLst>
              <a:ext uri="{FF2B5EF4-FFF2-40B4-BE49-F238E27FC236}">
                <a16:creationId xmlns:a16="http://schemas.microsoft.com/office/drawing/2014/main" id="{11268A8A-E856-4A01-9787-6FB253BE6E66}"/>
              </a:ext>
            </a:extLst>
          </p:cNvPr>
          <p:cNvSpPr/>
          <p:nvPr/>
        </p:nvSpPr>
        <p:spPr>
          <a:xfrm>
            <a:off x="5334864" y="2683933"/>
            <a:ext cx="1987938" cy="417406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文本框 40">
            <a:extLst>
              <a:ext uri="{FF2B5EF4-FFF2-40B4-BE49-F238E27FC236}">
                <a16:creationId xmlns:a16="http://schemas.microsoft.com/office/drawing/2014/main" id="{1588320E-C1ED-47F0-9799-1ADAC72313F1}"/>
              </a:ext>
            </a:extLst>
          </p:cNvPr>
          <p:cNvSpPr txBox="1"/>
          <p:nvPr/>
        </p:nvSpPr>
        <p:spPr>
          <a:xfrm>
            <a:off x="5649244" y="2791655"/>
            <a:ext cx="1359178" cy="769441"/>
          </a:xfrm>
          <a:prstGeom prst="rect">
            <a:avLst/>
          </a:prstGeom>
          <a:noFill/>
        </p:spPr>
        <p:txBody>
          <a:bodyPr wrap="square" lIns="0" tIns="0" rIns="0" bIns="0" rtlCol="0">
            <a:spAutoFit/>
          </a:bodyPr>
          <a:lstStyle/>
          <a:p>
            <a:pPr algn="just"/>
            <a:r>
              <a:rPr lang="zh-CN" altLang="en-US" sz="2500" b="1" dirty="0">
                <a:solidFill>
                  <a:schemeClr val="accent2"/>
                </a:solidFill>
                <a:sym typeface="微软雅黑" panose="020B0503020204020204" pitchFamily="34" charset="-122"/>
              </a:rPr>
              <a:t>项目产品简介</a:t>
            </a:r>
          </a:p>
        </p:txBody>
      </p:sp>
      <p:sp>
        <p:nvSpPr>
          <p:cNvPr id="42" name="文本框 41">
            <a:extLst>
              <a:ext uri="{FF2B5EF4-FFF2-40B4-BE49-F238E27FC236}">
                <a16:creationId xmlns:a16="http://schemas.microsoft.com/office/drawing/2014/main" id="{E78AD848-9B57-456F-9C57-2CE30CE119AC}"/>
              </a:ext>
            </a:extLst>
          </p:cNvPr>
          <p:cNvSpPr txBox="1"/>
          <p:nvPr/>
        </p:nvSpPr>
        <p:spPr>
          <a:xfrm>
            <a:off x="5649245" y="5570602"/>
            <a:ext cx="1359178" cy="307777"/>
          </a:xfrm>
          <a:prstGeom prst="rect">
            <a:avLst/>
          </a:prstGeom>
          <a:noFill/>
        </p:spPr>
        <p:txBody>
          <a:bodyPr wrap="square" lIns="0" tIns="0" rIns="0" bIns="0" rtlCol="0">
            <a:spAutoFit/>
          </a:bodyPr>
          <a:lstStyle/>
          <a:p>
            <a:r>
              <a:rPr lang="en-US" altLang="zh-CN" sz="1000" b="1" dirty="0">
                <a:solidFill>
                  <a:schemeClr val="accent2"/>
                </a:solidFill>
                <a:sym typeface="微软雅黑" panose="020B0503020204020204" pitchFamily="34" charset="-122"/>
              </a:rPr>
              <a:t>Project Product Introduction</a:t>
            </a:r>
          </a:p>
        </p:txBody>
      </p:sp>
      <p:sp>
        <p:nvSpPr>
          <p:cNvPr id="44" name="任意多边形: 形状 43">
            <a:extLst>
              <a:ext uri="{FF2B5EF4-FFF2-40B4-BE49-F238E27FC236}">
                <a16:creationId xmlns:a16="http://schemas.microsoft.com/office/drawing/2014/main" id="{AE1F5248-2384-46BE-9DD9-CF27D4DAFAAA}"/>
              </a:ext>
            </a:extLst>
          </p:cNvPr>
          <p:cNvSpPr/>
          <p:nvPr/>
        </p:nvSpPr>
        <p:spPr>
          <a:xfrm>
            <a:off x="7322801"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文本框 44">
            <a:extLst>
              <a:ext uri="{FF2B5EF4-FFF2-40B4-BE49-F238E27FC236}">
                <a16:creationId xmlns:a16="http://schemas.microsoft.com/office/drawing/2014/main" id="{82507021-88FB-46EB-8B2A-69C49B9F964D}"/>
              </a:ext>
            </a:extLst>
          </p:cNvPr>
          <p:cNvSpPr txBox="1"/>
          <p:nvPr/>
        </p:nvSpPr>
        <p:spPr>
          <a:xfrm>
            <a:off x="7637181" y="3598105"/>
            <a:ext cx="1359178" cy="769441"/>
          </a:xfrm>
          <a:prstGeom prst="rect">
            <a:avLst/>
          </a:prstGeom>
          <a:noFill/>
        </p:spPr>
        <p:txBody>
          <a:bodyPr wrap="square" lIns="0" tIns="0" rIns="0" bIns="0" rtlCol="0">
            <a:spAutoFit/>
          </a:bodyPr>
          <a:lstStyle/>
          <a:p>
            <a:pPr algn="just"/>
            <a:r>
              <a:rPr lang="zh-CN" altLang="en-US" sz="2500" b="1" dirty="0">
                <a:solidFill>
                  <a:schemeClr val="bg1"/>
                </a:solidFill>
                <a:sym typeface="微软雅黑" panose="020B0503020204020204" pitchFamily="34" charset="-122"/>
              </a:rPr>
              <a:t>营销模式介绍</a:t>
            </a:r>
          </a:p>
        </p:txBody>
      </p:sp>
      <p:sp>
        <p:nvSpPr>
          <p:cNvPr id="46" name="文本框 45">
            <a:extLst>
              <a:ext uri="{FF2B5EF4-FFF2-40B4-BE49-F238E27FC236}">
                <a16:creationId xmlns:a16="http://schemas.microsoft.com/office/drawing/2014/main" id="{B58BF484-0650-4FAB-884F-D08E73E90010}"/>
              </a:ext>
            </a:extLst>
          </p:cNvPr>
          <p:cNvSpPr txBox="1"/>
          <p:nvPr/>
        </p:nvSpPr>
        <p:spPr>
          <a:xfrm>
            <a:off x="7637182" y="5570602"/>
            <a:ext cx="1359178" cy="307777"/>
          </a:xfrm>
          <a:prstGeom prst="rect">
            <a:avLst/>
          </a:prstGeom>
          <a:noFill/>
        </p:spPr>
        <p:txBody>
          <a:bodyPr wrap="square" lIns="0" tIns="0" rIns="0" bIns="0" rtlCol="0">
            <a:spAutoFit/>
          </a:bodyPr>
          <a:lstStyle/>
          <a:p>
            <a:r>
              <a:rPr lang="en-US" altLang="zh-CN" sz="1000" b="1" dirty="0">
                <a:solidFill>
                  <a:schemeClr val="bg1"/>
                </a:solidFill>
                <a:sym typeface="微软雅黑" panose="020B0503020204020204" pitchFamily="34" charset="-122"/>
              </a:rPr>
              <a:t>Marketing Model Introduction</a:t>
            </a:r>
          </a:p>
        </p:txBody>
      </p:sp>
      <p:sp>
        <p:nvSpPr>
          <p:cNvPr id="48" name="任意多边形: 形状 47">
            <a:extLst>
              <a:ext uri="{FF2B5EF4-FFF2-40B4-BE49-F238E27FC236}">
                <a16:creationId xmlns:a16="http://schemas.microsoft.com/office/drawing/2014/main" id="{FBC8B725-64E0-4899-AA45-8177C5E159EB}"/>
              </a:ext>
            </a:extLst>
          </p:cNvPr>
          <p:cNvSpPr/>
          <p:nvPr/>
        </p:nvSpPr>
        <p:spPr>
          <a:xfrm>
            <a:off x="9310738"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文本框 48">
            <a:extLst>
              <a:ext uri="{FF2B5EF4-FFF2-40B4-BE49-F238E27FC236}">
                <a16:creationId xmlns:a16="http://schemas.microsoft.com/office/drawing/2014/main" id="{A9AA300C-7CDF-4C4B-A74C-E94F3B0633F4}"/>
              </a:ext>
            </a:extLst>
          </p:cNvPr>
          <p:cNvSpPr txBox="1"/>
          <p:nvPr/>
        </p:nvSpPr>
        <p:spPr>
          <a:xfrm>
            <a:off x="9625118" y="3598105"/>
            <a:ext cx="1359178" cy="769441"/>
          </a:xfrm>
          <a:prstGeom prst="rect">
            <a:avLst/>
          </a:prstGeom>
          <a:noFill/>
        </p:spPr>
        <p:txBody>
          <a:bodyPr wrap="square" lIns="0" tIns="0" rIns="0" bIns="0" rtlCol="0">
            <a:spAutoFit/>
          </a:bodyPr>
          <a:lstStyle/>
          <a:p>
            <a:pPr algn="just"/>
            <a:r>
              <a:rPr lang="zh-CN" altLang="en-US" sz="2500" b="1" dirty="0">
                <a:solidFill>
                  <a:schemeClr val="bg1"/>
                </a:solidFill>
                <a:sym typeface="微软雅黑" panose="020B0503020204020204" pitchFamily="34" charset="-122"/>
              </a:rPr>
              <a:t>发展前景规划 </a:t>
            </a:r>
          </a:p>
        </p:txBody>
      </p:sp>
      <p:sp>
        <p:nvSpPr>
          <p:cNvPr id="50" name="文本框 49">
            <a:extLst>
              <a:ext uri="{FF2B5EF4-FFF2-40B4-BE49-F238E27FC236}">
                <a16:creationId xmlns:a16="http://schemas.microsoft.com/office/drawing/2014/main" id="{05C4EE49-5AB3-4482-B982-8CFE46600EBC}"/>
              </a:ext>
            </a:extLst>
          </p:cNvPr>
          <p:cNvSpPr txBox="1"/>
          <p:nvPr/>
        </p:nvSpPr>
        <p:spPr>
          <a:xfrm>
            <a:off x="9625119" y="5570602"/>
            <a:ext cx="1359178" cy="307777"/>
          </a:xfrm>
          <a:prstGeom prst="rect">
            <a:avLst/>
          </a:prstGeom>
          <a:noFill/>
        </p:spPr>
        <p:txBody>
          <a:bodyPr wrap="square" lIns="0" tIns="0" rIns="0" bIns="0" rtlCol="0">
            <a:spAutoFit/>
          </a:bodyPr>
          <a:lstStyle/>
          <a:p>
            <a:r>
              <a:rPr lang="en-US" altLang="zh-CN" sz="1000" b="1" dirty="0">
                <a:solidFill>
                  <a:schemeClr val="bg1"/>
                </a:solidFill>
                <a:sym typeface="微软雅黑" panose="020B0503020204020204" pitchFamily="34" charset="-122"/>
              </a:rPr>
              <a:t>Development Prospect Planning</a:t>
            </a:r>
          </a:p>
        </p:txBody>
      </p:sp>
      <p:sp>
        <p:nvSpPr>
          <p:cNvPr id="24" name="文本框 23">
            <a:extLst>
              <a:ext uri="{FF2B5EF4-FFF2-40B4-BE49-F238E27FC236}">
                <a16:creationId xmlns:a16="http://schemas.microsoft.com/office/drawing/2014/main" id="{C85CB573-25EF-4639-926A-910D822E81AF}"/>
              </a:ext>
            </a:extLst>
          </p:cNvPr>
          <p:cNvSpPr txBox="1"/>
          <p:nvPr/>
        </p:nvSpPr>
        <p:spPr>
          <a:xfrm>
            <a:off x="5334864" y="2191490"/>
            <a:ext cx="796693" cy="492443"/>
          </a:xfrm>
          <a:prstGeom prst="rect">
            <a:avLst/>
          </a:prstGeom>
          <a:noFill/>
        </p:spPr>
        <p:txBody>
          <a:bodyPr wrap="none" lIns="0" tIns="0" rIns="0" bIns="0" rtlCol="0">
            <a:spAutoFit/>
          </a:bodyPr>
          <a:lstStyle/>
          <a:p>
            <a:r>
              <a:rPr lang="en-US" altLang="zh-CN" sz="3200" b="1" dirty="0">
                <a:solidFill>
                  <a:schemeClr val="bg1"/>
                </a:solidFill>
              </a:rPr>
              <a:t># 03</a:t>
            </a:r>
            <a:endParaRPr lang="zh-CN" altLang="en-US" sz="3200" b="1" dirty="0">
              <a:solidFill>
                <a:schemeClr val="bg1"/>
              </a:solidFill>
            </a:endParaRPr>
          </a:p>
        </p:txBody>
      </p:sp>
      <p:sp>
        <p:nvSpPr>
          <p:cNvPr id="27" name="文本框 26">
            <a:extLst>
              <a:ext uri="{FF2B5EF4-FFF2-40B4-BE49-F238E27FC236}">
                <a16:creationId xmlns:a16="http://schemas.microsoft.com/office/drawing/2014/main" id="{FAEB4566-AC90-4708-AB8D-4618748CAF16}"/>
              </a:ext>
            </a:extLst>
          </p:cNvPr>
          <p:cNvSpPr txBox="1"/>
          <p:nvPr/>
        </p:nvSpPr>
        <p:spPr>
          <a:xfrm>
            <a:off x="4115505" y="945038"/>
            <a:ext cx="8322791" cy="1231106"/>
          </a:xfrm>
          <a:prstGeom prst="rect">
            <a:avLst/>
          </a:prstGeom>
          <a:noFill/>
        </p:spPr>
        <p:txBody>
          <a:bodyPr wrap="none" lIns="0" tIns="0" rIns="0" bIns="0">
            <a:spAutoFit/>
          </a:bodyPr>
          <a:lstStyle/>
          <a:p>
            <a:pPr algn="ctr"/>
            <a:r>
              <a:rPr lang="en-US" altLang="zh-CN" sz="8000" b="1" cap="all" dirty="0">
                <a:ln w="3175">
                  <a:gradFill>
                    <a:gsLst>
                      <a:gs pos="0">
                        <a:schemeClr val="accent1"/>
                      </a:gs>
                      <a:gs pos="90000">
                        <a:schemeClr val="accent1">
                          <a:lumMod val="60000"/>
                          <a:lumOff val="40000"/>
                          <a:alpha val="0"/>
                        </a:schemeClr>
                      </a:gs>
                    </a:gsLst>
                    <a:lin ang="5400000" scaled="1"/>
                  </a:gradFill>
                </a:ln>
                <a:noFill/>
              </a:rPr>
              <a:t>business plan</a:t>
            </a:r>
            <a:endParaRPr lang="zh-CN" altLang="en-US" sz="8000" b="1" cap="all" dirty="0">
              <a:ln w="3175">
                <a:gradFill>
                  <a:gsLst>
                    <a:gs pos="0">
                      <a:schemeClr val="accent1"/>
                    </a:gs>
                    <a:gs pos="90000">
                      <a:schemeClr val="accent1">
                        <a:lumMod val="60000"/>
                        <a:lumOff val="40000"/>
                        <a:alpha val="0"/>
                      </a:schemeClr>
                    </a:gs>
                  </a:gsLst>
                  <a:lin ang="5400000" scaled="1"/>
                </a:gradFill>
              </a:ln>
              <a:noFill/>
            </a:endParaRPr>
          </a:p>
        </p:txBody>
      </p:sp>
    </p:spTree>
    <p:extLst>
      <p:ext uri="{BB962C8B-B14F-4D97-AF65-F5344CB8AC3E}">
        <p14:creationId xmlns:p14="http://schemas.microsoft.com/office/powerpoint/2010/main" val="2233023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id="{432C97A5-1994-4F3E-988A-D8345D7227E3}"/>
              </a:ext>
            </a:extLst>
          </p:cNvPr>
          <p:cNvSpPr/>
          <p:nvPr/>
        </p:nvSpPr>
        <p:spPr>
          <a:xfrm>
            <a:off x="4108061" y="2743200"/>
            <a:ext cx="1022739" cy="2633133"/>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a:extLst>
              <a:ext uri="{FF2B5EF4-FFF2-40B4-BE49-F238E27FC236}">
                <a16:creationId xmlns:a16="http://schemas.microsoft.com/office/drawing/2014/main" id="{8FD41F87-72BF-4AAB-868E-CC4FB1ACA280}"/>
              </a:ext>
            </a:extLst>
          </p:cNvPr>
          <p:cNvSpPr txBox="1"/>
          <p:nvPr/>
        </p:nvSpPr>
        <p:spPr>
          <a:xfrm>
            <a:off x="7638660" y="2474745"/>
            <a:ext cx="1288814" cy="384721"/>
          </a:xfrm>
          <a:prstGeom prst="rect">
            <a:avLst/>
          </a:prstGeom>
        </p:spPr>
        <p:txBody>
          <a:bodyPr wrap="none" lIns="0" tIns="0" rIns="0" bIns="0" rtlCol="0">
            <a:noAutofit/>
          </a:bodyPr>
          <a:lstStyle/>
          <a:p>
            <a:pPr marL="0" indent="0" algn="ctr">
              <a:buNone/>
            </a:pPr>
            <a:r>
              <a:rPr lang="zh-CN" altLang="en-US" sz="2500" b="1" dirty="0">
                <a:solidFill>
                  <a:schemeClr val="bg1"/>
                </a:solidFill>
                <a:latin typeface="+mj-ea"/>
                <a:ea typeface="+mj-ea"/>
                <a:sym typeface="微软雅黑" panose="020B0503020204020204" pitchFamily="34" charset="-122"/>
              </a:rPr>
              <a:t>目标市场</a:t>
            </a:r>
          </a:p>
        </p:txBody>
      </p:sp>
      <p:sp>
        <p:nvSpPr>
          <p:cNvPr id="5" name="文本框 4">
            <a:extLst>
              <a:ext uri="{FF2B5EF4-FFF2-40B4-BE49-F238E27FC236}">
                <a16:creationId xmlns:a16="http://schemas.microsoft.com/office/drawing/2014/main" id="{48CCF7F5-BB9F-4CE6-8FDC-1AB3B766848D}"/>
              </a:ext>
            </a:extLst>
          </p:cNvPr>
          <p:cNvSpPr txBox="1"/>
          <p:nvPr/>
        </p:nvSpPr>
        <p:spPr>
          <a:xfrm>
            <a:off x="5927484" y="3467909"/>
            <a:ext cx="4711166" cy="926216"/>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互联网金融在提供标准化服务的便利性和成本优势，故互联网金融业务应选择微型 客户和部分对价格敏感的中小型客户作为目标市场，而对价格不太敏感的中小型客户和 高净值客户应由物理营业网点提供个性化服务</a:t>
            </a:r>
          </a:p>
        </p:txBody>
      </p:sp>
      <p:sp>
        <p:nvSpPr>
          <p:cNvPr id="6" name="文本框 5">
            <a:extLst>
              <a:ext uri="{FF2B5EF4-FFF2-40B4-BE49-F238E27FC236}">
                <a16:creationId xmlns:a16="http://schemas.microsoft.com/office/drawing/2014/main" id="{2637FC07-5055-4106-9F48-469646202125}"/>
              </a:ext>
            </a:extLst>
          </p:cNvPr>
          <p:cNvSpPr txBox="1"/>
          <p:nvPr/>
        </p:nvSpPr>
        <p:spPr>
          <a:xfrm>
            <a:off x="5927484" y="4704043"/>
            <a:ext cx="4711166" cy="686150"/>
          </a:xfrm>
          <a:prstGeom prst="rect">
            <a:avLst/>
          </a:prstGeom>
        </p:spPr>
        <p:txBody>
          <a:bodyPr wrap="square" lIns="0" tIns="0" rIns="0" bIns="0" rtlCol="0">
            <a:noAutofit/>
          </a:bodyPr>
          <a:lstStyle/>
          <a:p>
            <a:pPr algn="ctr">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根据营销组合策略理论，在选定目标市场和确定了市场定位后，将可采用 </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4P </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策略 模型（产品策略、定价策略、渠道策略和促销策略）来制定产品营销的实施策略</a:t>
            </a:r>
          </a:p>
        </p:txBody>
      </p:sp>
      <p:pic>
        <p:nvPicPr>
          <p:cNvPr id="8" name="图片 7">
            <a:extLst>
              <a:ext uri="{FF2B5EF4-FFF2-40B4-BE49-F238E27FC236}">
                <a16:creationId xmlns:a16="http://schemas.microsoft.com/office/drawing/2014/main" id="{3E48B377-4978-4D0E-9382-AA3C1B8DE54C}"/>
              </a:ext>
            </a:extLst>
          </p:cNvPr>
          <p:cNvPicPr>
            <a:picLocks noChangeAspect="1"/>
          </p:cNvPicPr>
          <p:nvPr/>
        </p:nvPicPr>
        <p:blipFill rotWithShape="1">
          <a:blip r:embed="rId2">
            <a:extLst>
              <a:ext uri="{28A0092B-C50C-407E-A947-70E740481C1C}">
                <a14:useLocalDpi xmlns:a14="http://schemas.microsoft.com/office/drawing/2010/main" val="0"/>
              </a:ext>
            </a:extLst>
          </a:blip>
          <a:srcRect l="22590" r="22590"/>
          <a:stretch/>
        </p:blipFill>
        <p:spPr>
          <a:xfrm>
            <a:off x="723900" y="1299556"/>
            <a:ext cx="3992798" cy="4855712"/>
          </a:xfrm>
          <a:prstGeom prst="rect">
            <a:avLst/>
          </a:prstGeom>
        </p:spPr>
      </p:pic>
      <p:sp>
        <p:nvSpPr>
          <p:cNvPr id="10" name="任意多边形: 形状 9">
            <a:extLst>
              <a:ext uri="{FF2B5EF4-FFF2-40B4-BE49-F238E27FC236}">
                <a16:creationId xmlns:a16="http://schemas.microsoft.com/office/drawing/2014/main" id="{0306629E-1DB0-46B8-84E0-7F9E4BEC2A2A}"/>
              </a:ext>
            </a:extLst>
          </p:cNvPr>
          <p:cNvSpPr/>
          <p:nvPr/>
        </p:nvSpPr>
        <p:spPr>
          <a:xfrm>
            <a:off x="1" y="5198534"/>
            <a:ext cx="1600200" cy="1659466"/>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框 10">
            <a:extLst>
              <a:ext uri="{FF2B5EF4-FFF2-40B4-BE49-F238E27FC236}">
                <a16:creationId xmlns:a16="http://schemas.microsoft.com/office/drawing/2014/main" id="{4176EE3C-3723-4246-8B64-77E01EF0980B}"/>
              </a:ext>
            </a:extLst>
          </p:cNvPr>
          <p:cNvSpPr txBox="1"/>
          <p:nvPr/>
        </p:nvSpPr>
        <p:spPr>
          <a:xfrm>
            <a:off x="7703036" y="2889240"/>
            <a:ext cx="1160061" cy="215444"/>
          </a:xfrm>
          <a:prstGeom prst="rect">
            <a:avLst/>
          </a:prstGeom>
        </p:spPr>
        <p:txBody>
          <a:bodyPr wrap="none" lIns="0" tIns="0" rIns="0" bIns="0" rtlCol="0">
            <a:noAutofit/>
          </a:bodyPr>
          <a:lstStyle/>
          <a:p>
            <a:pPr marL="0" indent="0" algn="ctr">
              <a:buNone/>
            </a:pPr>
            <a:r>
              <a:rPr lang="en-US" altLang="zh-CN" sz="1400" b="1" dirty="0">
                <a:solidFill>
                  <a:schemeClr val="bg1"/>
                </a:solidFill>
                <a:sym typeface="微软雅黑" panose="020B0503020204020204" pitchFamily="34" charset="-122"/>
              </a:rPr>
              <a:t>Target Market</a:t>
            </a:r>
            <a:endParaRPr lang="zh-CN" altLang="en-US" sz="1400" b="1" dirty="0">
              <a:solidFill>
                <a:schemeClr val="bg1"/>
              </a:solidFill>
              <a:sym typeface="微软雅黑" panose="020B0503020204020204" pitchFamily="34" charset="-122"/>
            </a:endParaRPr>
          </a:p>
        </p:txBody>
      </p:sp>
    </p:spTree>
    <p:extLst>
      <p:ext uri="{BB962C8B-B14F-4D97-AF65-F5344CB8AC3E}">
        <p14:creationId xmlns:p14="http://schemas.microsoft.com/office/powerpoint/2010/main" val="3442065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B713128A-72A7-462A-BA82-C86354F1FB6E}"/>
              </a:ext>
            </a:extLst>
          </p:cNvPr>
          <p:cNvSpPr txBox="1"/>
          <p:nvPr/>
        </p:nvSpPr>
        <p:spPr>
          <a:xfrm>
            <a:off x="7729240" y="2149441"/>
            <a:ext cx="1548501" cy="307777"/>
          </a:xfrm>
          <a:prstGeom prst="rect">
            <a:avLst/>
          </a:prstGeom>
        </p:spPr>
        <p:txBody>
          <a:bodyPr wrap="none" lIns="0" tIns="0" rIns="0" bIns="0" rtlCol="0">
            <a:noAutofit/>
          </a:bodyPr>
          <a:lstStyle>
            <a:defPPr>
              <a:defRPr lang="zh-CN"/>
            </a:defPPr>
            <a:lvl1pPr indent="0">
              <a:buNone/>
              <a:defRPr sz="2000" b="1">
                <a:solidFill>
                  <a:schemeClr val="accent1"/>
                </a:solidFill>
                <a:latin typeface="+mj-ea"/>
                <a:ea typeface="+mj-ea"/>
              </a:defRPr>
            </a:lvl1pPr>
          </a:lstStyle>
          <a:p>
            <a:r>
              <a:rPr lang="zh-CN" altLang="en-US" dirty="0">
                <a:sym typeface="微软雅黑" panose="020B0503020204020204" pitchFamily="34" charset="-122"/>
              </a:rPr>
              <a:t>计划进度控制</a:t>
            </a:r>
          </a:p>
        </p:txBody>
      </p:sp>
      <p:sp>
        <p:nvSpPr>
          <p:cNvPr id="15" name="文本框 14">
            <a:extLst>
              <a:ext uri="{FF2B5EF4-FFF2-40B4-BE49-F238E27FC236}">
                <a16:creationId xmlns:a16="http://schemas.microsoft.com/office/drawing/2014/main" id="{54D37318-768D-41FE-B6D8-95A9AE778F16}"/>
              </a:ext>
            </a:extLst>
          </p:cNvPr>
          <p:cNvSpPr txBox="1"/>
          <p:nvPr/>
        </p:nvSpPr>
        <p:spPr>
          <a:xfrm>
            <a:off x="7729239" y="2587717"/>
            <a:ext cx="3726161"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引进客户数量和资产分析，市场开户份额分析，年度目标完成进度分析</a:t>
            </a:r>
          </a:p>
        </p:txBody>
      </p:sp>
      <p:sp>
        <p:nvSpPr>
          <p:cNvPr id="16" name="文本框 15">
            <a:extLst>
              <a:ext uri="{FF2B5EF4-FFF2-40B4-BE49-F238E27FC236}">
                <a16:creationId xmlns:a16="http://schemas.microsoft.com/office/drawing/2014/main" id="{D9E57E3B-9D9E-4C86-991D-7C0F360140A3}"/>
              </a:ext>
            </a:extLst>
          </p:cNvPr>
          <p:cNvSpPr txBox="1"/>
          <p:nvPr/>
        </p:nvSpPr>
        <p:spPr>
          <a:xfrm>
            <a:off x="7729240" y="3585688"/>
            <a:ext cx="1548501" cy="307777"/>
          </a:xfrm>
          <a:prstGeom prst="rect">
            <a:avLst/>
          </a:prstGeom>
        </p:spPr>
        <p:txBody>
          <a:bodyPr wrap="none" lIns="0" tIns="0" rIns="0" bIns="0" rtlCol="0">
            <a:noAutofit/>
          </a:bodyPr>
          <a:lstStyle>
            <a:defPPr>
              <a:defRPr lang="zh-CN"/>
            </a:defPPr>
            <a:lvl1pPr indent="0">
              <a:buNone/>
              <a:defRPr sz="2000" b="1">
                <a:solidFill>
                  <a:schemeClr val="accent1"/>
                </a:solidFill>
                <a:latin typeface="+mj-ea"/>
                <a:ea typeface="+mj-ea"/>
              </a:defRPr>
            </a:lvl1pPr>
          </a:lstStyle>
          <a:p>
            <a:r>
              <a:rPr lang="zh-CN" altLang="en-US" dirty="0">
                <a:sym typeface="微软雅黑" panose="020B0503020204020204" pitchFamily="34" charset="-122"/>
              </a:rPr>
              <a:t>产品营销控制</a:t>
            </a:r>
          </a:p>
        </p:txBody>
      </p:sp>
      <p:sp>
        <p:nvSpPr>
          <p:cNvPr id="17" name="文本框 16">
            <a:extLst>
              <a:ext uri="{FF2B5EF4-FFF2-40B4-BE49-F238E27FC236}">
                <a16:creationId xmlns:a16="http://schemas.microsoft.com/office/drawing/2014/main" id="{5EF666BF-C05E-43CC-9E81-DA504D0D8C2B}"/>
              </a:ext>
            </a:extLst>
          </p:cNvPr>
          <p:cNvSpPr txBox="1"/>
          <p:nvPr/>
        </p:nvSpPr>
        <p:spPr>
          <a:xfrm>
            <a:off x="7729239" y="4023964"/>
            <a:ext cx="3726161"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整个过程必须加以监督和控制</a:t>
            </a:r>
            <a:r>
              <a:rPr lang="en-US" altLang="zh-CN" sz="1400" kern="100" dirty="0">
                <a:solidFill>
                  <a:schemeClr val="bg1"/>
                </a:solidFill>
                <a:effectLst/>
                <a:latin typeface="+mn-ea"/>
                <a:cs typeface="Times New Roman" panose="02020603050405020304" pitchFamily="18" charset="0"/>
                <a:sym typeface="微软雅黑" panose="020B0503020204020204" pitchFamily="34" charset="-122"/>
              </a:rPr>
              <a:t>,</a:t>
            </a: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以便及时跟踪业绩进度和营销效果</a:t>
            </a:r>
          </a:p>
        </p:txBody>
      </p:sp>
      <p:sp>
        <p:nvSpPr>
          <p:cNvPr id="18" name="文本框 17">
            <a:extLst>
              <a:ext uri="{FF2B5EF4-FFF2-40B4-BE49-F238E27FC236}">
                <a16:creationId xmlns:a16="http://schemas.microsoft.com/office/drawing/2014/main" id="{0106F4AF-9AD3-49E8-A1C5-6CC0D9FF0137}"/>
              </a:ext>
            </a:extLst>
          </p:cNvPr>
          <p:cNvSpPr txBox="1"/>
          <p:nvPr/>
        </p:nvSpPr>
        <p:spPr>
          <a:xfrm>
            <a:off x="7729240" y="5021935"/>
            <a:ext cx="1548501" cy="307777"/>
          </a:xfrm>
          <a:prstGeom prst="rect">
            <a:avLst/>
          </a:prstGeom>
        </p:spPr>
        <p:txBody>
          <a:bodyPr wrap="none" lIns="0" tIns="0" rIns="0" bIns="0" rtlCol="0">
            <a:noAutofit/>
          </a:bodyPr>
          <a:lstStyle>
            <a:defPPr>
              <a:defRPr lang="zh-CN"/>
            </a:defPPr>
            <a:lvl1pPr indent="0">
              <a:buNone/>
              <a:defRPr sz="2000" b="1">
                <a:solidFill>
                  <a:schemeClr val="accent1"/>
                </a:solidFill>
                <a:latin typeface="+mj-ea"/>
                <a:ea typeface="+mj-ea"/>
              </a:defRPr>
            </a:lvl1pPr>
          </a:lstStyle>
          <a:p>
            <a:r>
              <a:rPr lang="zh-CN" altLang="en-US" dirty="0">
                <a:sym typeface="微软雅黑" panose="020B0503020204020204" pitchFamily="34" charset="-122"/>
              </a:rPr>
              <a:t>盈利能力控制</a:t>
            </a:r>
          </a:p>
        </p:txBody>
      </p:sp>
      <p:sp>
        <p:nvSpPr>
          <p:cNvPr id="19" name="文本框 18">
            <a:extLst>
              <a:ext uri="{FF2B5EF4-FFF2-40B4-BE49-F238E27FC236}">
                <a16:creationId xmlns:a16="http://schemas.microsoft.com/office/drawing/2014/main" id="{05D2D1F9-B547-49CF-8D97-E175B4246E08}"/>
              </a:ext>
            </a:extLst>
          </p:cNvPr>
          <p:cNvSpPr txBox="1"/>
          <p:nvPr/>
        </p:nvSpPr>
        <p:spPr>
          <a:xfrm>
            <a:off x="7729239" y="5460211"/>
            <a:ext cx="3726161"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各产品销售收入情况分析，各类型客户盈利贡献情况分析</a:t>
            </a:r>
          </a:p>
        </p:txBody>
      </p:sp>
      <p:sp>
        <p:nvSpPr>
          <p:cNvPr id="20" name="文本框 19">
            <a:extLst>
              <a:ext uri="{FF2B5EF4-FFF2-40B4-BE49-F238E27FC236}">
                <a16:creationId xmlns:a16="http://schemas.microsoft.com/office/drawing/2014/main" id="{3E2F95A7-04CD-4F2A-9C76-D4F66B4263C4}"/>
              </a:ext>
            </a:extLst>
          </p:cNvPr>
          <p:cNvSpPr txBox="1"/>
          <p:nvPr/>
        </p:nvSpPr>
        <p:spPr>
          <a:xfrm>
            <a:off x="723900" y="2149441"/>
            <a:ext cx="1806585"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费用与效率控制</a:t>
            </a:r>
          </a:p>
        </p:txBody>
      </p:sp>
      <p:sp>
        <p:nvSpPr>
          <p:cNvPr id="21" name="文本框 20">
            <a:extLst>
              <a:ext uri="{FF2B5EF4-FFF2-40B4-BE49-F238E27FC236}">
                <a16:creationId xmlns:a16="http://schemas.microsoft.com/office/drawing/2014/main" id="{AD7D060B-D1BA-47F1-AD51-8DB7942FB0C3}"/>
              </a:ext>
            </a:extLst>
          </p:cNvPr>
          <p:cNvSpPr txBox="1"/>
          <p:nvPr/>
        </p:nvSpPr>
        <p:spPr>
          <a:xfrm>
            <a:off x="723900" y="2587717"/>
            <a:ext cx="2379064"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线下营销团队业绩</a:t>
            </a:r>
          </a:p>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营销活动效益分析</a:t>
            </a:r>
          </a:p>
        </p:txBody>
      </p:sp>
      <p:sp>
        <p:nvSpPr>
          <p:cNvPr id="22" name="文本框 21">
            <a:extLst>
              <a:ext uri="{FF2B5EF4-FFF2-40B4-BE49-F238E27FC236}">
                <a16:creationId xmlns:a16="http://schemas.microsoft.com/office/drawing/2014/main" id="{AB3E0DFF-F8CB-4F17-914D-3100330C6767}"/>
              </a:ext>
            </a:extLst>
          </p:cNvPr>
          <p:cNvSpPr txBox="1"/>
          <p:nvPr/>
        </p:nvSpPr>
        <p:spPr>
          <a:xfrm>
            <a:off x="723900" y="3585688"/>
            <a:ext cx="1548501" cy="307777"/>
          </a:xfrm>
          <a:prstGeom prst="rect">
            <a:avLst/>
          </a:prstGeom>
        </p:spPr>
        <p:txBody>
          <a:bodyPr wrap="none" lIns="0" tIns="0" rIns="0" bIns="0" rtlCol="0">
            <a:noAutofit/>
          </a:bodyPr>
          <a:lstStyle>
            <a:defPPr>
              <a:defRPr lang="zh-CN"/>
            </a:defPPr>
            <a:lvl1pPr indent="0">
              <a:buNone/>
              <a:defRPr sz="2000" b="1">
                <a:solidFill>
                  <a:schemeClr val="accent1"/>
                </a:solidFill>
                <a:latin typeface="+mj-ea"/>
                <a:ea typeface="+mj-ea"/>
              </a:defRPr>
            </a:lvl1pPr>
          </a:lstStyle>
          <a:p>
            <a:r>
              <a:rPr lang="zh-CN" altLang="en-US" dirty="0">
                <a:sym typeface="微软雅黑" panose="020B0503020204020204" pitchFamily="34" charset="-122"/>
              </a:rPr>
              <a:t>战略定位控制</a:t>
            </a:r>
          </a:p>
        </p:txBody>
      </p:sp>
      <p:sp>
        <p:nvSpPr>
          <p:cNvPr id="23" name="文本框 22">
            <a:extLst>
              <a:ext uri="{FF2B5EF4-FFF2-40B4-BE49-F238E27FC236}">
                <a16:creationId xmlns:a16="http://schemas.microsoft.com/office/drawing/2014/main" id="{4C99A7C3-FE93-4057-9240-B8D656682254}"/>
              </a:ext>
            </a:extLst>
          </p:cNvPr>
          <p:cNvSpPr txBox="1"/>
          <p:nvPr/>
        </p:nvSpPr>
        <p:spPr>
          <a:xfrm>
            <a:off x="723900" y="4023964"/>
            <a:ext cx="2379064"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营销效益评价，目标客户与产品匹配情况分析，策略调整</a:t>
            </a:r>
          </a:p>
        </p:txBody>
      </p:sp>
      <p:grpSp>
        <p:nvGrpSpPr>
          <p:cNvPr id="32" name="iPhone13样机">
            <a:extLst>
              <a:ext uri="{FF2B5EF4-FFF2-40B4-BE49-F238E27FC236}">
                <a16:creationId xmlns:a16="http://schemas.microsoft.com/office/drawing/2014/main" id="{FDC791E6-FDB2-49E6-839D-FB682263F026}"/>
              </a:ext>
            </a:extLst>
          </p:cNvPr>
          <p:cNvGrpSpPr/>
          <p:nvPr/>
        </p:nvGrpSpPr>
        <p:grpSpPr>
          <a:xfrm>
            <a:off x="3562764" y="1415568"/>
            <a:ext cx="3392281" cy="7212734"/>
            <a:chOff x="3562764" y="1415568"/>
            <a:chExt cx="3392281" cy="7212734"/>
          </a:xfrm>
        </p:grpSpPr>
        <p:sp>
          <p:nvSpPr>
            <p:cNvPr id="30" name="任意多边形: 形状 29">
              <a:extLst>
                <a:ext uri="{FF2B5EF4-FFF2-40B4-BE49-F238E27FC236}">
                  <a16:creationId xmlns:a16="http://schemas.microsoft.com/office/drawing/2014/main" id="{695E2E66-8EA0-410B-8E0D-ADE7F10079C9}"/>
                </a:ext>
              </a:extLst>
            </p:cNvPr>
            <p:cNvSpPr/>
            <p:nvPr/>
          </p:nvSpPr>
          <p:spPr>
            <a:xfrm>
              <a:off x="3562764" y="1415568"/>
              <a:ext cx="3392281" cy="7212734"/>
            </a:xfrm>
            <a:custGeom>
              <a:avLst/>
              <a:gdLst>
                <a:gd name="connsiteX0" fmla="*/ 3316374 w 3392281"/>
                <a:gd name="connsiteY0" fmla="*/ 6944890 h 7212734"/>
                <a:gd name="connsiteX1" fmla="*/ 3311583 w 3392281"/>
                <a:gd name="connsiteY1" fmla="*/ 6960162 h 7212734"/>
                <a:gd name="connsiteX2" fmla="*/ 3303387 w 3392281"/>
                <a:gd name="connsiteY2" fmla="*/ 6973602 h 7212734"/>
                <a:gd name="connsiteX3" fmla="*/ 3303387 w 3392281"/>
                <a:gd name="connsiteY3" fmla="*/ 6973603 h 7212734"/>
                <a:gd name="connsiteX4" fmla="*/ 3311583 w 3392281"/>
                <a:gd name="connsiteY4" fmla="*/ 6960163 h 7212734"/>
                <a:gd name="connsiteX5" fmla="*/ 3311583 w 3392281"/>
                <a:gd name="connsiteY5" fmla="*/ 6960162 h 7212734"/>
                <a:gd name="connsiteX6" fmla="*/ 3311584 w 3392281"/>
                <a:gd name="connsiteY6" fmla="*/ 6960161 h 7212734"/>
                <a:gd name="connsiteX7" fmla="*/ 377411 w 3392281"/>
                <a:gd name="connsiteY7" fmla="*/ 0 h 7212734"/>
                <a:gd name="connsiteX8" fmla="*/ 3014870 w 3392281"/>
                <a:gd name="connsiteY8" fmla="*/ 0 h 7212734"/>
                <a:gd name="connsiteX9" fmla="*/ 3392281 w 3392281"/>
                <a:gd name="connsiteY9" fmla="*/ 377413 h 7212734"/>
                <a:gd name="connsiteX10" fmla="*/ 3392281 w 3392281"/>
                <a:gd name="connsiteY10" fmla="*/ 6835324 h 7212734"/>
                <a:gd name="connsiteX11" fmla="*/ 3014870 w 3392281"/>
                <a:gd name="connsiteY11" fmla="*/ 7212734 h 7212734"/>
                <a:gd name="connsiteX12" fmla="*/ 377411 w 3392281"/>
                <a:gd name="connsiteY12" fmla="*/ 7212734 h 7212734"/>
                <a:gd name="connsiteX13" fmla="*/ 0 w 3392281"/>
                <a:gd name="connsiteY13" fmla="*/ 6835324 h 7212734"/>
                <a:gd name="connsiteX14" fmla="*/ 0 w 3392281"/>
                <a:gd name="connsiteY14" fmla="*/ 377413 h 7212734"/>
                <a:gd name="connsiteX15" fmla="*/ 377411 w 3392281"/>
                <a:gd name="connsiteY15" fmla="*/ 0 h 72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2281" h="7212734">
                  <a:moveTo>
                    <a:pt x="3316374" y="6944890"/>
                  </a:moveTo>
                  <a:lnTo>
                    <a:pt x="3311583" y="6960162"/>
                  </a:lnTo>
                  <a:lnTo>
                    <a:pt x="3303387" y="6973602"/>
                  </a:lnTo>
                  <a:lnTo>
                    <a:pt x="3303387" y="6973603"/>
                  </a:lnTo>
                  <a:lnTo>
                    <a:pt x="3311583" y="6960163"/>
                  </a:lnTo>
                  <a:lnTo>
                    <a:pt x="3311583" y="6960162"/>
                  </a:lnTo>
                  <a:lnTo>
                    <a:pt x="3311584" y="6960161"/>
                  </a:lnTo>
                  <a:close/>
                  <a:moveTo>
                    <a:pt x="377411" y="0"/>
                  </a:moveTo>
                  <a:lnTo>
                    <a:pt x="3014870" y="0"/>
                  </a:lnTo>
                  <a:cubicBezTo>
                    <a:pt x="3222335" y="0"/>
                    <a:pt x="3392281" y="169946"/>
                    <a:pt x="3392281" y="377413"/>
                  </a:cubicBezTo>
                  <a:lnTo>
                    <a:pt x="3392281" y="6835324"/>
                  </a:lnTo>
                  <a:cubicBezTo>
                    <a:pt x="3392281" y="7042790"/>
                    <a:pt x="3222335" y="7212734"/>
                    <a:pt x="3014870" y="7212734"/>
                  </a:cubicBezTo>
                  <a:lnTo>
                    <a:pt x="377411" y="7212734"/>
                  </a:lnTo>
                  <a:cubicBezTo>
                    <a:pt x="169946" y="7212734"/>
                    <a:pt x="0" y="7042790"/>
                    <a:pt x="0" y="6835324"/>
                  </a:cubicBezTo>
                  <a:lnTo>
                    <a:pt x="0" y="377413"/>
                  </a:lnTo>
                  <a:cubicBezTo>
                    <a:pt x="0" y="169946"/>
                    <a:pt x="169946" y="0"/>
                    <a:pt x="377411" y="0"/>
                  </a:cubicBezTo>
                  <a:close/>
                </a:path>
              </a:pathLst>
            </a:custGeom>
            <a:solidFill>
              <a:schemeClr val="accent2"/>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zh-CN" altLang="en-US"/>
            </a:p>
          </p:txBody>
        </p:sp>
        <p:sp>
          <p:nvSpPr>
            <p:cNvPr id="31" name="屏幕">
              <a:extLst>
                <a:ext uri="{FF2B5EF4-FFF2-40B4-BE49-F238E27FC236}">
                  <a16:creationId xmlns:a16="http://schemas.microsoft.com/office/drawing/2014/main" id="{ADC6A727-1ECA-46D2-943D-C6A33F98B153}"/>
                </a:ext>
              </a:extLst>
            </p:cNvPr>
            <p:cNvSpPr/>
            <p:nvPr/>
          </p:nvSpPr>
          <p:spPr>
            <a:xfrm>
              <a:off x="3617942" y="1470747"/>
              <a:ext cx="3281925" cy="7102379"/>
            </a:xfrm>
            <a:custGeom>
              <a:avLst/>
              <a:gdLst>
                <a:gd name="connsiteX0" fmla="*/ 322234 w 3281925"/>
                <a:gd name="connsiteY0" fmla="*/ 0 h 7102379"/>
                <a:gd name="connsiteX1" fmla="*/ 913734 w 3281925"/>
                <a:gd name="connsiteY1" fmla="*/ 0 h 7102379"/>
                <a:gd name="connsiteX2" fmla="*/ 954008 w 3281925"/>
                <a:gd name="connsiteY2" fmla="*/ 16276 h 7102379"/>
                <a:gd name="connsiteX3" fmla="*/ 971113 w 3281925"/>
                <a:gd name="connsiteY3" fmla="*/ 57382 h 7102379"/>
                <a:gd name="connsiteX4" fmla="*/ 971113 w 3281925"/>
                <a:gd name="connsiteY4" fmla="*/ 101524 h 7102379"/>
                <a:gd name="connsiteX5" fmla="*/ 1147679 w 3281925"/>
                <a:gd name="connsiteY5" fmla="*/ 278090 h 7102379"/>
                <a:gd name="connsiteX6" fmla="*/ 2134242 w 3281925"/>
                <a:gd name="connsiteY6" fmla="*/ 278090 h 7102379"/>
                <a:gd name="connsiteX7" fmla="*/ 2310808 w 3281925"/>
                <a:gd name="connsiteY7" fmla="*/ 101524 h 7102379"/>
                <a:gd name="connsiteX8" fmla="*/ 2310808 w 3281925"/>
                <a:gd name="connsiteY8" fmla="*/ 57382 h 7102379"/>
                <a:gd name="connsiteX9" fmla="*/ 2327087 w 3281925"/>
                <a:gd name="connsiteY9" fmla="*/ 17103 h 7102379"/>
                <a:gd name="connsiteX10" fmla="*/ 2368190 w 3281925"/>
                <a:gd name="connsiteY10" fmla="*/ 0 h 7102379"/>
                <a:gd name="connsiteX11" fmla="*/ 2959692 w 3281925"/>
                <a:gd name="connsiteY11" fmla="*/ 0 h 7102379"/>
                <a:gd name="connsiteX12" fmla="*/ 3281925 w 3281925"/>
                <a:gd name="connsiteY12" fmla="*/ 322235 h 7102379"/>
                <a:gd name="connsiteX13" fmla="*/ 3281925 w 3281925"/>
                <a:gd name="connsiteY13" fmla="*/ 6780145 h 7102379"/>
                <a:gd name="connsiteX14" fmla="*/ 2959692 w 3281925"/>
                <a:gd name="connsiteY14" fmla="*/ 7102379 h 7102379"/>
                <a:gd name="connsiteX15" fmla="*/ 322232 w 3281925"/>
                <a:gd name="connsiteY15" fmla="*/ 7102379 h 7102379"/>
                <a:gd name="connsiteX16" fmla="*/ 94076 w 3281925"/>
                <a:gd name="connsiteY16" fmla="*/ 7007474 h 7102379"/>
                <a:gd name="connsiteX17" fmla="*/ 62634 w 3281925"/>
                <a:gd name="connsiteY17" fmla="*/ 6969208 h 7102379"/>
                <a:gd name="connsiteX18" fmla="*/ 54819 w 3281925"/>
                <a:gd name="connsiteY18" fmla="*/ 6959696 h 7102379"/>
                <a:gd name="connsiteX19" fmla="*/ 0 w 3281925"/>
                <a:gd name="connsiteY19" fmla="*/ 6780146 h 7102379"/>
                <a:gd name="connsiteX20" fmla="*/ 0 w 3281925"/>
                <a:gd name="connsiteY20" fmla="*/ 322235 h 7102379"/>
                <a:gd name="connsiteX21" fmla="*/ 322234 w 3281925"/>
                <a:gd name="connsiteY21" fmla="*/ 0 h 7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1925" h="7102379">
                  <a:moveTo>
                    <a:pt x="322234" y="0"/>
                  </a:moveTo>
                  <a:lnTo>
                    <a:pt x="913734" y="0"/>
                  </a:lnTo>
                  <a:lnTo>
                    <a:pt x="954008" y="16276"/>
                  </a:lnTo>
                  <a:cubicBezTo>
                    <a:pt x="964492" y="26483"/>
                    <a:pt x="971113" y="40829"/>
                    <a:pt x="971113" y="57382"/>
                  </a:cubicBezTo>
                  <a:lnTo>
                    <a:pt x="971113" y="101524"/>
                  </a:lnTo>
                  <a:cubicBezTo>
                    <a:pt x="971113" y="198635"/>
                    <a:pt x="1050568" y="278090"/>
                    <a:pt x="1147679" y="278090"/>
                  </a:cubicBezTo>
                  <a:lnTo>
                    <a:pt x="2134242" y="278090"/>
                  </a:lnTo>
                  <a:cubicBezTo>
                    <a:pt x="2231355" y="278090"/>
                    <a:pt x="2310808" y="198635"/>
                    <a:pt x="2310808" y="101524"/>
                  </a:cubicBezTo>
                  <a:lnTo>
                    <a:pt x="2310808" y="57382"/>
                  </a:lnTo>
                  <a:cubicBezTo>
                    <a:pt x="2310808" y="41933"/>
                    <a:pt x="2316878" y="27587"/>
                    <a:pt x="2327087" y="17103"/>
                  </a:cubicBezTo>
                  <a:lnTo>
                    <a:pt x="2368190" y="0"/>
                  </a:lnTo>
                  <a:lnTo>
                    <a:pt x="2959692" y="0"/>
                  </a:lnTo>
                  <a:cubicBezTo>
                    <a:pt x="3136258" y="0"/>
                    <a:pt x="3281925" y="145667"/>
                    <a:pt x="3281925" y="322235"/>
                  </a:cubicBezTo>
                  <a:lnTo>
                    <a:pt x="3281925" y="6780145"/>
                  </a:lnTo>
                  <a:cubicBezTo>
                    <a:pt x="3281925" y="6956711"/>
                    <a:pt x="3136258" y="7102379"/>
                    <a:pt x="2959692" y="7102379"/>
                  </a:cubicBezTo>
                  <a:lnTo>
                    <a:pt x="322232" y="7102379"/>
                  </a:lnTo>
                  <a:cubicBezTo>
                    <a:pt x="232846" y="7102379"/>
                    <a:pt x="152287" y="7065962"/>
                    <a:pt x="94076" y="7007474"/>
                  </a:cubicBezTo>
                  <a:lnTo>
                    <a:pt x="62634" y="6969208"/>
                  </a:lnTo>
                  <a:lnTo>
                    <a:pt x="54819" y="6959696"/>
                  </a:lnTo>
                  <a:cubicBezTo>
                    <a:pt x="20174" y="6908226"/>
                    <a:pt x="0" y="6846359"/>
                    <a:pt x="0" y="6780146"/>
                  </a:cubicBezTo>
                  <a:lnTo>
                    <a:pt x="0" y="322235"/>
                  </a:lnTo>
                  <a:cubicBezTo>
                    <a:pt x="0" y="145667"/>
                    <a:pt x="145667" y="0"/>
                    <a:pt x="322234" y="0"/>
                  </a:cubicBezTo>
                  <a:close/>
                </a:path>
              </a:pathLst>
            </a:custGeom>
            <a:blipFill>
              <a:blip r:embed="rId2">
                <a:extLst>
                  <a:ext uri="{BEBA8EAE-BF5A-486C-A8C5-ECC9F3942E4B}">
                    <a14:imgProps xmlns:a14="http://schemas.microsoft.com/office/drawing/2010/main">
                      <a14:imgLayer r:embed="rId3">
                        <a14:imgEffect>
                          <a14:saturation sat="0"/>
                        </a14:imgEffect>
                      </a14:imgLayer>
                    </a14:imgProps>
                  </a:ext>
                </a:extLst>
              </a:blip>
              <a:stretch>
                <a:fillRect/>
              </a:stretch>
            </a:blipFill>
            <a:ln w="9525" cap="flat">
              <a:solidFill>
                <a:schemeClr val="accent1"/>
              </a:solidFill>
              <a:prstDash val="solid"/>
              <a:miter/>
            </a:ln>
          </p:spPr>
          <p:txBody>
            <a:bodyPr wrap="square" rtlCol="0" anchor="ctr">
              <a:noAutofit/>
            </a:bodyPr>
            <a:lstStyle/>
            <a:p>
              <a:endParaRPr lang="zh-CN" altLang="en-US"/>
            </a:p>
          </p:txBody>
        </p:sp>
      </p:grpSp>
    </p:spTree>
    <p:extLst>
      <p:ext uri="{BB962C8B-B14F-4D97-AF65-F5344CB8AC3E}">
        <p14:creationId xmlns:p14="http://schemas.microsoft.com/office/powerpoint/2010/main" val="1120083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公路旁的轨道上行驶&#10;&#10;描述已自动生成">
            <a:extLst>
              <a:ext uri="{FF2B5EF4-FFF2-40B4-BE49-F238E27FC236}">
                <a16:creationId xmlns:a16="http://schemas.microsoft.com/office/drawing/2014/main" id="{F65806DB-6580-4B40-8C82-E9CEEC4D90B4}"/>
              </a:ext>
            </a:extLst>
          </p:cNvPr>
          <p:cNvPicPr>
            <a:picLocks noChangeAspect="1"/>
          </p:cNvPicPr>
          <p:nvPr/>
        </p:nvPicPr>
        <p:blipFill rotWithShape="1">
          <a:blip r:embed="rId2">
            <a:extLst>
              <a:ext uri="{28A0092B-C50C-407E-A947-70E740481C1C}">
                <a14:useLocalDpi xmlns:a14="http://schemas.microsoft.com/office/drawing/2010/main" val="0"/>
              </a:ext>
            </a:extLst>
          </a:blip>
          <a:srcRect l="6757" r="48120"/>
          <a:stretch/>
        </p:blipFill>
        <p:spPr>
          <a:xfrm>
            <a:off x="2842918" y="1055392"/>
            <a:ext cx="3251244" cy="4803541"/>
          </a:xfrm>
          <a:prstGeom prst="rect">
            <a:avLst/>
          </a:prstGeom>
        </p:spPr>
      </p:pic>
      <p:sp>
        <p:nvSpPr>
          <p:cNvPr id="24" name="任意多边形: 形状 23">
            <a:extLst>
              <a:ext uri="{FF2B5EF4-FFF2-40B4-BE49-F238E27FC236}">
                <a16:creationId xmlns:a16="http://schemas.microsoft.com/office/drawing/2014/main" id="{4CC4A1E6-07D7-49C1-B071-37E01CB6DC9B}"/>
              </a:ext>
            </a:extLst>
          </p:cNvPr>
          <p:cNvSpPr/>
          <p:nvPr/>
        </p:nvSpPr>
        <p:spPr>
          <a:xfrm>
            <a:off x="723900" y="1964267"/>
            <a:ext cx="2527300" cy="4893733"/>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框 10">
            <a:extLst>
              <a:ext uri="{FF2B5EF4-FFF2-40B4-BE49-F238E27FC236}">
                <a16:creationId xmlns:a16="http://schemas.microsoft.com/office/drawing/2014/main" id="{FEB910B8-4F96-49E5-AD28-BA66A62B499F}"/>
              </a:ext>
            </a:extLst>
          </p:cNvPr>
          <p:cNvSpPr txBox="1"/>
          <p:nvPr/>
        </p:nvSpPr>
        <p:spPr>
          <a:xfrm>
            <a:off x="977900" y="2330222"/>
            <a:ext cx="1611018" cy="384721"/>
          </a:xfrm>
          <a:prstGeom prst="rect">
            <a:avLst/>
          </a:prstGeom>
        </p:spPr>
        <p:txBody>
          <a:bodyPr wrap="none" lIns="0" tIns="0" rIns="0" bIns="0" rtlCol="0">
            <a:noAutofit/>
          </a:bodyPr>
          <a:lstStyle/>
          <a:p>
            <a:pPr marL="0" indent="0">
              <a:buNone/>
            </a:pPr>
            <a:r>
              <a:rPr lang="zh-CN" altLang="en-US" sz="2500" b="1" dirty="0">
                <a:solidFill>
                  <a:schemeClr val="accent2"/>
                </a:solidFill>
                <a:latin typeface="+mj-ea"/>
                <a:ea typeface="+mj-ea"/>
                <a:sym typeface="微软雅黑" panose="020B0503020204020204" pitchFamily="34" charset="-122"/>
              </a:rPr>
              <a:t>金跑道服务</a:t>
            </a:r>
          </a:p>
        </p:txBody>
      </p:sp>
      <p:sp>
        <p:nvSpPr>
          <p:cNvPr id="12" name="文本框 11">
            <a:extLst>
              <a:ext uri="{FF2B5EF4-FFF2-40B4-BE49-F238E27FC236}">
                <a16:creationId xmlns:a16="http://schemas.microsoft.com/office/drawing/2014/main" id="{43A7AAA2-4B7C-496A-939D-E8742B2D2290}"/>
              </a:ext>
            </a:extLst>
          </p:cNvPr>
          <p:cNvSpPr txBox="1"/>
          <p:nvPr/>
        </p:nvSpPr>
        <p:spPr>
          <a:xfrm>
            <a:off x="977900" y="2985305"/>
            <a:ext cx="2044700" cy="1157753"/>
          </a:xfrm>
          <a:prstGeom prst="rect">
            <a:avLst/>
          </a:prstGeom>
        </p:spPr>
        <p:txBody>
          <a:bodyPr wrap="square" lIns="0" tIns="0" rIns="0" bIns="0" rtlCol="0">
            <a:noAutofit/>
          </a:bodyPr>
          <a:lstStyle/>
          <a:p>
            <a:pPr algn="just">
              <a:lnSpc>
                <a:spcPct val="130000"/>
              </a:lnSpc>
            </a:pPr>
            <a:r>
              <a:rPr lang="zh-CN" altLang="en-US" sz="1500" kern="100" dirty="0">
                <a:solidFill>
                  <a:schemeClr val="accent2"/>
                </a:solidFill>
                <a:effectLst/>
                <a:latin typeface="+mn-ea"/>
                <a:cs typeface="Times New Roman" panose="02020603050405020304" pitchFamily="18" charset="0"/>
                <a:sym typeface="微软雅黑" panose="020B0503020204020204" pitchFamily="34" charset="-122"/>
              </a:rPr>
              <a:t>挽留和吸引对价格最敏感的客户；同时也为应对国金证券“佣金宝”产品 的竞争</a:t>
            </a:r>
          </a:p>
        </p:txBody>
      </p:sp>
      <p:sp>
        <p:nvSpPr>
          <p:cNvPr id="14" name="文本框 13">
            <a:extLst>
              <a:ext uri="{FF2B5EF4-FFF2-40B4-BE49-F238E27FC236}">
                <a16:creationId xmlns:a16="http://schemas.microsoft.com/office/drawing/2014/main" id="{6FB55842-051A-43FB-9198-8226A6BE3531}"/>
              </a:ext>
            </a:extLst>
          </p:cNvPr>
          <p:cNvSpPr txBox="1"/>
          <p:nvPr/>
        </p:nvSpPr>
        <p:spPr>
          <a:xfrm>
            <a:off x="6578643" y="1898422"/>
            <a:ext cx="1290418"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金智讯服务</a:t>
            </a:r>
          </a:p>
        </p:txBody>
      </p:sp>
      <p:sp>
        <p:nvSpPr>
          <p:cNvPr id="15" name="文本框 14">
            <a:extLst>
              <a:ext uri="{FF2B5EF4-FFF2-40B4-BE49-F238E27FC236}">
                <a16:creationId xmlns:a16="http://schemas.microsoft.com/office/drawing/2014/main" id="{CC16C99E-A3E2-442D-B1B4-9DDF360C3C4F}"/>
              </a:ext>
            </a:extLst>
          </p:cNvPr>
          <p:cNvSpPr txBox="1"/>
          <p:nvPr/>
        </p:nvSpPr>
        <p:spPr>
          <a:xfrm>
            <a:off x="6578644" y="2336698"/>
            <a:ext cx="4876756"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保持较高的市场吸引力，为产品组合的主打产品；目的是为未来促销留下区间</a:t>
            </a:r>
          </a:p>
        </p:txBody>
      </p:sp>
      <p:sp>
        <p:nvSpPr>
          <p:cNvPr id="17" name="文本框 16">
            <a:extLst>
              <a:ext uri="{FF2B5EF4-FFF2-40B4-BE49-F238E27FC236}">
                <a16:creationId xmlns:a16="http://schemas.microsoft.com/office/drawing/2014/main" id="{989CB241-CB52-425E-A002-D98410B66041}"/>
              </a:ext>
            </a:extLst>
          </p:cNvPr>
          <p:cNvSpPr txBox="1"/>
          <p:nvPr/>
        </p:nvSpPr>
        <p:spPr>
          <a:xfrm>
            <a:off x="6578643" y="3295760"/>
            <a:ext cx="1290418"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金智睿服务</a:t>
            </a:r>
          </a:p>
        </p:txBody>
      </p:sp>
      <p:sp>
        <p:nvSpPr>
          <p:cNvPr id="18" name="文本框 17">
            <a:extLst>
              <a:ext uri="{FF2B5EF4-FFF2-40B4-BE49-F238E27FC236}">
                <a16:creationId xmlns:a16="http://schemas.microsoft.com/office/drawing/2014/main" id="{81CF1BC4-A58E-4DF1-BC13-7C3071CD5E8B}"/>
              </a:ext>
            </a:extLst>
          </p:cNvPr>
          <p:cNvSpPr txBox="1"/>
          <p:nvPr/>
        </p:nvSpPr>
        <p:spPr>
          <a:xfrm>
            <a:off x="6578644" y="3734036"/>
            <a:ext cx="4876756" cy="240387"/>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采用成本导向定价法，提供专属的投资管家、高端股票池服务</a:t>
            </a:r>
          </a:p>
        </p:txBody>
      </p:sp>
      <p:sp>
        <p:nvSpPr>
          <p:cNvPr id="20" name="文本框 19">
            <a:extLst>
              <a:ext uri="{FF2B5EF4-FFF2-40B4-BE49-F238E27FC236}">
                <a16:creationId xmlns:a16="http://schemas.microsoft.com/office/drawing/2014/main" id="{57AFB5F5-6DB0-4541-B3F5-ECF4AF00E236}"/>
              </a:ext>
            </a:extLst>
          </p:cNvPr>
          <p:cNvSpPr txBox="1"/>
          <p:nvPr/>
        </p:nvSpPr>
        <p:spPr>
          <a:xfrm>
            <a:off x="6578642" y="4413022"/>
            <a:ext cx="1290418"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金智尊服务</a:t>
            </a:r>
          </a:p>
        </p:txBody>
      </p:sp>
      <p:sp>
        <p:nvSpPr>
          <p:cNvPr id="21" name="文本框 20">
            <a:extLst>
              <a:ext uri="{FF2B5EF4-FFF2-40B4-BE49-F238E27FC236}">
                <a16:creationId xmlns:a16="http://schemas.microsoft.com/office/drawing/2014/main" id="{69855D5B-DEFD-4395-817D-AEF06CBFD2D2}"/>
              </a:ext>
            </a:extLst>
          </p:cNvPr>
          <p:cNvSpPr txBox="1"/>
          <p:nvPr/>
        </p:nvSpPr>
        <p:spPr>
          <a:xfrm>
            <a:off x="6578643" y="4851298"/>
            <a:ext cx="4876756" cy="520463"/>
          </a:xfrm>
          <a:prstGeom prst="rect">
            <a:avLst/>
          </a:prstGeom>
        </p:spPr>
        <p:txBody>
          <a:bodyPr wrap="square" lIns="0" tIns="0" rIns="0" bIns="0" rtlCol="0">
            <a:noAutofit/>
          </a:bodyPr>
          <a:lstStyle/>
          <a:p>
            <a:pPr algn="just">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提供极速专用交易通道、专属投资管 家和专家级别股票池服务，为产品组合中的 最高端产品</a:t>
            </a:r>
          </a:p>
        </p:txBody>
      </p:sp>
    </p:spTree>
    <p:extLst>
      <p:ext uri="{BB962C8B-B14F-4D97-AF65-F5344CB8AC3E}">
        <p14:creationId xmlns:p14="http://schemas.microsoft.com/office/powerpoint/2010/main" val="307568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A61E782F-3CCE-4940-9281-5B8797B39EB6}"/>
              </a:ext>
            </a:extLst>
          </p:cNvPr>
          <p:cNvSpPr/>
          <p:nvPr/>
        </p:nvSpPr>
        <p:spPr>
          <a:xfrm>
            <a:off x="1358989"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a:extLst>
              <a:ext uri="{FF2B5EF4-FFF2-40B4-BE49-F238E27FC236}">
                <a16:creationId xmlns:a16="http://schemas.microsoft.com/office/drawing/2014/main" id="{BA6C963D-2C33-48D4-AB59-7F4DD4E22968}"/>
              </a:ext>
            </a:extLst>
          </p:cNvPr>
          <p:cNvSpPr txBox="1"/>
          <p:nvPr/>
        </p:nvSpPr>
        <p:spPr>
          <a:xfrm>
            <a:off x="1673369"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项目背景介绍 </a:t>
            </a:r>
          </a:p>
        </p:txBody>
      </p:sp>
      <p:sp>
        <p:nvSpPr>
          <p:cNvPr id="5" name="文本框 4">
            <a:extLst>
              <a:ext uri="{FF2B5EF4-FFF2-40B4-BE49-F238E27FC236}">
                <a16:creationId xmlns:a16="http://schemas.microsoft.com/office/drawing/2014/main" id="{14AE28E2-5B45-42C2-B3BB-BBCA5A3C96A7}"/>
              </a:ext>
            </a:extLst>
          </p:cNvPr>
          <p:cNvSpPr txBox="1"/>
          <p:nvPr/>
        </p:nvSpPr>
        <p:spPr>
          <a:xfrm>
            <a:off x="1673370"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36" name="任意多边形: 形状 35">
            <a:extLst>
              <a:ext uri="{FF2B5EF4-FFF2-40B4-BE49-F238E27FC236}">
                <a16:creationId xmlns:a16="http://schemas.microsoft.com/office/drawing/2014/main" id="{9C345863-1F02-4BB5-ABEA-2EBD452861DC}"/>
              </a:ext>
            </a:extLst>
          </p:cNvPr>
          <p:cNvSpPr/>
          <p:nvPr/>
        </p:nvSpPr>
        <p:spPr>
          <a:xfrm>
            <a:off x="3346927"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文本框 36">
            <a:extLst>
              <a:ext uri="{FF2B5EF4-FFF2-40B4-BE49-F238E27FC236}">
                <a16:creationId xmlns:a16="http://schemas.microsoft.com/office/drawing/2014/main" id="{067A9AC3-4FEC-436D-AFBB-A6DF59483416}"/>
              </a:ext>
            </a:extLst>
          </p:cNvPr>
          <p:cNvSpPr txBox="1"/>
          <p:nvPr/>
        </p:nvSpPr>
        <p:spPr>
          <a:xfrm>
            <a:off x="3661307"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市场环境分析 </a:t>
            </a:r>
          </a:p>
        </p:txBody>
      </p:sp>
      <p:sp>
        <p:nvSpPr>
          <p:cNvPr id="38" name="文本框 37">
            <a:extLst>
              <a:ext uri="{FF2B5EF4-FFF2-40B4-BE49-F238E27FC236}">
                <a16:creationId xmlns:a16="http://schemas.microsoft.com/office/drawing/2014/main" id="{3F510307-82A9-491B-BAD7-9EF869E492A4}"/>
              </a:ext>
            </a:extLst>
          </p:cNvPr>
          <p:cNvSpPr txBox="1"/>
          <p:nvPr/>
        </p:nvSpPr>
        <p:spPr>
          <a:xfrm>
            <a:off x="3661308"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 Environment Analysis</a:t>
            </a:r>
          </a:p>
        </p:txBody>
      </p:sp>
      <p:sp>
        <p:nvSpPr>
          <p:cNvPr id="40" name="任意多边形: 形状 39">
            <a:extLst>
              <a:ext uri="{FF2B5EF4-FFF2-40B4-BE49-F238E27FC236}">
                <a16:creationId xmlns:a16="http://schemas.microsoft.com/office/drawing/2014/main" id="{11268A8A-E856-4A01-9787-6FB253BE6E66}"/>
              </a:ext>
            </a:extLst>
          </p:cNvPr>
          <p:cNvSpPr/>
          <p:nvPr/>
        </p:nvSpPr>
        <p:spPr>
          <a:xfrm>
            <a:off x="5334864"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文本框 40">
            <a:extLst>
              <a:ext uri="{FF2B5EF4-FFF2-40B4-BE49-F238E27FC236}">
                <a16:creationId xmlns:a16="http://schemas.microsoft.com/office/drawing/2014/main" id="{1588320E-C1ED-47F0-9799-1ADAC72313F1}"/>
              </a:ext>
            </a:extLst>
          </p:cNvPr>
          <p:cNvSpPr txBox="1"/>
          <p:nvPr/>
        </p:nvSpPr>
        <p:spPr>
          <a:xfrm>
            <a:off x="5649244"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项目产品简介</a:t>
            </a:r>
          </a:p>
        </p:txBody>
      </p:sp>
      <p:sp>
        <p:nvSpPr>
          <p:cNvPr id="42" name="文本框 41">
            <a:extLst>
              <a:ext uri="{FF2B5EF4-FFF2-40B4-BE49-F238E27FC236}">
                <a16:creationId xmlns:a16="http://schemas.microsoft.com/office/drawing/2014/main" id="{E78AD848-9B57-456F-9C57-2CE30CE119AC}"/>
              </a:ext>
            </a:extLst>
          </p:cNvPr>
          <p:cNvSpPr txBox="1"/>
          <p:nvPr/>
        </p:nvSpPr>
        <p:spPr>
          <a:xfrm>
            <a:off x="5649245"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Product Introduction</a:t>
            </a:r>
          </a:p>
        </p:txBody>
      </p:sp>
      <p:sp>
        <p:nvSpPr>
          <p:cNvPr id="44" name="任意多边形: 形状 43">
            <a:extLst>
              <a:ext uri="{FF2B5EF4-FFF2-40B4-BE49-F238E27FC236}">
                <a16:creationId xmlns:a16="http://schemas.microsoft.com/office/drawing/2014/main" id="{AE1F5248-2384-46BE-9DD9-CF27D4DAFAAA}"/>
              </a:ext>
            </a:extLst>
          </p:cNvPr>
          <p:cNvSpPr/>
          <p:nvPr/>
        </p:nvSpPr>
        <p:spPr>
          <a:xfrm>
            <a:off x="7322801" y="2683933"/>
            <a:ext cx="1987938" cy="417406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文本框 44">
            <a:extLst>
              <a:ext uri="{FF2B5EF4-FFF2-40B4-BE49-F238E27FC236}">
                <a16:creationId xmlns:a16="http://schemas.microsoft.com/office/drawing/2014/main" id="{82507021-88FB-46EB-8B2A-69C49B9F964D}"/>
              </a:ext>
            </a:extLst>
          </p:cNvPr>
          <p:cNvSpPr txBox="1"/>
          <p:nvPr/>
        </p:nvSpPr>
        <p:spPr>
          <a:xfrm>
            <a:off x="7637181" y="2791655"/>
            <a:ext cx="1359178" cy="769441"/>
          </a:xfrm>
          <a:prstGeom prst="rect">
            <a:avLst/>
          </a:prstGeom>
          <a:noFill/>
        </p:spPr>
        <p:txBody>
          <a:bodyPr wrap="square" lIns="0" tIns="0" rIns="0" bIns="0" rtlCol="0">
            <a:noAutofit/>
          </a:bodyPr>
          <a:lstStyle/>
          <a:p>
            <a:pPr algn="just"/>
            <a:r>
              <a:rPr lang="zh-CN" altLang="en-US" sz="2500" b="1" dirty="0">
                <a:solidFill>
                  <a:schemeClr val="accent2"/>
                </a:solidFill>
                <a:sym typeface="微软雅黑" panose="020B0503020204020204" pitchFamily="34" charset="-122"/>
              </a:rPr>
              <a:t>营销模式介绍</a:t>
            </a:r>
          </a:p>
        </p:txBody>
      </p:sp>
      <p:sp>
        <p:nvSpPr>
          <p:cNvPr id="46" name="文本框 45">
            <a:extLst>
              <a:ext uri="{FF2B5EF4-FFF2-40B4-BE49-F238E27FC236}">
                <a16:creationId xmlns:a16="http://schemas.microsoft.com/office/drawing/2014/main" id="{B58BF484-0650-4FAB-884F-D08E73E90010}"/>
              </a:ext>
            </a:extLst>
          </p:cNvPr>
          <p:cNvSpPr txBox="1"/>
          <p:nvPr/>
        </p:nvSpPr>
        <p:spPr>
          <a:xfrm>
            <a:off x="7637182" y="5570602"/>
            <a:ext cx="1359178" cy="307777"/>
          </a:xfrm>
          <a:prstGeom prst="rect">
            <a:avLst/>
          </a:prstGeom>
          <a:noFill/>
        </p:spPr>
        <p:txBody>
          <a:bodyPr wrap="square" lIns="0" tIns="0" rIns="0" bIns="0" rtlCol="0">
            <a:noAutofit/>
          </a:bodyPr>
          <a:lstStyle/>
          <a:p>
            <a:r>
              <a:rPr lang="en-US" altLang="zh-CN" sz="1000" b="1" dirty="0">
                <a:solidFill>
                  <a:schemeClr val="accent2"/>
                </a:solidFill>
                <a:sym typeface="微软雅黑" panose="020B0503020204020204" pitchFamily="34" charset="-122"/>
              </a:rPr>
              <a:t>Marketing Model Introduction</a:t>
            </a:r>
          </a:p>
        </p:txBody>
      </p:sp>
      <p:sp>
        <p:nvSpPr>
          <p:cNvPr id="48" name="任意多边形: 形状 47">
            <a:extLst>
              <a:ext uri="{FF2B5EF4-FFF2-40B4-BE49-F238E27FC236}">
                <a16:creationId xmlns:a16="http://schemas.microsoft.com/office/drawing/2014/main" id="{FBC8B725-64E0-4899-AA45-8177C5E159EB}"/>
              </a:ext>
            </a:extLst>
          </p:cNvPr>
          <p:cNvSpPr/>
          <p:nvPr/>
        </p:nvSpPr>
        <p:spPr>
          <a:xfrm>
            <a:off x="9310738"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文本框 48">
            <a:extLst>
              <a:ext uri="{FF2B5EF4-FFF2-40B4-BE49-F238E27FC236}">
                <a16:creationId xmlns:a16="http://schemas.microsoft.com/office/drawing/2014/main" id="{A9AA300C-7CDF-4C4B-A74C-E94F3B0633F4}"/>
              </a:ext>
            </a:extLst>
          </p:cNvPr>
          <p:cNvSpPr txBox="1"/>
          <p:nvPr/>
        </p:nvSpPr>
        <p:spPr>
          <a:xfrm>
            <a:off x="9625118"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发展前景规划 </a:t>
            </a:r>
          </a:p>
        </p:txBody>
      </p:sp>
      <p:sp>
        <p:nvSpPr>
          <p:cNvPr id="50" name="文本框 49">
            <a:extLst>
              <a:ext uri="{FF2B5EF4-FFF2-40B4-BE49-F238E27FC236}">
                <a16:creationId xmlns:a16="http://schemas.microsoft.com/office/drawing/2014/main" id="{05C4EE49-5AB3-4482-B982-8CFE46600EBC}"/>
              </a:ext>
            </a:extLst>
          </p:cNvPr>
          <p:cNvSpPr txBox="1"/>
          <p:nvPr/>
        </p:nvSpPr>
        <p:spPr>
          <a:xfrm>
            <a:off x="9625119"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Development Prospect Planning</a:t>
            </a:r>
          </a:p>
        </p:txBody>
      </p:sp>
      <p:sp>
        <p:nvSpPr>
          <p:cNvPr id="26" name="文本框 25">
            <a:extLst>
              <a:ext uri="{FF2B5EF4-FFF2-40B4-BE49-F238E27FC236}">
                <a16:creationId xmlns:a16="http://schemas.microsoft.com/office/drawing/2014/main" id="{38CAB2D9-1A19-4141-878D-4C7F7D70F6C7}"/>
              </a:ext>
            </a:extLst>
          </p:cNvPr>
          <p:cNvSpPr txBox="1"/>
          <p:nvPr/>
        </p:nvSpPr>
        <p:spPr>
          <a:xfrm>
            <a:off x="4115505" y="945038"/>
            <a:ext cx="8322791" cy="1231106"/>
          </a:xfrm>
          <a:prstGeom prst="rect">
            <a:avLst/>
          </a:prstGeom>
          <a:noFill/>
        </p:spPr>
        <p:txBody>
          <a:bodyPr wrap="none" lIns="0" tIns="0" rIns="0" bIns="0">
            <a:noAutofit/>
          </a:bodyPr>
          <a:lstStyle/>
          <a:p>
            <a:pPr algn="ctr"/>
            <a:r>
              <a:rPr lang="en-US" altLang="zh-CN" sz="8000" b="1" cap="all" dirty="0">
                <a:ln w="3175">
                  <a:gradFill>
                    <a:gsLst>
                      <a:gs pos="0">
                        <a:schemeClr val="accent1"/>
                      </a:gs>
                      <a:gs pos="90000">
                        <a:schemeClr val="accent1">
                          <a:lumMod val="60000"/>
                          <a:lumOff val="40000"/>
                          <a:alpha val="0"/>
                        </a:schemeClr>
                      </a:gs>
                    </a:gsLst>
                    <a:lin ang="5400000" scaled="1"/>
                  </a:gradFill>
                </a:ln>
                <a:noFill/>
              </a:rPr>
              <a:t>business plan</a:t>
            </a:r>
            <a:endParaRPr lang="zh-CN" altLang="en-US" sz="8000" b="1" cap="all" dirty="0">
              <a:ln w="3175">
                <a:gradFill>
                  <a:gsLst>
                    <a:gs pos="0">
                      <a:schemeClr val="accent1"/>
                    </a:gs>
                    <a:gs pos="90000">
                      <a:schemeClr val="accent1">
                        <a:lumMod val="60000"/>
                        <a:lumOff val="40000"/>
                        <a:alpha val="0"/>
                      </a:schemeClr>
                    </a:gs>
                  </a:gsLst>
                  <a:lin ang="5400000" scaled="1"/>
                </a:gradFill>
              </a:ln>
              <a:noFill/>
            </a:endParaRPr>
          </a:p>
        </p:txBody>
      </p:sp>
      <p:sp>
        <p:nvSpPr>
          <p:cNvPr id="27" name="文本框 26">
            <a:extLst>
              <a:ext uri="{FF2B5EF4-FFF2-40B4-BE49-F238E27FC236}">
                <a16:creationId xmlns:a16="http://schemas.microsoft.com/office/drawing/2014/main" id="{D315272F-D5D9-4B9F-B130-6FC72816CEC1}"/>
              </a:ext>
            </a:extLst>
          </p:cNvPr>
          <p:cNvSpPr txBox="1"/>
          <p:nvPr/>
        </p:nvSpPr>
        <p:spPr>
          <a:xfrm>
            <a:off x="7322801" y="2191490"/>
            <a:ext cx="796693" cy="492443"/>
          </a:xfrm>
          <a:prstGeom prst="rect">
            <a:avLst/>
          </a:prstGeom>
          <a:noFill/>
        </p:spPr>
        <p:txBody>
          <a:bodyPr wrap="none" lIns="0" tIns="0" rIns="0" bIns="0" rtlCol="0">
            <a:noAutofit/>
          </a:bodyPr>
          <a:lstStyle/>
          <a:p>
            <a:r>
              <a:rPr lang="en-US" altLang="zh-CN" sz="3200" b="1" dirty="0">
                <a:solidFill>
                  <a:schemeClr val="bg1"/>
                </a:solidFill>
              </a:rPr>
              <a:t># 04</a:t>
            </a:r>
            <a:endParaRPr lang="zh-CN" altLang="en-US" sz="3200" b="1" dirty="0">
              <a:solidFill>
                <a:schemeClr val="bg1"/>
              </a:solidFill>
            </a:endParaRPr>
          </a:p>
        </p:txBody>
      </p:sp>
    </p:spTree>
    <p:extLst>
      <p:ext uri="{BB962C8B-B14F-4D97-AF65-F5344CB8AC3E}">
        <p14:creationId xmlns:p14="http://schemas.microsoft.com/office/powerpoint/2010/main" val="2724433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物体, 灯光, 游戏机, 灯&#10;&#10;描述已自动生成">
            <a:extLst>
              <a:ext uri="{FF2B5EF4-FFF2-40B4-BE49-F238E27FC236}">
                <a16:creationId xmlns:a16="http://schemas.microsoft.com/office/drawing/2014/main" id="{8F881A8E-BA6A-4B08-ABCC-23AB3DCC3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067" y="1161859"/>
            <a:ext cx="7907867" cy="4448175"/>
          </a:xfrm>
          <a:prstGeom prst="rect">
            <a:avLst/>
          </a:prstGeom>
        </p:spPr>
      </p:pic>
      <p:sp>
        <p:nvSpPr>
          <p:cNvPr id="27" name="矩形 26">
            <a:extLst>
              <a:ext uri="{FF2B5EF4-FFF2-40B4-BE49-F238E27FC236}">
                <a16:creationId xmlns:a16="http://schemas.microsoft.com/office/drawing/2014/main" id="{4541A805-D64E-443F-87C8-95075674C1A7}"/>
              </a:ext>
            </a:extLst>
          </p:cNvPr>
          <p:cNvSpPr/>
          <p:nvPr/>
        </p:nvSpPr>
        <p:spPr>
          <a:xfrm>
            <a:off x="0" y="4064000"/>
            <a:ext cx="12192000" cy="2794000"/>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文本框 11">
            <a:extLst>
              <a:ext uri="{FF2B5EF4-FFF2-40B4-BE49-F238E27FC236}">
                <a16:creationId xmlns:a16="http://schemas.microsoft.com/office/drawing/2014/main" id="{E1D307F8-744A-43CF-8672-9DB73769A2EC}"/>
              </a:ext>
            </a:extLst>
          </p:cNvPr>
          <p:cNvSpPr txBox="1"/>
          <p:nvPr/>
        </p:nvSpPr>
        <p:spPr>
          <a:xfrm>
            <a:off x="723900" y="1429672"/>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营销模式介绍</a:t>
            </a:r>
          </a:p>
        </p:txBody>
      </p:sp>
      <p:sp>
        <p:nvSpPr>
          <p:cNvPr id="13" name="文本框 12">
            <a:extLst>
              <a:ext uri="{FF2B5EF4-FFF2-40B4-BE49-F238E27FC236}">
                <a16:creationId xmlns:a16="http://schemas.microsoft.com/office/drawing/2014/main" id="{F085117E-806F-4BD1-AD06-7FF12AB304C2}"/>
              </a:ext>
            </a:extLst>
          </p:cNvPr>
          <p:cNvSpPr txBox="1"/>
          <p:nvPr/>
        </p:nvSpPr>
        <p:spPr>
          <a:xfrm>
            <a:off x="723900" y="2000952"/>
            <a:ext cx="2273300" cy="1384995"/>
          </a:xfrm>
          <a:prstGeom prst="rect">
            <a:avLst/>
          </a:prstGeom>
          <a:noFill/>
        </p:spPr>
        <p:txBody>
          <a:bodyPr wrap="square" lIns="0" tIns="0" rIns="0" bIns="0" rtlCol="0">
            <a:noAutofit/>
          </a:bodyPr>
          <a:lstStyle/>
          <a:p>
            <a:r>
              <a:rPr lang="en-US" altLang="zh-CN" sz="3000" b="1" dirty="0">
                <a:solidFill>
                  <a:schemeClr val="bg1"/>
                </a:solidFill>
                <a:sym typeface="微软雅黑" panose="020B0503020204020204" pitchFamily="34" charset="-122"/>
              </a:rPr>
              <a:t>Marketing Model Introduction</a:t>
            </a:r>
          </a:p>
        </p:txBody>
      </p:sp>
      <p:grpSp>
        <p:nvGrpSpPr>
          <p:cNvPr id="20" name="组合 19">
            <a:extLst>
              <a:ext uri="{FF2B5EF4-FFF2-40B4-BE49-F238E27FC236}">
                <a16:creationId xmlns:a16="http://schemas.microsoft.com/office/drawing/2014/main" id="{AF6EC4C9-51B9-416E-A0AF-44811BF63B48}"/>
              </a:ext>
            </a:extLst>
          </p:cNvPr>
          <p:cNvGrpSpPr/>
          <p:nvPr/>
        </p:nvGrpSpPr>
        <p:grpSpPr>
          <a:xfrm>
            <a:off x="928246" y="4395898"/>
            <a:ext cx="2788125" cy="1518893"/>
            <a:chOff x="723899" y="2149441"/>
            <a:chExt cx="2788125" cy="1518893"/>
          </a:xfrm>
        </p:grpSpPr>
        <p:sp>
          <p:nvSpPr>
            <p:cNvPr id="14" name="文本框 13">
              <a:extLst>
                <a:ext uri="{FF2B5EF4-FFF2-40B4-BE49-F238E27FC236}">
                  <a16:creationId xmlns:a16="http://schemas.microsoft.com/office/drawing/2014/main" id="{C3CAD006-ABDA-4DB4-BE78-19ED5113A6B3}"/>
                </a:ext>
              </a:extLst>
            </p:cNvPr>
            <p:cNvSpPr txBox="1"/>
            <p:nvPr/>
          </p:nvSpPr>
          <p:spPr>
            <a:xfrm>
              <a:off x="1601794" y="2149441"/>
              <a:ext cx="1032334" cy="307777"/>
            </a:xfrm>
            <a:prstGeom prst="rect">
              <a:avLst/>
            </a:prstGeom>
          </p:spPr>
          <p:txBody>
            <a:bodyPr wrap="none" lIns="0" tIns="0" rIns="0" bIns="0" rtlCol="0">
              <a:noAutofit/>
            </a:bodyPr>
            <a:lstStyle/>
            <a:p>
              <a:pPr marL="0" indent="0" algn="ctr">
                <a:buNone/>
              </a:pPr>
              <a:r>
                <a:rPr lang="zh-CN" altLang="en-US" sz="2000" b="1" dirty="0">
                  <a:solidFill>
                    <a:schemeClr val="accent2"/>
                  </a:solidFill>
                  <a:latin typeface="+mj-ea"/>
                  <a:ea typeface="+mj-ea"/>
                  <a:sym typeface="微软雅黑" panose="020B0503020204020204" pitchFamily="34" charset="-122"/>
                </a:rPr>
                <a:t>产品策略</a:t>
              </a:r>
            </a:p>
          </p:txBody>
        </p:sp>
        <p:sp>
          <p:nvSpPr>
            <p:cNvPr id="15" name="文本框 14">
              <a:extLst>
                <a:ext uri="{FF2B5EF4-FFF2-40B4-BE49-F238E27FC236}">
                  <a16:creationId xmlns:a16="http://schemas.microsoft.com/office/drawing/2014/main" id="{9F9C27B2-E29E-4D02-9ADF-60156C018A62}"/>
                </a:ext>
              </a:extLst>
            </p:cNvPr>
            <p:cNvSpPr txBox="1"/>
            <p:nvPr/>
          </p:nvSpPr>
          <p:spPr>
            <a:xfrm>
              <a:off x="723899" y="2587717"/>
              <a:ext cx="2788125" cy="1080617"/>
            </a:xfrm>
            <a:prstGeom prst="rect">
              <a:avLst/>
            </a:prstGeom>
          </p:spPr>
          <p:txBody>
            <a:bodyPr wrap="square" lIns="0" tIns="0" rIns="0" bIns="0" rtlCol="0">
              <a:noAutofit/>
            </a:bodyPr>
            <a:lstStyle/>
            <a:p>
              <a:pPr algn="ctr">
                <a:lnSpc>
                  <a:spcPct val="130000"/>
                </a:lnSpc>
              </a:pPr>
              <a:r>
                <a:rPr lang="zh-CN" altLang="en-US" sz="1400" kern="100" dirty="0">
                  <a:solidFill>
                    <a:schemeClr val="accent2"/>
                  </a:solidFill>
                  <a:effectLst/>
                  <a:latin typeface="+mn-ea"/>
                  <a:cs typeface="Times New Roman" panose="02020603050405020304" pitchFamily="18" charset="0"/>
                  <a:sym typeface="微软雅黑" panose="020B0503020204020204" pitchFamily="34" charset="-122"/>
                </a:rPr>
                <a:t>产品是营销策略中的基本要素和工具。互联网金融业务项目提供的产品包括：交易 通道、资讯服务、投资顾问和金融产品代销等</a:t>
              </a:r>
            </a:p>
          </p:txBody>
        </p:sp>
      </p:grpSp>
      <p:grpSp>
        <p:nvGrpSpPr>
          <p:cNvPr id="21" name="组合 20">
            <a:extLst>
              <a:ext uri="{FF2B5EF4-FFF2-40B4-BE49-F238E27FC236}">
                <a16:creationId xmlns:a16="http://schemas.microsoft.com/office/drawing/2014/main" id="{E2297ED3-DC9C-446A-BA13-AF235DC41F2A}"/>
              </a:ext>
            </a:extLst>
          </p:cNvPr>
          <p:cNvGrpSpPr/>
          <p:nvPr/>
        </p:nvGrpSpPr>
        <p:grpSpPr>
          <a:xfrm>
            <a:off x="4701937" y="4395898"/>
            <a:ext cx="2788125" cy="1518893"/>
            <a:chOff x="4755674" y="2149441"/>
            <a:chExt cx="2788125" cy="1518893"/>
          </a:xfrm>
        </p:grpSpPr>
        <p:sp>
          <p:nvSpPr>
            <p:cNvPr id="16" name="文本框 15">
              <a:extLst>
                <a:ext uri="{FF2B5EF4-FFF2-40B4-BE49-F238E27FC236}">
                  <a16:creationId xmlns:a16="http://schemas.microsoft.com/office/drawing/2014/main" id="{6706EBE0-E1DB-4811-8E06-5370EC23DDCE}"/>
                </a:ext>
              </a:extLst>
            </p:cNvPr>
            <p:cNvSpPr txBox="1"/>
            <p:nvPr/>
          </p:nvSpPr>
          <p:spPr>
            <a:xfrm>
              <a:off x="5633569" y="2149441"/>
              <a:ext cx="1032334" cy="307777"/>
            </a:xfrm>
            <a:prstGeom prst="rect">
              <a:avLst/>
            </a:prstGeom>
          </p:spPr>
          <p:txBody>
            <a:bodyPr wrap="none" lIns="0" tIns="0" rIns="0" bIns="0" rtlCol="0">
              <a:noAutofit/>
            </a:bodyPr>
            <a:lstStyle/>
            <a:p>
              <a:pPr marL="0" indent="0" algn="ctr">
                <a:buNone/>
              </a:pPr>
              <a:r>
                <a:rPr lang="zh-CN" altLang="en-US" sz="2000" b="1" dirty="0">
                  <a:solidFill>
                    <a:schemeClr val="accent2"/>
                  </a:solidFill>
                  <a:latin typeface="+mj-ea"/>
                  <a:ea typeface="+mj-ea"/>
                  <a:sym typeface="微软雅黑" panose="020B0503020204020204" pitchFamily="34" charset="-122"/>
                </a:rPr>
                <a:t>定价策略</a:t>
              </a:r>
            </a:p>
          </p:txBody>
        </p:sp>
        <p:sp>
          <p:nvSpPr>
            <p:cNvPr id="17" name="文本框 16">
              <a:extLst>
                <a:ext uri="{FF2B5EF4-FFF2-40B4-BE49-F238E27FC236}">
                  <a16:creationId xmlns:a16="http://schemas.microsoft.com/office/drawing/2014/main" id="{265C3FD0-C5D3-4E64-A6A6-5D4B16B20D49}"/>
                </a:ext>
              </a:extLst>
            </p:cNvPr>
            <p:cNvSpPr txBox="1"/>
            <p:nvPr/>
          </p:nvSpPr>
          <p:spPr>
            <a:xfrm>
              <a:off x="4755674" y="2587717"/>
              <a:ext cx="2788125" cy="1080617"/>
            </a:xfrm>
            <a:prstGeom prst="rect">
              <a:avLst/>
            </a:prstGeom>
          </p:spPr>
          <p:txBody>
            <a:bodyPr wrap="square" lIns="0" tIns="0" rIns="0" bIns="0" rtlCol="0">
              <a:noAutofit/>
            </a:bodyPr>
            <a:lstStyle/>
            <a:p>
              <a:pPr algn="ctr">
                <a:lnSpc>
                  <a:spcPct val="130000"/>
                </a:lnSpc>
              </a:pPr>
              <a:r>
                <a:rPr lang="zh-CN" altLang="en-US" sz="1400" kern="100" dirty="0">
                  <a:solidFill>
                    <a:schemeClr val="accent2"/>
                  </a:solidFill>
                  <a:effectLst/>
                  <a:latin typeface="+mn-ea"/>
                  <a:cs typeface="Times New Roman" panose="02020603050405020304" pitchFamily="18" charset="0"/>
                  <a:sym typeface="微软雅黑" panose="020B0503020204020204" pitchFamily="34" charset="-122"/>
                </a:rPr>
                <a:t>价格是营销组合中唯一关乎收益的因素，定价是一个非常具有弹性的因素，可以快速变动，所以价格一直是最重要的促销手段</a:t>
              </a:r>
            </a:p>
          </p:txBody>
        </p:sp>
      </p:grpSp>
      <p:grpSp>
        <p:nvGrpSpPr>
          <p:cNvPr id="22" name="组合 21">
            <a:extLst>
              <a:ext uri="{FF2B5EF4-FFF2-40B4-BE49-F238E27FC236}">
                <a16:creationId xmlns:a16="http://schemas.microsoft.com/office/drawing/2014/main" id="{D6CFE530-E728-4FFB-800C-FC7377E0237B}"/>
              </a:ext>
            </a:extLst>
          </p:cNvPr>
          <p:cNvGrpSpPr/>
          <p:nvPr/>
        </p:nvGrpSpPr>
        <p:grpSpPr>
          <a:xfrm>
            <a:off x="8475629" y="4395898"/>
            <a:ext cx="2788125" cy="1518893"/>
            <a:chOff x="8271282" y="2149441"/>
            <a:chExt cx="2788125" cy="1518893"/>
          </a:xfrm>
        </p:grpSpPr>
        <p:sp>
          <p:nvSpPr>
            <p:cNvPr id="18" name="文本框 17">
              <a:extLst>
                <a:ext uri="{FF2B5EF4-FFF2-40B4-BE49-F238E27FC236}">
                  <a16:creationId xmlns:a16="http://schemas.microsoft.com/office/drawing/2014/main" id="{C69B49B7-501F-47BA-BE27-EAC2548719CF}"/>
                </a:ext>
              </a:extLst>
            </p:cNvPr>
            <p:cNvSpPr txBox="1"/>
            <p:nvPr/>
          </p:nvSpPr>
          <p:spPr>
            <a:xfrm>
              <a:off x="9149177" y="2149441"/>
              <a:ext cx="1032334" cy="307777"/>
            </a:xfrm>
            <a:prstGeom prst="rect">
              <a:avLst/>
            </a:prstGeom>
          </p:spPr>
          <p:txBody>
            <a:bodyPr wrap="none" lIns="0" tIns="0" rIns="0" bIns="0" rtlCol="0">
              <a:noAutofit/>
            </a:bodyPr>
            <a:lstStyle/>
            <a:p>
              <a:pPr marL="0" indent="0" algn="ctr">
                <a:buNone/>
              </a:pPr>
              <a:r>
                <a:rPr lang="zh-CN" altLang="en-US" sz="2000" b="1" dirty="0">
                  <a:solidFill>
                    <a:schemeClr val="accent2"/>
                  </a:solidFill>
                  <a:latin typeface="+mj-ea"/>
                  <a:ea typeface="+mj-ea"/>
                  <a:sym typeface="微软雅黑" panose="020B0503020204020204" pitchFamily="34" charset="-122"/>
                </a:rPr>
                <a:t>渠道策略</a:t>
              </a:r>
            </a:p>
          </p:txBody>
        </p:sp>
        <p:sp>
          <p:nvSpPr>
            <p:cNvPr id="19" name="文本框 18">
              <a:extLst>
                <a:ext uri="{FF2B5EF4-FFF2-40B4-BE49-F238E27FC236}">
                  <a16:creationId xmlns:a16="http://schemas.microsoft.com/office/drawing/2014/main" id="{D0CDC308-5BA6-4C8D-80B3-C269A7E4B0C0}"/>
                </a:ext>
              </a:extLst>
            </p:cNvPr>
            <p:cNvSpPr txBox="1"/>
            <p:nvPr/>
          </p:nvSpPr>
          <p:spPr>
            <a:xfrm>
              <a:off x="8271282" y="2587717"/>
              <a:ext cx="2788125" cy="1080617"/>
            </a:xfrm>
            <a:prstGeom prst="rect">
              <a:avLst/>
            </a:prstGeom>
          </p:spPr>
          <p:txBody>
            <a:bodyPr wrap="square" lIns="0" tIns="0" rIns="0" bIns="0" rtlCol="0">
              <a:noAutofit/>
            </a:bodyPr>
            <a:lstStyle/>
            <a:p>
              <a:pPr algn="ctr">
                <a:lnSpc>
                  <a:spcPct val="130000"/>
                </a:lnSpc>
              </a:pPr>
              <a:r>
                <a:rPr lang="zh-CN" altLang="en-US" sz="1400" kern="100" dirty="0">
                  <a:solidFill>
                    <a:schemeClr val="accent2"/>
                  </a:solidFill>
                  <a:effectLst/>
                  <a:latin typeface="+mn-ea"/>
                  <a:cs typeface="Times New Roman" panose="02020603050405020304" pitchFamily="18" charset="0"/>
                  <a:sym typeface="微软雅黑" panose="020B0503020204020204" pitchFamily="34" charset="-122"/>
                </a:rPr>
                <a:t>互联网金融产品的渠道主要分自有和外部两种。站在尽可能保护自有客户 资源的角度考虑，两种渠道的侧重点将有所不同</a:t>
              </a:r>
            </a:p>
          </p:txBody>
        </p:sp>
      </p:grpSp>
    </p:spTree>
    <p:extLst>
      <p:ext uri="{BB962C8B-B14F-4D97-AF65-F5344CB8AC3E}">
        <p14:creationId xmlns:p14="http://schemas.microsoft.com/office/powerpoint/2010/main" val="447476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a16="http://schemas.microsoft.com/office/drawing/2014/main" id="{BFA3C450-8B18-4310-BF0B-582319E847E8}"/>
              </a:ext>
            </a:extLst>
          </p:cNvPr>
          <p:cNvSpPr/>
          <p:nvPr/>
        </p:nvSpPr>
        <p:spPr>
          <a:xfrm>
            <a:off x="1" y="1150272"/>
            <a:ext cx="1756234" cy="2860510"/>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形状 44">
            <a:extLst>
              <a:ext uri="{FF2B5EF4-FFF2-40B4-BE49-F238E27FC236}">
                <a16:creationId xmlns:a16="http://schemas.microsoft.com/office/drawing/2014/main" id="{229A3F64-DD35-4AC9-AC5B-15CCC93FAC50}"/>
              </a:ext>
            </a:extLst>
          </p:cNvPr>
          <p:cNvSpPr/>
          <p:nvPr/>
        </p:nvSpPr>
        <p:spPr>
          <a:xfrm>
            <a:off x="0" y="3490383"/>
            <a:ext cx="3031066"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4" name="图片 33" descr="城市街道与高楼大厦的路上行驶着许多汽车&#10;&#10;描述已自动生成">
            <a:extLst>
              <a:ext uri="{FF2B5EF4-FFF2-40B4-BE49-F238E27FC236}">
                <a16:creationId xmlns:a16="http://schemas.microsoft.com/office/drawing/2014/main" id="{CC6389DC-2B67-4764-9FBA-FE5A1667044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4963"/>
          <a:stretch/>
        </p:blipFill>
        <p:spPr>
          <a:xfrm>
            <a:off x="2700901" y="-254000"/>
            <a:ext cx="9491100" cy="4745860"/>
          </a:xfrm>
          <a:prstGeom prst="rect">
            <a:avLst/>
          </a:prstGeom>
        </p:spPr>
      </p:pic>
      <p:sp>
        <p:nvSpPr>
          <p:cNvPr id="12" name="文本框 11">
            <a:extLst>
              <a:ext uri="{FF2B5EF4-FFF2-40B4-BE49-F238E27FC236}">
                <a16:creationId xmlns:a16="http://schemas.microsoft.com/office/drawing/2014/main" id="{F1133E3E-3AC2-4059-A2BA-FCBEF2DB8444}"/>
              </a:ext>
            </a:extLst>
          </p:cNvPr>
          <p:cNvSpPr txBox="1"/>
          <p:nvPr/>
        </p:nvSpPr>
        <p:spPr>
          <a:xfrm>
            <a:off x="723900" y="3572506"/>
            <a:ext cx="1032334"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自建渠道</a:t>
            </a:r>
          </a:p>
        </p:txBody>
      </p:sp>
      <p:sp>
        <p:nvSpPr>
          <p:cNvPr id="13" name="文本框 12">
            <a:extLst>
              <a:ext uri="{FF2B5EF4-FFF2-40B4-BE49-F238E27FC236}">
                <a16:creationId xmlns:a16="http://schemas.microsoft.com/office/drawing/2014/main" id="{4D4DD095-13D6-45C8-B543-D50B51B27117}"/>
              </a:ext>
            </a:extLst>
          </p:cNvPr>
          <p:cNvSpPr txBox="1"/>
          <p:nvPr/>
        </p:nvSpPr>
        <p:spPr>
          <a:xfrm>
            <a:off x="723899" y="4010782"/>
            <a:ext cx="1841501" cy="686150"/>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本项目自建的互联网渠道，包括手机</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APP</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、财富管理终端、电商网站</a:t>
            </a:r>
          </a:p>
        </p:txBody>
      </p:sp>
      <p:sp>
        <p:nvSpPr>
          <p:cNvPr id="14" name="文本框 13">
            <a:extLst>
              <a:ext uri="{FF2B5EF4-FFF2-40B4-BE49-F238E27FC236}">
                <a16:creationId xmlns:a16="http://schemas.microsoft.com/office/drawing/2014/main" id="{4A21AD78-6BD6-4EE3-80C9-68EF17D0B5AE}"/>
              </a:ext>
            </a:extLst>
          </p:cNvPr>
          <p:cNvSpPr txBox="1"/>
          <p:nvPr/>
        </p:nvSpPr>
        <p:spPr>
          <a:xfrm>
            <a:off x="723900" y="5051484"/>
            <a:ext cx="1290418" cy="307777"/>
          </a:xfrm>
          <a:prstGeom prst="rect">
            <a:avLst/>
          </a:prstGeom>
        </p:spPr>
        <p:txBody>
          <a:bodyPr wrap="none" lIns="0" tIns="0" rIns="0" bIns="0" rtlCol="0">
            <a:noAutofit/>
          </a:bodyPr>
          <a:lstStyle/>
          <a:p>
            <a:pPr marL="0" indent="0">
              <a:buNone/>
            </a:pPr>
            <a:r>
              <a:rPr lang="zh-CN" altLang="en-US" sz="2000" b="1" dirty="0">
                <a:solidFill>
                  <a:schemeClr val="bg1"/>
                </a:solidFill>
                <a:latin typeface="+mj-ea"/>
                <a:ea typeface="+mj-ea"/>
                <a:sym typeface="微软雅黑" panose="020B0503020204020204" pitchFamily="34" charset="-122"/>
              </a:rPr>
              <a:t>第三方渠道</a:t>
            </a:r>
          </a:p>
        </p:txBody>
      </p:sp>
      <p:sp>
        <p:nvSpPr>
          <p:cNvPr id="15" name="文本框 14">
            <a:extLst>
              <a:ext uri="{FF2B5EF4-FFF2-40B4-BE49-F238E27FC236}">
                <a16:creationId xmlns:a16="http://schemas.microsoft.com/office/drawing/2014/main" id="{3F697273-0E9B-481F-9ADA-B20F78755A6E}"/>
              </a:ext>
            </a:extLst>
          </p:cNvPr>
          <p:cNvSpPr txBox="1"/>
          <p:nvPr/>
        </p:nvSpPr>
        <p:spPr>
          <a:xfrm>
            <a:off x="723899" y="5489760"/>
            <a:ext cx="1841501" cy="686150"/>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从互联网客户大量集中在搜索平台、社交平台及网购平台，开辟客户流量导入</a:t>
            </a:r>
          </a:p>
        </p:txBody>
      </p:sp>
      <p:sp>
        <p:nvSpPr>
          <p:cNvPr id="16" name="文本框 15">
            <a:extLst>
              <a:ext uri="{FF2B5EF4-FFF2-40B4-BE49-F238E27FC236}">
                <a16:creationId xmlns:a16="http://schemas.microsoft.com/office/drawing/2014/main" id="{ACCF55DC-1D5B-41D7-B0A6-75DAA9324757}"/>
              </a:ext>
            </a:extLst>
          </p:cNvPr>
          <p:cNvSpPr txBox="1"/>
          <p:nvPr/>
        </p:nvSpPr>
        <p:spPr>
          <a:xfrm>
            <a:off x="3563869" y="5051484"/>
            <a:ext cx="1032334"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产品层次</a:t>
            </a:r>
          </a:p>
        </p:txBody>
      </p:sp>
      <p:sp>
        <p:nvSpPr>
          <p:cNvPr id="17" name="文本框 16">
            <a:extLst>
              <a:ext uri="{FF2B5EF4-FFF2-40B4-BE49-F238E27FC236}">
                <a16:creationId xmlns:a16="http://schemas.microsoft.com/office/drawing/2014/main" id="{14DE26FC-B950-49F3-A73D-FDBE0E7B62AD}"/>
              </a:ext>
            </a:extLst>
          </p:cNvPr>
          <p:cNvSpPr txBox="1"/>
          <p:nvPr/>
        </p:nvSpPr>
        <p:spPr>
          <a:xfrm>
            <a:off x="3563869" y="5489760"/>
            <a:ext cx="2213028"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最基本层次是核心产 品，本项目即证券交易通道服务</a:t>
            </a:r>
          </a:p>
        </p:txBody>
      </p:sp>
      <p:sp>
        <p:nvSpPr>
          <p:cNvPr id="18" name="文本框 17">
            <a:extLst>
              <a:ext uri="{FF2B5EF4-FFF2-40B4-BE49-F238E27FC236}">
                <a16:creationId xmlns:a16="http://schemas.microsoft.com/office/drawing/2014/main" id="{8B67D9FF-619E-4F42-9280-0CF81DE80E6B}"/>
              </a:ext>
            </a:extLst>
          </p:cNvPr>
          <p:cNvSpPr txBox="1"/>
          <p:nvPr/>
        </p:nvSpPr>
        <p:spPr>
          <a:xfrm>
            <a:off x="6403119" y="5051484"/>
            <a:ext cx="1032334"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产品组合</a:t>
            </a:r>
          </a:p>
        </p:txBody>
      </p:sp>
      <p:sp>
        <p:nvSpPr>
          <p:cNvPr id="19" name="文本框 18">
            <a:extLst>
              <a:ext uri="{FF2B5EF4-FFF2-40B4-BE49-F238E27FC236}">
                <a16:creationId xmlns:a16="http://schemas.microsoft.com/office/drawing/2014/main" id="{1682D601-7848-4501-BB05-E2022E8F5326}"/>
              </a:ext>
            </a:extLst>
          </p:cNvPr>
          <p:cNvSpPr txBox="1"/>
          <p:nvPr/>
        </p:nvSpPr>
        <p:spPr>
          <a:xfrm>
            <a:off x="6403119" y="5489760"/>
            <a:ext cx="2213028"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产品组合是指向市场提供的产品组合和结构，有四个衡量维度</a:t>
            </a:r>
          </a:p>
        </p:txBody>
      </p:sp>
      <p:sp>
        <p:nvSpPr>
          <p:cNvPr id="20" name="文本框 19">
            <a:extLst>
              <a:ext uri="{FF2B5EF4-FFF2-40B4-BE49-F238E27FC236}">
                <a16:creationId xmlns:a16="http://schemas.microsoft.com/office/drawing/2014/main" id="{8EFF56AD-4E53-4171-8EEF-5B526595BDDC}"/>
              </a:ext>
            </a:extLst>
          </p:cNvPr>
          <p:cNvSpPr txBox="1"/>
          <p:nvPr/>
        </p:nvSpPr>
        <p:spPr>
          <a:xfrm>
            <a:off x="9242371" y="5051484"/>
            <a:ext cx="1032334"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促销策略</a:t>
            </a:r>
          </a:p>
        </p:txBody>
      </p:sp>
      <p:sp>
        <p:nvSpPr>
          <p:cNvPr id="21" name="文本框 20">
            <a:extLst>
              <a:ext uri="{FF2B5EF4-FFF2-40B4-BE49-F238E27FC236}">
                <a16:creationId xmlns:a16="http://schemas.microsoft.com/office/drawing/2014/main" id="{1F777179-86C7-4C36-ACC9-BF1902887CFA}"/>
              </a:ext>
            </a:extLst>
          </p:cNvPr>
          <p:cNvSpPr txBox="1"/>
          <p:nvPr/>
        </p:nvSpPr>
        <p:spPr>
          <a:xfrm>
            <a:off x="9242372" y="5489760"/>
            <a:ext cx="2213028"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促销是营销组合策略中最为丰富、灵活并且极为重要的一个因素</a:t>
            </a:r>
          </a:p>
        </p:txBody>
      </p:sp>
      <p:sp>
        <p:nvSpPr>
          <p:cNvPr id="35" name="任意多边形: 形状 34">
            <a:extLst>
              <a:ext uri="{FF2B5EF4-FFF2-40B4-BE49-F238E27FC236}">
                <a16:creationId xmlns:a16="http://schemas.microsoft.com/office/drawing/2014/main" id="{934B719B-8301-4AE3-94C1-E27AF21B842B}"/>
              </a:ext>
            </a:extLst>
          </p:cNvPr>
          <p:cNvSpPr/>
          <p:nvPr/>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36" name="文本框 35">
            <a:extLst>
              <a:ext uri="{FF2B5EF4-FFF2-40B4-BE49-F238E27FC236}">
                <a16:creationId xmlns:a16="http://schemas.microsoft.com/office/drawing/2014/main" id="{37C2A67E-0612-4C94-936F-4647AEA1C73D}"/>
              </a:ext>
            </a:extLst>
          </p:cNvPr>
          <p:cNvSpPr txBox="1"/>
          <p:nvPr/>
        </p:nvSpPr>
        <p:spPr>
          <a:xfrm>
            <a:off x="10117190" y="595227"/>
            <a:ext cx="1360695" cy="307777"/>
          </a:xfrm>
          <a:prstGeom prst="rect">
            <a:avLst/>
          </a:prstGeom>
          <a:noFill/>
        </p:spPr>
        <p:txBody>
          <a:bodyPr wrap="square" lIns="0" tIns="0" rIns="0" bIns="0">
            <a:noAutofit/>
          </a:bodyPr>
          <a:lstStyle/>
          <a:p>
            <a:r>
              <a:rPr lang="en-US" altLang="zh-CN" sz="1000" dirty="0">
                <a:solidFill>
                  <a:schemeClr val="bg1"/>
                </a:solidFill>
              </a:rPr>
              <a:t>Make your presentation outstanding</a:t>
            </a:r>
            <a:endParaRPr lang="zh-CN" altLang="en-US" sz="1000" dirty="0"/>
          </a:p>
        </p:txBody>
      </p:sp>
      <p:cxnSp>
        <p:nvCxnSpPr>
          <p:cNvPr id="39" name="直接连接符 38">
            <a:extLst>
              <a:ext uri="{FF2B5EF4-FFF2-40B4-BE49-F238E27FC236}">
                <a16:creationId xmlns:a16="http://schemas.microsoft.com/office/drawing/2014/main" id="{7228B98B-F741-4D18-BD6E-73DCA431E8A8}"/>
              </a:ext>
            </a:extLst>
          </p:cNvPr>
          <p:cNvCxnSpPr/>
          <p:nvPr/>
        </p:nvCxnSpPr>
        <p:spPr>
          <a:xfrm>
            <a:off x="6090008" y="5197475"/>
            <a:ext cx="0" cy="619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5C9B4EC7-C9AB-4EB7-A652-D501AC41776A}"/>
              </a:ext>
            </a:extLst>
          </p:cNvPr>
          <p:cNvCxnSpPr/>
          <p:nvPr/>
        </p:nvCxnSpPr>
        <p:spPr>
          <a:xfrm>
            <a:off x="8929258" y="5197475"/>
            <a:ext cx="0" cy="619125"/>
          </a:xfrm>
          <a:prstGeom prst="line">
            <a:avLst/>
          </a:prstGeom>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AE28B862-2D57-41A7-9629-FE76AD1EA034}"/>
              </a:ext>
            </a:extLst>
          </p:cNvPr>
          <p:cNvSpPr txBox="1"/>
          <p:nvPr/>
        </p:nvSpPr>
        <p:spPr>
          <a:xfrm>
            <a:off x="2072217" y="1150272"/>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营销模式介绍</a:t>
            </a:r>
          </a:p>
        </p:txBody>
      </p:sp>
      <p:sp>
        <p:nvSpPr>
          <p:cNvPr id="44" name="文本框 43">
            <a:extLst>
              <a:ext uri="{FF2B5EF4-FFF2-40B4-BE49-F238E27FC236}">
                <a16:creationId xmlns:a16="http://schemas.microsoft.com/office/drawing/2014/main" id="{5F6D8D33-3DCF-44A4-8D33-3225501C2A4B}"/>
              </a:ext>
            </a:extLst>
          </p:cNvPr>
          <p:cNvSpPr txBox="1"/>
          <p:nvPr/>
        </p:nvSpPr>
        <p:spPr>
          <a:xfrm>
            <a:off x="2072217" y="1721552"/>
            <a:ext cx="2273300" cy="1384995"/>
          </a:xfrm>
          <a:prstGeom prst="rect">
            <a:avLst/>
          </a:prstGeom>
          <a:noFill/>
        </p:spPr>
        <p:txBody>
          <a:bodyPr wrap="square" lIns="0" tIns="0" rIns="0" bIns="0" rtlCol="0">
            <a:noAutofit/>
          </a:bodyPr>
          <a:lstStyle/>
          <a:p>
            <a:r>
              <a:rPr lang="en-US" altLang="zh-CN" sz="3000" b="1" dirty="0">
                <a:solidFill>
                  <a:schemeClr val="bg1"/>
                </a:solidFill>
                <a:sym typeface="微软雅黑" panose="020B0503020204020204" pitchFamily="34" charset="-122"/>
              </a:rPr>
              <a:t>Marketing Model Introduction</a:t>
            </a:r>
          </a:p>
        </p:txBody>
      </p:sp>
    </p:spTree>
    <p:extLst>
      <p:ext uri="{BB962C8B-B14F-4D97-AF65-F5344CB8AC3E}">
        <p14:creationId xmlns:p14="http://schemas.microsoft.com/office/powerpoint/2010/main" val="1590941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桌子上放着花瓶&#10;&#10;中度可信度描述已自动生成">
            <a:extLst>
              <a:ext uri="{FF2B5EF4-FFF2-40B4-BE49-F238E27FC236}">
                <a16:creationId xmlns:a16="http://schemas.microsoft.com/office/drawing/2014/main" id="{CB2EA053-8684-4670-882C-774660489B8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3320" r="6407"/>
          <a:stretch/>
        </p:blipFill>
        <p:spPr>
          <a:xfrm>
            <a:off x="1532467" y="0"/>
            <a:ext cx="3663030" cy="6858000"/>
          </a:xfrm>
          <a:prstGeom prst="rect">
            <a:avLst/>
          </a:prstGeom>
        </p:spPr>
      </p:pic>
      <p:grpSp>
        <p:nvGrpSpPr>
          <p:cNvPr id="18" name="组合 17">
            <a:extLst>
              <a:ext uri="{FF2B5EF4-FFF2-40B4-BE49-F238E27FC236}">
                <a16:creationId xmlns:a16="http://schemas.microsoft.com/office/drawing/2014/main" id="{55600357-1E58-44BC-84EE-EB1B8D5AE8CE}"/>
              </a:ext>
            </a:extLst>
          </p:cNvPr>
          <p:cNvGrpSpPr/>
          <p:nvPr/>
        </p:nvGrpSpPr>
        <p:grpSpPr>
          <a:xfrm>
            <a:off x="5599458" y="3756098"/>
            <a:ext cx="2633731" cy="884360"/>
            <a:chOff x="723900" y="1444684"/>
            <a:chExt cx="2633731" cy="884360"/>
          </a:xfrm>
        </p:grpSpPr>
        <p:sp>
          <p:nvSpPr>
            <p:cNvPr id="10" name="文本框 9">
              <a:extLst>
                <a:ext uri="{FF2B5EF4-FFF2-40B4-BE49-F238E27FC236}">
                  <a16:creationId xmlns:a16="http://schemas.microsoft.com/office/drawing/2014/main" id="{5231C2AA-D6F4-4016-B1D2-91471D4D1D89}"/>
                </a:ext>
              </a:extLst>
            </p:cNvPr>
            <p:cNvSpPr txBox="1"/>
            <p:nvPr/>
          </p:nvSpPr>
          <p:spPr>
            <a:xfrm>
              <a:off x="723900" y="1444684"/>
              <a:ext cx="1806585"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多样的宣传活动</a:t>
              </a:r>
            </a:p>
          </p:txBody>
        </p:sp>
        <p:sp>
          <p:nvSpPr>
            <p:cNvPr id="11" name="文本框 10">
              <a:extLst>
                <a:ext uri="{FF2B5EF4-FFF2-40B4-BE49-F238E27FC236}">
                  <a16:creationId xmlns:a16="http://schemas.microsoft.com/office/drawing/2014/main" id="{F5B9202B-4327-4864-8C55-D1B853FF6D15}"/>
                </a:ext>
              </a:extLst>
            </p:cNvPr>
            <p:cNvSpPr txBox="1"/>
            <p:nvPr/>
          </p:nvSpPr>
          <p:spPr>
            <a:xfrm>
              <a:off x="723900" y="1882960"/>
              <a:ext cx="2633731"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如开户抽奖、分享换积分等，进行宣传造势，推广公司服务和品牌</a:t>
              </a:r>
            </a:p>
          </p:txBody>
        </p:sp>
      </p:grpSp>
      <p:grpSp>
        <p:nvGrpSpPr>
          <p:cNvPr id="20" name="组合 19">
            <a:extLst>
              <a:ext uri="{FF2B5EF4-FFF2-40B4-BE49-F238E27FC236}">
                <a16:creationId xmlns:a16="http://schemas.microsoft.com/office/drawing/2014/main" id="{149A5686-B352-4F69-9B86-5E3CD80C7622}"/>
              </a:ext>
            </a:extLst>
          </p:cNvPr>
          <p:cNvGrpSpPr/>
          <p:nvPr/>
        </p:nvGrpSpPr>
        <p:grpSpPr>
          <a:xfrm>
            <a:off x="5599458" y="5283433"/>
            <a:ext cx="2633731" cy="884360"/>
            <a:chOff x="8576136" y="2164214"/>
            <a:chExt cx="2633731" cy="884360"/>
          </a:xfrm>
        </p:grpSpPr>
        <p:sp>
          <p:nvSpPr>
            <p:cNvPr id="12" name="文本框 11">
              <a:extLst>
                <a:ext uri="{FF2B5EF4-FFF2-40B4-BE49-F238E27FC236}">
                  <a16:creationId xmlns:a16="http://schemas.microsoft.com/office/drawing/2014/main" id="{9DEB5398-243C-4BD0-83B4-3C4E4204FA21}"/>
                </a:ext>
              </a:extLst>
            </p:cNvPr>
            <p:cNvSpPr txBox="1"/>
            <p:nvPr/>
          </p:nvSpPr>
          <p:spPr>
            <a:xfrm>
              <a:off x="8576136" y="2164214"/>
              <a:ext cx="2580835"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线下营销团队积极推广</a:t>
              </a:r>
            </a:p>
          </p:txBody>
        </p:sp>
        <p:sp>
          <p:nvSpPr>
            <p:cNvPr id="13" name="文本框 12">
              <a:extLst>
                <a:ext uri="{FF2B5EF4-FFF2-40B4-BE49-F238E27FC236}">
                  <a16:creationId xmlns:a16="http://schemas.microsoft.com/office/drawing/2014/main" id="{00FB9CCA-E1CB-4CC4-8F20-E5E6015711CA}"/>
                </a:ext>
              </a:extLst>
            </p:cNvPr>
            <p:cNvSpPr txBox="1"/>
            <p:nvPr/>
          </p:nvSpPr>
          <p:spPr>
            <a:xfrm>
              <a:off x="8576136" y="2602490"/>
              <a:ext cx="2633731"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通过绩效考核引导和激励的方式，充分发挥营销团队的主观能动性</a:t>
              </a:r>
            </a:p>
          </p:txBody>
        </p:sp>
      </p:grpSp>
      <p:grpSp>
        <p:nvGrpSpPr>
          <p:cNvPr id="19" name="组合 18">
            <a:extLst>
              <a:ext uri="{FF2B5EF4-FFF2-40B4-BE49-F238E27FC236}">
                <a16:creationId xmlns:a16="http://schemas.microsoft.com/office/drawing/2014/main" id="{3F8D509B-A9D7-464A-B766-D56180BA4053}"/>
              </a:ext>
            </a:extLst>
          </p:cNvPr>
          <p:cNvGrpSpPr/>
          <p:nvPr/>
        </p:nvGrpSpPr>
        <p:grpSpPr>
          <a:xfrm>
            <a:off x="8834369" y="3752193"/>
            <a:ext cx="2633731" cy="884360"/>
            <a:chOff x="723900" y="4340285"/>
            <a:chExt cx="2633731" cy="884360"/>
          </a:xfrm>
        </p:grpSpPr>
        <p:sp>
          <p:nvSpPr>
            <p:cNvPr id="14" name="文本框 13">
              <a:extLst>
                <a:ext uri="{FF2B5EF4-FFF2-40B4-BE49-F238E27FC236}">
                  <a16:creationId xmlns:a16="http://schemas.microsoft.com/office/drawing/2014/main" id="{09E67D19-D367-4E22-A175-495CFD0F1812}"/>
                </a:ext>
              </a:extLst>
            </p:cNvPr>
            <p:cNvSpPr txBox="1"/>
            <p:nvPr/>
          </p:nvSpPr>
          <p:spPr>
            <a:xfrm>
              <a:off x="723900" y="4340285"/>
              <a:ext cx="1806585"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资讯类产品营销</a:t>
              </a:r>
            </a:p>
          </p:txBody>
        </p:sp>
        <p:sp>
          <p:nvSpPr>
            <p:cNvPr id="15" name="文本框 14">
              <a:extLst>
                <a:ext uri="{FF2B5EF4-FFF2-40B4-BE49-F238E27FC236}">
                  <a16:creationId xmlns:a16="http://schemas.microsoft.com/office/drawing/2014/main" id="{BDCEC8A5-DB5E-4407-A5D9-E41D15432FC5}"/>
                </a:ext>
              </a:extLst>
            </p:cNvPr>
            <p:cNvSpPr txBox="1"/>
            <p:nvPr/>
          </p:nvSpPr>
          <p:spPr>
            <a:xfrm>
              <a:off x="723900" y="4778561"/>
              <a:ext cx="2633731"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在互联网金融项目上销售的资讯类产品打造公司生产的自有产品</a:t>
              </a:r>
            </a:p>
          </p:txBody>
        </p:sp>
      </p:grpSp>
      <p:grpSp>
        <p:nvGrpSpPr>
          <p:cNvPr id="21" name="组合 20">
            <a:extLst>
              <a:ext uri="{FF2B5EF4-FFF2-40B4-BE49-F238E27FC236}">
                <a16:creationId xmlns:a16="http://schemas.microsoft.com/office/drawing/2014/main" id="{C982E008-8ED8-49A2-9CA8-728AAA54890C}"/>
              </a:ext>
            </a:extLst>
          </p:cNvPr>
          <p:cNvGrpSpPr/>
          <p:nvPr/>
        </p:nvGrpSpPr>
        <p:grpSpPr>
          <a:xfrm>
            <a:off x="8834369" y="5279529"/>
            <a:ext cx="2633731" cy="884360"/>
            <a:chOff x="8576136" y="5414840"/>
            <a:chExt cx="2633731" cy="884360"/>
          </a:xfrm>
        </p:grpSpPr>
        <p:sp>
          <p:nvSpPr>
            <p:cNvPr id="16" name="文本框 15">
              <a:extLst>
                <a:ext uri="{FF2B5EF4-FFF2-40B4-BE49-F238E27FC236}">
                  <a16:creationId xmlns:a16="http://schemas.microsoft.com/office/drawing/2014/main" id="{06CFB01F-E722-4385-959A-31B08D0FB83A}"/>
                </a:ext>
              </a:extLst>
            </p:cNvPr>
            <p:cNvSpPr txBox="1"/>
            <p:nvPr/>
          </p:nvSpPr>
          <p:spPr>
            <a:xfrm>
              <a:off x="8576136" y="5414840"/>
              <a:ext cx="1032334"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渠道营销</a:t>
              </a:r>
            </a:p>
          </p:txBody>
        </p:sp>
        <p:sp>
          <p:nvSpPr>
            <p:cNvPr id="17" name="文本框 16">
              <a:extLst>
                <a:ext uri="{FF2B5EF4-FFF2-40B4-BE49-F238E27FC236}">
                  <a16:creationId xmlns:a16="http://schemas.microsoft.com/office/drawing/2014/main" id="{69A3088A-D4A8-4085-9CF4-761120EFB717}"/>
                </a:ext>
              </a:extLst>
            </p:cNvPr>
            <p:cNvSpPr txBox="1"/>
            <p:nvPr/>
          </p:nvSpPr>
          <p:spPr>
            <a:xfrm>
              <a:off x="8576136" y="5853116"/>
              <a:ext cx="2633731" cy="446084"/>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定位为营销信息传播的途径，不提供任何业务处理、 交易等方面的核心服务</a:t>
              </a:r>
            </a:p>
          </p:txBody>
        </p:sp>
      </p:grpSp>
      <p:sp>
        <p:nvSpPr>
          <p:cNvPr id="23" name="文本框 22">
            <a:extLst>
              <a:ext uri="{FF2B5EF4-FFF2-40B4-BE49-F238E27FC236}">
                <a16:creationId xmlns:a16="http://schemas.microsoft.com/office/drawing/2014/main" id="{D0303C2F-8E9A-49A1-BC32-1B6240CD8ECA}"/>
              </a:ext>
            </a:extLst>
          </p:cNvPr>
          <p:cNvSpPr txBox="1"/>
          <p:nvPr/>
        </p:nvSpPr>
        <p:spPr>
          <a:xfrm>
            <a:off x="723900" y="1795918"/>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营销模式介绍</a:t>
            </a:r>
          </a:p>
        </p:txBody>
      </p:sp>
      <p:sp>
        <p:nvSpPr>
          <p:cNvPr id="24" name="文本框 23">
            <a:extLst>
              <a:ext uri="{FF2B5EF4-FFF2-40B4-BE49-F238E27FC236}">
                <a16:creationId xmlns:a16="http://schemas.microsoft.com/office/drawing/2014/main" id="{FD2B0BF2-0047-4D13-A50D-34E9984410A2}"/>
              </a:ext>
            </a:extLst>
          </p:cNvPr>
          <p:cNvSpPr txBox="1"/>
          <p:nvPr/>
        </p:nvSpPr>
        <p:spPr>
          <a:xfrm>
            <a:off x="723900" y="2367198"/>
            <a:ext cx="2273300" cy="1384995"/>
          </a:xfrm>
          <a:prstGeom prst="rect">
            <a:avLst/>
          </a:prstGeom>
          <a:noFill/>
        </p:spPr>
        <p:txBody>
          <a:bodyPr wrap="square" lIns="0" tIns="0" rIns="0" bIns="0" rtlCol="0">
            <a:noAutofit/>
          </a:bodyPr>
          <a:lstStyle/>
          <a:p>
            <a:r>
              <a:rPr lang="en-US" altLang="zh-CN" sz="3000" b="1" dirty="0">
                <a:solidFill>
                  <a:schemeClr val="bg1"/>
                </a:solidFill>
                <a:sym typeface="微软雅黑" panose="020B0503020204020204" pitchFamily="34" charset="-122"/>
              </a:rPr>
              <a:t>Marketing Model Introduction</a:t>
            </a:r>
          </a:p>
        </p:txBody>
      </p:sp>
      <p:sp>
        <p:nvSpPr>
          <p:cNvPr id="29" name="任意多边形: 形状 28">
            <a:extLst>
              <a:ext uri="{FF2B5EF4-FFF2-40B4-BE49-F238E27FC236}">
                <a16:creationId xmlns:a16="http://schemas.microsoft.com/office/drawing/2014/main" id="{447CE1E0-CF65-43B6-A3A8-2637564F0D9A}"/>
              </a:ext>
            </a:extLst>
          </p:cNvPr>
          <p:cNvSpPr/>
          <p:nvPr/>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34BDB459-D98A-42E6-8E88-742805A3C669}"/>
              </a:ext>
            </a:extLst>
          </p:cNvPr>
          <p:cNvSpPr/>
          <p:nvPr/>
        </p:nvSpPr>
        <p:spPr>
          <a:xfrm>
            <a:off x="-10928" y="4318000"/>
            <a:ext cx="1788928" cy="2540000"/>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66998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A61E782F-3CCE-4940-9281-5B8797B39EB6}"/>
              </a:ext>
            </a:extLst>
          </p:cNvPr>
          <p:cNvSpPr/>
          <p:nvPr/>
        </p:nvSpPr>
        <p:spPr>
          <a:xfrm>
            <a:off x="1358989"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a:extLst>
              <a:ext uri="{FF2B5EF4-FFF2-40B4-BE49-F238E27FC236}">
                <a16:creationId xmlns:a16="http://schemas.microsoft.com/office/drawing/2014/main" id="{BA6C963D-2C33-48D4-AB59-7F4DD4E22968}"/>
              </a:ext>
            </a:extLst>
          </p:cNvPr>
          <p:cNvSpPr txBox="1"/>
          <p:nvPr/>
        </p:nvSpPr>
        <p:spPr>
          <a:xfrm>
            <a:off x="1673369"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项目背景介绍 </a:t>
            </a:r>
          </a:p>
        </p:txBody>
      </p:sp>
      <p:sp>
        <p:nvSpPr>
          <p:cNvPr id="5" name="文本框 4">
            <a:extLst>
              <a:ext uri="{FF2B5EF4-FFF2-40B4-BE49-F238E27FC236}">
                <a16:creationId xmlns:a16="http://schemas.microsoft.com/office/drawing/2014/main" id="{14AE28E2-5B45-42C2-B3BB-BBCA5A3C96A7}"/>
              </a:ext>
            </a:extLst>
          </p:cNvPr>
          <p:cNvSpPr txBox="1"/>
          <p:nvPr/>
        </p:nvSpPr>
        <p:spPr>
          <a:xfrm>
            <a:off x="1673370"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35" name="文本框 34">
            <a:extLst>
              <a:ext uri="{FF2B5EF4-FFF2-40B4-BE49-F238E27FC236}">
                <a16:creationId xmlns:a16="http://schemas.microsoft.com/office/drawing/2014/main" id="{10495E89-182C-49F0-8028-A6B916384EC8}"/>
              </a:ext>
            </a:extLst>
          </p:cNvPr>
          <p:cNvSpPr txBox="1"/>
          <p:nvPr/>
        </p:nvSpPr>
        <p:spPr>
          <a:xfrm>
            <a:off x="1358989" y="2997940"/>
            <a:ext cx="796693" cy="492443"/>
          </a:xfrm>
          <a:prstGeom prst="rect">
            <a:avLst/>
          </a:prstGeom>
          <a:noFill/>
        </p:spPr>
        <p:txBody>
          <a:bodyPr wrap="none" lIns="0" tIns="0" rIns="0" bIns="0" rtlCol="0">
            <a:noAutofit/>
          </a:bodyPr>
          <a:lstStyle/>
          <a:p>
            <a:r>
              <a:rPr lang="en-US" altLang="zh-CN" sz="3200" b="1" dirty="0">
                <a:solidFill>
                  <a:schemeClr val="bg1"/>
                </a:solidFill>
              </a:rPr>
              <a:t># 01</a:t>
            </a:r>
            <a:endParaRPr lang="zh-CN" altLang="en-US" sz="3200" b="1" dirty="0">
              <a:solidFill>
                <a:schemeClr val="bg1"/>
              </a:solidFill>
            </a:endParaRPr>
          </a:p>
        </p:txBody>
      </p:sp>
      <p:sp>
        <p:nvSpPr>
          <p:cNvPr id="36" name="任意多边形: 形状 35">
            <a:extLst>
              <a:ext uri="{FF2B5EF4-FFF2-40B4-BE49-F238E27FC236}">
                <a16:creationId xmlns:a16="http://schemas.microsoft.com/office/drawing/2014/main" id="{9C345863-1F02-4BB5-ABEA-2EBD452861DC}"/>
              </a:ext>
            </a:extLst>
          </p:cNvPr>
          <p:cNvSpPr/>
          <p:nvPr/>
        </p:nvSpPr>
        <p:spPr>
          <a:xfrm>
            <a:off x="3346927"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文本框 36">
            <a:extLst>
              <a:ext uri="{FF2B5EF4-FFF2-40B4-BE49-F238E27FC236}">
                <a16:creationId xmlns:a16="http://schemas.microsoft.com/office/drawing/2014/main" id="{067A9AC3-4FEC-436D-AFBB-A6DF59483416}"/>
              </a:ext>
            </a:extLst>
          </p:cNvPr>
          <p:cNvSpPr txBox="1"/>
          <p:nvPr/>
        </p:nvSpPr>
        <p:spPr>
          <a:xfrm>
            <a:off x="3661307"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市场环境分析 </a:t>
            </a:r>
          </a:p>
        </p:txBody>
      </p:sp>
      <p:sp>
        <p:nvSpPr>
          <p:cNvPr id="38" name="文本框 37">
            <a:extLst>
              <a:ext uri="{FF2B5EF4-FFF2-40B4-BE49-F238E27FC236}">
                <a16:creationId xmlns:a16="http://schemas.microsoft.com/office/drawing/2014/main" id="{3F510307-82A9-491B-BAD7-9EF869E492A4}"/>
              </a:ext>
            </a:extLst>
          </p:cNvPr>
          <p:cNvSpPr txBox="1"/>
          <p:nvPr/>
        </p:nvSpPr>
        <p:spPr>
          <a:xfrm>
            <a:off x="3661308"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 Environment Analysis</a:t>
            </a:r>
          </a:p>
        </p:txBody>
      </p:sp>
      <p:sp>
        <p:nvSpPr>
          <p:cNvPr id="40" name="任意多边形: 形状 39">
            <a:extLst>
              <a:ext uri="{FF2B5EF4-FFF2-40B4-BE49-F238E27FC236}">
                <a16:creationId xmlns:a16="http://schemas.microsoft.com/office/drawing/2014/main" id="{11268A8A-E856-4A01-9787-6FB253BE6E66}"/>
              </a:ext>
            </a:extLst>
          </p:cNvPr>
          <p:cNvSpPr/>
          <p:nvPr/>
        </p:nvSpPr>
        <p:spPr>
          <a:xfrm>
            <a:off x="5334864"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文本框 40">
            <a:extLst>
              <a:ext uri="{FF2B5EF4-FFF2-40B4-BE49-F238E27FC236}">
                <a16:creationId xmlns:a16="http://schemas.microsoft.com/office/drawing/2014/main" id="{1588320E-C1ED-47F0-9799-1ADAC72313F1}"/>
              </a:ext>
            </a:extLst>
          </p:cNvPr>
          <p:cNvSpPr txBox="1"/>
          <p:nvPr/>
        </p:nvSpPr>
        <p:spPr>
          <a:xfrm>
            <a:off x="5649244"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项目产品简介</a:t>
            </a:r>
          </a:p>
        </p:txBody>
      </p:sp>
      <p:sp>
        <p:nvSpPr>
          <p:cNvPr id="42" name="文本框 41">
            <a:extLst>
              <a:ext uri="{FF2B5EF4-FFF2-40B4-BE49-F238E27FC236}">
                <a16:creationId xmlns:a16="http://schemas.microsoft.com/office/drawing/2014/main" id="{E78AD848-9B57-456F-9C57-2CE30CE119AC}"/>
              </a:ext>
            </a:extLst>
          </p:cNvPr>
          <p:cNvSpPr txBox="1"/>
          <p:nvPr/>
        </p:nvSpPr>
        <p:spPr>
          <a:xfrm>
            <a:off x="5649245"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Product Introduction</a:t>
            </a:r>
          </a:p>
        </p:txBody>
      </p:sp>
      <p:sp>
        <p:nvSpPr>
          <p:cNvPr id="44" name="任意多边形: 形状 43">
            <a:extLst>
              <a:ext uri="{FF2B5EF4-FFF2-40B4-BE49-F238E27FC236}">
                <a16:creationId xmlns:a16="http://schemas.microsoft.com/office/drawing/2014/main" id="{AE1F5248-2384-46BE-9DD9-CF27D4DAFAAA}"/>
              </a:ext>
            </a:extLst>
          </p:cNvPr>
          <p:cNvSpPr/>
          <p:nvPr/>
        </p:nvSpPr>
        <p:spPr>
          <a:xfrm>
            <a:off x="7322801"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文本框 44">
            <a:extLst>
              <a:ext uri="{FF2B5EF4-FFF2-40B4-BE49-F238E27FC236}">
                <a16:creationId xmlns:a16="http://schemas.microsoft.com/office/drawing/2014/main" id="{82507021-88FB-46EB-8B2A-69C49B9F964D}"/>
              </a:ext>
            </a:extLst>
          </p:cNvPr>
          <p:cNvSpPr txBox="1"/>
          <p:nvPr/>
        </p:nvSpPr>
        <p:spPr>
          <a:xfrm>
            <a:off x="7637181"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营销模式介绍</a:t>
            </a:r>
          </a:p>
        </p:txBody>
      </p:sp>
      <p:sp>
        <p:nvSpPr>
          <p:cNvPr id="46" name="文本框 45">
            <a:extLst>
              <a:ext uri="{FF2B5EF4-FFF2-40B4-BE49-F238E27FC236}">
                <a16:creationId xmlns:a16="http://schemas.microsoft.com/office/drawing/2014/main" id="{B58BF484-0650-4FAB-884F-D08E73E90010}"/>
              </a:ext>
            </a:extLst>
          </p:cNvPr>
          <p:cNvSpPr txBox="1"/>
          <p:nvPr/>
        </p:nvSpPr>
        <p:spPr>
          <a:xfrm>
            <a:off x="7637182"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Marketing Model Introduction</a:t>
            </a:r>
          </a:p>
        </p:txBody>
      </p:sp>
      <p:sp>
        <p:nvSpPr>
          <p:cNvPr id="48" name="任意多边形: 形状 47">
            <a:extLst>
              <a:ext uri="{FF2B5EF4-FFF2-40B4-BE49-F238E27FC236}">
                <a16:creationId xmlns:a16="http://schemas.microsoft.com/office/drawing/2014/main" id="{FBC8B725-64E0-4899-AA45-8177C5E159EB}"/>
              </a:ext>
            </a:extLst>
          </p:cNvPr>
          <p:cNvSpPr/>
          <p:nvPr/>
        </p:nvSpPr>
        <p:spPr>
          <a:xfrm>
            <a:off x="9310738"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文本框 48">
            <a:extLst>
              <a:ext uri="{FF2B5EF4-FFF2-40B4-BE49-F238E27FC236}">
                <a16:creationId xmlns:a16="http://schemas.microsoft.com/office/drawing/2014/main" id="{A9AA300C-7CDF-4C4B-A74C-E94F3B0633F4}"/>
              </a:ext>
            </a:extLst>
          </p:cNvPr>
          <p:cNvSpPr txBox="1"/>
          <p:nvPr/>
        </p:nvSpPr>
        <p:spPr>
          <a:xfrm>
            <a:off x="9625118"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发展前景规划 </a:t>
            </a:r>
          </a:p>
        </p:txBody>
      </p:sp>
      <p:sp>
        <p:nvSpPr>
          <p:cNvPr id="50" name="文本框 49">
            <a:extLst>
              <a:ext uri="{FF2B5EF4-FFF2-40B4-BE49-F238E27FC236}">
                <a16:creationId xmlns:a16="http://schemas.microsoft.com/office/drawing/2014/main" id="{05C4EE49-5AB3-4482-B982-8CFE46600EBC}"/>
              </a:ext>
            </a:extLst>
          </p:cNvPr>
          <p:cNvSpPr txBox="1"/>
          <p:nvPr/>
        </p:nvSpPr>
        <p:spPr>
          <a:xfrm>
            <a:off x="9625119"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Development Prospect Planning</a:t>
            </a:r>
          </a:p>
        </p:txBody>
      </p:sp>
      <p:sp>
        <p:nvSpPr>
          <p:cNvPr id="30" name="文本框 29">
            <a:extLst>
              <a:ext uri="{FF2B5EF4-FFF2-40B4-BE49-F238E27FC236}">
                <a16:creationId xmlns:a16="http://schemas.microsoft.com/office/drawing/2014/main" id="{9ED4121D-68A4-40FB-8D3D-C4EA15DCA65D}"/>
              </a:ext>
            </a:extLst>
          </p:cNvPr>
          <p:cNvSpPr txBox="1"/>
          <p:nvPr/>
        </p:nvSpPr>
        <p:spPr>
          <a:xfrm>
            <a:off x="3346927" y="2997940"/>
            <a:ext cx="796693" cy="492443"/>
          </a:xfrm>
          <a:prstGeom prst="rect">
            <a:avLst/>
          </a:prstGeom>
          <a:noFill/>
        </p:spPr>
        <p:txBody>
          <a:bodyPr wrap="none" lIns="0" tIns="0" rIns="0" bIns="0" rtlCol="0">
            <a:noAutofit/>
          </a:bodyPr>
          <a:lstStyle/>
          <a:p>
            <a:r>
              <a:rPr lang="en-US" altLang="zh-CN" sz="3200" b="1" dirty="0">
                <a:solidFill>
                  <a:schemeClr val="bg1"/>
                </a:solidFill>
              </a:rPr>
              <a:t># 02</a:t>
            </a:r>
            <a:endParaRPr lang="zh-CN" altLang="en-US" sz="3200" b="1" dirty="0">
              <a:solidFill>
                <a:schemeClr val="bg1"/>
              </a:solidFill>
            </a:endParaRPr>
          </a:p>
        </p:txBody>
      </p:sp>
      <p:sp>
        <p:nvSpPr>
          <p:cNvPr id="32" name="文本框 31">
            <a:extLst>
              <a:ext uri="{FF2B5EF4-FFF2-40B4-BE49-F238E27FC236}">
                <a16:creationId xmlns:a16="http://schemas.microsoft.com/office/drawing/2014/main" id="{04026E40-6D02-497D-B9D5-6A1C8CF8BD4A}"/>
              </a:ext>
            </a:extLst>
          </p:cNvPr>
          <p:cNvSpPr txBox="1"/>
          <p:nvPr/>
        </p:nvSpPr>
        <p:spPr>
          <a:xfrm>
            <a:off x="5334864" y="2997940"/>
            <a:ext cx="796693" cy="492443"/>
          </a:xfrm>
          <a:prstGeom prst="rect">
            <a:avLst/>
          </a:prstGeom>
          <a:noFill/>
        </p:spPr>
        <p:txBody>
          <a:bodyPr wrap="none" lIns="0" tIns="0" rIns="0" bIns="0" rtlCol="0">
            <a:noAutofit/>
          </a:bodyPr>
          <a:lstStyle/>
          <a:p>
            <a:r>
              <a:rPr lang="en-US" altLang="zh-CN" sz="3200" b="1" dirty="0">
                <a:solidFill>
                  <a:schemeClr val="bg1"/>
                </a:solidFill>
              </a:rPr>
              <a:t># 03</a:t>
            </a:r>
            <a:endParaRPr lang="zh-CN" altLang="en-US" sz="3200" b="1" dirty="0">
              <a:solidFill>
                <a:schemeClr val="bg1"/>
              </a:solidFill>
            </a:endParaRPr>
          </a:p>
        </p:txBody>
      </p:sp>
      <p:sp>
        <p:nvSpPr>
          <p:cNvPr id="33" name="文本框 32">
            <a:extLst>
              <a:ext uri="{FF2B5EF4-FFF2-40B4-BE49-F238E27FC236}">
                <a16:creationId xmlns:a16="http://schemas.microsoft.com/office/drawing/2014/main" id="{25E7AC47-FAD3-4B83-A707-372924C83297}"/>
              </a:ext>
            </a:extLst>
          </p:cNvPr>
          <p:cNvSpPr txBox="1"/>
          <p:nvPr/>
        </p:nvSpPr>
        <p:spPr>
          <a:xfrm>
            <a:off x="7322801" y="2997940"/>
            <a:ext cx="796693" cy="492443"/>
          </a:xfrm>
          <a:prstGeom prst="rect">
            <a:avLst/>
          </a:prstGeom>
          <a:noFill/>
        </p:spPr>
        <p:txBody>
          <a:bodyPr wrap="none" lIns="0" tIns="0" rIns="0" bIns="0" rtlCol="0">
            <a:noAutofit/>
          </a:bodyPr>
          <a:lstStyle/>
          <a:p>
            <a:r>
              <a:rPr lang="en-US" altLang="zh-CN" sz="3200" b="1" dirty="0">
                <a:solidFill>
                  <a:schemeClr val="bg1"/>
                </a:solidFill>
              </a:rPr>
              <a:t># 04</a:t>
            </a:r>
            <a:endParaRPr lang="zh-CN" altLang="en-US" sz="3200" b="1" dirty="0">
              <a:solidFill>
                <a:schemeClr val="bg1"/>
              </a:solidFill>
            </a:endParaRPr>
          </a:p>
        </p:txBody>
      </p:sp>
      <p:sp>
        <p:nvSpPr>
          <p:cNvPr id="52" name="文本框 51">
            <a:extLst>
              <a:ext uri="{FF2B5EF4-FFF2-40B4-BE49-F238E27FC236}">
                <a16:creationId xmlns:a16="http://schemas.microsoft.com/office/drawing/2014/main" id="{9D48A526-56CC-444B-BE36-58BDA6A5D937}"/>
              </a:ext>
            </a:extLst>
          </p:cNvPr>
          <p:cNvSpPr txBox="1"/>
          <p:nvPr/>
        </p:nvSpPr>
        <p:spPr>
          <a:xfrm>
            <a:off x="9310738" y="2997940"/>
            <a:ext cx="796693" cy="492443"/>
          </a:xfrm>
          <a:prstGeom prst="rect">
            <a:avLst/>
          </a:prstGeom>
          <a:noFill/>
        </p:spPr>
        <p:txBody>
          <a:bodyPr wrap="none" lIns="0" tIns="0" rIns="0" bIns="0" rtlCol="0">
            <a:noAutofit/>
          </a:bodyPr>
          <a:lstStyle/>
          <a:p>
            <a:r>
              <a:rPr lang="en-US" altLang="zh-CN" sz="3200" b="1" dirty="0">
                <a:solidFill>
                  <a:schemeClr val="bg1"/>
                </a:solidFill>
              </a:rPr>
              <a:t># 05</a:t>
            </a:r>
            <a:endParaRPr lang="zh-CN" altLang="en-US" sz="3200" b="1" dirty="0">
              <a:solidFill>
                <a:schemeClr val="bg1"/>
              </a:solidFill>
            </a:endParaRPr>
          </a:p>
        </p:txBody>
      </p:sp>
      <p:sp>
        <p:nvSpPr>
          <p:cNvPr id="53" name="TextBox 5">
            <a:extLst>
              <a:ext uri="{FF2B5EF4-FFF2-40B4-BE49-F238E27FC236}">
                <a16:creationId xmlns:a16="http://schemas.microsoft.com/office/drawing/2014/main" id="{4C663C0A-2B31-4DF0-994F-6A149726451F}"/>
              </a:ext>
            </a:extLst>
          </p:cNvPr>
          <p:cNvSpPr txBox="1"/>
          <p:nvPr/>
        </p:nvSpPr>
        <p:spPr>
          <a:xfrm>
            <a:off x="662940" y="1584579"/>
            <a:ext cx="1029128" cy="615553"/>
          </a:xfrm>
          <a:prstGeom prst="rect">
            <a:avLst/>
          </a:prstGeom>
          <a:noFill/>
        </p:spPr>
        <p:txBody>
          <a:bodyPr wrap="none" lIns="0" tIns="0" rIns="0" bIns="0" rtlCol="0">
            <a:noAutofit/>
          </a:bodyPr>
          <a:lstStyle>
            <a:defPPr>
              <a:defRPr lang="en-US"/>
            </a:defPPr>
            <a:lvl1pPr>
              <a:defRPr sz="2800" b="1">
                <a:latin typeface="+mj-ea"/>
                <a:ea typeface="+mj-ea"/>
              </a:defRPr>
            </a:lvl1pPr>
          </a:lstStyle>
          <a:p>
            <a:r>
              <a:rPr lang="zh-CN" altLang="en-US" sz="4000" dirty="0">
                <a:solidFill>
                  <a:schemeClr val="bg1"/>
                </a:solidFill>
                <a:sym typeface="微软雅黑" panose="020B0503020204020204" pitchFamily="34" charset="-122"/>
              </a:rPr>
              <a:t>目录</a:t>
            </a:r>
          </a:p>
        </p:txBody>
      </p:sp>
      <p:sp>
        <p:nvSpPr>
          <p:cNvPr id="54" name="文本框 53">
            <a:extLst>
              <a:ext uri="{FF2B5EF4-FFF2-40B4-BE49-F238E27FC236}">
                <a16:creationId xmlns:a16="http://schemas.microsoft.com/office/drawing/2014/main" id="{99C17898-5E8E-4796-B988-CB4E57D54F30}"/>
              </a:ext>
            </a:extLst>
          </p:cNvPr>
          <p:cNvSpPr txBox="1"/>
          <p:nvPr/>
        </p:nvSpPr>
        <p:spPr>
          <a:xfrm>
            <a:off x="1755140" y="1931533"/>
            <a:ext cx="1269578" cy="276999"/>
          </a:xfrm>
          <a:prstGeom prst="rect">
            <a:avLst/>
          </a:prstGeom>
          <a:noFill/>
        </p:spPr>
        <p:txBody>
          <a:bodyPr wrap="none" lIns="0" tIns="0" rIns="0" bIns="0" rtlCol="0">
            <a:noAutofit/>
          </a:bodyPr>
          <a:lstStyle/>
          <a:p>
            <a:r>
              <a:rPr lang="en-US" altLang="zh-CN" b="1" dirty="0">
                <a:solidFill>
                  <a:schemeClr val="accent1"/>
                </a:solidFill>
                <a:sym typeface="微软雅黑" panose="020B0503020204020204" pitchFamily="34" charset="-122"/>
              </a:rPr>
              <a:t>CONTENTS</a:t>
            </a:r>
          </a:p>
        </p:txBody>
      </p:sp>
      <p:sp>
        <p:nvSpPr>
          <p:cNvPr id="55" name="文本框 54">
            <a:extLst>
              <a:ext uri="{FF2B5EF4-FFF2-40B4-BE49-F238E27FC236}">
                <a16:creationId xmlns:a16="http://schemas.microsoft.com/office/drawing/2014/main" id="{63EF0140-F06D-4053-8FEB-671EA04C3D16}"/>
              </a:ext>
            </a:extLst>
          </p:cNvPr>
          <p:cNvSpPr txBox="1"/>
          <p:nvPr/>
        </p:nvSpPr>
        <p:spPr>
          <a:xfrm>
            <a:off x="3215132" y="1042196"/>
            <a:ext cx="9361538" cy="1384995"/>
          </a:xfrm>
          <a:prstGeom prst="rect">
            <a:avLst/>
          </a:prstGeom>
          <a:noFill/>
        </p:spPr>
        <p:txBody>
          <a:bodyPr wrap="none" lIns="0" tIns="0" rIns="0" bIns="0">
            <a:noAutofit/>
          </a:bodyPr>
          <a:lstStyle/>
          <a:p>
            <a:pPr algn="ctr"/>
            <a:r>
              <a:rPr lang="en-US" altLang="zh-CN" sz="9000" b="1" cap="all" dirty="0">
                <a:ln w="3175">
                  <a:gradFill>
                    <a:gsLst>
                      <a:gs pos="0">
                        <a:schemeClr val="accent1"/>
                      </a:gs>
                      <a:gs pos="90000">
                        <a:schemeClr val="accent1">
                          <a:lumMod val="60000"/>
                          <a:lumOff val="40000"/>
                          <a:alpha val="0"/>
                        </a:schemeClr>
                      </a:gs>
                    </a:gsLst>
                    <a:lin ang="5400000" scaled="1"/>
                  </a:gradFill>
                </a:ln>
                <a:noFill/>
              </a:rPr>
              <a:t>business plan</a:t>
            </a:r>
            <a:endParaRPr lang="zh-CN" altLang="en-US" sz="9000" b="1" cap="all" dirty="0">
              <a:ln w="3175">
                <a:gradFill>
                  <a:gsLst>
                    <a:gs pos="0">
                      <a:schemeClr val="accent1"/>
                    </a:gs>
                    <a:gs pos="90000">
                      <a:schemeClr val="accent1">
                        <a:lumMod val="60000"/>
                        <a:lumOff val="40000"/>
                        <a:alpha val="0"/>
                      </a:schemeClr>
                    </a:gs>
                  </a:gsLst>
                  <a:lin ang="5400000" scaled="1"/>
                </a:gradFill>
              </a:ln>
              <a:noFill/>
            </a:endParaRPr>
          </a:p>
        </p:txBody>
      </p:sp>
    </p:spTree>
    <p:extLst>
      <p:ext uri="{BB962C8B-B14F-4D97-AF65-F5344CB8AC3E}">
        <p14:creationId xmlns:p14="http://schemas.microsoft.com/office/powerpoint/2010/main" val="2284381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A61E782F-3CCE-4940-9281-5B8797B39EB6}"/>
              </a:ext>
            </a:extLst>
          </p:cNvPr>
          <p:cNvSpPr/>
          <p:nvPr/>
        </p:nvSpPr>
        <p:spPr>
          <a:xfrm>
            <a:off x="1358989"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a:extLst>
              <a:ext uri="{FF2B5EF4-FFF2-40B4-BE49-F238E27FC236}">
                <a16:creationId xmlns:a16="http://schemas.microsoft.com/office/drawing/2014/main" id="{BA6C963D-2C33-48D4-AB59-7F4DD4E22968}"/>
              </a:ext>
            </a:extLst>
          </p:cNvPr>
          <p:cNvSpPr txBox="1"/>
          <p:nvPr/>
        </p:nvSpPr>
        <p:spPr>
          <a:xfrm>
            <a:off x="1673369"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项目背景介绍 </a:t>
            </a:r>
          </a:p>
        </p:txBody>
      </p:sp>
      <p:sp>
        <p:nvSpPr>
          <p:cNvPr id="5" name="文本框 4">
            <a:extLst>
              <a:ext uri="{FF2B5EF4-FFF2-40B4-BE49-F238E27FC236}">
                <a16:creationId xmlns:a16="http://schemas.microsoft.com/office/drawing/2014/main" id="{14AE28E2-5B45-42C2-B3BB-BBCA5A3C96A7}"/>
              </a:ext>
            </a:extLst>
          </p:cNvPr>
          <p:cNvSpPr txBox="1"/>
          <p:nvPr/>
        </p:nvSpPr>
        <p:spPr>
          <a:xfrm>
            <a:off x="1673370"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36" name="任意多边形: 形状 35">
            <a:extLst>
              <a:ext uri="{FF2B5EF4-FFF2-40B4-BE49-F238E27FC236}">
                <a16:creationId xmlns:a16="http://schemas.microsoft.com/office/drawing/2014/main" id="{9C345863-1F02-4BB5-ABEA-2EBD452861DC}"/>
              </a:ext>
            </a:extLst>
          </p:cNvPr>
          <p:cNvSpPr/>
          <p:nvPr/>
        </p:nvSpPr>
        <p:spPr>
          <a:xfrm>
            <a:off x="3346927"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文本框 36">
            <a:extLst>
              <a:ext uri="{FF2B5EF4-FFF2-40B4-BE49-F238E27FC236}">
                <a16:creationId xmlns:a16="http://schemas.microsoft.com/office/drawing/2014/main" id="{067A9AC3-4FEC-436D-AFBB-A6DF59483416}"/>
              </a:ext>
            </a:extLst>
          </p:cNvPr>
          <p:cNvSpPr txBox="1"/>
          <p:nvPr/>
        </p:nvSpPr>
        <p:spPr>
          <a:xfrm>
            <a:off x="3661307"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市场环境分析 </a:t>
            </a:r>
          </a:p>
        </p:txBody>
      </p:sp>
      <p:sp>
        <p:nvSpPr>
          <p:cNvPr id="38" name="文本框 37">
            <a:extLst>
              <a:ext uri="{FF2B5EF4-FFF2-40B4-BE49-F238E27FC236}">
                <a16:creationId xmlns:a16="http://schemas.microsoft.com/office/drawing/2014/main" id="{3F510307-82A9-491B-BAD7-9EF869E492A4}"/>
              </a:ext>
            </a:extLst>
          </p:cNvPr>
          <p:cNvSpPr txBox="1"/>
          <p:nvPr/>
        </p:nvSpPr>
        <p:spPr>
          <a:xfrm>
            <a:off x="3661308"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 Environment Analysis</a:t>
            </a:r>
          </a:p>
        </p:txBody>
      </p:sp>
      <p:sp>
        <p:nvSpPr>
          <p:cNvPr id="40" name="任意多边形: 形状 39">
            <a:extLst>
              <a:ext uri="{FF2B5EF4-FFF2-40B4-BE49-F238E27FC236}">
                <a16:creationId xmlns:a16="http://schemas.microsoft.com/office/drawing/2014/main" id="{11268A8A-E856-4A01-9787-6FB253BE6E66}"/>
              </a:ext>
            </a:extLst>
          </p:cNvPr>
          <p:cNvSpPr/>
          <p:nvPr/>
        </p:nvSpPr>
        <p:spPr>
          <a:xfrm>
            <a:off x="5334864"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文本框 40">
            <a:extLst>
              <a:ext uri="{FF2B5EF4-FFF2-40B4-BE49-F238E27FC236}">
                <a16:creationId xmlns:a16="http://schemas.microsoft.com/office/drawing/2014/main" id="{1588320E-C1ED-47F0-9799-1ADAC72313F1}"/>
              </a:ext>
            </a:extLst>
          </p:cNvPr>
          <p:cNvSpPr txBox="1"/>
          <p:nvPr/>
        </p:nvSpPr>
        <p:spPr>
          <a:xfrm>
            <a:off x="5649244"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项目产品简介</a:t>
            </a:r>
          </a:p>
        </p:txBody>
      </p:sp>
      <p:sp>
        <p:nvSpPr>
          <p:cNvPr id="42" name="文本框 41">
            <a:extLst>
              <a:ext uri="{FF2B5EF4-FFF2-40B4-BE49-F238E27FC236}">
                <a16:creationId xmlns:a16="http://schemas.microsoft.com/office/drawing/2014/main" id="{E78AD848-9B57-456F-9C57-2CE30CE119AC}"/>
              </a:ext>
            </a:extLst>
          </p:cNvPr>
          <p:cNvSpPr txBox="1"/>
          <p:nvPr/>
        </p:nvSpPr>
        <p:spPr>
          <a:xfrm>
            <a:off x="5649245"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Product Introduction</a:t>
            </a:r>
          </a:p>
        </p:txBody>
      </p:sp>
      <p:sp>
        <p:nvSpPr>
          <p:cNvPr id="44" name="任意多边形: 形状 43">
            <a:extLst>
              <a:ext uri="{FF2B5EF4-FFF2-40B4-BE49-F238E27FC236}">
                <a16:creationId xmlns:a16="http://schemas.microsoft.com/office/drawing/2014/main" id="{AE1F5248-2384-46BE-9DD9-CF27D4DAFAAA}"/>
              </a:ext>
            </a:extLst>
          </p:cNvPr>
          <p:cNvSpPr/>
          <p:nvPr/>
        </p:nvSpPr>
        <p:spPr>
          <a:xfrm>
            <a:off x="7322801"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文本框 44">
            <a:extLst>
              <a:ext uri="{FF2B5EF4-FFF2-40B4-BE49-F238E27FC236}">
                <a16:creationId xmlns:a16="http://schemas.microsoft.com/office/drawing/2014/main" id="{82507021-88FB-46EB-8B2A-69C49B9F964D}"/>
              </a:ext>
            </a:extLst>
          </p:cNvPr>
          <p:cNvSpPr txBox="1"/>
          <p:nvPr/>
        </p:nvSpPr>
        <p:spPr>
          <a:xfrm>
            <a:off x="7637181"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营销模式介绍</a:t>
            </a:r>
          </a:p>
        </p:txBody>
      </p:sp>
      <p:sp>
        <p:nvSpPr>
          <p:cNvPr id="46" name="文本框 45">
            <a:extLst>
              <a:ext uri="{FF2B5EF4-FFF2-40B4-BE49-F238E27FC236}">
                <a16:creationId xmlns:a16="http://schemas.microsoft.com/office/drawing/2014/main" id="{B58BF484-0650-4FAB-884F-D08E73E90010}"/>
              </a:ext>
            </a:extLst>
          </p:cNvPr>
          <p:cNvSpPr txBox="1"/>
          <p:nvPr/>
        </p:nvSpPr>
        <p:spPr>
          <a:xfrm>
            <a:off x="7637182"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Marketing Model Introduction</a:t>
            </a:r>
          </a:p>
        </p:txBody>
      </p:sp>
      <p:sp>
        <p:nvSpPr>
          <p:cNvPr id="48" name="任意多边形: 形状 47">
            <a:extLst>
              <a:ext uri="{FF2B5EF4-FFF2-40B4-BE49-F238E27FC236}">
                <a16:creationId xmlns:a16="http://schemas.microsoft.com/office/drawing/2014/main" id="{FBC8B725-64E0-4899-AA45-8177C5E159EB}"/>
              </a:ext>
            </a:extLst>
          </p:cNvPr>
          <p:cNvSpPr/>
          <p:nvPr/>
        </p:nvSpPr>
        <p:spPr>
          <a:xfrm>
            <a:off x="9310738" y="2683933"/>
            <a:ext cx="1987938" cy="417406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文本框 48">
            <a:extLst>
              <a:ext uri="{FF2B5EF4-FFF2-40B4-BE49-F238E27FC236}">
                <a16:creationId xmlns:a16="http://schemas.microsoft.com/office/drawing/2014/main" id="{A9AA300C-7CDF-4C4B-A74C-E94F3B0633F4}"/>
              </a:ext>
            </a:extLst>
          </p:cNvPr>
          <p:cNvSpPr txBox="1"/>
          <p:nvPr/>
        </p:nvSpPr>
        <p:spPr>
          <a:xfrm>
            <a:off x="9625118" y="2791655"/>
            <a:ext cx="1359178" cy="769441"/>
          </a:xfrm>
          <a:prstGeom prst="rect">
            <a:avLst/>
          </a:prstGeom>
          <a:noFill/>
        </p:spPr>
        <p:txBody>
          <a:bodyPr wrap="square" lIns="0" tIns="0" rIns="0" bIns="0" rtlCol="0">
            <a:noAutofit/>
          </a:bodyPr>
          <a:lstStyle/>
          <a:p>
            <a:pPr algn="just"/>
            <a:r>
              <a:rPr lang="zh-CN" altLang="en-US" sz="2500" b="1" dirty="0">
                <a:solidFill>
                  <a:schemeClr val="accent2"/>
                </a:solidFill>
                <a:sym typeface="微软雅黑" panose="020B0503020204020204" pitchFamily="34" charset="-122"/>
              </a:rPr>
              <a:t>发展前景规划 </a:t>
            </a:r>
          </a:p>
        </p:txBody>
      </p:sp>
      <p:sp>
        <p:nvSpPr>
          <p:cNvPr id="50" name="文本框 49">
            <a:extLst>
              <a:ext uri="{FF2B5EF4-FFF2-40B4-BE49-F238E27FC236}">
                <a16:creationId xmlns:a16="http://schemas.microsoft.com/office/drawing/2014/main" id="{05C4EE49-5AB3-4482-B982-8CFE46600EBC}"/>
              </a:ext>
            </a:extLst>
          </p:cNvPr>
          <p:cNvSpPr txBox="1"/>
          <p:nvPr/>
        </p:nvSpPr>
        <p:spPr>
          <a:xfrm>
            <a:off x="9625119" y="5570602"/>
            <a:ext cx="1359178" cy="307777"/>
          </a:xfrm>
          <a:prstGeom prst="rect">
            <a:avLst/>
          </a:prstGeom>
          <a:noFill/>
        </p:spPr>
        <p:txBody>
          <a:bodyPr wrap="square" lIns="0" tIns="0" rIns="0" bIns="0" rtlCol="0">
            <a:noAutofit/>
          </a:bodyPr>
          <a:lstStyle/>
          <a:p>
            <a:r>
              <a:rPr lang="en-US" altLang="zh-CN" sz="1000" b="1" dirty="0">
                <a:solidFill>
                  <a:schemeClr val="accent2"/>
                </a:solidFill>
                <a:sym typeface="微软雅黑" panose="020B0503020204020204" pitchFamily="34" charset="-122"/>
              </a:rPr>
              <a:t>Development Prospect Planning</a:t>
            </a:r>
          </a:p>
        </p:txBody>
      </p:sp>
      <p:sp>
        <p:nvSpPr>
          <p:cNvPr id="24" name="文本框 23">
            <a:extLst>
              <a:ext uri="{FF2B5EF4-FFF2-40B4-BE49-F238E27FC236}">
                <a16:creationId xmlns:a16="http://schemas.microsoft.com/office/drawing/2014/main" id="{07C532E8-2392-49E1-B787-21D8EB2775EF}"/>
              </a:ext>
            </a:extLst>
          </p:cNvPr>
          <p:cNvSpPr txBox="1"/>
          <p:nvPr/>
        </p:nvSpPr>
        <p:spPr>
          <a:xfrm>
            <a:off x="4115505" y="945038"/>
            <a:ext cx="8322791" cy="1231106"/>
          </a:xfrm>
          <a:prstGeom prst="rect">
            <a:avLst/>
          </a:prstGeom>
          <a:noFill/>
        </p:spPr>
        <p:txBody>
          <a:bodyPr wrap="none" lIns="0" tIns="0" rIns="0" bIns="0">
            <a:noAutofit/>
          </a:bodyPr>
          <a:lstStyle/>
          <a:p>
            <a:pPr algn="ctr"/>
            <a:r>
              <a:rPr lang="en-US" altLang="zh-CN" sz="8000" b="1" cap="all" dirty="0">
                <a:ln w="3175">
                  <a:gradFill>
                    <a:gsLst>
                      <a:gs pos="0">
                        <a:schemeClr val="accent1"/>
                      </a:gs>
                      <a:gs pos="90000">
                        <a:schemeClr val="accent1">
                          <a:lumMod val="60000"/>
                          <a:lumOff val="40000"/>
                          <a:alpha val="0"/>
                        </a:schemeClr>
                      </a:gs>
                    </a:gsLst>
                    <a:lin ang="5400000" scaled="1"/>
                  </a:gradFill>
                </a:ln>
                <a:noFill/>
              </a:rPr>
              <a:t>business plan</a:t>
            </a:r>
            <a:endParaRPr lang="zh-CN" altLang="en-US" sz="8000" b="1" cap="all" dirty="0">
              <a:ln w="3175">
                <a:gradFill>
                  <a:gsLst>
                    <a:gs pos="0">
                      <a:schemeClr val="accent1"/>
                    </a:gs>
                    <a:gs pos="90000">
                      <a:schemeClr val="accent1">
                        <a:lumMod val="60000"/>
                        <a:lumOff val="40000"/>
                        <a:alpha val="0"/>
                      </a:schemeClr>
                    </a:gs>
                  </a:gsLst>
                  <a:lin ang="5400000" scaled="1"/>
                </a:gradFill>
              </a:ln>
              <a:noFill/>
            </a:endParaRPr>
          </a:p>
        </p:txBody>
      </p:sp>
      <p:sp>
        <p:nvSpPr>
          <p:cNvPr id="26" name="文本框 25">
            <a:extLst>
              <a:ext uri="{FF2B5EF4-FFF2-40B4-BE49-F238E27FC236}">
                <a16:creationId xmlns:a16="http://schemas.microsoft.com/office/drawing/2014/main" id="{23E00D08-DE03-4250-A5CB-4A1B4803F476}"/>
              </a:ext>
            </a:extLst>
          </p:cNvPr>
          <p:cNvSpPr txBox="1"/>
          <p:nvPr/>
        </p:nvSpPr>
        <p:spPr>
          <a:xfrm>
            <a:off x="9310738" y="2191490"/>
            <a:ext cx="796693" cy="492443"/>
          </a:xfrm>
          <a:prstGeom prst="rect">
            <a:avLst/>
          </a:prstGeom>
          <a:noFill/>
        </p:spPr>
        <p:txBody>
          <a:bodyPr wrap="none" lIns="0" tIns="0" rIns="0" bIns="0" rtlCol="0">
            <a:noAutofit/>
          </a:bodyPr>
          <a:lstStyle/>
          <a:p>
            <a:r>
              <a:rPr lang="en-US" altLang="zh-CN" sz="3200" b="1" dirty="0">
                <a:solidFill>
                  <a:schemeClr val="bg1"/>
                </a:solidFill>
              </a:rPr>
              <a:t># 05</a:t>
            </a:r>
            <a:endParaRPr lang="zh-CN" altLang="en-US" sz="3200" b="1" dirty="0">
              <a:solidFill>
                <a:schemeClr val="bg1"/>
              </a:solidFill>
            </a:endParaRPr>
          </a:p>
        </p:txBody>
      </p:sp>
    </p:spTree>
    <p:extLst>
      <p:ext uri="{BB962C8B-B14F-4D97-AF65-F5344CB8AC3E}">
        <p14:creationId xmlns:p14="http://schemas.microsoft.com/office/powerpoint/2010/main" val="3322555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BAEA30D9-A876-4429-9C2F-A816FDF03481}"/>
              </a:ext>
            </a:extLst>
          </p:cNvPr>
          <p:cNvSpPr txBox="1"/>
          <p:nvPr/>
        </p:nvSpPr>
        <p:spPr>
          <a:xfrm>
            <a:off x="723900" y="3298883"/>
            <a:ext cx="1806585"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项目的投资计划</a:t>
            </a:r>
          </a:p>
        </p:txBody>
      </p:sp>
      <p:sp>
        <p:nvSpPr>
          <p:cNvPr id="9" name="文本框 8">
            <a:extLst>
              <a:ext uri="{FF2B5EF4-FFF2-40B4-BE49-F238E27FC236}">
                <a16:creationId xmlns:a16="http://schemas.microsoft.com/office/drawing/2014/main" id="{FF1BFC8C-6133-4466-85E1-8B63307F7792}"/>
              </a:ext>
            </a:extLst>
          </p:cNvPr>
          <p:cNvSpPr txBox="1"/>
          <p:nvPr/>
        </p:nvSpPr>
        <p:spPr>
          <a:xfrm>
            <a:off x="723900" y="3821826"/>
            <a:ext cx="2335018" cy="557589"/>
          </a:xfrm>
          <a:prstGeom prst="rect">
            <a:avLst/>
          </a:prstGeom>
        </p:spPr>
        <p:txBody>
          <a:bodyPr wrap="square" lIns="0" tIns="0" rIns="0" bIns="0" rtlCol="0">
            <a:noAutofit/>
          </a:bodyPr>
          <a:lstStyle/>
          <a:p>
            <a:pPr algn="just">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进行数量评估和系统进行了市场询价</a:t>
            </a:r>
          </a:p>
        </p:txBody>
      </p:sp>
      <p:sp>
        <p:nvSpPr>
          <p:cNvPr id="10" name="文本框 9">
            <a:extLst>
              <a:ext uri="{FF2B5EF4-FFF2-40B4-BE49-F238E27FC236}">
                <a16:creationId xmlns:a16="http://schemas.microsoft.com/office/drawing/2014/main" id="{B49405B1-3D54-404D-867D-FB5A04ADA424}"/>
              </a:ext>
            </a:extLst>
          </p:cNvPr>
          <p:cNvSpPr txBox="1"/>
          <p:nvPr/>
        </p:nvSpPr>
        <p:spPr>
          <a:xfrm>
            <a:off x="723900" y="4848284"/>
            <a:ext cx="2064668"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项目建设投入估算</a:t>
            </a:r>
          </a:p>
        </p:txBody>
      </p:sp>
      <p:sp>
        <p:nvSpPr>
          <p:cNvPr id="11" name="文本框 10">
            <a:extLst>
              <a:ext uri="{FF2B5EF4-FFF2-40B4-BE49-F238E27FC236}">
                <a16:creationId xmlns:a16="http://schemas.microsoft.com/office/drawing/2014/main" id="{5A8E47FC-62F3-4826-A605-442CFB389A73}"/>
              </a:ext>
            </a:extLst>
          </p:cNvPr>
          <p:cNvSpPr txBox="1"/>
          <p:nvPr/>
        </p:nvSpPr>
        <p:spPr>
          <a:xfrm>
            <a:off x="723900" y="5371227"/>
            <a:ext cx="2335018" cy="857671"/>
          </a:xfrm>
          <a:prstGeom prst="rect">
            <a:avLst/>
          </a:prstGeom>
        </p:spPr>
        <p:txBody>
          <a:bodyPr wrap="square" lIns="0" tIns="0" rIns="0" bIns="0" rtlCol="0">
            <a:noAutofit/>
          </a:bodyPr>
          <a:lstStyle/>
          <a:p>
            <a:pPr algn="just">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主要有电脑服务器的硬件购买、软件系统的采购和外包两部分</a:t>
            </a:r>
          </a:p>
        </p:txBody>
      </p:sp>
      <p:sp>
        <p:nvSpPr>
          <p:cNvPr id="12" name="文本框 11">
            <a:extLst>
              <a:ext uri="{FF2B5EF4-FFF2-40B4-BE49-F238E27FC236}">
                <a16:creationId xmlns:a16="http://schemas.microsoft.com/office/drawing/2014/main" id="{1A018339-6CDC-47C0-A073-53A4A9013DBF}"/>
              </a:ext>
            </a:extLst>
          </p:cNvPr>
          <p:cNvSpPr txBox="1"/>
          <p:nvPr/>
        </p:nvSpPr>
        <p:spPr>
          <a:xfrm>
            <a:off x="3831697" y="3298883"/>
            <a:ext cx="2064668" cy="307777"/>
          </a:xfrm>
          <a:prstGeom prst="rect">
            <a:avLst/>
          </a:prstGeom>
        </p:spPr>
        <p:txBody>
          <a:bodyPr wrap="none" lIns="0" tIns="0" rIns="0" bIns="0" rtlCol="0">
            <a:noAutofit/>
          </a:bodyPr>
          <a:lstStyle/>
          <a:p>
            <a:pPr marL="0" indent="0">
              <a:buNone/>
            </a:pPr>
            <a:r>
              <a:rPr lang="zh-CN" altLang="en-US" sz="2000" b="1" dirty="0">
                <a:solidFill>
                  <a:schemeClr val="accent1"/>
                </a:solidFill>
                <a:latin typeface="+mj-ea"/>
                <a:ea typeface="+mj-ea"/>
                <a:sym typeface="微软雅黑" panose="020B0503020204020204" pitchFamily="34" charset="-122"/>
              </a:rPr>
              <a:t>硬件设备投资估算</a:t>
            </a:r>
          </a:p>
        </p:txBody>
      </p:sp>
      <p:sp>
        <p:nvSpPr>
          <p:cNvPr id="13" name="文本框 12">
            <a:extLst>
              <a:ext uri="{FF2B5EF4-FFF2-40B4-BE49-F238E27FC236}">
                <a16:creationId xmlns:a16="http://schemas.microsoft.com/office/drawing/2014/main" id="{4C7EE8B5-7D81-40EB-8C93-50C9830DE10D}"/>
              </a:ext>
            </a:extLst>
          </p:cNvPr>
          <p:cNvSpPr txBox="1"/>
          <p:nvPr/>
        </p:nvSpPr>
        <p:spPr>
          <a:xfrm>
            <a:off x="3831697" y="3821826"/>
            <a:ext cx="2335018" cy="557589"/>
          </a:xfrm>
          <a:prstGeom prst="rect">
            <a:avLst/>
          </a:prstGeom>
        </p:spPr>
        <p:txBody>
          <a:bodyPr wrap="square" lIns="0" tIns="0" rIns="0" bIns="0" rtlCol="0">
            <a:noAutofit/>
          </a:bodyPr>
          <a:lstStyle/>
          <a:p>
            <a:pPr algn="just">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设备数量和规格需求为公司评估意见和建议</a:t>
            </a:r>
          </a:p>
        </p:txBody>
      </p:sp>
      <p:cxnSp>
        <p:nvCxnSpPr>
          <p:cNvPr id="20" name="直接连接符 19">
            <a:extLst>
              <a:ext uri="{FF2B5EF4-FFF2-40B4-BE49-F238E27FC236}">
                <a16:creationId xmlns:a16="http://schemas.microsoft.com/office/drawing/2014/main" id="{042E9A98-CEB9-4624-B73C-3727BC36968A}"/>
              </a:ext>
            </a:extLst>
          </p:cNvPr>
          <p:cNvCxnSpPr>
            <a:cxnSpLocks/>
          </p:cNvCxnSpPr>
          <p:nvPr/>
        </p:nvCxnSpPr>
        <p:spPr>
          <a:xfrm>
            <a:off x="3482252" y="3298883"/>
            <a:ext cx="0" cy="2930015"/>
          </a:xfrm>
          <a:prstGeom prst="line">
            <a:avLst/>
          </a:prstGeom>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AA9E155-C38C-49D0-9ECA-E8AEAC016D6B}"/>
              </a:ext>
            </a:extLst>
          </p:cNvPr>
          <p:cNvSpPr/>
          <p:nvPr/>
        </p:nvSpPr>
        <p:spPr>
          <a:xfrm>
            <a:off x="3831697" y="4919133"/>
            <a:ext cx="3187170" cy="1938866"/>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4" name="图片 23" descr="花瓶里的植物&#10;&#10;描述已自动生成">
            <a:extLst>
              <a:ext uri="{FF2B5EF4-FFF2-40B4-BE49-F238E27FC236}">
                <a16:creationId xmlns:a16="http://schemas.microsoft.com/office/drawing/2014/main" id="{9A50DE51-EB71-4875-B466-12C9C5B8E83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8733" r="5028"/>
          <a:stretch/>
        </p:blipFill>
        <p:spPr>
          <a:xfrm>
            <a:off x="6694359" y="2067807"/>
            <a:ext cx="4773741" cy="4231393"/>
          </a:xfrm>
          <a:prstGeom prst="rect">
            <a:avLst/>
          </a:prstGeom>
        </p:spPr>
      </p:pic>
      <p:sp>
        <p:nvSpPr>
          <p:cNvPr id="25" name="矩形 24">
            <a:extLst>
              <a:ext uri="{FF2B5EF4-FFF2-40B4-BE49-F238E27FC236}">
                <a16:creationId xmlns:a16="http://schemas.microsoft.com/office/drawing/2014/main" id="{FA2805DD-93E9-481D-B204-EA154C25510D}"/>
              </a:ext>
            </a:extLst>
          </p:cNvPr>
          <p:cNvSpPr/>
          <p:nvPr/>
        </p:nvSpPr>
        <p:spPr>
          <a:xfrm>
            <a:off x="11277599" y="1600200"/>
            <a:ext cx="914401" cy="2167466"/>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文本框 26">
            <a:extLst>
              <a:ext uri="{FF2B5EF4-FFF2-40B4-BE49-F238E27FC236}">
                <a16:creationId xmlns:a16="http://schemas.microsoft.com/office/drawing/2014/main" id="{6001CAD5-5122-436A-AAEC-5EE6BAA6F457}"/>
              </a:ext>
            </a:extLst>
          </p:cNvPr>
          <p:cNvSpPr txBox="1"/>
          <p:nvPr/>
        </p:nvSpPr>
        <p:spPr>
          <a:xfrm>
            <a:off x="723900" y="1323092"/>
            <a:ext cx="2190323" cy="384721"/>
          </a:xfrm>
          <a:prstGeom prst="rect">
            <a:avLst/>
          </a:prstGeom>
          <a:noFill/>
        </p:spPr>
        <p:txBody>
          <a:bodyPr wrap="square" lIns="0" tIns="0" rIns="0" bIns="0" rtlCol="0">
            <a:noAutofit/>
          </a:bodyPr>
          <a:lstStyle/>
          <a:p>
            <a:r>
              <a:rPr lang="zh-CN" altLang="en-US" sz="2500" b="1" dirty="0">
                <a:solidFill>
                  <a:schemeClr val="bg1"/>
                </a:solidFill>
                <a:sym typeface="微软雅黑" panose="020B0503020204020204" pitchFamily="34" charset="-122"/>
              </a:rPr>
              <a:t>发展前景规划 </a:t>
            </a:r>
          </a:p>
        </p:txBody>
      </p:sp>
      <p:sp>
        <p:nvSpPr>
          <p:cNvPr id="28" name="文本框 27">
            <a:extLst>
              <a:ext uri="{FF2B5EF4-FFF2-40B4-BE49-F238E27FC236}">
                <a16:creationId xmlns:a16="http://schemas.microsoft.com/office/drawing/2014/main" id="{F8E4A8CE-8460-42B7-98AB-55E8722E5487}"/>
              </a:ext>
            </a:extLst>
          </p:cNvPr>
          <p:cNvSpPr txBox="1"/>
          <p:nvPr/>
        </p:nvSpPr>
        <p:spPr>
          <a:xfrm>
            <a:off x="723900" y="1828833"/>
            <a:ext cx="2408903" cy="615553"/>
          </a:xfrm>
          <a:prstGeom prst="rect">
            <a:avLst/>
          </a:prstGeom>
          <a:noFill/>
        </p:spPr>
        <p:txBody>
          <a:bodyPr wrap="square" lIns="0" tIns="0" rIns="0" bIns="0" rtlCol="0">
            <a:noAutofit/>
          </a:bodyPr>
          <a:lstStyle/>
          <a:p>
            <a:r>
              <a:rPr lang="en-US" altLang="zh-CN" sz="2000" b="1" dirty="0">
                <a:solidFill>
                  <a:schemeClr val="bg1"/>
                </a:solidFill>
                <a:sym typeface="微软雅黑" panose="020B0503020204020204" pitchFamily="34" charset="-122"/>
              </a:rPr>
              <a:t>Development Prospect Planning</a:t>
            </a:r>
          </a:p>
        </p:txBody>
      </p:sp>
    </p:spTree>
    <p:extLst>
      <p:ext uri="{BB962C8B-B14F-4D97-AF65-F5344CB8AC3E}">
        <p14:creationId xmlns:p14="http://schemas.microsoft.com/office/powerpoint/2010/main" val="3711264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形状 30">
            <a:extLst>
              <a:ext uri="{FF2B5EF4-FFF2-40B4-BE49-F238E27FC236}">
                <a16:creationId xmlns:a16="http://schemas.microsoft.com/office/drawing/2014/main" id="{88D84195-A611-44C6-AE95-DE696F0A5EEC}"/>
              </a:ext>
            </a:extLst>
          </p:cNvPr>
          <p:cNvSpPr/>
          <p:nvPr/>
        </p:nvSpPr>
        <p:spPr>
          <a:xfrm>
            <a:off x="-10928" y="0"/>
            <a:ext cx="1467195" cy="6858000"/>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背景图案&#10;&#10;描述已自动生成">
            <a:extLst>
              <a:ext uri="{FF2B5EF4-FFF2-40B4-BE49-F238E27FC236}">
                <a16:creationId xmlns:a16="http://schemas.microsoft.com/office/drawing/2014/main" id="{B8EB13C1-FD1B-410E-AF10-536E911117B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815" r="44322"/>
          <a:stretch/>
        </p:blipFill>
        <p:spPr>
          <a:xfrm>
            <a:off x="1456268" y="0"/>
            <a:ext cx="5232398" cy="6858000"/>
          </a:xfrm>
          <a:prstGeom prst="rect">
            <a:avLst/>
          </a:prstGeom>
        </p:spPr>
      </p:pic>
      <p:sp>
        <p:nvSpPr>
          <p:cNvPr id="11" name="文本框 10">
            <a:extLst>
              <a:ext uri="{FF2B5EF4-FFF2-40B4-BE49-F238E27FC236}">
                <a16:creationId xmlns:a16="http://schemas.microsoft.com/office/drawing/2014/main" id="{5A8E47FC-62F3-4826-A605-442CFB389A73}"/>
              </a:ext>
            </a:extLst>
          </p:cNvPr>
          <p:cNvSpPr txBox="1"/>
          <p:nvPr/>
        </p:nvSpPr>
        <p:spPr>
          <a:xfrm>
            <a:off x="7171796" y="2428219"/>
            <a:ext cx="4288367" cy="557589"/>
          </a:xfrm>
          <a:prstGeom prst="rect">
            <a:avLst/>
          </a:prstGeom>
        </p:spPr>
        <p:txBody>
          <a:bodyPr wrap="square" lIns="0" tIns="0" rIns="0" bIns="0" rtlCol="0">
            <a:noAutofit/>
          </a:bodyPr>
          <a:lstStyle/>
          <a:p>
            <a:pP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根据对项目净收益的预估和计算，项目的内部收益率</a:t>
            </a:r>
            <a:r>
              <a:rPr lang="en-US" altLang="zh-CN" sz="1500" kern="100" dirty="0">
                <a:solidFill>
                  <a:schemeClr val="bg1"/>
                </a:solidFill>
                <a:effectLst/>
                <a:latin typeface="+mn-ea"/>
                <a:cs typeface="Times New Roman" panose="02020603050405020304" pitchFamily="18" charset="0"/>
                <a:sym typeface="微软雅黑" panose="020B0503020204020204" pitchFamily="34" charset="-122"/>
              </a:rPr>
              <a:t>IRR=25%&gt;10%</a:t>
            </a: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，项目投资效益良好</a:t>
            </a:r>
          </a:p>
        </p:txBody>
      </p:sp>
      <p:sp>
        <p:nvSpPr>
          <p:cNvPr id="27" name="文本框 26">
            <a:extLst>
              <a:ext uri="{FF2B5EF4-FFF2-40B4-BE49-F238E27FC236}">
                <a16:creationId xmlns:a16="http://schemas.microsoft.com/office/drawing/2014/main" id="{6001CAD5-5122-436A-AAEC-5EE6BAA6F457}"/>
              </a:ext>
            </a:extLst>
          </p:cNvPr>
          <p:cNvSpPr txBox="1"/>
          <p:nvPr/>
        </p:nvSpPr>
        <p:spPr>
          <a:xfrm>
            <a:off x="731837" y="1750117"/>
            <a:ext cx="2190323" cy="384721"/>
          </a:xfrm>
          <a:prstGeom prst="rect">
            <a:avLst/>
          </a:prstGeom>
          <a:noFill/>
        </p:spPr>
        <p:txBody>
          <a:bodyPr wrap="square" lIns="0" tIns="0" rIns="0" bIns="0" rtlCol="0">
            <a:noAutofit/>
          </a:bodyPr>
          <a:lstStyle/>
          <a:p>
            <a:r>
              <a:rPr lang="zh-CN" altLang="en-US" sz="2500" b="1" dirty="0">
                <a:solidFill>
                  <a:schemeClr val="bg1"/>
                </a:solidFill>
                <a:effectLst>
                  <a:outerShdw dist="50800" dir="2700000" algn="tl" rotWithShape="0">
                    <a:schemeClr val="accent2"/>
                  </a:outerShdw>
                </a:effectLst>
                <a:sym typeface="微软雅黑" panose="020B0503020204020204" pitchFamily="34" charset="-122"/>
              </a:rPr>
              <a:t>发展前景规划 </a:t>
            </a:r>
          </a:p>
        </p:txBody>
      </p:sp>
      <p:sp>
        <p:nvSpPr>
          <p:cNvPr id="28" name="文本框 27">
            <a:extLst>
              <a:ext uri="{FF2B5EF4-FFF2-40B4-BE49-F238E27FC236}">
                <a16:creationId xmlns:a16="http://schemas.microsoft.com/office/drawing/2014/main" id="{F8E4A8CE-8460-42B7-98AB-55E8722E5487}"/>
              </a:ext>
            </a:extLst>
          </p:cNvPr>
          <p:cNvSpPr txBox="1"/>
          <p:nvPr/>
        </p:nvSpPr>
        <p:spPr>
          <a:xfrm>
            <a:off x="731837" y="2255858"/>
            <a:ext cx="2408903" cy="1384995"/>
          </a:xfrm>
          <a:prstGeom prst="rect">
            <a:avLst/>
          </a:prstGeom>
          <a:noFill/>
        </p:spPr>
        <p:txBody>
          <a:bodyPr wrap="square" lIns="0" tIns="0" rIns="0" bIns="0" rtlCol="0">
            <a:noAutofit/>
          </a:bodyPr>
          <a:lstStyle/>
          <a:p>
            <a:r>
              <a:rPr lang="en-US" altLang="zh-CN" sz="3000" b="1" dirty="0">
                <a:solidFill>
                  <a:schemeClr val="bg1"/>
                </a:solidFill>
                <a:effectLst>
                  <a:outerShdw dist="50800" dir="2700000" algn="tl" rotWithShape="0">
                    <a:schemeClr val="accent2"/>
                  </a:outerShdw>
                </a:effectLst>
                <a:sym typeface="微软雅黑" panose="020B0503020204020204" pitchFamily="34" charset="-122"/>
              </a:rPr>
              <a:t>Development Prospect Planning</a:t>
            </a:r>
          </a:p>
        </p:txBody>
      </p:sp>
      <p:sp>
        <p:nvSpPr>
          <p:cNvPr id="23" name="文本框 22">
            <a:extLst>
              <a:ext uri="{FF2B5EF4-FFF2-40B4-BE49-F238E27FC236}">
                <a16:creationId xmlns:a16="http://schemas.microsoft.com/office/drawing/2014/main" id="{639B7645-1707-441B-B22F-5575AB2B3E5D}"/>
              </a:ext>
            </a:extLst>
          </p:cNvPr>
          <p:cNvSpPr txBox="1"/>
          <p:nvPr/>
        </p:nvSpPr>
        <p:spPr>
          <a:xfrm>
            <a:off x="7171796" y="3799408"/>
            <a:ext cx="4288367" cy="557589"/>
          </a:xfrm>
          <a:prstGeom prst="rect">
            <a:avLst/>
          </a:prstGeom>
        </p:spPr>
        <p:txBody>
          <a:bodyPr wrap="square" lIns="0" tIns="0" rIns="0" bIns="0" rtlCol="0">
            <a:noAutofit/>
          </a:bodyPr>
          <a:lstStyle/>
          <a:p>
            <a:pP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敏感性分析是对假设项目的投资总金额提高 </a:t>
            </a:r>
            <a:r>
              <a:rPr lang="en-US" altLang="zh-CN" sz="1500" kern="100" dirty="0">
                <a:solidFill>
                  <a:schemeClr val="bg1"/>
                </a:solidFill>
                <a:effectLst/>
                <a:latin typeface="+mn-ea"/>
                <a:cs typeface="Times New Roman" panose="02020603050405020304" pitchFamily="18" charset="0"/>
                <a:sym typeface="微软雅黑" panose="020B0503020204020204" pitchFamily="34" charset="-122"/>
              </a:rPr>
              <a:t>10%</a:t>
            </a: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，营业收入减少</a:t>
            </a:r>
            <a:r>
              <a:rPr lang="en-US" altLang="zh-CN" sz="1500" kern="100" dirty="0">
                <a:solidFill>
                  <a:schemeClr val="bg1"/>
                </a:solidFill>
                <a:effectLst/>
                <a:latin typeface="+mn-ea"/>
                <a:cs typeface="Times New Roman" panose="02020603050405020304" pitchFamily="18" charset="0"/>
                <a:sym typeface="微软雅黑" panose="020B0503020204020204" pitchFamily="34" charset="-122"/>
              </a:rPr>
              <a:t>10%</a:t>
            </a:r>
          </a:p>
        </p:txBody>
      </p:sp>
      <p:sp>
        <p:nvSpPr>
          <p:cNvPr id="29" name="文本框 28">
            <a:extLst>
              <a:ext uri="{FF2B5EF4-FFF2-40B4-BE49-F238E27FC236}">
                <a16:creationId xmlns:a16="http://schemas.microsoft.com/office/drawing/2014/main" id="{04509C5A-CBC1-4314-8166-4E5B47CB883F}"/>
              </a:ext>
            </a:extLst>
          </p:cNvPr>
          <p:cNvSpPr txBox="1"/>
          <p:nvPr/>
        </p:nvSpPr>
        <p:spPr>
          <a:xfrm>
            <a:off x="7171796" y="5170596"/>
            <a:ext cx="4288367" cy="857671"/>
          </a:xfrm>
          <a:prstGeom prst="rect">
            <a:avLst/>
          </a:prstGeom>
        </p:spPr>
        <p:txBody>
          <a:bodyPr wrap="square" lIns="0" tIns="0" rIns="0" bIns="0" rtlCol="0">
            <a:noAutofit/>
          </a:bodyPr>
          <a:lstStyle/>
          <a:p>
            <a:pPr>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营业收入的减少对项目收益影响最大，其次是业务及管理费用类费用， 主要原因是作为一个基于互联网的业务项目</a:t>
            </a:r>
          </a:p>
        </p:txBody>
      </p:sp>
      <p:sp>
        <p:nvSpPr>
          <p:cNvPr id="30" name="任意多边形: 形状 29">
            <a:extLst>
              <a:ext uri="{FF2B5EF4-FFF2-40B4-BE49-F238E27FC236}">
                <a16:creationId xmlns:a16="http://schemas.microsoft.com/office/drawing/2014/main" id="{9E08C600-DF55-45F3-8DFC-A1E5135096E4}"/>
              </a:ext>
            </a:extLst>
          </p:cNvPr>
          <p:cNvSpPr/>
          <p:nvPr/>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
        <p:nvSpPr>
          <p:cNvPr id="6" name="文本框 5">
            <a:extLst>
              <a:ext uri="{FF2B5EF4-FFF2-40B4-BE49-F238E27FC236}">
                <a16:creationId xmlns:a16="http://schemas.microsoft.com/office/drawing/2014/main" id="{75FCD064-D647-43CF-8C3D-A727117A061F}"/>
              </a:ext>
            </a:extLst>
          </p:cNvPr>
          <p:cNvSpPr txBox="1"/>
          <p:nvPr/>
        </p:nvSpPr>
        <p:spPr>
          <a:xfrm>
            <a:off x="7089246" y="1913753"/>
            <a:ext cx="931665" cy="553998"/>
          </a:xfrm>
          <a:prstGeom prst="rect">
            <a:avLst/>
          </a:prstGeom>
          <a:noFill/>
        </p:spPr>
        <p:txBody>
          <a:bodyPr wrap="none" rtlCol="0">
            <a:noAutofit/>
          </a:bodyPr>
          <a:lstStyle/>
          <a:p>
            <a:r>
              <a:rPr lang="en-US" altLang="zh-CN" sz="3000" b="1" dirty="0">
                <a:solidFill>
                  <a:schemeClr val="accent1"/>
                </a:solidFill>
              </a:rPr>
              <a:t># 01</a:t>
            </a:r>
            <a:endParaRPr lang="zh-CN" altLang="en-US" sz="3000" b="1" dirty="0">
              <a:solidFill>
                <a:schemeClr val="accent1"/>
              </a:solidFill>
            </a:endParaRPr>
          </a:p>
        </p:txBody>
      </p:sp>
      <p:sp>
        <p:nvSpPr>
          <p:cNvPr id="32" name="文本框 31">
            <a:extLst>
              <a:ext uri="{FF2B5EF4-FFF2-40B4-BE49-F238E27FC236}">
                <a16:creationId xmlns:a16="http://schemas.microsoft.com/office/drawing/2014/main" id="{D33857BC-EB9C-4F27-AF7E-4EE7F4D4AC1C}"/>
              </a:ext>
            </a:extLst>
          </p:cNvPr>
          <p:cNvSpPr txBox="1"/>
          <p:nvPr/>
        </p:nvSpPr>
        <p:spPr>
          <a:xfrm>
            <a:off x="7089246" y="3284942"/>
            <a:ext cx="931665" cy="553998"/>
          </a:xfrm>
          <a:prstGeom prst="rect">
            <a:avLst/>
          </a:prstGeom>
          <a:noFill/>
        </p:spPr>
        <p:txBody>
          <a:bodyPr wrap="none" rtlCol="0">
            <a:noAutofit/>
          </a:bodyPr>
          <a:lstStyle/>
          <a:p>
            <a:r>
              <a:rPr lang="en-US" altLang="zh-CN" sz="3000" b="1" dirty="0">
                <a:solidFill>
                  <a:schemeClr val="accent1"/>
                </a:solidFill>
              </a:rPr>
              <a:t># 02</a:t>
            </a:r>
            <a:endParaRPr lang="zh-CN" altLang="en-US" sz="3000" b="1" dirty="0">
              <a:solidFill>
                <a:schemeClr val="accent1"/>
              </a:solidFill>
            </a:endParaRPr>
          </a:p>
        </p:txBody>
      </p:sp>
      <p:sp>
        <p:nvSpPr>
          <p:cNvPr id="33" name="文本框 32">
            <a:extLst>
              <a:ext uri="{FF2B5EF4-FFF2-40B4-BE49-F238E27FC236}">
                <a16:creationId xmlns:a16="http://schemas.microsoft.com/office/drawing/2014/main" id="{5BC956B5-2FF8-488A-A38A-31425580A88E}"/>
              </a:ext>
            </a:extLst>
          </p:cNvPr>
          <p:cNvSpPr txBox="1"/>
          <p:nvPr/>
        </p:nvSpPr>
        <p:spPr>
          <a:xfrm>
            <a:off x="7089246" y="4656131"/>
            <a:ext cx="931665" cy="553998"/>
          </a:xfrm>
          <a:prstGeom prst="rect">
            <a:avLst/>
          </a:prstGeom>
          <a:noFill/>
        </p:spPr>
        <p:txBody>
          <a:bodyPr wrap="none" rtlCol="0">
            <a:noAutofit/>
          </a:bodyPr>
          <a:lstStyle/>
          <a:p>
            <a:r>
              <a:rPr lang="en-US" altLang="zh-CN" sz="3000" b="1" dirty="0">
                <a:solidFill>
                  <a:schemeClr val="accent1"/>
                </a:solidFill>
              </a:rPr>
              <a:t># 03</a:t>
            </a:r>
            <a:endParaRPr lang="zh-CN" altLang="en-US" sz="3000" b="1" dirty="0">
              <a:solidFill>
                <a:schemeClr val="accent1"/>
              </a:solidFill>
            </a:endParaRPr>
          </a:p>
        </p:txBody>
      </p:sp>
    </p:spTree>
    <p:extLst>
      <p:ext uri="{BB962C8B-B14F-4D97-AF65-F5344CB8AC3E}">
        <p14:creationId xmlns:p14="http://schemas.microsoft.com/office/powerpoint/2010/main" val="1230385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C98EDF61-718F-469E-B6B5-7E4C3797FF4A}"/>
              </a:ext>
            </a:extLst>
          </p:cNvPr>
          <p:cNvGrpSpPr/>
          <p:nvPr/>
        </p:nvGrpSpPr>
        <p:grpSpPr>
          <a:xfrm>
            <a:off x="5188027" y="4229481"/>
            <a:ext cx="1815946" cy="230832"/>
            <a:chOff x="1357163" y="4703614"/>
            <a:chExt cx="1815946" cy="230832"/>
          </a:xfrm>
        </p:grpSpPr>
        <p:sp>
          <p:nvSpPr>
            <p:cNvPr id="12" name="文本框 11">
              <a:extLst>
                <a:ext uri="{FF2B5EF4-FFF2-40B4-BE49-F238E27FC236}">
                  <a16:creationId xmlns:a16="http://schemas.microsoft.com/office/drawing/2014/main" id="{47697958-2219-49DB-BEA6-AAAE655C8C2B}"/>
                </a:ext>
              </a:extLst>
            </p:cNvPr>
            <p:cNvSpPr txBox="1"/>
            <p:nvPr/>
          </p:nvSpPr>
          <p:spPr>
            <a:xfrm>
              <a:off x="1357163" y="4712080"/>
              <a:ext cx="538609" cy="215444"/>
            </a:xfrm>
            <a:prstGeom prst="rect">
              <a:avLst/>
            </a:prstGeom>
            <a:noFill/>
          </p:spPr>
          <p:txBody>
            <a:bodyPr wrap="none" lIns="0" tIns="0" rIns="0" bIns="0">
              <a:noAutofit/>
            </a:bodyPr>
            <a:lstStyle/>
            <a:p>
              <a:r>
                <a:rPr lang="zh-CN" altLang="en-US" sz="1400" dirty="0">
                  <a:solidFill>
                    <a:schemeClr val="bg1"/>
                  </a:solidFill>
                </a:rPr>
                <a:t>汇报人</a:t>
              </a:r>
              <a:endParaRPr lang="en-US" altLang="zh-CN" sz="1400" dirty="0">
                <a:solidFill>
                  <a:schemeClr val="bg1"/>
                </a:solidFill>
              </a:endParaRPr>
            </a:p>
          </p:txBody>
        </p:sp>
        <p:sp>
          <p:nvSpPr>
            <p:cNvPr id="13" name="文本框 12">
              <a:extLst>
                <a:ext uri="{FF2B5EF4-FFF2-40B4-BE49-F238E27FC236}">
                  <a16:creationId xmlns:a16="http://schemas.microsoft.com/office/drawing/2014/main" id="{2E332DBE-320D-47E4-AEE8-7CFBFD024BB0}"/>
                </a:ext>
              </a:extLst>
            </p:cNvPr>
            <p:cNvSpPr txBox="1"/>
            <p:nvPr/>
          </p:nvSpPr>
          <p:spPr>
            <a:xfrm>
              <a:off x="2171488" y="4703614"/>
              <a:ext cx="1001621" cy="230832"/>
            </a:xfrm>
            <a:prstGeom prst="rect">
              <a:avLst/>
            </a:prstGeom>
            <a:noFill/>
          </p:spPr>
          <p:txBody>
            <a:bodyPr wrap="none" lIns="0" tIns="0" rIns="0" bIns="0">
              <a:noAutofit/>
            </a:bodyPr>
            <a:lstStyle/>
            <a:p>
              <a:r>
                <a:rPr lang="en-US" altLang="zh-CN" sz="1500" dirty="0" err="1">
                  <a:solidFill>
                    <a:schemeClr val="bg1"/>
                  </a:solidFill>
                </a:rPr>
                <a:t>OfficePLUS</a:t>
              </a:r>
              <a:endParaRPr lang="zh-CN" altLang="en-US" sz="1500" dirty="0">
                <a:solidFill>
                  <a:schemeClr val="bg1"/>
                </a:solidFill>
              </a:endParaRPr>
            </a:p>
          </p:txBody>
        </p:sp>
        <p:sp>
          <p:nvSpPr>
            <p:cNvPr id="14" name="矩形 13">
              <a:extLst>
                <a:ext uri="{FF2B5EF4-FFF2-40B4-BE49-F238E27FC236}">
                  <a16:creationId xmlns:a16="http://schemas.microsoft.com/office/drawing/2014/main" id="{6EC34058-13AA-4A09-8EA4-D3290309881E}"/>
                </a:ext>
              </a:extLst>
            </p:cNvPr>
            <p:cNvSpPr/>
            <p:nvPr/>
          </p:nvSpPr>
          <p:spPr>
            <a:xfrm rot="2700000">
              <a:off x="1995488" y="4787900"/>
              <a:ext cx="45719"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cxnSp>
        <p:nvCxnSpPr>
          <p:cNvPr id="16" name="直接连接符 15">
            <a:extLst>
              <a:ext uri="{FF2B5EF4-FFF2-40B4-BE49-F238E27FC236}">
                <a16:creationId xmlns:a16="http://schemas.microsoft.com/office/drawing/2014/main" id="{939DD227-79A3-4909-A4DD-11E72685A2DD}"/>
              </a:ext>
            </a:extLst>
          </p:cNvPr>
          <p:cNvCxnSpPr>
            <a:cxnSpLocks/>
          </p:cNvCxnSpPr>
          <p:nvPr/>
        </p:nvCxnSpPr>
        <p:spPr>
          <a:xfrm>
            <a:off x="-228600" y="5996517"/>
            <a:ext cx="144991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C56AAA37-0FDF-4984-8FB3-80A1A2907A2F}"/>
              </a:ext>
            </a:extLst>
          </p:cNvPr>
          <p:cNvSpPr txBox="1"/>
          <p:nvPr/>
        </p:nvSpPr>
        <p:spPr>
          <a:xfrm>
            <a:off x="1357163" y="5881101"/>
            <a:ext cx="814325" cy="230832"/>
          </a:xfrm>
          <a:prstGeom prst="rect">
            <a:avLst/>
          </a:prstGeom>
          <a:noFill/>
        </p:spPr>
        <p:txBody>
          <a:bodyPr wrap="none" lIns="0" tIns="0" rIns="0" bIns="0">
            <a:noAutofit/>
          </a:bodyPr>
          <a:lstStyle/>
          <a:p>
            <a:r>
              <a:rPr lang="en-US" altLang="zh-CN" sz="1500" dirty="0">
                <a:solidFill>
                  <a:schemeClr val="bg1"/>
                </a:solidFill>
              </a:rPr>
              <a:t>April 17th</a:t>
            </a:r>
            <a:endParaRPr lang="zh-CN" altLang="en-US" sz="1500" dirty="0">
              <a:solidFill>
                <a:schemeClr val="bg1"/>
              </a:solidFill>
            </a:endParaRPr>
          </a:p>
        </p:txBody>
      </p:sp>
    </p:spTree>
    <p:extLst>
      <p:ext uri="{BB962C8B-B14F-4D97-AF65-F5344CB8AC3E}">
        <p14:creationId xmlns:p14="http://schemas.microsoft.com/office/powerpoint/2010/main" val="967441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FA3F6EC5-F44A-47E9-8A80-97173BE1AC63}"/>
              </a:ext>
            </a:extLst>
          </p:cNvPr>
          <p:cNvPicPr>
            <a:picLocks noChangeAspect="1"/>
          </p:cNvPicPr>
          <p:nvPr/>
        </p:nvPicPr>
        <p:blipFill rotWithShape="1">
          <a:blip r:embed="rId2"/>
          <a:srcRect l="38258" t="24029" r="38203" b="28333"/>
          <a:stretch/>
        </p:blipFill>
        <p:spPr>
          <a:xfrm>
            <a:off x="8585596" y="3439856"/>
            <a:ext cx="2869804" cy="3267076"/>
          </a:xfrm>
          <a:prstGeom prst="rect">
            <a:avLst/>
          </a:prstGeom>
          <a:ln>
            <a:solidFill>
              <a:srgbClr val="B7472A"/>
            </a:solidFill>
          </a:ln>
        </p:spPr>
      </p:pic>
      <p:pic>
        <p:nvPicPr>
          <p:cNvPr id="43" name="图片 42">
            <a:extLst>
              <a:ext uri="{FF2B5EF4-FFF2-40B4-BE49-F238E27FC236}">
                <a16:creationId xmlns:a16="http://schemas.microsoft.com/office/drawing/2014/main" id="{9E2105C3-054D-48BF-A980-E8126B3DB99D}"/>
              </a:ext>
            </a:extLst>
          </p:cNvPr>
          <p:cNvPicPr>
            <a:picLocks noChangeAspect="1"/>
          </p:cNvPicPr>
          <p:nvPr/>
        </p:nvPicPr>
        <p:blipFill rotWithShape="1">
          <a:blip r:embed="rId3"/>
          <a:srcRect l="2397" t="6945" r="2294" b="8333"/>
          <a:stretch/>
        </p:blipFill>
        <p:spPr>
          <a:xfrm>
            <a:off x="8588771" y="3665134"/>
            <a:ext cx="2864349" cy="2802341"/>
          </a:xfrm>
          <a:prstGeom prst="rect">
            <a:avLst/>
          </a:prstGeom>
          <a:noFill/>
        </p:spPr>
      </p:pic>
      <p:pic>
        <p:nvPicPr>
          <p:cNvPr id="41" name="图片 40">
            <a:extLst>
              <a:ext uri="{FF2B5EF4-FFF2-40B4-BE49-F238E27FC236}">
                <a16:creationId xmlns:a16="http://schemas.microsoft.com/office/drawing/2014/main" id="{3E793D03-E9F0-40A3-8543-EE7F9EA5F9B1}"/>
              </a:ext>
            </a:extLst>
          </p:cNvPr>
          <p:cNvPicPr>
            <a:picLocks noChangeAspect="1"/>
          </p:cNvPicPr>
          <p:nvPr/>
        </p:nvPicPr>
        <p:blipFill rotWithShape="1">
          <a:blip r:embed="rId4"/>
          <a:srcRect l="4522" t="33259" r="52527" b="17453"/>
          <a:stretch/>
        </p:blipFill>
        <p:spPr>
          <a:xfrm>
            <a:off x="8714598" y="4653280"/>
            <a:ext cx="1225088" cy="1468120"/>
          </a:xfrm>
          <a:prstGeom prst="rect">
            <a:avLst/>
          </a:prstGeom>
        </p:spPr>
      </p:pic>
      <p:pic>
        <p:nvPicPr>
          <p:cNvPr id="45" name="图片 44">
            <a:extLst>
              <a:ext uri="{FF2B5EF4-FFF2-40B4-BE49-F238E27FC236}">
                <a16:creationId xmlns:a16="http://schemas.microsoft.com/office/drawing/2014/main" id="{DC251102-9F6D-41D1-B5D7-1A91DFC88685}"/>
              </a:ext>
            </a:extLst>
          </p:cNvPr>
          <p:cNvPicPr>
            <a:picLocks noChangeAspect="1"/>
          </p:cNvPicPr>
          <p:nvPr/>
        </p:nvPicPr>
        <p:blipFill rotWithShape="1">
          <a:blip r:embed="rId5"/>
          <a:srcRect b="67049"/>
          <a:stretch/>
        </p:blipFill>
        <p:spPr>
          <a:xfrm>
            <a:off x="723900" y="1321142"/>
            <a:ext cx="10731500" cy="1989100"/>
          </a:xfrm>
          <a:prstGeom prst="rect">
            <a:avLst/>
          </a:prstGeom>
        </p:spPr>
      </p:pic>
      <p:sp>
        <p:nvSpPr>
          <p:cNvPr id="47" name="矩形: 圆角 46">
            <a:extLst>
              <a:ext uri="{FF2B5EF4-FFF2-40B4-BE49-F238E27FC236}">
                <a16:creationId xmlns:a16="http://schemas.microsoft.com/office/drawing/2014/main" id="{E30BB9FA-5425-491E-A9F7-B00C6F7E1AF6}"/>
              </a:ext>
            </a:extLst>
          </p:cNvPr>
          <p:cNvSpPr/>
          <p:nvPr/>
        </p:nvSpPr>
        <p:spPr>
          <a:xfrm>
            <a:off x="723900" y="1321142"/>
            <a:ext cx="10731500" cy="1989100"/>
          </a:xfrm>
          <a:prstGeom prst="roundRect">
            <a:avLst>
              <a:gd name="adj" fmla="val 0"/>
            </a:avLst>
          </a:prstGeom>
          <a:solidFill>
            <a:schemeClr val="tx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8" name="图片 47">
            <a:extLst>
              <a:ext uri="{FF2B5EF4-FFF2-40B4-BE49-F238E27FC236}">
                <a16:creationId xmlns:a16="http://schemas.microsoft.com/office/drawing/2014/main" id="{29B16BA4-3BF4-4907-913B-639F43318FBA}"/>
              </a:ext>
            </a:extLst>
          </p:cNvPr>
          <p:cNvPicPr>
            <a:picLocks noChangeAspect="1"/>
          </p:cNvPicPr>
          <p:nvPr/>
        </p:nvPicPr>
        <p:blipFill rotWithShape="1">
          <a:blip r:embed="rId5"/>
          <a:srcRect l="84422" t="9730" r="13750" b="86891"/>
          <a:stretch/>
        </p:blipFill>
        <p:spPr>
          <a:xfrm>
            <a:off x="9752611" y="1876290"/>
            <a:ext cx="258190" cy="268381"/>
          </a:xfrm>
          <a:custGeom>
            <a:avLst/>
            <a:gdLst>
              <a:gd name="connsiteX0" fmla="*/ 37156 w 222930"/>
              <a:gd name="connsiteY0" fmla="*/ 0 h 231730"/>
              <a:gd name="connsiteX1" fmla="*/ 185774 w 222930"/>
              <a:gd name="connsiteY1" fmla="*/ 0 h 231730"/>
              <a:gd name="connsiteX2" fmla="*/ 222930 w 222930"/>
              <a:gd name="connsiteY2" fmla="*/ 37156 h 231730"/>
              <a:gd name="connsiteX3" fmla="*/ 222930 w 222930"/>
              <a:gd name="connsiteY3" fmla="*/ 194574 h 231730"/>
              <a:gd name="connsiteX4" fmla="*/ 185774 w 222930"/>
              <a:gd name="connsiteY4" fmla="*/ 231730 h 231730"/>
              <a:gd name="connsiteX5" fmla="*/ 37156 w 222930"/>
              <a:gd name="connsiteY5" fmla="*/ 231730 h 231730"/>
              <a:gd name="connsiteX6" fmla="*/ 0 w 222930"/>
              <a:gd name="connsiteY6" fmla="*/ 194574 h 231730"/>
              <a:gd name="connsiteX7" fmla="*/ 0 w 222930"/>
              <a:gd name="connsiteY7" fmla="*/ 37156 h 231730"/>
              <a:gd name="connsiteX8" fmla="*/ 37156 w 222930"/>
              <a:gd name="connsiteY8" fmla="*/ 0 h 23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930" h="231730">
                <a:moveTo>
                  <a:pt x="37156" y="0"/>
                </a:moveTo>
                <a:lnTo>
                  <a:pt x="185774" y="0"/>
                </a:lnTo>
                <a:cubicBezTo>
                  <a:pt x="206295" y="0"/>
                  <a:pt x="222930" y="16635"/>
                  <a:pt x="222930" y="37156"/>
                </a:cubicBezTo>
                <a:lnTo>
                  <a:pt x="222930" y="194574"/>
                </a:lnTo>
                <a:cubicBezTo>
                  <a:pt x="222930" y="215095"/>
                  <a:pt x="206295" y="231730"/>
                  <a:pt x="185774" y="231730"/>
                </a:cubicBezTo>
                <a:lnTo>
                  <a:pt x="37156" y="231730"/>
                </a:lnTo>
                <a:cubicBezTo>
                  <a:pt x="16635" y="231730"/>
                  <a:pt x="0" y="215095"/>
                  <a:pt x="0" y="194574"/>
                </a:cubicBezTo>
                <a:lnTo>
                  <a:pt x="0" y="37156"/>
                </a:lnTo>
                <a:cubicBezTo>
                  <a:pt x="0" y="16635"/>
                  <a:pt x="16635" y="0"/>
                  <a:pt x="37156" y="0"/>
                </a:cubicBezTo>
                <a:close/>
              </a:path>
            </a:pathLst>
          </a:custGeom>
          <a:ln>
            <a:solidFill>
              <a:srgbClr val="B7472A"/>
            </a:solidFill>
          </a:ln>
          <a:effectLst>
            <a:outerShdw blurRad="101600" algn="ctr" rotWithShape="0">
              <a:srgbClr val="B7472A">
                <a:alpha val="40000"/>
              </a:srgbClr>
            </a:outerShdw>
          </a:effectLst>
        </p:spPr>
      </p:pic>
      <p:pic>
        <p:nvPicPr>
          <p:cNvPr id="49" name="图片 48">
            <a:extLst>
              <a:ext uri="{FF2B5EF4-FFF2-40B4-BE49-F238E27FC236}">
                <a16:creationId xmlns:a16="http://schemas.microsoft.com/office/drawing/2014/main" id="{5A3F3FEF-2622-45E7-BD85-45503221B44A}"/>
              </a:ext>
            </a:extLst>
          </p:cNvPr>
          <p:cNvPicPr>
            <a:picLocks noChangeAspect="1"/>
          </p:cNvPicPr>
          <p:nvPr/>
        </p:nvPicPr>
        <p:blipFill rotWithShape="1">
          <a:blip r:embed="rId5"/>
          <a:srcRect l="30078" t="2049" r="66953" b="92465"/>
          <a:stretch/>
        </p:blipFill>
        <p:spPr>
          <a:xfrm>
            <a:off x="3901430" y="1392517"/>
            <a:ext cx="419199" cy="435747"/>
          </a:xfrm>
          <a:custGeom>
            <a:avLst/>
            <a:gdLst>
              <a:gd name="connsiteX0" fmla="*/ 60326 w 361950"/>
              <a:gd name="connsiteY0" fmla="*/ 0 h 376238"/>
              <a:gd name="connsiteX1" fmla="*/ 301624 w 361950"/>
              <a:gd name="connsiteY1" fmla="*/ 0 h 376238"/>
              <a:gd name="connsiteX2" fmla="*/ 361950 w 361950"/>
              <a:gd name="connsiteY2" fmla="*/ 60326 h 376238"/>
              <a:gd name="connsiteX3" fmla="*/ 361950 w 361950"/>
              <a:gd name="connsiteY3" fmla="*/ 315912 h 376238"/>
              <a:gd name="connsiteX4" fmla="*/ 301624 w 361950"/>
              <a:gd name="connsiteY4" fmla="*/ 376238 h 376238"/>
              <a:gd name="connsiteX5" fmla="*/ 60326 w 361950"/>
              <a:gd name="connsiteY5" fmla="*/ 376238 h 376238"/>
              <a:gd name="connsiteX6" fmla="*/ 0 w 361950"/>
              <a:gd name="connsiteY6" fmla="*/ 315912 h 376238"/>
              <a:gd name="connsiteX7" fmla="*/ 0 w 361950"/>
              <a:gd name="connsiteY7" fmla="*/ 60326 h 376238"/>
              <a:gd name="connsiteX8" fmla="*/ 60326 w 361950"/>
              <a:gd name="connsiteY8" fmla="*/ 0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950" h="376238">
                <a:moveTo>
                  <a:pt x="60326" y="0"/>
                </a:moveTo>
                <a:lnTo>
                  <a:pt x="301624" y="0"/>
                </a:lnTo>
                <a:cubicBezTo>
                  <a:pt x="334941" y="0"/>
                  <a:pt x="361950" y="27009"/>
                  <a:pt x="361950" y="60326"/>
                </a:cubicBezTo>
                <a:lnTo>
                  <a:pt x="361950" y="315912"/>
                </a:lnTo>
                <a:cubicBezTo>
                  <a:pt x="361950" y="349229"/>
                  <a:pt x="334941" y="376238"/>
                  <a:pt x="301624" y="376238"/>
                </a:cubicBezTo>
                <a:lnTo>
                  <a:pt x="60326" y="376238"/>
                </a:lnTo>
                <a:cubicBezTo>
                  <a:pt x="27009" y="376238"/>
                  <a:pt x="0" y="349229"/>
                  <a:pt x="0" y="315912"/>
                </a:cubicBezTo>
                <a:lnTo>
                  <a:pt x="0" y="60326"/>
                </a:lnTo>
                <a:cubicBezTo>
                  <a:pt x="0" y="27009"/>
                  <a:pt x="27009" y="0"/>
                  <a:pt x="60326" y="0"/>
                </a:cubicBezTo>
                <a:close/>
              </a:path>
            </a:pathLst>
          </a:custGeom>
          <a:ln>
            <a:solidFill>
              <a:srgbClr val="B7472A"/>
            </a:solidFill>
          </a:ln>
          <a:effectLst>
            <a:outerShdw blurRad="101600" algn="ctr" rotWithShape="0">
              <a:srgbClr val="B7472A">
                <a:alpha val="40000"/>
              </a:srgbClr>
            </a:outerShdw>
          </a:effectLst>
        </p:spPr>
      </p:pic>
      <p:sp>
        <p:nvSpPr>
          <p:cNvPr id="51" name="椭圆 50">
            <a:extLst>
              <a:ext uri="{FF2B5EF4-FFF2-40B4-BE49-F238E27FC236}">
                <a16:creationId xmlns:a16="http://schemas.microsoft.com/office/drawing/2014/main" id="{231A74DD-4389-4292-BC68-3ED8AD88AF77}"/>
              </a:ext>
            </a:extLst>
          </p:cNvPr>
          <p:cNvSpPr/>
          <p:nvPr/>
        </p:nvSpPr>
        <p:spPr>
          <a:xfrm>
            <a:off x="10061575" y="2018788"/>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2</a:t>
            </a:r>
            <a:endParaRPr lang="zh-CN" altLang="en-US" sz="1100" dirty="0"/>
          </a:p>
        </p:txBody>
      </p:sp>
      <p:pic>
        <p:nvPicPr>
          <p:cNvPr id="52" name="图片 51">
            <a:extLst>
              <a:ext uri="{FF2B5EF4-FFF2-40B4-BE49-F238E27FC236}">
                <a16:creationId xmlns:a16="http://schemas.microsoft.com/office/drawing/2014/main" id="{E2334CC7-CED4-45F7-B48C-AB6818169D12}"/>
              </a:ext>
            </a:extLst>
          </p:cNvPr>
          <p:cNvPicPr>
            <a:picLocks noChangeAspect="1"/>
          </p:cNvPicPr>
          <p:nvPr/>
        </p:nvPicPr>
        <p:blipFill rotWithShape="1">
          <a:blip r:embed="rId6"/>
          <a:srcRect l="65469" t="13029" r="14102" b="74901"/>
          <a:stretch/>
        </p:blipFill>
        <p:spPr>
          <a:xfrm>
            <a:off x="3753642" y="3439856"/>
            <a:ext cx="2490788" cy="827768"/>
          </a:xfrm>
          <a:prstGeom prst="rect">
            <a:avLst/>
          </a:prstGeom>
          <a:ln>
            <a:solidFill>
              <a:srgbClr val="B7472A"/>
            </a:solidFill>
          </a:ln>
        </p:spPr>
      </p:pic>
      <p:pic>
        <p:nvPicPr>
          <p:cNvPr id="53" name="图片 52">
            <a:extLst>
              <a:ext uri="{FF2B5EF4-FFF2-40B4-BE49-F238E27FC236}">
                <a16:creationId xmlns:a16="http://schemas.microsoft.com/office/drawing/2014/main" id="{BCFF0D48-2226-4C02-984B-E25C4D921A3F}"/>
              </a:ext>
            </a:extLst>
          </p:cNvPr>
          <p:cNvPicPr>
            <a:picLocks noChangeAspect="1"/>
          </p:cNvPicPr>
          <p:nvPr/>
        </p:nvPicPr>
        <p:blipFill>
          <a:blip r:embed="rId7"/>
          <a:stretch>
            <a:fillRect/>
          </a:stretch>
        </p:blipFill>
        <p:spPr>
          <a:xfrm>
            <a:off x="6531359" y="3439856"/>
            <a:ext cx="1755800" cy="2225233"/>
          </a:xfrm>
          <a:prstGeom prst="rect">
            <a:avLst/>
          </a:prstGeom>
          <a:ln>
            <a:solidFill>
              <a:srgbClr val="B7472A"/>
            </a:solidFill>
          </a:ln>
        </p:spPr>
      </p:pic>
      <p:sp>
        <p:nvSpPr>
          <p:cNvPr id="54" name="椭圆 53">
            <a:extLst>
              <a:ext uri="{FF2B5EF4-FFF2-40B4-BE49-F238E27FC236}">
                <a16:creationId xmlns:a16="http://schemas.microsoft.com/office/drawing/2014/main" id="{245906B0-7DE0-463E-AB45-09F727F28E5E}"/>
              </a:ext>
            </a:extLst>
          </p:cNvPr>
          <p:cNvSpPr/>
          <p:nvPr/>
        </p:nvSpPr>
        <p:spPr>
          <a:xfrm>
            <a:off x="3316039" y="3426461"/>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3</a:t>
            </a:r>
            <a:endParaRPr lang="zh-CN" altLang="en-US" sz="1100" dirty="0"/>
          </a:p>
        </p:txBody>
      </p:sp>
      <p:sp>
        <p:nvSpPr>
          <p:cNvPr id="55" name="椭圆 54">
            <a:extLst>
              <a:ext uri="{FF2B5EF4-FFF2-40B4-BE49-F238E27FC236}">
                <a16:creationId xmlns:a16="http://schemas.microsoft.com/office/drawing/2014/main" id="{9BA07B7D-1A80-4225-95EA-6820AC7E846E}"/>
              </a:ext>
            </a:extLst>
          </p:cNvPr>
          <p:cNvSpPr/>
          <p:nvPr/>
        </p:nvSpPr>
        <p:spPr>
          <a:xfrm>
            <a:off x="6156709" y="5359091"/>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4</a:t>
            </a:r>
            <a:endParaRPr lang="zh-CN" altLang="en-US" sz="1100" dirty="0"/>
          </a:p>
        </p:txBody>
      </p:sp>
      <p:sp>
        <p:nvSpPr>
          <p:cNvPr id="56" name="椭圆 55">
            <a:extLst>
              <a:ext uri="{FF2B5EF4-FFF2-40B4-BE49-F238E27FC236}">
                <a16:creationId xmlns:a16="http://schemas.microsoft.com/office/drawing/2014/main" id="{EDDE2445-2FC8-4FCE-848E-62361F2D7A87}"/>
              </a:ext>
            </a:extLst>
          </p:cNvPr>
          <p:cNvSpPr/>
          <p:nvPr/>
        </p:nvSpPr>
        <p:spPr>
          <a:xfrm>
            <a:off x="10177589" y="5454242"/>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5</a:t>
            </a:r>
            <a:endParaRPr lang="zh-CN" altLang="en-US" sz="1100" dirty="0"/>
          </a:p>
        </p:txBody>
      </p:sp>
      <p:sp>
        <p:nvSpPr>
          <p:cNvPr id="57" name="矩形: 圆角 56">
            <a:extLst>
              <a:ext uri="{FF2B5EF4-FFF2-40B4-BE49-F238E27FC236}">
                <a16:creationId xmlns:a16="http://schemas.microsoft.com/office/drawing/2014/main" id="{06C1E2E5-DD89-4BB7-A393-E2B343A223C8}"/>
              </a:ext>
            </a:extLst>
          </p:cNvPr>
          <p:cNvSpPr/>
          <p:nvPr/>
        </p:nvSpPr>
        <p:spPr>
          <a:xfrm>
            <a:off x="8728471" y="4651376"/>
            <a:ext cx="1195388" cy="1114424"/>
          </a:xfrm>
          <a:prstGeom prst="roundRect">
            <a:avLst>
              <a:gd name="adj" fmla="val 2207"/>
            </a:avLst>
          </a:prstGeom>
          <a:noFill/>
          <a:ln>
            <a:solidFill>
              <a:srgbClr val="B74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矩形: 圆角 59">
            <a:extLst>
              <a:ext uri="{FF2B5EF4-FFF2-40B4-BE49-F238E27FC236}">
                <a16:creationId xmlns:a16="http://schemas.microsoft.com/office/drawing/2014/main" id="{5731F5DB-C7D7-4711-BE68-E462349CA420}"/>
              </a:ext>
            </a:extLst>
          </p:cNvPr>
          <p:cNvSpPr/>
          <p:nvPr/>
        </p:nvSpPr>
        <p:spPr>
          <a:xfrm>
            <a:off x="-262467" y="4771594"/>
            <a:ext cx="4979583" cy="3055211"/>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1" name="文本框 60">
            <a:extLst>
              <a:ext uri="{FF2B5EF4-FFF2-40B4-BE49-F238E27FC236}">
                <a16:creationId xmlns:a16="http://schemas.microsoft.com/office/drawing/2014/main" id="{6C371A9E-EB79-48A0-9DF4-788466584EBF}"/>
              </a:ext>
            </a:extLst>
          </p:cNvPr>
          <p:cNvSpPr txBox="1"/>
          <p:nvPr/>
        </p:nvSpPr>
        <p:spPr>
          <a:xfrm>
            <a:off x="711584" y="5165836"/>
            <a:ext cx="3687397" cy="589200"/>
          </a:xfrm>
          <a:prstGeom prst="rect">
            <a:avLst/>
          </a:prstGeom>
          <a:noFill/>
        </p:spPr>
        <p:txBody>
          <a:bodyPr wrap="square" lIns="0" tIns="0" rIns="0" bIns="0" rtlCol="0">
            <a:noAutofit/>
          </a:bodyPr>
          <a:lstStyle/>
          <a:p>
            <a:pPr>
              <a:lnSpc>
                <a:spcPct val="125000"/>
              </a:lnSpc>
            </a:pPr>
            <a:r>
              <a:rPr lang="zh-CN" altLang="en-US" sz="1600" dirty="0">
                <a:solidFill>
                  <a:schemeClr val="bg1"/>
                </a:solidFill>
              </a:rPr>
              <a:t>在⑤中更换好自己的颜色后，点击保存，即成功设置自定义颜色方案</a:t>
            </a:r>
          </a:p>
        </p:txBody>
      </p:sp>
      <p:sp>
        <p:nvSpPr>
          <p:cNvPr id="62" name="文本框 61">
            <a:extLst>
              <a:ext uri="{FF2B5EF4-FFF2-40B4-BE49-F238E27FC236}">
                <a16:creationId xmlns:a16="http://schemas.microsoft.com/office/drawing/2014/main" id="{F65AE210-A808-4535-B51A-8777218E1307}"/>
              </a:ext>
            </a:extLst>
          </p:cNvPr>
          <p:cNvSpPr txBox="1"/>
          <p:nvPr/>
        </p:nvSpPr>
        <p:spPr>
          <a:xfrm>
            <a:off x="711584" y="5892276"/>
            <a:ext cx="3687397" cy="278346"/>
          </a:xfrm>
          <a:prstGeom prst="rect">
            <a:avLst/>
          </a:prstGeom>
          <a:noFill/>
        </p:spPr>
        <p:txBody>
          <a:bodyPr wrap="square" lIns="0" tIns="0" rIns="0" bIns="0" rtlCol="0">
            <a:noAutofit/>
          </a:bodyPr>
          <a:lstStyle/>
          <a:p>
            <a:pPr>
              <a:lnSpc>
                <a:spcPct val="125000"/>
              </a:lnSpc>
            </a:pPr>
            <a:r>
              <a:rPr lang="zh-CN" altLang="en-US" sz="1600" dirty="0">
                <a:solidFill>
                  <a:schemeClr val="bg1"/>
                </a:solidFill>
              </a:rPr>
              <a:t>再到④中选择你的颜色方案即可一键换色</a:t>
            </a:r>
          </a:p>
        </p:txBody>
      </p:sp>
      <p:sp>
        <p:nvSpPr>
          <p:cNvPr id="63" name="矩形: 圆角 62">
            <a:extLst>
              <a:ext uri="{FF2B5EF4-FFF2-40B4-BE49-F238E27FC236}">
                <a16:creationId xmlns:a16="http://schemas.microsoft.com/office/drawing/2014/main" id="{6A17E7EB-5DC5-4EAE-8ED7-CB49725D3923}"/>
              </a:ext>
            </a:extLst>
          </p:cNvPr>
          <p:cNvSpPr/>
          <p:nvPr/>
        </p:nvSpPr>
        <p:spPr>
          <a:xfrm>
            <a:off x="3784996" y="3450272"/>
            <a:ext cx="494953" cy="128589"/>
          </a:xfrm>
          <a:prstGeom prst="roundRect">
            <a:avLst>
              <a:gd name="adj" fmla="val 22826"/>
            </a:avLst>
          </a:prstGeom>
          <a:noFill/>
          <a:ln>
            <a:solidFill>
              <a:srgbClr val="B74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4" name="文本框 23">
            <a:extLst>
              <a:ext uri="{FF2B5EF4-FFF2-40B4-BE49-F238E27FC236}">
                <a16:creationId xmlns:a16="http://schemas.microsoft.com/office/drawing/2014/main" id="{FD0A9FAA-85EA-4EFB-91F4-91F0B8AC7160}"/>
              </a:ext>
            </a:extLst>
          </p:cNvPr>
          <p:cNvSpPr txBox="1"/>
          <p:nvPr/>
        </p:nvSpPr>
        <p:spPr>
          <a:xfrm>
            <a:off x="736600" y="687378"/>
            <a:ext cx="1545295" cy="461665"/>
          </a:xfrm>
          <a:prstGeom prst="rect">
            <a:avLst/>
          </a:prstGeom>
          <a:noFill/>
        </p:spPr>
        <p:txBody>
          <a:bodyPr wrap="none" lIns="0" tIns="0" rIns="0" bIns="0" rtlCol="0">
            <a:noAutofit/>
          </a:bodyPr>
          <a:lstStyle/>
          <a:p>
            <a:r>
              <a:rPr lang="zh-CN" altLang="en-US" sz="3000" b="1" dirty="0">
                <a:latin typeface="+mj-ea"/>
                <a:ea typeface="+mj-ea"/>
              </a:rPr>
              <a:t>一键换色</a:t>
            </a:r>
          </a:p>
        </p:txBody>
      </p:sp>
      <p:sp>
        <p:nvSpPr>
          <p:cNvPr id="25" name="矩形 24">
            <a:extLst>
              <a:ext uri="{FF2B5EF4-FFF2-40B4-BE49-F238E27FC236}">
                <a16:creationId xmlns:a16="http://schemas.microsoft.com/office/drawing/2014/main" id="{F696D808-BA5B-4946-BD21-3557359DDA5D}"/>
              </a:ext>
            </a:extLst>
          </p:cNvPr>
          <p:cNvSpPr/>
          <p:nvPr/>
        </p:nvSpPr>
        <p:spPr>
          <a:xfrm>
            <a:off x="2395848" y="780076"/>
            <a:ext cx="183151" cy="1831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矩形 25">
            <a:extLst>
              <a:ext uri="{FF2B5EF4-FFF2-40B4-BE49-F238E27FC236}">
                <a16:creationId xmlns:a16="http://schemas.microsoft.com/office/drawing/2014/main" id="{E313B13F-CC48-4E16-BE54-D8F0F96E1F54}"/>
              </a:ext>
            </a:extLst>
          </p:cNvPr>
          <p:cNvSpPr/>
          <p:nvPr/>
        </p:nvSpPr>
        <p:spPr>
          <a:xfrm>
            <a:off x="2434928" y="822351"/>
            <a:ext cx="183152" cy="18315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3" name="组合 22">
            <a:extLst>
              <a:ext uri="{FF2B5EF4-FFF2-40B4-BE49-F238E27FC236}">
                <a16:creationId xmlns:a16="http://schemas.microsoft.com/office/drawing/2014/main" id="{B9C80C48-41CC-49B5-8189-92694A829B02}"/>
              </a:ext>
            </a:extLst>
          </p:cNvPr>
          <p:cNvGrpSpPr/>
          <p:nvPr/>
        </p:nvGrpSpPr>
        <p:grpSpPr>
          <a:xfrm>
            <a:off x="736600" y="266700"/>
            <a:ext cx="1661579" cy="222249"/>
            <a:chOff x="8759825" y="266700"/>
            <a:chExt cx="1495425" cy="200025"/>
          </a:xfrm>
          <a:solidFill>
            <a:srgbClr val="404040"/>
          </a:solidFill>
        </p:grpSpPr>
        <p:sp>
          <p:nvSpPr>
            <p:cNvPr id="27" name="任意多边形: 形状 26">
              <a:extLst>
                <a:ext uri="{FF2B5EF4-FFF2-40B4-BE49-F238E27FC236}">
                  <a16:creationId xmlns:a16="http://schemas.microsoft.com/office/drawing/2014/main" id="{597E2522-6B08-490E-98E6-B1B0543449FC}"/>
                </a:ext>
              </a:extLst>
            </p:cNvPr>
            <p:cNvSpPr/>
            <p:nvPr/>
          </p:nvSpPr>
          <p:spPr>
            <a:xfrm>
              <a:off x="9836150" y="276225"/>
              <a:ext cx="114300" cy="190500"/>
            </a:xfrm>
            <a:custGeom>
              <a:avLst/>
              <a:gdLst>
                <a:gd name="connsiteX0" fmla="*/ 64803 w 114300"/>
                <a:gd name="connsiteY0" fmla="*/ 115 h 190500"/>
                <a:gd name="connsiteX1" fmla="*/ 105475 w 114300"/>
                <a:gd name="connsiteY1" fmla="*/ 6782 h 190500"/>
                <a:gd name="connsiteX2" fmla="*/ 105475 w 114300"/>
                <a:gd name="connsiteY2" fmla="*/ 32719 h 190500"/>
                <a:gd name="connsiteX3" fmla="*/ 62992 w 114300"/>
                <a:gd name="connsiteY3" fmla="*/ 21175 h 190500"/>
                <a:gd name="connsiteX4" fmla="*/ 35180 w 114300"/>
                <a:gd name="connsiteY4" fmla="*/ 28252 h 190500"/>
                <a:gd name="connsiteX5" fmla="*/ 24417 w 114300"/>
                <a:gd name="connsiteY5" fmla="*/ 47950 h 190500"/>
                <a:gd name="connsiteX6" fmla="*/ 31845 w 114300"/>
                <a:gd name="connsiteY6" fmla="*/ 66152 h 190500"/>
                <a:gd name="connsiteX7" fmla="*/ 64135 w 114300"/>
                <a:gd name="connsiteY7" fmla="*/ 85307 h 190500"/>
                <a:gd name="connsiteX8" fmla="*/ 102426 w 114300"/>
                <a:gd name="connsiteY8" fmla="*/ 111253 h 190500"/>
                <a:gd name="connsiteX9" fmla="*/ 113380 w 114300"/>
                <a:gd name="connsiteY9" fmla="*/ 140402 h 190500"/>
                <a:gd name="connsiteX10" fmla="*/ 95568 w 114300"/>
                <a:gd name="connsiteY10" fmla="*/ 177646 h 190500"/>
                <a:gd name="connsiteX11" fmla="*/ 46228 w 114300"/>
                <a:gd name="connsiteY11" fmla="*/ 190615 h 190500"/>
                <a:gd name="connsiteX12" fmla="*/ 20511 w 114300"/>
                <a:gd name="connsiteY12" fmla="*/ 187580 h 190500"/>
                <a:gd name="connsiteX13" fmla="*/ -920 w 114300"/>
                <a:gd name="connsiteY13" fmla="*/ 180025 h 190500"/>
                <a:gd name="connsiteX14" fmla="*/ -920 w 114300"/>
                <a:gd name="connsiteY14" fmla="*/ 152896 h 190500"/>
                <a:gd name="connsiteX15" fmla="*/ 21940 w 114300"/>
                <a:gd name="connsiteY15" fmla="*/ 165033 h 190500"/>
                <a:gd name="connsiteX16" fmla="*/ 48991 w 114300"/>
                <a:gd name="connsiteY16" fmla="*/ 169792 h 190500"/>
                <a:gd name="connsiteX17" fmla="*/ 88139 w 114300"/>
                <a:gd name="connsiteY17" fmla="*/ 142187 h 190500"/>
                <a:gd name="connsiteX18" fmla="*/ 83948 w 114300"/>
                <a:gd name="connsiteY18" fmla="*/ 128264 h 190500"/>
                <a:gd name="connsiteX19" fmla="*/ 72422 w 114300"/>
                <a:gd name="connsiteY19" fmla="*/ 117320 h 190500"/>
                <a:gd name="connsiteX20" fmla="*/ 44990 w 114300"/>
                <a:gd name="connsiteY20" fmla="*/ 102680 h 190500"/>
                <a:gd name="connsiteX21" fmla="*/ 8128 w 114300"/>
                <a:gd name="connsiteY21" fmla="*/ 77039 h 190500"/>
                <a:gd name="connsiteX22" fmla="*/ -825 w 114300"/>
                <a:gd name="connsiteY22" fmla="*/ 49969 h 190500"/>
                <a:gd name="connsiteX23" fmla="*/ 17844 w 114300"/>
                <a:gd name="connsiteY23" fmla="*/ 13564 h 190500"/>
                <a:gd name="connsiteX24" fmla="*/ 64803 w 114300"/>
                <a:gd name="connsiteY24" fmla="*/ 1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300" h="190500">
                  <a:moveTo>
                    <a:pt x="64803" y="115"/>
                  </a:moveTo>
                  <a:cubicBezTo>
                    <a:pt x="83281" y="115"/>
                    <a:pt x="96807" y="2334"/>
                    <a:pt x="105475" y="6782"/>
                  </a:cubicBezTo>
                  <a:lnTo>
                    <a:pt x="105475" y="32719"/>
                  </a:lnTo>
                  <a:cubicBezTo>
                    <a:pt x="94235" y="25023"/>
                    <a:pt x="80043" y="21175"/>
                    <a:pt x="62992" y="21175"/>
                  </a:cubicBezTo>
                  <a:cubicBezTo>
                    <a:pt x="51563" y="21175"/>
                    <a:pt x="42324" y="23537"/>
                    <a:pt x="35180" y="28252"/>
                  </a:cubicBezTo>
                  <a:cubicBezTo>
                    <a:pt x="28036" y="32976"/>
                    <a:pt x="24417" y="39539"/>
                    <a:pt x="24417" y="47950"/>
                  </a:cubicBezTo>
                  <a:cubicBezTo>
                    <a:pt x="24417" y="55408"/>
                    <a:pt x="26893" y="61475"/>
                    <a:pt x="31845" y="66152"/>
                  </a:cubicBezTo>
                  <a:cubicBezTo>
                    <a:pt x="36799" y="70838"/>
                    <a:pt x="47562" y="77220"/>
                    <a:pt x="64135" y="85307"/>
                  </a:cubicBezTo>
                  <a:cubicBezTo>
                    <a:pt x="82424" y="93955"/>
                    <a:pt x="95187" y="102604"/>
                    <a:pt x="102426" y="111253"/>
                  </a:cubicBezTo>
                  <a:cubicBezTo>
                    <a:pt x="109760" y="119892"/>
                    <a:pt x="113380" y="129617"/>
                    <a:pt x="113380" y="140402"/>
                  </a:cubicBezTo>
                  <a:cubicBezTo>
                    <a:pt x="113380" y="156584"/>
                    <a:pt x="107475" y="168999"/>
                    <a:pt x="95568" y="177646"/>
                  </a:cubicBezTo>
                  <a:cubicBezTo>
                    <a:pt x="83757" y="186292"/>
                    <a:pt x="67279" y="190615"/>
                    <a:pt x="46228" y="190615"/>
                  </a:cubicBezTo>
                  <a:cubicBezTo>
                    <a:pt x="38895" y="190615"/>
                    <a:pt x="30322" y="189603"/>
                    <a:pt x="20511" y="187580"/>
                  </a:cubicBezTo>
                  <a:cubicBezTo>
                    <a:pt x="10700" y="185558"/>
                    <a:pt x="3556" y="183040"/>
                    <a:pt x="-920" y="180025"/>
                  </a:cubicBezTo>
                  <a:lnTo>
                    <a:pt x="-920" y="152896"/>
                  </a:lnTo>
                  <a:cubicBezTo>
                    <a:pt x="4795" y="157814"/>
                    <a:pt x="12415" y="161859"/>
                    <a:pt x="21940" y="165033"/>
                  </a:cubicBezTo>
                  <a:cubicBezTo>
                    <a:pt x="31465" y="168206"/>
                    <a:pt x="40418" y="169792"/>
                    <a:pt x="48991" y="169792"/>
                  </a:cubicBezTo>
                  <a:cubicBezTo>
                    <a:pt x="75089" y="169792"/>
                    <a:pt x="88139" y="160590"/>
                    <a:pt x="88139" y="142187"/>
                  </a:cubicBezTo>
                  <a:cubicBezTo>
                    <a:pt x="88139" y="137030"/>
                    <a:pt x="86805" y="132389"/>
                    <a:pt x="83948" y="128264"/>
                  </a:cubicBezTo>
                  <a:cubicBezTo>
                    <a:pt x="81185" y="124140"/>
                    <a:pt x="77280" y="120492"/>
                    <a:pt x="72422" y="117320"/>
                  </a:cubicBezTo>
                  <a:cubicBezTo>
                    <a:pt x="67564" y="114148"/>
                    <a:pt x="58421" y="109262"/>
                    <a:pt x="44990" y="102680"/>
                  </a:cubicBezTo>
                  <a:cubicBezTo>
                    <a:pt x="26321" y="93479"/>
                    <a:pt x="14034" y="84935"/>
                    <a:pt x="8128" y="77039"/>
                  </a:cubicBezTo>
                  <a:cubicBezTo>
                    <a:pt x="2127" y="69152"/>
                    <a:pt x="-825" y="60123"/>
                    <a:pt x="-825" y="49969"/>
                  </a:cubicBezTo>
                  <a:cubicBezTo>
                    <a:pt x="-825" y="34662"/>
                    <a:pt x="5367" y="22527"/>
                    <a:pt x="17844" y="13564"/>
                  </a:cubicBezTo>
                  <a:cubicBezTo>
                    <a:pt x="30227" y="4601"/>
                    <a:pt x="45848" y="115"/>
                    <a:pt x="64803" y="115"/>
                  </a:cubicBezTo>
                  <a:close/>
                </a:path>
              </a:pathLst>
            </a:custGeom>
            <a:grpFill/>
            <a:ln w="9525" cap="flat">
              <a:noFill/>
              <a:prstDash val="solid"/>
              <a:miter/>
            </a:ln>
          </p:spPr>
          <p:txBody>
            <a:bodyPr rtlCol="0" anchor="ctr">
              <a:noAutofit/>
            </a:bodyPr>
            <a:lstStyle/>
            <a:p>
              <a:endParaRPr lang="zh-CN" altLang="en-US"/>
            </a:p>
          </p:txBody>
        </p:sp>
        <p:sp>
          <p:nvSpPr>
            <p:cNvPr id="28" name="任意多边形: 形状 27">
              <a:extLst>
                <a:ext uri="{FF2B5EF4-FFF2-40B4-BE49-F238E27FC236}">
                  <a16:creationId xmlns:a16="http://schemas.microsoft.com/office/drawing/2014/main" id="{54E3D6CA-CADC-422D-9DBD-8F0F015BD813}"/>
                </a:ext>
              </a:extLst>
            </p:cNvPr>
            <p:cNvSpPr/>
            <p:nvPr/>
          </p:nvSpPr>
          <p:spPr>
            <a:xfrm>
              <a:off x="9407525" y="276225"/>
              <a:ext cx="114300" cy="180975"/>
            </a:xfrm>
            <a:custGeom>
              <a:avLst/>
              <a:gdLst>
                <a:gd name="connsiteX0" fmla="*/ -920 w 114300"/>
                <a:gd name="connsiteY0" fmla="*/ 115 h 180975"/>
                <a:gd name="connsiteX1" fmla="*/ 51039 w 114300"/>
                <a:gd name="connsiteY1" fmla="*/ 115 h 180975"/>
                <a:gd name="connsiteX2" fmla="*/ 97026 w 114300"/>
                <a:gd name="connsiteY2" fmla="*/ 14250 h 180975"/>
                <a:gd name="connsiteX3" fmla="*/ 113380 w 114300"/>
                <a:gd name="connsiteY3" fmla="*/ 54674 h 180975"/>
                <a:gd name="connsiteX4" fmla="*/ 94254 w 114300"/>
                <a:gd name="connsiteY4" fmla="*/ 97842 h 180975"/>
                <a:gd name="connsiteX5" fmla="*/ 46429 w 114300"/>
                <a:gd name="connsiteY5" fmla="*/ 113443 h 180975"/>
                <a:gd name="connsiteX6" fmla="*/ 22693 w 114300"/>
                <a:gd name="connsiteY6" fmla="*/ 113443 h 180975"/>
                <a:gd name="connsiteX7" fmla="*/ 22693 w 114300"/>
                <a:gd name="connsiteY7" fmla="*/ 181090 h 180975"/>
                <a:gd name="connsiteX8" fmla="*/ -920 w 114300"/>
                <a:gd name="connsiteY8" fmla="*/ 181090 h 180975"/>
                <a:gd name="connsiteX9" fmla="*/ -920 w 114300"/>
                <a:gd name="connsiteY9" fmla="*/ 115 h 180975"/>
                <a:gd name="connsiteX10" fmla="*/ 22693 w 114300"/>
                <a:gd name="connsiteY10" fmla="*/ 20679 h 180975"/>
                <a:gd name="connsiteX11" fmla="*/ 22693 w 114300"/>
                <a:gd name="connsiteY11" fmla="*/ 92879 h 180975"/>
                <a:gd name="connsiteX12" fmla="*/ 44543 w 114300"/>
                <a:gd name="connsiteY12" fmla="*/ 92879 h 180975"/>
                <a:gd name="connsiteX13" fmla="*/ 77366 w 114300"/>
                <a:gd name="connsiteY13" fmla="*/ 83240 h 180975"/>
                <a:gd name="connsiteX14" fmla="*/ 88586 w 114300"/>
                <a:gd name="connsiteY14" fmla="*/ 55608 h 180975"/>
                <a:gd name="connsiteX15" fmla="*/ 46781 w 114300"/>
                <a:gd name="connsiteY15" fmla="*/ 20679 h 180975"/>
                <a:gd name="connsiteX16" fmla="*/ 22693 w 114300"/>
                <a:gd name="connsiteY16" fmla="*/ 206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920" y="115"/>
                  </a:moveTo>
                  <a:lnTo>
                    <a:pt x="51039" y="115"/>
                  </a:lnTo>
                  <a:cubicBezTo>
                    <a:pt x="70794" y="115"/>
                    <a:pt x="86119" y="4830"/>
                    <a:pt x="97026" y="14250"/>
                  </a:cubicBezTo>
                  <a:cubicBezTo>
                    <a:pt x="107931" y="23680"/>
                    <a:pt x="113380" y="37148"/>
                    <a:pt x="113380" y="54674"/>
                  </a:cubicBezTo>
                  <a:cubicBezTo>
                    <a:pt x="113380" y="72438"/>
                    <a:pt x="107008" y="86821"/>
                    <a:pt x="94254" y="97842"/>
                  </a:cubicBezTo>
                  <a:cubicBezTo>
                    <a:pt x="81500" y="108871"/>
                    <a:pt x="65555" y="114063"/>
                    <a:pt x="46429" y="113443"/>
                  </a:cubicBezTo>
                  <a:lnTo>
                    <a:pt x="22693" y="113443"/>
                  </a:lnTo>
                  <a:lnTo>
                    <a:pt x="22693" y="181090"/>
                  </a:lnTo>
                  <a:lnTo>
                    <a:pt x="-920" y="181090"/>
                  </a:lnTo>
                  <a:lnTo>
                    <a:pt x="-920" y="115"/>
                  </a:lnTo>
                  <a:close/>
                  <a:moveTo>
                    <a:pt x="22693" y="20679"/>
                  </a:moveTo>
                  <a:lnTo>
                    <a:pt x="22693" y="92879"/>
                  </a:lnTo>
                  <a:lnTo>
                    <a:pt x="44543" y="92879"/>
                  </a:lnTo>
                  <a:cubicBezTo>
                    <a:pt x="58944" y="92879"/>
                    <a:pt x="69889" y="89669"/>
                    <a:pt x="77366" y="83240"/>
                  </a:cubicBezTo>
                  <a:cubicBezTo>
                    <a:pt x="84843" y="76820"/>
                    <a:pt x="88586" y="67609"/>
                    <a:pt x="88586" y="55608"/>
                  </a:cubicBezTo>
                  <a:cubicBezTo>
                    <a:pt x="88586" y="32319"/>
                    <a:pt x="74652" y="20679"/>
                    <a:pt x="46781" y="20679"/>
                  </a:cubicBezTo>
                  <a:lnTo>
                    <a:pt x="22693" y="20679"/>
                  </a:lnTo>
                  <a:close/>
                </a:path>
              </a:pathLst>
            </a:custGeom>
            <a:grpFill/>
            <a:ln w="9525" cap="flat">
              <a:noFill/>
              <a:prstDash val="solid"/>
              <a:miter/>
            </a:ln>
          </p:spPr>
          <p:txBody>
            <a:bodyPr rtlCol="0" anchor="ctr">
              <a:noAutofit/>
            </a:bodyPr>
            <a:lstStyle/>
            <a:p>
              <a:endParaRPr lang="zh-CN" altLang="en-US"/>
            </a:p>
          </p:txBody>
        </p:sp>
        <p:sp>
          <p:nvSpPr>
            <p:cNvPr id="29" name="任意多边形: 形状 28">
              <a:extLst>
                <a:ext uri="{FF2B5EF4-FFF2-40B4-BE49-F238E27FC236}">
                  <a16:creationId xmlns:a16="http://schemas.microsoft.com/office/drawing/2014/main" id="{20F3C72A-6C13-439A-8923-1D170373A4DB}"/>
                </a:ext>
              </a:extLst>
            </p:cNvPr>
            <p:cNvSpPr/>
            <p:nvPr/>
          </p:nvSpPr>
          <p:spPr>
            <a:xfrm>
              <a:off x="9550400" y="276225"/>
              <a:ext cx="95250" cy="180975"/>
            </a:xfrm>
            <a:custGeom>
              <a:avLst/>
              <a:gdLst>
                <a:gd name="connsiteX0" fmla="*/ -920 w 95250"/>
                <a:gd name="connsiteY0" fmla="*/ 115 h 180975"/>
                <a:gd name="connsiteX1" fmla="*/ 22416 w 95250"/>
                <a:gd name="connsiteY1" fmla="*/ 115 h 180975"/>
                <a:gd name="connsiteX2" fmla="*/ 22416 w 95250"/>
                <a:gd name="connsiteY2" fmla="*/ 160410 h 180975"/>
                <a:gd name="connsiteX3" fmla="*/ 94330 w 95250"/>
                <a:gd name="connsiteY3" fmla="*/ 160410 h 180975"/>
                <a:gd name="connsiteX4" fmla="*/ 94330 w 95250"/>
                <a:gd name="connsiteY4" fmla="*/ 181090 h 180975"/>
                <a:gd name="connsiteX5" fmla="*/ -920 w 95250"/>
                <a:gd name="connsiteY5" fmla="*/ 181090 h 180975"/>
                <a:gd name="connsiteX6" fmla="*/ -920 w 95250"/>
                <a:gd name="connsiteY6" fmla="*/ 11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80975">
                  <a:moveTo>
                    <a:pt x="-920" y="115"/>
                  </a:moveTo>
                  <a:lnTo>
                    <a:pt x="22416" y="115"/>
                  </a:lnTo>
                  <a:lnTo>
                    <a:pt x="22416" y="160410"/>
                  </a:lnTo>
                  <a:lnTo>
                    <a:pt x="94330" y="160410"/>
                  </a:lnTo>
                  <a:lnTo>
                    <a:pt x="94330" y="181090"/>
                  </a:lnTo>
                  <a:lnTo>
                    <a:pt x="-920" y="181090"/>
                  </a:lnTo>
                  <a:lnTo>
                    <a:pt x="-920" y="115"/>
                  </a:lnTo>
                  <a:close/>
                </a:path>
              </a:pathLst>
            </a:custGeom>
            <a:grpFill/>
            <a:ln w="9525" cap="flat">
              <a:noFill/>
              <a:prstDash val="solid"/>
              <a:miter/>
            </a:ln>
          </p:spPr>
          <p:txBody>
            <a:bodyPr rtlCol="0" anchor="ctr">
              <a:noAutofit/>
            </a:bodyPr>
            <a:lstStyle/>
            <a:p>
              <a:endParaRPr lang="zh-CN" altLang="en-US"/>
            </a:p>
          </p:txBody>
        </p:sp>
        <p:sp>
          <p:nvSpPr>
            <p:cNvPr id="30" name="任意多边形: 形状 29">
              <a:extLst>
                <a:ext uri="{FF2B5EF4-FFF2-40B4-BE49-F238E27FC236}">
                  <a16:creationId xmlns:a16="http://schemas.microsoft.com/office/drawing/2014/main" id="{68CE0D3A-EBB7-4643-A72F-9264C7181C27}"/>
                </a:ext>
              </a:extLst>
            </p:cNvPr>
            <p:cNvSpPr/>
            <p:nvPr/>
          </p:nvSpPr>
          <p:spPr>
            <a:xfrm>
              <a:off x="9664700" y="276225"/>
              <a:ext cx="142875" cy="190500"/>
            </a:xfrm>
            <a:custGeom>
              <a:avLst/>
              <a:gdLst>
                <a:gd name="connsiteX0" fmla="*/ -920 w 142875"/>
                <a:gd name="connsiteY0" fmla="*/ 115 h 190500"/>
                <a:gd name="connsiteX1" fmla="*/ 23559 w 142875"/>
                <a:gd name="connsiteY1" fmla="*/ 115 h 190500"/>
                <a:gd name="connsiteX2" fmla="*/ 23559 w 142875"/>
                <a:gd name="connsiteY2" fmla="*/ 112843 h 190500"/>
                <a:gd name="connsiteX3" fmla="*/ 71280 w 142875"/>
                <a:gd name="connsiteY3" fmla="*/ 169086 h 190500"/>
                <a:gd name="connsiteX4" fmla="*/ 117476 w 142875"/>
                <a:gd name="connsiteY4" fmla="*/ 114653 h 190500"/>
                <a:gd name="connsiteX5" fmla="*/ 117476 w 142875"/>
                <a:gd name="connsiteY5" fmla="*/ 115 h 190500"/>
                <a:gd name="connsiteX6" fmla="*/ 141955 w 142875"/>
                <a:gd name="connsiteY6" fmla="*/ 115 h 190500"/>
                <a:gd name="connsiteX7" fmla="*/ 141955 w 142875"/>
                <a:gd name="connsiteY7" fmla="*/ 111148 h 190500"/>
                <a:gd name="connsiteX8" fmla="*/ 68994 w 142875"/>
                <a:gd name="connsiteY8" fmla="*/ 190615 h 190500"/>
                <a:gd name="connsiteX9" fmla="*/ -920 w 142875"/>
                <a:gd name="connsiteY9" fmla="*/ 113929 h 190500"/>
                <a:gd name="connsiteX10" fmla="*/ -920 w 142875"/>
                <a:gd name="connsiteY10" fmla="*/ 1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90500">
                  <a:moveTo>
                    <a:pt x="-920" y="115"/>
                  </a:moveTo>
                  <a:lnTo>
                    <a:pt x="23559" y="115"/>
                  </a:lnTo>
                  <a:lnTo>
                    <a:pt x="23559" y="112843"/>
                  </a:lnTo>
                  <a:cubicBezTo>
                    <a:pt x="23559" y="150338"/>
                    <a:pt x="39466" y="169086"/>
                    <a:pt x="71280" y="169086"/>
                  </a:cubicBezTo>
                  <a:cubicBezTo>
                    <a:pt x="102046" y="169086"/>
                    <a:pt x="117476" y="150942"/>
                    <a:pt x="117476" y="114653"/>
                  </a:cubicBezTo>
                  <a:lnTo>
                    <a:pt x="117476" y="115"/>
                  </a:lnTo>
                  <a:lnTo>
                    <a:pt x="141955" y="115"/>
                  </a:lnTo>
                  <a:lnTo>
                    <a:pt x="141955" y="111148"/>
                  </a:lnTo>
                  <a:cubicBezTo>
                    <a:pt x="141955" y="164126"/>
                    <a:pt x="117666" y="190615"/>
                    <a:pt x="68994" y="190615"/>
                  </a:cubicBezTo>
                  <a:cubicBezTo>
                    <a:pt x="22416" y="190615"/>
                    <a:pt x="-920" y="165054"/>
                    <a:pt x="-920" y="113929"/>
                  </a:cubicBezTo>
                  <a:lnTo>
                    <a:pt x="-920" y="115"/>
                  </a:lnTo>
                  <a:close/>
                </a:path>
              </a:pathLst>
            </a:custGeom>
            <a:grpFill/>
            <a:ln w="9525" cap="flat">
              <a:noFill/>
              <a:prstDash val="solid"/>
              <a:miter/>
            </a:ln>
          </p:spPr>
          <p:txBody>
            <a:bodyPr rtlCol="0" anchor="ctr">
              <a:noAutofit/>
            </a:bodyPr>
            <a:lstStyle/>
            <a:p>
              <a:endParaRPr lang="zh-CN" altLang="en-US"/>
            </a:p>
          </p:txBody>
        </p:sp>
        <p:sp>
          <p:nvSpPr>
            <p:cNvPr id="31" name="任意多边形: 形状 30">
              <a:extLst>
                <a:ext uri="{FF2B5EF4-FFF2-40B4-BE49-F238E27FC236}">
                  <a16:creationId xmlns:a16="http://schemas.microsoft.com/office/drawing/2014/main" id="{7F70C9FC-19CD-4396-A331-DA961CE259B3}"/>
                </a:ext>
              </a:extLst>
            </p:cNvPr>
            <p:cNvSpPr/>
            <p:nvPr/>
          </p:nvSpPr>
          <p:spPr>
            <a:xfrm>
              <a:off x="8759825" y="266700"/>
              <a:ext cx="1495425" cy="200025"/>
            </a:xfrm>
            <a:custGeom>
              <a:avLst/>
              <a:gdLst>
                <a:gd name="connsiteX0" fmla="*/ 1231520 w 1495425"/>
                <a:gd name="connsiteY0" fmla="*/ 178615 h 200025"/>
                <a:gd name="connsiteX1" fmla="*/ 1238950 w 1495425"/>
                <a:gd name="connsiteY1" fmla="*/ 181469 h 200025"/>
                <a:gd name="connsiteX2" fmla="*/ 1241902 w 1495425"/>
                <a:gd name="connsiteY2" fmla="*/ 188842 h 200025"/>
                <a:gd name="connsiteX3" fmla="*/ 1238950 w 1495425"/>
                <a:gd name="connsiteY3" fmla="*/ 196216 h 200025"/>
                <a:gd name="connsiteX4" fmla="*/ 1231520 w 1495425"/>
                <a:gd name="connsiteY4" fmla="*/ 199188 h 200025"/>
                <a:gd name="connsiteX5" fmla="*/ 1224376 w 1495425"/>
                <a:gd name="connsiteY5" fmla="*/ 196216 h 200025"/>
                <a:gd name="connsiteX6" fmla="*/ 1221518 w 1495425"/>
                <a:gd name="connsiteY6" fmla="*/ 188842 h 200025"/>
                <a:gd name="connsiteX7" fmla="*/ 1224376 w 1495425"/>
                <a:gd name="connsiteY7" fmla="*/ 181469 h 200025"/>
                <a:gd name="connsiteX8" fmla="*/ 1231520 w 1495425"/>
                <a:gd name="connsiteY8" fmla="*/ 178615 h 200025"/>
                <a:gd name="connsiteX9" fmla="*/ 560884 w 1495425"/>
                <a:gd name="connsiteY9" fmla="*/ 73010 h 200025"/>
                <a:gd name="connsiteX10" fmla="*/ 530756 w 1495425"/>
                <a:gd name="connsiteY10" fmla="*/ 85383 h 200025"/>
                <a:gd name="connsiteX11" fmla="*/ 516050 w 1495425"/>
                <a:gd name="connsiteY11" fmla="*/ 120940 h 200025"/>
                <a:gd name="connsiteX12" fmla="*/ 599060 w 1495425"/>
                <a:gd name="connsiteY12" fmla="*/ 120940 h 200025"/>
                <a:gd name="connsiteX13" fmla="*/ 588316 w 1495425"/>
                <a:gd name="connsiteY13" fmla="*/ 85564 h 200025"/>
                <a:gd name="connsiteX14" fmla="*/ 560884 w 1495425"/>
                <a:gd name="connsiteY14" fmla="*/ 73010 h 200025"/>
                <a:gd name="connsiteX15" fmla="*/ 345142 w 1495425"/>
                <a:gd name="connsiteY15" fmla="*/ 65399 h 200025"/>
                <a:gd name="connsiteX16" fmla="*/ 356696 w 1495425"/>
                <a:gd name="connsiteY16" fmla="*/ 65399 h 200025"/>
                <a:gd name="connsiteX17" fmla="*/ 356696 w 1495425"/>
                <a:gd name="connsiteY17" fmla="*/ 196929 h 200025"/>
                <a:gd name="connsiteX18" fmla="*/ 345142 w 1495425"/>
                <a:gd name="connsiteY18" fmla="*/ 196929 h 200025"/>
                <a:gd name="connsiteX19" fmla="*/ 1451452 w 1495425"/>
                <a:gd name="connsiteY19" fmla="*/ 62189 h 200025"/>
                <a:gd name="connsiteX20" fmla="*/ 1483456 w 1495425"/>
                <a:gd name="connsiteY20" fmla="*/ 76401 h 200025"/>
                <a:gd name="connsiteX21" fmla="*/ 1494505 w 1495425"/>
                <a:gd name="connsiteY21" fmla="*/ 116892 h 200025"/>
                <a:gd name="connsiteX22" fmla="*/ 1494505 w 1495425"/>
                <a:gd name="connsiteY22" fmla="*/ 196929 h 200025"/>
                <a:gd name="connsiteX23" fmla="*/ 1482980 w 1495425"/>
                <a:gd name="connsiteY23" fmla="*/ 196929 h 200025"/>
                <a:gd name="connsiteX24" fmla="*/ 1482980 w 1495425"/>
                <a:gd name="connsiteY24" fmla="*/ 120340 h 200025"/>
                <a:gd name="connsiteX25" fmla="*/ 1449452 w 1495425"/>
                <a:gd name="connsiteY25" fmla="*/ 73010 h 200025"/>
                <a:gd name="connsiteX26" fmla="*/ 1418686 w 1495425"/>
                <a:gd name="connsiteY26" fmla="*/ 86926 h 200025"/>
                <a:gd name="connsiteX27" fmla="*/ 1406685 w 1495425"/>
                <a:gd name="connsiteY27" fmla="*/ 121416 h 200025"/>
                <a:gd name="connsiteX28" fmla="*/ 1406685 w 1495425"/>
                <a:gd name="connsiteY28" fmla="*/ 196929 h 200025"/>
                <a:gd name="connsiteX29" fmla="*/ 1395159 w 1495425"/>
                <a:gd name="connsiteY29" fmla="*/ 196929 h 200025"/>
                <a:gd name="connsiteX30" fmla="*/ 1395159 w 1495425"/>
                <a:gd name="connsiteY30" fmla="*/ 65399 h 200025"/>
                <a:gd name="connsiteX31" fmla="*/ 1406685 w 1495425"/>
                <a:gd name="connsiteY31" fmla="*/ 65399 h 200025"/>
                <a:gd name="connsiteX32" fmla="*/ 1406685 w 1495425"/>
                <a:gd name="connsiteY32" fmla="*/ 89307 h 200025"/>
                <a:gd name="connsiteX33" fmla="*/ 1407256 w 1495425"/>
                <a:gd name="connsiteY33" fmla="*/ 89307 h 200025"/>
                <a:gd name="connsiteX34" fmla="*/ 1451452 w 1495425"/>
                <a:gd name="connsiteY34" fmla="*/ 62189 h 200025"/>
                <a:gd name="connsiteX35" fmla="*/ 1336295 w 1495425"/>
                <a:gd name="connsiteY35" fmla="*/ 62189 h 200025"/>
                <a:gd name="connsiteX36" fmla="*/ 1364870 w 1495425"/>
                <a:gd name="connsiteY36" fmla="*/ 68371 h 200025"/>
                <a:gd name="connsiteX37" fmla="*/ 1364870 w 1495425"/>
                <a:gd name="connsiteY37" fmla="*/ 81697 h 200025"/>
                <a:gd name="connsiteX38" fmla="*/ 1334485 w 1495425"/>
                <a:gd name="connsiteY38" fmla="*/ 73010 h 200025"/>
                <a:gd name="connsiteX39" fmla="*/ 1297718 w 1495425"/>
                <a:gd name="connsiteY39" fmla="*/ 89660 h 200025"/>
                <a:gd name="connsiteX40" fmla="*/ 1283621 w 1495425"/>
                <a:gd name="connsiteY40" fmla="*/ 132713 h 200025"/>
                <a:gd name="connsiteX41" fmla="*/ 1296480 w 1495425"/>
                <a:gd name="connsiteY41" fmla="*/ 173799 h 200025"/>
                <a:gd name="connsiteX42" fmla="*/ 1330676 w 1495425"/>
                <a:gd name="connsiteY42" fmla="*/ 189318 h 200025"/>
                <a:gd name="connsiteX43" fmla="*/ 1364393 w 1495425"/>
                <a:gd name="connsiteY43" fmla="*/ 178853 h 200025"/>
                <a:gd name="connsiteX44" fmla="*/ 1364393 w 1495425"/>
                <a:gd name="connsiteY44" fmla="*/ 191102 h 200025"/>
                <a:gd name="connsiteX45" fmla="*/ 1330103 w 1495425"/>
                <a:gd name="connsiteY45" fmla="*/ 200140 h 200025"/>
                <a:gd name="connsiteX46" fmla="*/ 1287622 w 1495425"/>
                <a:gd name="connsiteY46" fmla="*/ 181707 h 200025"/>
                <a:gd name="connsiteX47" fmla="*/ 1271429 w 1495425"/>
                <a:gd name="connsiteY47" fmla="*/ 133427 h 200025"/>
                <a:gd name="connsiteX48" fmla="*/ 1289622 w 1495425"/>
                <a:gd name="connsiteY48" fmla="*/ 82173 h 200025"/>
                <a:gd name="connsiteX49" fmla="*/ 1336295 w 1495425"/>
                <a:gd name="connsiteY49" fmla="*/ 62189 h 200025"/>
                <a:gd name="connsiteX50" fmla="*/ 561350 w 1495425"/>
                <a:gd name="connsiteY50" fmla="*/ 62189 h 200025"/>
                <a:gd name="connsiteX51" fmla="*/ 598298 w 1495425"/>
                <a:gd name="connsiteY51" fmla="*/ 79439 h 200025"/>
                <a:gd name="connsiteX52" fmla="*/ 611204 w 1495425"/>
                <a:gd name="connsiteY52" fmla="*/ 126407 h 200025"/>
                <a:gd name="connsiteX53" fmla="*/ 611204 w 1495425"/>
                <a:gd name="connsiteY53" fmla="*/ 131646 h 200025"/>
                <a:gd name="connsiteX54" fmla="*/ 515583 w 1495425"/>
                <a:gd name="connsiteY54" fmla="*/ 131646 h 200025"/>
                <a:gd name="connsiteX55" fmla="*/ 527841 w 1495425"/>
                <a:gd name="connsiteY55" fmla="*/ 174037 h 200025"/>
                <a:gd name="connsiteX56" fmla="*/ 561579 w 1495425"/>
                <a:gd name="connsiteY56" fmla="*/ 189318 h 200025"/>
                <a:gd name="connsiteX57" fmla="*/ 603965 w 1495425"/>
                <a:gd name="connsiteY57" fmla="*/ 173026 h 200025"/>
                <a:gd name="connsiteX58" fmla="*/ 603965 w 1495425"/>
                <a:gd name="connsiteY58" fmla="*/ 185632 h 200025"/>
                <a:gd name="connsiteX59" fmla="*/ 559245 w 1495425"/>
                <a:gd name="connsiteY59" fmla="*/ 200140 h 200025"/>
                <a:gd name="connsiteX60" fmla="*/ 518849 w 1495425"/>
                <a:gd name="connsiteY60" fmla="*/ 181885 h 200025"/>
                <a:gd name="connsiteX61" fmla="*/ 503438 w 1495425"/>
                <a:gd name="connsiteY61" fmla="*/ 130455 h 200025"/>
                <a:gd name="connsiteX62" fmla="*/ 519555 w 1495425"/>
                <a:gd name="connsiteY62" fmla="*/ 81935 h 200025"/>
                <a:gd name="connsiteX63" fmla="*/ 561350 w 1495425"/>
                <a:gd name="connsiteY63" fmla="*/ 62189 h 200025"/>
                <a:gd name="connsiteX64" fmla="*/ 453880 w 1495425"/>
                <a:gd name="connsiteY64" fmla="*/ 62189 h 200025"/>
                <a:gd name="connsiteX65" fmla="*/ 482483 w 1495425"/>
                <a:gd name="connsiteY65" fmla="*/ 68371 h 200025"/>
                <a:gd name="connsiteX66" fmla="*/ 482483 w 1495425"/>
                <a:gd name="connsiteY66" fmla="*/ 81697 h 200025"/>
                <a:gd name="connsiteX67" fmla="*/ 452127 w 1495425"/>
                <a:gd name="connsiteY67" fmla="*/ 73010 h 200025"/>
                <a:gd name="connsiteX68" fmla="*/ 415351 w 1495425"/>
                <a:gd name="connsiteY68" fmla="*/ 89660 h 200025"/>
                <a:gd name="connsiteX69" fmla="*/ 401225 w 1495425"/>
                <a:gd name="connsiteY69" fmla="*/ 132713 h 200025"/>
                <a:gd name="connsiteX70" fmla="*/ 414122 w 1495425"/>
                <a:gd name="connsiteY70" fmla="*/ 173799 h 200025"/>
                <a:gd name="connsiteX71" fmla="*/ 448279 w 1495425"/>
                <a:gd name="connsiteY71" fmla="*/ 189318 h 200025"/>
                <a:gd name="connsiteX72" fmla="*/ 482017 w 1495425"/>
                <a:gd name="connsiteY72" fmla="*/ 178853 h 200025"/>
                <a:gd name="connsiteX73" fmla="*/ 482017 w 1495425"/>
                <a:gd name="connsiteY73" fmla="*/ 191102 h 200025"/>
                <a:gd name="connsiteX74" fmla="*/ 447689 w 1495425"/>
                <a:gd name="connsiteY74" fmla="*/ 200140 h 200025"/>
                <a:gd name="connsiteX75" fmla="*/ 405255 w 1495425"/>
                <a:gd name="connsiteY75" fmla="*/ 181707 h 200025"/>
                <a:gd name="connsiteX76" fmla="*/ 389081 w 1495425"/>
                <a:gd name="connsiteY76" fmla="*/ 133427 h 200025"/>
                <a:gd name="connsiteX77" fmla="*/ 407236 w 1495425"/>
                <a:gd name="connsiteY77" fmla="*/ 82173 h 200025"/>
                <a:gd name="connsiteX78" fmla="*/ 453880 w 1495425"/>
                <a:gd name="connsiteY78" fmla="*/ 62189 h 200025"/>
                <a:gd name="connsiteX79" fmla="*/ 84195 w 1495425"/>
                <a:gd name="connsiteY79" fmla="*/ 21280 h 200025"/>
                <a:gd name="connsiteX80" fmla="*/ 32294 w 1495425"/>
                <a:gd name="connsiteY80" fmla="*/ 44530 h 200025"/>
                <a:gd name="connsiteX81" fmla="*/ 11920 w 1495425"/>
                <a:gd name="connsiteY81" fmla="*/ 105357 h 200025"/>
                <a:gd name="connsiteX82" fmla="*/ 31189 w 1495425"/>
                <a:gd name="connsiteY82" fmla="*/ 165950 h 200025"/>
                <a:gd name="connsiteX83" fmla="*/ 82671 w 1495425"/>
                <a:gd name="connsiteY83" fmla="*/ 188486 h 200025"/>
                <a:gd name="connsiteX84" fmla="*/ 135735 w 1495425"/>
                <a:gd name="connsiteY84" fmla="*/ 166188 h 200025"/>
                <a:gd name="connsiteX85" fmla="*/ 155300 w 1495425"/>
                <a:gd name="connsiteY85" fmla="*/ 104052 h 200025"/>
                <a:gd name="connsiteX86" fmla="*/ 136202 w 1495425"/>
                <a:gd name="connsiteY86" fmla="*/ 43168 h 200025"/>
                <a:gd name="connsiteX87" fmla="*/ 84195 w 1495425"/>
                <a:gd name="connsiteY87" fmla="*/ 21280 h 200025"/>
                <a:gd name="connsiteX88" fmla="*/ 350857 w 1495425"/>
                <a:gd name="connsiteY88" fmla="*/ 12717 h 200025"/>
                <a:gd name="connsiteX89" fmla="*/ 357696 w 1495425"/>
                <a:gd name="connsiteY89" fmla="*/ 15279 h 200025"/>
                <a:gd name="connsiteX90" fmla="*/ 360668 w 1495425"/>
                <a:gd name="connsiteY90" fmla="*/ 22232 h 200025"/>
                <a:gd name="connsiteX91" fmla="*/ 357753 w 1495425"/>
                <a:gd name="connsiteY91" fmla="*/ 29309 h 200025"/>
                <a:gd name="connsiteX92" fmla="*/ 350857 w 1495425"/>
                <a:gd name="connsiteY92" fmla="*/ 32224 h 200025"/>
                <a:gd name="connsiteX93" fmla="*/ 344152 w 1495425"/>
                <a:gd name="connsiteY93" fmla="*/ 29433 h 200025"/>
                <a:gd name="connsiteX94" fmla="*/ 341285 w 1495425"/>
                <a:gd name="connsiteY94" fmla="*/ 22232 h 200025"/>
                <a:gd name="connsiteX95" fmla="*/ 344209 w 1495425"/>
                <a:gd name="connsiteY95" fmla="*/ 15393 h 200025"/>
                <a:gd name="connsiteX96" fmla="*/ 350857 w 1495425"/>
                <a:gd name="connsiteY96" fmla="*/ 12717 h 200025"/>
                <a:gd name="connsiteX97" fmla="*/ 86291 w 1495425"/>
                <a:gd name="connsiteY97" fmla="*/ 9630 h 200025"/>
                <a:gd name="connsiteX98" fmla="*/ 145489 w 1495425"/>
                <a:gd name="connsiteY98" fmla="*/ 35138 h 200025"/>
                <a:gd name="connsiteX99" fmla="*/ 168139 w 1495425"/>
                <a:gd name="connsiteY99" fmla="*/ 102032 h 200025"/>
                <a:gd name="connsiteX100" fmla="*/ 144965 w 1495425"/>
                <a:gd name="connsiteY100" fmla="*/ 173918 h 200025"/>
                <a:gd name="connsiteX101" fmla="*/ 82910 w 1495425"/>
                <a:gd name="connsiteY101" fmla="*/ 200140 h 200025"/>
                <a:gd name="connsiteX102" fmla="*/ 21845 w 1495425"/>
                <a:gd name="connsiteY102" fmla="*/ 174215 h 200025"/>
                <a:gd name="connsiteX103" fmla="*/ -920 w 1495425"/>
                <a:gd name="connsiteY103" fmla="*/ 106785 h 200025"/>
                <a:gd name="connsiteX104" fmla="*/ 22436 w 1495425"/>
                <a:gd name="connsiteY104" fmla="*/ 36148 h 200025"/>
                <a:gd name="connsiteX105" fmla="*/ 86291 w 1495425"/>
                <a:gd name="connsiteY105" fmla="*/ 9630 h 200025"/>
                <a:gd name="connsiteX106" fmla="*/ 316520 w 1495425"/>
                <a:gd name="connsiteY106" fmla="*/ 115 h 200025"/>
                <a:gd name="connsiteX107" fmla="*/ 330178 w 1495425"/>
                <a:gd name="connsiteY107" fmla="*/ 2611 h 200025"/>
                <a:gd name="connsiteX108" fmla="*/ 330178 w 1495425"/>
                <a:gd name="connsiteY108" fmla="*/ 14622 h 200025"/>
                <a:gd name="connsiteX109" fmla="*/ 316053 w 1495425"/>
                <a:gd name="connsiteY109" fmla="*/ 10935 h 200025"/>
                <a:gd name="connsiteX110" fmla="*/ 292231 w 1495425"/>
                <a:gd name="connsiteY110" fmla="*/ 43520 h 200025"/>
                <a:gd name="connsiteX111" fmla="*/ 292231 w 1495425"/>
                <a:gd name="connsiteY111" fmla="*/ 65399 h 200025"/>
                <a:gd name="connsiteX112" fmla="*/ 326445 w 1495425"/>
                <a:gd name="connsiteY112" fmla="*/ 65399 h 200025"/>
                <a:gd name="connsiteX113" fmla="*/ 326445 w 1495425"/>
                <a:gd name="connsiteY113" fmla="*/ 76220 h 200025"/>
                <a:gd name="connsiteX114" fmla="*/ 292231 w 1495425"/>
                <a:gd name="connsiteY114" fmla="*/ 76220 h 200025"/>
                <a:gd name="connsiteX115" fmla="*/ 292231 w 1495425"/>
                <a:gd name="connsiteY115" fmla="*/ 196929 h 200025"/>
                <a:gd name="connsiteX116" fmla="*/ 280677 w 1495425"/>
                <a:gd name="connsiteY116" fmla="*/ 196929 h 200025"/>
                <a:gd name="connsiteX117" fmla="*/ 280677 w 1495425"/>
                <a:gd name="connsiteY117" fmla="*/ 76220 h 200025"/>
                <a:gd name="connsiteX118" fmla="*/ 257436 w 1495425"/>
                <a:gd name="connsiteY118" fmla="*/ 76220 h 200025"/>
                <a:gd name="connsiteX119" fmla="*/ 257436 w 1495425"/>
                <a:gd name="connsiteY119" fmla="*/ 65399 h 200025"/>
                <a:gd name="connsiteX120" fmla="*/ 280677 w 1495425"/>
                <a:gd name="connsiteY120" fmla="*/ 65399 h 200025"/>
                <a:gd name="connsiteX121" fmla="*/ 280677 w 1495425"/>
                <a:gd name="connsiteY121" fmla="*/ 42568 h 200025"/>
                <a:gd name="connsiteX122" fmla="*/ 290945 w 1495425"/>
                <a:gd name="connsiteY122" fmla="*/ 10935 h 200025"/>
                <a:gd name="connsiteX123" fmla="*/ 316520 w 1495425"/>
                <a:gd name="connsiteY123" fmla="*/ 115 h 200025"/>
                <a:gd name="connsiteX124" fmla="*/ 245044 w 1495425"/>
                <a:gd name="connsiteY124" fmla="*/ 115 h 200025"/>
                <a:gd name="connsiteX125" fmla="*/ 258703 w 1495425"/>
                <a:gd name="connsiteY125" fmla="*/ 2611 h 200025"/>
                <a:gd name="connsiteX126" fmla="*/ 258703 w 1495425"/>
                <a:gd name="connsiteY126" fmla="*/ 14622 h 200025"/>
                <a:gd name="connsiteX127" fmla="*/ 244577 w 1495425"/>
                <a:gd name="connsiteY127" fmla="*/ 10935 h 200025"/>
                <a:gd name="connsiteX128" fmla="*/ 220755 w 1495425"/>
                <a:gd name="connsiteY128" fmla="*/ 43520 h 200025"/>
                <a:gd name="connsiteX129" fmla="*/ 220755 w 1495425"/>
                <a:gd name="connsiteY129" fmla="*/ 65399 h 200025"/>
                <a:gd name="connsiteX130" fmla="*/ 254969 w 1495425"/>
                <a:gd name="connsiteY130" fmla="*/ 65399 h 200025"/>
                <a:gd name="connsiteX131" fmla="*/ 254969 w 1495425"/>
                <a:gd name="connsiteY131" fmla="*/ 76220 h 200025"/>
                <a:gd name="connsiteX132" fmla="*/ 220755 w 1495425"/>
                <a:gd name="connsiteY132" fmla="*/ 76220 h 200025"/>
                <a:gd name="connsiteX133" fmla="*/ 220755 w 1495425"/>
                <a:gd name="connsiteY133" fmla="*/ 196929 h 200025"/>
                <a:gd name="connsiteX134" fmla="*/ 209201 w 1495425"/>
                <a:gd name="connsiteY134" fmla="*/ 196929 h 200025"/>
                <a:gd name="connsiteX135" fmla="*/ 209201 w 1495425"/>
                <a:gd name="connsiteY135" fmla="*/ 76220 h 200025"/>
                <a:gd name="connsiteX136" fmla="*/ 185970 w 1495425"/>
                <a:gd name="connsiteY136" fmla="*/ 76220 h 200025"/>
                <a:gd name="connsiteX137" fmla="*/ 185970 w 1495425"/>
                <a:gd name="connsiteY137" fmla="*/ 65399 h 200025"/>
                <a:gd name="connsiteX138" fmla="*/ 209201 w 1495425"/>
                <a:gd name="connsiteY138" fmla="*/ 65399 h 200025"/>
                <a:gd name="connsiteX139" fmla="*/ 209201 w 1495425"/>
                <a:gd name="connsiteY139" fmla="*/ 42568 h 200025"/>
                <a:gd name="connsiteX140" fmla="*/ 219469 w 1495425"/>
                <a:gd name="connsiteY140" fmla="*/ 10935 h 200025"/>
                <a:gd name="connsiteX141" fmla="*/ 245044 w 1495425"/>
                <a:gd name="connsiteY141" fmla="*/ 11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495425" h="200025">
                  <a:moveTo>
                    <a:pt x="1231520" y="178615"/>
                  </a:moveTo>
                  <a:cubicBezTo>
                    <a:pt x="1234472" y="178615"/>
                    <a:pt x="1236853" y="179567"/>
                    <a:pt x="1238950" y="181469"/>
                  </a:cubicBezTo>
                  <a:cubicBezTo>
                    <a:pt x="1240950" y="183372"/>
                    <a:pt x="1241902" y="185830"/>
                    <a:pt x="1241902" y="188842"/>
                  </a:cubicBezTo>
                  <a:cubicBezTo>
                    <a:pt x="1241902" y="191776"/>
                    <a:pt x="1240950" y="194234"/>
                    <a:pt x="1238950" y="196216"/>
                  </a:cubicBezTo>
                  <a:cubicBezTo>
                    <a:pt x="1236853" y="198198"/>
                    <a:pt x="1234472" y="199188"/>
                    <a:pt x="1231520" y="199188"/>
                  </a:cubicBezTo>
                  <a:cubicBezTo>
                    <a:pt x="1228662" y="199188"/>
                    <a:pt x="1226281" y="198198"/>
                    <a:pt x="1224376" y="196216"/>
                  </a:cubicBezTo>
                  <a:cubicBezTo>
                    <a:pt x="1222471" y="194234"/>
                    <a:pt x="1221518" y="191776"/>
                    <a:pt x="1221518" y="188842"/>
                  </a:cubicBezTo>
                  <a:cubicBezTo>
                    <a:pt x="1221518" y="185830"/>
                    <a:pt x="1222471" y="183372"/>
                    <a:pt x="1224376" y="181469"/>
                  </a:cubicBezTo>
                  <a:cubicBezTo>
                    <a:pt x="1226281" y="179567"/>
                    <a:pt x="1228662" y="178615"/>
                    <a:pt x="1231520" y="178615"/>
                  </a:cubicBezTo>
                  <a:close/>
                  <a:moveTo>
                    <a:pt x="560884" y="73010"/>
                  </a:moveTo>
                  <a:cubicBezTo>
                    <a:pt x="548739" y="73010"/>
                    <a:pt x="538700" y="77134"/>
                    <a:pt x="530756" y="85383"/>
                  </a:cubicBezTo>
                  <a:cubicBezTo>
                    <a:pt x="522822" y="93622"/>
                    <a:pt x="517916" y="105481"/>
                    <a:pt x="516050" y="120940"/>
                  </a:cubicBezTo>
                  <a:lnTo>
                    <a:pt x="599060" y="120940"/>
                  </a:lnTo>
                  <a:cubicBezTo>
                    <a:pt x="598517" y="105719"/>
                    <a:pt x="594936" y="93927"/>
                    <a:pt x="588316" y="85564"/>
                  </a:cubicBezTo>
                  <a:cubicBezTo>
                    <a:pt x="581706" y="77191"/>
                    <a:pt x="572551" y="73010"/>
                    <a:pt x="560884" y="73010"/>
                  </a:cubicBezTo>
                  <a:close/>
                  <a:moveTo>
                    <a:pt x="345142" y="65399"/>
                  </a:moveTo>
                  <a:lnTo>
                    <a:pt x="356696" y="65399"/>
                  </a:lnTo>
                  <a:lnTo>
                    <a:pt x="356696" y="196929"/>
                  </a:lnTo>
                  <a:lnTo>
                    <a:pt x="345142" y="196929"/>
                  </a:lnTo>
                  <a:close/>
                  <a:moveTo>
                    <a:pt x="1451452" y="62189"/>
                  </a:moveTo>
                  <a:cubicBezTo>
                    <a:pt x="1465358" y="62189"/>
                    <a:pt x="1476027" y="66933"/>
                    <a:pt x="1483456" y="76401"/>
                  </a:cubicBezTo>
                  <a:cubicBezTo>
                    <a:pt x="1490790" y="85878"/>
                    <a:pt x="1494505" y="99375"/>
                    <a:pt x="1494505" y="116892"/>
                  </a:cubicBezTo>
                  <a:lnTo>
                    <a:pt x="1494505" y="196929"/>
                  </a:lnTo>
                  <a:lnTo>
                    <a:pt x="1482980" y="196929"/>
                  </a:lnTo>
                  <a:lnTo>
                    <a:pt x="1482980" y="120340"/>
                  </a:lnTo>
                  <a:cubicBezTo>
                    <a:pt x="1482980" y="88793"/>
                    <a:pt x="1471740" y="73010"/>
                    <a:pt x="1449452" y="73010"/>
                  </a:cubicBezTo>
                  <a:cubicBezTo>
                    <a:pt x="1436974" y="73010"/>
                    <a:pt x="1426782" y="77648"/>
                    <a:pt x="1418686" y="86926"/>
                  </a:cubicBezTo>
                  <a:cubicBezTo>
                    <a:pt x="1410685" y="96203"/>
                    <a:pt x="1406685" y="107700"/>
                    <a:pt x="1406685" y="121416"/>
                  </a:cubicBezTo>
                  <a:lnTo>
                    <a:pt x="1406685" y="196929"/>
                  </a:lnTo>
                  <a:lnTo>
                    <a:pt x="1395159" y="196929"/>
                  </a:lnTo>
                  <a:lnTo>
                    <a:pt x="1395159" y="65399"/>
                  </a:lnTo>
                  <a:lnTo>
                    <a:pt x="1406685" y="65399"/>
                  </a:lnTo>
                  <a:lnTo>
                    <a:pt x="1406685" y="89307"/>
                  </a:lnTo>
                  <a:lnTo>
                    <a:pt x="1407256" y="89307"/>
                  </a:lnTo>
                  <a:cubicBezTo>
                    <a:pt x="1416685" y="71229"/>
                    <a:pt x="1431450" y="62189"/>
                    <a:pt x="1451452" y="62189"/>
                  </a:cubicBezTo>
                  <a:close/>
                  <a:moveTo>
                    <a:pt x="1336295" y="62189"/>
                  </a:moveTo>
                  <a:cubicBezTo>
                    <a:pt x="1346106" y="62189"/>
                    <a:pt x="1355631" y="64256"/>
                    <a:pt x="1364870" y="68371"/>
                  </a:cubicBezTo>
                  <a:lnTo>
                    <a:pt x="1364870" y="81697"/>
                  </a:lnTo>
                  <a:cubicBezTo>
                    <a:pt x="1355631" y="75905"/>
                    <a:pt x="1345534" y="73010"/>
                    <a:pt x="1334485" y="73010"/>
                  </a:cubicBezTo>
                  <a:cubicBezTo>
                    <a:pt x="1319436" y="73010"/>
                    <a:pt x="1307148" y="78563"/>
                    <a:pt x="1297718" y="89660"/>
                  </a:cubicBezTo>
                  <a:cubicBezTo>
                    <a:pt x="1288289" y="100766"/>
                    <a:pt x="1283621" y="115110"/>
                    <a:pt x="1283621" y="132713"/>
                  </a:cubicBezTo>
                  <a:cubicBezTo>
                    <a:pt x="1283621" y="149757"/>
                    <a:pt x="1287908" y="163453"/>
                    <a:pt x="1296480" y="173799"/>
                  </a:cubicBezTo>
                  <a:cubicBezTo>
                    <a:pt x="1305053" y="184146"/>
                    <a:pt x="1316483" y="189318"/>
                    <a:pt x="1330676" y="189318"/>
                  </a:cubicBezTo>
                  <a:cubicBezTo>
                    <a:pt x="1343534" y="189318"/>
                    <a:pt x="1354773" y="185830"/>
                    <a:pt x="1364393" y="178853"/>
                  </a:cubicBezTo>
                  <a:lnTo>
                    <a:pt x="1364393" y="191102"/>
                  </a:lnTo>
                  <a:cubicBezTo>
                    <a:pt x="1354773" y="197127"/>
                    <a:pt x="1343343" y="200140"/>
                    <a:pt x="1330103" y="200140"/>
                  </a:cubicBezTo>
                  <a:cubicBezTo>
                    <a:pt x="1312578" y="200140"/>
                    <a:pt x="1298386" y="193995"/>
                    <a:pt x="1287622" y="181707"/>
                  </a:cubicBezTo>
                  <a:cubicBezTo>
                    <a:pt x="1276859" y="169419"/>
                    <a:pt x="1271429" y="153325"/>
                    <a:pt x="1271429" y="133427"/>
                  </a:cubicBezTo>
                  <a:cubicBezTo>
                    <a:pt x="1271429" y="112577"/>
                    <a:pt x="1277525" y="95489"/>
                    <a:pt x="1289622" y="82173"/>
                  </a:cubicBezTo>
                  <a:cubicBezTo>
                    <a:pt x="1301719" y="68847"/>
                    <a:pt x="1317245" y="62189"/>
                    <a:pt x="1336295" y="62189"/>
                  </a:cubicBezTo>
                  <a:close/>
                  <a:moveTo>
                    <a:pt x="561350" y="62189"/>
                  </a:moveTo>
                  <a:cubicBezTo>
                    <a:pt x="577381" y="62189"/>
                    <a:pt x="589697" y="67943"/>
                    <a:pt x="598298" y="79439"/>
                  </a:cubicBezTo>
                  <a:cubicBezTo>
                    <a:pt x="606899" y="90926"/>
                    <a:pt x="611204" y="106585"/>
                    <a:pt x="611204" y="126407"/>
                  </a:cubicBezTo>
                  <a:lnTo>
                    <a:pt x="611204" y="131646"/>
                  </a:lnTo>
                  <a:lnTo>
                    <a:pt x="515583" y="131646"/>
                  </a:lnTo>
                  <a:cubicBezTo>
                    <a:pt x="515583" y="149718"/>
                    <a:pt x="519669" y="163849"/>
                    <a:pt x="527841" y="174037"/>
                  </a:cubicBezTo>
                  <a:cubicBezTo>
                    <a:pt x="536014" y="184225"/>
                    <a:pt x="547263" y="189318"/>
                    <a:pt x="561579" y="189318"/>
                  </a:cubicBezTo>
                  <a:cubicBezTo>
                    <a:pt x="576057" y="189318"/>
                    <a:pt x="590182" y="183888"/>
                    <a:pt x="603965" y="173026"/>
                  </a:cubicBezTo>
                  <a:lnTo>
                    <a:pt x="603965" y="185632"/>
                  </a:lnTo>
                  <a:cubicBezTo>
                    <a:pt x="590573" y="195304"/>
                    <a:pt x="575666" y="200140"/>
                    <a:pt x="559245" y="200140"/>
                  </a:cubicBezTo>
                  <a:cubicBezTo>
                    <a:pt x="542586" y="200140"/>
                    <a:pt x="529127" y="194055"/>
                    <a:pt x="518849" y="181885"/>
                  </a:cubicBezTo>
                  <a:cubicBezTo>
                    <a:pt x="508572" y="169716"/>
                    <a:pt x="503438" y="152571"/>
                    <a:pt x="503438" y="130455"/>
                  </a:cubicBezTo>
                  <a:cubicBezTo>
                    <a:pt x="503438" y="111262"/>
                    <a:pt x="508811" y="95089"/>
                    <a:pt x="519555" y="81935"/>
                  </a:cubicBezTo>
                  <a:cubicBezTo>
                    <a:pt x="530289" y="68771"/>
                    <a:pt x="544224" y="62189"/>
                    <a:pt x="561350" y="62189"/>
                  </a:cubicBezTo>
                  <a:close/>
                  <a:moveTo>
                    <a:pt x="453880" y="62189"/>
                  </a:moveTo>
                  <a:cubicBezTo>
                    <a:pt x="463767" y="62189"/>
                    <a:pt x="473301" y="64256"/>
                    <a:pt x="482483" y="68371"/>
                  </a:cubicBezTo>
                  <a:lnTo>
                    <a:pt x="482483" y="81697"/>
                  </a:lnTo>
                  <a:cubicBezTo>
                    <a:pt x="473301" y="75905"/>
                    <a:pt x="463176" y="73010"/>
                    <a:pt x="452127" y="73010"/>
                  </a:cubicBezTo>
                  <a:cubicBezTo>
                    <a:pt x="437030" y="73010"/>
                    <a:pt x="424771" y="78563"/>
                    <a:pt x="415351" y="89660"/>
                  </a:cubicBezTo>
                  <a:cubicBezTo>
                    <a:pt x="405931" y="100766"/>
                    <a:pt x="401225" y="115110"/>
                    <a:pt x="401225" y="132713"/>
                  </a:cubicBezTo>
                  <a:cubicBezTo>
                    <a:pt x="401225" y="149757"/>
                    <a:pt x="405521" y="163453"/>
                    <a:pt x="414122" y="173799"/>
                  </a:cubicBezTo>
                  <a:cubicBezTo>
                    <a:pt x="422723" y="184146"/>
                    <a:pt x="434106" y="189318"/>
                    <a:pt x="448279" y="189318"/>
                  </a:cubicBezTo>
                  <a:cubicBezTo>
                    <a:pt x="461195" y="189318"/>
                    <a:pt x="472444" y="185830"/>
                    <a:pt x="482017" y="178853"/>
                  </a:cubicBezTo>
                  <a:lnTo>
                    <a:pt x="482017" y="191102"/>
                  </a:lnTo>
                  <a:cubicBezTo>
                    <a:pt x="472444" y="197127"/>
                    <a:pt x="461004" y="200140"/>
                    <a:pt x="447689" y="200140"/>
                  </a:cubicBezTo>
                  <a:cubicBezTo>
                    <a:pt x="430182" y="200140"/>
                    <a:pt x="416027" y="193995"/>
                    <a:pt x="405255" y="181707"/>
                  </a:cubicBezTo>
                  <a:cubicBezTo>
                    <a:pt x="394472" y="169419"/>
                    <a:pt x="389081" y="153325"/>
                    <a:pt x="389081" y="133427"/>
                  </a:cubicBezTo>
                  <a:cubicBezTo>
                    <a:pt x="389081" y="112577"/>
                    <a:pt x="395130" y="95489"/>
                    <a:pt x="407236" y="82173"/>
                  </a:cubicBezTo>
                  <a:cubicBezTo>
                    <a:pt x="419342" y="68847"/>
                    <a:pt x="434887" y="62189"/>
                    <a:pt x="453880" y="62189"/>
                  </a:cubicBezTo>
                  <a:close/>
                  <a:moveTo>
                    <a:pt x="84195" y="21280"/>
                  </a:moveTo>
                  <a:cubicBezTo>
                    <a:pt x="63174" y="21280"/>
                    <a:pt x="45877" y="29033"/>
                    <a:pt x="32294" y="44530"/>
                  </a:cubicBezTo>
                  <a:cubicBezTo>
                    <a:pt x="18711" y="60027"/>
                    <a:pt x="11920" y="80306"/>
                    <a:pt x="11920" y="105357"/>
                  </a:cubicBezTo>
                  <a:cubicBezTo>
                    <a:pt x="11920" y="130731"/>
                    <a:pt x="18349" y="150926"/>
                    <a:pt x="31189" y="165950"/>
                  </a:cubicBezTo>
                  <a:cubicBezTo>
                    <a:pt x="44028" y="180974"/>
                    <a:pt x="61192" y="188486"/>
                    <a:pt x="82671" y="188486"/>
                  </a:cubicBezTo>
                  <a:cubicBezTo>
                    <a:pt x="105017" y="188486"/>
                    <a:pt x="122705" y="181053"/>
                    <a:pt x="135735" y="166188"/>
                  </a:cubicBezTo>
                  <a:cubicBezTo>
                    <a:pt x="148775" y="151322"/>
                    <a:pt x="155300" y="130607"/>
                    <a:pt x="155300" y="104052"/>
                  </a:cubicBezTo>
                  <a:cubicBezTo>
                    <a:pt x="155300" y="78049"/>
                    <a:pt x="148937" y="57751"/>
                    <a:pt x="136202" y="43168"/>
                  </a:cubicBezTo>
                  <a:cubicBezTo>
                    <a:pt x="123476" y="28576"/>
                    <a:pt x="106141" y="21280"/>
                    <a:pt x="84195" y="21280"/>
                  </a:cubicBezTo>
                  <a:close/>
                  <a:moveTo>
                    <a:pt x="350857" y="12717"/>
                  </a:moveTo>
                  <a:cubicBezTo>
                    <a:pt x="353429" y="12717"/>
                    <a:pt x="355705" y="13574"/>
                    <a:pt x="357696" y="15279"/>
                  </a:cubicBezTo>
                  <a:cubicBezTo>
                    <a:pt x="359677" y="16984"/>
                    <a:pt x="360668" y="19298"/>
                    <a:pt x="360668" y="22232"/>
                  </a:cubicBezTo>
                  <a:cubicBezTo>
                    <a:pt x="360668" y="25013"/>
                    <a:pt x="359696" y="27366"/>
                    <a:pt x="357753" y="29309"/>
                  </a:cubicBezTo>
                  <a:cubicBezTo>
                    <a:pt x="355801" y="31252"/>
                    <a:pt x="353505" y="32224"/>
                    <a:pt x="350857" y="32224"/>
                  </a:cubicBezTo>
                  <a:cubicBezTo>
                    <a:pt x="348295" y="32224"/>
                    <a:pt x="346057" y="31290"/>
                    <a:pt x="344152" y="29433"/>
                  </a:cubicBezTo>
                  <a:cubicBezTo>
                    <a:pt x="342247" y="27566"/>
                    <a:pt x="341285" y="25166"/>
                    <a:pt x="341285" y="22232"/>
                  </a:cubicBezTo>
                  <a:cubicBezTo>
                    <a:pt x="341285" y="19460"/>
                    <a:pt x="342266" y="17184"/>
                    <a:pt x="344209" y="15393"/>
                  </a:cubicBezTo>
                  <a:cubicBezTo>
                    <a:pt x="346152" y="13612"/>
                    <a:pt x="348371" y="12717"/>
                    <a:pt x="350857" y="12717"/>
                  </a:cubicBezTo>
                  <a:close/>
                  <a:moveTo>
                    <a:pt x="86291" y="9630"/>
                  </a:moveTo>
                  <a:cubicBezTo>
                    <a:pt x="110656" y="9630"/>
                    <a:pt x="130392" y="18127"/>
                    <a:pt x="145489" y="35138"/>
                  </a:cubicBezTo>
                  <a:cubicBezTo>
                    <a:pt x="160586" y="52141"/>
                    <a:pt x="168139" y="74439"/>
                    <a:pt x="168139" y="102032"/>
                  </a:cubicBezTo>
                  <a:cubicBezTo>
                    <a:pt x="168139" y="132474"/>
                    <a:pt x="160414" y="156436"/>
                    <a:pt x="144965" y="173918"/>
                  </a:cubicBezTo>
                  <a:cubicBezTo>
                    <a:pt x="129515" y="191399"/>
                    <a:pt x="108827" y="200140"/>
                    <a:pt x="82910" y="200140"/>
                  </a:cubicBezTo>
                  <a:cubicBezTo>
                    <a:pt x="57382" y="200140"/>
                    <a:pt x="37028" y="191498"/>
                    <a:pt x="21845" y="174215"/>
                  </a:cubicBezTo>
                  <a:cubicBezTo>
                    <a:pt x="6671" y="156932"/>
                    <a:pt x="-920" y="134456"/>
                    <a:pt x="-920" y="106785"/>
                  </a:cubicBezTo>
                  <a:cubicBezTo>
                    <a:pt x="-920" y="77372"/>
                    <a:pt x="6862" y="53826"/>
                    <a:pt x="22436" y="36148"/>
                  </a:cubicBezTo>
                  <a:cubicBezTo>
                    <a:pt x="37999" y="18470"/>
                    <a:pt x="59287" y="9630"/>
                    <a:pt x="86291" y="9630"/>
                  </a:cubicBezTo>
                  <a:close/>
                  <a:moveTo>
                    <a:pt x="316520" y="115"/>
                  </a:moveTo>
                  <a:cubicBezTo>
                    <a:pt x="322044" y="115"/>
                    <a:pt x="326597" y="944"/>
                    <a:pt x="330178" y="2611"/>
                  </a:cubicBezTo>
                  <a:lnTo>
                    <a:pt x="330178" y="14622"/>
                  </a:lnTo>
                  <a:cubicBezTo>
                    <a:pt x="327064" y="12164"/>
                    <a:pt x="322359" y="10935"/>
                    <a:pt x="316053" y="10935"/>
                  </a:cubicBezTo>
                  <a:cubicBezTo>
                    <a:pt x="300175" y="10935"/>
                    <a:pt x="292231" y="21794"/>
                    <a:pt x="292231" y="43520"/>
                  </a:cubicBezTo>
                  <a:lnTo>
                    <a:pt x="292231" y="65399"/>
                  </a:lnTo>
                  <a:lnTo>
                    <a:pt x="326445" y="65399"/>
                  </a:lnTo>
                  <a:lnTo>
                    <a:pt x="326445" y="76220"/>
                  </a:lnTo>
                  <a:lnTo>
                    <a:pt x="292231" y="76220"/>
                  </a:lnTo>
                  <a:lnTo>
                    <a:pt x="292231" y="196929"/>
                  </a:lnTo>
                  <a:lnTo>
                    <a:pt x="280677" y="196929"/>
                  </a:lnTo>
                  <a:lnTo>
                    <a:pt x="280677" y="76220"/>
                  </a:lnTo>
                  <a:lnTo>
                    <a:pt x="257436" y="76220"/>
                  </a:lnTo>
                  <a:lnTo>
                    <a:pt x="257436" y="65399"/>
                  </a:lnTo>
                  <a:lnTo>
                    <a:pt x="280677" y="65399"/>
                  </a:lnTo>
                  <a:lnTo>
                    <a:pt x="280677" y="42568"/>
                  </a:lnTo>
                  <a:cubicBezTo>
                    <a:pt x="280677" y="28700"/>
                    <a:pt x="284096" y="18155"/>
                    <a:pt x="290945" y="10935"/>
                  </a:cubicBezTo>
                  <a:cubicBezTo>
                    <a:pt x="297794" y="3725"/>
                    <a:pt x="306318" y="115"/>
                    <a:pt x="316520" y="115"/>
                  </a:cubicBezTo>
                  <a:close/>
                  <a:moveTo>
                    <a:pt x="245044" y="115"/>
                  </a:moveTo>
                  <a:cubicBezTo>
                    <a:pt x="250569" y="115"/>
                    <a:pt x="255121" y="944"/>
                    <a:pt x="258703" y="2611"/>
                  </a:cubicBezTo>
                  <a:lnTo>
                    <a:pt x="258703" y="14622"/>
                  </a:lnTo>
                  <a:cubicBezTo>
                    <a:pt x="255588" y="12164"/>
                    <a:pt x="250883" y="10935"/>
                    <a:pt x="244577" y="10935"/>
                  </a:cubicBezTo>
                  <a:cubicBezTo>
                    <a:pt x="228699" y="10935"/>
                    <a:pt x="220755" y="21794"/>
                    <a:pt x="220755" y="43520"/>
                  </a:cubicBezTo>
                  <a:lnTo>
                    <a:pt x="220755" y="65399"/>
                  </a:lnTo>
                  <a:lnTo>
                    <a:pt x="254969" y="65399"/>
                  </a:lnTo>
                  <a:lnTo>
                    <a:pt x="254969" y="76220"/>
                  </a:lnTo>
                  <a:lnTo>
                    <a:pt x="220755" y="76220"/>
                  </a:lnTo>
                  <a:lnTo>
                    <a:pt x="220755" y="196929"/>
                  </a:lnTo>
                  <a:lnTo>
                    <a:pt x="209201" y="196929"/>
                  </a:lnTo>
                  <a:lnTo>
                    <a:pt x="209201" y="76220"/>
                  </a:lnTo>
                  <a:lnTo>
                    <a:pt x="185970" y="76220"/>
                  </a:lnTo>
                  <a:lnTo>
                    <a:pt x="185970" y="65399"/>
                  </a:lnTo>
                  <a:lnTo>
                    <a:pt x="209201" y="65399"/>
                  </a:lnTo>
                  <a:lnTo>
                    <a:pt x="209201" y="42568"/>
                  </a:lnTo>
                  <a:cubicBezTo>
                    <a:pt x="209201" y="28700"/>
                    <a:pt x="212621" y="18155"/>
                    <a:pt x="219469" y="10935"/>
                  </a:cubicBezTo>
                  <a:cubicBezTo>
                    <a:pt x="226327" y="3725"/>
                    <a:pt x="234843" y="115"/>
                    <a:pt x="245044" y="115"/>
                  </a:cubicBezTo>
                  <a:close/>
                </a:path>
              </a:pathLst>
            </a:custGeom>
            <a:grpFill/>
            <a:ln w="9525" cap="flat">
              <a:noFill/>
              <a:prstDash val="solid"/>
              <a:miter/>
            </a:ln>
          </p:spPr>
          <p:txBody>
            <a:bodyPr rtlCol="0" anchor="ctr">
              <a:noAutofit/>
            </a:bodyPr>
            <a:lstStyle/>
            <a:p>
              <a:endParaRPr lang="zh-CN" altLang="en-US"/>
            </a:p>
          </p:txBody>
        </p:sp>
      </p:grpSp>
      <p:sp>
        <p:nvSpPr>
          <p:cNvPr id="32" name="文本框 31">
            <a:extLst>
              <a:ext uri="{FF2B5EF4-FFF2-40B4-BE49-F238E27FC236}">
                <a16:creationId xmlns:a16="http://schemas.microsoft.com/office/drawing/2014/main" id="{CE54562C-948E-40AD-A2DE-9A4325E3E101}"/>
              </a:ext>
            </a:extLst>
          </p:cNvPr>
          <p:cNvSpPr txBox="1"/>
          <p:nvPr/>
        </p:nvSpPr>
        <p:spPr>
          <a:xfrm>
            <a:off x="10209866" y="244475"/>
            <a:ext cx="1245534" cy="307777"/>
          </a:xfrm>
          <a:prstGeom prst="rect">
            <a:avLst/>
          </a:prstGeom>
          <a:noFill/>
        </p:spPr>
        <p:txBody>
          <a:bodyPr wrap="none" lIns="0" tIns="0" rIns="0" bIns="0" rtlCol="0">
            <a:noAutofit/>
          </a:bodyPr>
          <a:lstStyle/>
          <a:p>
            <a:r>
              <a:rPr lang="en-US" altLang="zh-CN" sz="1000" cap="all" dirty="0">
                <a:solidFill>
                  <a:schemeClr val="accent1"/>
                </a:solidFill>
              </a:rPr>
              <a:t>Academic report</a:t>
            </a:r>
          </a:p>
          <a:p>
            <a:r>
              <a:rPr lang="en-US" altLang="zh-CN" sz="1000" cap="all" dirty="0">
                <a:solidFill>
                  <a:schemeClr val="accent1"/>
                </a:solidFill>
              </a:rPr>
              <a:t>presentation</a:t>
            </a:r>
            <a:endParaRPr lang="zh-CN" altLang="en-US" sz="1000" cap="all" dirty="0">
              <a:solidFill>
                <a:schemeClr val="accent1"/>
              </a:solidFill>
            </a:endParaRPr>
          </a:p>
        </p:txBody>
      </p:sp>
    </p:spTree>
    <p:extLst>
      <p:ext uri="{BB962C8B-B14F-4D97-AF65-F5344CB8AC3E}">
        <p14:creationId xmlns:p14="http://schemas.microsoft.com/office/powerpoint/2010/main" val="4285439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BED3D7D8-3659-4A70-8C1F-F5317B631407}"/>
              </a:ext>
            </a:extLst>
          </p:cNvPr>
          <p:cNvSpPr txBox="1"/>
          <p:nvPr/>
        </p:nvSpPr>
        <p:spPr>
          <a:xfrm>
            <a:off x="723900" y="1592317"/>
            <a:ext cx="1538883" cy="461665"/>
          </a:xfrm>
          <a:prstGeom prst="rect">
            <a:avLst/>
          </a:prstGeom>
          <a:noFill/>
        </p:spPr>
        <p:txBody>
          <a:bodyPr wrap="none" lIns="0" tIns="0" rIns="0" bIns="0" rtlCol="0">
            <a:noAutofit/>
          </a:bodyPr>
          <a:lstStyle/>
          <a:p>
            <a:pPr algn="l"/>
            <a:r>
              <a:rPr lang="zh-CN" altLang="en-US" sz="3000" dirty="0"/>
              <a:t>样机素材</a:t>
            </a:r>
          </a:p>
        </p:txBody>
      </p:sp>
      <p:sp>
        <p:nvSpPr>
          <p:cNvPr id="28" name="文本框 27">
            <a:extLst>
              <a:ext uri="{FF2B5EF4-FFF2-40B4-BE49-F238E27FC236}">
                <a16:creationId xmlns:a16="http://schemas.microsoft.com/office/drawing/2014/main" id="{B33F4BBB-8D18-49B8-AC09-E134307B78E1}"/>
              </a:ext>
            </a:extLst>
          </p:cNvPr>
          <p:cNvSpPr txBox="1"/>
          <p:nvPr/>
        </p:nvSpPr>
        <p:spPr>
          <a:xfrm>
            <a:off x="2334064" y="1632005"/>
            <a:ext cx="843180" cy="230832"/>
          </a:xfrm>
          <a:prstGeom prst="rect">
            <a:avLst/>
          </a:prstGeom>
          <a:noFill/>
        </p:spPr>
        <p:txBody>
          <a:bodyPr wrap="none" lIns="0" tIns="0" rIns="0" bIns="0" rtlCol="0">
            <a:noAutofit/>
          </a:bodyPr>
          <a:lstStyle/>
          <a:p>
            <a:pPr algn="l"/>
            <a:r>
              <a:rPr lang="en-US" altLang="zh-CN" sz="1500" dirty="0"/>
              <a:t>Mockup</a:t>
            </a:r>
            <a:endParaRPr lang="zh-CN" altLang="en-US" sz="1500" dirty="0"/>
          </a:p>
        </p:txBody>
      </p:sp>
      <p:sp>
        <p:nvSpPr>
          <p:cNvPr id="29" name="文本框 28">
            <a:extLst>
              <a:ext uri="{FF2B5EF4-FFF2-40B4-BE49-F238E27FC236}">
                <a16:creationId xmlns:a16="http://schemas.microsoft.com/office/drawing/2014/main" id="{080EA734-3AE6-40FE-991D-362369FF3C76}"/>
              </a:ext>
            </a:extLst>
          </p:cNvPr>
          <p:cNvSpPr txBox="1"/>
          <p:nvPr/>
        </p:nvSpPr>
        <p:spPr>
          <a:xfrm>
            <a:off x="4299524" y="1592317"/>
            <a:ext cx="7155876" cy="532197"/>
          </a:xfrm>
          <a:prstGeom prst="rect">
            <a:avLst/>
          </a:prstGeom>
          <a:noFill/>
        </p:spPr>
        <p:txBody>
          <a:bodyPr wrap="square" lIns="0" tIns="0" rIns="0" bIns="0" rtlCol="0">
            <a:noAutofit/>
          </a:bodyPr>
          <a:lstStyle/>
          <a:p>
            <a:pPr algn="l">
              <a:lnSpc>
                <a:spcPct val="120000"/>
              </a:lnSpc>
            </a:pPr>
            <a:r>
              <a:rPr lang="zh-CN" altLang="en-US" sz="1500" dirty="0"/>
              <a:t>本样机中的公众号纯属虚构，其中涉及的</a:t>
            </a:r>
            <a:r>
              <a:rPr lang="en-US" altLang="zh-CN" sz="1500" dirty="0"/>
              <a:t>logo</a:t>
            </a:r>
            <a:r>
              <a:rPr lang="zh-CN" altLang="en-US" sz="1500" dirty="0"/>
              <a:t>、头像、推送</a:t>
            </a:r>
            <a:r>
              <a:rPr lang="en-US" altLang="zh-CN" sz="1500" dirty="0"/>
              <a:t>banner</a:t>
            </a:r>
            <a:r>
              <a:rPr lang="zh-CN" altLang="en-US" sz="1500" dirty="0"/>
              <a:t>均为作者使用开源字体进行的原创设计，并且未使用图片素材，无商用风险，版权归设计师本人所有。</a:t>
            </a:r>
          </a:p>
        </p:txBody>
      </p:sp>
      <p:sp>
        <p:nvSpPr>
          <p:cNvPr id="50" name="文本框 49">
            <a:extLst>
              <a:ext uri="{FF2B5EF4-FFF2-40B4-BE49-F238E27FC236}">
                <a16:creationId xmlns:a16="http://schemas.microsoft.com/office/drawing/2014/main" id="{4D46A9B9-C5B1-4867-9A9B-5C9585AB77A0}"/>
              </a:ext>
            </a:extLst>
          </p:cNvPr>
          <p:cNvSpPr txBox="1"/>
          <p:nvPr/>
        </p:nvSpPr>
        <p:spPr>
          <a:xfrm>
            <a:off x="4299524" y="2253452"/>
            <a:ext cx="1154162" cy="255198"/>
          </a:xfrm>
          <a:prstGeom prst="rect">
            <a:avLst/>
          </a:prstGeom>
          <a:noFill/>
        </p:spPr>
        <p:txBody>
          <a:bodyPr wrap="none" lIns="0" tIns="0" rIns="0" bIns="0" rtlCol="0">
            <a:noAutofit/>
          </a:bodyPr>
          <a:lstStyle/>
          <a:p>
            <a:pPr algn="l">
              <a:lnSpc>
                <a:spcPct val="120000"/>
              </a:lnSpc>
            </a:pPr>
            <a:r>
              <a:rPr lang="zh-CN" altLang="en-US" sz="1500" dirty="0">
                <a:solidFill>
                  <a:schemeClr val="accent1"/>
                </a:solidFill>
              </a:rPr>
              <a:t>样机使用方法</a:t>
            </a:r>
          </a:p>
        </p:txBody>
      </p:sp>
      <p:pic>
        <p:nvPicPr>
          <p:cNvPr id="64" name="图片 63">
            <a:extLst>
              <a:ext uri="{FF2B5EF4-FFF2-40B4-BE49-F238E27FC236}">
                <a16:creationId xmlns:a16="http://schemas.microsoft.com/office/drawing/2014/main" id="{F496DB53-25FB-4D01-842D-D5DB42798803}"/>
              </a:ext>
            </a:extLst>
          </p:cNvPr>
          <p:cNvPicPr>
            <a:picLocks noChangeAspect="1"/>
          </p:cNvPicPr>
          <p:nvPr/>
        </p:nvPicPr>
        <p:blipFill>
          <a:blip r:embed="rId2"/>
          <a:stretch>
            <a:fillRect/>
          </a:stretch>
        </p:blipFill>
        <p:spPr>
          <a:xfrm>
            <a:off x="4299524" y="3032422"/>
            <a:ext cx="1987453" cy="3163590"/>
          </a:xfrm>
          <a:prstGeom prst="rect">
            <a:avLst/>
          </a:prstGeom>
        </p:spPr>
      </p:pic>
      <p:sp>
        <p:nvSpPr>
          <p:cNvPr id="65" name="文本框 64">
            <a:extLst>
              <a:ext uri="{FF2B5EF4-FFF2-40B4-BE49-F238E27FC236}">
                <a16:creationId xmlns:a16="http://schemas.microsoft.com/office/drawing/2014/main" id="{A2A839A6-CEC1-4774-AA59-F9090256AD27}"/>
              </a:ext>
            </a:extLst>
          </p:cNvPr>
          <p:cNvSpPr txBox="1"/>
          <p:nvPr/>
        </p:nvSpPr>
        <p:spPr>
          <a:xfrm>
            <a:off x="4299525" y="2634452"/>
            <a:ext cx="2341548" cy="255198"/>
          </a:xfrm>
          <a:prstGeom prst="rect">
            <a:avLst/>
          </a:prstGeom>
          <a:noFill/>
        </p:spPr>
        <p:txBody>
          <a:bodyPr wrap="square" lIns="0" tIns="0" rIns="0" bIns="0" rtlCol="0">
            <a:noAutofit/>
          </a:bodyPr>
          <a:lstStyle/>
          <a:p>
            <a:pPr>
              <a:lnSpc>
                <a:spcPct val="120000"/>
              </a:lnSpc>
            </a:pPr>
            <a:r>
              <a:rPr lang="zh-CN" altLang="en-US" sz="1500" dirty="0"/>
              <a:t>调出「选择窗格」选中屏幕</a:t>
            </a:r>
          </a:p>
        </p:txBody>
      </p:sp>
      <p:sp>
        <p:nvSpPr>
          <p:cNvPr id="66" name="文本框 65">
            <a:extLst>
              <a:ext uri="{FF2B5EF4-FFF2-40B4-BE49-F238E27FC236}">
                <a16:creationId xmlns:a16="http://schemas.microsoft.com/office/drawing/2014/main" id="{5E59DD22-CA79-4556-955C-8C235C51E6AF}"/>
              </a:ext>
            </a:extLst>
          </p:cNvPr>
          <p:cNvSpPr txBox="1"/>
          <p:nvPr/>
        </p:nvSpPr>
        <p:spPr>
          <a:xfrm>
            <a:off x="6965304" y="2634452"/>
            <a:ext cx="4424288" cy="255198"/>
          </a:xfrm>
          <a:prstGeom prst="rect">
            <a:avLst/>
          </a:prstGeom>
          <a:noFill/>
        </p:spPr>
        <p:txBody>
          <a:bodyPr wrap="none" lIns="0" tIns="0" rIns="0" bIns="0" rtlCol="0">
            <a:noAutofit/>
          </a:bodyPr>
          <a:lstStyle/>
          <a:p>
            <a:pPr>
              <a:lnSpc>
                <a:spcPct val="120000"/>
              </a:lnSpc>
            </a:pPr>
            <a:r>
              <a:rPr lang="zh-CN" altLang="en-US" sz="1500" dirty="0"/>
              <a:t>「设置图片格式」，复制手机屏幕截图，按步骤操作</a:t>
            </a:r>
          </a:p>
        </p:txBody>
      </p:sp>
      <p:pic>
        <p:nvPicPr>
          <p:cNvPr id="67" name="图片 66">
            <a:extLst>
              <a:ext uri="{FF2B5EF4-FFF2-40B4-BE49-F238E27FC236}">
                <a16:creationId xmlns:a16="http://schemas.microsoft.com/office/drawing/2014/main" id="{8B529250-D3FD-4F76-99AC-38D69CB24062}"/>
              </a:ext>
            </a:extLst>
          </p:cNvPr>
          <p:cNvPicPr>
            <a:picLocks noChangeAspect="1"/>
          </p:cNvPicPr>
          <p:nvPr/>
        </p:nvPicPr>
        <p:blipFill>
          <a:blip r:embed="rId3"/>
          <a:stretch>
            <a:fillRect/>
          </a:stretch>
        </p:blipFill>
        <p:spPr>
          <a:xfrm>
            <a:off x="6965304" y="3032422"/>
            <a:ext cx="2326489" cy="3163590"/>
          </a:xfrm>
          <a:prstGeom prst="rect">
            <a:avLst/>
          </a:prstGeom>
        </p:spPr>
      </p:pic>
      <p:sp>
        <p:nvSpPr>
          <p:cNvPr id="68" name="椭圆 67">
            <a:extLst>
              <a:ext uri="{FF2B5EF4-FFF2-40B4-BE49-F238E27FC236}">
                <a16:creationId xmlns:a16="http://schemas.microsoft.com/office/drawing/2014/main" id="{3B135DDA-5669-41F3-A458-12C6F321A71C}"/>
              </a:ext>
            </a:extLst>
          </p:cNvPr>
          <p:cNvSpPr/>
          <p:nvPr/>
        </p:nvSpPr>
        <p:spPr>
          <a:xfrm>
            <a:off x="7305675" y="3723657"/>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1</a:t>
            </a:r>
            <a:endParaRPr lang="zh-CN" altLang="en-US" sz="1100" dirty="0"/>
          </a:p>
        </p:txBody>
      </p:sp>
      <p:sp>
        <p:nvSpPr>
          <p:cNvPr id="69" name="椭圆 68">
            <a:extLst>
              <a:ext uri="{FF2B5EF4-FFF2-40B4-BE49-F238E27FC236}">
                <a16:creationId xmlns:a16="http://schemas.microsoft.com/office/drawing/2014/main" id="{122829FF-6A49-437E-A4F4-20D8436F5E92}"/>
              </a:ext>
            </a:extLst>
          </p:cNvPr>
          <p:cNvSpPr/>
          <p:nvPr/>
        </p:nvSpPr>
        <p:spPr>
          <a:xfrm>
            <a:off x="8306254" y="4756149"/>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2</a:t>
            </a:r>
            <a:endParaRPr lang="zh-CN" altLang="en-US" sz="1100" dirty="0"/>
          </a:p>
        </p:txBody>
      </p:sp>
      <p:sp>
        <p:nvSpPr>
          <p:cNvPr id="70" name="椭圆 69">
            <a:extLst>
              <a:ext uri="{FF2B5EF4-FFF2-40B4-BE49-F238E27FC236}">
                <a16:creationId xmlns:a16="http://schemas.microsoft.com/office/drawing/2014/main" id="{75178B54-9F40-4AEE-B3A3-92BA77C7787B}"/>
              </a:ext>
            </a:extLst>
          </p:cNvPr>
          <p:cNvSpPr/>
          <p:nvPr/>
        </p:nvSpPr>
        <p:spPr>
          <a:xfrm>
            <a:off x="8611054" y="5575968"/>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100" dirty="0"/>
              <a:t>3</a:t>
            </a:r>
            <a:endParaRPr lang="zh-CN" altLang="en-US" sz="1100" dirty="0"/>
          </a:p>
        </p:txBody>
      </p:sp>
      <p:sp>
        <p:nvSpPr>
          <p:cNvPr id="19" name="任意多边形: 形状 18">
            <a:extLst>
              <a:ext uri="{FF2B5EF4-FFF2-40B4-BE49-F238E27FC236}">
                <a16:creationId xmlns:a16="http://schemas.microsoft.com/office/drawing/2014/main" id="{70F1239C-EF53-42FC-913B-ACCBEE3D4432}"/>
              </a:ext>
            </a:extLst>
          </p:cNvPr>
          <p:cNvSpPr/>
          <p:nvPr/>
        </p:nvSpPr>
        <p:spPr>
          <a:xfrm>
            <a:off x="723900" y="2267551"/>
            <a:ext cx="3167180" cy="6734121"/>
          </a:xfrm>
          <a:custGeom>
            <a:avLst/>
            <a:gdLst>
              <a:gd name="connsiteX0" fmla="*/ 3316374 w 3392281"/>
              <a:gd name="connsiteY0" fmla="*/ 6944890 h 7212734"/>
              <a:gd name="connsiteX1" fmla="*/ 3311583 w 3392281"/>
              <a:gd name="connsiteY1" fmla="*/ 6960162 h 7212734"/>
              <a:gd name="connsiteX2" fmla="*/ 3303387 w 3392281"/>
              <a:gd name="connsiteY2" fmla="*/ 6973602 h 7212734"/>
              <a:gd name="connsiteX3" fmla="*/ 3303387 w 3392281"/>
              <a:gd name="connsiteY3" fmla="*/ 6973603 h 7212734"/>
              <a:gd name="connsiteX4" fmla="*/ 3311583 w 3392281"/>
              <a:gd name="connsiteY4" fmla="*/ 6960163 h 7212734"/>
              <a:gd name="connsiteX5" fmla="*/ 3311583 w 3392281"/>
              <a:gd name="connsiteY5" fmla="*/ 6960162 h 7212734"/>
              <a:gd name="connsiteX6" fmla="*/ 3311584 w 3392281"/>
              <a:gd name="connsiteY6" fmla="*/ 6960161 h 7212734"/>
              <a:gd name="connsiteX7" fmla="*/ 377411 w 3392281"/>
              <a:gd name="connsiteY7" fmla="*/ 0 h 7212734"/>
              <a:gd name="connsiteX8" fmla="*/ 3014870 w 3392281"/>
              <a:gd name="connsiteY8" fmla="*/ 0 h 7212734"/>
              <a:gd name="connsiteX9" fmla="*/ 3392281 w 3392281"/>
              <a:gd name="connsiteY9" fmla="*/ 377413 h 7212734"/>
              <a:gd name="connsiteX10" fmla="*/ 3392281 w 3392281"/>
              <a:gd name="connsiteY10" fmla="*/ 6835324 h 7212734"/>
              <a:gd name="connsiteX11" fmla="*/ 3014870 w 3392281"/>
              <a:gd name="connsiteY11" fmla="*/ 7212734 h 7212734"/>
              <a:gd name="connsiteX12" fmla="*/ 377411 w 3392281"/>
              <a:gd name="connsiteY12" fmla="*/ 7212734 h 7212734"/>
              <a:gd name="connsiteX13" fmla="*/ 0 w 3392281"/>
              <a:gd name="connsiteY13" fmla="*/ 6835324 h 7212734"/>
              <a:gd name="connsiteX14" fmla="*/ 0 w 3392281"/>
              <a:gd name="connsiteY14" fmla="*/ 377413 h 7212734"/>
              <a:gd name="connsiteX15" fmla="*/ 377411 w 3392281"/>
              <a:gd name="connsiteY15" fmla="*/ 0 h 72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2281" h="7212734">
                <a:moveTo>
                  <a:pt x="3316374" y="6944890"/>
                </a:moveTo>
                <a:lnTo>
                  <a:pt x="3311583" y="6960162"/>
                </a:lnTo>
                <a:lnTo>
                  <a:pt x="3303387" y="6973602"/>
                </a:lnTo>
                <a:lnTo>
                  <a:pt x="3303387" y="6973603"/>
                </a:lnTo>
                <a:lnTo>
                  <a:pt x="3311583" y="6960163"/>
                </a:lnTo>
                <a:lnTo>
                  <a:pt x="3311583" y="6960162"/>
                </a:lnTo>
                <a:lnTo>
                  <a:pt x="3311584" y="6960161"/>
                </a:lnTo>
                <a:close/>
                <a:moveTo>
                  <a:pt x="377411" y="0"/>
                </a:moveTo>
                <a:lnTo>
                  <a:pt x="3014870" y="0"/>
                </a:lnTo>
                <a:cubicBezTo>
                  <a:pt x="3222335" y="0"/>
                  <a:pt x="3392281" y="169946"/>
                  <a:pt x="3392281" y="377413"/>
                </a:cubicBezTo>
                <a:lnTo>
                  <a:pt x="3392281" y="6835324"/>
                </a:lnTo>
                <a:cubicBezTo>
                  <a:pt x="3392281" y="7042790"/>
                  <a:pt x="3222335" y="7212734"/>
                  <a:pt x="3014870" y="7212734"/>
                </a:cubicBezTo>
                <a:lnTo>
                  <a:pt x="377411" y="7212734"/>
                </a:lnTo>
                <a:cubicBezTo>
                  <a:pt x="169946" y="7212734"/>
                  <a:pt x="0" y="7042790"/>
                  <a:pt x="0" y="6835324"/>
                </a:cubicBezTo>
                <a:lnTo>
                  <a:pt x="0" y="377413"/>
                </a:lnTo>
                <a:cubicBezTo>
                  <a:pt x="0" y="169946"/>
                  <a:pt x="169946" y="0"/>
                  <a:pt x="377411"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zh-CN" altLang="en-US"/>
          </a:p>
        </p:txBody>
      </p:sp>
      <p:sp>
        <p:nvSpPr>
          <p:cNvPr id="20" name="屏幕">
            <a:extLst>
              <a:ext uri="{FF2B5EF4-FFF2-40B4-BE49-F238E27FC236}">
                <a16:creationId xmlns:a16="http://schemas.microsoft.com/office/drawing/2014/main" id="{1B7781F2-E297-427C-A550-9B46D8B1237C}"/>
              </a:ext>
            </a:extLst>
          </p:cNvPr>
          <p:cNvSpPr/>
          <p:nvPr/>
        </p:nvSpPr>
        <p:spPr>
          <a:xfrm>
            <a:off x="775417" y="2319069"/>
            <a:ext cx="3064147" cy="6631089"/>
          </a:xfrm>
          <a:custGeom>
            <a:avLst/>
            <a:gdLst>
              <a:gd name="connsiteX0" fmla="*/ 322234 w 3281925"/>
              <a:gd name="connsiteY0" fmla="*/ 0 h 7102379"/>
              <a:gd name="connsiteX1" fmla="*/ 913734 w 3281925"/>
              <a:gd name="connsiteY1" fmla="*/ 0 h 7102379"/>
              <a:gd name="connsiteX2" fmla="*/ 954008 w 3281925"/>
              <a:gd name="connsiteY2" fmla="*/ 16276 h 7102379"/>
              <a:gd name="connsiteX3" fmla="*/ 971113 w 3281925"/>
              <a:gd name="connsiteY3" fmla="*/ 57382 h 7102379"/>
              <a:gd name="connsiteX4" fmla="*/ 971113 w 3281925"/>
              <a:gd name="connsiteY4" fmla="*/ 101524 h 7102379"/>
              <a:gd name="connsiteX5" fmla="*/ 1147679 w 3281925"/>
              <a:gd name="connsiteY5" fmla="*/ 278090 h 7102379"/>
              <a:gd name="connsiteX6" fmla="*/ 2134242 w 3281925"/>
              <a:gd name="connsiteY6" fmla="*/ 278090 h 7102379"/>
              <a:gd name="connsiteX7" fmla="*/ 2310808 w 3281925"/>
              <a:gd name="connsiteY7" fmla="*/ 101524 h 7102379"/>
              <a:gd name="connsiteX8" fmla="*/ 2310808 w 3281925"/>
              <a:gd name="connsiteY8" fmla="*/ 57382 h 7102379"/>
              <a:gd name="connsiteX9" fmla="*/ 2327087 w 3281925"/>
              <a:gd name="connsiteY9" fmla="*/ 17103 h 7102379"/>
              <a:gd name="connsiteX10" fmla="*/ 2368190 w 3281925"/>
              <a:gd name="connsiteY10" fmla="*/ 0 h 7102379"/>
              <a:gd name="connsiteX11" fmla="*/ 2959692 w 3281925"/>
              <a:gd name="connsiteY11" fmla="*/ 0 h 7102379"/>
              <a:gd name="connsiteX12" fmla="*/ 3281925 w 3281925"/>
              <a:gd name="connsiteY12" fmla="*/ 322235 h 7102379"/>
              <a:gd name="connsiteX13" fmla="*/ 3281925 w 3281925"/>
              <a:gd name="connsiteY13" fmla="*/ 6780145 h 7102379"/>
              <a:gd name="connsiteX14" fmla="*/ 2959692 w 3281925"/>
              <a:gd name="connsiteY14" fmla="*/ 7102379 h 7102379"/>
              <a:gd name="connsiteX15" fmla="*/ 322232 w 3281925"/>
              <a:gd name="connsiteY15" fmla="*/ 7102379 h 7102379"/>
              <a:gd name="connsiteX16" fmla="*/ 94076 w 3281925"/>
              <a:gd name="connsiteY16" fmla="*/ 7007474 h 7102379"/>
              <a:gd name="connsiteX17" fmla="*/ 62634 w 3281925"/>
              <a:gd name="connsiteY17" fmla="*/ 6969208 h 7102379"/>
              <a:gd name="connsiteX18" fmla="*/ 54819 w 3281925"/>
              <a:gd name="connsiteY18" fmla="*/ 6959696 h 7102379"/>
              <a:gd name="connsiteX19" fmla="*/ 0 w 3281925"/>
              <a:gd name="connsiteY19" fmla="*/ 6780146 h 7102379"/>
              <a:gd name="connsiteX20" fmla="*/ 0 w 3281925"/>
              <a:gd name="connsiteY20" fmla="*/ 322235 h 7102379"/>
              <a:gd name="connsiteX21" fmla="*/ 322234 w 3281925"/>
              <a:gd name="connsiteY21" fmla="*/ 0 h 7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1925" h="7102379">
                <a:moveTo>
                  <a:pt x="322234" y="0"/>
                </a:moveTo>
                <a:lnTo>
                  <a:pt x="913734" y="0"/>
                </a:lnTo>
                <a:lnTo>
                  <a:pt x="954008" y="16276"/>
                </a:lnTo>
                <a:cubicBezTo>
                  <a:pt x="964492" y="26483"/>
                  <a:pt x="971113" y="40829"/>
                  <a:pt x="971113" y="57382"/>
                </a:cubicBezTo>
                <a:lnTo>
                  <a:pt x="971113" y="101524"/>
                </a:lnTo>
                <a:cubicBezTo>
                  <a:pt x="971113" y="198635"/>
                  <a:pt x="1050568" y="278090"/>
                  <a:pt x="1147679" y="278090"/>
                </a:cubicBezTo>
                <a:lnTo>
                  <a:pt x="2134242" y="278090"/>
                </a:lnTo>
                <a:cubicBezTo>
                  <a:pt x="2231355" y="278090"/>
                  <a:pt x="2310808" y="198635"/>
                  <a:pt x="2310808" y="101524"/>
                </a:cubicBezTo>
                <a:lnTo>
                  <a:pt x="2310808" y="57382"/>
                </a:lnTo>
                <a:cubicBezTo>
                  <a:pt x="2310808" y="41933"/>
                  <a:pt x="2316878" y="27587"/>
                  <a:pt x="2327087" y="17103"/>
                </a:cubicBezTo>
                <a:lnTo>
                  <a:pt x="2368190" y="0"/>
                </a:lnTo>
                <a:lnTo>
                  <a:pt x="2959692" y="0"/>
                </a:lnTo>
                <a:cubicBezTo>
                  <a:pt x="3136258" y="0"/>
                  <a:pt x="3281925" y="145667"/>
                  <a:pt x="3281925" y="322235"/>
                </a:cubicBezTo>
                <a:lnTo>
                  <a:pt x="3281925" y="6780145"/>
                </a:lnTo>
                <a:cubicBezTo>
                  <a:pt x="3281925" y="6956711"/>
                  <a:pt x="3136258" y="7102379"/>
                  <a:pt x="2959692" y="7102379"/>
                </a:cubicBezTo>
                <a:lnTo>
                  <a:pt x="322232" y="7102379"/>
                </a:lnTo>
                <a:cubicBezTo>
                  <a:pt x="232846" y="7102379"/>
                  <a:pt x="152287" y="7065962"/>
                  <a:pt x="94076" y="7007474"/>
                </a:cubicBezTo>
                <a:lnTo>
                  <a:pt x="62634" y="6969208"/>
                </a:lnTo>
                <a:lnTo>
                  <a:pt x="54819" y="6959696"/>
                </a:lnTo>
                <a:cubicBezTo>
                  <a:pt x="20174" y="6908226"/>
                  <a:pt x="0" y="6846359"/>
                  <a:pt x="0" y="6780146"/>
                </a:cubicBezTo>
                <a:lnTo>
                  <a:pt x="0" y="322235"/>
                </a:lnTo>
                <a:cubicBezTo>
                  <a:pt x="0" y="145667"/>
                  <a:pt x="145667" y="0"/>
                  <a:pt x="322234" y="0"/>
                </a:cubicBezTo>
                <a:close/>
              </a:path>
            </a:pathLst>
          </a:custGeom>
          <a:blipFill>
            <a:blip r:embed="rId4">
              <a:extLst>
                <a:ext uri="{96DAC541-7B7A-43D3-8B79-37D633B846F1}">
                  <asvg:svgBlip xmlns:asvg="http://schemas.microsoft.com/office/drawing/2016/SVG/main" r:embed="rId5"/>
                </a:ext>
              </a:extLst>
            </a:blip>
            <a:stretch>
              <a:fillRect/>
            </a:stretch>
          </a:blipFill>
          <a:ln w="9525" cap="flat">
            <a:noFill/>
            <a:prstDash val="solid"/>
            <a:miter/>
          </a:ln>
        </p:spPr>
        <p:txBody>
          <a:bodyPr wrap="square" rtlCol="0" anchor="ctr">
            <a:noAutofit/>
          </a:bodyPr>
          <a:lstStyle/>
          <a:p>
            <a:endParaRPr lang="zh-CN" altLang="en-US"/>
          </a:p>
        </p:txBody>
      </p:sp>
      <p:sp>
        <p:nvSpPr>
          <p:cNvPr id="21" name="文本框 20">
            <a:extLst>
              <a:ext uri="{FF2B5EF4-FFF2-40B4-BE49-F238E27FC236}">
                <a16:creationId xmlns:a16="http://schemas.microsoft.com/office/drawing/2014/main" id="{918A1A4C-11C2-4AF3-9BDB-DF4C253360A1}"/>
              </a:ext>
            </a:extLst>
          </p:cNvPr>
          <p:cNvSpPr txBox="1"/>
          <p:nvPr/>
        </p:nvSpPr>
        <p:spPr>
          <a:xfrm>
            <a:off x="736600" y="687378"/>
            <a:ext cx="1545295" cy="461665"/>
          </a:xfrm>
          <a:prstGeom prst="rect">
            <a:avLst/>
          </a:prstGeom>
          <a:noFill/>
        </p:spPr>
        <p:txBody>
          <a:bodyPr wrap="none" lIns="0" tIns="0" rIns="0" bIns="0" rtlCol="0">
            <a:noAutofit/>
          </a:bodyPr>
          <a:lstStyle/>
          <a:p>
            <a:r>
              <a:rPr lang="zh-CN" altLang="en-US" sz="3000" b="1" dirty="0">
                <a:latin typeface="+mj-ea"/>
                <a:ea typeface="+mj-ea"/>
              </a:rPr>
              <a:t>样机使用说明</a:t>
            </a:r>
          </a:p>
        </p:txBody>
      </p:sp>
      <p:sp>
        <p:nvSpPr>
          <p:cNvPr id="22" name="矩形 21">
            <a:extLst>
              <a:ext uri="{FF2B5EF4-FFF2-40B4-BE49-F238E27FC236}">
                <a16:creationId xmlns:a16="http://schemas.microsoft.com/office/drawing/2014/main" id="{C9BA5AD4-E38A-4E33-AEF0-EC152FCC76E7}"/>
              </a:ext>
            </a:extLst>
          </p:cNvPr>
          <p:cNvSpPr/>
          <p:nvPr/>
        </p:nvSpPr>
        <p:spPr>
          <a:xfrm>
            <a:off x="3156244" y="780076"/>
            <a:ext cx="183151" cy="1831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3" name="矩形 22">
            <a:extLst>
              <a:ext uri="{FF2B5EF4-FFF2-40B4-BE49-F238E27FC236}">
                <a16:creationId xmlns:a16="http://schemas.microsoft.com/office/drawing/2014/main" id="{AB3ECCEE-0FAC-4B57-AF55-2ED633E1A237}"/>
              </a:ext>
            </a:extLst>
          </p:cNvPr>
          <p:cNvSpPr/>
          <p:nvPr/>
        </p:nvSpPr>
        <p:spPr>
          <a:xfrm>
            <a:off x="3195324" y="822351"/>
            <a:ext cx="183152" cy="18315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90" name="组合 89">
            <a:extLst>
              <a:ext uri="{FF2B5EF4-FFF2-40B4-BE49-F238E27FC236}">
                <a16:creationId xmlns:a16="http://schemas.microsoft.com/office/drawing/2014/main" id="{B368CEE2-7B20-437B-B0F3-0998B1AE94D4}"/>
              </a:ext>
            </a:extLst>
          </p:cNvPr>
          <p:cNvGrpSpPr/>
          <p:nvPr/>
        </p:nvGrpSpPr>
        <p:grpSpPr>
          <a:xfrm>
            <a:off x="736600" y="266700"/>
            <a:ext cx="1661579" cy="222249"/>
            <a:chOff x="8759825" y="266700"/>
            <a:chExt cx="1495425" cy="200025"/>
          </a:xfrm>
          <a:solidFill>
            <a:srgbClr val="404040"/>
          </a:solidFill>
        </p:grpSpPr>
        <p:sp>
          <p:nvSpPr>
            <p:cNvPr id="91" name="任意多边形: 形状 90">
              <a:extLst>
                <a:ext uri="{FF2B5EF4-FFF2-40B4-BE49-F238E27FC236}">
                  <a16:creationId xmlns:a16="http://schemas.microsoft.com/office/drawing/2014/main" id="{54F825EC-9F8C-44A4-AEB1-DB1CADCD5397}"/>
                </a:ext>
              </a:extLst>
            </p:cNvPr>
            <p:cNvSpPr/>
            <p:nvPr/>
          </p:nvSpPr>
          <p:spPr>
            <a:xfrm>
              <a:off x="9836150" y="276225"/>
              <a:ext cx="114300" cy="190500"/>
            </a:xfrm>
            <a:custGeom>
              <a:avLst/>
              <a:gdLst>
                <a:gd name="connsiteX0" fmla="*/ 64803 w 114300"/>
                <a:gd name="connsiteY0" fmla="*/ 115 h 190500"/>
                <a:gd name="connsiteX1" fmla="*/ 105475 w 114300"/>
                <a:gd name="connsiteY1" fmla="*/ 6782 h 190500"/>
                <a:gd name="connsiteX2" fmla="*/ 105475 w 114300"/>
                <a:gd name="connsiteY2" fmla="*/ 32719 h 190500"/>
                <a:gd name="connsiteX3" fmla="*/ 62992 w 114300"/>
                <a:gd name="connsiteY3" fmla="*/ 21175 h 190500"/>
                <a:gd name="connsiteX4" fmla="*/ 35180 w 114300"/>
                <a:gd name="connsiteY4" fmla="*/ 28252 h 190500"/>
                <a:gd name="connsiteX5" fmla="*/ 24417 w 114300"/>
                <a:gd name="connsiteY5" fmla="*/ 47950 h 190500"/>
                <a:gd name="connsiteX6" fmla="*/ 31845 w 114300"/>
                <a:gd name="connsiteY6" fmla="*/ 66152 h 190500"/>
                <a:gd name="connsiteX7" fmla="*/ 64135 w 114300"/>
                <a:gd name="connsiteY7" fmla="*/ 85307 h 190500"/>
                <a:gd name="connsiteX8" fmla="*/ 102426 w 114300"/>
                <a:gd name="connsiteY8" fmla="*/ 111253 h 190500"/>
                <a:gd name="connsiteX9" fmla="*/ 113380 w 114300"/>
                <a:gd name="connsiteY9" fmla="*/ 140402 h 190500"/>
                <a:gd name="connsiteX10" fmla="*/ 95568 w 114300"/>
                <a:gd name="connsiteY10" fmla="*/ 177646 h 190500"/>
                <a:gd name="connsiteX11" fmla="*/ 46228 w 114300"/>
                <a:gd name="connsiteY11" fmla="*/ 190615 h 190500"/>
                <a:gd name="connsiteX12" fmla="*/ 20511 w 114300"/>
                <a:gd name="connsiteY12" fmla="*/ 187580 h 190500"/>
                <a:gd name="connsiteX13" fmla="*/ -920 w 114300"/>
                <a:gd name="connsiteY13" fmla="*/ 180025 h 190500"/>
                <a:gd name="connsiteX14" fmla="*/ -920 w 114300"/>
                <a:gd name="connsiteY14" fmla="*/ 152896 h 190500"/>
                <a:gd name="connsiteX15" fmla="*/ 21940 w 114300"/>
                <a:gd name="connsiteY15" fmla="*/ 165033 h 190500"/>
                <a:gd name="connsiteX16" fmla="*/ 48991 w 114300"/>
                <a:gd name="connsiteY16" fmla="*/ 169792 h 190500"/>
                <a:gd name="connsiteX17" fmla="*/ 88139 w 114300"/>
                <a:gd name="connsiteY17" fmla="*/ 142187 h 190500"/>
                <a:gd name="connsiteX18" fmla="*/ 83948 w 114300"/>
                <a:gd name="connsiteY18" fmla="*/ 128264 h 190500"/>
                <a:gd name="connsiteX19" fmla="*/ 72422 w 114300"/>
                <a:gd name="connsiteY19" fmla="*/ 117320 h 190500"/>
                <a:gd name="connsiteX20" fmla="*/ 44990 w 114300"/>
                <a:gd name="connsiteY20" fmla="*/ 102680 h 190500"/>
                <a:gd name="connsiteX21" fmla="*/ 8128 w 114300"/>
                <a:gd name="connsiteY21" fmla="*/ 77039 h 190500"/>
                <a:gd name="connsiteX22" fmla="*/ -825 w 114300"/>
                <a:gd name="connsiteY22" fmla="*/ 49969 h 190500"/>
                <a:gd name="connsiteX23" fmla="*/ 17844 w 114300"/>
                <a:gd name="connsiteY23" fmla="*/ 13564 h 190500"/>
                <a:gd name="connsiteX24" fmla="*/ 64803 w 114300"/>
                <a:gd name="connsiteY24" fmla="*/ 1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300" h="190500">
                  <a:moveTo>
                    <a:pt x="64803" y="115"/>
                  </a:moveTo>
                  <a:cubicBezTo>
                    <a:pt x="83281" y="115"/>
                    <a:pt x="96807" y="2334"/>
                    <a:pt x="105475" y="6782"/>
                  </a:cubicBezTo>
                  <a:lnTo>
                    <a:pt x="105475" y="32719"/>
                  </a:lnTo>
                  <a:cubicBezTo>
                    <a:pt x="94235" y="25023"/>
                    <a:pt x="80043" y="21175"/>
                    <a:pt x="62992" y="21175"/>
                  </a:cubicBezTo>
                  <a:cubicBezTo>
                    <a:pt x="51563" y="21175"/>
                    <a:pt x="42324" y="23537"/>
                    <a:pt x="35180" y="28252"/>
                  </a:cubicBezTo>
                  <a:cubicBezTo>
                    <a:pt x="28036" y="32976"/>
                    <a:pt x="24417" y="39539"/>
                    <a:pt x="24417" y="47950"/>
                  </a:cubicBezTo>
                  <a:cubicBezTo>
                    <a:pt x="24417" y="55408"/>
                    <a:pt x="26893" y="61475"/>
                    <a:pt x="31845" y="66152"/>
                  </a:cubicBezTo>
                  <a:cubicBezTo>
                    <a:pt x="36799" y="70838"/>
                    <a:pt x="47562" y="77220"/>
                    <a:pt x="64135" y="85307"/>
                  </a:cubicBezTo>
                  <a:cubicBezTo>
                    <a:pt x="82424" y="93955"/>
                    <a:pt x="95187" y="102604"/>
                    <a:pt x="102426" y="111253"/>
                  </a:cubicBezTo>
                  <a:cubicBezTo>
                    <a:pt x="109760" y="119892"/>
                    <a:pt x="113380" y="129617"/>
                    <a:pt x="113380" y="140402"/>
                  </a:cubicBezTo>
                  <a:cubicBezTo>
                    <a:pt x="113380" y="156584"/>
                    <a:pt x="107475" y="168999"/>
                    <a:pt x="95568" y="177646"/>
                  </a:cubicBezTo>
                  <a:cubicBezTo>
                    <a:pt x="83757" y="186292"/>
                    <a:pt x="67279" y="190615"/>
                    <a:pt x="46228" y="190615"/>
                  </a:cubicBezTo>
                  <a:cubicBezTo>
                    <a:pt x="38895" y="190615"/>
                    <a:pt x="30322" y="189603"/>
                    <a:pt x="20511" y="187580"/>
                  </a:cubicBezTo>
                  <a:cubicBezTo>
                    <a:pt x="10700" y="185558"/>
                    <a:pt x="3556" y="183040"/>
                    <a:pt x="-920" y="180025"/>
                  </a:cubicBezTo>
                  <a:lnTo>
                    <a:pt x="-920" y="152896"/>
                  </a:lnTo>
                  <a:cubicBezTo>
                    <a:pt x="4795" y="157814"/>
                    <a:pt x="12415" y="161859"/>
                    <a:pt x="21940" y="165033"/>
                  </a:cubicBezTo>
                  <a:cubicBezTo>
                    <a:pt x="31465" y="168206"/>
                    <a:pt x="40418" y="169792"/>
                    <a:pt x="48991" y="169792"/>
                  </a:cubicBezTo>
                  <a:cubicBezTo>
                    <a:pt x="75089" y="169792"/>
                    <a:pt x="88139" y="160590"/>
                    <a:pt x="88139" y="142187"/>
                  </a:cubicBezTo>
                  <a:cubicBezTo>
                    <a:pt x="88139" y="137030"/>
                    <a:pt x="86805" y="132389"/>
                    <a:pt x="83948" y="128264"/>
                  </a:cubicBezTo>
                  <a:cubicBezTo>
                    <a:pt x="81185" y="124140"/>
                    <a:pt x="77280" y="120492"/>
                    <a:pt x="72422" y="117320"/>
                  </a:cubicBezTo>
                  <a:cubicBezTo>
                    <a:pt x="67564" y="114148"/>
                    <a:pt x="58421" y="109262"/>
                    <a:pt x="44990" y="102680"/>
                  </a:cubicBezTo>
                  <a:cubicBezTo>
                    <a:pt x="26321" y="93479"/>
                    <a:pt x="14034" y="84935"/>
                    <a:pt x="8128" y="77039"/>
                  </a:cubicBezTo>
                  <a:cubicBezTo>
                    <a:pt x="2127" y="69152"/>
                    <a:pt x="-825" y="60123"/>
                    <a:pt x="-825" y="49969"/>
                  </a:cubicBezTo>
                  <a:cubicBezTo>
                    <a:pt x="-825" y="34662"/>
                    <a:pt x="5367" y="22527"/>
                    <a:pt x="17844" y="13564"/>
                  </a:cubicBezTo>
                  <a:cubicBezTo>
                    <a:pt x="30227" y="4601"/>
                    <a:pt x="45848" y="115"/>
                    <a:pt x="64803" y="115"/>
                  </a:cubicBezTo>
                  <a:close/>
                </a:path>
              </a:pathLst>
            </a:custGeom>
            <a:grpFill/>
            <a:ln w="9525" cap="flat">
              <a:noFill/>
              <a:prstDash val="solid"/>
              <a:miter/>
            </a:ln>
          </p:spPr>
          <p:txBody>
            <a:bodyPr rtlCol="0" anchor="ctr">
              <a:noAutofit/>
            </a:bodyPr>
            <a:lstStyle/>
            <a:p>
              <a:endParaRPr lang="zh-CN" altLang="en-US"/>
            </a:p>
          </p:txBody>
        </p:sp>
        <p:sp>
          <p:nvSpPr>
            <p:cNvPr id="92" name="任意多边形: 形状 91">
              <a:extLst>
                <a:ext uri="{FF2B5EF4-FFF2-40B4-BE49-F238E27FC236}">
                  <a16:creationId xmlns:a16="http://schemas.microsoft.com/office/drawing/2014/main" id="{09C84084-73B0-4F87-B33A-3F28F7759795}"/>
                </a:ext>
              </a:extLst>
            </p:cNvPr>
            <p:cNvSpPr/>
            <p:nvPr/>
          </p:nvSpPr>
          <p:spPr>
            <a:xfrm>
              <a:off x="9407525" y="276225"/>
              <a:ext cx="114300" cy="180975"/>
            </a:xfrm>
            <a:custGeom>
              <a:avLst/>
              <a:gdLst>
                <a:gd name="connsiteX0" fmla="*/ -920 w 114300"/>
                <a:gd name="connsiteY0" fmla="*/ 115 h 180975"/>
                <a:gd name="connsiteX1" fmla="*/ 51039 w 114300"/>
                <a:gd name="connsiteY1" fmla="*/ 115 h 180975"/>
                <a:gd name="connsiteX2" fmla="*/ 97026 w 114300"/>
                <a:gd name="connsiteY2" fmla="*/ 14250 h 180975"/>
                <a:gd name="connsiteX3" fmla="*/ 113380 w 114300"/>
                <a:gd name="connsiteY3" fmla="*/ 54674 h 180975"/>
                <a:gd name="connsiteX4" fmla="*/ 94254 w 114300"/>
                <a:gd name="connsiteY4" fmla="*/ 97842 h 180975"/>
                <a:gd name="connsiteX5" fmla="*/ 46429 w 114300"/>
                <a:gd name="connsiteY5" fmla="*/ 113443 h 180975"/>
                <a:gd name="connsiteX6" fmla="*/ 22693 w 114300"/>
                <a:gd name="connsiteY6" fmla="*/ 113443 h 180975"/>
                <a:gd name="connsiteX7" fmla="*/ 22693 w 114300"/>
                <a:gd name="connsiteY7" fmla="*/ 181090 h 180975"/>
                <a:gd name="connsiteX8" fmla="*/ -920 w 114300"/>
                <a:gd name="connsiteY8" fmla="*/ 181090 h 180975"/>
                <a:gd name="connsiteX9" fmla="*/ -920 w 114300"/>
                <a:gd name="connsiteY9" fmla="*/ 115 h 180975"/>
                <a:gd name="connsiteX10" fmla="*/ 22693 w 114300"/>
                <a:gd name="connsiteY10" fmla="*/ 20679 h 180975"/>
                <a:gd name="connsiteX11" fmla="*/ 22693 w 114300"/>
                <a:gd name="connsiteY11" fmla="*/ 92879 h 180975"/>
                <a:gd name="connsiteX12" fmla="*/ 44543 w 114300"/>
                <a:gd name="connsiteY12" fmla="*/ 92879 h 180975"/>
                <a:gd name="connsiteX13" fmla="*/ 77366 w 114300"/>
                <a:gd name="connsiteY13" fmla="*/ 83240 h 180975"/>
                <a:gd name="connsiteX14" fmla="*/ 88586 w 114300"/>
                <a:gd name="connsiteY14" fmla="*/ 55608 h 180975"/>
                <a:gd name="connsiteX15" fmla="*/ 46781 w 114300"/>
                <a:gd name="connsiteY15" fmla="*/ 20679 h 180975"/>
                <a:gd name="connsiteX16" fmla="*/ 22693 w 114300"/>
                <a:gd name="connsiteY16" fmla="*/ 206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180975">
                  <a:moveTo>
                    <a:pt x="-920" y="115"/>
                  </a:moveTo>
                  <a:lnTo>
                    <a:pt x="51039" y="115"/>
                  </a:lnTo>
                  <a:cubicBezTo>
                    <a:pt x="70794" y="115"/>
                    <a:pt x="86119" y="4830"/>
                    <a:pt x="97026" y="14250"/>
                  </a:cubicBezTo>
                  <a:cubicBezTo>
                    <a:pt x="107931" y="23680"/>
                    <a:pt x="113380" y="37148"/>
                    <a:pt x="113380" y="54674"/>
                  </a:cubicBezTo>
                  <a:cubicBezTo>
                    <a:pt x="113380" y="72438"/>
                    <a:pt x="107008" y="86821"/>
                    <a:pt x="94254" y="97842"/>
                  </a:cubicBezTo>
                  <a:cubicBezTo>
                    <a:pt x="81500" y="108871"/>
                    <a:pt x="65555" y="114063"/>
                    <a:pt x="46429" y="113443"/>
                  </a:cubicBezTo>
                  <a:lnTo>
                    <a:pt x="22693" y="113443"/>
                  </a:lnTo>
                  <a:lnTo>
                    <a:pt x="22693" y="181090"/>
                  </a:lnTo>
                  <a:lnTo>
                    <a:pt x="-920" y="181090"/>
                  </a:lnTo>
                  <a:lnTo>
                    <a:pt x="-920" y="115"/>
                  </a:lnTo>
                  <a:close/>
                  <a:moveTo>
                    <a:pt x="22693" y="20679"/>
                  </a:moveTo>
                  <a:lnTo>
                    <a:pt x="22693" y="92879"/>
                  </a:lnTo>
                  <a:lnTo>
                    <a:pt x="44543" y="92879"/>
                  </a:lnTo>
                  <a:cubicBezTo>
                    <a:pt x="58944" y="92879"/>
                    <a:pt x="69889" y="89669"/>
                    <a:pt x="77366" y="83240"/>
                  </a:cubicBezTo>
                  <a:cubicBezTo>
                    <a:pt x="84843" y="76820"/>
                    <a:pt x="88586" y="67609"/>
                    <a:pt x="88586" y="55608"/>
                  </a:cubicBezTo>
                  <a:cubicBezTo>
                    <a:pt x="88586" y="32319"/>
                    <a:pt x="74652" y="20679"/>
                    <a:pt x="46781" y="20679"/>
                  </a:cubicBezTo>
                  <a:lnTo>
                    <a:pt x="22693" y="20679"/>
                  </a:lnTo>
                  <a:close/>
                </a:path>
              </a:pathLst>
            </a:custGeom>
            <a:grpFill/>
            <a:ln w="9525" cap="flat">
              <a:noFill/>
              <a:prstDash val="solid"/>
              <a:miter/>
            </a:ln>
          </p:spPr>
          <p:txBody>
            <a:bodyPr rtlCol="0" anchor="ctr">
              <a:noAutofit/>
            </a:bodyPr>
            <a:lstStyle/>
            <a:p>
              <a:endParaRPr lang="zh-CN" altLang="en-US"/>
            </a:p>
          </p:txBody>
        </p:sp>
        <p:sp>
          <p:nvSpPr>
            <p:cNvPr id="93" name="任意多边形: 形状 92">
              <a:extLst>
                <a:ext uri="{FF2B5EF4-FFF2-40B4-BE49-F238E27FC236}">
                  <a16:creationId xmlns:a16="http://schemas.microsoft.com/office/drawing/2014/main" id="{46E6676F-883D-4452-914F-8BEA67C4EF9C}"/>
                </a:ext>
              </a:extLst>
            </p:cNvPr>
            <p:cNvSpPr/>
            <p:nvPr/>
          </p:nvSpPr>
          <p:spPr>
            <a:xfrm>
              <a:off x="9550400" y="276225"/>
              <a:ext cx="95250" cy="180975"/>
            </a:xfrm>
            <a:custGeom>
              <a:avLst/>
              <a:gdLst>
                <a:gd name="connsiteX0" fmla="*/ -920 w 95250"/>
                <a:gd name="connsiteY0" fmla="*/ 115 h 180975"/>
                <a:gd name="connsiteX1" fmla="*/ 22416 w 95250"/>
                <a:gd name="connsiteY1" fmla="*/ 115 h 180975"/>
                <a:gd name="connsiteX2" fmla="*/ 22416 w 95250"/>
                <a:gd name="connsiteY2" fmla="*/ 160410 h 180975"/>
                <a:gd name="connsiteX3" fmla="*/ 94330 w 95250"/>
                <a:gd name="connsiteY3" fmla="*/ 160410 h 180975"/>
                <a:gd name="connsiteX4" fmla="*/ 94330 w 95250"/>
                <a:gd name="connsiteY4" fmla="*/ 181090 h 180975"/>
                <a:gd name="connsiteX5" fmla="*/ -920 w 95250"/>
                <a:gd name="connsiteY5" fmla="*/ 181090 h 180975"/>
                <a:gd name="connsiteX6" fmla="*/ -920 w 95250"/>
                <a:gd name="connsiteY6" fmla="*/ 11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80975">
                  <a:moveTo>
                    <a:pt x="-920" y="115"/>
                  </a:moveTo>
                  <a:lnTo>
                    <a:pt x="22416" y="115"/>
                  </a:lnTo>
                  <a:lnTo>
                    <a:pt x="22416" y="160410"/>
                  </a:lnTo>
                  <a:lnTo>
                    <a:pt x="94330" y="160410"/>
                  </a:lnTo>
                  <a:lnTo>
                    <a:pt x="94330" y="181090"/>
                  </a:lnTo>
                  <a:lnTo>
                    <a:pt x="-920" y="181090"/>
                  </a:lnTo>
                  <a:lnTo>
                    <a:pt x="-920" y="115"/>
                  </a:lnTo>
                  <a:close/>
                </a:path>
              </a:pathLst>
            </a:custGeom>
            <a:grpFill/>
            <a:ln w="9525" cap="flat">
              <a:noFill/>
              <a:prstDash val="solid"/>
              <a:miter/>
            </a:ln>
          </p:spPr>
          <p:txBody>
            <a:bodyPr rtlCol="0" anchor="ctr">
              <a:noAutofit/>
            </a:bodyPr>
            <a:lstStyle/>
            <a:p>
              <a:endParaRPr lang="zh-CN" altLang="en-US"/>
            </a:p>
          </p:txBody>
        </p:sp>
        <p:sp>
          <p:nvSpPr>
            <p:cNvPr id="94" name="任意多边形: 形状 93">
              <a:extLst>
                <a:ext uri="{FF2B5EF4-FFF2-40B4-BE49-F238E27FC236}">
                  <a16:creationId xmlns:a16="http://schemas.microsoft.com/office/drawing/2014/main" id="{BCE8AC8E-0DD7-4449-BBA1-8952161D2662}"/>
                </a:ext>
              </a:extLst>
            </p:cNvPr>
            <p:cNvSpPr/>
            <p:nvPr/>
          </p:nvSpPr>
          <p:spPr>
            <a:xfrm>
              <a:off x="9664700" y="276225"/>
              <a:ext cx="142875" cy="190500"/>
            </a:xfrm>
            <a:custGeom>
              <a:avLst/>
              <a:gdLst>
                <a:gd name="connsiteX0" fmla="*/ -920 w 142875"/>
                <a:gd name="connsiteY0" fmla="*/ 115 h 190500"/>
                <a:gd name="connsiteX1" fmla="*/ 23559 w 142875"/>
                <a:gd name="connsiteY1" fmla="*/ 115 h 190500"/>
                <a:gd name="connsiteX2" fmla="*/ 23559 w 142875"/>
                <a:gd name="connsiteY2" fmla="*/ 112843 h 190500"/>
                <a:gd name="connsiteX3" fmla="*/ 71280 w 142875"/>
                <a:gd name="connsiteY3" fmla="*/ 169086 h 190500"/>
                <a:gd name="connsiteX4" fmla="*/ 117476 w 142875"/>
                <a:gd name="connsiteY4" fmla="*/ 114653 h 190500"/>
                <a:gd name="connsiteX5" fmla="*/ 117476 w 142875"/>
                <a:gd name="connsiteY5" fmla="*/ 115 h 190500"/>
                <a:gd name="connsiteX6" fmla="*/ 141955 w 142875"/>
                <a:gd name="connsiteY6" fmla="*/ 115 h 190500"/>
                <a:gd name="connsiteX7" fmla="*/ 141955 w 142875"/>
                <a:gd name="connsiteY7" fmla="*/ 111148 h 190500"/>
                <a:gd name="connsiteX8" fmla="*/ 68994 w 142875"/>
                <a:gd name="connsiteY8" fmla="*/ 190615 h 190500"/>
                <a:gd name="connsiteX9" fmla="*/ -920 w 142875"/>
                <a:gd name="connsiteY9" fmla="*/ 113929 h 190500"/>
                <a:gd name="connsiteX10" fmla="*/ -920 w 142875"/>
                <a:gd name="connsiteY10" fmla="*/ 1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90500">
                  <a:moveTo>
                    <a:pt x="-920" y="115"/>
                  </a:moveTo>
                  <a:lnTo>
                    <a:pt x="23559" y="115"/>
                  </a:lnTo>
                  <a:lnTo>
                    <a:pt x="23559" y="112843"/>
                  </a:lnTo>
                  <a:cubicBezTo>
                    <a:pt x="23559" y="150338"/>
                    <a:pt x="39466" y="169086"/>
                    <a:pt x="71280" y="169086"/>
                  </a:cubicBezTo>
                  <a:cubicBezTo>
                    <a:pt x="102046" y="169086"/>
                    <a:pt x="117476" y="150942"/>
                    <a:pt x="117476" y="114653"/>
                  </a:cubicBezTo>
                  <a:lnTo>
                    <a:pt x="117476" y="115"/>
                  </a:lnTo>
                  <a:lnTo>
                    <a:pt x="141955" y="115"/>
                  </a:lnTo>
                  <a:lnTo>
                    <a:pt x="141955" y="111148"/>
                  </a:lnTo>
                  <a:cubicBezTo>
                    <a:pt x="141955" y="164126"/>
                    <a:pt x="117666" y="190615"/>
                    <a:pt x="68994" y="190615"/>
                  </a:cubicBezTo>
                  <a:cubicBezTo>
                    <a:pt x="22416" y="190615"/>
                    <a:pt x="-920" y="165054"/>
                    <a:pt x="-920" y="113929"/>
                  </a:cubicBezTo>
                  <a:lnTo>
                    <a:pt x="-920" y="115"/>
                  </a:lnTo>
                  <a:close/>
                </a:path>
              </a:pathLst>
            </a:custGeom>
            <a:grpFill/>
            <a:ln w="9525" cap="flat">
              <a:noFill/>
              <a:prstDash val="solid"/>
              <a:miter/>
            </a:ln>
          </p:spPr>
          <p:txBody>
            <a:bodyPr rtlCol="0" anchor="ctr">
              <a:noAutofit/>
            </a:bodyPr>
            <a:lstStyle/>
            <a:p>
              <a:endParaRPr lang="zh-CN" altLang="en-US"/>
            </a:p>
          </p:txBody>
        </p:sp>
        <p:sp>
          <p:nvSpPr>
            <p:cNvPr id="95" name="任意多边形: 形状 94">
              <a:extLst>
                <a:ext uri="{FF2B5EF4-FFF2-40B4-BE49-F238E27FC236}">
                  <a16:creationId xmlns:a16="http://schemas.microsoft.com/office/drawing/2014/main" id="{901D9BE0-FFA9-4C5C-99DB-98176300A1C9}"/>
                </a:ext>
              </a:extLst>
            </p:cNvPr>
            <p:cNvSpPr/>
            <p:nvPr/>
          </p:nvSpPr>
          <p:spPr>
            <a:xfrm>
              <a:off x="8759825" y="266700"/>
              <a:ext cx="1495425" cy="200025"/>
            </a:xfrm>
            <a:custGeom>
              <a:avLst/>
              <a:gdLst>
                <a:gd name="connsiteX0" fmla="*/ 1231520 w 1495425"/>
                <a:gd name="connsiteY0" fmla="*/ 178615 h 200025"/>
                <a:gd name="connsiteX1" fmla="*/ 1238950 w 1495425"/>
                <a:gd name="connsiteY1" fmla="*/ 181469 h 200025"/>
                <a:gd name="connsiteX2" fmla="*/ 1241902 w 1495425"/>
                <a:gd name="connsiteY2" fmla="*/ 188842 h 200025"/>
                <a:gd name="connsiteX3" fmla="*/ 1238950 w 1495425"/>
                <a:gd name="connsiteY3" fmla="*/ 196216 h 200025"/>
                <a:gd name="connsiteX4" fmla="*/ 1231520 w 1495425"/>
                <a:gd name="connsiteY4" fmla="*/ 199188 h 200025"/>
                <a:gd name="connsiteX5" fmla="*/ 1224376 w 1495425"/>
                <a:gd name="connsiteY5" fmla="*/ 196216 h 200025"/>
                <a:gd name="connsiteX6" fmla="*/ 1221518 w 1495425"/>
                <a:gd name="connsiteY6" fmla="*/ 188842 h 200025"/>
                <a:gd name="connsiteX7" fmla="*/ 1224376 w 1495425"/>
                <a:gd name="connsiteY7" fmla="*/ 181469 h 200025"/>
                <a:gd name="connsiteX8" fmla="*/ 1231520 w 1495425"/>
                <a:gd name="connsiteY8" fmla="*/ 178615 h 200025"/>
                <a:gd name="connsiteX9" fmla="*/ 560884 w 1495425"/>
                <a:gd name="connsiteY9" fmla="*/ 73010 h 200025"/>
                <a:gd name="connsiteX10" fmla="*/ 530756 w 1495425"/>
                <a:gd name="connsiteY10" fmla="*/ 85383 h 200025"/>
                <a:gd name="connsiteX11" fmla="*/ 516050 w 1495425"/>
                <a:gd name="connsiteY11" fmla="*/ 120940 h 200025"/>
                <a:gd name="connsiteX12" fmla="*/ 599060 w 1495425"/>
                <a:gd name="connsiteY12" fmla="*/ 120940 h 200025"/>
                <a:gd name="connsiteX13" fmla="*/ 588316 w 1495425"/>
                <a:gd name="connsiteY13" fmla="*/ 85564 h 200025"/>
                <a:gd name="connsiteX14" fmla="*/ 560884 w 1495425"/>
                <a:gd name="connsiteY14" fmla="*/ 73010 h 200025"/>
                <a:gd name="connsiteX15" fmla="*/ 345142 w 1495425"/>
                <a:gd name="connsiteY15" fmla="*/ 65399 h 200025"/>
                <a:gd name="connsiteX16" fmla="*/ 356696 w 1495425"/>
                <a:gd name="connsiteY16" fmla="*/ 65399 h 200025"/>
                <a:gd name="connsiteX17" fmla="*/ 356696 w 1495425"/>
                <a:gd name="connsiteY17" fmla="*/ 196929 h 200025"/>
                <a:gd name="connsiteX18" fmla="*/ 345142 w 1495425"/>
                <a:gd name="connsiteY18" fmla="*/ 196929 h 200025"/>
                <a:gd name="connsiteX19" fmla="*/ 1451452 w 1495425"/>
                <a:gd name="connsiteY19" fmla="*/ 62189 h 200025"/>
                <a:gd name="connsiteX20" fmla="*/ 1483456 w 1495425"/>
                <a:gd name="connsiteY20" fmla="*/ 76401 h 200025"/>
                <a:gd name="connsiteX21" fmla="*/ 1494505 w 1495425"/>
                <a:gd name="connsiteY21" fmla="*/ 116892 h 200025"/>
                <a:gd name="connsiteX22" fmla="*/ 1494505 w 1495425"/>
                <a:gd name="connsiteY22" fmla="*/ 196929 h 200025"/>
                <a:gd name="connsiteX23" fmla="*/ 1482980 w 1495425"/>
                <a:gd name="connsiteY23" fmla="*/ 196929 h 200025"/>
                <a:gd name="connsiteX24" fmla="*/ 1482980 w 1495425"/>
                <a:gd name="connsiteY24" fmla="*/ 120340 h 200025"/>
                <a:gd name="connsiteX25" fmla="*/ 1449452 w 1495425"/>
                <a:gd name="connsiteY25" fmla="*/ 73010 h 200025"/>
                <a:gd name="connsiteX26" fmla="*/ 1418686 w 1495425"/>
                <a:gd name="connsiteY26" fmla="*/ 86926 h 200025"/>
                <a:gd name="connsiteX27" fmla="*/ 1406685 w 1495425"/>
                <a:gd name="connsiteY27" fmla="*/ 121416 h 200025"/>
                <a:gd name="connsiteX28" fmla="*/ 1406685 w 1495425"/>
                <a:gd name="connsiteY28" fmla="*/ 196929 h 200025"/>
                <a:gd name="connsiteX29" fmla="*/ 1395159 w 1495425"/>
                <a:gd name="connsiteY29" fmla="*/ 196929 h 200025"/>
                <a:gd name="connsiteX30" fmla="*/ 1395159 w 1495425"/>
                <a:gd name="connsiteY30" fmla="*/ 65399 h 200025"/>
                <a:gd name="connsiteX31" fmla="*/ 1406685 w 1495425"/>
                <a:gd name="connsiteY31" fmla="*/ 65399 h 200025"/>
                <a:gd name="connsiteX32" fmla="*/ 1406685 w 1495425"/>
                <a:gd name="connsiteY32" fmla="*/ 89307 h 200025"/>
                <a:gd name="connsiteX33" fmla="*/ 1407256 w 1495425"/>
                <a:gd name="connsiteY33" fmla="*/ 89307 h 200025"/>
                <a:gd name="connsiteX34" fmla="*/ 1451452 w 1495425"/>
                <a:gd name="connsiteY34" fmla="*/ 62189 h 200025"/>
                <a:gd name="connsiteX35" fmla="*/ 1336295 w 1495425"/>
                <a:gd name="connsiteY35" fmla="*/ 62189 h 200025"/>
                <a:gd name="connsiteX36" fmla="*/ 1364870 w 1495425"/>
                <a:gd name="connsiteY36" fmla="*/ 68371 h 200025"/>
                <a:gd name="connsiteX37" fmla="*/ 1364870 w 1495425"/>
                <a:gd name="connsiteY37" fmla="*/ 81697 h 200025"/>
                <a:gd name="connsiteX38" fmla="*/ 1334485 w 1495425"/>
                <a:gd name="connsiteY38" fmla="*/ 73010 h 200025"/>
                <a:gd name="connsiteX39" fmla="*/ 1297718 w 1495425"/>
                <a:gd name="connsiteY39" fmla="*/ 89660 h 200025"/>
                <a:gd name="connsiteX40" fmla="*/ 1283621 w 1495425"/>
                <a:gd name="connsiteY40" fmla="*/ 132713 h 200025"/>
                <a:gd name="connsiteX41" fmla="*/ 1296480 w 1495425"/>
                <a:gd name="connsiteY41" fmla="*/ 173799 h 200025"/>
                <a:gd name="connsiteX42" fmla="*/ 1330676 w 1495425"/>
                <a:gd name="connsiteY42" fmla="*/ 189318 h 200025"/>
                <a:gd name="connsiteX43" fmla="*/ 1364393 w 1495425"/>
                <a:gd name="connsiteY43" fmla="*/ 178853 h 200025"/>
                <a:gd name="connsiteX44" fmla="*/ 1364393 w 1495425"/>
                <a:gd name="connsiteY44" fmla="*/ 191102 h 200025"/>
                <a:gd name="connsiteX45" fmla="*/ 1330103 w 1495425"/>
                <a:gd name="connsiteY45" fmla="*/ 200140 h 200025"/>
                <a:gd name="connsiteX46" fmla="*/ 1287622 w 1495425"/>
                <a:gd name="connsiteY46" fmla="*/ 181707 h 200025"/>
                <a:gd name="connsiteX47" fmla="*/ 1271429 w 1495425"/>
                <a:gd name="connsiteY47" fmla="*/ 133427 h 200025"/>
                <a:gd name="connsiteX48" fmla="*/ 1289622 w 1495425"/>
                <a:gd name="connsiteY48" fmla="*/ 82173 h 200025"/>
                <a:gd name="connsiteX49" fmla="*/ 1336295 w 1495425"/>
                <a:gd name="connsiteY49" fmla="*/ 62189 h 200025"/>
                <a:gd name="connsiteX50" fmla="*/ 561350 w 1495425"/>
                <a:gd name="connsiteY50" fmla="*/ 62189 h 200025"/>
                <a:gd name="connsiteX51" fmla="*/ 598298 w 1495425"/>
                <a:gd name="connsiteY51" fmla="*/ 79439 h 200025"/>
                <a:gd name="connsiteX52" fmla="*/ 611204 w 1495425"/>
                <a:gd name="connsiteY52" fmla="*/ 126407 h 200025"/>
                <a:gd name="connsiteX53" fmla="*/ 611204 w 1495425"/>
                <a:gd name="connsiteY53" fmla="*/ 131646 h 200025"/>
                <a:gd name="connsiteX54" fmla="*/ 515583 w 1495425"/>
                <a:gd name="connsiteY54" fmla="*/ 131646 h 200025"/>
                <a:gd name="connsiteX55" fmla="*/ 527841 w 1495425"/>
                <a:gd name="connsiteY55" fmla="*/ 174037 h 200025"/>
                <a:gd name="connsiteX56" fmla="*/ 561579 w 1495425"/>
                <a:gd name="connsiteY56" fmla="*/ 189318 h 200025"/>
                <a:gd name="connsiteX57" fmla="*/ 603965 w 1495425"/>
                <a:gd name="connsiteY57" fmla="*/ 173026 h 200025"/>
                <a:gd name="connsiteX58" fmla="*/ 603965 w 1495425"/>
                <a:gd name="connsiteY58" fmla="*/ 185632 h 200025"/>
                <a:gd name="connsiteX59" fmla="*/ 559245 w 1495425"/>
                <a:gd name="connsiteY59" fmla="*/ 200140 h 200025"/>
                <a:gd name="connsiteX60" fmla="*/ 518849 w 1495425"/>
                <a:gd name="connsiteY60" fmla="*/ 181885 h 200025"/>
                <a:gd name="connsiteX61" fmla="*/ 503438 w 1495425"/>
                <a:gd name="connsiteY61" fmla="*/ 130455 h 200025"/>
                <a:gd name="connsiteX62" fmla="*/ 519555 w 1495425"/>
                <a:gd name="connsiteY62" fmla="*/ 81935 h 200025"/>
                <a:gd name="connsiteX63" fmla="*/ 561350 w 1495425"/>
                <a:gd name="connsiteY63" fmla="*/ 62189 h 200025"/>
                <a:gd name="connsiteX64" fmla="*/ 453880 w 1495425"/>
                <a:gd name="connsiteY64" fmla="*/ 62189 h 200025"/>
                <a:gd name="connsiteX65" fmla="*/ 482483 w 1495425"/>
                <a:gd name="connsiteY65" fmla="*/ 68371 h 200025"/>
                <a:gd name="connsiteX66" fmla="*/ 482483 w 1495425"/>
                <a:gd name="connsiteY66" fmla="*/ 81697 h 200025"/>
                <a:gd name="connsiteX67" fmla="*/ 452127 w 1495425"/>
                <a:gd name="connsiteY67" fmla="*/ 73010 h 200025"/>
                <a:gd name="connsiteX68" fmla="*/ 415351 w 1495425"/>
                <a:gd name="connsiteY68" fmla="*/ 89660 h 200025"/>
                <a:gd name="connsiteX69" fmla="*/ 401225 w 1495425"/>
                <a:gd name="connsiteY69" fmla="*/ 132713 h 200025"/>
                <a:gd name="connsiteX70" fmla="*/ 414122 w 1495425"/>
                <a:gd name="connsiteY70" fmla="*/ 173799 h 200025"/>
                <a:gd name="connsiteX71" fmla="*/ 448279 w 1495425"/>
                <a:gd name="connsiteY71" fmla="*/ 189318 h 200025"/>
                <a:gd name="connsiteX72" fmla="*/ 482017 w 1495425"/>
                <a:gd name="connsiteY72" fmla="*/ 178853 h 200025"/>
                <a:gd name="connsiteX73" fmla="*/ 482017 w 1495425"/>
                <a:gd name="connsiteY73" fmla="*/ 191102 h 200025"/>
                <a:gd name="connsiteX74" fmla="*/ 447689 w 1495425"/>
                <a:gd name="connsiteY74" fmla="*/ 200140 h 200025"/>
                <a:gd name="connsiteX75" fmla="*/ 405255 w 1495425"/>
                <a:gd name="connsiteY75" fmla="*/ 181707 h 200025"/>
                <a:gd name="connsiteX76" fmla="*/ 389081 w 1495425"/>
                <a:gd name="connsiteY76" fmla="*/ 133427 h 200025"/>
                <a:gd name="connsiteX77" fmla="*/ 407236 w 1495425"/>
                <a:gd name="connsiteY77" fmla="*/ 82173 h 200025"/>
                <a:gd name="connsiteX78" fmla="*/ 453880 w 1495425"/>
                <a:gd name="connsiteY78" fmla="*/ 62189 h 200025"/>
                <a:gd name="connsiteX79" fmla="*/ 84195 w 1495425"/>
                <a:gd name="connsiteY79" fmla="*/ 21280 h 200025"/>
                <a:gd name="connsiteX80" fmla="*/ 32294 w 1495425"/>
                <a:gd name="connsiteY80" fmla="*/ 44530 h 200025"/>
                <a:gd name="connsiteX81" fmla="*/ 11920 w 1495425"/>
                <a:gd name="connsiteY81" fmla="*/ 105357 h 200025"/>
                <a:gd name="connsiteX82" fmla="*/ 31189 w 1495425"/>
                <a:gd name="connsiteY82" fmla="*/ 165950 h 200025"/>
                <a:gd name="connsiteX83" fmla="*/ 82671 w 1495425"/>
                <a:gd name="connsiteY83" fmla="*/ 188486 h 200025"/>
                <a:gd name="connsiteX84" fmla="*/ 135735 w 1495425"/>
                <a:gd name="connsiteY84" fmla="*/ 166188 h 200025"/>
                <a:gd name="connsiteX85" fmla="*/ 155300 w 1495425"/>
                <a:gd name="connsiteY85" fmla="*/ 104052 h 200025"/>
                <a:gd name="connsiteX86" fmla="*/ 136202 w 1495425"/>
                <a:gd name="connsiteY86" fmla="*/ 43168 h 200025"/>
                <a:gd name="connsiteX87" fmla="*/ 84195 w 1495425"/>
                <a:gd name="connsiteY87" fmla="*/ 21280 h 200025"/>
                <a:gd name="connsiteX88" fmla="*/ 350857 w 1495425"/>
                <a:gd name="connsiteY88" fmla="*/ 12717 h 200025"/>
                <a:gd name="connsiteX89" fmla="*/ 357696 w 1495425"/>
                <a:gd name="connsiteY89" fmla="*/ 15279 h 200025"/>
                <a:gd name="connsiteX90" fmla="*/ 360668 w 1495425"/>
                <a:gd name="connsiteY90" fmla="*/ 22232 h 200025"/>
                <a:gd name="connsiteX91" fmla="*/ 357753 w 1495425"/>
                <a:gd name="connsiteY91" fmla="*/ 29309 h 200025"/>
                <a:gd name="connsiteX92" fmla="*/ 350857 w 1495425"/>
                <a:gd name="connsiteY92" fmla="*/ 32224 h 200025"/>
                <a:gd name="connsiteX93" fmla="*/ 344152 w 1495425"/>
                <a:gd name="connsiteY93" fmla="*/ 29433 h 200025"/>
                <a:gd name="connsiteX94" fmla="*/ 341285 w 1495425"/>
                <a:gd name="connsiteY94" fmla="*/ 22232 h 200025"/>
                <a:gd name="connsiteX95" fmla="*/ 344209 w 1495425"/>
                <a:gd name="connsiteY95" fmla="*/ 15393 h 200025"/>
                <a:gd name="connsiteX96" fmla="*/ 350857 w 1495425"/>
                <a:gd name="connsiteY96" fmla="*/ 12717 h 200025"/>
                <a:gd name="connsiteX97" fmla="*/ 86291 w 1495425"/>
                <a:gd name="connsiteY97" fmla="*/ 9630 h 200025"/>
                <a:gd name="connsiteX98" fmla="*/ 145489 w 1495425"/>
                <a:gd name="connsiteY98" fmla="*/ 35138 h 200025"/>
                <a:gd name="connsiteX99" fmla="*/ 168139 w 1495425"/>
                <a:gd name="connsiteY99" fmla="*/ 102032 h 200025"/>
                <a:gd name="connsiteX100" fmla="*/ 144965 w 1495425"/>
                <a:gd name="connsiteY100" fmla="*/ 173918 h 200025"/>
                <a:gd name="connsiteX101" fmla="*/ 82910 w 1495425"/>
                <a:gd name="connsiteY101" fmla="*/ 200140 h 200025"/>
                <a:gd name="connsiteX102" fmla="*/ 21845 w 1495425"/>
                <a:gd name="connsiteY102" fmla="*/ 174215 h 200025"/>
                <a:gd name="connsiteX103" fmla="*/ -920 w 1495425"/>
                <a:gd name="connsiteY103" fmla="*/ 106785 h 200025"/>
                <a:gd name="connsiteX104" fmla="*/ 22436 w 1495425"/>
                <a:gd name="connsiteY104" fmla="*/ 36148 h 200025"/>
                <a:gd name="connsiteX105" fmla="*/ 86291 w 1495425"/>
                <a:gd name="connsiteY105" fmla="*/ 9630 h 200025"/>
                <a:gd name="connsiteX106" fmla="*/ 316520 w 1495425"/>
                <a:gd name="connsiteY106" fmla="*/ 115 h 200025"/>
                <a:gd name="connsiteX107" fmla="*/ 330178 w 1495425"/>
                <a:gd name="connsiteY107" fmla="*/ 2611 h 200025"/>
                <a:gd name="connsiteX108" fmla="*/ 330178 w 1495425"/>
                <a:gd name="connsiteY108" fmla="*/ 14622 h 200025"/>
                <a:gd name="connsiteX109" fmla="*/ 316053 w 1495425"/>
                <a:gd name="connsiteY109" fmla="*/ 10935 h 200025"/>
                <a:gd name="connsiteX110" fmla="*/ 292231 w 1495425"/>
                <a:gd name="connsiteY110" fmla="*/ 43520 h 200025"/>
                <a:gd name="connsiteX111" fmla="*/ 292231 w 1495425"/>
                <a:gd name="connsiteY111" fmla="*/ 65399 h 200025"/>
                <a:gd name="connsiteX112" fmla="*/ 326445 w 1495425"/>
                <a:gd name="connsiteY112" fmla="*/ 65399 h 200025"/>
                <a:gd name="connsiteX113" fmla="*/ 326445 w 1495425"/>
                <a:gd name="connsiteY113" fmla="*/ 76220 h 200025"/>
                <a:gd name="connsiteX114" fmla="*/ 292231 w 1495425"/>
                <a:gd name="connsiteY114" fmla="*/ 76220 h 200025"/>
                <a:gd name="connsiteX115" fmla="*/ 292231 w 1495425"/>
                <a:gd name="connsiteY115" fmla="*/ 196929 h 200025"/>
                <a:gd name="connsiteX116" fmla="*/ 280677 w 1495425"/>
                <a:gd name="connsiteY116" fmla="*/ 196929 h 200025"/>
                <a:gd name="connsiteX117" fmla="*/ 280677 w 1495425"/>
                <a:gd name="connsiteY117" fmla="*/ 76220 h 200025"/>
                <a:gd name="connsiteX118" fmla="*/ 257436 w 1495425"/>
                <a:gd name="connsiteY118" fmla="*/ 76220 h 200025"/>
                <a:gd name="connsiteX119" fmla="*/ 257436 w 1495425"/>
                <a:gd name="connsiteY119" fmla="*/ 65399 h 200025"/>
                <a:gd name="connsiteX120" fmla="*/ 280677 w 1495425"/>
                <a:gd name="connsiteY120" fmla="*/ 65399 h 200025"/>
                <a:gd name="connsiteX121" fmla="*/ 280677 w 1495425"/>
                <a:gd name="connsiteY121" fmla="*/ 42568 h 200025"/>
                <a:gd name="connsiteX122" fmla="*/ 290945 w 1495425"/>
                <a:gd name="connsiteY122" fmla="*/ 10935 h 200025"/>
                <a:gd name="connsiteX123" fmla="*/ 316520 w 1495425"/>
                <a:gd name="connsiteY123" fmla="*/ 115 h 200025"/>
                <a:gd name="connsiteX124" fmla="*/ 245044 w 1495425"/>
                <a:gd name="connsiteY124" fmla="*/ 115 h 200025"/>
                <a:gd name="connsiteX125" fmla="*/ 258703 w 1495425"/>
                <a:gd name="connsiteY125" fmla="*/ 2611 h 200025"/>
                <a:gd name="connsiteX126" fmla="*/ 258703 w 1495425"/>
                <a:gd name="connsiteY126" fmla="*/ 14622 h 200025"/>
                <a:gd name="connsiteX127" fmla="*/ 244577 w 1495425"/>
                <a:gd name="connsiteY127" fmla="*/ 10935 h 200025"/>
                <a:gd name="connsiteX128" fmla="*/ 220755 w 1495425"/>
                <a:gd name="connsiteY128" fmla="*/ 43520 h 200025"/>
                <a:gd name="connsiteX129" fmla="*/ 220755 w 1495425"/>
                <a:gd name="connsiteY129" fmla="*/ 65399 h 200025"/>
                <a:gd name="connsiteX130" fmla="*/ 254969 w 1495425"/>
                <a:gd name="connsiteY130" fmla="*/ 65399 h 200025"/>
                <a:gd name="connsiteX131" fmla="*/ 254969 w 1495425"/>
                <a:gd name="connsiteY131" fmla="*/ 76220 h 200025"/>
                <a:gd name="connsiteX132" fmla="*/ 220755 w 1495425"/>
                <a:gd name="connsiteY132" fmla="*/ 76220 h 200025"/>
                <a:gd name="connsiteX133" fmla="*/ 220755 w 1495425"/>
                <a:gd name="connsiteY133" fmla="*/ 196929 h 200025"/>
                <a:gd name="connsiteX134" fmla="*/ 209201 w 1495425"/>
                <a:gd name="connsiteY134" fmla="*/ 196929 h 200025"/>
                <a:gd name="connsiteX135" fmla="*/ 209201 w 1495425"/>
                <a:gd name="connsiteY135" fmla="*/ 76220 h 200025"/>
                <a:gd name="connsiteX136" fmla="*/ 185970 w 1495425"/>
                <a:gd name="connsiteY136" fmla="*/ 76220 h 200025"/>
                <a:gd name="connsiteX137" fmla="*/ 185970 w 1495425"/>
                <a:gd name="connsiteY137" fmla="*/ 65399 h 200025"/>
                <a:gd name="connsiteX138" fmla="*/ 209201 w 1495425"/>
                <a:gd name="connsiteY138" fmla="*/ 65399 h 200025"/>
                <a:gd name="connsiteX139" fmla="*/ 209201 w 1495425"/>
                <a:gd name="connsiteY139" fmla="*/ 42568 h 200025"/>
                <a:gd name="connsiteX140" fmla="*/ 219469 w 1495425"/>
                <a:gd name="connsiteY140" fmla="*/ 10935 h 200025"/>
                <a:gd name="connsiteX141" fmla="*/ 245044 w 1495425"/>
                <a:gd name="connsiteY141" fmla="*/ 11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495425" h="200025">
                  <a:moveTo>
                    <a:pt x="1231520" y="178615"/>
                  </a:moveTo>
                  <a:cubicBezTo>
                    <a:pt x="1234472" y="178615"/>
                    <a:pt x="1236853" y="179567"/>
                    <a:pt x="1238950" y="181469"/>
                  </a:cubicBezTo>
                  <a:cubicBezTo>
                    <a:pt x="1240950" y="183372"/>
                    <a:pt x="1241902" y="185830"/>
                    <a:pt x="1241902" y="188842"/>
                  </a:cubicBezTo>
                  <a:cubicBezTo>
                    <a:pt x="1241902" y="191776"/>
                    <a:pt x="1240950" y="194234"/>
                    <a:pt x="1238950" y="196216"/>
                  </a:cubicBezTo>
                  <a:cubicBezTo>
                    <a:pt x="1236853" y="198198"/>
                    <a:pt x="1234472" y="199188"/>
                    <a:pt x="1231520" y="199188"/>
                  </a:cubicBezTo>
                  <a:cubicBezTo>
                    <a:pt x="1228662" y="199188"/>
                    <a:pt x="1226281" y="198198"/>
                    <a:pt x="1224376" y="196216"/>
                  </a:cubicBezTo>
                  <a:cubicBezTo>
                    <a:pt x="1222471" y="194234"/>
                    <a:pt x="1221518" y="191776"/>
                    <a:pt x="1221518" y="188842"/>
                  </a:cubicBezTo>
                  <a:cubicBezTo>
                    <a:pt x="1221518" y="185830"/>
                    <a:pt x="1222471" y="183372"/>
                    <a:pt x="1224376" y="181469"/>
                  </a:cubicBezTo>
                  <a:cubicBezTo>
                    <a:pt x="1226281" y="179567"/>
                    <a:pt x="1228662" y="178615"/>
                    <a:pt x="1231520" y="178615"/>
                  </a:cubicBezTo>
                  <a:close/>
                  <a:moveTo>
                    <a:pt x="560884" y="73010"/>
                  </a:moveTo>
                  <a:cubicBezTo>
                    <a:pt x="548739" y="73010"/>
                    <a:pt x="538700" y="77134"/>
                    <a:pt x="530756" y="85383"/>
                  </a:cubicBezTo>
                  <a:cubicBezTo>
                    <a:pt x="522822" y="93622"/>
                    <a:pt x="517916" y="105481"/>
                    <a:pt x="516050" y="120940"/>
                  </a:cubicBezTo>
                  <a:lnTo>
                    <a:pt x="599060" y="120940"/>
                  </a:lnTo>
                  <a:cubicBezTo>
                    <a:pt x="598517" y="105719"/>
                    <a:pt x="594936" y="93927"/>
                    <a:pt x="588316" y="85564"/>
                  </a:cubicBezTo>
                  <a:cubicBezTo>
                    <a:pt x="581706" y="77191"/>
                    <a:pt x="572551" y="73010"/>
                    <a:pt x="560884" y="73010"/>
                  </a:cubicBezTo>
                  <a:close/>
                  <a:moveTo>
                    <a:pt x="345142" y="65399"/>
                  </a:moveTo>
                  <a:lnTo>
                    <a:pt x="356696" y="65399"/>
                  </a:lnTo>
                  <a:lnTo>
                    <a:pt x="356696" y="196929"/>
                  </a:lnTo>
                  <a:lnTo>
                    <a:pt x="345142" y="196929"/>
                  </a:lnTo>
                  <a:close/>
                  <a:moveTo>
                    <a:pt x="1451452" y="62189"/>
                  </a:moveTo>
                  <a:cubicBezTo>
                    <a:pt x="1465358" y="62189"/>
                    <a:pt x="1476027" y="66933"/>
                    <a:pt x="1483456" y="76401"/>
                  </a:cubicBezTo>
                  <a:cubicBezTo>
                    <a:pt x="1490790" y="85878"/>
                    <a:pt x="1494505" y="99375"/>
                    <a:pt x="1494505" y="116892"/>
                  </a:cubicBezTo>
                  <a:lnTo>
                    <a:pt x="1494505" y="196929"/>
                  </a:lnTo>
                  <a:lnTo>
                    <a:pt x="1482980" y="196929"/>
                  </a:lnTo>
                  <a:lnTo>
                    <a:pt x="1482980" y="120340"/>
                  </a:lnTo>
                  <a:cubicBezTo>
                    <a:pt x="1482980" y="88793"/>
                    <a:pt x="1471740" y="73010"/>
                    <a:pt x="1449452" y="73010"/>
                  </a:cubicBezTo>
                  <a:cubicBezTo>
                    <a:pt x="1436974" y="73010"/>
                    <a:pt x="1426782" y="77648"/>
                    <a:pt x="1418686" y="86926"/>
                  </a:cubicBezTo>
                  <a:cubicBezTo>
                    <a:pt x="1410685" y="96203"/>
                    <a:pt x="1406685" y="107700"/>
                    <a:pt x="1406685" y="121416"/>
                  </a:cubicBezTo>
                  <a:lnTo>
                    <a:pt x="1406685" y="196929"/>
                  </a:lnTo>
                  <a:lnTo>
                    <a:pt x="1395159" y="196929"/>
                  </a:lnTo>
                  <a:lnTo>
                    <a:pt x="1395159" y="65399"/>
                  </a:lnTo>
                  <a:lnTo>
                    <a:pt x="1406685" y="65399"/>
                  </a:lnTo>
                  <a:lnTo>
                    <a:pt x="1406685" y="89307"/>
                  </a:lnTo>
                  <a:lnTo>
                    <a:pt x="1407256" y="89307"/>
                  </a:lnTo>
                  <a:cubicBezTo>
                    <a:pt x="1416685" y="71229"/>
                    <a:pt x="1431450" y="62189"/>
                    <a:pt x="1451452" y="62189"/>
                  </a:cubicBezTo>
                  <a:close/>
                  <a:moveTo>
                    <a:pt x="1336295" y="62189"/>
                  </a:moveTo>
                  <a:cubicBezTo>
                    <a:pt x="1346106" y="62189"/>
                    <a:pt x="1355631" y="64256"/>
                    <a:pt x="1364870" y="68371"/>
                  </a:cubicBezTo>
                  <a:lnTo>
                    <a:pt x="1364870" y="81697"/>
                  </a:lnTo>
                  <a:cubicBezTo>
                    <a:pt x="1355631" y="75905"/>
                    <a:pt x="1345534" y="73010"/>
                    <a:pt x="1334485" y="73010"/>
                  </a:cubicBezTo>
                  <a:cubicBezTo>
                    <a:pt x="1319436" y="73010"/>
                    <a:pt x="1307148" y="78563"/>
                    <a:pt x="1297718" y="89660"/>
                  </a:cubicBezTo>
                  <a:cubicBezTo>
                    <a:pt x="1288289" y="100766"/>
                    <a:pt x="1283621" y="115110"/>
                    <a:pt x="1283621" y="132713"/>
                  </a:cubicBezTo>
                  <a:cubicBezTo>
                    <a:pt x="1283621" y="149757"/>
                    <a:pt x="1287908" y="163453"/>
                    <a:pt x="1296480" y="173799"/>
                  </a:cubicBezTo>
                  <a:cubicBezTo>
                    <a:pt x="1305053" y="184146"/>
                    <a:pt x="1316483" y="189318"/>
                    <a:pt x="1330676" y="189318"/>
                  </a:cubicBezTo>
                  <a:cubicBezTo>
                    <a:pt x="1343534" y="189318"/>
                    <a:pt x="1354773" y="185830"/>
                    <a:pt x="1364393" y="178853"/>
                  </a:cubicBezTo>
                  <a:lnTo>
                    <a:pt x="1364393" y="191102"/>
                  </a:lnTo>
                  <a:cubicBezTo>
                    <a:pt x="1354773" y="197127"/>
                    <a:pt x="1343343" y="200140"/>
                    <a:pt x="1330103" y="200140"/>
                  </a:cubicBezTo>
                  <a:cubicBezTo>
                    <a:pt x="1312578" y="200140"/>
                    <a:pt x="1298386" y="193995"/>
                    <a:pt x="1287622" y="181707"/>
                  </a:cubicBezTo>
                  <a:cubicBezTo>
                    <a:pt x="1276859" y="169419"/>
                    <a:pt x="1271429" y="153325"/>
                    <a:pt x="1271429" y="133427"/>
                  </a:cubicBezTo>
                  <a:cubicBezTo>
                    <a:pt x="1271429" y="112577"/>
                    <a:pt x="1277525" y="95489"/>
                    <a:pt x="1289622" y="82173"/>
                  </a:cubicBezTo>
                  <a:cubicBezTo>
                    <a:pt x="1301719" y="68847"/>
                    <a:pt x="1317245" y="62189"/>
                    <a:pt x="1336295" y="62189"/>
                  </a:cubicBezTo>
                  <a:close/>
                  <a:moveTo>
                    <a:pt x="561350" y="62189"/>
                  </a:moveTo>
                  <a:cubicBezTo>
                    <a:pt x="577381" y="62189"/>
                    <a:pt x="589697" y="67943"/>
                    <a:pt x="598298" y="79439"/>
                  </a:cubicBezTo>
                  <a:cubicBezTo>
                    <a:pt x="606899" y="90926"/>
                    <a:pt x="611204" y="106585"/>
                    <a:pt x="611204" y="126407"/>
                  </a:cubicBezTo>
                  <a:lnTo>
                    <a:pt x="611204" y="131646"/>
                  </a:lnTo>
                  <a:lnTo>
                    <a:pt x="515583" y="131646"/>
                  </a:lnTo>
                  <a:cubicBezTo>
                    <a:pt x="515583" y="149718"/>
                    <a:pt x="519669" y="163849"/>
                    <a:pt x="527841" y="174037"/>
                  </a:cubicBezTo>
                  <a:cubicBezTo>
                    <a:pt x="536014" y="184225"/>
                    <a:pt x="547263" y="189318"/>
                    <a:pt x="561579" y="189318"/>
                  </a:cubicBezTo>
                  <a:cubicBezTo>
                    <a:pt x="576057" y="189318"/>
                    <a:pt x="590182" y="183888"/>
                    <a:pt x="603965" y="173026"/>
                  </a:cubicBezTo>
                  <a:lnTo>
                    <a:pt x="603965" y="185632"/>
                  </a:lnTo>
                  <a:cubicBezTo>
                    <a:pt x="590573" y="195304"/>
                    <a:pt x="575666" y="200140"/>
                    <a:pt x="559245" y="200140"/>
                  </a:cubicBezTo>
                  <a:cubicBezTo>
                    <a:pt x="542586" y="200140"/>
                    <a:pt x="529127" y="194055"/>
                    <a:pt x="518849" y="181885"/>
                  </a:cubicBezTo>
                  <a:cubicBezTo>
                    <a:pt x="508572" y="169716"/>
                    <a:pt x="503438" y="152571"/>
                    <a:pt x="503438" y="130455"/>
                  </a:cubicBezTo>
                  <a:cubicBezTo>
                    <a:pt x="503438" y="111262"/>
                    <a:pt x="508811" y="95089"/>
                    <a:pt x="519555" y="81935"/>
                  </a:cubicBezTo>
                  <a:cubicBezTo>
                    <a:pt x="530289" y="68771"/>
                    <a:pt x="544224" y="62189"/>
                    <a:pt x="561350" y="62189"/>
                  </a:cubicBezTo>
                  <a:close/>
                  <a:moveTo>
                    <a:pt x="453880" y="62189"/>
                  </a:moveTo>
                  <a:cubicBezTo>
                    <a:pt x="463767" y="62189"/>
                    <a:pt x="473301" y="64256"/>
                    <a:pt x="482483" y="68371"/>
                  </a:cubicBezTo>
                  <a:lnTo>
                    <a:pt x="482483" y="81697"/>
                  </a:lnTo>
                  <a:cubicBezTo>
                    <a:pt x="473301" y="75905"/>
                    <a:pt x="463176" y="73010"/>
                    <a:pt x="452127" y="73010"/>
                  </a:cubicBezTo>
                  <a:cubicBezTo>
                    <a:pt x="437030" y="73010"/>
                    <a:pt x="424771" y="78563"/>
                    <a:pt x="415351" y="89660"/>
                  </a:cubicBezTo>
                  <a:cubicBezTo>
                    <a:pt x="405931" y="100766"/>
                    <a:pt x="401225" y="115110"/>
                    <a:pt x="401225" y="132713"/>
                  </a:cubicBezTo>
                  <a:cubicBezTo>
                    <a:pt x="401225" y="149757"/>
                    <a:pt x="405521" y="163453"/>
                    <a:pt x="414122" y="173799"/>
                  </a:cubicBezTo>
                  <a:cubicBezTo>
                    <a:pt x="422723" y="184146"/>
                    <a:pt x="434106" y="189318"/>
                    <a:pt x="448279" y="189318"/>
                  </a:cubicBezTo>
                  <a:cubicBezTo>
                    <a:pt x="461195" y="189318"/>
                    <a:pt x="472444" y="185830"/>
                    <a:pt x="482017" y="178853"/>
                  </a:cubicBezTo>
                  <a:lnTo>
                    <a:pt x="482017" y="191102"/>
                  </a:lnTo>
                  <a:cubicBezTo>
                    <a:pt x="472444" y="197127"/>
                    <a:pt x="461004" y="200140"/>
                    <a:pt x="447689" y="200140"/>
                  </a:cubicBezTo>
                  <a:cubicBezTo>
                    <a:pt x="430182" y="200140"/>
                    <a:pt x="416027" y="193995"/>
                    <a:pt x="405255" y="181707"/>
                  </a:cubicBezTo>
                  <a:cubicBezTo>
                    <a:pt x="394472" y="169419"/>
                    <a:pt x="389081" y="153325"/>
                    <a:pt x="389081" y="133427"/>
                  </a:cubicBezTo>
                  <a:cubicBezTo>
                    <a:pt x="389081" y="112577"/>
                    <a:pt x="395130" y="95489"/>
                    <a:pt x="407236" y="82173"/>
                  </a:cubicBezTo>
                  <a:cubicBezTo>
                    <a:pt x="419342" y="68847"/>
                    <a:pt x="434887" y="62189"/>
                    <a:pt x="453880" y="62189"/>
                  </a:cubicBezTo>
                  <a:close/>
                  <a:moveTo>
                    <a:pt x="84195" y="21280"/>
                  </a:moveTo>
                  <a:cubicBezTo>
                    <a:pt x="63174" y="21280"/>
                    <a:pt x="45877" y="29033"/>
                    <a:pt x="32294" y="44530"/>
                  </a:cubicBezTo>
                  <a:cubicBezTo>
                    <a:pt x="18711" y="60027"/>
                    <a:pt x="11920" y="80306"/>
                    <a:pt x="11920" y="105357"/>
                  </a:cubicBezTo>
                  <a:cubicBezTo>
                    <a:pt x="11920" y="130731"/>
                    <a:pt x="18349" y="150926"/>
                    <a:pt x="31189" y="165950"/>
                  </a:cubicBezTo>
                  <a:cubicBezTo>
                    <a:pt x="44028" y="180974"/>
                    <a:pt x="61192" y="188486"/>
                    <a:pt x="82671" y="188486"/>
                  </a:cubicBezTo>
                  <a:cubicBezTo>
                    <a:pt x="105017" y="188486"/>
                    <a:pt x="122705" y="181053"/>
                    <a:pt x="135735" y="166188"/>
                  </a:cubicBezTo>
                  <a:cubicBezTo>
                    <a:pt x="148775" y="151322"/>
                    <a:pt x="155300" y="130607"/>
                    <a:pt x="155300" y="104052"/>
                  </a:cubicBezTo>
                  <a:cubicBezTo>
                    <a:pt x="155300" y="78049"/>
                    <a:pt x="148937" y="57751"/>
                    <a:pt x="136202" y="43168"/>
                  </a:cubicBezTo>
                  <a:cubicBezTo>
                    <a:pt x="123476" y="28576"/>
                    <a:pt x="106141" y="21280"/>
                    <a:pt x="84195" y="21280"/>
                  </a:cubicBezTo>
                  <a:close/>
                  <a:moveTo>
                    <a:pt x="350857" y="12717"/>
                  </a:moveTo>
                  <a:cubicBezTo>
                    <a:pt x="353429" y="12717"/>
                    <a:pt x="355705" y="13574"/>
                    <a:pt x="357696" y="15279"/>
                  </a:cubicBezTo>
                  <a:cubicBezTo>
                    <a:pt x="359677" y="16984"/>
                    <a:pt x="360668" y="19298"/>
                    <a:pt x="360668" y="22232"/>
                  </a:cubicBezTo>
                  <a:cubicBezTo>
                    <a:pt x="360668" y="25013"/>
                    <a:pt x="359696" y="27366"/>
                    <a:pt x="357753" y="29309"/>
                  </a:cubicBezTo>
                  <a:cubicBezTo>
                    <a:pt x="355801" y="31252"/>
                    <a:pt x="353505" y="32224"/>
                    <a:pt x="350857" y="32224"/>
                  </a:cubicBezTo>
                  <a:cubicBezTo>
                    <a:pt x="348295" y="32224"/>
                    <a:pt x="346057" y="31290"/>
                    <a:pt x="344152" y="29433"/>
                  </a:cubicBezTo>
                  <a:cubicBezTo>
                    <a:pt x="342247" y="27566"/>
                    <a:pt x="341285" y="25166"/>
                    <a:pt x="341285" y="22232"/>
                  </a:cubicBezTo>
                  <a:cubicBezTo>
                    <a:pt x="341285" y="19460"/>
                    <a:pt x="342266" y="17184"/>
                    <a:pt x="344209" y="15393"/>
                  </a:cubicBezTo>
                  <a:cubicBezTo>
                    <a:pt x="346152" y="13612"/>
                    <a:pt x="348371" y="12717"/>
                    <a:pt x="350857" y="12717"/>
                  </a:cubicBezTo>
                  <a:close/>
                  <a:moveTo>
                    <a:pt x="86291" y="9630"/>
                  </a:moveTo>
                  <a:cubicBezTo>
                    <a:pt x="110656" y="9630"/>
                    <a:pt x="130392" y="18127"/>
                    <a:pt x="145489" y="35138"/>
                  </a:cubicBezTo>
                  <a:cubicBezTo>
                    <a:pt x="160586" y="52141"/>
                    <a:pt x="168139" y="74439"/>
                    <a:pt x="168139" y="102032"/>
                  </a:cubicBezTo>
                  <a:cubicBezTo>
                    <a:pt x="168139" y="132474"/>
                    <a:pt x="160414" y="156436"/>
                    <a:pt x="144965" y="173918"/>
                  </a:cubicBezTo>
                  <a:cubicBezTo>
                    <a:pt x="129515" y="191399"/>
                    <a:pt x="108827" y="200140"/>
                    <a:pt x="82910" y="200140"/>
                  </a:cubicBezTo>
                  <a:cubicBezTo>
                    <a:pt x="57382" y="200140"/>
                    <a:pt x="37028" y="191498"/>
                    <a:pt x="21845" y="174215"/>
                  </a:cubicBezTo>
                  <a:cubicBezTo>
                    <a:pt x="6671" y="156932"/>
                    <a:pt x="-920" y="134456"/>
                    <a:pt x="-920" y="106785"/>
                  </a:cubicBezTo>
                  <a:cubicBezTo>
                    <a:pt x="-920" y="77372"/>
                    <a:pt x="6862" y="53826"/>
                    <a:pt x="22436" y="36148"/>
                  </a:cubicBezTo>
                  <a:cubicBezTo>
                    <a:pt x="37999" y="18470"/>
                    <a:pt x="59287" y="9630"/>
                    <a:pt x="86291" y="9630"/>
                  </a:cubicBezTo>
                  <a:close/>
                  <a:moveTo>
                    <a:pt x="316520" y="115"/>
                  </a:moveTo>
                  <a:cubicBezTo>
                    <a:pt x="322044" y="115"/>
                    <a:pt x="326597" y="944"/>
                    <a:pt x="330178" y="2611"/>
                  </a:cubicBezTo>
                  <a:lnTo>
                    <a:pt x="330178" y="14622"/>
                  </a:lnTo>
                  <a:cubicBezTo>
                    <a:pt x="327064" y="12164"/>
                    <a:pt x="322359" y="10935"/>
                    <a:pt x="316053" y="10935"/>
                  </a:cubicBezTo>
                  <a:cubicBezTo>
                    <a:pt x="300175" y="10935"/>
                    <a:pt x="292231" y="21794"/>
                    <a:pt x="292231" y="43520"/>
                  </a:cubicBezTo>
                  <a:lnTo>
                    <a:pt x="292231" y="65399"/>
                  </a:lnTo>
                  <a:lnTo>
                    <a:pt x="326445" y="65399"/>
                  </a:lnTo>
                  <a:lnTo>
                    <a:pt x="326445" y="76220"/>
                  </a:lnTo>
                  <a:lnTo>
                    <a:pt x="292231" y="76220"/>
                  </a:lnTo>
                  <a:lnTo>
                    <a:pt x="292231" y="196929"/>
                  </a:lnTo>
                  <a:lnTo>
                    <a:pt x="280677" y="196929"/>
                  </a:lnTo>
                  <a:lnTo>
                    <a:pt x="280677" y="76220"/>
                  </a:lnTo>
                  <a:lnTo>
                    <a:pt x="257436" y="76220"/>
                  </a:lnTo>
                  <a:lnTo>
                    <a:pt x="257436" y="65399"/>
                  </a:lnTo>
                  <a:lnTo>
                    <a:pt x="280677" y="65399"/>
                  </a:lnTo>
                  <a:lnTo>
                    <a:pt x="280677" y="42568"/>
                  </a:lnTo>
                  <a:cubicBezTo>
                    <a:pt x="280677" y="28700"/>
                    <a:pt x="284096" y="18155"/>
                    <a:pt x="290945" y="10935"/>
                  </a:cubicBezTo>
                  <a:cubicBezTo>
                    <a:pt x="297794" y="3725"/>
                    <a:pt x="306318" y="115"/>
                    <a:pt x="316520" y="115"/>
                  </a:cubicBezTo>
                  <a:close/>
                  <a:moveTo>
                    <a:pt x="245044" y="115"/>
                  </a:moveTo>
                  <a:cubicBezTo>
                    <a:pt x="250569" y="115"/>
                    <a:pt x="255121" y="944"/>
                    <a:pt x="258703" y="2611"/>
                  </a:cubicBezTo>
                  <a:lnTo>
                    <a:pt x="258703" y="14622"/>
                  </a:lnTo>
                  <a:cubicBezTo>
                    <a:pt x="255588" y="12164"/>
                    <a:pt x="250883" y="10935"/>
                    <a:pt x="244577" y="10935"/>
                  </a:cubicBezTo>
                  <a:cubicBezTo>
                    <a:pt x="228699" y="10935"/>
                    <a:pt x="220755" y="21794"/>
                    <a:pt x="220755" y="43520"/>
                  </a:cubicBezTo>
                  <a:lnTo>
                    <a:pt x="220755" y="65399"/>
                  </a:lnTo>
                  <a:lnTo>
                    <a:pt x="254969" y="65399"/>
                  </a:lnTo>
                  <a:lnTo>
                    <a:pt x="254969" y="76220"/>
                  </a:lnTo>
                  <a:lnTo>
                    <a:pt x="220755" y="76220"/>
                  </a:lnTo>
                  <a:lnTo>
                    <a:pt x="220755" y="196929"/>
                  </a:lnTo>
                  <a:lnTo>
                    <a:pt x="209201" y="196929"/>
                  </a:lnTo>
                  <a:lnTo>
                    <a:pt x="209201" y="76220"/>
                  </a:lnTo>
                  <a:lnTo>
                    <a:pt x="185970" y="76220"/>
                  </a:lnTo>
                  <a:lnTo>
                    <a:pt x="185970" y="65399"/>
                  </a:lnTo>
                  <a:lnTo>
                    <a:pt x="209201" y="65399"/>
                  </a:lnTo>
                  <a:lnTo>
                    <a:pt x="209201" y="42568"/>
                  </a:lnTo>
                  <a:cubicBezTo>
                    <a:pt x="209201" y="28700"/>
                    <a:pt x="212621" y="18155"/>
                    <a:pt x="219469" y="10935"/>
                  </a:cubicBezTo>
                  <a:cubicBezTo>
                    <a:pt x="226327" y="3725"/>
                    <a:pt x="234843" y="115"/>
                    <a:pt x="245044" y="115"/>
                  </a:cubicBezTo>
                  <a:close/>
                </a:path>
              </a:pathLst>
            </a:custGeom>
            <a:grpFill/>
            <a:ln w="9525" cap="flat">
              <a:noFill/>
              <a:prstDash val="solid"/>
              <a:miter/>
            </a:ln>
          </p:spPr>
          <p:txBody>
            <a:bodyPr rtlCol="0" anchor="ctr">
              <a:noAutofit/>
            </a:bodyPr>
            <a:lstStyle/>
            <a:p>
              <a:endParaRPr lang="zh-CN" altLang="en-US"/>
            </a:p>
          </p:txBody>
        </p:sp>
      </p:grpSp>
      <p:sp>
        <p:nvSpPr>
          <p:cNvPr id="96" name="文本框 95">
            <a:extLst>
              <a:ext uri="{FF2B5EF4-FFF2-40B4-BE49-F238E27FC236}">
                <a16:creationId xmlns:a16="http://schemas.microsoft.com/office/drawing/2014/main" id="{59A51DBF-2AAD-4391-9C6B-78C673656269}"/>
              </a:ext>
            </a:extLst>
          </p:cNvPr>
          <p:cNvSpPr txBox="1"/>
          <p:nvPr/>
        </p:nvSpPr>
        <p:spPr>
          <a:xfrm>
            <a:off x="10209866" y="244475"/>
            <a:ext cx="1245534" cy="307777"/>
          </a:xfrm>
          <a:prstGeom prst="rect">
            <a:avLst/>
          </a:prstGeom>
          <a:noFill/>
        </p:spPr>
        <p:txBody>
          <a:bodyPr wrap="none" lIns="0" tIns="0" rIns="0" bIns="0" rtlCol="0">
            <a:noAutofit/>
          </a:bodyPr>
          <a:lstStyle/>
          <a:p>
            <a:r>
              <a:rPr lang="en-US" altLang="zh-CN" sz="1000" cap="all" dirty="0">
                <a:solidFill>
                  <a:schemeClr val="accent1"/>
                </a:solidFill>
              </a:rPr>
              <a:t>Academic report</a:t>
            </a:r>
          </a:p>
          <a:p>
            <a:r>
              <a:rPr lang="en-US" altLang="zh-CN" sz="1000" cap="all" dirty="0">
                <a:solidFill>
                  <a:schemeClr val="accent1"/>
                </a:solidFill>
              </a:rPr>
              <a:t>presentation</a:t>
            </a:r>
            <a:endParaRPr lang="zh-CN" altLang="en-US" sz="1000" cap="all" dirty="0">
              <a:solidFill>
                <a:schemeClr val="accent1"/>
              </a:solidFill>
            </a:endParaRPr>
          </a:p>
        </p:txBody>
      </p:sp>
    </p:spTree>
    <p:extLst>
      <p:ext uri="{BB962C8B-B14F-4D97-AF65-F5344CB8AC3E}">
        <p14:creationId xmlns:p14="http://schemas.microsoft.com/office/powerpoint/2010/main" val="1571772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57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A61E782F-3CCE-4940-9281-5B8797B39EB6}"/>
              </a:ext>
            </a:extLst>
          </p:cNvPr>
          <p:cNvSpPr/>
          <p:nvPr/>
        </p:nvSpPr>
        <p:spPr>
          <a:xfrm>
            <a:off x="1358989" y="2683933"/>
            <a:ext cx="1987938" cy="417406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a:extLst>
              <a:ext uri="{FF2B5EF4-FFF2-40B4-BE49-F238E27FC236}">
                <a16:creationId xmlns:a16="http://schemas.microsoft.com/office/drawing/2014/main" id="{BA6C963D-2C33-48D4-AB59-7F4DD4E22968}"/>
              </a:ext>
            </a:extLst>
          </p:cNvPr>
          <p:cNvSpPr txBox="1"/>
          <p:nvPr/>
        </p:nvSpPr>
        <p:spPr>
          <a:xfrm>
            <a:off x="1673369" y="2791655"/>
            <a:ext cx="1359178" cy="769441"/>
          </a:xfrm>
          <a:prstGeom prst="rect">
            <a:avLst/>
          </a:prstGeom>
          <a:noFill/>
        </p:spPr>
        <p:txBody>
          <a:bodyPr wrap="square" lIns="0" tIns="0" rIns="0" bIns="0" rtlCol="0">
            <a:noAutofit/>
          </a:bodyPr>
          <a:lstStyle/>
          <a:p>
            <a:pPr algn="just"/>
            <a:r>
              <a:rPr lang="zh-CN" altLang="en-US" sz="2500" b="1" dirty="0">
                <a:solidFill>
                  <a:schemeClr val="accent2"/>
                </a:solidFill>
                <a:sym typeface="微软雅黑" panose="020B0503020204020204" pitchFamily="34" charset="-122"/>
              </a:rPr>
              <a:t>项目背景介绍 </a:t>
            </a:r>
          </a:p>
        </p:txBody>
      </p:sp>
      <p:sp>
        <p:nvSpPr>
          <p:cNvPr id="5" name="文本框 4">
            <a:extLst>
              <a:ext uri="{FF2B5EF4-FFF2-40B4-BE49-F238E27FC236}">
                <a16:creationId xmlns:a16="http://schemas.microsoft.com/office/drawing/2014/main" id="{14AE28E2-5B45-42C2-B3BB-BBCA5A3C96A7}"/>
              </a:ext>
            </a:extLst>
          </p:cNvPr>
          <p:cNvSpPr txBox="1"/>
          <p:nvPr/>
        </p:nvSpPr>
        <p:spPr>
          <a:xfrm>
            <a:off x="1673370" y="5570602"/>
            <a:ext cx="1359178" cy="307777"/>
          </a:xfrm>
          <a:prstGeom prst="rect">
            <a:avLst/>
          </a:prstGeom>
          <a:noFill/>
        </p:spPr>
        <p:txBody>
          <a:bodyPr wrap="square" lIns="0" tIns="0" rIns="0" bIns="0" rtlCol="0">
            <a:noAutofit/>
          </a:bodyPr>
          <a:lstStyle/>
          <a:p>
            <a:r>
              <a:rPr lang="en-US" altLang="zh-CN" sz="1000" b="1" dirty="0">
                <a:solidFill>
                  <a:schemeClr val="accent2"/>
                </a:solidFill>
                <a:sym typeface="微软雅黑" panose="020B0503020204020204" pitchFamily="34" charset="-122"/>
              </a:rPr>
              <a:t>Project Background Introduction</a:t>
            </a:r>
            <a:endParaRPr lang="zh-CN" altLang="en-US" sz="1000" b="1" dirty="0">
              <a:solidFill>
                <a:schemeClr val="accent2"/>
              </a:solidFill>
              <a:sym typeface="微软雅黑" panose="020B0503020204020204" pitchFamily="34" charset="-122"/>
            </a:endParaRPr>
          </a:p>
        </p:txBody>
      </p:sp>
      <p:sp>
        <p:nvSpPr>
          <p:cNvPr id="35" name="文本框 34">
            <a:extLst>
              <a:ext uri="{FF2B5EF4-FFF2-40B4-BE49-F238E27FC236}">
                <a16:creationId xmlns:a16="http://schemas.microsoft.com/office/drawing/2014/main" id="{10495E89-182C-49F0-8028-A6B916384EC8}"/>
              </a:ext>
            </a:extLst>
          </p:cNvPr>
          <p:cNvSpPr txBox="1"/>
          <p:nvPr/>
        </p:nvSpPr>
        <p:spPr>
          <a:xfrm>
            <a:off x="1358989" y="2191490"/>
            <a:ext cx="796693" cy="492443"/>
          </a:xfrm>
          <a:prstGeom prst="rect">
            <a:avLst/>
          </a:prstGeom>
          <a:noFill/>
        </p:spPr>
        <p:txBody>
          <a:bodyPr wrap="none" lIns="0" tIns="0" rIns="0" bIns="0" rtlCol="0">
            <a:noAutofit/>
          </a:bodyPr>
          <a:lstStyle/>
          <a:p>
            <a:r>
              <a:rPr lang="en-US" altLang="zh-CN" sz="3200" b="1" dirty="0">
                <a:solidFill>
                  <a:schemeClr val="bg1"/>
                </a:solidFill>
              </a:rPr>
              <a:t># 01</a:t>
            </a:r>
            <a:endParaRPr lang="zh-CN" altLang="en-US" sz="3200" b="1" dirty="0">
              <a:solidFill>
                <a:schemeClr val="bg1"/>
              </a:solidFill>
            </a:endParaRPr>
          </a:p>
        </p:txBody>
      </p:sp>
      <p:sp>
        <p:nvSpPr>
          <p:cNvPr id="36" name="任意多边形: 形状 35">
            <a:extLst>
              <a:ext uri="{FF2B5EF4-FFF2-40B4-BE49-F238E27FC236}">
                <a16:creationId xmlns:a16="http://schemas.microsoft.com/office/drawing/2014/main" id="{9C345863-1F02-4BB5-ABEA-2EBD452861DC}"/>
              </a:ext>
            </a:extLst>
          </p:cNvPr>
          <p:cNvSpPr/>
          <p:nvPr/>
        </p:nvSpPr>
        <p:spPr>
          <a:xfrm>
            <a:off x="3346927"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文本框 36">
            <a:extLst>
              <a:ext uri="{FF2B5EF4-FFF2-40B4-BE49-F238E27FC236}">
                <a16:creationId xmlns:a16="http://schemas.microsoft.com/office/drawing/2014/main" id="{067A9AC3-4FEC-436D-AFBB-A6DF59483416}"/>
              </a:ext>
            </a:extLst>
          </p:cNvPr>
          <p:cNvSpPr txBox="1"/>
          <p:nvPr/>
        </p:nvSpPr>
        <p:spPr>
          <a:xfrm>
            <a:off x="3661307"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市场环境分析 </a:t>
            </a:r>
          </a:p>
        </p:txBody>
      </p:sp>
      <p:sp>
        <p:nvSpPr>
          <p:cNvPr id="38" name="文本框 37">
            <a:extLst>
              <a:ext uri="{FF2B5EF4-FFF2-40B4-BE49-F238E27FC236}">
                <a16:creationId xmlns:a16="http://schemas.microsoft.com/office/drawing/2014/main" id="{3F510307-82A9-491B-BAD7-9EF869E492A4}"/>
              </a:ext>
            </a:extLst>
          </p:cNvPr>
          <p:cNvSpPr txBox="1"/>
          <p:nvPr/>
        </p:nvSpPr>
        <p:spPr>
          <a:xfrm>
            <a:off x="3661308"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 Environment Analysis</a:t>
            </a:r>
          </a:p>
        </p:txBody>
      </p:sp>
      <p:sp>
        <p:nvSpPr>
          <p:cNvPr id="40" name="任意多边形: 形状 39">
            <a:extLst>
              <a:ext uri="{FF2B5EF4-FFF2-40B4-BE49-F238E27FC236}">
                <a16:creationId xmlns:a16="http://schemas.microsoft.com/office/drawing/2014/main" id="{11268A8A-E856-4A01-9787-6FB253BE6E66}"/>
              </a:ext>
            </a:extLst>
          </p:cNvPr>
          <p:cNvSpPr/>
          <p:nvPr/>
        </p:nvSpPr>
        <p:spPr>
          <a:xfrm>
            <a:off x="5334864"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文本框 40">
            <a:extLst>
              <a:ext uri="{FF2B5EF4-FFF2-40B4-BE49-F238E27FC236}">
                <a16:creationId xmlns:a16="http://schemas.microsoft.com/office/drawing/2014/main" id="{1588320E-C1ED-47F0-9799-1ADAC72313F1}"/>
              </a:ext>
            </a:extLst>
          </p:cNvPr>
          <p:cNvSpPr txBox="1"/>
          <p:nvPr/>
        </p:nvSpPr>
        <p:spPr>
          <a:xfrm>
            <a:off x="5649244"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项目产品简介</a:t>
            </a:r>
          </a:p>
        </p:txBody>
      </p:sp>
      <p:sp>
        <p:nvSpPr>
          <p:cNvPr id="42" name="文本框 41">
            <a:extLst>
              <a:ext uri="{FF2B5EF4-FFF2-40B4-BE49-F238E27FC236}">
                <a16:creationId xmlns:a16="http://schemas.microsoft.com/office/drawing/2014/main" id="{E78AD848-9B57-456F-9C57-2CE30CE119AC}"/>
              </a:ext>
            </a:extLst>
          </p:cNvPr>
          <p:cNvSpPr txBox="1"/>
          <p:nvPr/>
        </p:nvSpPr>
        <p:spPr>
          <a:xfrm>
            <a:off x="5649245"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Product Introduction</a:t>
            </a:r>
          </a:p>
        </p:txBody>
      </p:sp>
      <p:sp>
        <p:nvSpPr>
          <p:cNvPr id="44" name="任意多边形: 形状 43">
            <a:extLst>
              <a:ext uri="{FF2B5EF4-FFF2-40B4-BE49-F238E27FC236}">
                <a16:creationId xmlns:a16="http://schemas.microsoft.com/office/drawing/2014/main" id="{AE1F5248-2384-46BE-9DD9-CF27D4DAFAAA}"/>
              </a:ext>
            </a:extLst>
          </p:cNvPr>
          <p:cNvSpPr/>
          <p:nvPr/>
        </p:nvSpPr>
        <p:spPr>
          <a:xfrm>
            <a:off x="7322801"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文本框 44">
            <a:extLst>
              <a:ext uri="{FF2B5EF4-FFF2-40B4-BE49-F238E27FC236}">
                <a16:creationId xmlns:a16="http://schemas.microsoft.com/office/drawing/2014/main" id="{82507021-88FB-46EB-8B2A-69C49B9F964D}"/>
              </a:ext>
            </a:extLst>
          </p:cNvPr>
          <p:cNvSpPr txBox="1"/>
          <p:nvPr/>
        </p:nvSpPr>
        <p:spPr>
          <a:xfrm>
            <a:off x="7637181"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营销模式介绍</a:t>
            </a:r>
          </a:p>
        </p:txBody>
      </p:sp>
      <p:sp>
        <p:nvSpPr>
          <p:cNvPr id="46" name="文本框 45">
            <a:extLst>
              <a:ext uri="{FF2B5EF4-FFF2-40B4-BE49-F238E27FC236}">
                <a16:creationId xmlns:a16="http://schemas.microsoft.com/office/drawing/2014/main" id="{B58BF484-0650-4FAB-884F-D08E73E90010}"/>
              </a:ext>
            </a:extLst>
          </p:cNvPr>
          <p:cNvSpPr txBox="1"/>
          <p:nvPr/>
        </p:nvSpPr>
        <p:spPr>
          <a:xfrm>
            <a:off x="7637182"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Marketing Model Introduction</a:t>
            </a:r>
          </a:p>
        </p:txBody>
      </p:sp>
      <p:sp>
        <p:nvSpPr>
          <p:cNvPr id="48" name="任意多边形: 形状 47">
            <a:extLst>
              <a:ext uri="{FF2B5EF4-FFF2-40B4-BE49-F238E27FC236}">
                <a16:creationId xmlns:a16="http://schemas.microsoft.com/office/drawing/2014/main" id="{FBC8B725-64E0-4899-AA45-8177C5E159EB}"/>
              </a:ext>
            </a:extLst>
          </p:cNvPr>
          <p:cNvSpPr/>
          <p:nvPr/>
        </p:nvSpPr>
        <p:spPr>
          <a:xfrm>
            <a:off x="9310738"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文本框 48">
            <a:extLst>
              <a:ext uri="{FF2B5EF4-FFF2-40B4-BE49-F238E27FC236}">
                <a16:creationId xmlns:a16="http://schemas.microsoft.com/office/drawing/2014/main" id="{A9AA300C-7CDF-4C4B-A74C-E94F3B0633F4}"/>
              </a:ext>
            </a:extLst>
          </p:cNvPr>
          <p:cNvSpPr txBox="1"/>
          <p:nvPr/>
        </p:nvSpPr>
        <p:spPr>
          <a:xfrm>
            <a:off x="9625118"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发展前景规划 </a:t>
            </a:r>
          </a:p>
        </p:txBody>
      </p:sp>
      <p:sp>
        <p:nvSpPr>
          <p:cNvPr id="50" name="文本框 49">
            <a:extLst>
              <a:ext uri="{FF2B5EF4-FFF2-40B4-BE49-F238E27FC236}">
                <a16:creationId xmlns:a16="http://schemas.microsoft.com/office/drawing/2014/main" id="{05C4EE49-5AB3-4482-B982-8CFE46600EBC}"/>
              </a:ext>
            </a:extLst>
          </p:cNvPr>
          <p:cNvSpPr txBox="1"/>
          <p:nvPr/>
        </p:nvSpPr>
        <p:spPr>
          <a:xfrm>
            <a:off x="9625119"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Development Prospect Planning</a:t>
            </a:r>
          </a:p>
        </p:txBody>
      </p:sp>
      <p:sp>
        <p:nvSpPr>
          <p:cNvPr id="26" name="文本框 25">
            <a:extLst>
              <a:ext uri="{FF2B5EF4-FFF2-40B4-BE49-F238E27FC236}">
                <a16:creationId xmlns:a16="http://schemas.microsoft.com/office/drawing/2014/main" id="{BFBF11AC-53FA-4973-A78E-BF610726B1DC}"/>
              </a:ext>
            </a:extLst>
          </p:cNvPr>
          <p:cNvSpPr txBox="1"/>
          <p:nvPr/>
        </p:nvSpPr>
        <p:spPr>
          <a:xfrm>
            <a:off x="4115505" y="945038"/>
            <a:ext cx="8322791" cy="1231106"/>
          </a:xfrm>
          <a:prstGeom prst="rect">
            <a:avLst/>
          </a:prstGeom>
          <a:noFill/>
        </p:spPr>
        <p:txBody>
          <a:bodyPr wrap="none" lIns="0" tIns="0" rIns="0" bIns="0">
            <a:noAutofit/>
          </a:bodyPr>
          <a:lstStyle/>
          <a:p>
            <a:pPr algn="ctr"/>
            <a:r>
              <a:rPr lang="en-US" altLang="zh-CN" sz="8000" b="1" cap="all" dirty="0">
                <a:ln w="3175">
                  <a:gradFill>
                    <a:gsLst>
                      <a:gs pos="0">
                        <a:schemeClr val="accent1"/>
                      </a:gs>
                      <a:gs pos="90000">
                        <a:schemeClr val="accent1">
                          <a:lumMod val="60000"/>
                          <a:lumOff val="40000"/>
                          <a:alpha val="0"/>
                        </a:schemeClr>
                      </a:gs>
                    </a:gsLst>
                    <a:lin ang="5400000" scaled="1"/>
                  </a:gradFill>
                </a:ln>
                <a:noFill/>
              </a:rPr>
              <a:t>business plan</a:t>
            </a:r>
            <a:endParaRPr lang="zh-CN" altLang="en-US" sz="8000" b="1" cap="all" dirty="0">
              <a:ln w="3175">
                <a:gradFill>
                  <a:gsLst>
                    <a:gs pos="0">
                      <a:schemeClr val="accent1"/>
                    </a:gs>
                    <a:gs pos="90000">
                      <a:schemeClr val="accent1">
                        <a:lumMod val="60000"/>
                        <a:lumOff val="40000"/>
                        <a:alpha val="0"/>
                      </a:schemeClr>
                    </a:gs>
                  </a:gsLst>
                  <a:lin ang="5400000" scaled="1"/>
                </a:gradFill>
              </a:ln>
              <a:noFill/>
            </a:endParaRPr>
          </a:p>
        </p:txBody>
      </p:sp>
    </p:spTree>
    <p:extLst>
      <p:ext uri="{BB962C8B-B14F-4D97-AF65-F5344CB8AC3E}">
        <p14:creationId xmlns:p14="http://schemas.microsoft.com/office/powerpoint/2010/main" val="890508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9011B2F-0389-4804-91BA-A692870A6899}"/>
              </a:ext>
            </a:extLst>
          </p:cNvPr>
          <p:cNvSpPr txBox="1"/>
          <p:nvPr/>
        </p:nvSpPr>
        <p:spPr>
          <a:xfrm>
            <a:off x="7913266" y="3102557"/>
            <a:ext cx="3542134" cy="1167051"/>
          </a:xfrm>
          <a:prstGeom prst="rect">
            <a:avLst/>
          </a:prstGeom>
        </p:spPr>
        <p:txBody>
          <a:bodyPr wrap="square" lIns="0" tIns="0" rIns="0" bIns="0" rtlCol="0">
            <a:noAutofit/>
          </a:bodyPr>
          <a:lstStyle/>
          <a:p>
            <a:pPr>
              <a:lnSpc>
                <a:spcPct val="130000"/>
              </a:lnSpc>
            </a:pPr>
            <a:r>
              <a:rPr kumimoji="0" lang="zh-CN" altLang="en-US" sz="1500" b="0" i="0" u="none" strike="noStrike" kern="1200" cap="none" spc="0" normalizeH="0" baseline="0" noProof="0" dirty="0">
                <a:ln>
                  <a:noFill/>
                </a:ln>
                <a:solidFill>
                  <a:srgbClr val="FFFFFF"/>
                </a:solidFill>
                <a:effectLst/>
                <a:uLnTx/>
                <a:uFillTx/>
                <a:latin typeface="Arial" panose="020B0604020202020204"/>
                <a:ea typeface="黑体" panose="02010609060101010101" pitchFamily="49" charset="-122"/>
                <a:cs typeface="+mn-cs"/>
                <a:sym typeface="微软雅黑" panose="020B0503020204020204" pitchFamily="34" charset="-122"/>
              </a:rPr>
              <a:t>根据国家统计局公布的数据，我国国内生产总值持续稳定增长，尤其近几年，在国际经济形势普遍弱势的情况下，我国经济依然保持着强劲的上升势头。</a:t>
            </a:r>
            <a:endParaRPr lang="zh-CN" altLang="en-US" sz="1500" dirty="0">
              <a:solidFill>
                <a:schemeClr val="bg1"/>
              </a:solidFill>
              <a:sym typeface="微软雅黑" panose="020B0503020204020204" pitchFamily="34" charset="-122"/>
            </a:endParaRPr>
          </a:p>
        </p:txBody>
      </p:sp>
      <p:sp>
        <p:nvSpPr>
          <p:cNvPr id="5" name="文本框 4">
            <a:extLst>
              <a:ext uri="{FF2B5EF4-FFF2-40B4-BE49-F238E27FC236}">
                <a16:creationId xmlns:a16="http://schemas.microsoft.com/office/drawing/2014/main" id="{15D53C02-63E1-4273-A371-058362F8DC46}"/>
              </a:ext>
            </a:extLst>
          </p:cNvPr>
          <p:cNvSpPr txBox="1"/>
          <p:nvPr/>
        </p:nvSpPr>
        <p:spPr>
          <a:xfrm>
            <a:off x="7913266" y="4529021"/>
            <a:ext cx="3542134" cy="1167051"/>
          </a:xfrm>
          <a:prstGeom prst="rect">
            <a:avLst/>
          </a:prstGeom>
        </p:spPr>
        <p:txBody>
          <a:bodyPr wrap="square" lIns="0" tIns="0" rIns="0" bIns="0" rtlCol="0">
            <a:noAutofit/>
          </a:bodyPr>
          <a:lstStyle/>
          <a:p>
            <a:pPr>
              <a:lnSpc>
                <a:spcPct val="130000"/>
              </a:lnSpc>
            </a:pPr>
            <a:r>
              <a:rPr kumimoji="0" lang="zh-CN" altLang="en-US" sz="1500" b="0" i="0" u="none" strike="noStrike" kern="1200" cap="none" spc="0" normalizeH="0" baseline="0" noProof="0" dirty="0">
                <a:ln>
                  <a:noFill/>
                </a:ln>
                <a:solidFill>
                  <a:srgbClr val="FFFFFF"/>
                </a:solidFill>
                <a:effectLst/>
                <a:uLnTx/>
                <a:uFillTx/>
                <a:latin typeface="Arial" panose="020B0604020202020204"/>
                <a:ea typeface="黑体" panose="02010609060101010101" pitchFamily="49" charset="-122"/>
                <a:cs typeface="+mn-cs"/>
                <a:sym typeface="微软雅黑" panose="020B0503020204020204" pitchFamily="34" charset="-122"/>
              </a:rPr>
              <a:t>互联网金融能够实现如此快速的发展，多样化的</a:t>
            </a:r>
            <a:r>
              <a:rPr kumimoji="0" lang="en-US" altLang="zh-CN" sz="1500" b="0" i="0" u="none" strike="noStrike" kern="1200" cap="none" spc="0" normalizeH="0" baseline="0" noProof="0" dirty="0">
                <a:ln>
                  <a:noFill/>
                </a:ln>
                <a:solidFill>
                  <a:srgbClr val="FFFFFF"/>
                </a:solidFill>
                <a:effectLst/>
                <a:uLnTx/>
                <a:uFillTx/>
                <a:latin typeface="Arial" panose="020B0604020202020204"/>
                <a:ea typeface="黑体" panose="02010609060101010101" pitchFamily="49" charset="-122"/>
                <a:cs typeface="+mn-cs"/>
                <a:sym typeface="微软雅黑" panose="020B0503020204020204" pitchFamily="34" charset="-122"/>
              </a:rPr>
              <a:t>IT</a:t>
            </a:r>
            <a:r>
              <a:rPr kumimoji="0" lang="zh-CN" altLang="en-US" sz="1500" b="0" i="0" u="none" strike="noStrike" kern="1200" cap="none" spc="0" normalizeH="0" baseline="0" noProof="0" dirty="0">
                <a:ln>
                  <a:noFill/>
                </a:ln>
                <a:solidFill>
                  <a:srgbClr val="FFFFFF"/>
                </a:solidFill>
                <a:effectLst/>
                <a:uLnTx/>
                <a:uFillTx/>
                <a:latin typeface="Arial" panose="020B0604020202020204"/>
                <a:ea typeface="黑体" panose="02010609060101010101" pitchFamily="49" charset="-122"/>
                <a:cs typeface="+mn-cs"/>
                <a:sym typeface="微软雅黑" panose="020B0503020204020204" pitchFamily="34" charset="-122"/>
              </a:rPr>
              <a:t>技术手段是其中非常重要的一个推动力。金融是一个信息密集型产业，信息、技术、制度构成金融业的三大基石。</a:t>
            </a:r>
            <a:endParaRPr lang="zh-CN" altLang="en-US" sz="1500" dirty="0">
              <a:solidFill>
                <a:schemeClr val="bg1"/>
              </a:solidFill>
              <a:sym typeface="微软雅黑" panose="020B0503020204020204" pitchFamily="34" charset="-122"/>
            </a:endParaRPr>
          </a:p>
        </p:txBody>
      </p:sp>
      <p:pic>
        <p:nvPicPr>
          <p:cNvPr id="14" name="图片 13" descr="建筑上挂着商铺的招牌&#10;&#10;描述已自动生成">
            <a:extLst>
              <a:ext uri="{FF2B5EF4-FFF2-40B4-BE49-F238E27FC236}">
                <a16:creationId xmlns:a16="http://schemas.microsoft.com/office/drawing/2014/main" id="{5A5165D1-D1E2-4AE5-A2F2-60C4B7980D18}"/>
              </a:ext>
            </a:extLst>
          </p:cNvPr>
          <p:cNvPicPr>
            <a:picLocks noChangeAspect="1"/>
          </p:cNvPicPr>
          <p:nvPr/>
        </p:nvPicPr>
        <p:blipFill>
          <a:blip r:embed="rId2">
            <a:extLst>
              <a:ext uri="{28A0092B-C50C-407E-A947-70E740481C1C}">
                <a14:useLocalDpi xmlns:a14="http://schemas.microsoft.com/office/drawing/2010/main" val="0"/>
              </a:ext>
            </a:extLst>
          </a:blip>
          <a:srcRect l="21814" r="21814"/>
          <a:stretch>
            <a:fillRect/>
          </a:stretch>
        </p:blipFill>
        <p:spPr>
          <a:xfrm>
            <a:off x="3108872" y="964155"/>
            <a:ext cx="4511128" cy="5335045"/>
          </a:xfrm>
          <a:custGeom>
            <a:avLst/>
            <a:gdLst>
              <a:gd name="connsiteX0" fmla="*/ 0 w 4511128"/>
              <a:gd name="connsiteY0" fmla="*/ 0 h 5335045"/>
              <a:gd name="connsiteX1" fmla="*/ 4511128 w 4511128"/>
              <a:gd name="connsiteY1" fmla="*/ 0 h 5335045"/>
              <a:gd name="connsiteX2" fmla="*/ 4511128 w 4511128"/>
              <a:gd name="connsiteY2" fmla="*/ 5335045 h 5335045"/>
              <a:gd name="connsiteX3" fmla="*/ 0 w 4511128"/>
              <a:gd name="connsiteY3" fmla="*/ 5335045 h 5335045"/>
            </a:gdLst>
            <a:ahLst/>
            <a:cxnLst>
              <a:cxn ang="0">
                <a:pos x="connsiteX0" y="connsiteY0"/>
              </a:cxn>
              <a:cxn ang="0">
                <a:pos x="connsiteX1" y="connsiteY1"/>
              </a:cxn>
              <a:cxn ang="0">
                <a:pos x="connsiteX2" y="connsiteY2"/>
              </a:cxn>
              <a:cxn ang="0">
                <a:pos x="connsiteX3" y="connsiteY3"/>
              </a:cxn>
            </a:cxnLst>
            <a:rect l="l" t="t" r="r" b="b"/>
            <a:pathLst>
              <a:path w="4511128" h="5335045">
                <a:moveTo>
                  <a:pt x="0" y="0"/>
                </a:moveTo>
                <a:lnTo>
                  <a:pt x="4511128" y="0"/>
                </a:lnTo>
                <a:lnTo>
                  <a:pt x="4511128" y="5335045"/>
                </a:lnTo>
                <a:lnTo>
                  <a:pt x="0" y="5335045"/>
                </a:lnTo>
                <a:close/>
              </a:path>
            </a:pathLst>
          </a:custGeom>
        </p:spPr>
      </p:pic>
      <p:sp>
        <p:nvSpPr>
          <p:cNvPr id="2" name="文本框 1">
            <a:extLst>
              <a:ext uri="{FF2B5EF4-FFF2-40B4-BE49-F238E27FC236}">
                <a16:creationId xmlns:a16="http://schemas.microsoft.com/office/drawing/2014/main" id="{9D237CA9-98C6-4F5C-ABC5-E89111B5800D}"/>
              </a:ext>
            </a:extLst>
          </p:cNvPr>
          <p:cNvSpPr txBox="1"/>
          <p:nvPr/>
        </p:nvSpPr>
        <p:spPr>
          <a:xfrm>
            <a:off x="2151514" y="1397457"/>
            <a:ext cx="2317942" cy="461665"/>
          </a:xfrm>
          <a:prstGeom prst="rect">
            <a:avLst/>
          </a:prstGeom>
        </p:spPr>
        <p:txBody>
          <a:bodyPr wrap="none" lIns="0" tIns="0" rIns="0" bIns="0" rtlCol="0">
            <a:noAutofit/>
          </a:bodyPr>
          <a:lstStyle/>
          <a:p>
            <a:r>
              <a:rPr lang="zh-CN" altLang="en-US" sz="3000" b="1" dirty="0">
                <a:solidFill>
                  <a:schemeClr val="accent1"/>
                </a:solidFill>
                <a:effectLst>
                  <a:outerShdw dist="50800" dir="2700000" algn="ctr" rotWithShape="0">
                    <a:schemeClr val="accent2"/>
                  </a:outerShdw>
                </a:effectLst>
                <a:sym typeface="微软雅黑" panose="020B0503020204020204" pitchFamily="34" charset="-122"/>
              </a:rPr>
              <a:t>宏观环境分析</a:t>
            </a:r>
          </a:p>
        </p:txBody>
      </p:sp>
      <p:cxnSp>
        <p:nvCxnSpPr>
          <p:cNvPr id="16" name="直接连接符 15">
            <a:extLst>
              <a:ext uri="{FF2B5EF4-FFF2-40B4-BE49-F238E27FC236}">
                <a16:creationId xmlns:a16="http://schemas.microsoft.com/office/drawing/2014/main" id="{E3F942CC-ED92-4262-973C-0D2BD2618F65}"/>
              </a:ext>
            </a:extLst>
          </p:cNvPr>
          <p:cNvCxnSpPr>
            <a:cxnSpLocks/>
          </p:cNvCxnSpPr>
          <p:nvPr/>
        </p:nvCxnSpPr>
        <p:spPr>
          <a:xfrm>
            <a:off x="7945967" y="2916766"/>
            <a:ext cx="42460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592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6D1EDEEA-3CA7-43E4-A49B-C079E793324B}"/>
              </a:ext>
            </a:extLst>
          </p:cNvPr>
          <p:cNvSpPr txBox="1"/>
          <p:nvPr/>
        </p:nvSpPr>
        <p:spPr>
          <a:xfrm>
            <a:off x="1517825" y="1837568"/>
            <a:ext cx="9156353" cy="1354217"/>
          </a:xfrm>
          <a:prstGeom prst="rect">
            <a:avLst/>
          </a:prstGeom>
          <a:noFill/>
        </p:spPr>
        <p:txBody>
          <a:bodyPr wrap="none" lIns="0" tIns="0" rIns="0" bIns="0">
            <a:spAutoFit/>
          </a:bodyPr>
          <a:lstStyle/>
          <a:p>
            <a:pPr algn="ctr"/>
            <a:r>
              <a:rPr lang="en-US" altLang="zh-CN" sz="8800" b="1" cap="all" dirty="0">
                <a:ln w="3175">
                  <a:noFill/>
                </a:ln>
                <a:gradFill>
                  <a:gsLst>
                    <a:gs pos="0">
                      <a:schemeClr val="accent1"/>
                    </a:gs>
                    <a:gs pos="90000">
                      <a:schemeClr val="accent1">
                        <a:lumMod val="60000"/>
                        <a:lumOff val="40000"/>
                        <a:alpha val="0"/>
                      </a:schemeClr>
                    </a:gs>
                  </a:gsLst>
                  <a:lin ang="5400000" scaled="1"/>
                </a:gradFill>
              </a:rPr>
              <a:t>business plan</a:t>
            </a:r>
            <a:endParaRPr lang="zh-CN" altLang="en-US" sz="8800" b="1" cap="all" dirty="0">
              <a:ln w="3175">
                <a:noFill/>
              </a:ln>
              <a:gradFill>
                <a:gsLst>
                  <a:gs pos="0">
                    <a:schemeClr val="accent1"/>
                  </a:gs>
                  <a:gs pos="90000">
                    <a:schemeClr val="accent1">
                      <a:lumMod val="60000"/>
                      <a:lumOff val="40000"/>
                      <a:alpha val="0"/>
                    </a:schemeClr>
                  </a:gs>
                </a:gsLst>
                <a:lin ang="5400000" scaled="1"/>
              </a:gradFill>
            </a:endParaRPr>
          </a:p>
        </p:txBody>
      </p:sp>
      <p:grpSp>
        <p:nvGrpSpPr>
          <p:cNvPr id="35" name="组合 34">
            <a:extLst>
              <a:ext uri="{FF2B5EF4-FFF2-40B4-BE49-F238E27FC236}">
                <a16:creationId xmlns:a16="http://schemas.microsoft.com/office/drawing/2014/main" id="{36A60E72-5AA1-40DB-8FED-CE9748FFFABB}"/>
              </a:ext>
            </a:extLst>
          </p:cNvPr>
          <p:cNvGrpSpPr/>
          <p:nvPr/>
        </p:nvGrpSpPr>
        <p:grpSpPr>
          <a:xfrm>
            <a:off x="935637" y="4495800"/>
            <a:ext cx="3440242" cy="1643726"/>
            <a:chOff x="231140" y="3904939"/>
            <a:chExt cx="3440242" cy="1643726"/>
          </a:xfrm>
        </p:grpSpPr>
        <p:sp>
          <p:nvSpPr>
            <p:cNvPr id="31" name="矩形 30">
              <a:extLst>
                <a:ext uri="{FF2B5EF4-FFF2-40B4-BE49-F238E27FC236}">
                  <a16:creationId xmlns:a16="http://schemas.microsoft.com/office/drawing/2014/main" id="{D5C4EFC8-262B-4732-96CD-44DD915981A5}"/>
                </a:ext>
              </a:extLst>
            </p:cNvPr>
            <p:cNvSpPr/>
            <p:nvPr/>
          </p:nvSpPr>
          <p:spPr>
            <a:xfrm>
              <a:off x="231140" y="3904939"/>
              <a:ext cx="3440242" cy="1643726"/>
            </a:xfrm>
            <a:prstGeom prst="rect">
              <a:avLst/>
            </a:prstGeom>
            <a:gradFill>
              <a:gsLst>
                <a:gs pos="0">
                  <a:schemeClr val="accent2">
                    <a:lumMod val="60000"/>
                    <a:lumOff val="40000"/>
                  </a:schemeClr>
                </a:gs>
                <a:gs pos="100000">
                  <a:schemeClr val="accent2"/>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3" name="组合 22">
              <a:extLst>
                <a:ext uri="{FF2B5EF4-FFF2-40B4-BE49-F238E27FC236}">
                  <a16:creationId xmlns:a16="http://schemas.microsoft.com/office/drawing/2014/main" id="{2D427ECA-566A-47B8-81CC-0BE4BAB36C52}"/>
                </a:ext>
              </a:extLst>
            </p:cNvPr>
            <p:cNvGrpSpPr/>
            <p:nvPr/>
          </p:nvGrpSpPr>
          <p:grpSpPr>
            <a:xfrm>
              <a:off x="609360" y="4095841"/>
              <a:ext cx="2683803" cy="1165462"/>
              <a:chOff x="691920" y="4095841"/>
              <a:chExt cx="2683803" cy="1165462"/>
            </a:xfrm>
          </p:grpSpPr>
          <p:sp>
            <p:nvSpPr>
              <p:cNvPr id="2" name="文本框 1">
                <a:extLst>
                  <a:ext uri="{FF2B5EF4-FFF2-40B4-BE49-F238E27FC236}">
                    <a16:creationId xmlns:a16="http://schemas.microsoft.com/office/drawing/2014/main" id="{07559495-BF8E-4171-9128-DC715EB75337}"/>
                  </a:ext>
                </a:extLst>
              </p:cNvPr>
              <p:cNvSpPr txBox="1"/>
              <p:nvPr/>
            </p:nvSpPr>
            <p:spPr>
              <a:xfrm>
                <a:off x="1059180" y="4110657"/>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技术环境</a:t>
                </a:r>
              </a:p>
            </p:txBody>
          </p:sp>
          <p:sp>
            <p:nvSpPr>
              <p:cNvPr id="3" name="文本框 2">
                <a:extLst>
                  <a:ext uri="{FF2B5EF4-FFF2-40B4-BE49-F238E27FC236}">
                    <a16:creationId xmlns:a16="http://schemas.microsoft.com/office/drawing/2014/main" id="{85BF4DCE-7011-468F-8B2B-4AF0DBBC8E4C}"/>
                  </a:ext>
                </a:extLst>
              </p:cNvPr>
              <p:cNvSpPr txBox="1"/>
              <p:nvPr/>
            </p:nvSpPr>
            <p:spPr>
              <a:xfrm>
                <a:off x="1059180" y="4517958"/>
                <a:ext cx="2316543" cy="743345"/>
              </a:xfrm>
              <a:prstGeom prst="rect">
                <a:avLst/>
              </a:prstGeom>
            </p:spPr>
            <p:txBody>
              <a:bodyPr wrap="square" lIns="0" tIns="0" rIns="0" bIns="0" rtlCol="0">
                <a:sp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互联网金融能够实现如此快速的发展，多样化的</a:t>
                </a:r>
                <a:r>
                  <a:rPr lang="en-US" altLang="zh-CN" sz="1300" kern="100" dirty="0">
                    <a:solidFill>
                      <a:schemeClr val="bg1"/>
                    </a:solidFill>
                    <a:effectLst/>
                    <a:latin typeface="+mn-ea"/>
                    <a:cs typeface="Times New Roman" panose="02020603050405020304" pitchFamily="18" charset="0"/>
                    <a:sym typeface="微软雅黑" panose="020B0503020204020204" pitchFamily="34" charset="-122"/>
                  </a:rPr>
                  <a:t>IT</a:t>
                </a: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技术手段是其中非常重要的一个推动力</a:t>
                </a:r>
              </a:p>
            </p:txBody>
          </p:sp>
          <p:sp>
            <p:nvSpPr>
              <p:cNvPr id="14" name="文本框 13">
                <a:extLst>
                  <a:ext uri="{FF2B5EF4-FFF2-40B4-BE49-F238E27FC236}">
                    <a16:creationId xmlns:a16="http://schemas.microsoft.com/office/drawing/2014/main" id="{EEF4A1B4-9D6F-43EB-92D5-B019CACE57E4}"/>
                  </a:ext>
                </a:extLst>
              </p:cNvPr>
              <p:cNvSpPr txBox="1"/>
              <p:nvPr/>
            </p:nvSpPr>
            <p:spPr>
              <a:xfrm>
                <a:off x="691920" y="4095841"/>
                <a:ext cx="259686" cy="307777"/>
              </a:xfrm>
              <a:prstGeom prst="rect">
                <a:avLst/>
              </a:prstGeom>
            </p:spPr>
            <p:txBody>
              <a:bodyPr wrap="none" lIns="0" tIns="0" rIns="0" bIns="0" rtlCol="0">
                <a:spAutoFit/>
              </a:bodyPr>
              <a:lstStyle/>
              <a:p>
                <a:pPr marL="0" indent="0">
                  <a:buNone/>
                </a:pPr>
                <a:r>
                  <a:rPr lang="en-US" altLang="zh-CN" sz="2000" b="1" dirty="0">
                    <a:solidFill>
                      <a:schemeClr val="accent1"/>
                    </a:solidFill>
                    <a:latin typeface="+mj-ea"/>
                    <a:ea typeface="+mj-ea"/>
                    <a:sym typeface="微软雅黑" panose="020B0503020204020204" pitchFamily="34" charset="-122"/>
                  </a:rPr>
                  <a:t>04</a:t>
                </a:r>
                <a:endParaRPr lang="zh-CN" altLang="en-US" sz="2000" b="1" dirty="0">
                  <a:solidFill>
                    <a:schemeClr val="accent1"/>
                  </a:solidFill>
                  <a:latin typeface="+mj-ea"/>
                  <a:ea typeface="+mj-ea"/>
                  <a:sym typeface="微软雅黑" panose="020B0503020204020204" pitchFamily="34" charset="-122"/>
                </a:endParaRPr>
              </a:p>
            </p:txBody>
          </p:sp>
        </p:grpSp>
      </p:grpSp>
      <p:grpSp>
        <p:nvGrpSpPr>
          <p:cNvPr id="36" name="组合 35">
            <a:extLst>
              <a:ext uri="{FF2B5EF4-FFF2-40B4-BE49-F238E27FC236}">
                <a16:creationId xmlns:a16="http://schemas.microsoft.com/office/drawing/2014/main" id="{E2DB4431-3059-47D2-B30C-25889464A36F}"/>
              </a:ext>
            </a:extLst>
          </p:cNvPr>
          <p:cNvGrpSpPr/>
          <p:nvPr/>
        </p:nvGrpSpPr>
        <p:grpSpPr>
          <a:xfrm>
            <a:off x="4375879" y="4495800"/>
            <a:ext cx="3440242" cy="1643726"/>
            <a:chOff x="3851264" y="3904939"/>
            <a:chExt cx="3440242" cy="1643726"/>
          </a:xfrm>
        </p:grpSpPr>
        <p:sp>
          <p:nvSpPr>
            <p:cNvPr id="29" name="矩形 28">
              <a:extLst>
                <a:ext uri="{FF2B5EF4-FFF2-40B4-BE49-F238E27FC236}">
                  <a16:creationId xmlns:a16="http://schemas.microsoft.com/office/drawing/2014/main" id="{37153B24-6749-4E51-B728-2D1D24A7C143}"/>
                </a:ext>
              </a:extLst>
            </p:cNvPr>
            <p:cNvSpPr/>
            <p:nvPr/>
          </p:nvSpPr>
          <p:spPr>
            <a:xfrm>
              <a:off x="3851264" y="3904939"/>
              <a:ext cx="3440242" cy="1643726"/>
            </a:xfrm>
            <a:prstGeom prst="rect">
              <a:avLst/>
            </a:prstGeom>
            <a:gradFill>
              <a:gsLst>
                <a:gs pos="0">
                  <a:schemeClr val="accent1">
                    <a:lumMod val="60000"/>
                    <a:lumOff val="40000"/>
                  </a:schemeClr>
                </a:gs>
                <a:gs pos="100000">
                  <a:schemeClr val="accent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4" name="组合 23">
              <a:extLst>
                <a:ext uri="{FF2B5EF4-FFF2-40B4-BE49-F238E27FC236}">
                  <a16:creationId xmlns:a16="http://schemas.microsoft.com/office/drawing/2014/main" id="{BB977A8B-BB66-4239-B143-FEBE9C253C99}"/>
                </a:ext>
              </a:extLst>
            </p:cNvPr>
            <p:cNvGrpSpPr/>
            <p:nvPr/>
          </p:nvGrpSpPr>
          <p:grpSpPr>
            <a:xfrm>
              <a:off x="4229484" y="4095841"/>
              <a:ext cx="2683803" cy="1165462"/>
              <a:chOff x="4399049" y="4095841"/>
              <a:chExt cx="2683803" cy="1165462"/>
            </a:xfrm>
          </p:grpSpPr>
          <p:sp>
            <p:nvSpPr>
              <p:cNvPr id="4" name="文本框 3">
                <a:extLst>
                  <a:ext uri="{FF2B5EF4-FFF2-40B4-BE49-F238E27FC236}">
                    <a16:creationId xmlns:a16="http://schemas.microsoft.com/office/drawing/2014/main" id="{4865BB73-4B33-4B77-BE8D-22F292A974C2}"/>
                  </a:ext>
                </a:extLst>
              </p:cNvPr>
              <p:cNvSpPr txBox="1"/>
              <p:nvPr/>
            </p:nvSpPr>
            <p:spPr>
              <a:xfrm>
                <a:off x="4766309" y="4110657"/>
                <a:ext cx="1032334" cy="307777"/>
              </a:xfrm>
              <a:prstGeom prst="rect">
                <a:avLst/>
              </a:prstGeom>
            </p:spPr>
            <p:txBody>
              <a:bodyPr wrap="none" lIns="0" tIns="0" rIns="0" bIns="0" rtlCol="0">
                <a:noAutofit/>
              </a:bodyPr>
              <a:lstStyle/>
              <a:p>
                <a:pPr marL="0" indent="0">
                  <a:buNone/>
                </a:pPr>
                <a:r>
                  <a:rPr lang="zh-CN" altLang="en-US" b="1" dirty="0">
                    <a:solidFill>
                      <a:schemeClr val="accent2"/>
                    </a:solidFill>
                    <a:latin typeface="+mj-ea"/>
                    <a:ea typeface="+mj-ea"/>
                    <a:sym typeface="微软雅黑" panose="020B0503020204020204" pitchFamily="34" charset="-122"/>
                  </a:rPr>
                  <a:t>市场环境</a:t>
                </a:r>
              </a:p>
            </p:txBody>
          </p:sp>
          <p:sp>
            <p:nvSpPr>
              <p:cNvPr id="5" name="文本框 4">
                <a:extLst>
                  <a:ext uri="{FF2B5EF4-FFF2-40B4-BE49-F238E27FC236}">
                    <a16:creationId xmlns:a16="http://schemas.microsoft.com/office/drawing/2014/main" id="{FDB8167B-03E8-4336-AB5F-EF2E03B9D735}"/>
                  </a:ext>
                </a:extLst>
              </p:cNvPr>
              <p:cNvSpPr txBox="1"/>
              <p:nvPr/>
            </p:nvSpPr>
            <p:spPr>
              <a:xfrm>
                <a:off x="4766309" y="4517958"/>
                <a:ext cx="2316543" cy="743345"/>
              </a:xfrm>
              <a:prstGeom prst="rect">
                <a:avLst/>
              </a:prstGeom>
            </p:spPr>
            <p:txBody>
              <a:bodyPr wrap="square" lIns="0" tIns="0" rIns="0" bIns="0" rtlCol="0">
                <a:spAutoFit/>
              </a:bodyPr>
              <a:lstStyle/>
              <a:p>
                <a:pPr algn="just">
                  <a:lnSpc>
                    <a:spcPct val="130000"/>
                  </a:lnSpc>
                </a:pPr>
                <a:r>
                  <a:rPr lang="zh-CN" altLang="en-US" sz="1300" kern="100" dirty="0">
                    <a:solidFill>
                      <a:schemeClr val="accent2"/>
                    </a:solidFill>
                    <a:effectLst/>
                    <a:latin typeface="+mn-ea"/>
                    <a:cs typeface="Times New Roman" panose="02020603050405020304" pitchFamily="18" charset="0"/>
                    <a:sym typeface="微软雅黑" panose="020B0503020204020204" pitchFamily="34" charset="-122"/>
                  </a:rPr>
                  <a:t>通常在无法获取银行的大型机构的贷款要求是，民营企业家的目光都集中在了小额贷款</a:t>
                </a:r>
              </a:p>
            </p:txBody>
          </p:sp>
          <p:sp>
            <p:nvSpPr>
              <p:cNvPr id="15" name="文本框 14">
                <a:extLst>
                  <a:ext uri="{FF2B5EF4-FFF2-40B4-BE49-F238E27FC236}">
                    <a16:creationId xmlns:a16="http://schemas.microsoft.com/office/drawing/2014/main" id="{09DE1E28-2CE6-4316-AD81-650D7303D598}"/>
                  </a:ext>
                </a:extLst>
              </p:cNvPr>
              <p:cNvSpPr txBox="1"/>
              <p:nvPr/>
            </p:nvSpPr>
            <p:spPr>
              <a:xfrm>
                <a:off x="4399049" y="4095841"/>
                <a:ext cx="259686" cy="307777"/>
              </a:xfrm>
              <a:prstGeom prst="rect">
                <a:avLst/>
              </a:prstGeom>
            </p:spPr>
            <p:txBody>
              <a:bodyPr wrap="none" lIns="0" tIns="0" rIns="0" bIns="0" rtlCol="0">
                <a:spAutoFit/>
              </a:bodyPr>
              <a:lstStyle/>
              <a:p>
                <a:pPr marL="0" indent="0">
                  <a:buNone/>
                </a:pPr>
                <a:r>
                  <a:rPr lang="en-US" altLang="zh-CN" sz="2000" b="1" dirty="0">
                    <a:solidFill>
                      <a:schemeClr val="accent2"/>
                    </a:solidFill>
                    <a:latin typeface="+mj-ea"/>
                    <a:ea typeface="+mj-ea"/>
                    <a:sym typeface="微软雅黑" panose="020B0503020204020204" pitchFamily="34" charset="-122"/>
                  </a:rPr>
                  <a:t>05</a:t>
                </a:r>
                <a:endParaRPr lang="zh-CN" altLang="en-US" sz="2000" b="1" dirty="0">
                  <a:solidFill>
                    <a:schemeClr val="accent2"/>
                  </a:solidFill>
                  <a:latin typeface="+mj-ea"/>
                  <a:ea typeface="+mj-ea"/>
                  <a:sym typeface="微软雅黑" panose="020B0503020204020204" pitchFamily="34" charset="-122"/>
                </a:endParaRPr>
              </a:p>
            </p:txBody>
          </p:sp>
        </p:grpSp>
      </p:grpSp>
      <p:grpSp>
        <p:nvGrpSpPr>
          <p:cNvPr id="37" name="组合 36">
            <a:extLst>
              <a:ext uri="{FF2B5EF4-FFF2-40B4-BE49-F238E27FC236}">
                <a16:creationId xmlns:a16="http://schemas.microsoft.com/office/drawing/2014/main" id="{226E646E-C256-4A3C-8321-D59EC1297975}"/>
              </a:ext>
            </a:extLst>
          </p:cNvPr>
          <p:cNvGrpSpPr/>
          <p:nvPr/>
        </p:nvGrpSpPr>
        <p:grpSpPr>
          <a:xfrm>
            <a:off x="7816121" y="4495800"/>
            <a:ext cx="3440242" cy="1643726"/>
            <a:chOff x="7741211" y="3904939"/>
            <a:chExt cx="3440242" cy="1643726"/>
          </a:xfrm>
        </p:grpSpPr>
        <p:sp>
          <p:nvSpPr>
            <p:cNvPr id="30" name="矩形 29">
              <a:extLst>
                <a:ext uri="{FF2B5EF4-FFF2-40B4-BE49-F238E27FC236}">
                  <a16:creationId xmlns:a16="http://schemas.microsoft.com/office/drawing/2014/main" id="{BCD412F4-D08A-4C91-8B14-22F2FDB51A20}"/>
                </a:ext>
              </a:extLst>
            </p:cNvPr>
            <p:cNvSpPr/>
            <p:nvPr/>
          </p:nvSpPr>
          <p:spPr>
            <a:xfrm>
              <a:off x="7741211" y="3904939"/>
              <a:ext cx="3440242" cy="1643726"/>
            </a:xfrm>
            <a:prstGeom prst="rect">
              <a:avLst/>
            </a:prstGeom>
            <a:gradFill>
              <a:gsLst>
                <a:gs pos="0">
                  <a:schemeClr val="accent2">
                    <a:lumMod val="60000"/>
                    <a:lumOff val="40000"/>
                  </a:schemeClr>
                </a:gs>
                <a:gs pos="100000">
                  <a:schemeClr val="accent2"/>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5" name="组合 24">
              <a:extLst>
                <a:ext uri="{FF2B5EF4-FFF2-40B4-BE49-F238E27FC236}">
                  <a16:creationId xmlns:a16="http://schemas.microsoft.com/office/drawing/2014/main" id="{31F16CD9-2140-48A4-8EF0-5A4C917C0629}"/>
                </a:ext>
              </a:extLst>
            </p:cNvPr>
            <p:cNvGrpSpPr/>
            <p:nvPr/>
          </p:nvGrpSpPr>
          <p:grpSpPr>
            <a:xfrm>
              <a:off x="8119431" y="4095841"/>
              <a:ext cx="2683803" cy="1165462"/>
              <a:chOff x="8106178" y="4095841"/>
              <a:chExt cx="2683803" cy="1165462"/>
            </a:xfrm>
          </p:grpSpPr>
          <p:sp>
            <p:nvSpPr>
              <p:cNvPr id="6" name="文本框 5">
                <a:extLst>
                  <a:ext uri="{FF2B5EF4-FFF2-40B4-BE49-F238E27FC236}">
                    <a16:creationId xmlns:a16="http://schemas.microsoft.com/office/drawing/2014/main" id="{97FABA98-10AB-4136-8F9A-6E021233009A}"/>
                  </a:ext>
                </a:extLst>
              </p:cNvPr>
              <p:cNvSpPr txBox="1"/>
              <p:nvPr/>
            </p:nvSpPr>
            <p:spPr>
              <a:xfrm>
                <a:off x="8473438" y="4110657"/>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国际环境</a:t>
                </a:r>
              </a:p>
            </p:txBody>
          </p:sp>
          <p:sp>
            <p:nvSpPr>
              <p:cNvPr id="7" name="文本框 6">
                <a:extLst>
                  <a:ext uri="{FF2B5EF4-FFF2-40B4-BE49-F238E27FC236}">
                    <a16:creationId xmlns:a16="http://schemas.microsoft.com/office/drawing/2014/main" id="{26963190-EA9C-46BA-A65E-BBAB89FB78FA}"/>
                  </a:ext>
                </a:extLst>
              </p:cNvPr>
              <p:cNvSpPr txBox="1"/>
              <p:nvPr/>
            </p:nvSpPr>
            <p:spPr>
              <a:xfrm>
                <a:off x="8473438" y="4517958"/>
                <a:ext cx="2316543" cy="743345"/>
              </a:xfrm>
              <a:prstGeom prst="rect">
                <a:avLst/>
              </a:prstGeom>
            </p:spPr>
            <p:txBody>
              <a:bodyPr wrap="square" lIns="0" tIns="0" rIns="0" bIns="0" rtlCol="0">
                <a:sp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最近的十五年，我国经济发展迅速，已取代日本、成为世界第二大经济体</a:t>
                </a:r>
              </a:p>
            </p:txBody>
          </p:sp>
          <p:sp>
            <p:nvSpPr>
              <p:cNvPr id="16" name="文本框 15">
                <a:extLst>
                  <a:ext uri="{FF2B5EF4-FFF2-40B4-BE49-F238E27FC236}">
                    <a16:creationId xmlns:a16="http://schemas.microsoft.com/office/drawing/2014/main" id="{6926B387-E14C-49B8-BDB1-9DC23B181705}"/>
                  </a:ext>
                </a:extLst>
              </p:cNvPr>
              <p:cNvSpPr txBox="1"/>
              <p:nvPr/>
            </p:nvSpPr>
            <p:spPr>
              <a:xfrm>
                <a:off x="8106178" y="4095841"/>
                <a:ext cx="259686" cy="307777"/>
              </a:xfrm>
              <a:prstGeom prst="rect">
                <a:avLst/>
              </a:prstGeom>
            </p:spPr>
            <p:txBody>
              <a:bodyPr wrap="none" lIns="0" tIns="0" rIns="0" bIns="0" rtlCol="0">
                <a:spAutoFit/>
              </a:bodyPr>
              <a:lstStyle/>
              <a:p>
                <a:pPr marL="0" indent="0">
                  <a:buNone/>
                </a:pPr>
                <a:r>
                  <a:rPr lang="en-US" altLang="zh-CN" sz="2000" b="1" dirty="0">
                    <a:solidFill>
                      <a:schemeClr val="accent1"/>
                    </a:solidFill>
                    <a:latin typeface="+mj-ea"/>
                    <a:ea typeface="+mj-ea"/>
                    <a:sym typeface="微软雅黑" panose="020B0503020204020204" pitchFamily="34" charset="-122"/>
                  </a:rPr>
                  <a:t>06</a:t>
                </a:r>
                <a:endParaRPr lang="zh-CN" altLang="en-US" sz="2000" b="1" dirty="0">
                  <a:solidFill>
                    <a:schemeClr val="accent1"/>
                  </a:solidFill>
                  <a:latin typeface="+mj-ea"/>
                  <a:ea typeface="+mj-ea"/>
                  <a:sym typeface="微软雅黑" panose="020B0503020204020204" pitchFamily="34" charset="-122"/>
                </a:endParaRPr>
              </a:p>
            </p:txBody>
          </p:sp>
        </p:grpSp>
      </p:grpSp>
      <p:grpSp>
        <p:nvGrpSpPr>
          <p:cNvPr id="32" name="组合 31">
            <a:extLst>
              <a:ext uri="{FF2B5EF4-FFF2-40B4-BE49-F238E27FC236}">
                <a16:creationId xmlns:a16="http://schemas.microsoft.com/office/drawing/2014/main" id="{9787B82D-2BEE-4F46-B788-92A05DC40757}"/>
              </a:ext>
            </a:extLst>
          </p:cNvPr>
          <p:cNvGrpSpPr/>
          <p:nvPr/>
        </p:nvGrpSpPr>
        <p:grpSpPr>
          <a:xfrm>
            <a:off x="935637" y="2852074"/>
            <a:ext cx="3440242" cy="1643726"/>
            <a:chOff x="231140" y="1776335"/>
            <a:chExt cx="3440242" cy="1643726"/>
          </a:xfrm>
        </p:grpSpPr>
        <p:sp>
          <p:nvSpPr>
            <p:cNvPr id="26" name="矩形 25">
              <a:extLst>
                <a:ext uri="{FF2B5EF4-FFF2-40B4-BE49-F238E27FC236}">
                  <a16:creationId xmlns:a16="http://schemas.microsoft.com/office/drawing/2014/main" id="{92834587-E6BB-43C7-9933-CDAD32B28ABC}"/>
                </a:ext>
              </a:extLst>
            </p:cNvPr>
            <p:cNvSpPr/>
            <p:nvPr/>
          </p:nvSpPr>
          <p:spPr>
            <a:xfrm>
              <a:off x="231140" y="1776335"/>
              <a:ext cx="3440242" cy="1643726"/>
            </a:xfrm>
            <a:prstGeom prst="rect">
              <a:avLst/>
            </a:prstGeom>
            <a:gradFill>
              <a:gsLst>
                <a:gs pos="0">
                  <a:schemeClr val="accent1">
                    <a:lumMod val="60000"/>
                    <a:lumOff val="40000"/>
                  </a:schemeClr>
                </a:gs>
                <a:gs pos="100000">
                  <a:schemeClr val="accent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20" name="组合 19">
              <a:extLst>
                <a:ext uri="{FF2B5EF4-FFF2-40B4-BE49-F238E27FC236}">
                  <a16:creationId xmlns:a16="http://schemas.microsoft.com/office/drawing/2014/main" id="{F0D29BF1-FEF2-4F48-B36B-8B5765F176AB}"/>
                </a:ext>
              </a:extLst>
            </p:cNvPr>
            <p:cNvGrpSpPr/>
            <p:nvPr/>
          </p:nvGrpSpPr>
          <p:grpSpPr>
            <a:xfrm>
              <a:off x="609360" y="1981291"/>
              <a:ext cx="2683803" cy="1165462"/>
              <a:chOff x="691920" y="1981291"/>
              <a:chExt cx="2683803" cy="1165462"/>
            </a:xfrm>
          </p:grpSpPr>
          <p:sp>
            <p:nvSpPr>
              <p:cNvPr id="8" name="文本框 7">
                <a:extLst>
                  <a:ext uri="{FF2B5EF4-FFF2-40B4-BE49-F238E27FC236}">
                    <a16:creationId xmlns:a16="http://schemas.microsoft.com/office/drawing/2014/main" id="{59437812-83E4-4327-8477-536F079AB1C6}"/>
                  </a:ext>
                </a:extLst>
              </p:cNvPr>
              <p:cNvSpPr txBox="1"/>
              <p:nvPr/>
            </p:nvSpPr>
            <p:spPr>
              <a:xfrm>
                <a:off x="1059180" y="1996107"/>
                <a:ext cx="1032334" cy="307777"/>
              </a:xfrm>
              <a:prstGeom prst="rect">
                <a:avLst/>
              </a:prstGeom>
            </p:spPr>
            <p:txBody>
              <a:bodyPr wrap="none" lIns="0" tIns="0" rIns="0" bIns="0" rtlCol="0">
                <a:noAutofit/>
              </a:bodyPr>
              <a:lstStyle/>
              <a:p>
                <a:pPr marL="0" indent="0">
                  <a:buNone/>
                </a:pPr>
                <a:r>
                  <a:rPr lang="zh-CN" altLang="en-US" b="1" dirty="0">
                    <a:solidFill>
                      <a:schemeClr val="accent2"/>
                    </a:solidFill>
                    <a:latin typeface="+mj-ea"/>
                    <a:ea typeface="+mj-ea"/>
                    <a:sym typeface="微软雅黑" panose="020B0503020204020204" pitchFamily="34" charset="-122"/>
                  </a:rPr>
                  <a:t>政策环境</a:t>
                </a:r>
              </a:p>
            </p:txBody>
          </p:sp>
          <p:sp>
            <p:nvSpPr>
              <p:cNvPr id="9" name="文本框 8">
                <a:extLst>
                  <a:ext uri="{FF2B5EF4-FFF2-40B4-BE49-F238E27FC236}">
                    <a16:creationId xmlns:a16="http://schemas.microsoft.com/office/drawing/2014/main" id="{90E07D5F-14C8-4D04-B74E-560C4B3414DF}"/>
                  </a:ext>
                </a:extLst>
              </p:cNvPr>
              <p:cNvSpPr txBox="1"/>
              <p:nvPr/>
            </p:nvSpPr>
            <p:spPr>
              <a:xfrm>
                <a:off x="1059180" y="2403408"/>
                <a:ext cx="2316543" cy="743345"/>
              </a:xfrm>
              <a:prstGeom prst="rect">
                <a:avLst/>
              </a:prstGeom>
            </p:spPr>
            <p:txBody>
              <a:bodyPr wrap="square" lIns="0" tIns="0" rIns="0" bIns="0" rtlCol="0">
                <a:spAutoFit/>
              </a:bodyPr>
              <a:lstStyle/>
              <a:p>
                <a:pPr algn="just">
                  <a:lnSpc>
                    <a:spcPct val="130000"/>
                  </a:lnSpc>
                </a:pPr>
                <a:r>
                  <a:rPr lang="zh-CN" altLang="en-US" sz="1300" kern="100" dirty="0">
                    <a:solidFill>
                      <a:schemeClr val="accent2"/>
                    </a:solidFill>
                    <a:effectLst/>
                    <a:latin typeface="+mn-ea"/>
                    <a:cs typeface="Times New Roman" panose="02020603050405020304" pitchFamily="18" charset="0"/>
                    <a:sym typeface="微软雅黑" panose="020B0503020204020204" pitchFamily="34" charset="-122"/>
                  </a:rPr>
                  <a:t>对于当前互联网金融的探索，央行应该给予支持，不断创新网络金融服务模式</a:t>
                </a:r>
              </a:p>
            </p:txBody>
          </p:sp>
          <p:sp>
            <p:nvSpPr>
              <p:cNvPr id="17" name="文本框 16">
                <a:extLst>
                  <a:ext uri="{FF2B5EF4-FFF2-40B4-BE49-F238E27FC236}">
                    <a16:creationId xmlns:a16="http://schemas.microsoft.com/office/drawing/2014/main" id="{97FA2E51-D16A-4DE1-AF51-CA5B08C11E52}"/>
                  </a:ext>
                </a:extLst>
              </p:cNvPr>
              <p:cNvSpPr txBox="1"/>
              <p:nvPr/>
            </p:nvSpPr>
            <p:spPr>
              <a:xfrm>
                <a:off x="691920" y="1981291"/>
                <a:ext cx="259686" cy="307777"/>
              </a:xfrm>
              <a:prstGeom prst="rect">
                <a:avLst/>
              </a:prstGeom>
            </p:spPr>
            <p:txBody>
              <a:bodyPr wrap="none" lIns="0" tIns="0" rIns="0" bIns="0" rtlCol="0">
                <a:spAutoFit/>
              </a:bodyPr>
              <a:lstStyle/>
              <a:p>
                <a:pPr marL="0" indent="0">
                  <a:buNone/>
                </a:pPr>
                <a:r>
                  <a:rPr lang="en-US" altLang="zh-CN" sz="2000" b="1" dirty="0">
                    <a:solidFill>
                      <a:schemeClr val="accent2"/>
                    </a:solidFill>
                    <a:latin typeface="+mj-ea"/>
                    <a:ea typeface="+mj-ea"/>
                    <a:sym typeface="微软雅黑" panose="020B0503020204020204" pitchFamily="34" charset="-122"/>
                  </a:rPr>
                  <a:t>01</a:t>
                </a:r>
                <a:endParaRPr lang="zh-CN" altLang="en-US" sz="2000" b="1" dirty="0">
                  <a:solidFill>
                    <a:schemeClr val="accent2"/>
                  </a:solidFill>
                  <a:latin typeface="+mj-ea"/>
                  <a:ea typeface="+mj-ea"/>
                  <a:sym typeface="微软雅黑" panose="020B0503020204020204" pitchFamily="34" charset="-122"/>
                </a:endParaRPr>
              </a:p>
            </p:txBody>
          </p:sp>
        </p:grpSp>
      </p:grpSp>
      <p:grpSp>
        <p:nvGrpSpPr>
          <p:cNvPr id="33" name="组合 32">
            <a:extLst>
              <a:ext uri="{FF2B5EF4-FFF2-40B4-BE49-F238E27FC236}">
                <a16:creationId xmlns:a16="http://schemas.microsoft.com/office/drawing/2014/main" id="{E2258E2C-72B3-4AA8-934D-DA94CC7DF25D}"/>
              </a:ext>
            </a:extLst>
          </p:cNvPr>
          <p:cNvGrpSpPr/>
          <p:nvPr/>
        </p:nvGrpSpPr>
        <p:grpSpPr>
          <a:xfrm>
            <a:off x="4375879" y="2852074"/>
            <a:ext cx="3440242" cy="1643726"/>
            <a:chOff x="3851264" y="1776335"/>
            <a:chExt cx="3440242" cy="1643726"/>
          </a:xfrm>
        </p:grpSpPr>
        <p:sp>
          <p:nvSpPr>
            <p:cNvPr id="27" name="矩形 26">
              <a:extLst>
                <a:ext uri="{FF2B5EF4-FFF2-40B4-BE49-F238E27FC236}">
                  <a16:creationId xmlns:a16="http://schemas.microsoft.com/office/drawing/2014/main" id="{6E3616DA-141B-4B6E-8FA1-592E3FE9D118}"/>
                </a:ext>
              </a:extLst>
            </p:cNvPr>
            <p:cNvSpPr/>
            <p:nvPr/>
          </p:nvSpPr>
          <p:spPr>
            <a:xfrm>
              <a:off x="3851264" y="1776335"/>
              <a:ext cx="3440242" cy="1643726"/>
            </a:xfrm>
            <a:prstGeom prst="rect">
              <a:avLst/>
            </a:prstGeom>
            <a:gradFill>
              <a:gsLst>
                <a:gs pos="0">
                  <a:schemeClr val="accent2">
                    <a:lumMod val="60000"/>
                    <a:lumOff val="40000"/>
                  </a:schemeClr>
                </a:gs>
                <a:gs pos="100000">
                  <a:schemeClr val="accent2"/>
                </a:gs>
              </a:gsLst>
              <a:lin ang="30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21" name="组合 20">
              <a:extLst>
                <a:ext uri="{FF2B5EF4-FFF2-40B4-BE49-F238E27FC236}">
                  <a16:creationId xmlns:a16="http://schemas.microsoft.com/office/drawing/2014/main" id="{7FA5C470-7712-454C-B524-BBE23A828DC1}"/>
                </a:ext>
              </a:extLst>
            </p:cNvPr>
            <p:cNvGrpSpPr/>
            <p:nvPr/>
          </p:nvGrpSpPr>
          <p:grpSpPr>
            <a:xfrm>
              <a:off x="4229484" y="1981291"/>
              <a:ext cx="2683803" cy="1165462"/>
              <a:chOff x="4399049" y="1981291"/>
              <a:chExt cx="2683803" cy="1165462"/>
            </a:xfrm>
          </p:grpSpPr>
          <p:sp>
            <p:nvSpPr>
              <p:cNvPr id="10" name="文本框 9">
                <a:extLst>
                  <a:ext uri="{FF2B5EF4-FFF2-40B4-BE49-F238E27FC236}">
                    <a16:creationId xmlns:a16="http://schemas.microsoft.com/office/drawing/2014/main" id="{01E42C89-A9A9-46AB-9D84-E599396C8A2B}"/>
                  </a:ext>
                </a:extLst>
              </p:cNvPr>
              <p:cNvSpPr txBox="1"/>
              <p:nvPr/>
            </p:nvSpPr>
            <p:spPr>
              <a:xfrm>
                <a:off x="4766309" y="1996107"/>
                <a:ext cx="1032334" cy="307777"/>
              </a:xfrm>
              <a:prstGeom prst="rect">
                <a:avLst/>
              </a:prstGeom>
            </p:spPr>
            <p:txBody>
              <a:bodyPr wrap="none" lIns="0" tIns="0" rIns="0" bIns="0" rtlCol="0">
                <a:noAutofit/>
              </a:bodyPr>
              <a:lstStyle/>
              <a:p>
                <a:pPr marL="0" indent="0">
                  <a:buNone/>
                </a:pPr>
                <a:r>
                  <a:rPr lang="zh-CN" altLang="en-US" b="1" dirty="0">
                    <a:solidFill>
                      <a:schemeClr val="bg1"/>
                    </a:solidFill>
                    <a:latin typeface="+mj-ea"/>
                    <a:ea typeface="+mj-ea"/>
                    <a:sym typeface="微软雅黑" panose="020B0503020204020204" pitchFamily="34" charset="-122"/>
                  </a:rPr>
                  <a:t>经济环境</a:t>
                </a:r>
              </a:p>
            </p:txBody>
          </p:sp>
          <p:sp>
            <p:nvSpPr>
              <p:cNvPr id="11" name="文本框 10">
                <a:extLst>
                  <a:ext uri="{FF2B5EF4-FFF2-40B4-BE49-F238E27FC236}">
                    <a16:creationId xmlns:a16="http://schemas.microsoft.com/office/drawing/2014/main" id="{66B6B205-9918-44AC-952F-876F3852F0A6}"/>
                  </a:ext>
                </a:extLst>
              </p:cNvPr>
              <p:cNvSpPr txBox="1"/>
              <p:nvPr/>
            </p:nvSpPr>
            <p:spPr>
              <a:xfrm>
                <a:off x="4766309" y="2403408"/>
                <a:ext cx="2316543" cy="743345"/>
              </a:xfrm>
              <a:prstGeom prst="rect">
                <a:avLst/>
              </a:prstGeom>
            </p:spPr>
            <p:txBody>
              <a:bodyPr wrap="square" lIns="0" tIns="0" rIns="0" bIns="0" rtlCol="0">
                <a:spAutoFit/>
              </a:bodyPr>
              <a:lstStyle/>
              <a:p>
                <a:pPr algn="just">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社会消费品零售总额、地方财政收入稳定增长，工业经济效益指数稳步提高</a:t>
                </a:r>
              </a:p>
            </p:txBody>
          </p:sp>
          <p:sp>
            <p:nvSpPr>
              <p:cNvPr id="18" name="文本框 17">
                <a:extLst>
                  <a:ext uri="{FF2B5EF4-FFF2-40B4-BE49-F238E27FC236}">
                    <a16:creationId xmlns:a16="http://schemas.microsoft.com/office/drawing/2014/main" id="{7C3DD43A-907C-4492-ADB4-AB695D0C7E3F}"/>
                  </a:ext>
                </a:extLst>
              </p:cNvPr>
              <p:cNvSpPr txBox="1"/>
              <p:nvPr/>
            </p:nvSpPr>
            <p:spPr>
              <a:xfrm>
                <a:off x="4399049" y="1981291"/>
                <a:ext cx="259686" cy="307777"/>
              </a:xfrm>
              <a:prstGeom prst="rect">
                <a:avLst/>
              </a:prstGeom>
            </p:spPr>
            <p:txBody>
              <a:bodyPr wrap="none" lIns="0" tIns="0" rIns="0" bIns="0" rtlCol="0">
                <a:spAutoFit/>
              </a:bodyPr>
              <a:lstStyle/>
              <a:p>
                <a:pPr marL="0" indent="0">
                  <a:buNone/>
                </a:pPr>
                <a:r>
                  <a:rPr lang="en-US" altLang="zh-CN" sz="2000" b="1" dirty="0">
                    <a:solidFill>
                      <a:schemeClr val="accent1"/>
                    </a:solidFill>
                    <a:latin typeface="+mj-ea"/>
                    <a:ea typeface="+mj-ea"/>
                    <a:sym typeface="微软雅黑" panose="020B0503020204020204" pitchFamily="34" charset="-122"/>
                  </a:rPr>
                  <a:t>02</a:t>
                </a:r>
                <a:endParaRPr lang="zh-CN" altLang="en-US" sz="2000" b="1" dirty="0">
                  <a:solidFill>
                    <a:schemeClr val="accent1"/>
                  </a:solidFill>
                  <a:latin typeface="+mj-ea"/>
                  <a:ea typeface="+mj-ea"/>
                  <a:sym typeface="微软雅黑" panose="020B0503020204020204" pitchFamily="34" charset="-122"/>
                </a:endParaRPr>
              </a:p>
            </p:txBody>
          </p:sp>
        </p:grpSp>
      </p:grpSp>
      <p:grpSp>
        <p:nvGrpSpPr>
          <p:cNvPr id="34" name="组合 33">
            <a:extLst>
              <a:ext uri="{FF2B5EF4-FFF2-40B4-BE49-F238E27FC236}">
                <a16:creationId xmlns:a16="http://schemas.microsoft.com/office/drawing/2014/main" id="{861F3A97-11D7-4958-B231-A1784875A85F}"/>
              </a:ext>
            </a:extLst>
          </p:cNvPr>
          <p:cNvGrpSpPr/>
          <p:nvPr/>
        </p:nvGrpSpPr>
        <p:grpSpPr>
          <a:xfrm>
            <a:off x="7816121" y="2852074"/>
            <a:ext cx="3440242" cy="1643726"/>
            <a:chOff x="7741211" y="1776335"/>
            <a:chExt cx="3440242" cy="1643726"/>
          </a:xfrm>
        </p:grpSpPr>
        <p:sp>
          <p:nvSpPr>
            <p:cNvPr id="28" name="矩形 27">
              <a:extLst>
                <a:ext uri="{FF2B5EF4-FFF2-40B4-BE49-F238E27FC236}">
                  <a16:creationId xmlns:a16="http://schemas.microsoft.com/office/drawing/2014/main" id="{92CD1065-9BC4-4551-AA8B-B52FBC06E4A0}"/>
                </a:ext>
              </a:extLst>
            </p:cNvPr>
            <p:cNvSpPr/>
            <p:nvPr/>
          </p:nvSpPr>
          <p:spPr>
            <a:xfrm>
              <a:off x="7741211" y="1776335"/>
              <a:ext cx="3440242" cy="1643726"/>
            </a:xfrm>
            <a:prstGeom prst="rect">
              <a:avLst/>
            </a:prstGeom>
            <a:gradFill>
              <a:gsLst>
                <a:gs pos="0">
                  <a:schemeClr val="accent1">
                    <a:lumMod val="60000"/>
                    <a:lumOff val="40000"/>
                  </a:schemeClr>
                </a:gs>
                <a:gs pos="100000">
                  <a:schemeClr val="accent1"/>
                </a:gs>
              </a:gsLst>
              <a:lin ang="27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22" name="组合 21">
              <a:extLst>
                <a:ext uri="{FF2B5EF4-FFF2-40B4-BE49-F238E27FC236}">
                  <a16:creationId xmlns:a16="http://schemas.microsoft.com/office/drawing/2014/main" id="{4914C8F2-2558-425C-910C-19B4A088F971}"/>
                </a:ext>
              </a:extLst>
            </p:cNvPr>
            <p:cNvGrpSpPr/>
            <p:nvPr/>
          </p:nvGrpSpPr>
          <p:grpSpPr>
            <a:xfrm>
              <a:off x="8119431" y="1981291"/>
              <a:ext cx="2683803" cy="1165462"/>
              <a:chOff x="8106178" y="1981291"/>
              <a:chExt cx="2683803" cy="1165462"/>
            </a:xfrm>
          </p:grpSpPr>
          <p:sp>
            <p:nvSpPr>
              <p:cNvPr id="12" name="文本框 11">
                <a:extLst>
                  <a:ext uri="{FF2B5EF4-FFF2-40B4-BE49-F238E27FC236}">
                    <a16:creationId xmlns:a16="http://schemas.microsoft.com/office/drawing/2014/main" id="{81118FA0-646D-4941-B357-C735A1C96F33}"/>
                  </a:ext>
                </a:extLst>
              </p:cNvPr>
              <p:cNvSpPr txBox="1"/>
              <p:nvPr/>
            </p:nvSpPr>
            <p:spPr>
              <a:xfrm>
                <a:off x="8473438" y="1996107"/>
                <a:ext cx="1032334" cy="307777"/>
              </a:xfrm>
              <a:prstGeom prst="rect">
                <a:avLst/>
              </a:prstGeom>
            </p:spPr>
            <p:txBody>
              <a:bodyPr wrap="none" lIns="0" tIns="0" rIns="0" bIns="0" rtlCol="0">
                <a:noAutofit/>
              </a:bodyPr>
              <a:lstStyle/>
              <a:p>
                <a:pPr marL="0" indent="0">
                  <a:buNone/>
                </a:pPr>
                <a:r>
                  <a:rPr lang="zh-CN" altLang="en-US" b="1" dirty="0">
                    <a:solidFill>
                      <a:schemeClr val="accent2"/>
                    </a:solidFill>
                    <a:latin typeface="+mj-ea"/>
                    <a:ea typeface="+mj-ea"/>
                    <a:sym typeface="微软雅黑" panose="020B0503020204020204" pitchFamily="34" charset="-122"/>
                  </a:rPr>
                  <a:t>文化环境</a:t>
                </a:r>
              </a:p>
            </p:txBody>
          </p:sp>
          <p:sp>
            <p:nvSpPr>
              <p:cNvPr id="13" name="文本框 12">
                <a:extLst>
                  <a:ext uri="{FF2B5EF4-FFF2-40B4-BE49-F238E27FC236}">
                    <a16:creationId xmlns:a16="http://schemas.microsoft.com/office/drawing/2014/main" id="{D75E375B-393F-46AC-907A-4A808CCF6B44}"/>
                  </a:ext>
                </a:extLst>
              </p:cNvPr>
              <p:cNvSpPr txBox="1"/>
              <p:nvPr/>
            </p:nvSpPr>
            <p:spPr>
              <a:xfrm>
                <a:off x="8473438" y="2403408"/>
                <a:ext cx="2316543" cy="743345"/>
              </a:xfrm>
              <a:prstGeom prst="rect">
                <a:avLst/>
              </a:prstGeom>
            </p:spPr>
            <p:txBody>
              <a:bodyPr wrap="square" lIns="0" tIns="0" rIns="0" bIns="0" rtlCol="0">
                <a:spAutoFit/>
              </a:bodyPr>
              <a:lstStyle/>
              <a:p>
                <a:pPr algn="just">
                  <a:lnSpc>
                    <a:spcPct val="130000"/>
                  </a:lnSpc>
                </a:pPr>
                <a:r>
                  <a:rPr lang="zh-CN" altLang="en-US" sz="1300" kern="100" dirty="0">
                    <a:solidFill>
                      <a:schemeClr val="accent2"/>
                    </a:solidFill>
                    <a:effectLst/>
                    <a:latin typeface="+mn-ea"/>
                    <a:cs typeface="Times New Roman" panose="02020603050405020304" pitchFamily="18" charset="0"/>
                    <a:sym typeface="微软雅黑" panose="020B0503020204020204" pitchFamily="34" charset="-122"/>
                  </a:rPr>
                  <a:t>近年来随着通货膨胀的严重，人们越来越觉得应该把现有的资金用于投资更大的事业</a:t>
                </a:r>
              </a:p>
            </p:txBody>
          </p:sp>
          <p:sp>
            <p:nvSpPr>
              <p:cNvPr id="19" name="文本框 18">
                <a:extLst>
                  <a:ext uri="{FF2B5EF4-FFF2-40B4-BE49-F238E27FC236}">
                    <a16:creationId xmlns:a16="http://schemas.microsoft.com/office/drawing/2014/main" id="{79A82DE4-9C2D-448D-9719-D56DC7ED5658}"/>
                  </a:ext>
                </a:extLst>
              </p:cNvPr>
              <p:cNvSpPr txBox="1"/>
              <p:nvPr/>
            </p:nvSpPr>
            <p:spPr>
              <a:xfrm>
                <a:off x="8106178" y="1981291"/>
                <a:ext cx="259686" cy="307777"/>
              </a:xfrm>
              <a:prstGeom prst="rect">
                <a:avLst/>
              </a:prstGeom>
            </p:spPr>
            <p:txBody>
              <a:bodyPr wrap="none" lIns="0" tIns="0" rIns="0" bIns="0" rtlCol="0">
                <a:spAutoFit/>
              </a:bodyPr>
              <a:lstStyle/>
              <a:p>
                <a:pPr marL="0" indent="0">
                  <a:buNone/>
                </a:pPr>
                <a:r>
                  <a:rPr lang="en-US" altLang="zh-CN" sz="2000" b="1" dirty="0">
                    <a:solidFill>
                      <a:schemeClr val="accent2"/>
                    </a:solidFill>
                    <a:latin typeface="+mj-ea"/>
                    <a:ea typeface="+mj-ea"/>
                    <a:sym typeface="微软雅黑" panose="020B0503020204020204" pitchFamily="34" charset="-122"/>
                  </a:rPr>
                  <a:t>03</a:t>
                </a:r>
                <a:endParaRPr lang="zh-CN" altLang="en-US" sz="2000" b="1" dirty="0">
                  <a:solidFill>
                    <a:schemeClr val="accent2"/>
                  </a:solidFill>
                  <a:latin typeface="+mj-ea"/>
                  <a:ea typeface="+mj-ea"/>
                  <a:sym typeface="微软雅黑" panose="020B0503020204020204" pitchFamily="34" charset="-122"/>
                </a:endParaRPr>
              </a:p>
            </p:txBody>
          </p:sp>
        </p:grpSp>
      </p:grpSp>
    </p:spTree>
    <p:extLst>
      <p:ext uri="{BB962C8B-B14F-4D97-AF65-F5344CB8AC3E}">
        <p14:creationId xmlns:p14="http://schemas.microsoft.com/office/powerpoint/2010/main" val="3560750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图片包含 游戏机, 房间&#10;&#10;描述已自动生成">
            <a:extLst>
              <a:ext uri="{FF2B5EF4-FFF2-40B4-BE49-F238E27FC236}">
                <a16:creationId xmlns:a16="http://schemas.microsoft.com/office/drawing/2014/main" id="{482D15B8-66BD-4B33-9163-E7BA35FCD76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Effect>
                      <a14:saturation sat="0"/>
                    </a14:imgEffect>
                    <a14:imgEffect>
                      <a14:brightnessContrast bright="-50000"/>
                    </a14:imgEffect>
                  </a14:imgLayer>
                </a14:imgProps>
              </a:ext>
              <a:ext uri="{28A0092B-C50C-407E-A947-70E740481C1C}">
                <a14:useLocalDpi xmlns:a14="http://schemas.microsoft.com/office/drawing/2010/main" val="0"/>
              </a:ext>
            </a:extLst>
          </a:blip>
          <a:srcRect t="7812" b="7812"/>
          <a:stretch/>
        </p:blipFill>
        <p:spPr>
          <a:xfrm>
            <a:off x="5" y="0"/>
            <a:ext cx="12191989" cy="6858000"/>
          </a:xfrm>
          <a:custGeom>
            <a:avLst/>
            <a:gdLst>
              <a:gd name="connsiteX0" fmla="*/ 0 w 4721902"/>
              <a:gd name="connsiteY0" fmla="*/ 0 h 3762531"/>
              <a:gd name="connsiteX1" fmla="*/ 4721902 w 4721902"/>
              <a:gd name="connsiteY1" fmla="*/ 0 h 3762531"/>
              <a:gd name="connsiteX2" fmla="*/ 4721902 w 4721902"/>
              <a:gd name="connsiteY2" fmla="*/ 3762531 h 3762531"/>
              <a:gd name="connsiteX3" fmla="*/ 0 w 4721902"/>
              <a:gd name="connsiteY3" fmla="*/ 3762531 h 3762531"/>
            </a:gdLst>
            <a:ahLst/>
            <a:cxnLst>
              <a:cxn ang="0">
                <a:pos x="connsiteX0" y="connsiteY0"/>
              </a:cxn>
              <a:cxn ang="0">
                <a:pos x="connsiteX1" y="connsiteY1"/>
              </a:cxn>
              <a:cxn ang="0">
                <a:pos x="connsiteX2" y="connsiteY2"/>
              </a:cxn>
              <a:cxn ang="0">
                <a:pos x="connsiteX3" y="connsiteY3"/>
              </a:cxn>
            </a:cxnLst>
            <a:rect l="l" t="t" r="r" b="b"/>
            <a:pathLst>
              <a:path w="4721902" h="3762531">
                <a:moveTo>
                  <a:pt x="0" y="0"/>
                </a:moveTo>
                <a:lnTo>
                  <a:pt x="4721902" y="0"/>
                </a:lnTo>
                <a:lnTo>
                  <a:pt x="4721902" y="3762531"/>
                </a:lnTo>
                <a:lnTo>
                  <a:pt x="0" y="3762531"/>
                </a:lnTo>
                <a:close/>
              </a:path>
            </a:pathLst>
          </a:custGeom>
        </p:spPr>
      </p:pic>
      <p:sp>
        <p:nvSpPr>
          <p:cNvPr id="28" name="矩形 27">
            <a:extLst>
              <a:ext uri="{FF2B5EF4-FFF2-40B4-BE49-F238E27FC236}">
                <a16:creationId xmlns:a16="http://schemas.microsoft.com/office/drawing/2014/main" id="{CF393EBF-CF04-4D31-83CC-14FC3D5CA038}"/>
              </a:ext>
            </a:extLst>
          </p:cNvPr>
          <p:cNvSpPr>
            <a:spLocks/>
          </p:cNvSpPr>
          <p:nvPr/>
        </p:nvSpPr>
        <p:spPr>
          <a:xfrm>
            <a:off x="1581463" y="1693889"/>
            <a:ext cx="9212769" cy="365010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52755E8-A3BA-4BDB-913E-7D0B07CE2EE5}"/>
              </a:ext>
            </a:extLst>
          </p:cNvPr>
          <p:cNvSpPr/>
          <p:nvPr/>
        </p:nvSpPr>
        <p:spPr>
          <a:xfrm>
            <a:off x="6070424" y="1603948"/>
            <a:ext cx="4631961" cy="1825052"/>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文本框 6">
            <a:extLst>
              <a:ext uri="{FF2B5EF4-FFF2-40B4-BE49-F238E27FC236}">
                <a16:creationId xmlns:a16="http://schemas.microsoft.com/office/drawing/2014/main" id="{EF93EB97-8A9D-4A52-86DE-6931C814EAFD}"/>
              </a:ext>
            </a:extLst>
          </p:cNvPr>
          <p:cNvSpPr txBox="1"/>
          <p:nvPr/>
        </p:nvSpPr>
        <p:spPr>
          <a:xfrm>
            <a:off x="7125613" y="1922239"/>
            <a:ext cx="2577629" cy="384721"/>
          </a:xfrm>
          <a:prstGeom prst="rect">
            <a:avLst/>
          </a:prstGeom>
        </p:spPr>
        <p:txBody>
          <a:bodyPr wrap="none" lIns="0" tIns="0" rIns="0" bIns="0" rtlCol="0">
            <a:noAutofit/>
          </a:bodyPr>
          <a:lstStyle/>
          <a:p>
            <a:pPr marL="0" indent="0">
              <a:buNone/>
            </a:pPr>
            <a:r>
              <a:rPr lang="zh-CN" altLang="en-US" sz="2500" b="1" dirty="0">
                <a:solidFill>
                  <a:schemeClr val="accent2"/>
                </a:solidFill>
                <a:latin typeface="+mj-ea"/>
                <a:ea typeface="+mj-ea"/>
                <a:sym typeface="微软雅黑" panose="020B0503020204020204" pitchFamily="34" charset="-122"/>
              </a:rPr>
              <a:t>小额贷款市场增大</a:t>
            </a:r>
          </a:p>
        </p:txBody>
      </p:sp>
      <p:sp>
        <p:nvSpPr>
          <p:cNvPr id="8" name="文本框 7">
            <a:extLst>
              <a:ext uri="{FF2B5EF4-FFF2-40B4-BE49-F238E27FC236}">
                <a16:creationId xmlns:a16="http://schemas.microsoft.com/office/drawing/2014/main" id="{4CCBF07F-2246-48EF-9C8E-CAB717335E6B}"/>
              </a:ext>
            </a:extLst>
          </p:cNvPr>
          <p:cNvSpPr txBox="1"/>
          <p:nvPr/>
        </p:nvSpPr>
        <p:spPr>
          <a:xfrm>
            <a:off x="7125613" y="2419481"/>
            <a:ext cx="3276968" cy="557589"/>
          </a:xfrm>
          <a:prstGeom prst="rect">
            <a:avLst/>
          </a:prstGeom>
        </p:spPr>
        <p:txBody>
          <a:bodyPr wrap="square" lIns="0" tIns="0" rIns="0" bIns="0" rtlCol="0">
            <a:noAutofit/>
          </a:bodyPr>
          <a:lstStyle/>
          <a:p>
            <a:pPr algn="just">
              <a:lnSpc>
                <a:spcPct val="130000"/>
              </a:lnSpc>
            </a:pPr>
            <a:r>
              <a:rPr lang="zh-CN" altLang="en-US" sz="1500" kern="100" dirty="0">
                <a:solidFill>
                  <a:schemeClr val="accent2"/>
                </a:solidFill>
                <a:effectLst/>
                <a:latin typeface="+mn-ea"/>
                <a:cs typeface="Times New Roman" panose="02020603050405020304" pitchFamily="18" charset="0"/>
                <a:sym typeface="微软雅黑" panose="020B0503020204020204" pitchFamily="34" charset="-122"/>
              </a:rPr>
              <a:t>小额贷款逐渐成为人们生活的必须品，逐渐占领市场</a:t>
            </a:r>
          </a:p>
        </p:txBody>
      </p:sp>
      <p:pic>
        <p:nvPicPr>
          <p:cNvPr id="16" name="图片 15" descr="图片包含 游戏机, 房间&#10;&#10;描述已自动生成">
            <a:extLst>
              <a:ext uri="{FF2B5EF4-FFF2-40B4-BE49-F238E27FC236}">
                <a16:creationId xmlns:a16="http://schemas.microsoft.com/office/drawing/2014/main" id="{8079F436-FD94-4913-BDA5-119DD1851590}"/>
              </a:ext>
            </a:extLst>
          </p:cNvPr>
          <p:cNvPicPr>
            <a:picLocks noChangeAspect="1"/>
          </p:cNvPicPr>
          <p:nvPr/>
        </p:nvPicPr>
        <p:blipFill>
          <a:blip r:embed="rId4">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171" r="8171"/>
          <a:stretch>
            <a:fillRect/>
          </a:stretch>
        </p:blipFill>
        <p:spPr>
          <a:xfrm>
            <a:off x="1489616" y="1603949"/>
            <a:ext cx="4580808" cy="3650104"/>
          </a:xfrm>
          <a:custGeom>
            <a:avLst/>
            <a:gdLst>
              <a:gd name="connsiteX0" fmla="*/ 0 w 4721902"/>
              <a:gd name="connsiteY0" fmla="*/ 0 h 3762531"/>
              <a:gd name="connsiteX1" fmla="*/ 4721902 w 4721902"/>
              <a:gd name="connsiteY1" fmla="*/ 0 h 3762531"/>
              <a:gd name="connsiteX2" fmla="*/ 4721902 w 4721902"/>
              <a:gd name="connsiteY2" fmla="*/ 3762531 h 3762531"/>
              <a:gd name="connsiteX3" fmla="*/ 0 w 4721902"/>
              <a:gd name="connsiteY3" fmla="*/ 3762531 h 3762531"/>
            </a:gdLst>
            <a:ahLst/>
            <a:cxnLst>
              <a:cxn ang="0">
                <a:pos x="connsiteX0" y="connsiteY0"/>
              </a:cxn>
              <a:cxn ang="0">
                <a:pos x="connsiteX1" y="connsiteY1"/>
              </a:cxn>
              <a:cxn ang="0">
                <a:pos x="connsiteX2" y="connsiteY2"/>
              </a:cxn>
              <a:cxn ang="0">
                <a:pos x="connsiteX3" y="connsiteY3"/>
              </a:cxn>
            </a:cxnLst>
            <a:rect l="l" t="t" r="r" b="b"/>
            <a:pathLst>
              <a:path w="4721902" h="3762531">
                <a:moveTo>
                  <a:pt x="0" y="0"/>
                </a:moveTo>
                <a:lnTo>
                  <a:pt x="4721902" y="0"/>
                </a:lnTo>
                <a:lnTo>
                  <a:pt x="4721902" y="3762531"/>
                </a:lnTo>
                <a:lnTo>
                  <a:pt x="0" y="3762531"/>
                </a:lnTo>
                <a:close/>
              </a:path>
            </a:pathLst>
          </a:custGeom>
        </p:spPr>
      </p:pic>
      <p:sp>
        <p:nvSpPr>
          <p:cNvPr id="17" name="文本框 16">
            <a:extLst>
              <a:ext uri="{FF2B5EF4-FFF2-40B4-BE49-F238E27FC236}">
                <a16:creationId xmlns:a16="http://schemas.microsoft.com/office/drawing/2014/main" id="{B57CFC26-69AA-4E3B-A845-8D9C7D091163}"/>
              </a:ext>
            </a:extLst>
          </p:cNvPr>
          <p:cNvSpPr txBox="1"/>
          <p:nvPr/>
        </p:nvSpPr>
        <p:spPr>
          <a:xfrm>
            <a:off x="6435860" y="1888901"/>
            <a:ext cx="387927" cy="461665"/>
          </a:xfrm>
          <a:prstGeom prst="rect">
            <a:avLst/>
          </a:prstGeom>
        </p:spPr>
        <p:txBody>
          <a:bodyPr wrap="none" lIns="0" tIns="0" rIns="0" bIns="0" rtlCol="0">
            <a:noAutofit/>
          </a:bodyPr>
          <a:lstStyle/>
          <a:p>
            <a:pPr marL="0" indent="0">
              <a:buNone/>
            </a:pPr>
            <a:r>
              <a:rPr lang="en-US" altLang="zh-CN" sz="3000" b="1" dirty="0">
                <a:solidFill>
                  <a:schemeClr val="accent2"/>
                </a:solidFill>
                <a:latin typeface="+mj-ea"/>
                <a:ea typeface="+mj-ea"/>
                <a:sym typeface="微软雅黑" panose="020B0503020204020204" pitchFamily="34" charset="-122"/>
              </a:rPr>
              <a:t>01</a:t>
            </a:r>
            <a:endParaRPr lang="zh-CN" altLang="en-US" sz="3000" b="1" dirty="0">
              <a:solidFill>
                <a:schemeClr val="accent2"/>
              </a:solidFill>
              <a:latin typeface="+mj-ea"/>
              <a:ea typeface="+mj-ea"/>
              <a:sym typeface="微软雅黑" panose="020B0503020204020204" pitchFamily="34" charset="-122"/>
            </a:endParaRPr>
          </a:p>
        </p:txBody>
      </p:sp>
      <p:cxnSp>
        <p:nvCxnSpPr>
          <p:cNvPr id="20" name="直接连接符 19">
            <a:extLst>
              <a:ext uri="{FF2B5EF4-FFF2-40B4-BE49-F238E27FC236}">
                <a16:creationId xmlns:a16="http://schemas.microsoft.com/office/drawing/2014/main" id="{2F95FCAA-2B90-48A7-A5AB-5B4128DFC8DB}"/>
              </a:ext>
            </a:extLst>
          </p:cNvPr>
          <p:cNvCxnSpPr/>
          <p:nvPr/>
        </p:nvCxnSpPr>
        <p:spPr>
          <a:xfrm>
            <a:off x="6952580" y="1997881"/>
            <a:ext cx="0" cy="95726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9079960E-4E37-41D7-9830-52CA7123450C}"/>
              </a:ext>
            </a:extLst>
          </p:cNvPr>
          <p:cNvSpPr/>
          <p:nvPr/>
        </p:nvSpPr>
        <p:spPr>
          <a:xfrm>
            <a:off x="6070424" y="3429000"/>
            <a:ext cx="4631961" cy="1825052"/>
          </a:xfrm>
          <a:prstGeom prst="rect">
            <a:avLst/>
          </a:pr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文本框 21">
            <a:extLst>
              <a:ext uri="{FF2B5EF4-FFF2-40B4-BE49-F238E27FC236}">
                <a16:creationId xmlns:a16="http://schemas.microsoft.com/office/drawing/2014/main" id="{8EB85436-BB17-4924-99F5-4D566A963C66}"/>
              </a:ext>
            </a:extLst>
          </p:cNvPr>
          <p:cNvSpPr txBox="1"/>
          <p:nvPr/>
        </p:nvSpPr>
        <p:spPr>
          <a:xfrm>
            <a:off x="7125613" y="3747291"/>
            <a:ext cx="2577629" cy="384721"/>
          </a:xfrm>
          <a:prstGeom prst="rect">
            <a:avLst/>
          </a:prstGeom>
        </p:spPr>
        <p:txBody>
          <a:bodyPr wrap="none" lIns="0" tIns="0" rIns="0" bIns="0" rtlCol="0">
            <a:noAutofit/>
          </a:bodyPr>
          <a:lstStyle/>
          <a:p>
            <a:pPr marL="0" indent="0">
              <a:buNone/>
            </a:pPr>
            <a:r>
              <a:rPr lang="zh-CN" altLang="en-US" sz="2500" b="1" dirty="0">
                <a:solidFill>
                  <a:schemeClr val="bg1"/>
                </a:solidFill>
                <a:latin typeface="+mj-ea"/>
                <a:ea typeface="+mj-ea"/>
                <a:sym typeface="微软雅黑" panose="020B0503020204020204" pitchFamily="34" charset="-122"/>
              </a:rPr>
              <a:t>小额贷款增长迅速</a:t>
            </a:r>
          </a:p>
        </p:txBody>
      </p:sp>
      <p:sp>
        <p:nvSpPr>
          <p:cNvPr id="23" name="文本框 22">
            <a:extLst>
              <a:ext uri="{FF2B5EF4-FFF2-40B4-BE49-F238E27FC236}">
                <a16:creationId xmlns:a16="http://schemas.microsoft.com/office/drawing/2014/main" id="{07E50B5A-8343-47CB-A712-FE092D3EBA89}"/>
              </a:ext>
            </a:extLst>
          </p:cNvPr>
          <p:cNvSpPr txBox="1"/>
          <p:nvPr/>
        </p:nvSpPr>
        <p:spPr>
          <a:xfrm>
            <a:off x="7125613" y="4244533"/>
            <a:ext cx="3276968" cy="557589"/>
          </a:xfrm>
          <a:prstGeom prst="rect">
            <a:avLst/>
          </a:prstGeom>
        </p:spPr>
        <p:txBody>
          <a:bodyPr wrap="square" lIns="0" tIns="0" rIns="0" bIns="0" rtlCol="0">
            <a:noAutofit/>
          </a:bodyPr>
          <a:lstStyle/>
          <a:p>
            <a:pPr algn="just">
              <a:lnSpc>
                <a:spcPct val="130000"/>
              </a:lnSpc>
            </a:pPr>
            <a:r>
              <a:rPr lang="zh-CN" altLang="en-US" sz="1500" kern="100" dirty="0">
                <a:solidFill>
                  <a:schemeClr val="bg1"/>
                </a:solidFill>
                <a:effectLst/>
                <a:latin typeface="+mn-ea"/>
                <a:cs typeface="Times New Roman" panose="02020603050405020304" pitchFamily="18" charset="0"/>
                <a:sym typeface="微软雅黑" panose="020B0503020204020204" pitchFamily="34" charset="-122"/>
              </a:rPr>
              <a:t>小额贷款的对象集中在民营企业家、车贷、装修贷款等</a:t>
            </a:r>
          </a:p>
        </p:txBody>
      </p:sp>
      <p:sp>
        <p:nvSpPr>
          <p:cNvPr id="24" name="文本框 23">
            <a:extLst>
              <a:ext uri="{FF2B5EF4-FFF2-40B4-BE49-F238E27FC236}">
                <a16:creationId xmlns:a16="http://schemas.microsoft.com/office/drawing/2014/main" id="{D251C2D9-C95E-4D14-8E55-E7D6B1C72890}"/>
              </a:ext>
            </a:extLst>
          </p:cNvPr>
          <p:cNvSpPr txBox="1"/>
          <p:nvPr/>
        </p:nvSpPr>
        <p:spPr>
          <a:xfrm>
            <a:off x="6435860" y="3713953"/>
            <a:ext cx="387927" cy="461665"/>
          </a:xfrm>
          <a:prstGeom prst="rect">
            <a:avLst/>
          </a:prstGeom>
        </p:spPr>
        <p:txBody>
          <a:bodyPr wrap="none" lIns="0" tIns="0" rIns="0" bIns="0" rtlCol="0">
            <a:noAutofit/>
          </a:bodyPr>
          <a:lstStyle/>
          <a:p>
            <a:pPr marL="0" indent="0">
              <a:buNone/>
            </a:pPr>
            <a:r>
              <a:rPr lang="en-US" altLang="zh-CN" sz="3000" b="1" dirty="0">
                <a:solidFill>
                  <a:schemeClr val="bg1"/>
                </a:solidFill>
                <a:latin typeface="+mj-ea"/>
                <a:ea typeface="+mj-ea"/>
                <a:sym typeface="微软雅黑" panose="020B0503020204020204" pitchFamily="34" charset="-122"/>
              </a:rPr>
              <a:t>02</a:t>
            </a:r>
            <a:endParaRPr lang="zh-CN" altLang="en-US" sz="3000" b="1" dirty="0">
              <a:solidFill>
                <a:schemeClr val="bg1"/>
              </a:solidFill>
              <a:latin typeface="+mj-ea"/>
              <a:ea typeface="+mj-ea"/>
              <a:sym typeface="微软雅黑" panose="020B0503020204020204" pitchFamily="34" charset="-122"/>
            </a:endParaRPr>
          </a:p>
        </p:txBody>
      </p:sp>
      <p:cxnSp>
        <p:nvCxnSpPr>
          <p:cNvPr id="25" name="直接连接符 24">
            <a:extLst>
              <a:ext uri="{FF2B5EF4-FFF2-40B4-BE49-F238E27FC236}">
                <a16:creationId xmlns:a16="http://schemas.microsoft.com/office/drawing/2014/main" id="{CA2B55DB-23B3-48F7-A303-463E913CD2A8}"/>
              </a:ext>
            </a:extLst>
          </p:cNvPr>
          <p:cNvCxnSpPr/>
          <p:nvPr/>
        </p:nvCxnSpPr>
        <p:spPr>
          <a:xfrm>
            <a:off x="6952580" y="3822933"/>
            <a:ext cx="0" cy="957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8998F5D1-EE08-42BA-9C6F-083FC9300F14}"/>
              </a:ext>
            </a:extLst>
          </p:cNvPr>
          <p:cNvSpPr txBox="1"/>
          <p:nvPr/>
        </p:nvSpPr>
        <p:spPr>
          <a:xfrm>
            <a:off x="10117190" y="595227"/>
            <a:ext cx="1360695" cy="307777"/>
          </a:xfrm>
          <a:prstGeom prst="rect">
            <a:avLst/>
          </a:prstGeom>
          <a:noFill/>
        </p:spPr>
        <p:txBody>
          <a:bodyPr wrap="square" lIns="0" tIns="0" rIns="0" bIns="0">
            <a:spAutoFit/>
          </a:bodyPr>
          <a:lstStyle/>
          <a:p>
            <a:r>
              <a:rPr lang="en-US" altLang="zh-CN" sz="1000" dirty="0">
                <a:solidFill>
                  <a:schemeClr val="bg1"/>
                </a:solidFill>
              </a:rPr>
              <a:t>Make your presentation outstanding</a:t>
            </a:r>
            <a:endParaRPr lang="zh-CN" altLang="en-US" sz="1000" dirty="0"/>
          </a:p>
        </p:txBody>
      </p:sp>
      <p:sp>
        <p:nvSpPr>
          <p:cNvPr id="31" name="任意多边形: 形状 30">
            <a:extLst>
              <a:ext uri="{FF2B5EF4-FFF2-40B4-BE49-F238E27FC236}">
                <a16:creationId xmlns:a16="http://schemas.microsoft.com/office/drawing/2014/main" id="{90A68D4B-F389-4EE1-8001-3275B4D5A853}"/>
              </a:ext>
            </a:extLst>
          </p:cNvPr>
          <p:cNvSpPr/>
          <p:nvPr/>
        </p:nvSpPr>
        <p:spPr>
          <a:xfrm>
            <a:off x="723900" y="643467"/>
            <a:ext cx="1661579" cy="222250"/>
          </a:xfrm>
          <a:custGeom>
            <a:avLst/>
            <a:gdLst>
              <a:gd name="connsiteX0" fmla="*/ 1232440 w 1495425"/>
              <a:gd name="connsiteY0" fmla="*/ 178500 h 200025"/>
              <a:gd name="connsiteX1" fmla="*/ 1239870 w 1495425"/>
              <a:gd name="connsiteY1" fmla="*/ 181354 h 200025"/>
              <a:gd name="connsiteX2" fmla="*/ 1242822 w 1495425"/>
              <a:gd name="connsiteY2" fmla="*/ 188727 h 200025"/>
              <a:gd name="connsiteX3" fmla="*/ 1239870 w 1495425"/>
              <a:gd name="connsiteY3" fmla="*/ 196101 h 200025"/>
              <a:gd name="connsiteX4" fmla="*/ 1232440 w 1495425"/>
              <a:gd name="connsiteY4" fmla="*/ 199073 h 200025"/>
              <a:gd name="connsiteX5" fmla="*/ 1225296 w 1495425"/>
              <a:gd name="connsiteY5" fmla="*/ 196101 h 200025"/>
              <a:gd name="connsiteX6" fmla="*/ 1222438 w 1495425"/>
              <a:gd name="connsiteY6" fmla="*/ 188727 h 200025"/>
              <a:gd name="connsiteX7" fmla="*/ 1225296 w 1495425"/>
              <a:gd name="connsiteY7" fmla="*/ 181354 h 200025"/>
              <a:gd name="connsiteX8" fmla="*/ 1232440 w 1495425"/>
              <a:gd name="connsiteY8" fmla="*/ 178500 h 200025"/>
              <a:gd name="connsiteX9" fmla="*/ 561804 w 1495425"/>
              <a:gd name="connsiteY9" fmla="*/ 72895 h 200025"/>
              <a:gd name="connsiteX10" fmla="*/ 531676 w 1495425"/>
              <a:gd name="connsiteY10" fmla="*/ 85268 h 200025"/>
              <a:gd name="connsiteX11" fmla="*/ 516970 w 1495425"/>
              <a:gd name="connsiteY11" fmla="*/ 120825 h 200025"/>
              <a:gd name="connsiteX12" fmla="*/ 599980 w 1495425"/>
              <a:gd name="connsiteY12" fmla="*/ 120825 h 200025"/>
              <a:gd name="connsiteX13" fmla="*/ 589236 w 1495425"/>
              <a:gd name="connsiteY13" fmla="*/ 85449 h 200025"/>
              <a:gd name="connsiteX14" fmla="*/ 561804 w 1495425"/>
              <a:gd name="connsiteY14" fmla="*/ 72895 h 200025"/>
              <a:gd name="connsiteX15" fmla="*/ 346062 w 1495425"/>
              <a:gd name="connsiteY15" fmla="*/ 65284 h 200025"/>
              <a:gd name="connsiteX16" fmla="*/ 357616 w 1495425"/>
              <a:gd name="connsiteY16" fmla="*/ 65284 h 200025"/>
              <a:gd name="connsiteX17" fmla="*/ 357616 w 1495425"/>
              <a:gd name="connsiteY17" fmla="*/ 196814 h 200025"/>
              <a:gd name="connsiteX18" fmla="*/ 346062 w 1495425"/>
              <a:gd name="connsiteY18" fmla="*/ 196814 h 200025"/>
              <a:gd name="connsiteX19" fmla="*/ 1452372 w 1495425"/>
              <a:gd name="connsiteY19" fmla="*/ 62074 h 200025"/>
              <a:gd name="connsiteX20" fmla="*/ 1484376 w 1495425"/>
              <a:gd name="connsiteY20" fmla="*/ 76286 h 200025"/>
              <a:gd name="connsiteX21" fmla="*/ 1495425 w 1495425"/>
              <a:gd name="connsiteY21" fmla="*/ 116777 h 200025"/>
              <a:gd name="connsiteX22" fmla="*/ 1495425 w 1495425"/>
              <a:gd name="connsiteY22" fmla="*/ 196814 h 200025"/>
              <a:gd name="connsiteX23" fmla="*/ 1483900 w 1495425"/>
              <a:gd name="connsiteY23" fmla="*/ 196814 h 200025"/>
              <a:gd name="connsiteX24" fmla="*/ 1483900 w 1495425"/>
              <a:gd name="connsiteY24" fmla="*/ 120225 h 200025"/>
              <a:gd name="connsiteX25" fmla="*/ 1450372 w 1495425"/>
              <a:gd name="connsiteY25" fmla="*/ 72895 h 200025"/>
              <a:gd name="connsiteX26" fmla="*/ 1419606 w 1495425"/>
              <a:gd name="connsiteY26" fmla="*/ 86811 h 200025"/>
              <a:gd name="connsiteX27" fmla="*/ 1407605 w 1495425"/>
              <a:gd name="connsiteY27" fmla="*/ 121301 h 200025"/>
              <a:gd name="connsiteX28" fmla="*/ 1407605 w 1495425"/>
              <a:gd name="connsiteY28" fmla="*/ 196814 h 200025"/>
              <a:gd name="connsiteX29" fmla="*/ 1396079 w 1495425"/>
              <a:gd name="connsiteY29" fmla="*/ 196814 h 200025"/>
              <a:gd name="connsiteX30" fmla="*/ 1396079 w 1495425"/>
              <a:gd name="connsiteY30" fmla="*/ 65284 h 200025"/>
              <a:gd name="connsiteX31" fmla="*/ 1407605 w 1495425"/>
              <a:gd name="connsiteY31" fmla="*/ 65284 h 200025"/>
              <a:gd name="connsiteX32" fmla="*/ 1407605 w 1495425"/>
              <a:gd name="connsiteY32" fmla="*/ 89192 h 200025"/>
              <a:gd name="connsiteX33" fmla="*/ 1408176 w 1495425"/>
              <a:gd name="connsiteY33" fmla="*/ 89192 h 200025"/>
              <a:gd name="connsiteX34" fmla="*/ 1452372 w 1495425"/>
              <a:gd name="connsiteY34" fmla="*/ 62074 h 200025"/>
              <a:gd name="connsiteX35" fmla="*/ 1337215 w 1495425"/>
              <a:gd name="connsiteY35" fmla="*/ 62074 h 200025"/>
              <a:gd name="connsiteX36" fmla="*/ 1365790 w 1495425"/>
              <a:gd name="connsiteY36" fmla="*/ 68256 h 200025"/>
              <a:gd name="connsiteX37" fmla="*/ 1365790 w 1495425"/>
              <a:gd name="connsiteY37" fmla="*/ 81582 h 200025"/>
              <a:gd name="connsiteX38" fmla="*/ 1335405 w 1495425"/>
              <a:gd name="connsiteY38" fmla="*/ 72895 h 200025"/>
              <a:gd name="connsiteX39" fmla="*/ 1298638 w 1495425"/>
              <a:gd name="connsiteY39" fmla="*/ 89545 h 200025"/>
              <a:gd name="connsiteX40" fmla="*/ 1284541 w 1495425"/>
              <a:gd name="connsiteY40" fmla="*/ 132598 h 200025"/>
              <a:gd name="connsiteX41" fmla="*/ 1297400 w 1495425"/>
              <a:gd name="connsiteY41" fmla="*/ 173684 h 200025"/>
              <a:gd name="connsiteX42" fmla="*/ 1331596 w 1495425"/>
              <a:gd name="connsiteY42" fmla="*/ 189203 h 200025"/>
              <a:gd name="connsiteX43" fmla="*/ 1365313 w 1495425"/>
              <a:gd name="connsiteY43" fmla="*/ 178738 h 200025"/>
              <a:gd name="connsiteX44" fmla="*/ 1365313 w 1495425"/>
              <a:gd name="connsiteY44" fmla="*/ 190987 h 200025"/>
              <a:gd name="connsiteX45" fmla="*/ 1331023 w 1495425"/>
              <a:gd name="connsiteY45" fmla="*/ 200025 h 200025"/>
              <a:gd name="connsiteX46" fmla="*/ 1288542 w 1495425"/>
              <a:gd name="connsiteY46" fmla="*/ 181592 h 200025"/>
              <a:gd name="connsiteX47" fmla="*/ 1272349 w 1495425"/>
              <a:gd name="connsiteY47" fmla="*/ 133312 h 200025"/>
              <a:gd name="connsiteX48" fmla="*/ 1290542 w 1495425"/>
              <a:gd name="connsiteY48" fmla="*/ 82058 h 200025"/>
              <a:gd name="connsiteX49" fmla="*/ 1337215 w 1495425"/>
              <a:gd name="connsiteY49" fmla="*/ 62074 h 200025"/>
              <a:gd name="connsiteX50" fmla="*/ 562270 w 1495425"/>
              <a:gd name="connsiteY50" fmla="*/ 62074 h 200025"/>
              <a:gd name="connsiteX51" fmla="*/ 599218 w 1495425"/>
              <a:gd name="connsiteY51" fmla="*/ 79324 h 200025"/>
              <a:gd name="connsiteX52" fmla="*/ 612124 w 1495425"/>
              <a:gd name="connsiteY52" fmla="*/ 126292 h 200025"/>
              <a:gd name="connsiteX53" fmla="*/ 612124 w 1495425"/>
              <a:gd name="connsiteY53" fmla="*/ 131531 h 200025"/>
              <a:gd name="connsiteX54" fmla="*/ 516503 w 1495425"/>
              <a:gd name="connsiteY54" fmla="*/ 131531 h 200025"/>
              <a:gd name="connsiteX55" fmla="*/ 528761 w 1495425"/>
              <a:gd name="connsiteY55" fmla="*/ 173922 h 200025"/>
              <a:gd name="connsiteX56" fmla="*/ 562499 w 1495425"/>
              <a:gd name="connsiteY56" fmla="*/ 189203 h 200025"/>
              <a:gd name="connsiteX57" fmla="*/ 604885 w 1495425"/>
              <a:gd name="connsiteY57" fmla="*/ 172911 h 200025"/>
              <a:gd name="connsiteX58" fmla="*/ 604885 w 1495425"/>
              <a:gd name="connsiteY58" fmla="*/ 185517 h 200025"/>
              <a:gd name="connsiteX59" fmla="*/ 560165 w 1495425"/>
              <a:gd name="connsiteY59" fmla="*/ 200025 h 200025"/>
              <a:gd name="connsiteX60" fmla="*/ 519769 w 1495425"/>
              <a:gd name="connsiteY60" fmla="*/ 181770 h 200025"/>
              <a:gd name="connsiteX61" fmla="*/ 504358 w 1495425"/>
              <a:gd name="connsiteY61" fmla="*/ 130340 h 200025"/>
              <a:gd name="connsiteX62" fmla="*/ 520475 w 1495425"/>
              <a:gd name="connsiteY62" fmla="*/ 81820 h 200025"/>
              <a:gd name="connsiteX63" fmla="*/ 562270 w 1495425"/>
              <a:gd name="connsiteY63" fmla="*/ 62074 h 200025"/>
              <a:gd name="connsiteX64" fmla="*/ 454800 w 1495425"/>
              <a:gd name="connsiteY64" fmla="*/ 62074 h 200025"/>
              <a:gd name="connsiteX65" fmla="*/ 483403 w 1495425"/>
              <a:gd name="connsiteY65" fmla="*/ 68256 h 200025"/>
              <a:gd name="connsiteX66" fmla="*/ 483403 w 1495425"/>
              <a:gd name="connsiteY66" fmla="*/ 81582 h 200025"/>
              <a:gd name="connsiteX67" fmla="*/ 453047 w 1495425"/>
              <a:gd name="connsiteY67" fmla="*/ 72895 h 200025"/>
              <a:gd name="connsiteX68" fmla="*/ 416271 w 1495425"/>
              <a:gd name="connsiteY68" fmla="*/ 89545 h 200025"/>
              <a:gd name="connsiteX69" fmla="*/ 402145 w 1495425"/>
              <a:gd name="connsiteY69" fmla="*/ 132598 h 200025"/>
              <a:gd name="connsiteX70" fmla="*/ 415042 w 1495425"/>
              <a:gd name="connsiteY70" fmla="*/ 173684 h 200025"/>
              <a:gd name="connsiteX71" fmla="*/ 449199 w 1495425"/>
              <a:gd name="connsiteY71" fmla="*/ 189203 h 200025"/>
              <a:gd name="connsiteX72" fmla="*/ 482937 w 1495425"/>
              <a:gd name="connsiteY72" fmla="*/ 178738 h 200025"/>
              <a:gd name="connsiteX73" fmla="*/ 482937 w 1495425"/>
              <a:gd name="connsiteY73" fmla="*/ 190987 h 200025"/>
              <a:gd name="connsiteX74" fmla="*/ 448609 w 1495425"/>
              <a:gd name="connsiteY74" fmla="*/ 200025 h 200025"/>
              <a:gd name="connsiteX75" fmla="*/ 406175 w 1495425"/>
              <a:gd name="connsiteY75" fmla="*/ 181592 h 200025"/>
              <a:gd name="connsiteX76" fmla="*/ 390001 w 1495425"/>
              <a:gd name="connsiteY76" fmla="*/ 133312 h 200025"/>
              <a:gd name="connsiteX77" fmla="*/ 408156 w 1495425"/>
              <a:gd name="connsiteY77" fmla="*/ 82058 h 200025"/>
              <a:gd name="connsiteX78" fmla="*/ 454800 w 1495425"/>
              <a:gd name="connsiteY78" fmla="*/ 62074 h 200025"/>
              <a:gd name="connsiteX79" fmla="*/ 671313 w 1495425"/>
              <a:gd name="connsiteY79" fmla="*/ 30089 h 200025"/>
              <a:gd name="connsiteX80" fmla="*/ 671313 w 1495425"/>
              <a:gd name="connsiteY80" fmla="*/ 102289 h 200025"/>
              <a:gd name="connsiteX81" fmla="*/ 693163 w 1495425"/>
              <a:gd name="connsiteY81" fmla="*/ 102289 h 200025"/>
              <a:gd name="connsiteX82" fmla="*/ 725986 w 1495425"/>
              <a:gd name="connsiteY82" fmla="*/ 92650 h 200025"/>
              <a:gd name="connsiteX83" fmla="*/ 737206 w 1495425"/>
              <a:gd name="connsiteY83" fmla="*/ 65018 h 200025"/>
              <a:gd name="connsiteX84" fmla="*/ 695401 w 1495425"/>
              <a:gd name="connsiteY84" fmla="*/ 30089 h 200025"/>
              <a:gd name="connsiteX85" fmla="*/ 85115 w 1495425"/>
              <a:gd name="connsiteY85" fmla="*/ 21165 h 200025"/>
              <a:gd name="connsiteX86" fmla="*/ 33214 w 1495425"/>
              <a:gd name="connsiteY86" fmla="*/ 44415 h 200025"/>
              <a:gd name="connsiteX87" fmla="*/ 12840 w 1495425"/>
              <a:gd name="connsiteY87" fmla="*/ 105242 h 200025"/>
              <a:gd name="connsiteX88" fmla="*/ 32109 w 1495425"/>
              <a:gd name="connsiteY88" fmla="*/ 165835 h 200025"/>
              <a:gd name="connsiteX89" fmla="*/ 83591 w 1495425"/>
              <a:gd name="connsiteY89" fmla="*/ 188371 h 200025"/>
              <a:gd name="connsiteX90" fmla="*/ 136655 w 1495425"/>
              <a:gd name="connsiteY90" fmla="*/ 166073 h 200025"/>
              <a:gd name="connsiteX91" fmla="*/ 156220 w 1495425"/>
              <a:gd name="connsiteY91" fmla="*/ 103937 h 200025"/>
              <a:gd name="connsiteX92" fmla="*/ 137122 w 1495425"/>
              <a:gd name="connsiteY92" fmla="*/ 43053 h 200025"/>
              <a:gd name="connsiteX93" fmla="*/ 85115 w 1495425"/>
              <a:gd name="connsiteY93" fmla="*/ 21165 h 200025"/>
              <a:gd name="connsiteX94" fmla="*/ 351777 w 1495425"/>
              <a:gd name="connsiteY94" fmla="*/ 12602 h 200025"/>
              <a:gd name="connsiteX95" fmla="*/ 358616 w 1495425"/>
              <a:gd name="connsiteY95" fmla="*/ 15164 h 200025"/>
              <a:gd name="connsiteX96" fmla="*/ 361588 w 1495425"/>
              <a:gd name="connsiteY96" fmla="*/ 22117 h 200025"/>
              <a:gd name="connsiteX97" fmla="*/ 358673 w 1495425"/>
              <a:gd name="connsiteY97" fmla="*/ 29194 h 200025"/>
              <a:gd name="connsiteX98" fmla="*/ 351777 w 1495425"/>
              <a:gd name="connsiteY98" fmla="*/ 32109 h 200025"/>
              <a:gd name="connsiteX99" fmla="*/ 345072 w 1495425"/>
              <a:gd name="connsiteY99" fmla="*/ 29318 h 200025"/>
              <a:gd name="connsiteX100" fmla="*/ 342205 w 1495425"/>
              <a:gd name="connsiteY100" fmla="*/ 22117 h 200025"/>
              <a:gd name="connsiteX101" fmla="*/ 345129 w 1495425"/>
              <a:gd name="connsiteY101" fmla="*/ 15278 h 200025"/>
              <a:gd name="connsiteX102" fmla="*/ 351777 w 1495425"/>
              <a:gd name="connsiteY102" fmla="*/ 12602 h 200025"/>
              <a:gd name="connsiteX103" fmla="*/ 1142048 w 1495425"/>
              <a:gd name="connsiteY103" fmla="*/ 9525 h 200025"/>
              <a:gd name="connsiteX104" fmla="*/ 1182720 w 1495425"/>
              <a:gd name="connsiteY104" fmla="*/ 16192 h 200025"/>
              <a:gd name="connsiteX105" fmla="*/ 1182720 w 1495425"/>
              <a:gd name="connsiteY105" fmla="*/ 42129 h 200025"/>
              <a:gd name="connsiteX106" fmla="*/ 1140237 w 1495425"/>
              <a:gd name="connsiteY106" fmla="*/ 30585 h 200025"/>
              <a:gd name="connsiteX107" fmla="*/ 1112425 w 1495425"/>
              <a:gd name="connsiteY107" fmla="*/ 37662 h 200025"/>
              <a:gd name="connsiteX108" fmla="*/ 1101662 w 1495425"/>
              <a:gd name="connsiteY108" fmla="*/ 57360 h 200025"/>
              <a:gd name="connsiteX109" fmla="*/ 1109090 w 1495425"/>
              <a:gd name="connsiteY109" fmla="*/ 75562 h 200025"/>
              <a:gd name="connsiteX110" fmla="*/ 1141380 w 1495425"/>
              <a:gd name="connsiteY110" fmla="*/ 94717 h 200025"/>
              <a:gd name="connsiteX111" fmla="*/ 1179671 w 1495425"/>
              <a:gd name="connsiteY111" fmla="*/ 120663 h 200025"/>
              <a:gd name="connsiteX112" fmla="*/ 1190625 w 1495425"/>
              <a:gd name="connsiteY112" fmla="*/ 149812 h 200025"/>
              <a:gd name="connsiteX113" fmla="*/ 1172813 w 1495425"/>
              <a:gd name="connsiteY113" fmla="*/ 187056 h 200025"/>
              <a:gd name="connsiteX114" fmla="*/ 1123473 w 1495425"/>
              <a:gd name="connsiteY114" fmla="*/ 200025 h 200025"/>
              <a:gd name="connsiteX115" fmla="*/ 1097756 w 1495425"/>
              <a:gd name="connsiteY115" fmla="*/ 196990 h 200025"/>
              <a:gd name="connsiteX116" fmla="*/ 1076325 w 1495425"/>
              <a:gd name="connsiteY116" fmla="*/ 189435 h 200025"/>
              <a:gd name="connsiteX117" fmla="*/ 1076325 w 1495425"/>
              <a:gd name="connsiteY117" fmla="*/ 162306 h 200025"/>
              <a:gd name="connsiteX118" fmla="*/ 1099185 w 1495425"/>
              <a:gd name="connsiteY118" fmla="*/ 174443 h 200025"/>
              <a:gd name="connsiteX119" fmla="*/ 1126236 w 1495425"/>
              <a:gd name="connsiteY119" fmla="*/ 179202 h 200025"/>
              <a:gd name="connsiteX120" fmla="*/ 1165384 w 1495425"/>
              <a:gd name="connsiteY120" fmla="*/ 151597 h 200025"/>
              <a:gd name="connsiteX121" fmla="*/ 1161193 w 1495425"/>
              <a:gd name="connsiteY121" fmla="*/ 137674 h 200025"/>
              <a:gd name="connsiteX122" fmla="*/ 1149667 w 1495425"/>
              <a:gd name="connsiteY122" fmla="*/ 126730 h 200025"/>
              <a:gd name="connsiteX123" fmla="*/ 1122235 w 1495425"/>
              <a:gd name="connsiteY123" fmla="*/ 112090 h 200025"/>
              <a:gd name="connsiteX124" fmla="*/ 1085373 w 1495425"/>
              <a:gd name="connsiteY124" fmla="*/ 86449 h 200025"/>
              <a:gd name="connsiteX125" fmla="*/ 1076420 w 1495425"/>
              <a:gd name="connsiteY125" fmla="*/ 59379 h 200025"/>
              <a:gd name="connsiteX126" fmla="*/ 1095089 w 1495425"/>
              <a:gd name="connsiteY126" fmla="*/ 22974 h 200025"/>
              <a:gd name="connsiteX127" fmla="*/ 1142048 w 1495425"/>
              <a:gd name="connsiteY127" fmla="*/ 9525 h 200025"/>
              <a:gd name="connsiteX128" fmla="*/ 904875 w 1495425"/>
              <a:gd name="connsiteY128" fmla="*/ 9525 h 200025"/>
              <a:gd name="connsiteX129" fmla="*/ 929354 w 1495425"/>
              <a:gd name="connsiteY129" fmla="*/ 9525 h 200025"/>
              <a:gd name="connsiteX130" fmla="*/ 929354 w 1495425"/>
              <a:gd name="connsiteY130" fmla="*/ 122253 h 200025"/>
              <a:gd name="connsiteX131" fmla="*/ 977075 w 1495425"/>
              <a:gd name="connsiteY131" fmla="*/ 178496 h 200025"/>
              <a:gd name="connsiteX132" fmla="*/ 1023271 w 1495425"/>
              <a:gd name="connsiteY132" fmla="*/ 124063 h 200025"/>
              <a:gd name="connsiteX133" fmla="*/ 1023271 w 1495425"/>
              <a:gd name="connsiteY133" fmla="*/ 9525 h 200025"/>
              <a:gd name="connsiteX134" fmla="*/ 1047750 w 1495425"/>
              <a:gd name="connsiteY134" fmla="*/ 9525 h 200025"/>
              <a:gd name="connsiteX135" fmla="*/ 1047750 w 1495425"/>
              <a:gd name="connsiteY135" fmla="*/ 120558 h 200025"/>
              <a:gd name="connsiteX136" fmla="*/ 974789 w 1495425"/>
              <a:gd name="connsiteY136" fmla="*/ 200025 h 200025"/>
              <a:gd name="connsiteX137" fmla="*/ 904875 w 1495425"/>
              <a:gd name="connsiteY137" fmla="*/ 123339 h 200025"/>
              <a:gd name="connsiteX138" fmla="*/ 790575 w 1495425"/>
              <a:gd name="connsiteY138" fmla="*/ 9525 h 200025"/>
              <a:gd name="connsiteX139" fmla="*/ 813911 w 1495425"/>
              <a:gd name="connsiteY139" fmla="*/ 9525 h 200025"/>
              <a:gd name="connsiteX140" fmla="*/ 813911 w 1495425"/>
              <a:gd name="connsiteY140" fmla="*/ 169820 h 200025"/>
              <a:gd name="connsiteX141" fmla="*/ 885825 w 1495425"/>
              <a:gd name="connsiteY141" fmla="*/ 169820 h 200025"/>
              <a:gd name="connsiteX142" fmla="*/ 885825 w 1495425"/>
              <a:gd name="connsiteY142" fmla="*/ 190500 h 200025"/>
              <a:gd name="connsiteX143" fmla="*/ 790575 w 1495425"/>
              <a:gd name="connsiteY143" fmla="*/ 190500 h 200025"/>
              <a:gd name="connsiteX144" fmla="*/ 647700 w 1495425"/>
              <a:gd name="connsiteY144" fmla="*/ 9525 h 200025"/>
              <a:gd name="connsiteX145" fmla="*/ 699659 w 1495425"/>
              <a:gd name="connsiteY145" fmla="*/ 9525 h 200025"/>
              <a:gd name="connsiteX146" fmla="*/ 745646 w 1495425"/>
              <a:gd name="connsiteY146" fmla="*/ 23660 h 200025"/>
              <a:gd name="connsiteX147" fmla="*/ 762000 w 1495425"/>
              <a:gd name="connsiteY147" fmla="*/ 64084 h 200025"/>
              <a:gd name="connsiteX148" fmla="*/ 742874 w 1495425"/>
              <a:gd name="connsiteY148" fmla="*/ 107252 h 200025"/>
              <a:gd name="connsiteX149" fmla="*/ 695049 w 1495425"/>
              <a:gd name="connsiteY149" fmla="*/ 122853 h 200025"/>
              <a:gd name="connsiteX150" fmla="*/ 671313 w 1495425"/>
              <a:gd name="connsiteY150" fmla="*/ 122853 h 200025"/>
              <a:gd name="connsiteX151" fmla="*/ 671313 w 1495425"/>
              <a:gd name="connsiteY151" fmla="*/ 190500 h 200025"/>
              <a:gd name="connsiteX152" fmla="*/ 647700 w 1495425"/>
              <a:gd name="connsiteY152" fmla="*/ 190500 h 200025"/>
              <a:gd name="connsiteX153" fmla="*/ 87211 w 1495425"/>
              <a:gd name="connsiteY153" fmla="*/ 9515 h 200025"/>
              <a:gd name="connsiteX154" fmla="*/ 146409 w 1495425"/>
              <a:gd name="connsiteY154" fmla="*/ 35023 h 200025"/>
              <a:gd name="connsiteX155" fmla="*/ 169059 w 1495425"/>
              <a:gd name="connsiteY155" fmla="*/ 101917 h 200025"/>
              <a:gd name="connsiteX156" fmla="*/ 145885 w 1495425"/>
              <a:gd name="connsiteY156" fmla="*/ 173803 h 200025"/>
              <a:gd name="connsiteX157" fmla="*/ 83830 w 1495425"/>
              <a:gd name="connsiteY157" fmla="*/ 200025 h 200025"/>
              <a:gd name="connsiteX158" fmla="*/ 22765 w 1495425"/>
              <a:gd name="connsiteY158" fmla="*/ 174100 h 200025"/>
              <a:gd name="connsiteX159" fmla="*/ 0 w 1495425"/>
              <a:gd name="connsiteY159" fmla="*/ 106670 h 200025"/>
              <a:gd name="connsiteX160" fmla="*/ 23356 w 1495425"/>
              <a:gd name="connsiteY160" fmla="*/ 36033 h 200025"/>
              <a:gd name="connsiteX161" fmla="*/ 87211 w 1495425"/>
              <a:gd name="connsiteY161" fmla="*/ 9515 h 200025"/>
              <a:gd name="connsiteX162" fmla="*/ 317440 w 1495425"/>
              <a:gd name="connsiteY162" fmla="*/ 0 h 200025"/>
              <a:gd name="connsiteX163" fmla="*/ 331098 w 1495425"/>
              <a:gd name="connsiteY163" fmla="*/ 2496 h 200025"/>
              <a:gd name="connsiteX164" fmla="*/ 331098 w 1495425"/>
              <a:gd name="connsiteY164" fmla="*/ 14507 h 200025"/>
              <a:gd name="connsiteX165" fmla="*/ 316973 w 1495425"/>
              <a:gd name="connsiteY165" fmla="*/ 10820 h 200025"/>
              <a:gd name="connsiteX166" fmla="*/ 293151 w 1495425"/>
              <a:gd name="connsiteY166" fmla="*/ 43405 h 200025"/>
              <a:gd name="connsiteX167" fmla="*/ 293151 w 1495425"/>
              <a:gd name="connsiteY167" fmla="*/ 65284 h 200025"/>
              <a:gd name="connsiteX168" fmla="*/ 327365 w 1495425"/>
              <a:gd name="connsiteY168" fmla="*/ 65284 h 200025"/>
              <a:gd name="connsiteX169" fmla="*/ 327365 w 1495425"/>
              <a:gd name="connsiteY169" fmla="*/ 76105 h 200025"/>
              <a:gd name="connsiteX170" fmla="*/ 293151 w 1495425"/>
              <a:gd name="connsiteY170" fmla="*/ 76105 h 200025"/>
              <a:gd name="connsiteX171" fmla="*/ 293151 w 1495425"/>
              <a:gd name="connsiteY171" fmla="*/ 196814 h 200025"/>
              <a:gd name="connsiteX172" fmla="*/ 281597 w 1495425"/>
              <a:gd name="connsiteY172" fmla="*/ 196814 h 200025"/>
              <a:gd name="connsiteX173" fmla="*/ 281597 w 1495425"/>
              <a:gd name="connsiteY173" fmla="*/ 76105 h 200025"/>
              <a:gd name="connsiteX174" fmla="*/ 258356 w 1495425"/>
              <a:gd name="connsiteY174" fmla="*/ 76105 h 200025"/>
              <a:gd name="connsiteX175" fmla="*/ 258356 w 1495425"/>
              <a:gd name="connsiteY175" fmla="*/ 65284 h 200025"/>
              <a:gd name="connsiteX176" fmla="*/ 281597 w 1495425"/>
              <a:gd name="connsiteY176" fmla="*/ 65284 h 200025"/>
              <a:gd name="connsiteX177" fmla="*/ 281597 w 1495425"/>
              <a:gd name="connsiteY177" fmla="*/ 42453 h 200025"/>
              <a:gd name="connsiteX178" fmla="*/ 291865 w 1495425"/>
              <a:gd name="connsiteY178" fmla="*/ 10820 h 200025"/>
              <a:gd name="connsiteX179" fmla="*/ 317440 w 1495425"/>
              <a:gd name="connsiteY179" fmla="*/ 0 h 200025"/>
              <a:gd name="connsiteX180" fmla="*/ 245964 w 1495425"/>
              <a:gd name="connsiteY180" fmla="*/ 0 h 200025"/>
              <a:gd name="connsiteX181" fmla="*/ 259623 w 1495425"/>
              <a:gd name="connsiteY181" fmla="*/ 2496 h 200025"/>
              <a:gd name="connsiteX182" fmla="*/ 259623 w 1495425"/>
              <a:gd name="connsiteY182" fmla="*/ 14507 h 200025"/>
              <a:gd name="connsiteX183" fmla="*/ 245497 w 1495425"/>
              <a:gd name="connsiteY183" fmla="*/ 10820 h 200025"/>
              <a:gd name="connsiteX184" fmla="*/ 221675 w 1495425"/>
              <a:gd name="connsiteY184" fmla="*/ 43405 h 200025"/>
              <a:gd name="connsiteX185" fmla="*/ 221675 w 1495425"/>
              <a:gd name="connsiteY185" fmla="*/ 65284 h 200025"/>
              <a:gd name="connsiteX186" fmla="*/ 255889 w 1495425"/>
              <a:gd name="connsiteY186" fmla="*/ 65284 h 200025"/>
              <a:gd name="connsiteX187" fmla="*/ 255889 w 1495425"/>
              <a:gd name="connsiteY187" fmla="*/ 76105 h 200025"/>
              <a:gd name="connsiteX188" fmla="*/ 221675 w 1495425"/>
              <a:gd name="connsiteY188" fmla="*/ 76105 h 200025"/>
              <a:gd name="connsiteX189" fmla="*/ 221675 w 1495425"/>
              <a:gd name="connsiteY189" fmla="*/ 196814 h 200025"/>
              <a:gd name="connsiteX190" fmla="*/ 210121 w 1495425"/>
              <a:gd name="connsiteY190" fmla="*/ 196814 h 200025"/>
              <a:gd name="connsiteX191" fmla="*/ 210121 w 1495425"/>
              <a:gd name="connsiteY191" fmla="*/ 76105 h 200025"/>
              <a:gd name="connsiteX192" fmla="*/ 186890 w 1495425"/>
              <a:gd name="connsiteY192" fmla="*/ 76105 h 200025"/>
              <a:gd name="connsiteX193" fmla="*/ 186890 w 1495425"/>
              <a:gd name="connsiteY193" fmla="*/ 65284 h 200025"/>
              <a:gd name="connsiteX194" fmla="*/ 210121 w 1495425"/>
              <a:gd name="connsiteY194" fmla="*/ 65284 h 200025"/>
              <a:gd name="connsiteX195" fmla="*/ 210121 w 1495425"/>
              <a:gd name="connsiteY195" fmla="*/ 42453 h 200025"/>
              <a:gd name="connsiteX196" fmla="*/ 220389 w 1495425"/>
              <a:gd name="connsiteY196" fmla="*/ 10820 h 200025"/>
              <a:gd name="connsiteX197" fmla="*/ 245964 w 1495425"/>
              <a:gd name="connsiteY19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495425" h="200025">
                <a:moveTo>
                  <a:pt x="1232440" y="178500"/>
                </a:moveTo>
                <a:cubicBezTo>
                  <a:pt x="1235392" y="178500"/>
                  <a:pt x="1237773" y="179452"/>
                  <a:pt x="1239870" y="181354"/>
                </a:cubicBezTo>
                <a:cubicBezTo>
                  <a:pt x="1241870" y="183257"/>
                  <a:pt x="1242822" y="185715"/>
                  <a:pt x="1242822" y="188727"/>
                </a:cubicBezTo>
                <a:cubicBezTo>
                  <a:pt x="1242822" y="191661"/>
                  <a:pt x="1241870" y="194119"/>
                  <a:pt x="1239870" y="196101"/>
                </a:cubicBezTo>
                <a:cubicBezTo>
                  <a:pt x="1237773" y="198083"/>
                  <a:pt x="1235392" y="199073"/>
                  <a:pt x="1232440" y="199073"/>
                </a:cubicBezTo>
                <a:cubicBezTo>
                  <a:pt x="1229582" y="199073"/>
                  <a:pt x="1227201" y="198083"/>
                  <a:pt x="1225296" y="196101"/>
                </a:cubicBezTo>
                <a:cubicBezTo>
                  <a:pt x="1223391" y="194119"/>
                  <a:pt x="1222438" y="191661"/>
                  <a:pt x="1222438" y="188727"/>
                </a:cubicBezTo>
                <a:cubicBezTo>
                  <a:pt x="1222438" y="185715"/>
                  <a:pt x="1223391" y="183257"/>
                  <a:pt x="1225296" y="181354"/>
                </a:cubicBezTo>
                <a:cubicBezTo>
                  <a:pt x="1227201" y="179452"/>
                  <a:pt x="1229582" y="178500"/>
                  <a:pt x="1232440" y="178500"/>
                </a:cubicBezTo>
                <a:close/>
                <a:moveTo>
                  <a:pt x="561804" y="72895"/>
                </a:moveTo>
                <a:cubicBezTo>
                  <a:pt x="549659" y="72895"/>
                  <a:pt x="539620" y="77019"/>
                  <a:pt x="531676" y="85268"/>
                </a:cubicBezTo>
                <a:cubicBezTo>
                  <a:pt x="523742" y="93507"/>
                  <a:pt x="518836" y="105366"/>
                  <a:pt x="516970" y="120825"/>
                </a:cubicBezTo>
                <a:lnTo>
                  <a:pt x="599980" y="120825"/>
                </a:lnTo>
                <a:cubicBezTo>
                  <a:pt x="599437" y="105604"/>
                  <a:pt x="595856" y="93812"/>
                  <a:pt x="589236" y="85449"/>
                </a:cubicBezTo>
                <a:cubicBezTo>
                  <a:pt x="582626" y="77076"/>
                  <a:pt x="573471" y="72895"/>
                  <a:pt x="561804" y="72895"/>
                </a:cubicBezTo>
                <a:close/>
                <a:moveTo>
                  <a:pt x="346062" y="65284"/>
                </a:moveTo>
                <a:lnTo>
                  <a:pt x="357616" y="65284"/>
                </a:lnTo>
                <a:lnTo>
                  <a:pt x="357616" y="196814"/>
                </a:lnTo>
                <a:lnTo>
                  <a:pt x="346062" y="196814"/>
                </a:lnTo>
                <a:close/>
                <a:moveTo>
                  <a:pt x="1452372" y="62074"/>
                </a:moveTo>
                <a:cubicBezTo>
                  <a:pt x="1466278" y="62074"/>
                  <a:pt x="1476947" y="66818"/>
                  <a:pt x="1484376" y="76286"/>
                </a:cubicBezTo>
                <a:cubicBezTo>
                  <a:pt x="1491710" y="85763"/>
                  <a:pt x="1495425" y="99260"/>
                  <a:pt x="1495425" y="116777"/>
                </a:cubicBezTo>
                <a:lnTo>
                  <a:pt x="1495425" y="196814"/>
                </a:lnTo>
                <a:lnTo>
                  <a:pt x="1483900" y="196814"/>
                </a:lnTo>
                <a:lnTo>
                  <a:pt x="1483900" y="120225"/>
                </a:lnTo>
                <a:cubicBezTo>
                  <a:pt x="1483900" y="88678"/>
                  <a:pt x="1472660" y="72895"/>
                  <a:pt x="1450372" y="72895"/>
                </a:cubicBezTo>
                <a:cubicBezTo>
                  <a:pt x="1437894" y="72895"/>
                  <a:pt x="1427702" y="77533"/>
                  <a:pt x="1419606" y="86811"/>
                </a:cubicBezTo>
                <a:cubicBezTo>
                  <a:pt x="1411605" y="96088"/>
                  <a:pt x="1407605" y="107585"/>
                  <a:pt x="1407605" y="121301"/>
                </a:cubicBezTo>
                <a:lnTo>
                  <a:pt x="1407605" y="196814"/>
                </a:lnTo>
                <a:lnTo>
                  <a:pt x="1396079" y="196814"/>
                </a:lnTo>
                <a:lnTo>
                  <a:pt x="1396079" y="65284"/>
                </a:lnTo>
                <a:lnTo>
                  <a:pt x="1407605" y="65284"/>
                </a:lnTo>
                <a:lnTo>
                  <a:pt x="1407605" y="89192"/>
                </a:lnTo>
                <a:lnTo>
                  <a:pt x="1408176" y="89192"/>
                </a:lnTo>
                <a:cubicBezTo>
                  <a:pt x="1417605" y="71114"/>
                  <a:pt x="1432370" y="62074"/>
                  <a:pt x="1452372" y="62074"/>
                </a:cubicBezTo>
                <a:close/>
                <a:moveTo>
                  <a:pt x="1337215" y="62074"/>
                </a:moveTo>
                <a:cubicBezTo>
                  <a:pt x="1347026" y="62074"/>
                  <a:pt x="1356551" y="64141"/>
                  <a:pt x="1365790" y="68256"/>
                </a:cubicBezTo>
                <a:lnTo>
                  <a:pt x="1365790" y="81582"/>
                </a:lnTo>
                <a:cubicBezTo>
                  <a:pt x="1356551" y="75790"/>
                  <a:pt x="1346454" y="72895"/>
                  <a:pt x="1335405" y="72895"/>
                </a:cubicBezTo>
                <a:cubicBezTo>
                  <a:pt x="1320356" y="72895"/>
                  <a:pt x="1308068" y="78448"/>
                  <a:pt x="1298638" y="89545"/>
                </a:cubicBezTo>
                <a:cubicBezTo>
                  <a:pt x="1289209" y="100651"/>
                  <a:pt x="1284541" y="114995"/>
                  <a:pt x="1284541" y="132598"/>
                </a:cubicBezTo>
                <a:cubicBezTo>
                  <a:pt x="1284541" y="149642"/>
                  <a:pt x="1288828" y="163338"/>
                  <a:pt x="1297400" y="173684"/>
                </a:cubicBezTo>
                <a:cubicBezTo>
                  <a:pt x="1305973" y="184031"/>
                  <a:pt x="1317403" y="189203"/>
                  <a:pt x="1331596" y="189203"/>
                </a:cubicBezTo>
                <a:cubicBezTo>
                  <a:pt x="1344454" y="189203"/>
                  <a:pt x="1355693" y="185715"/>
                  <a:pt x="1365313" y="178738"/>
                </a:cubicBezTo>
                <a:lnTo>
                  <a:pt x="1365313" y="190987"/>
                </a:lnTo>
                <a:cubicBezTo>
                  <a:pt x="1355693" y="197012"/>
                  <a:pt x="1344263" y="200025"/>
                  <a:pt x="1331023" y="200025"/>
                </a:cubicBezTo>
                <a:cubicBezTo>
                  <a:pt x="1313498" y="200025"/>
                  <a:pt x="1299306" y="193880"/>
                  <a:pt x="1288542" y="181592"/>
                </a:cubicBezTo>
                <a:cubicBezTo>
                  <a:pt x="1277779" y="169304"/>
                  <a:pt x="1272349" y="153210"/>
                  <a:pt x="1272349" y="133312"/>
                </a:cubicBezTo>
                <a:cubicBezTo>
                  <a:pt x="1272349" y="112462"/>
                  <a:pt x="1278445" y="95374"/>
                  <a:pt x="1290542" y="82058"/>
                </a:cubicBezTo>
                <a:cubicBezTo>
                  <a:pt x="1302639" y="68732"/>
                  <a:pt x="1318165" y="62074"/>
                  <a:pt x="1337215" y="62074"/>
                </a:cubicBezTo>
                <a:close/>
                <a:moveTo>
                  <a:pt x="562270" y="62074"/>
                </a:moveTo>
                <a:cubicBezTo>
                  <a:pt x="578301" y="62074"/>
                  <a:pt x="590617" y="67828"/>
                  <a:pt x="599218" y="79324"/>
                </a:cubicBezTo>
                <a:cubicBezTo>
                  <a:pt x="607819" y="90811"/>
                  <a:pt x="612124" y="106470"/>
                  <a:pt x="612124" y="126292"/>
                </a:cubicBezTo>
                <a:lnTo>
                  <a:pt x="612124" y="131531"/>
                </a:lnTo>
                <a:lnTo>
                  <a:pt x="516503" y="131531"/>
                </a:lnTo>
                <a:cubicBezTo>
                  <a:pt x="516503" y="149603"/>
                  <a:pt x="520589" y="163734"/>
                  <a:pt x="528761" y="173922"/>
                </a:cubicBezTo>
                <a:cubicBezTo>
                  <a:pt x="536934" y="184110"/>
                  <a:pt x="548183" y="189203"/>
                  <a:pt x="562499" y="189203"/>
                </a:cubicBezTo>
                <a:cubicBezTo>
                  <a:pt x="576977" y="189203"/>
                  <a:pt x="591102" y="183773"/>
                  <a:pt x="604885" y="172911"/>
                </a:cubicBezTo>
                <a:lnTo>
                  <a:pt x="604885" y="185517"/>
                </a:lnTo>
                <a:cubicBezTo>
                  <a:pt x="591493" y="195189"/>
                  <a:pt x="576586" y="200025"/>
                  <a:pt x="560165" y="200025"/>
                </a:cubicBezTo>
                <a:cubicBezTo>
                  <a:pt x="543506" y="200025"/>
                  <a:pt x="530047" y="193940"/>
                  <a:pt x="519769" y="181770"/>
                </a:cubicBezTo>
                <a:cubicBezTo>
                  <a:pt x="509492" y="169601"/>
                  <a:pt x="504358" y="152456"/>
                  <a:pt x="504358" y="130340"/>
                </a:cubicBezTo>
                <a:cubicBezTo>
                  <a:pt x="504358" y="111147"/>
                  <a:pt x="509731" y="94974"/>
                  <a:pt x="520475" y="81820"/>
                </a:cubicBezTo>
                <a:cubicBezTo>
                  <a:pt x="531209" y="68656"/>
                  <a:pt x="545144" y="62074"/>
                  <a:pt x="562270" y="62074"/>
                </a:cubicBezTo>
                <a:close/>
                <a:moveTo>
                  <a:pt x="454800" y="62074"/>
                </a:moveTo>
                <a:cubicBezTo>
                  <a:pt x="464687" y="62074"/>
                  <a:pt x="474221" y="64141"/>
                  <a:pt x="483403" y="68256"/>
                </a:cubicBezTo>
                <a:lnTo>
                  <a:pt x="483403" y="81582"/>
                </a:lnTo>
                <a:cubicBezTo>
                  <a:pt x="474221" y="75790"/>
                  <a:pt x="464096" y="72895"/>
                  <a:pt x="453047" y="72895"/>
                </a:cubicBezTo>
                <a:cubicBezTo>
                  <a:pt x="437950" y="72895"/>
                  <a:pt x="425691" y="78448"/>
                  <a:pt x="416271" y="89545"/>
                </a:cubicBezTo>
                <a:cubicBezTo>
                  <a:pt x="406851" y="100651"/>
                  <a:pt x="402145" y="114995"/>
                  <a:pt x="402145" y="132598"/>
                </a:cubicBezTo>
                <a:cubicBezTo>
                  <a:pt x="402145" y="149642"/>
                  <a:pt x="406441" y="163338"/>
                  <a:pt x="415042" y="173684"/>
                </a:cubicBezTo>
                <a:cubicBezTo>
                  <a:pt x="423643" y="184031"/>
                  <a:pt x="435026" y="189203"/>
                  <a:pt x="449199" y="189203"/>
                </a:cubicBezTo>
                <a:cubicBezTo>
                  <a:pt x="462115" y="189203"/>
                  <a:pt x="473364" y="185715"/>
                  <a:pt x="482937" y="178738"/>
                </a:cubicBezTo>
                <a:lnTo>
                  <a:pt x="482937" y="190987"/>
                </a:lnTo>
                <a:cubicBezTo>
                  <a:pt x="473364" y="197012"/>
                  <a:pt x="461924" y="200025"/>
                  <a:pt x="448609" y="200025"/>
                </a:cubicBezTo>
                <a:cubicBezTo>
                  <a:pt x="431102" y="200025"/>
                  <a:pt x="416947" y="193880"/>
                  <a:pt x="406175" y="181592"/>
                </a:cubicBezTo>
                <a:cubicBezTo>
                  <a:pt x="395392" y="169304"/>
                  <a:pt x="390001" y="153210"/>
                  <a:pt x="390001" y="133312"/>
                </a:cubicBezTo>
                <a:cubicBezTo>
                  <a:pt x="390001" y="112462"/>
                  <a:pt x="396050" y="95374"/>
                  <a:pt x="408156" y="82058"/>
                </a:cubicBezTo>
                <a:cubicBezTo>
                  <a:pt x="420262" y="68732"/>
                  <a:pt x="435807" y="62074"/>
                  <a:pt x="454800" y="62074"/>
                </a:cubicBezTo>
                <a:close/>
                <a:moveTo>
                  <a:pt x="671313" y="30089"/>
                </a:moveTo>
                <a:lnTo>
                  <a:pt x="671313" y="102289"/>
                </a:lnTo>
                <a:lnTo>
                  <a:pt x="693163" y="102289"/>
                </a:lnTo>
                <a:cubicBezTo>
                  <a:pt x="707564" y="102289"/>
                  <a:pt x="718509" y="99079"/>
                  <a:pt x="725986" y="92650"/>
                </a:cubicBezTo>
                <a:cubicBezTo>
                  <a:pt x="733463" y="86230"/>
                  <a:pt x="737206" y="77019"/>
                  <a:pt x="737206" y="65018"/>
                </a:cubicBezTo>
                <a:cubicBezTo>
                  <a:pt x="737206" y="41729"/>
                  <a:pt x="723272" y="30089"/>
                  <a:pt x="695401" y="30089"/>
                </a:cubicBezTo>
                <a:close/>
                <a:moveTo>
                  <a:pt x="85115" y="21165"/>
                </a:moveTo>
                <a:cubicBezTo>
                  <a:pt x="64094" y="21165"/>
                  <a:pt x="46797" y="28918"/>
                  <a:pt x="33214" y="44415"/>
                </a:cubicBezTo>
                <a:cubicBezTo>
                  <a:pt x="19631" y="59912"/>
                  <a:pt x="12840" y="80191"/>
                  <a:pt x="12840" y="105242"/>
                </a:cubicBezTo>
                <a:cubicBezTo>
                  <a:pt x="12840" y="130616"/>
                  <a:pt x="19269" y="150811"/>
                  <a:pt x="32109" y="165835"/>
                </a:cubicBezTo>
                <a:cubicBezTo>
                  <a:pt x="44948" y="180859"/>
                  <a:pt x="62112" y="188371"/>
                  <a:pt x="83591" y="188371"/>
                </a:cubicBezTo>
                <a:cubicBezTo>
                  <a:pt x="105937" y="188371"/>
                  <a:pt x="123625" y="180938"/>
                  <a:pt x="136655" y="166073"/>
                </a:cubicBezTo>
                <a:cubicBezTo>
                  <a:pt x="149695" y="151207"/>
                  <a:pt x="156220" y="130492"/>
                  <a:pt x="156220" y="103937"/>
                </a:cubicBezTo>
                <a:cubicBezTo>
                  <a:pt x="156220" y="77934"/>
                  <a:pt x="149857" y="57636"/>
                  <a:pt x="137122" y="43053"/>
                </a:cubicBezTo>
                <a:cubicBezTo>
                  <a:pt x="124396" y="28461"/>
                  <a:pt x="107061" y="21165"/>
                  <a:pt x="85115" y="21165"/>
                </a:cubicBezTo>
                <a:close/>
                <a:moveTo>
                  <a:pt x="351777" y="12602"/>
                </a:moveTo>
                <a:cubicBezTo>
                  <a:pt x="354349" y="12602"/>
                  <a:pt x="356625" y="13459"/>
                  <a:pt x="358616" y="15164"/>
                </a:cubicBezTo>
                <a:cubicBezTo>
                  <a:pt x="360597" y="16869"/>
                  <a:pt x="361588" y="19183"/>
                  <a:pt x="361588" y="22117"/>
                </a:cubicBezTo>
                <a:cubicBezTo>
                  <a:pt x="361588" y="24898"/>
                  <a:pt x="360616" y="27251"/>
                  <a:pt x="358673" y="29194"/>
                </a:cubicBezTo>
                <a:cubicBezTo>
                  <a:pt x="356721" y="31137"/>
                  <a:pt x="354425" y="32109"/>
                  <a:pt x="351777" y="32109"/>
                </a:cubicBezTo>
                <a:cubicBezTo>
                  <a:pt x="349215" y="32109"/>
                  <a:pt x="346977" y="31175"/>
                  <a:pt x="345072" y="29318"/>
                </a:cubicBezTo>
                <a:cubicBezTo>
                  <a:pt x="343167" y="27451"/>
                  <a:pt x="342205" y="25051"/>
                  <a:pt x="342205" y="22117"/>
                </a:cubicBezTo>
                <a:cubicBezTo>
                  <a:pt x="342205" y="19345"/>
                  <a:pt x="343186" y="17069"/>
                  <a:pt x="345129" y="15278"/>
                </a:cubicBezTo>
                <a:cubicBezTo>
                  <a:pt x="347072" y="13497"/>
                  <a:pt x="349291" y="12602"/>
                  <a:pt x="351777" y="12602"/>
                </a:cubicBezTo>
                <a:close/>
                <a:moveTo>
                  <a:pt x="1142048" y="9525"/>
                </a:moveTo>
                <a:cubicBezTo>
                  <a:pt x="1160526" y="9525"/>
                  <a:pt x="1174052" y="11744"/>
                  <a:pt x="1182720" y="16192"/>
                </a:cubicBezTo>
                <a:lnTo>
                  <a:pt x="1182720" y="42129"/>
                </a:lnTo>
                <a:cubicBezTo>
                  <a:pt x="1171480" y="34433"/>
                  <a:pt x="1157288" y="30585"/>
                  <a:pt x="1140237" y="30585"/>
                </a:cubicBezTo>
                <a:cubicBezTo>
                  <a:pt x="1128808" y="30585"/>
                  <a:pt x="1119569" y="32947"/>
                  <a:pt x="1112425" y="37662"/>
                </a:cubicBezTo>
                <a:cubicBezTo>
                  <a:pt x="1105281" y="42386"/>
                  <a:pt x="1101662" y="48949"/>
                  <a:pt x="1101662" y="57360"/>
                </a:cubicBezTo>
                <a:cubicBezTo>
                  <a:pt x="1101662" y="64818"/>
                  <a:pt x="1104138" y="70885"/>
                  <a:pt x="1109090" y="75562"/>
                </a:cubicBezTo>
                <a:cubicBezTo>
                  <a:pt x="1114044" y="80248"/>
                  <a:pt x="1124807" y="86630"/>
                  <a:pt x="1141380" y="94717"/>
                </a:cubicBezTo>
                <a:cubicBezTo>
                  <a:pt x="1159669" y="103365"/>
                  <a:pt x="1172432" y="112014"/>
                  <a:pt x="1179671" y="120663"/>
                </a:cubicBezTo>
                <a:cubicBezTo>
                  <a:pt x="1187005" y="129302"/>
                  <a:pt x="1190625" y="139027"/>
                  <a:pt x="1190625" y="149812"/>
                </a:cubicBezTo>
                <a:cubicBezTo>
                  <a:pt x="1190625" y="165994"/>
                  <a:pt x="1184720" y="178409"/>
                  <a:pt x="1172813" y="187056"/>
                </a:cubicBezTo>
                <a:cubicBezTo>
                  <a:pt x="1161002" y="195702"/>
                  <a:pt x="1144524" y="200025"/>
                  <a:pt x="1123473" y="200025"/>
                </a:cubicBezTo>
                <a:cubicBezTo>
                  <a:pt x="1116140" y="200025"/>
                  <a:pt x="1107567" y="199013"/>
                  <a:pt x="1097756" y="196990"/>
                </a:cubicBezTo>
                <a:cubicBezTo>
                  <a:pt x="1087945" y="194968"/>
                  <a:pt x="1080801" y="192450"/>
                  <a:pt x="1076325" y="189435"/>
                </a:cubicBezTo>
                <a:lnTo>
                  <a:pt x="1076325" y="162306"/>
                </a:lnTo>
                <a:cubicBezTo>
                  <a:pt x="1082040" y="167224"/>
                  <a:pt x="1089660" y="171269"/>
                  <a:pt x="1099185" y="174443"/>
                </a:cubicBezTo>
                <a:cubicBezTo>
                  <a:pt x="1108710" y="177616"/>
                  <a:pt x="1117663" y="179202"/>
                  <a:pt x="1126236" y="179202"/>
                </a:cubicBezTo>
                <a:cubicBezTo>
                  <a:pt x="1152334" y="179202"/>
                  <a:pt x="1165384" y="170000"/>
                  <a:pt x="1165384" y="151597"/>
                </a:cubicBezTo>
                <a:cubicBezTo>
                  <a:pt x="1165384" y="146440"/>
                  <a:pt x="1164050" y="141799"/>
                  <a:pt x="1161193" y="137674"/>
                </a:cubicBezTo>
                <a:cubicBezTo>
                  <a:pt x="1158430" y="133550"/>
                  <a:pt x="1154525" y="129902"/>
                  <a:pt x="1149667" y="126730"/>
                </a:cubicBezTo>
                <a:cubicBezTo>
                  <a:pt x="1144809" y="123558"/>
                  <a:pt x="1135666" y="118672"/>
                  <a:pt x="1122235" y="112090"/>
                </a:cubicBezTo>
                <a:cubicBezTo>
                  <a:pt x="1103566" y="102889"/>
                  <a:pt x="1091279" y="94345"/>
                  <a:pt x="1085373" y="86449"/>
                </a:cubicBezTo>
                <a:cubicBezTo>
                  <a:pt x="1079372" y="78562"/>
                  <a:pt x="1076420" y="69533"/>
                  <a:pt x="1076420" y="59379"/>
                </a:cubicBezTo>
                <a:cubicBezTo>
                  <a:pt x="1076420" y="44072"/>
                  <a:pt x="1082612" y="31937"/>
                  <a:pt x="1095089" y="22974"/>
                </a:cubicBezTo>
                <a:cubicBezTo>
                  <a:pt x="1107472" y="14011"/>
                  <a:pt x="1123093" y="9525"/>
                  <a:pt x="1142048" y="9525"/>
                </a:cubicBezTo>
                <a:close/>
                <a:moveTo>
                  <a:pt x="904875" y="9525"/>
                </a:moveTo>
                <a:lnTo>
                  <a:pt x="929354" y="9525"/>
                </a:lnTo>
                <a:lnTo>
                  <a:pt x="929354" y="122253"/>
                </a:lnTo>
                <a:cubicBezTo>
                  <a:pt x="929354" y="159748"/>
                  <a:pt x="945261" y="178496"/>
                  <a:pt x="977075" y="178496"/>
                </a:cubicBezTo>
                <a:cubicBezTo>
                  <a:pt x="1007841" y="178496"/>
                  <a:pt x="1023271" y="160352"/>
                  <a:pt x="1023271" y="124063"/>
                </a:cubicBezTo>
                <a:lnTo>
                  <a:pt x="1023271" y="9525"/>
                </a:lnTo>
                <a:lnTo>
                  <a:pt x="1047750" y="9525"/>
                </a:lnTo>
                <a:lnTo>
                  <a:pt x="1047750" y="120558"/>
                </a:lnTo>
                <a:cubicBezTo>
                  <a:pt x="1047750" y="173536"/>
                  <a:pt x="1023461" y="200025"/>
                  <a:pt x="974789" y="200025"/>
                </a:cubicBezTo>
                <a:cubicBezTo>
                  <a:pt x="928211" y="200025"/>
                  <a:pt x="904875" y="174464"/>
                  <a:pt x="904875" y="123339"/>
                </a:cubicBezTo>
                <a:close/>
                <a:moveTo>
                  <a:pt x="790575" y="9525"/>
                </a:moveTo>
                <a:lnTo>
                  <a:pt x="813911" y="9525"/>
                </a:lnTo>
                <a:lnTo>
                  <a:pt x="813911" y="169820"/>
                </a:lnTo>
                <a:lnTo>
                  <a:pt x="885825" y="169820"/>
                </a:lnTo>
                <a:lnTo>
                  <a:pt x="885825" y="190500"/>
                </a:lnTo>
                <a:lnTo>
                  <a:pt x="790575" y="190500"/>
                </a:lnTo>
                <a:close/>
                <a:moveTo>
                  <a:pt x="647700" y="9525"/>
                </a:moveTo>
                <a:lnTo>
                  <a:pt x="699659" y="9525"/>
                </a:lnTo>
                <a:cubicBezTo>
                  <a:pt x="719414" y="9525"/>
                  <a:pt x="734739" y="14240"/>
                  <a:pt x="745646" y="23660"/>
                </a:cubicBezTo>
                <a:cubicBezTo>
                  <a:pt x="756551" y="33090"/>
                  <a:pt x="762000" y="46558"/>
                  <a:pt x="762000" y="64084"/>
                </a:cubicBezTo>
                <a:cubicBezTo>
                  <a:pt x="762000" y="81848"/>
                  <a:pt x="755628" y="96231"/>
                  <a:pt x="742874" y="107252"/>
                </a:cubicBezTo>
                <a:cubicBezTo>
                  <a:pt x="730120" y="118281"/>
                  <a:pt x="714175" y="123473"/>
                  <a:pt x="695049" y="122853"/>
                </a:cubicBezTo>
                <a:lnTo>
                  <a:pt x="671313" y="122853"/>
                </a:lnTo>
                <a:lnTo>
                  <a:pt x="671313" y="190500"/>
                </a:lnTo>
                <a:lnTo>
                  <a:pt x="647700" y="190500"/>
                </a:lnTo>
                <a:close/>
                <a:moveTo>
                  <a:pt x="87211" y="9515"/>
                </a:moveTo>
                <a:cubicBezTo>
                  <a:pt x="111576" y="9515"/>
                  <a:pt x="131312" y="18012"/>
                  <a:pt x="146409" y="35023"/>
                </a:cubicBezTo>
                <a:cubicBezTo>
                  <a:pt x="161506" y="52026"/>
                  <a:pt x="169059" y="74324"/>
                  <a:pt x="169059" y="101917"/>
                </a:cubicBezTo>
                <a:cubicBezTo>
                  <a:pt x="169059" y="132359"/>
                  <a:pt x="161334" y="156321"/>
                  <a:pt x="145885" y="173803"/>
                </a:cubicBezTo>
                <a:cubicBezTo>
                  <a:pt x="130435" y="191284"/>
                  <a:pt x="109747" y="200025"/>
                  <a:pt x="83830" y="200025"/>
                </a:cubicBezTo>
                <a:cubicBezTo>
                  <a:pt x="58302" y="200025"/>
                  <a:pt x="37948" y="191383"/>
                  <a:pt x="22765" y="174100"/>
                </a:cubicBezTo>
                <a:cubicBezTo>
                  <a:pt x="7591" y="156817"/>
                  <a:pt x="0" y="134341"/>
                  <a:pt x="0" y="106670"/>
                </a:cubicBezTo>
                <a:cubicBezTo>
                  <a:pt x="0" y="77257"/>
                  <a:pt x="7782" y="53711"/>
                  <a:pt x="23356" y="36033"/>
                </a:cubicBezTo>
                <a:cubicBezTo>
                  <a:pt x="38919" y="18355"/>
                  <a:pt x="60207" y="9515"/>
                  <a:pt x="87211" y="9515"/>
                </a:cubicBezTo>
                <a:close/>
                <a:moveTo>
                  <a:pt x="317440" y="0"/>
                </a:moveTo>
                <a:cubicBezTo>
                  <a:pt x="322964" y="0"/>
                  <a:pt x="327517" y="829"/>
                  <a:pt x="331098" y="2496"/>
                </a:cubicBezTo>
                <a:lnTo>
                  <a:pt x="331098" y="14507"/>
                </a:lnTo>
                <a:cubicBezTo>
                  <a:pt x="327984" y="12049"/>
                  <a:pt x="323279" y="10820"/>
                  <a:pt x="316973" y="10820"/>
                </a:cubicBezTo>
                <a:cubicBezTo>
                  <a:pt x="301095" y="10820"/>
                  <a:pt x="293151" y="21679"/>
                  <a:pt x="293151" y="43405"/>
                </a:cubicBezTo>
                <a:lnTo>
                  <a:pt x="293151" y="65284"/>
                </a:lnTo>
                <a:lnTo>
                  <a:pt x="327365" y="65284"/>
                </a:lnTo>
                <a:lnTo>
                  <a:pt x="327365" y="76105"/>
                </a:lnTo>
                <a:lnTo>
                  <a:pt x="293151" y="76105"/>
                </a:lnTo>
                <a:lnTo>
                  <a:pt x="293151" y="196814"/>
                </a:lnTo>
                <a:lnTo>
                  <a:pt x="281597" y="196814"/>
                </a:lnTo>
                <a:lnTo>
                  <a:pt x="281597" y="76105"/>
                </a:lnTo>
                <a:lnTo>
                  <a:pt x="258356" y="76105"/>
                </a:lnTo>
                <a:lnTo>
                  <a:pt x="258356" y="65284"/>
                </a:lnTo>
                <a:lnTo>
                  <a:pt x="281597" y="65284"/>
                </a:lnTo>
                <a:lnTo>
                  <a:pt x="281597" y="42453"/>
                </a:lnTo>
                <a:cubicBezTo>
                  <a:pt x="281597" y="28585"/>
                  <a:pt x="285016" y="18040"/>
                  <a:pt x="291865" y="10820"/>
                </a:cubicBezTo>
                <a:cubicBezTo>
                  <a:pt x="298714" y="3610"/>
                  <a:pt x="307238" y="0"/>
                  <a:pt x="317440" y="0"/>
                </a:cubicBezTo>
                <a:close/>
                <a:moveTo>
                  <a:pt x="245964" y="0"/>
                </a:moveTo>
                <a:cubicBezTo>
                  <a:pt x="251489" y="0"/>
                  <a:pt x="256041" y="829"/>
                  <a:pt x="259623" y="2496"/>
                </a:cubicBezTo>
                <a:lnTo>
                  <a:pt x="259623" y="14507"/>
                </a:lnTo>
                <a:cubicBezTo>
                  <a:pt x="256508" y="12049"/>
                  <a:pt x="251803" y="10820"/>
                  <a:pt x="245497" y="10820"/>
                </a:cubicBezTo>
                <a:cubicBezTo>
                  <a:pt x="229619" y="10820"/>
                  <a:pt x="221675" y="21679"/>
                  <a:pt x="221675" y="43405"/>
                </a:cubicBezTo>
                <a:lnTo>
                  <a:pt x="221675" y="65284"/>
                </a:lnTo>
                <a:lnTo>
                  <a:pt x="255889" y="65284"/>
                </a:lnTo>
                <a:lnTo>
                  <a:pt x="255889" y="76105"/>
                </a:lnTo>
                <a:lnTo>
                  <a:pt x="221675" y="76105"/>
                </a:lnTo>
                <a:lnTo>
                  <a:pt x="221675" y="196814"/>
                </a:lnTo>
                <a:lnTo>
                  <a:pt x="210121" y="196814"/>
                </a:lnTo>
                <a:lnTo>
                  <a:pt x="210121" y="76105"/>
                </a:lnTo>
                <a:lnTo>
                  <a:pt x="186890" y="76105"/>
                </a:lnTo>
                <a:lnTo>
                  <a:pt x="186890" y="65284"/>
                </a:lnTo>
                <a:lnTo>
                  <a:pt x="210121" y="65284"/>
                </a:lnTo>
                <a:lnTo>
                  <a:pt x="210121" y="42453"/>
                </a:lnTo>
                <a:cubicBezTo>
                  <a:pt x="210121" y="28585"/>
                  <a:pt x="213541" y="18040"/>
                  <a:pt x="220389" y="10820"/>
                </a:cubicBezTo>
                <a:cubicBezTo>
                  <a:pt x="227247" y="3610"/>
                  <a:pt x="235763" y="0"/>
                  <a:pt x="245964" y="0"/>
                </a:cubicBezTo>
                <a:close/>
              </a:path>
            </a:pathLst>
          </a:custGeom>
          <a:solidFill>
            <a:schemeClr val="bg1"/>
          </a:solidFill>
          <a:ln w="9525" cap="flat">
            <a:noFill/>
            <a:prstDash val="solid"/>
            <a:miter/>
          </a:ln>
        </p:spPr>
        <p:txBody>
          <a:bodyPr rtlCol="0" anchor="ctr">
            <a:noAutofit/>
          </a:bodyPr>
          <a:lstStyle/>
          <a:p>
            <a:endParaRPr lang="zh-CN" altLang="en-US"/>
          </a:p>
        </p:txBody>
      </p:sp>
    </p:spTree>
    <p:extLst>
      <p:ext uri="{BB962C8B-B14F-4D97-AF65-F5344CB8AC3E}">
        <p14:creationId xmlns:p14="http://schemas.microsoft.com/office/powerpoint/2010/main" val="95495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桌子上放着笔记本电脑的人&#10;&#10;低可信度描述已自动生成">
            <a:extLst>
              <a:ext uri="{FF2B5EF4-FFF2-40B4-BE49-F238E27FC236}">
                <a16:creationId xmlns:a16="http://schemas.microsoft.com/office/drawing/2014/main" id="{0F6394BA-2F46-4B9F-80C4-F7D18B0917F2}"/>
              </a:ext>
            </a:extLst>
          </p:cNvPr>
          <p:cNvPicPr>
            <a:picLocks noChangeAspect="1"/>
          </p:cNvPicPr>
          <p:nvPr/>
        </p:nvPicPr>
        <p:blipFill rotWithShape="1">
          <a:blip r:embed="rId2">
            <a:extLst>
              <a:ext uri="{28A0092B-C50C-407E-A947-70E740481C1C}">
                <a14:useLocalDpi xmlns:a14="http://schemas.microsoft.com/office/drawing/2010/main" val="0"/>
              </a:ext>
            </a:extLst>
          </a:blip>
          <a:srcRect t="6521" b="24621"/>
          <a:stretch/>
        </p:blipFill>
        <p:spPr>
          <a:xfrm>
            <a:off x="0" y="1804397"/>
            <a:ext cx="12192000" cy="5053603"/>
          </a:xfrm>
          <a:prstGeom prst="rect">
            <a:avLst/>
          </a:prstGeom>
        </p:spPr>
      </p:pic>
      <p:sp>
        <p:nvSpPr>
          <p:cNvPr id="18" name="矩形 17">
            <a:extLst>
              <a:ext uri="{FF2B5EF4-FFF2-40B4-BE49-F238E27FC236}">
                <a16:creationId xmlns:a16="http://schemas.microsoft.com/office/drawing/2014/main" id="{606AA129-629E-49E0-9140-6BEFCC24509A}"/>
              </a:ext>
            </a:extLst>
          </p:cNvPr>
          <p:cNvSpPr/>
          <p:nvPr/>
        </p:nvSpPr>
        <p:spPr>
          <a:xfrm>
            <a:off x="1" y="4512733"/>
            <a:ext cx="12192000" cy="2345267"/>
          </a:xfrm>
          <a:prstGeom prst="rect">
            <a:avLst/>
          </a:pr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文本框 9">
            <a:extLst>
              <a:ext uri="{FF2B5EF4-FFF2-40B4-BE49-F238E27FC236}">
                <a16:creationId xmlns:a16="http://schemas.microsoft.com/office/drawing/2014/main" id="{74245F30-7FBD-40D7-8E60-F050DF7D2421}"/>
              </a:ext>
            </a:extLst>
          </p:cNvPr>
          <p:cNvSpPr txBox="1"/>
          <p:nvPr/>
        </p:nvSpPr>
        <p:spPr>
          <a:xfrm>
            <a:off x="1276649" y="4833556"/>
            <a:ext cx="1032334" cy="307777"/>
          </a:xfrm>
          <a:prstGeom prst="rect">
            <a:avLst/>
          </a:prstGeom>
        </p:spPr>
        <p:txBody>
          <a:bodyPr wrap="none" lIns="0" tIns="0" rIns="0" bIns="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互联网银行</a:t>
            </a:r>
          </a:p>
        </p:txBody>
      </p:sp>
      <p:sp>
        <p:nvSpPr>
          <p:cNvPr id="11" name="文本框 10">
            <a:extLst>
              <a:ext uri="{FF2B5EF4-FFF2-40B4-BE49-F238E27FC236}">
                <a16:creationId xmlns:a16="http://schemas.microsoft.com/office/drawing/2014/main" id="{4F197572-3279-4A00-9367-F42458061079}"/>
              </a:ext>
            </a:extLst>
          </p:cNvPr>
          <p:cNvSpPr txBox="1"/>
          <p:nvPr/>
        </p:nvSpPr>
        <p:spPr>
          <a:xfrm>
            <a:off x="723900" y="5234667"/>
            <a:ext cx="2137833" cy="743345"/>
          </a:xfrm>
          <a:prstGeom prst="rect">
            <a:avLst/>
          </a:prstGeom>
        </p:spPr>
        <p:txBody>
          <a:bodyPr wrap="square" lIns="0" tIns="0" rIns="0" bIns="0" rtlCol="0">
            <a:noAutofit/>
          </a:bodyPr>
          <a:lstStyle/>
          <a:p>
            <a:pPr algn="ctr">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方便快捷，充分利用网络的优势，客户覆盖面大；手续费率低</a:t>
            </a:r>
          </a:p>
        </p:txBody>
      </p:sp>
      <p:sp>
        <p:nvSpPr>
          <p:cNvPr id="12" name="文本框 11">
            <a:extLst>
              <a:ext uri="{FF2B5EF4-FFF2-40B4-BE49-F238E27FC236}">
                <a16:creationId xmlns:a16="http://schemas.microsoft.com/office/drawing/2014/main" id="{98B40968-DF0D-4983-9246-9D73E64DAF9F}"/>
              </a:ext>
            </a:extLst>
          </p:cNvPr>
          <p:cNvSpPr txBox="1"/>
          <p:nvPr/>
        </p:nvSpPr>
        <p:spPr>
          <a:xfrm>
            <a:off x="7014227" y="4833558"/>
            <a:ext cx="1032334" cy="307777"/>
          </a:xfrm>
          <a:prstGeom prst="rect">
            <a:avLst/>
          </a:prstGeom>
        </p:spPr>
        <p:txBody>
          <a:bodyPr wrap="none" lIns="0" tIns="0" rIns="0" bIns="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互联网基金</a:t>
            </a:r>
          </a:p>
        </p:txBody>
      </p:sp>
      <p:sp>
        <p:nvSpPr>
          <p:cNvPr id="13" name="文本框 12">
            <a:extLst>
              <a:ext uri="{FF2B5EF4-FFF2-40B4-BE49-F238E27FC236}">
                <a16:creationId xmlns:a16="http://schemas.microsoft.com/office/drawing/2014/main" id="{E4EF4D8D-1024-4BE0-B9CC-0A0B1B221B0F}"/>
              </a:ext>
            </a:extLst>
          </p:cNvPr>
          <p:cNvSpPr txBox="1"/>
          <p:nvPr/>
        </p:nvSpPr>
        <p:spPr>
          <a:xfrm>
            <a:off x="6461478" y="5234669"/>
            <a:ext cx="2137833" cy="743345"/>
          </a:xfrm>
          <a:prstGeom prst="rect">
            <a:avLst/>
          </a:prstGeom>
        </p:spPr>
        <p:txBody>
          <a:bodyPr wrap="square" lIns="0" tIns="0" rIns="0" bIns="0" rtlCol="0">
            <a:noAutofit/>
          </a:bodyPr>
          <a:lstStyle/>
          <a:p>
            <a:pPr algn="ctr">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开创性地为客户存放在支付 账户的现金支付高利息，收 益吸引力大</a:t>
            </a:r>
          </a:p>
        </p:txBody>
      </p:sp>
      <p:sp>
        <p:nvSpPr>
          <p:cNvPr id="14" name="文本框 13">
            <a:extLst>
              <a:ext uri="{FF2B5EF4-FFF2-40B4-BE49-F238E27FC236}">
                <a16:creationId xmlns:a16="http://schemas.microsoft.com/office/drawing/2014/main" id="{3DC703E8-1453-4BDC-965D-345F6DC4695C}"/>
              </a:ext>
            </a:extLst>
          </p:cNvPr>
          <p:cNvSpPr txBox="1"/>
          <p:nvPr/>
        </p:nvSpPr>
        <p:spPr>
          <a:xfrm>
            <a:off x="4145438" y="4833558"/>
            <a:ext cx="1032334" cy="307777"/>
          </a:xfrm>
          <a:prstGeom prst="rect">
            <a:avLst/>
          </a:prstGeom>
        </p:spPr>
        <p:txBody>
          <a:bodyPr wrap="none" lIns="0" tIns="0" rIns="0" bIns="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互联网保险</a:t>
            </a:r>
          </a:p>
        </p:txBody>
      </p:sp>
      <p:sp>
        <p:nvSpPr>
          <p:cNvPr id="15" name="文本框 14">
            <a:extLst>
              <a:ext uri="{FF2B5EF4-FFF2-40B4-BE49-F238E27FC236}">
                <a16:creationId xmlns:a16="http://schemas.microsoft.com/office/drawing/2014/main" id="{BC61BA11-689A-4FB1-9917-C4E50F3D8EF6}"/>
              </a:ext>
            </a:extLst>
          </p:cNvPr>
          <p:cNvSpPr txBox="1"/>
          <p:nvPr/>
        </p:nvSpPr>
        <p:spPr>
          <a:xfrm>
            <a:off x="3592689" y="5234669"/>
            <a:ext cx="2137833" cy="743345"/>
          </a:xfrm>
          <a:prstGeom prst="rect">
            <a:avLst/>
          </a:prstGeom>
        </p:spPr>
        <p:txBody>
          <a:bodyPr wrap="square" lIns="0" tIns="0" rIns="0" bIns="0" rtlCol="0">
            <a:noAutofit/>
          </a:bodyPr>
          <a:lstStyle/>
          <a:p>
            <a:pPr algn="ctr">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方便快捷，作为中介机构，对接的保险公司较多，客户的产品选择广</a:t>
            </a:r>
          </a:p>
        </p:txBody>
      </p:sp>
      <p:sp>
        <p:nvSpPr>
          <p:cNvPr id="16" name="文本框 15">
            <a:extLst>
              <a:ext uri="{FF2B5EF4-FFF2-40B4-BE49-F238E27FC236}">
                <a16:creationId xmlns:a16="http://schemas.microsoft.com/office/drawing/2014/main" id="{28925CE2-D87B-42BA-B899-52150A825419}"/>
              </a:ext>
            </a:extLst>
          </p:cNvPr>
          <p:cNvSpPr txBox="1"/>
          <p:nvPr/>
        </p:nvSpPr>
        <p:spPr>
          <a:xfrm>
            <a:off x="9883016" y="4833560"/>
            <a:ext cx="1032334" cy="307777"/>
          </a:xfrm>
          <a:prstGeom prst="rect">
            <a:avLst/>
          </a:prstGeom>
        </p:spPr>
        <p:txBody>
          <a:bodyPr wrap="none" lIns="0" tIns="0" rIns="0" bIns="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互联网证券</a:t>
            </a:r>
          </a:p>
        </p:txBody>
      </p:sp>
      <p:sp>
        <p:nvSpPr>
          <p:cNvPr id="17" name="文本框 16">
            <a:extLst>
              <a:ext uri="{FF2B5EF4-FFF2-40B4-BE49-F238E27FC236}">
                <a16:creationId xmlns:a16="http://schemas.microsoft.com/office/drawing/2014/main" id="{385128A9-6F0D-46E0-9236-F70AE237854C}"/>
              </a:ext>
            </a:extLst>
          </p:cNvPr>
          <p:cNvSpPr txBox="1"/>
          <p:nvPr/>
        </p:nvSpPr>
        <p:spPr>
          <a:xfrm>
            <a:off x="9330267" y="5234669"/>
            <a:ext cx="2137833" cy="483274"/>
          </a:xfrm>
          <a:prstGeom prst="rect">
            <a:avLst/>
          </a:prstGeom>
        </p:spPr>
        <p:txBody>
          <a:bodyPr wrap="square" lIns="0" tIns="0" rIns="0" bIns="0" rtlCol="0">
            <a:noAutofit/>
          </a:bodyPr>
          <a:lstStyle/>
          <a:p>
            <a:pPr algn="ctr">
              <a:lnSpc>
                <a:spcPct val="130000"/>
              </a:lnSpc>
            </a:pPr>
            <a:r>
              <a:rPr lang="zh-CN" altLang="en-US" sz="1300" kern="100" dirty="0">
                <a:solidFill>
                  <a:schemeClr val="bg1"/>
                </a:solidFill>
                <a:effectLst/>
                <a:latin typeface="+mn-ea"/>
                <a:cs typeface="Times New Roman" panose="02020603050405020304" pitchFamily="18" charset="0"/>
                <a:sym typeface="微软雅黑" panose="020B0503020204020204" pitchFamily="34" charset="-122"/>
              </a:rPr>
              <a:t>方便快捷、资讯服务内容充足，佣金费率极低</a:t>
            </a:r>
          </a:p>
        </p:txBody>
      </p:sp>
      <p:grpSp>
        <p:nvGrpSpPr>
          <p:cNvPr id="23" name="组合 22">
            <a:extLst>
              <a:ext uri="{FF2B5EF4-FFF2-40B4-BE49-F238E27FC236}">
                <a16:creationId xmlns:a16="http://schemas.microsoft.com/office/drawing/2014/main" id="{2118BFB9-CE92-4CFE-9399-C5E91EC9FC89}"/>
              </a:ext>
            </a:extLst>
          </p:cNvPr>
          <p:cNvGrpSpPr/>
          <p:nvPr/>
        </p:nvGrpSpPr>
        <p:grpSpPr>
          <a:xfrm>
            <a:off x="5000839" y="924885"/>
            <a:ext cx="2190323" cy="555230"/>
            <a:chOff x="4823904" y="1075267"/>
            <a:chExt cx="2190323" cy="555230"/>
          </a:xfrm>
        </p:grpSpPr>
        <p:sp>
          <p:nvSpPr>
            <p:cNvPr id="19" name="文本框 18">
              <a:extLst>
                <a:ext uri="{FF2B5EF4-FFF2-40B4-BE49-F238E27FC236}">
                  <a16:creationId xmlns:a16="http://schemas.microsoft.com/office/drawing/2014/main" id="{6A92FBEB-65CB-4FF9-B1B9-42CFB1F95C4A}"/>
                </a:ext>
              </a:extLst>
            </p:cNvPr>
            <p:cNvSpPr txBox="1"/>
            <p:nvPr/>
          </p:nvSpPr>
          <p:spPr>
            <a:xfrm>
              <a:off x="4823904" y="1075267"/>
              <a:ext cx="2190323" cy="384721"/>
            </a:xfrm>
            <a:prstGeom prst="rect">
              <a:avLst/>
            </a:prstGeom>
            <a:noFill/>
          </p:spPr>
          <p:txBody>
            <a:bodyPr wrap="square" lIns="0" tIns="0" rIns="0" bIns="0" rtlCol="0">
              <a:noAutofit/>
            </a:bodyPr>
            <a:lstStyle/>
            <a:p>
              <a:pPr algn="ctr"/>
              <a:r>
                <a:rPr lang="zh-CN" altLang="en-US" sz="2500" b="1" dirty="0">
                  <a:solidFill>
                    <a:schemeClr val="bg1"/>
                  </a:solidFill>
                  <a:sym typeface="微软雅黑" panose="020B0503020204020204" pitchFamily="34" charset="-122"/>
                </a:rPr>
                <a:t>项目背景介绍 </a:t>
              </a:r>
            </a:p>
          </p:txBody>
        </p:sp>
        <p:sp>
          <p:nvSpPr>
            <p:cNvPr id="20" name="文本框 19">
              <a:extLst>
                <a:ext uri="{FF2B5EF4-FFF2-40B4-BE49-F238E27FC236}">
                  <a16:creationId xmlns:a16="http://schemas.microsoft.com/office/drawing/2014/main" id="{075D459F-2268-43B6-8381-D9B363E3D66B}"/>
                </a:ext>
              </a:extLst>
            </p:cNvPr>
            <p:cNvSpPr txBox="1"/>
            <p:nvPr/>
          </p:nvSpPr>
          <p:spPr>
            <a:xfrm>
              <a:off x="4823904" y="1476609"/>
              <a:ext cx="2190323" cy="153888"/>
            </a:xfrm>
            <a:prstGeom prst="rect">
              <a:avLst/>
            </a:prstGeom>
            <a:noFill/>
          </p:spPr>
          <p:txBody>
            <a:bodyPr wrap="square" lIns="0" tIns="0" rIns="0" bIns="0" rtlCol="0">
              <a:noAutofit/>
            </a:bodyPr>
            <a:lstStyle/>
            <a:p>
              <a:pPr algn="ctr"/>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grpSp>
    </p:spTree>
    <p:extLst>
      <p:ext uri="{BB962C8B-B14F-4D97-AF65-F5344CB8AC3E}">
        <p14:creationId xmlns:p14="http://schemas.microsoft.com/office/powerpoint/2010/main" val="3985127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A61E782F-3CCE-4940-9281-5B8797B39EB6}"/>
              </a:ext>
            </a:extLst>
          </p:cNvPr>
          <p:cNvSpPr/>
          <p:nvPr/>
        </p:nvSpPr>
        <p:spPr>
          <a:xfrm>
            <a:off x="1358989"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文本框 3">
            <a:extLst>
              <a:ext uri="{FF2B5EF4-FFF2-40B4-BE49-F238E27FC236}">
                <a16:creationId xmlns:a16="http://schemas.microsoft.com/office/drawing/2014/main" id="{BA6C963D-2C33-48D4-AB59-7F4DD4E22968}"/>
              </a:ext>
            </a:extLst>
          </p:cNvPr>
          <p:cNvSpPr txBox="1"/>
          <p:nvPr/>
        </p:nvSpPr>
        <p:spPr>
          <a:xfrm>
            <a:off x="1673369"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项目背景介绍 </a:t>
            </a:r>
          </a:p>
        </p:txBody>
      </p:sp>
      <p:sp>
        <p:nvSpPr>
          <p:cNvPr id="5" name="文本框 4">
            <a:extLst>
              <a:ext uri="{FF2B5EF4-FFF2-40B4-BE49-F238E27FC236}">
                <a16:creationId xmlns:a16="http://schemas.microsoft.com/office/drawing/2014/main" id="{14AE28E2-5B45-42C2-B3BB-BBCA5A3C96A7}"/>
              </a:ext>
            </a:extLst>
          </p:cNvPr>
          <p:cNvSpPr txBox="1"/>
          <p:nvPr/>
        </p:nvSpPr>
        <p:spPr>
          <a:xfrm>
            <a:off x="1673370"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Background Introduction</a:t>
            </a:r>
            <a:endParaRPr lang="zh-CN" altLang="en-US" sz="1000" b="1" dirty="0">
              <a:solidFill>
                <a:schemeClr val="bg1"/>
              </a:solidFill>
              <a:sym typeface="微软雅黑" panose="020B0503020204020204" pitchFamily="34" charset="-122"/>
            </a:endParaRPr>
          </a:p>
        </p:txBody>
      </p:sp>
      <p:sp>
        <p:nvSpPr>
          <p:cNvPr id="36" name="任意多边形: 形状 35">
            <a:extLst>
              <a:ext uri="{FF2B5EF4-FFF2-40B4-BE49-F238E27FC236}">
                <a16:creationId xmlns:a16="http://schemas.microsoft.com/office/drawing/2014/main" id="{9C345863-1F02-4BB5-ABEA-2EBD452861DC}"/>
              </a:ext>
            </a:extLst>
          </p:cNvPr>
          <p:cNvSpPr/>
          <p:nvPr/>
        </p:nvSpPr>
        <p:spPr>
          <a:xfrm>
            <a:off x="3346927" y="2683933"/>
            <a:ext cx="1987938" cy="417406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文本框 36">
            <a:extLst>
              <a:ext uri="{FF2B5EF4-FFF2-40B4-BE49-F238E27FC236}">
                <a16:creationId xmlns:a16="http://schemas.microsoft.com/office/drawing/2014/main" id="{067A9AC3-4FEC-436D-AFBB-A6DF59483416}"/>
              </a:ext>
            </a:extLst>
          </p:cNvPr>
          <p:cNvSpPr txBox="1"/>
          <p:nvPr/>
        </p:nvSpPr>
        <p:spPr>
          <a:xfrm>
            <a:off x="3661307" y="2791655"/>
            <a:ext cx="1359178" cy="769441"/>
          </a:xfrm>
          <a:prstGeom prst="rect">
            <a:avLst/>
          </a:prstGeom>
          <a:noFill/>
        </p:spPr>
        <p:txBody>
          <a:bodyPr wrap="square" lIns="0" tIns="0" rIns="0" bIns="0" rtlCol="0">
            <a:noAutofit/>
          </a:bodyPr>
          <a:lstStyle/>
          <a:p>
            <a:pPr algn="just"/>
            <a:r>
              <a:rPr lang="zh-CN" altLang="en-US" sz="2500" b="1" dirty="0">
                <a:solidFill>
                  <a:schemeClr val="accent2"/>
                </a:solidFill>
                <a:sym typeface="微软雅黑" panose="020B0503020204020204" pitchFamily="34" charset="-122"/>
              </a:rPr>
              <a:t>市场环境分析 </a:t>
            </a:r>
          </a:p>
        </p:txBody>
      </p:sp>
      <p:sp>
        <p:nvSpPr>
          <p:cNvPr id="38" name="文本框 37">
            <a:extLst>
              <a:ext uri="{FF2B5EF4-FFF2-40B4-BE49-F238E27FC236}">
                <a16:creationId xmlns:a16="http://schemas.microsoft.com/office/drawing/2014/main" id="{3F510307-82A9-491B-BAD7-9EF869E492A4}"/>
              </a:ext>
            </a:extLst>
          </p:cNvPr>
          <p:cNvSpPr txBox="1"/>
          <p:nvPr/>
        </p:nvSpPr>
        <p:spPr>
          <a:xfrm>
            <a:off x="3661308" y="5570602"/>
            <a:ext cx="1359178" cy="307777"/>
          </a:xfrm>
          <a:prstGeom prst="rect">
            <a:avLst/>
          </a:prstGeom>
          <a:noFill/>
        </p:spPr>
        <p:txBody>
          <a:bodyPr wrap="square" lIns="0" tIns="0" rIns="0" bIns="0" rtlCol="0">
            <a:noAutofit/>
          </a:bodyPr>
          <a:lstStyle/>
          <a:p>
            <a:r>
              <a:rPr lang="en-US" altLang="zh-CN" sz="1000" b="1" dirty="0">
                <a:solidFill>
                  <a:schemeClr val="accent2"/>
                </a:solidFill>
                <a:sym typeface="微软雅黑" panose="020B0503020204020204" pitchFamily="34" charset="-122"/>
              </a:rPr>
              <a:t>Market Environment Analysis</a:t>
            </a:r>
          </a:p>
        </p:txBody>
      </p:sp>
      <p:sp>
        <p:nvSpPr>
          <p:cNvPr id="40" name="任意多边形: 形状 39">
            <a:extLst>
              <a:ext uri="{FF2B5EF4-FFF2-40B4-BE49-F238E27FC236}">
                <a16:creationId xmlns:a16="http://schemas.microsoft.com/office/drawing/2014/main" id="{11268A8A-E856-4A01-9787-6FB253BE6E66}"/>
              </a:ext>
            </a:extLst>
          </p:cNvPr>
          <p:cNvSpPr/>
          <p:nvPr/>
        </p:nvSpPr>
        <p:spPr>
          <a:xfrm>
            <a:off x="5334864"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文本框 40">
            <a:extLst>
              <a:ext uri="{FF2B5EF4-FFF2-40B4-BE49-F238E27FC236}">
                <a16:creationId xmlns:a16="http://schemas.microsoft.com/office/drawing/2014/main" id="{1588320E-C1ED-47F0-9799-1ADAC72313F1}"/>
              </a:ext>
            </a:extLst>
          </p:cNvPr>
          <p:cNvSpPr txBox="1"/>
          <p:nvPr/>
        </p:nvSpPr>
        <p:spPr>
          <a:xfrm>
            <a:off x="5649244"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项目产品简介</a:t>
            </a:r>
          </a:p>
        </p:txBody>
      </p:sp>
      <p:sp>
        <p:nvSpPr>
          <p:cNvPr id="42" name="文本框 41">
            <a:extLst>
              <a:ext uri="{FF2B5EF4-FFF2-40B4-BE49-F238E27FC236}">
                <a16:creationId xmlns:a16="http://schemas.microsoft.com/office/drawing/2014/main" id="{E78AD848-9B57-456F-9C57-2CE30CE119AC}"/>
              </a:ext>
            </a:extLst>
          </p:cNvPr>
          <p:cNvSpPr txBox="1"/>
          <p:nvPr/>
        </p:nvSpPr>
        <p:spPr>
          <a:xfrm>
            <a:off x="5649245"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Project Product Introduction</a:t>
            </a:r>
          </a:p>
        </p:txBody>
      </p:sp>
      <p:sp>
        <p:nvSpPr>
          <p:cNvPr id="44" name="任意多边形: 形状 43">
            <a:extLst>
              <a:ext uri="{FF2B5EF4-FFF2-40B4-BE49-F238E27FC236}">
                <a16:creationId xmlns:a16="http://schemas.microsoft.com/office/drawing/2014/main" id="{AE1F5248-2384-46BE-9DD9-CF27D4DAFAAA}"/>
              </a:ext>
            </a:extLst>
          </p:cNvPr>
          <p:cNvSpPr/>
          <p:nvPr/>
        </p:nvSpPr>
        <p:spPr>
          <a:xfrm>
            <a:off x="7322801"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文本框 44">
            <a:extLst>
              <a:ext uri="{FF2B5EF4-FFF2-40B4-BE49-F238E27FC236}">
                <a16:creationId xmlns:a16="http://schemas.microsoft.com/office/drawing/2014/main" id="{82507021-88FB-46EB-8B2A-69C49B9F964D}"/>
              </a:ext>
            </a:extLst>
          </p:cNvPr>
          <p:cNvSpPr txBox="1"/>
          <p:nvPr/>
        </p:nvSpPr>
        <p:spPr>
          <a:xfrm>
            <a:off x="7637181"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营销模式介绍</a:t>
            </a:r>
          </a:p>
        </p:txBody>
      </p:sp>
      <p:sp>
        <p:nvSpPr>
          <p:cNvPr id="46" name="文本框 45">
            <a:extLst>
              <a:ext uri="{FF2B5EF4-FFF2-40B4-BE49-F238E27FC236}">
                <a16:creationId xmlns:a16="http://schemas.microsoft.com/office/drawing/2014/main" id="{B58BF484-0650-4FAB-884F-D08E73E90010}"/>
              </a:ext>
            </a:extLst>
          </p:cNvPr>
          <p:cNvSpPr txBox="1"/>
          <p:nvPr/>
        </p:nvSpPr>
        <p:spPr>
          <a:xfrm>
            <a:off x="7637182"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Marketing Model Introduction</a:t>
            </a:r>
          </a:p>
        </p:txBody>
      </p:sp>
      <p:sp>
        <p:nvSpPr>
          <p:cNvPr id="48" name="任意多边形: 形状 47">
            <a:extLst>
              <a:ext uri="{FF2B5EF4-FFF2-40B4-BE49-F238E27FC236}">
                <a16:creationId xmlns:a16="http://schemas.microsoft.com/office/drawing/2014/main" id="{FBC8B725-64E0-4899-AA45-8177C5E159EB}"/>
              </a:ext>
            </a:extLst>
          </p:cNvPr>
          <p:cNvSpPr/>
          <p:nvPr/>
        </p:nvSpPr>
        <p:spPr>
          <a:xfrm>
            <a:off x="9310738" y="3490383"/>
            <a:ext cx="1987938" cy="3367617"/>
          </a:xfrm>
          <a:custGeom>
            <a:avLst/>
            <a:gdLst>
              <a:gd name="connsiteX0" fmla="*/ 0 w 1987938"/>
              <a:gd name="connsiteY0" fmla="*/ 0 h 886680"/>
              <a:gd name="connsiteX1" fmla="*/ 1987938 w 1987938"/>
              <a:gd name="connsiteY1" fmla="*/ 0 h 886680"/>
              <a:gd name="connsiteX2" fmla="*/ 1987938 w 1987938"/>
              <a:gd name="connsiteY2" fmla="*/ 886680 h 886680"/>
              <a:gd name="connsiteX3" fmla="*/ 0 w 1987938"/>
              <a:gd name="connsiteY3" fmla="*/ 886680 h 886680"/>
            </a:gdLst>
            <a:ahLst/>
            <a:cxnLst>
              <a:cxn ang="0">
                <a:pos x="connsiteX0" y="connsiteY0"/>
              </a:cxn>
              <a:cxn ang="0">
                <a:pos x="connsiteX1" y="connsiteY1"/>
              </a:cxn>
              <a:cxn ang="0">
                <a:pos x="connsiteX2" y="connsiteY2"/>
              </a:cxn>
              <a:cxn ang="0">
                <a:pos x="connsiteX3" y="connsiteY3"/>
              </a:cxn>
            </a:cxnLst>
            <a:rect l="l" t="t" r="r" b="b"/>
            <a:pathLst>
              <a:path w="1987938" h="886680">
                <a:moveTo>
                  <a:pt x="0" y="0"/>
                </a:moveTo>
                <a:lnTo>
                  <a:pt x="1987938" y="0"/>
                </a:lnTo>
                <a:lnTo>
                  <a:pt x="1987938" y="886680"/>
                </a:lnTo>
                <a:lnTo>
                  <a:pt x="0" y="886680"/>
                </a:lnTo>
                <a:close/>
              </a:path>
            </a:pathLst>
          </a:cu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文本框 48">
            <a:extLst>
              <a:ext uri="{FF2B5EF4-FFF2-40B4-BE49-F238E27FC236}">
                <a16:creationId xmlns:a16="http://schemas.microsoft.com/office/drawing/2014/main" id="{A9AA300C-7CDF-4C4B-A74C-E94F3B0633F4}"/>
              </a:ext>
            </a:extLst>
          </p:cNvPr>
          <p:cNvSpPr txBox="1"/>
          <p:nvPr/>
        </p:nvSpPr>
        <p:spPr>
          <a:xfrm>
            <a:off x="9625118" y="3598105"/>
            <a:ext cx="1359178" cy="769441"/>
          </a:xfrm>
          <a:prstGeom prst="rect">
            <a:avLst/>
          </a:prstGeom>
          <a:noFill/>
        </p:spPr>
        <p:txBody>
          <a:bodyPr wrap="square" lIns="0" tIns="0" rIns="0" bIns="0" rtlCol="0">
            <a:noAutofit/>
          </a:bodyPr>
          <a:lstStyle/>
          <a:p>
            <a:pPr algn="just"/>
            <a:r>
              <a:rPr lang="zh-CN" altLang="en-US" sz="2500" b="1" dirty="0">
                <a:solidFill>
                  <a:schemeClr val="bg1"/>
                </a:solidFill>
                <a:sym typeface="微软雅黑" panose="020B0503020204020204" pitchFamily="34" charset="-122"/>
              </a:rPr>
              <a:t>发展前景规划 </a:t>
            </a:r>
          </a:p>
        </p:txBody>
      </p:sp>
      <p:sp>
        <p:nvSpPr>
          <p:cNvPr id="50" name="文本框 49">
            <a:extLst>
              <a:ext uri="{FF2B5EF4-FFF2-40B4-BE49-F238E27FC236}">
                <a16:creationId xmlns:a16="http://schemas.microsoft.com/office/drawing/2014/main" id="{05C4EE49-5AB3-4482-B982-8CFE46600EBC}"/>
              </a:ext>
            </a:extLst>
          </p:cNvPr>
          <p:cNvSpPr txBox="1"/>
          <p:nvPr/>
        </p:nvSpPr>
        <p:spPr>
          <a:xfrm>
            <a:off x="9625119" y="5570602"/>
            <a:ext cx="1359178" cy="307777"/>
          </a:xfrm>
          <a:prstGeom prst="rect">
            <a:avLst/>
          </a:prstGeom>
          <a:noFill/>
        </p:spPr>
        <p:txBody>
          <a:bodyPr wrap="square" lIns="0" tIns="0" rIns="0" bIns="0" rtlCol="0">
            <a:noAutofit/>
          </a:bodyPr>
          <a:lstStyle/>
          <a:p>
            <a:r>
              <a:rPr lang="en-US" altLang="zh-CN" sz="1000" b="1" dirty="0">
                <a:solidFill>
                  <a:schemeClr val="bg1"/>
                </a:solidFill>
                <a:sym typeface="微软雅黑" panose="020B0503020204020204" pitchFamily="34" charset="-122"/>
              </a:rPr>
              <a:t>Development Prospect Planning</a:t>
            </a:r>
          </a:p>
        </p:txBody>
      </p:sp>
      <p:sp>
        <p:nvSpPr>
          <p:cNvPr id="24" name="文本框 23">
            <a:extLst>
              <a:ext uri="{FF2B5EF4-FFF2-40B4-BE49-F238E27FC236}">
                <a16:creationId xmlns:a16="http://schemas.microsoft.com/office/drawing/2014/main" id="{37727D6E-FC91-4E06-A56A-284B9B921043}"/>
              </a:ext>
            </a:extLst>
          </p:cNvPr>
          <p:cNvSpPr txBox="1"/>
          <p:nvPr/>
        </p:nvSpPr>
        <p:spPr>
          <a:xfrm>
            <a:off x="3346927" y="2191490"/>
            <a:ext cx="796693" cy="492443"/>
          </a:xfrm>
          <a:prstGeom prst="rect">
            <a:avLst/>
          </a:prstGeom>
          <a:noFill/>
        </p:spPr>
        <p:txBody>
          <a:bodyPr wrap="none" lIns="0" tIns="0" rIns="0" bIns="0" rtlCol="0">
            <a:noAutofit/>
          </a:bodyPr>
          <a:lstStyle/>
          <a:p>
            <a:r>
              <a:rPr lang="en-US" altLang="zh-CN" sz="3200" b="1" dirty="0">
                <a:solidFill>
                  <a:schemeClr val="bg1"/>
                </a:solidFill>
              </a:rPr>
              <a:t># 02</a:t>
            </a:r>
            <a:endParaRPr lang="zh-CN" altLang="en-US" sz="3200" b="1" dirty="0">
              <a:solidFill>
                <a:schemeClr val="bg1"/>
              </a:solidFill>
            </a:endParaRPr>
          </a:p>
        </p:txBody>
      </p:sp>
      <p:sp>
        <p:nvSpPr>
          <p:cNvPr id="27" name="文本框 26">
            <a:extLst>
              <a:ext uri="{FF2B5EF4-FFF2-40B4-BE49-F238E27FC236}">
                <a16:creationId xmlns:a16="http://schemas.microsoft.com/office/drawing/2014/main" id="{791B22A6-FCD0-42DC-85C7-83A82ABF6A0E}"/>
              </a:ext>
            </a:extLst>
          </p:cNvPr>
          <p:cNvSpPr txBox="1"/>
          <p:nvPr/>
        </p:nvSpPr>
        <p:spPr>
          <a:xfrm>
            <a:off x="4115505" y="945038"/>
            <a:ext cx="8322791" cy="1231106"/>
          </a:xfrm>
          <a:prstGeom prst="rect">
            <a:avLst/>
          </a:prstGeom>
          <a:noFill/>
        </p:spPr>
        <p:txBody>
          <a:bodyPr wrap="none" lIns="0" tIns="0" rIns="0" bIns="0">
            <a:noAutofit/>
          </a:bodyPr>
          <a:lstStyle/>
          <a:p>
            <a:pPr algn="ctr"/>
            <a:r>
              <a:rPr lang="en-US" altLang="zh-CN" sz="8000" b="1" cap="all" dirty="0">
                <a:ln w="3175">
                  <a:gradFill>
                    <a:gsLst>
                      <a:gs pos="0">
                        <a:schemeClr val="accent1"/>
                      </a:gs>
                      <a:gs pos="90000">
                        <a:schemeClr val="accent1">
                          <a:lumMod val="60000"/>
                          <a:lumOff val="40000"/>
                          <a:alpha val="0"/>
                        </a:schemeClr>
                      </a:gs>
                    </a:gsLst>
                    <a:lin ang="5400000" scaled="1"/>
                  </a:gradFill>
                </a:ln>
                <a:noFill/>
              </a:rPr>
              <a:t>business plan</a:t>
            </a:r>
            <a:endParaRPr lang="zh-CN" altLang="en-US" sz="8000" b="1" cap="all" dirty="0">
              <a:ln w="3175">
                <a:gradFill>
                  <a:gsLst>
                    <a:gs pos="0">
                      <a:schemeClr val="accent1"/>
                    </a:gs>
                    <a:gs pos="90000">
                      <a:schemeClr val="accent1">
                        <a:lumMod val="60000"/>
                        <a:lumOff val="40000"/>
                        <a:alpha val="0"/>
                      </a:schemeClr>
                    </a:gs>
                  </a:gsLst>
                  <a:lin ang="5400000" scaled="1"/>
                </a:gradFill>
              </a:ln>
              <a:noFill/>
            </a:endParaRPr>
          </a:p>
        </p:txBody>
      </p:sp>
    </p:spTree>
    <p:extLst>
      <p:ext uri="{BB962C8B-B14F-4D97-AF65-F5344CB8AC3E}">
        <p14:creationId xmlns:p14="http://schemas.microsoft.com/office/powerpoint/2010/main" val="991123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CA61635F-4E05-4433-8D04-4F554F545088}"/>
              </a:ext>
            </a:extLst>
          </p:cNvPr>
          <p:cNvSpPr/>
          <p:nvPr/>
        </p:nvSpPr>
        <p:spPr>
          <a:xfrm>
            <a:off x="406401" y="1580257"/>
            <a:ext cx="6790266" cy="4600409"/>
          </a:xfrm>
          <a:prstGeom prst="rect">
            <a:avLst/>
          </a:prstGeom>
          <a:gradFill>
            <a:gsLst>
              <a:gs pos="0">
                <a:schemeClr val="accent2"/>
              </a:gs>
              <a:gs pos="100000">
                <a:schemeClr val="accent3"/>
              </a:gs>
            </a:gsLst>
            <a:lin ang="2700000" scaled="1"/>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A4B8725-FEEE-4F51-BDBD-FB636ACC89B5}"/>
              </a:ext>
            </a:extLst>
          </p:cNvPr>
          <p:cNvSpPr/>
          <p:nvPr/>
        </p:nvSpPr>
        <p:spPr>
          <a:xfrm>
            <a:off x="7289800" y="2390932"/>
            <a:ext cx="4902200" cy="3284108"/>
          </a:xfrm>
          <a:prstGeom prst="rect">
            <a:avLst/>
          </a:prstGeom>
          <a:gradFill>
            <a:gsLst>
              <a:gs pos="0">
                <a:schemeClr val="accent2">
                  <a:lumMod val="60000"/>
                  <a:lumOff val="40000"/>
                </a:schemeClr>
              </a:gs>
              <a:gs pos="100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a:extLst>
              <a:ext uri="{FF2B5EF4-FFF2-40B4-BE49-F238E27FC236}">
                <a16:creationId xmlns:a16="http://schemas.microsoft.com/office/drawing/2014/main" id="{9AD1D7B9-1C24-4C29-80CF-1B7CA3F567EA}"/>
              </a:ext>
            </a:extLst>
          </p:cNvPr>
          <p:cNvSpPr txBox="1"/>
          <p:nvPr/>
        </p:nvSpPr>
        <p:spPr>
          <a:xfrm>
            <a:off x="7802919" y="2786318"/>
            <a:ext cx="2899833" cy="384721"/>
          </a:xfrm>
          <a:prstGeom prst="rect">
            <a:avLst/>
          </a:prstGeom>
        </p:spPr>
        <p:txBody>
          <a:bodyPr wrap="none" lIns="0" tIns="0" rIns="0" bIns="0" rtlCol="0">
            <a:noAutofit/>
          </a:bodyPr>
          <a:lstStyle/>
          <a:p>
            <a:pPr marL="0" indent="0">
              <a:buNone/>
            </a:pPr>
            <a:r>
              <a:rPr lang="zh-CN" altLang="en-US" sz="2500" b="1" dirty="0">
                <a:solidFill>
                  <a:schemeClr val="bg1"/>
                </a:solidFill>
                <a:latin typeface="+mj-ea"/>
                <a:ea typeface="+mj-ea"/>
                <a:sym typeface="微软雅黑" panose="020B0503020204020204" pitchFamily="34" charset="-122"/>
              </a:rPr>
              <a:t>营业部数量持续上升</a:t>
            </a:r>
          </a:p>
        </p:txBody>
      </p:sp>
      <p:sp>
        <p:nvSpPr>
          <p:cNvPr id="9" name="文本框 8">
            <a:extLst>
              <a:ext uri="{FF2B5EF4-FFF2-40B4-BE49-F238E27FC236}">
                <a16:creationId xmlns:a16="http://schemas.microsoft.com/office/drawing/2014/main" id="{6F169C34-BAAC-423A-80AC-25AADEDA7637}"/>
              </a:ext>
            </a:extLst>
          </p:cNvPr>
          <p:cNvSpPr txBox="1"/>
          <p:nvPr/>
        </p:nvSpPr>
        <p:spPr>
          <a:xfrm>
            <a:off x="7802919" y="3487523"/>
            <a:ext cx="3232846" cy="1646413"/>
          </a:xfrm>
          <a:prstGeom prst="rect">
            <a:avLst/>
          </a:prstGeom>
        </p:spPr>
        <p:txBody>
          <a:bodyPr wrap="square" lIns="0" tIns="0" rIns="0" bIns="0" rtlCol="0">
            <a:noAutofit/>
          </a:bodyPr>
          <a:lstStyle/>
          <a:p>
            <a:pPr algn="just">
              <a:lnSpc>
                <a:spcPct val="130000"/>
              </a:lnSpc>
            </a:pP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近年来，各券商都在不断地新设营业网点，营业网点总数量由</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3051</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家上升至</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25220</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家，营业网点增加了</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70%</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以上，年平均复合增速约</a:t>
            </a:r>
            <a:r>
              <a:rPr lang="en-US" altLang="zh-CN" sz="1200" kern="100" dirty="0">
                <a:solidFill>
                  <a:schemeClr val="bg1"/>
                </a:solidFill>
                <a:effectLst/>
                <a:latin typeface="+mn-ea"/>
                <a:cs typeface="Times New Roman" panose="02020603050405020304" pitchFamily="18" charset="0"/>
                <a:sym typeface="微软雅黑" panose="020B0503020204020204" pitchFamily="34" charset="-122"/>
              </a:rPr>
              <a:t>10%</a:t>
            </a:r>
            <a:r>
              <a:rPr lang="zh-CN" altLang="en-US" sz="1200" kern="100" dirty="0">
                <a:solidFill>
                  <a:schemeClr val="bg1"/>
                </a:solidFill>
                <a:effectLst/>
                <a:latin typeface="+mn-ea"/>
                <a:cs typeface="Times New Roman" panose="02020603050405020304" pitchFamily="18" charset="0"/>
                <a:sym typeface="微软雅黑" panose="020B0503020204020204" pitchFamily="34" charset="-122"/>
              </a:rPr>
              <a:t>。新设网点 在场租、设备和人力方面占用了大量成本，导致行业的经纪业务成本不断提高，然而随着营业部的数量不断增加，单体营业部所能带来的经纪业务佣金量却呈现下降趋势。</a:t>
            </a:r>
          </a:p>
        </p:txBody>
      </p:sp>
      <p:sp>
        <p:nvSpPr>
          <p:cNvPr id="18" name="矩形 17">
            <a:extLst>
              <a:ext uri="{FF2B5EF4-FFF2-40B4-BE49-F238E27FC236}">
                <a16:creationId xmlns:a16="http://schemas.microsoft.com/office/drawing/2014/main" id="{3AC32373-F040-4D5D-B652-71A1364326A2}"/>
              </a:ext>
            </a:extLst>
          </p:cNvPr>
          <p:cNvSpPr/>
          <p:nvPr/>
        </p:nvSpPr>
        <p:spPr>
          <a:xfrm>
            <a:off x="0" y="2390932"/>
            <a:ext cx="313267" cy="3284108"/>
          </a:xfrm>
          <a:prstGeom prst="rect">
            <a:avLst/>
          </a:prstGeom>
          <a:gradFill>
            <a:gsLst>
              <a:gs pos="0">
                <a:schemeClr val="accent1">
                  <a:lumMod val="60000"/>
                  <a:lumOff val="40000"/>
                </a:schemeClr>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文本框 18">
            <a:extLst>
              <a:ext uri="{FF2B5EF4-FFF2-40B4-BE49-F238E27FC236}">
                <a16:creationId xmlns:a16="http://schemas.microsoft.com/office/drawing/2014/main" id="{18597DD9-2105-494E-97A2-7179A9BDC683}"/>
              </a:ext>
            </a:extLst>
          </p:cNvPr>
          <p:cNvSpPr txBox="1"/>
          <p:nvPr/>
        </p:nvSpPr>
        <p:spPr>
          <a:xfrm>
            <a:off x="3641469" y="2779198"/>
            <a:ext cx="2262158" cy="369332"/>
          </a:xfrm>
          <a:prstGeom prst="rect">
            <a:avLst/>
          </a:prstGeom>
          <a:noFill/>
        </p:spPr>
        <p:txBody>
          <a:bodyPr wrap="none" rtlCol="0">
            <a:noAutofit/>
          </a:bodyPr>
          <a:lstStyle/>
          <a:p>
            <a:endParaRPr kumimoji="1" lang="zh-CN" altLang="en-US" b="1" dirty="0">
              <a:gradFill flip="none" rotWithShape="1">
                <a:gsLst>
                  <a:gs pos="0">
                    <a:schemeClr val="accent1"/>
                  </a:gs>
                  <a:gs pos="100000">
                    <a:schemeClr val="accent2"/>
                  </a:gs>
                </a:gsLst>
                <a:lin ang="2700000" scaled="1"/>
                <a:tileRect/>
              </a:gradFill>
              <a:latin typeface="+mj-ea"/>
              <a:ea typeface="+mj-ea"/>
              <a:sym typeface="微软雅黑" panose="020B0503020204020204" pitchFamily="34" charset="-122"/>
            </a:endParaRPr>
          </a:p>
        </p:txBody>
      </p:sp>
      <p:sp>
        <p:nvSpPr>
          <p:cNvPr id="20" name="文本框 19">
            <a:extLst>
              <a:ext uri="{FF2B5EF4-FFF2-40B4-BE49-F238E27FC236}">
                <a16:creationId xmlns:a16="http://schemas.microsoft.com/office/drawing/2014/main" id="{296C2472-70E2-4A29-8B31-26EE1F9B3282}"/>
              </a:ext>
            </a:extLst>
          </p:cNvPr>
          <p:cNvSpPr txBox="1"/>
          <p:nvPr/>
        </p:nvSpPr>
        <p:spPr>
          <a:xfrm>
            <a:off x="3641469" y="3151893"/>
            <a:ext cx="2699175" cy="2865400"/>
          </a:xfrm>
          <a:prstGeom prst="rect">
            <a:avLst/>
          </a:prstGeom>
          <a:noFill/>
        </p:spPr>
        <p:txBody>
          <a:bodyPr wrap="square" rtlCol="0">
            <a:noAutofit/>
          </a:bodyPr>
          <a:lstStyle/>
          <a:p>
            <a:pPr>
              <a:lnSpc>
                <a:spcPct val="130000"/>
              </a:lnSpc>
            </a:pPr>
            <a:endParaRPr kumimoji="1" lang="zh-CN" altLang="en-US" sz="1400" dirty="0">
              <a:solidFill>
                <a:schemeClr val="bg1"/>
              </a:solidFill>
              <a:latin typeface="+mn-ea"/>
              <a:sym typeface="微软雅黑" panose="020B0503020204020204" pitchFamily="34" charset="-122"/>
            </a:endParaRPr>
          </a:p>
        </p:txBody>
      </p:sp>
      <p:graphicFrame>
        <p:nvGraphicFramePr>
          <p:cNvPr id="21" name="图表 20">
            <a:extLst>
              <a:ext uri="{FF2B5EF4-FFF2-40B4-BE49-F238E27FC236}">
                <a16:creationId xmlns:a16="http://schemas.microsoft.com/office/drawing/2014/main" id="{5C0DEF3E-FD07-4F83-BC75-1FD293D21044}"/>
              </a:ext>
            </a:extLst>
          </p:cNvPr>
          <p:cNvGraphicFramePr/>
          <p:nvPr>
            <p:extLst>
              <p:ext uri="{D42A27DB-BD31-4B8C-83A1-F6EECF244321}">
                <p14:modId xmlns:p14="http://schemas.microsoft.com/office/powerpoint/2010/main" val="3342065878"/>
              </p:ext>
            </p:extLst>
          </p:nvPr>
        </p:nvGraphicFramePr>
        <p:xfrm>
          <a:off x="413045" y="1595658"/>
          <a:ext cx="6776977" cy="45179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3249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fa4daa50-8bd7-429c-b517-ea935a3617d2&quot;,&quot;Name&quot;:&quot;1&quot;,&quot;Kind&quot;:&quot;Custom&quot;,&quot;OldGuidesSetting&quot;:{&quot;HeaderHeight&quot;:0.0,&quot;FooterHeight&quot;:0.0,&quot;SideMargin&quot;:6.0,&quot;TopMargin&quot;:6.0,&quot;BottomMargin&quot;:8.0,&quot;IntervalMargin&quot;:0.0}}"/>
</p:tagLst>
</file>

<file path=ppt/tags/tag2.xml><?xml version="1.0" encoding="utf-8"?>
<p:tagLst xmlns:a="http://schemas.openxmlformats.org/drawingml/2006/main" xmlns:r="http://schemas.openxmlformats.org/officeDocument/2006/relationships" xmlns:p="http://schemas.openxmlformats.org/presentationml/2006/main">
  <p:tag name="ADJUSTMENTS" val="0"/>
</p:tagLst>
</file>

<file path=ppt/theme/theme1.xml><?xml version="1.0" encoding="utf-8"?>
<a:theme xmlns:a="http://schemas.openxmlformats.org/drawingml/2006/main" name="主题1">
  <a:themeElements>
    <a:clrScheme name="黑金配色">
      <a:dk1>
        <a:srgbClr val="000000"/>
      </a:dk1>
      <a:lt1>
        <a:srgbClr val="FFFFFF"/>
      </a:lt1>
      <a:dk2>
        <a:srgbClr val="44546A"/>
      </a:dk2>
      <a:lt2>
        <a:srgbClr val="E7E6E6"/>
      </a:lt2>
      <a:accent1>
        <a:srgbClr val="DFBF90"/>
      </a:accent1>
      <a:accent2>
        <a:srgbClr val="393B48"/>
      </a:accent2>
      <a:accent3>
        <a:srgbClr val="1F2024"/>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2B54C7FC-80FA-4268-B1AB-7A4718C2F40B}" vid="{49D17BBD-BC41-4722-83BC-2CAB04E0C72F}"/>
    </a:ext>
  </a:extLst>
</a:theme>
</file>

<file path=docProps/app.xml><?xml version="1.0" encoding="utf-8"?>
<Properties xmlns="http://schemas.openxmlformats.org/officeDocument/2006/extended-properties" xmlns:vt="http://schemas.openxmlformats.org/officeDocument/2006/docPropsVTypes">
  <Template>Default Theme</Template>
  <TotalTime>1017</TotalTime>
  <Words>1667</Words>
  <Application>Microsoft Office PowerPoint</Application>
  <PresentationFormat>宽屏</PresentationFormat>
  <Paragraphs>243</Paragraphs>
  <Slides>26</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26</vt:i4>
      </vt:variant>
    </vt:vector>
  </HeadingPairs>
  <TitlesOfParts>
    <vt:vector size="31" baseType="lpstr">
      <vt:lpstr>Microsoft YaHei Light</vt:lpstr>
      <vt:lpstr>黑体</vt:lpstr>
      <vt:lpstr>Microsoft YaHei</vt:lpstr>
      <vt:lpstr>Arial</vt:lpstr>
      <vt:lpstr>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滚筒洗衣机,WeChat:cooljyh</dc:creator>
  <cp:lastModifiedBy>滚筒洗衣机,WeChat:cooljyh</cp:lastModifiedBy>
  <cp:revision>19</cp:revision>
  <dcterms:created xsi:type="dcterms:W3CDTF">2022-04-17T07:32:38Z</dcterms:created>
  <dcterms:modified xsi:type="dcterms:W3CDTF">2022-04-18T06:18:07Z</dcterms:modified>
</cp:coreProperties>
</file>