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8" r:id="rId1"/>
  </p:sldMasterIdLst>
  <p:sldIdLst>
    <p:sldId id="256" r:id="rId2"/>
    <p:sldId id="257" r:id="rId3"/>
    <p:sldId id="258" r:id="rId4"/>
    <p:sldId id="270" r:id="rId5"/>
    <p:sldId id="273" r:id="rId6"/>
    <p:sldId id="275" r:id="rId7"/>
    <p:sldId id="264" r:id="rId8"/>
    <p:sldId id="271" r:id="rId9"/>
    <p:sldId id="274" r:id="rId10"/>
    <p:sldId id="280" r:id="rId11"/>
    <p:sldId id="269" r:id="rId12"/>
    <p:sldId id="261" r:id="rId13"/>
    <p:sldId id="266" r:id="rId14"/>
    <p:sldId id="278" r:id="rId15"/>
    <p:sldId id="279" r:id="rId16"/>
    <p:sldId id="276" r:id="rId17"/>
    <p:sldId id="262" r:id="rId18"/>
    <p:sldId id="281" r:id="rId19"/>
    <p:sldId id="290" r:id="rId20"/>
    <p:sldId id="282" r:id="rId21"/>
    <p:sldId id="291" r:id="rId22"/>
    <p:sldId id="283" r:id="rId23"/>
    <p:sldId id="289" r:id="rId24"/>
    <p:sldId id="268" r:id="rId25"/>
    <p:sldId id="263" r:id="rId26"/>
    <p:sldId id="265" r:id="rId27"/>
    <p:sldId id="285" r:id="rId28"/>
    <p:sldId id="284" r:id="rId29"/>
    <p:sldId id="259" r:id="rId30"/>
    <p:sldId id="314" r:id="rId31"/>
  </p:sldIdLst>
  <p:sldSz cx="12192000" cy="6858000"/>
  <p:notesSz cx="6858000" cy="9144000"/>
  <p:embeddedFontLst>
    <p:embeddedFont>
      <p:font typeface="Arial Black" panose="020B0A04020102020204" pitchFamily="34" charset="0"/>
      <p:bold r:id="rId32"/>
    </p:embeddedFont>
    <p:embeddedFont>
      <p:font typeface="Arial Narrow" panose="020B0606020202030204" pitchFamily="34" charset="0"/>
      <p:regular r:id="rId33"/>
      <p:bold r:id="rId34"/>
      <p:italic r:id="rId35"/>
      <p:boldItalic r:id="rId36"/>
    </p:embeddedFont>
    <p:embeddedFont>
      <p:font typeface="Consolas" panose="020B0609020204030204" pitchFamily="49" charset="0"/>
      <p:regular r:id="rId37"/>
      <p:bold r:id="rId38"/>
      <p:italic r:id="rId39"/>
      <p:boldItalic r:id="rId40"/>
    </p:embeddedFont>
    <p:embeddedFont>
      <p:font typeface="Microsoft YaHei Light" panose="020B0502040204020203" pitchFamily="34" charset="-122"/>
      <p:regular r:id="rId41"/>
    </p:embeddedFont>
    <p:embeddedFont>
      <p:font typeface="Verdana" panose="020B0604030504040204" pitchFamily="34" charset="0"/>
      <p:regular r:id="rId42"/>
      <p:bold r:id="rId43"/>
      <p:italic r:id="rId44"/>
      <p:boldItalic r:id="rId45"/>
    </p:embeddedFont>
    <p:embeddedFont>
      <p:font typeface="华文楷体" panose="02010600040101010101" pitchFamily="2" charset="-122"/>
      <p:regular r:id="rId46"/>
    </p:embeddedFont>
    <p:embeddedFont>
      <p:font typeface="微软雅黑" panose="020B0503020204020204" pitchFamily="34" charset="-122"/>
      <p:regular r:id="rId47"/>
      <p:bold r:id="rId48"/>
    </p:embeddedFont>
    <p:embeddedFont>
      <p:font typeface="微软雅黑" panose="020B0503020204020204" pitchFamily="34" charset="-122"/>
      <p:regular r:id="rId47"/>
      <p:bold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C35EA4"/>
          </p15:clr>
        </p15:guide>
        <p15:guide id="2" pos="415" userDrawn="1">
          <p15:clr>
            <a:srgbClr val="C35EA4"/>
          </p15:clr>
        </p15:guide>
        <p15:guide id="3" orient="horz" pos="4088" userDrawn="1">
          <p15:clr>
            <a:srgbClr val="C35EA4"/>
          </p15:clr>
        </p15:guide>
        <p15:guide id="4" pos="7219" userDrawn="1">
          <p15:clr>
            <a:srgbClr val="C35EA4"/>
          </p15:clr>
        </p15:guide>
        <p15:guide id="5" pos="710" userDrawn="1">
          <p15:clr>
            <a:srgbClr val="A4A3A4"/>
          </p15:clr>
        </p15:guide>
        <p15:guide id="6" orient="horz" pos="1094" userDrawn="1">
          <p15:clr>
            <a:srgbClr val="C35EA4"/>
          </p15:clr>
        </p15:guide>
        <p15:guide id="7" pos="5496" userDrawn="1">
          <p15:clr>
            <a:srgbClr val="A4A3A4"/>
          </p15:clr>
        </p15:guide>
        <p15:guide id="8" orient="horz" pos="1525" userDrawn="1">
          <p15:clr>
            <a:srgbClr val="C35EA4"/>
          </p15:clr>
        </p15:guide>
        <p15:guide id="9" pos="2389" userDrawn="1">
          <p15:clr>
            <a:srgbClr val="A4A3A4"/>
          </p15:clr>
        </p15:guide>
        <p15:guide id="10" pos="10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AD47"/>
    <a:srgbClr val="5B9BD5"/>
    <a:srgbClr val="FFC000"/>
    <a:srgbClr val="1B23B2"/>
    <a:srgbClr val="FFDFE6"/>
    <a:srgbClr val="FEDFE6"/>
    <a:srgbClr val="B639BE"/>
    <a:srgbClr val="1C23B2"/>
    <a:srgbClr val="1B36F4"/>
    <a:srgbClr val="C43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70" autoAdjust="0"/>
    <p:restoredTop sz="94708" autoAdjust="0"/>
  </p:normalViewPr>
  <p:slideViewPr>
    <p:cSldViewPr snapToGrid="0">
      <p:cViewPr varScale="1">
        <p:scale>
          <a:sx n="76" d="100"/>
          <a:sy n="76" d="100"/>
        </p:scale>
        <p:origin x="72" y="213"/>
      </p:cViewPr>
      <p:guideLst>
        <p:guide orient="horz" pos="663"/>
        <p:guide pos="415"/>
        <p:guide orient="horz" pos="4088"/>
        <p:guide pos="7219"/>
        <p:guide pos="710"/>
        <p:guide orient="horz" pos="1094"/>
        <p:guide pos="5496"/>
        <p:guide orient="horz" pos="1525"/>
        <p:guide pos="2389"/>
        <p:guide pos="105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3">
                    <a:lumMod val="50000"/>
                  </a:schemeClr>
                </a:solidFill>
                <a:latin typeface="+mn-lt"/>
                <a:ea typeface="+mn-ea"/>
                <a:cs typeface="+mn-cs"/>
              </a:defRPr>
            </a:pPr>
            <a:r>
              <a:rPr lang="zh-CN" altLang="en-US" sz="2000" dirty="0">
                <a:solidFill>
                  <a:schemeClr val="accent3">
                    <a:lumMod val="50000"/>
                  </a:schemeClr>
                </a:solidFill>
              </a:rPr>
              <a:t>参加跑步各年龄段分布</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accent3">
                  <a:lumMod val="50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16岁及以下
3.9%</c:v>
                </c:pt>
              </c:strCache>
            </c:strRef>
          </c:tx>
          <c:spPr>
            <a:blipFill>
              <a:blip xmlns:r="http://schemas.openxmlformats.org/officeDocument/2006/relationships" r:embed="rId3"/>
              <a:stretch>
                <a:fillRect/>
              </a:stretch>
            </a:blipFill>
            <a:ln>
              <a:noFill/>
            </a:ln>
            <a:effectLst/>
          </c:spPr>
          <c:invertIfNegative val="0"/>
          <c:cat>
            <c:strRef>
              <c:f>Sheet1!$A$2</c:f>
              <c:strCache>
                <c:ptCount val="1"/>
                <c:pt idx="0">
                  <c:v>类别 1</c:v>
                </c:pt>
              </c:strCache>
            </c:strRef>
          </c:cat>
          <c:val>
            <c:numRef>
              <c:f>Sheet1!$B$2</c:f>
              <c:numCache>
                <c:formatCode>0.00%</c:formatCode>
                <c:ptCount val="1"/>
                <c:pt idx="0">
                  <c:v>3.9E-2</c:v>
                </c:pt>
              </c:numCache>
            </c:numRef>
          </c:val>
          <c:extLst>
            <c:ext xmlns:c16="http://schemas.microsoft.com/office/drawing/2014/chart" uri="{C3380CC4-5D6E-409C-BE32-E72D297353CC}">
              <c16:uniqueId val="{00000000-8266-3640-87BF-63750D9BA1AD}"/>
            </c:ext>
          </c:extLst>
        </c:ser>
        <c:ser>
          <c:idx val="1"/>
          <c:order val="1"/>
          <c:tx>
            <c:strRef>
              <c:f>Sheet1!$C$1</c:f>
              <c:strCache>
                <c:ptCount val="1"/>
                <c:pt idx="0">
                  <c:v>17-22岁
19.76%</c:v>
                </c:pt>
              </c:strCache>
            </c:strRef>
          </c:tx>
          <c:spPr>
            <a:blipFill>
              <a:blip xmlns:r="http://schemas.openxmlformats.org/officeDocument/2006/relationships" r:embed="rId4"/>
              <a:stretch>
                <a:fillRect/>
              </a:stretch>
            </a:blipFill>
            <a:ln>
              <a:noFill/>
            </a:ln>
            <a:effectLst/>
          </c:spPr>
          <c:invertIfNegative val="0"/>
          <c:cat>
            <c:strRef>
              <c:f>Sheet1!$A$2</c:f>
              <c:strCache>
                <c:ptCount val="1"/>
                <c:pt idx="0">
                  <c:v>类别 1</c:v>
                </c:pt>
              </c:strCache>
            </c:strRef>
          </c:cat>
          <c:val>
            <c:numRef>
              <c:f>Sheet1!$C$2</c:f>
              <c:numCache>
                <c:formatCode>0.00%</c:formatCode>
                <c:ptCount val="1"/>
                <c:pt idx="0">
                  <c:v>0.1976</c:v>
                </c:pt>
              </c:numCache>
            </c:numRef>
          </c:val>
          <c:extLst>
            <c:ext xmlns:c16="http://schemas.microsoft.com/office/drawing/2014/chart" uri="{C3380CC4-5D6E-409C-BE32-E72D297353CC}">
              <c16:uniqueId val="{00000001-8266-3640-87BF-63750D9BA1AD}"/>
            </c:ext>
          </c:extLst>
        </c:ser>
        <c:ser>
          <c:idx val="2"/>
          <c:order val="2"/>
          <c:tx>
            <c:strRef>
              <c:f>Sheet1!$D$1</c:f>
              <c:strCache>
                <c:ptCount val="1"/>
                <c:pt idx="0">
                  <c:v>23-30岁
33.85%</c:v>
                </c:pt>
              </c:strCache>
            </c:strRef>
          </c:tx>
          <c:spPr>
            <a:blipFill>
              <a:blip xmlns:r="http://schemas.openxmlformats.org/officeDocument/2006/relationships" r:embed="rId5"/>
              <a:stretch>
                <a:fillRect/>
              </a:stretch>
            </a:blipFill>
            <a:ln>
              <a:noFill/>
            </a:ln>
            <a:effectLst/>
          </c:spPr>
          <c:invertIfNegative val="0"/>
          <c:cat>
            <c:strRef>
              <c:f>Sheet1!$A$2</c:f>
              <c:strCache>
                <c:ptCount val="1"/>
                <c:pt idx="0">
                  <c:v>类别 1</c:v>
                </c:pt>
              </c:strCache>
            </c:strRef>
          </c:cat>
          <c:val>
            <c:numRef>
              <c:f>Sheet1!$D$2</c:f>
              <c:numCache>
                <c:formatCode>0.00%</c:formatCode>
                <c:ptCount val="1"/>
                <c:pt idx="0">
                  <c:v>0.33850000000000002</c:v>
                </c:pt>
              </c:numCache>
            </c:numRef>
          </c:val>
          <c:extLst>
            <c:ext xmlns:c16="http://schemas.microsoft.com/office/drawing/2014/chart" uri="{C3380CC4-5D6E-409C-BE32-E72D297353CC}">
              <c16:uniqueId val="{00000002-8266-3640-87BF-63750D9BA1AD}"/>
            </c:ext>
          </c:extLst>
        </c:ser>
        <c:ser>
          <c:idx val="3"/>
          <c:order val="3"/>
          <c:tx>
            <c:strRef>
              <c:f>Sheet1!$E$1</c:f>
              <c:strCache>
                <c:ptCount val="1"/>
                <c:pt idx="0">
                  <c:v>31-40岁
28.93%</c:v>
                </c:pt>
              </c:strCache>
            </c:strRef>
          </c:tx>
          <c:spPr>
            <a:blipFill>
              <a:blip xmlns:r="http://schemas.openxmlformats.org/officeDocument/2006/relationships" r:embed="rId6"/>
              <a:stretch>
                <a:fillRect/>
              </a:stretch>
            </a:blipFill>
            <a:ln>
              <a:noFill/>
            </a:ln>
            <a:effectLst/>
          </c:spPr>
          <c:invertIfNegative val="0"/>
          <c:cat>
            <c:strRef>
              <c:f>Sheet1!$A$2</c:f>
              <c:strCache>
                <c:ptCount val="1"/>
                <c:pt idx="0">
                  <c:v>类别 1</c:v>
                </c:pt>
              </c:strCache>
            </c:strRef>
          </c:cat>
          <c:val>
            <c:numRef>
              <c:f>Sheet1!$E$2</c:f>
              <c:numCache>
                <c:formatCode>0.00%</c:formatCode>
                <c:ptCount val="1"/>
                <c:pt idx="0">
                  <c:v>0.2893</c:v>
                </c:pt>
              </c:numCache>
            </c:numRef>
          </c:val>
          <c:extLst>
            <c:ext xmlns:c16="http://schemas.microsoft.com/office/drawing/2014/chart" uri="{C3380CC4-5D6E-409C-BE32-E72D297353CC}">
              <c16:uniqueId val="{00000003-8266-3640-87BF-63750D9BA1AD}"/>
            </c:ext>
          </c:extLst>
        </c:ser>
        <c:ser>
          <c:idx val="4"/>
          <c:order val="4"/>
          <c:tx>
            <c:strRef>
              <c:f>Sheet1!$F$1</c:f>
              <c:strCache>
                <c:ptCount val="1"/>
                <c:pt idx="0">
                  <c:v>41-59岁
11.31%</c:v>
                </c:pt>
              </c:strCache>
            </c:strRef>
          </c:tx>
          <c:spPr>
            <a:blipFill>
              <a:blip xmlns:r="http://schemas.openxmlformats.org/officeDocument/2006/relationships" r:embed="rId7"/>
              <a:stretch>
                <a:fillRect/>
              </a:stretch>
            </a:blipFill>
            <a:ln>
              <a:noFill/>
            </a:ln>
            <a:effectLst/>
          </c:spPr>
          <c:invertIfNegative val="0"/>
          <c:cat>
            <c:strRef>
              <c:f>Sheet1!$A$2</c:f>
              <c:strCache>
                <c:ptCount val="1"/>
                <c:pt idx="0">
                  <c:v>类别 1</c:v>
                </c:pt>
              </c:strCache>
            </c:strRef>
          </c:cat>
          <c:val>
            <c:numRef>
              <c:f>Sheet1!$F$2</c:f>
              <c:numCache>
                <c:formatCode>0.00%</c:formatCode>
                <c:ptCount val="1"/>
                <c:pt idx="0">
                  <c:v>0.11310000000000001</c:v>
                </c:pt>
              </c:numCache>
            </c:numRef>
          </c:val>
          <c:extLst>
            <c:ext xmlns:c16="http://schemas.microsoft.com/office/drawing/2014/chart" uri="{C3380CC4-5D6E-409C-BE32-E72D297353CC}">
              <c16:uniqueId val="{00000004-8266-3640-87BF-63750D9BA1AD}"/>
            </c:ext>
          </c:extLst>
        </c:ser>
        <c:ser>
          <c:idx val="5"/>
          <c:order val="5"/>
          <c:tx>
            <c:strRef>
              <c:f>Sheet1!$G$1</c:f>
              <c:strCache>
                <c:ptCount val="1"/>
                <c:pt idx="0">
                  <c:v>60岁及以上
2.24%</c:v>
                </c:pt>
              </c:strCache>
            </c:strRef>
          </c:tx>
          <c:spPr>
            <a:blipFill>
              <a:blip xmlns:r="http://schemas.openxmlformats.org/officeDocument/2006/relationships" r:embed="rId8"/>
              <a:stretch>
                <a:fillRect/>
              </a:stretch>
            </a:blipFill>
            <a:ln>
              <a:noFill/>
            </a:ln>
            <a:effectLst/>
          </c:spPr>
          <c:invertIfNegative val="0"/>
          <c:cat>
            <c:strRef>
              <c:f>Sheet1!$A$2</c:f>
              <c:strCache>
                <c:ptCount val="1"/>
                <c:pt idx="0">
                  <c:v>类别 1</c:v>
                </c:pt>
              </c:strCache>
            </c:strRef>
          </c:cat>
          <c:val>
            <c:numRef>
              <c:f>Sheet1!$G$2</c:f>
              <c:numCache>
                <c:formatCode>0.00%</c:formatCode>
                <c:ptCount val="1"/>
                <c:pt idx="0">
                  <c:v>2.24E-2</c:v>
                </c:pt>
              </c:numCache>
            </c:numRef>
          </c:val>
          <c:extLst>
            <c:ext xmlns:c16="http://schemas.microsoft.com/office/drawing/2014/chart" uri="{C3380CC4-5D6E-409C-BE32-E72D297353CC}">
              <c16:uniqueId val="{00000005-8266-3640-87BF-63750D9BA1AD}"/>
            </c:ext>
          </c:extLst>
        </c:ser>
        <c:dLbls>
          <c:showLegendKey val="0"/>
          <c:showVal val="0"/>
          <c:showCatName val="0"/>
          <c:showSerName val="0"/>
          <c:showPercent val="0"/>
          <c:showBubbleSize val="0"/>
        </c:dLbls>
        <c:gapWidth val="344"/>
        <c:overlap val="-47"/>
        <c:axId val="1574461440"/>
        <c:axId val="1377657695"/>
      </c:barChart>
      <c:catAx>
        <c:axId val="1574461440"/>
        <c:scaling>
          <c:orientation val="minMax"/>
        </c:scaling>
        <c:delete val="1"/>
        <c:axPos val="b"/>
        <c:numFmt formatCode="General" sourceLinked="1"/>
        <c:majorTickMark val="none"/>
        <c:minorTickMark val="none"/>
        <c:tickLblPos val="nextTo"/>
        <c:crossAx val="1377657695"/>
        <c:crosses val="autoZero"/>
        <c:auto val="1"/>
        <c:lblAlgn val="ctr"/>
        <c:lblOffset val="100"/>
        <c:noMultiLvlLbl val="0"/>
      </c:catAx>
      <c:valAx>
        <c:axId val="1377657695"/>
        <c:scaling>
          <c:orientation val="minMax"/>
          <c:max val="0.4"/>
        </c:scaling>
        <c:delete val="1"/>
        <c:axPos val="l"/>
        <c:numFmt formatCode="0.00%" sourceLinked="1"/>
        <c:majorTickMark val="none"/>
        <c:minorTickMark val="none"/>
        <c:tickLblPos val="none"/>
        <c:crossAx val="157446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9">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3">
                    <a:lumMod val="50000"/>
                  </a:schemeClr>
                </a:solidFill>
                <a:latin typeface="+mn-lt"/>
                <a:ea typeface="+mn-ea"/>
                <a:cs typeface="+mn-cs"/>
              </a:defRPr>
            </a:pPr>
            <a:r>
              <a:rPr lang="zh-CN" altLang="en-US" sz="2000" dirty="0">
                <a:solidFill>
                  <a:schemeClr val="accent3">
                    <a:lumMod val="50000"/>
                  </a:schemeClr>
                </a:solidFill>
              </a:rPr>
              <a:t>性别比例</a:t>
            </a:r>
            <a:endParaRPr lang="en-US" altLang="zh-CN" sz="2000" dirty="0">
              <a:solidFill>
                <a:schemeClr val="accent3">
                  <a:lumMod val="50000"/>
                </a:schemeClr>
              </a:solidFill>
            </a:endParaRPr>
          </a:p>
        </c:rich>
      </c:tx>
      <c:layout>
        <c:manualLayout>
          <c:xMode val="edge"/>
          <c:yMode val="edge"/>
          <c:x val="0.41942959027454729"/>
          <c:y val="3.095975986927668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accent3">
                  <a:lumMod val="50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列2</c:v>
                </c:pt>
              </c:strCache>
            </c:strRef>
          </c:tx>
          <c:spPr>
            <a:solidFill>
              <a:schemeClr val="accent3"/>
            </a:solidFill>
          </c:spPr>
          <c:dPt>
            <c:idx val="0"/>
            <c:bubble3D val="0"/>
            <c:explosion val="5"/>
            <c:spPr>
              <a:solidFill>
                <a:schemeClr val="accent3"/>
              </a:solidFill>
              <a:ln w="19050">
                <a:solidFill>
                  <a:schemeClr val="lt1"/>
                </a:solidFill>
              </a:ln>
              <a:effectLst/>
            </c:spPr>
            <c:extLst>
              <c:ext xmlns:c16="http://schemas.microsoft.com/office/drawing/2014/chart" uri="{C3380CC4-5D6E-409C-BE32-E72D297353CC}">
                <c16:uniqueId val="{00000002-7CF1-854C-8816-21376ABDECF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CF1-854C-8816-21376ABDECF7}"/>
              </c:ext>
            </c:extLst>
          </c:dPt>
          <c:cat>
            <c:strRef>
              <c:f>Sheet1!$A$2:$A$3</c:f>
              <c:strCache>
                <c:ptCount val="2"/>
                <c:pt idx="0">
                  <c:v>男性</c:v>
                </c:pt>
                <c:pt idx="1">
                  <c:v>女性</c:v>
                </c:pt>
              </c:strCache>
            </c:strRef>
          </c:cat>
          <c:val>
            <c:numRef>
              <c:f>Sheet1!$B$2:$B$3</c:f>
              <c:numCache>
                <c:formatCode>0.00%</c:formatCode>
                <c:ptCount val="2"/>
                <c:pt idx="0">
                  <c:v>0.59370000000000001</c:v>
                </c:pt>
                <c:pt idx="1">
                  <c:v>0.40629999999999999</c:v>
                </c:pt>
              </c:numCache>
            </c:numRef>
          </c:val>
          <c:extLst>
            <c:ext xmlns:c16="http://schemas.microsoft.com/office/drawing/2014/chart" uri="{C3380CC4-5D6E-409C-BE32-E72D297353CC}">
              <c16:uniqueId val="{00000000-7CF1-854C-8816-21376ABDECF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bg>
      <p:bgPr>
        <a:gradFill>
          <a:gsLst>
            <a:gs pos="100000">
              <a:schemeClr val="accent2"/>
            </a:gs>
            <a:gs pos="2000">
              <a:schemeClr val="bg1"/>
            </a:gs>
          </a:gsLst>
          <a:lin ang="18900000" scaled="1"/>
        </a:gradFill>
        <a:effectLst/>
      </p:bgPr>
    </p:bg>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1D612576-4B64-F67A-6406-83BCA5B172AD}"/>
              </a:ext>
            </a:extLst>
          </p:cNvPr>
          <p:cNvSpPr/>
          <p:nvPr userDrawn="1"/>
        </p:nvSpPr>
        <p:spPr>
          <a:xfrm>
            <a:off x="358345" y="997999"/>
            <a:ext cx="11833655" cy="4441372"/>
          </a:xfrm>
          <a:prstGeom prst="roundRect">
            <a:avLst>
              <a:gd name="adj" fmla="val 3222"/>
            </a:avLst>
          </a:prstGeom>
          <a:gradFill>
            <a:gsLst>
              <a:gs pos="0">
                <a:schemeClr val="accent2"/>
              </a:gs>
              <a:gs pos="100000">
                <a:schemeClr val="bg1"/>
              </a:gs>
            </a:gsLst>
            <a:lin ang="18900000" scaled="1"/>
          </a:gradFill>
          <a:ln>
            <a:noFill/>
          </a:ln>
          <a:effectLst>
            <a:outerShdw blurRad="359795" dist="122265" dir="5400000" sx="92671" sy="92671" algn="ctr" rotWithShape="0">
              <a:schemeClr val="accent2">
                <a:lumMod val="50000"/>
                <a:alpha val="3618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p>
        </p:txBody>
      </p:sp>
      <p:sp>
        <p:nvSpPr>
          <p:cNvPr id="6" name="空心弧 5">
            <a:extLst>
              <a:ext uri="{FF2B5EF4-FFF2-40B4-BE49-F238E27FC236}">
                <a16:creationId xmlns:a16="http://schemas.microsoft.com/office/drawing/2014/main" id="{D93E1E7A-E0EA-4AA0-0E3E-DBAF619087B8}"/>
              </a:ext>
            </a:extLst>
          </p:cNvPr>
          <p:cNvSpPr/>
          <p:nvPr userDrawn="1"/>
        </p:nvSpPr>
        <p:spPr>
          <a:xfrm rot="4235340">
            <a:off x="425551" y="1051822"/>
            <a:ext cx="1460278" cy="1460278"/>
          </a:xfrm>
          <a:prstGeom prst="blockArc">
            <a:avLst>
              <a:gd name="adj1" fmla="val 1724943"/>
              <a:gd name="adj2" fmla="val 17405548"/>
              <a:gd name="adj3" fmla="val 14410"/>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pic>
        <p:nvPicPr>
          <p:cNvPr id="9" name="图片 8">
            <a:extLst>
              <a:ext uri="{FF2B5EF4-FFF2-40B4-BE49-F238E27FC236}">
                <a16:creationId xmlns:a16="http://schemas.microsoft.com/office/drawing/2014/main" id="{F2671369-3B3B-0F1B-7EB8-D40B4ACD8F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650"/>
          <a:stretch/>
        </p:blipFill>
        <p:spPr>
          <a:xfrm>
            <a:off x="7383096" y="511342"/>
            <a:ext cx="4808904" cy="5835316"/>
          </a:xfrm>
          <a:prstGeom prst="rect">
            <a:avLst/>
          </a:prstGeom>
        </p:spPr>
      </p:pic>
      <p:sp>
        <p:nvSpPr>
          <p:cNvPr id="11" name="任意多边形: 形状 10">
            <a:extLst>
              <a:ext uri="{FF2B5EF4-FFF2-40B4-BE49-F238E27FC236}">
                <a16:creationId xmlns:a16="http://schemas.microsoft.com/office/drawing/2014/main" id="{9BE28B61-16FC-D651-60D8-C9469E6A4549}"/>
              </a:ext>
            </a:extLst>
          </p:cNvPr>
          <p:cNvSpPr/>
          <p:nvPr userDrawn="1"/>
        </p:nvSpPr>
        <p:spPr>
          <a:xfrm rot="6689604">
            <a:off x="11217838" y="6080466"/>
            <a:ext cx="1047649" cy="826853"/>
          </a:xfrm>
          <a:custGeom>
            <a:avLst/>
            <a:gdLst>
              <a:gd name="connsiteX0" fmla="*/ 34100 w 1047649"/>
              <a:gd name="connsiteY0" fmla="*/ 322998 h 826853"/>
              <a:gd name="connsiteX1" fmla="*/ 9474 w 1047649"/>
              <a:gd name="connsiteY1" fmla="*/ 224978 h 826853"/>
              <a:gd name="connsiteX2" fmla="*/ 0 w 1047649"/>
              <a:gd name="connsiteY2" fmla="*/ 135703 h 826853"/>
              <a:gd name="connsiteX3" fmla="*/ 344617 w 1047649"/>
              <a:gd name="connsiteY3" fmla="*/ 0 h 826853"/>
              <a:gd name="connsiteX4" fmla="*/ 330966 w 1047649"/>
              <a:gd name="connsiteY4" fmla="*/ 53584 h 826853"/>
              <a:gd name="connsiteX5" fmla="*/ 651224 w 1047649"/>
              <a:gd name="connsiteY5" fmla="*/ 488829 h 826853"/>
              <a:gd name="connsiteX6" fmla="*/ 871451 w 1047649"/>
              <a:gd name="connsiteY6" fmla="*/ 469895 h 826853"/>
              <a:gd name="connsiteX7" fmla="*/ 926678 w 1047649"/>
              <a:gd name="connsiteY7" fmla="*/ 442713 h 826853"/>
              <a:gd name="connsiteX8" fmla="*/ 1047649 w 1047649"/>
              <a:gd name="connsiteY8" fmla="*/ 749918 h 826853"/>
              <a:gd name="connsiteX9" fmla="*/ 989706 w 1047649"/>
              <a:gd name="connsiteY9" fmla="*/ 778436 h 826853"/>
              <a:gd name="connsiteX10" fmla="*/ 587451 w 1047649"/>
              <a:gd name="connsiteY10" fmla="*/ 813018 h 826853"/>
              <a:gd name="connsiteX11" fmla="*/ 71645 w 1047649"/>
              <a:gd name="connsiteY11" fmla="*/ 415793 h 826853"/>
              <a:gd name="connsiteX12" fmla="*/ 34100 w 1047649"/>
              <a:gd name="connsiteY12" fmla="*/ 322998 h 82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649" h="826853">
                <a:moveTo>
                  <a:pt x="34100" y="322998"/>
                </a:moveTo>
                <a:cubicBezTo>
                  <a:pt x="23689" y="291129"/>
                  <a:pt x="15432" y="258390"/>
                  <a:pt x="9474" y="224978"/>
                </a:cubicBezTo>
                <a:lnTo>
                  <a:pt x="0" y="135703"/>
                </a:lnTo>
                <a:lnTo>
                  <a:pt x="344617" y="0"/>
                </a:lnTo>
                <a:lnTo>
                  <a:pt x="330966" y="53584"/>
                </a:lnTo>
                <a:cubicBezTo>
                  <a:pt x="308643" y="259778"/>
                  <a:pt x="447725" y="448796"/>
                  <a:pt x="651224" y="488829"/>
                </a:cubicBezTo>
                <a:cubicBezTo>
                  <a:pt x="727536" y="503840"/>
                  <a:pt x="803400" y="496031"/>
                  <a:pt x="871451" y="469895"/>
                </a:cubicBezTo>
                <a:lnTo>
                  <a:pt x="926678" y="442713"/>
                </a:lnTo>
                <a:lnTo>
                  <a:pt x="1047649" y="749918"/>
                </a:lnTo>
                <a:lnTo>
                  <a:pt x="989706" y="778436"/>
                </a:lnTo>
                <a:cubicBezTo>
                  <a:pt x="865409" y="826174"/>
                  <a:pt x="726839" y="840438"/>
                  <a:pt x="587451" y="813018"/>
                </a:cubicBezTo>
                <a:cubicBezTo>
                  <a:pt x="355138" y="767318"/>
                  <a:pt x="168786" y="615317"/>
                  <a:pt x="71645" y="415793"/>
                </a:cubicBezTo>
                <a:cubicBezTo>
                  <a:pt x="57074" y="385864"/>
                  <a:pt x="44510" y="354867"/>
                  <a:pt x="34100" y="322998"/>
                </a:cubicBezTo>
                <a:close/>
              </a:path>
            </a:pathLst>
          </a:cu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solidFill>
            </a:endParaRPr>
          </a:p>
        </p:txBody>
      </p:sp>
    </p:spTree>
    <p:extLst>
      <p:ext uri="{BB962C8B-B14F-4D97-AF65-F5344CB8AC3E}">
        <p14:creationId xmlns:p14="http://schemas.microsoft.com/office/powerpoint/2010/main" val="104790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100000">
              <a:schemeClr val="accent2"/>
            </a:gs>
            <a:gs pos="2000">
              <a:schemeClr val="bg1"/>
            </a:gs>
          </a:gsLst>
          <a:lin ang="18900000" scaled="1"/>
        </a:gradFill>
        <a:effectLst/>
      </p:bgPr>
    </p:bg>
    <p:spTree>
      <p:nvGrpSpPr>
        <p:cNvPr id="1" name=""/>
        <p:cNvGrpSpPr/>
        <p:nvPr/>
      </p:nvGrpSpPr>
      <p:grpSpPr>
        <a:xfrm>
          <a:off x="0" y="0"/>
          <a:ext cx="0" cy="0"/>
          <a:chOff x="0" y="0"/>
          <a:chExt cx="0" cy="0"/>
        </a:xfrm>
      </p:grpSpPr>
      <p:sp>
        <p:nvSpPr>
          <p:cNvPr id="6" name="任意形状 5">
            <a:extLst>
              <a:ext uri="{FF2B5EF4-FFF2-40B4-BE49-F238E27FC236}">
                <a16:creationId xmlns:a16="http://schemas.microsoft.com/office/drawing/2014/main" id="{9FF06908-C0AF-C963-D9EB-21E103AA82C1}"/>
              </a:ext>
            </a:extLst>
          </p:cNvPr>
          <p:cNvSpPr/>
          <p:nvPr userDrawn="1"/>
        </p:nvSpPr>
        <p:spPr>
          <a:xfrm>
            <a:off x="1702490" y="-1077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0">
                  <a:schemeClr val="accent2">
                    <a:lumMod val="50000"/>
                    <a:alpha val="6678"/>
                  </a:schemeClr>
                </a:gs>
                <a:gs pos="100000">
                  <a:schemeClr val="accent2">
                    <a:lumMod val="50000"/>
                    <a:alpha val="11041"/>
                  </a:schemeClr>
                </a:gs>
              </a:gsLst>
              <a:lin ang="5400000" scaled="1"/>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7" name="图片 6">
            <a:extLst>
              <a:ext uri="{FF2B5EF4-FFF2-40B4-BE49-F238E27FC236}">
                <a16:creationId xmlns:a16="http://schemas.microsoft.com/office/drawing/2014/main" id="{5D6E304A-A8CF-BCE2-52CD-8E712A67ED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883" y="5549900"/>
            <a:ext cx="3050017" cy="1407700"/>
          </a:xfrm>
          <a:prstGeom prst="rect">
            <a:avLst/>
          </a:prstGeom>
        </p:spPr>
      </p:pic>
      <p:pic>
        <p:nvPicPr>
          <p:cNvPr id="8" name="图片 7">
            <a:extLst>
              <a:ext uri="{FF2B5EF4-FFF2-40B4-BE49-F238E27FC236}">
                <a16:creationId xmlns:a16="http://schemas.microsoft.com/office/drawing/2014/main" id="{4D3B9903-8181-ABBB-FDD9-21029D760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082" y="-609600"/>
            <a:ext cx="6096000" cy="6096000"/>
          </a:xfrm>
          <a:prstGeom prst="rect">
            <a:avLst/>
          </a:prstGeom>
        </p:spPr>
      </p:pic>
      <p:sp>
        <p:nvSpPr>
          <p:cNvPr id="9" name="任意形状 8">
            <a:extLst>
              <a:ext uri="{FF2B5EF4-FFF2-40B4-BE49-F238E27FC236}">
                <a16:creationId xmlns:a16="http://schemas.microsoft.com/office/drawing/2014/main" id="{728721E5-581B-1532-F7E4-3ED3DC0AA305}"/>
              </a:ext>
            </a:extLst>
          </p:cNvPr>
          <p:cNvSpPr/>
          <p:nvPr userDrawn="1"/>
        </p:nvSpPr>
        <p:spPr>
          <a:xfrm>
            <a:off x="1127290"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任意形状 9">
            <a:extLst>
              <a:ext uri="{FF2B5EF4-FFF2-40B4-BE49-F238E27FC236}">
                <a16:creationId xmlns:a16="http://schemas.microsoft.com/office/drawing/2014/main" id="{A2B1C694-7B3F-7099-5F81-14BAD7E8BD53}"/>
              </a:ext>
            </a:extLst>
          </p:cNvPr>
          <p:cNvSpPr/>
          <p:nvPr userDrawn="1"/>
        </p:nvSpPr>
        <p:spPr>
          <a:xfrm>
            <a:off x="2214172"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11" name="图片 10">
            <a:extLst>
              <a:ext uri="{FF2B5EF4-FFF2-40B4-BE49-F238E27FC236}">
                <a16:creationId xmlns:a16="http://schemas.microsoft.com/office/drawing/2014/main" id="{863944D8-5429-E41B-25B7-17D1125EC3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1587" y="163099"/>
            <a:ext cx="3621997" cy="6858000"/>
          </a:xfrm>
          <a:prstGeom prst="rect">
            <a:avLst/>
          </a:prstGeom>
        </p:spPr>
      </p:pic>
      <p:sp>
        <p:nvSpPr>
          <p:cNvPr id="15" name="任意多边形: 形状 14">
            <a:extLst>
              <a:ext uri="{FF2B5EF4-FFF2-40B4-BE49-F238E27FC236}">
                <a16:creationId xmlns:a16="http://schemas.microsoft.com/office/drawing/2014/main" id="{307EF650-3773-D0A5-368C-FC8DA9E1B951}"/>
              </a:ext>
            </a:extLst>
          </p:cNvPr>
          <p:cNvSpPr/>
          <p:nvPr userDrawn="1"/>
        </p:nvSpPr>
        <p:spPr>
          <a:xfrm rot="3717462">
            <a:off x="11171293" y="104987"/>
            <a:ext cx="1174820" cy="677982"/>
          </a:xfrm>
          <a:custGeom>
            <a:avLst/>
            <a:gdLst>
              <a:gd name="connsiteX0" fmla="*/ 0 w 1174820"/>
              <a:gd name="connsiteY0" fmla="*/ 497397 h 677982"/>
              <a:gd name="connsiteX1" fmla="*/ 162464 w 1174820"/>
              <a:gd name="connsiteY1" fmla="*/ 192389 h 677982"/>
              <a:gd name="connsiteX2" fmla="*/ 203771 w 1174820"/>
              <a:gd name="connsiteY2" fmla="*/ 239019 h 677982"/>
              <a:gd name="connsiteX3" fmla="*/ 400417 w 1174820"/>
              <a:gd name="connsiteY3" fmla="*/ 339957 h 677982"/>
              <a:gd name="connsiteX4" fmla="*/ 861672 w 1174820"/>
              <a:gd name="connsiteY4" fmla="*/ 58450 h 677982"/>
              <a:gd name="connsiteX5" fmla="*/ 872661 w 1174820"/>
              <a:gd name="connsiteY5" fmla="*/ 0 h 677982"/>
              <a:gd name="connsiteX6" fmla="*/ 1174820 w 1174820"/>
              <a:gd name="connsiteY6" fmla="*/ 160948 h 677982"/>
              <a:gd name="connsiteX7" fmla="*/ 1128070 w 1174820"/>
              <a:gd name="connsiteY7" fmla="*/ 279563 h 677982"/>
              <a:gd name="connsiteX8" fmla="*/ 336644 w 1174820"/>
              <a:gd name="connsiteY8" fmla="*/ 664147 h 677982"/>
              <a:gd name="connsiteX9" fmla="*/ 82698 w 1174820"/>
              <a:gd name="connsiteY9" fmla="*/ 562044 h 6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820" h="677982">
                <a:moveTo>
                  <a:pt x="0" y="497397"/>
                </a:moveTo>
                <a:lnTo>
                  <a:pt x="162464" y="192389"/>
                </a:lnTo>
                <a:lnTo>
                  <a:pt x="203771" y="239019"/>
                </a:lnTo>
                <a:cubicBezTo>
                  <a:pt x="256851" y="288982"/>
                  <a:pt x="324105" y="324945"/>
                  <a:pt x="400417" y="339957"/>
                </a:cubicBezTo>
                <a:cubicBezTo>
                  <a:pt x="603916" y="379989"/>
                  <a:pt x="804230" y="257735"/>
                  <a:pt x="861672" y="58450"/>
                </a:cubicBezTo>
                <a:lnTo>
                  <a:pt x="872661" y="0"/>
                </a:lnTo>
                <a:lnTo>
                  <a:pt x="1174820" y="160948"/>
                </a:lnTo>
                <a:lnTo>
                  <a:pt x="1128070" y="279563"/>
                </a:lnTo>
                <a:cubicBezTo>
                  <a:pt x="982668" y="565159"/>
                  <a:pt x="661882" y="728127"/>
                  <a:pt x="336644" y="664147"/>
                </a:cubicBezTo>
                <a:cubicBezTo>
                  <a:pt x="243719" y="645867"/>
                  <a:pt x="158147" y="610579"/>
                  <a:pt x="82698" y="562044"/>
                </a:cubicBezTo>
                <a:close/>
              </a:path>
            </a:pathLst>
          </a:cu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solidFill>
            </a:endParaRPr>
          </a:p>
        </p:txBody>
      </p:sp>
    </p:spTree>
    <p:extLst>
      <p:ext uri="{BB962C8B-B14F-4D97-AF65-F5344CB8AC3E}">
        <p14:creationId xmlns:p14="http://schemas.microsoft.com/office/powerpoint/2010/main" val="16982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度页">
    <p:bg>
      <p:bgPr>
        <a:gradFill>
          <a:gsLst>
            <a:gs pos="100000">
              <a:schemeClr val="accent2"/>
            </a:gs>
            <a:gs pos="2000">
              <a:schemeClr val="bg1"/>
            </a:gs>
          </a:gsLst>
          <a:lin ang="18900000" scaled="1"/>
        </a:grad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BE2C6F1B-010B-2865-287F-F13B3B1349EE}"/>
              </a:ext>
            </a:extLst>
          </p:cNvPr>
          <p:cNvSpPr/>
          <p:nvPr userDrawn="1"/>
        </p:nvSpPr>
        <p:spPr>
          <a:xfrm>
            <a:off x="358345" y="997999"/>
            <a:ext cx="11833655" cy="4441372"/>
          </a:xfrm>
          <a:prstGeom prst="roundRect">
            <a:avLst>
              <a:gd name="adj" fmla="val 3222"/>
            </a:avLst>
          </a:prstGeom>
          <a:gradFill>
            <a:gsLst>
              <a:gs pos="0">
                <a:schemeClr val="accent2"/>
              </a:gs>
              <a:gs pos="100000">
                <a:schemeClr val="bg1"/>
              </a:gs>
            </a:gsLst>
            <a:lin ang="18900000" scaled="1"/>
          </a:gradFill>
          <a:ln>
            <a:noFill/>
          </a:ln>
          <a:effectLst>
            <a:outerShdw blurRad="359795" dist="122265" dir="5400000" sx="92671" sy="92671" algn="ctr" rotWithShape="0">
              <a:schemeClr val="accent2">
                <a:lumMod val="50000"/>
                <a:alpha val="3618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任意形状 6">
            <a:extLst>
              <a:ext uri="{FF2B5EF4-FFF2-40B4-BE49-F238E27FC236}">
                <a16:creationId xmlns:a16="http://schemas.microsoft.com/office/drawing/2014/main" id="{FA2C2945-7C60-6AF0-D74C-041F88F1FEA4}"/>
              </a:ext>
            </a:extLst>
          </p:cNvPr>
          <p:cNvSpPr/>
          <p:nvPr userDrawn="1"/>
        </p:nvSpPr>
        <p:spPr>
          <a:xfrm>
            <a:off x="8208813" y="-1077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0">
                  <a:schemeClr val="accent2">
                    <a:lumMod val="50000"/>
                    <a:alpha val="6678"/>
                  </a:schemeClr>
                </a:gs>
                <a:gs pos="100000">
                  <a:schemeClr val="accent2">
                    <a:lumMod val="50000"/>
                    <a:alpha val="11041"/>
                  </a:schemeClr>
                </a:gs>
              </a:gsLst>
              <a:lin ang="5400000" scaled="1"/>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8" name="图片 7">
            <a:extLst>
              <a:ext uri="{FF2B5EF4-FFF2-40B4-BE49-F238E27FC236}">
                <a16:creationId xmlns:a16="http://schemas.microsoft.com/office/drawing/2014/main" id="{48862F05-5C66-F998-FB58-82C8617A85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4965" y="5549900"/>
            <a:ext cx="3050017" cy="1407700"/>
          </a:xfrm>
          <a:prstGeom prst="rect">
            <a:avLst/>
          </a:prstGeom>
        </p:spPr>
      </p:pic>
      <p:pic>
        <p:nvPicPr>
          <p:cNvPr id="9" name="图片 8">
            <a:extLst>
              <a:ext uri="{FF2B5EF4-FFF2-40B4-BE49-F238E27FC236}">
                <a16:creationId xmlns:a16="http://schemas.microsoft.com/office/drawing/2014/main" id="{E4D84DAD-22FE-6A77-6D23-7E759BC221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4810" y="-860954"/>
            <a:ext cx="5098845" cy="5098845"/>
          </a:xfrm>
          <a:prstGeom prst="rect">
            <a:avLst/>
          </a:prstGeom>
        </p:spPr>
      </p:pic>
      <p:sp>
        <p:nvSpPr>
          <p:cNvPr id="10" name="任意形状 9">
            <a:extLst>
              <a:ext uri="{FF2B5EF4-FFF2-40B4-BE49-F238E27FC236}">
                <a16:creationId xmlns:a16="http://schemas.microsoft.com/office/drawing/2014/main" id="{2053340D-2177-33DD-9D86-F853A9BB883C}"/>
              </a:ext>
            </a:extLst>
          </p:cNvPr>
          <p:cNvSpPr/>
          <p:nvPr userDrawn="1"/>
        </p:nvSpPr>
        <p:spPr>
          <a:xfrm>
            <a:off x="7665372"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任意形状 10">
            <a:extLst>
              <a:ext uri="{FF2B5EF4-FFF2-40B4-BE49-F238E27FC236}">
                <a16:creationId xmlns:a16="http://schemas.microsoft.com/office/drawing/2014/main" id="{E0145B48-0F0B-9A9A-EBD2-E5C89C3716B7}"/>
              </a:ext>
            </a:extLst>
          </p:cNvPr>
          <p:cNvSpPr/>
          <p:nvPr userDrawn="1"/>
        </p:nvSpPr>
        <p:spPr>
          <a:xfrm>
            <a:off x="8752254"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12" name="图片 11">
            <a:extLst>
              <a:ext uri="{FF2B5EF4-FFF2-40B4-BE49-F238E27FC236}">
                <a16:creationId xmlns:a16="http://schemas.microsoft.com/office/drawing/2014/main" id="{26DD97FF-740A-A481-290F-679F06834C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9669" y="163099"/>
            <a:ext cx="3621997" cy="6858000"/>
          </a:xfrm>
          <a:prstGeom prst="rect">
            <a:avLst/>
          </a:prstGeom>
        </p:spPr>
      </p:pic>
      <p:sp>
        <p:nvSpPr>
          <p:cNvPr id="16" name="任意多边形: 形状 15">
            <a:extLst>
              <a:ext uri="{FF2B5EF4-FFF2-40B4-BE49-F238E27FC236}">
                <a16:creationId xmlns:a16="http://schemas.microsoft.com/office/drawing/2014/main" id="{B6543E57-CBC9-25EC-8527-180AF4C5FD5B}"/>
              </a:ext>
            </a:extLst>
          </p:cNvPr>
          <p:cNvSpPr/>
          <p:nvPr userDrawn="1"/>
        </p:nvSpPr>
        <p:spPr>
          <a:xfrm rot="19793096">
            <a:off x="-172521" y="133503"/>
            <a:ext cx="1355998" cy="633884"/>
          </a:xfrm>
          <a:custGeom>
            <a:avLst/>
            <a:gdLst>
              <a:gd name="connsiteX0" fmla="*/ 1120259 w 1355998"/>
              <a:gd name="connsiteY0" fmla="*/ 0 h 633884"/>
              <a:gd name="connsiteX1" fmla="*/ 1355998 w 1355998"/>
              <a:gd name="connsiteY1" fmla="*/ 136736 h 633884"/>
              <a:gd name="connsiteX2" fmla="*/ 1352062 w 1355998"/>
              <a:gd name="connsiteY2" fmla="*/ 145992 h 633884"/>
              <a:gd name="connsiteX3" fmla="*/ 612277 w 1355998"/>
              <a:gd name="connsiteY3" fmla="*/ 631144 h 633884"/>
              <a:gd name="connsiteX4" fmla="*/ 26142 w 1355998"/>
              <a:gd name="connsiteY4" fmla="*/ 475102 h 633884"/>
              <a:gd name="connsiteX5" fmla="*/ 0 w 1355998"/>
              <a:gd name="connsiteY5" fmla="*/ 453960 h 633884"/>
              <a:gd name="connsiteX6" fmla="*/ 137338 w 1355998"/>
              <a:gd name="connsiteY6" fmla="*/ 217183 h 633884"/>
              <a:gd name="connsiteX7" fmla="*/ 178794 w 1355998"/>
              <a:gd name="connsiteY7" fmla="*/ 250712 h 633884"/>
              <a:gd name="connsiteX8" fmla="*/ 591398 w 1355998"/>
              <a:gd name="connsiteY8" fmla="*/ 360556 h 633884"/>
              <a:gd name="connsiteX9" fmla="*/ 1112162 w 1355998"/>
              <a:gd name="connsiteY9" fmla="*/ 19038 h 63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998" h="633884">
                <a:moveTo>
                  <a:pt x="1120259" y="0"/>
                </a:moveTo>
                <a:lnTo>
                  <a:pt x="1355998" y="136736"/>
                </a:lnTo>
                <a:lnTo>
                  <a:pt x="1352062" y="145992"/>
                </a:lnTo>
                <a:cubicBezTo>
                  <a:pt x="1208210" y="417688"/>
                  <a:pt x="932697" y="606420"/>
                  <a:pt x="612277" y="631144"/>
                </a:cubicBezTo>
                <a:cubicBezTo>
                  <a:pt x="398664" y="647627"/>
                  <a:pt x="193590" y="589017"/>
                  <a:pt x="26142" y="475102"/>
                </a:cubicBezTo>
                <a:lnTo>
                  <a:pt x="0" y="453960"/>
                </a:lnTo>
                <a:lnTo>
                  <a:pt x="137338" y="217183"/>
                </a:lnTo>
                <a:lnTo>
                  <a:pt x="178794" y="250712"/>
                </a:lnTo>
                <a:cubicBezTo>
                  <a:pt x="296667" y="330901"/>
                  <a:pt x="441027" y="372158"/>
                  <a:pt x="591398" y="360556"/>
                </a:cubicBezTo>
                <a:cubicBezTo>
                  <a:pt x="816955" y="343152"/>
                  <a:pt x="1010899" y="210296"/>
                  <a:pt x="1112162" y="19038"/>
                </a:cubicBezTo>
                <a:close/>
              </a:path>
            </a:pathLst>
          </a:cu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solidFill>
            </a:endParaRPr>
          </a:p>
        </p:txBody>
      </p:sp>
    </p:spTree>
    <p:extLst>
      <p:ext uri="{BB962C8B-B14F-4D97-AF65-F5344CB8AC3E}">
        <p14:creationId xmlns:p14="http://schemas.microsoft.com/office/powerpoint/2010/main" val="145627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solidFill>
        <a:effectLst/>
      </p:bgPr>
    </p:bg>
    <p:spTree>
      <p:nvGrpSpPr>
        <p:cNvPr id="1" name=""/>
        <p:cNvGrpSpPr/>
        <p:nvPr/>
      </p:nvGrpSpPr>
      <p:grpSpPr>
        <a:xfrm>
          <a:off x="0" y="0"/>
          <a:ext cx="0" cy="0"/>
          <a:chOff x="0" y="0"/>
          <a:chExt cx="0" cy="0"/>
        </a:xfrm>
      </p:grpSpPr>
      <p:sp>
        <p:nvSpPr>
          <p:cNvPr id="6" name="平行四边形 5">
            <a:extLst>
              <a:ext uri="{FF2B5EF4-FFF2-40B4-BE49-F238E27FC236}">
                <a16:creationId xmlns:a16="http://schemas.microsoft.com/office/drawing/2014/main" id="{6E925779-5BD3-372B-F566-6387C06FF2E2}"/>
              </a:ext>
            </a:extLst>
          </p:cNvPr>
          <p:cNvSpPr/>
          <p:nvPr userDrawn="1"/>
        </p:nvSpPr>
        <p:spPr>
          <a:xfrm>
            <a:off x="641308" y="873174"/>
            <a:ext cx="986270" cy="145472"/>
          </a:xfrm>
          <a:prstGeom prst="parallelogram">
            <a:avLst/>
          </a:prstGeom>
          <a:gradFill>
            <a:gsLst>
              <a:gs pos="100000">
                <a:schemeClr val="accent1"/>
              </a:gs>
              <a:gs pos="74000">
                <a:schemeClr val="accent1">
                  <a:alpha val="2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平行四边形 6">
            <a:extLst>
              <a:ext uri="{FF2B5EF4-FFF2-40B4-BE49-F238E27FC236}">
                <a16:creationId xmlns:a16="http://schemas.microsoft.com/office/drawing/2014/main" id="{3C1F62CE-2B87-3681-30FA-24F9DB6C637D}"/>
              </a:ext>
            </a:extLst>
          </p:cNvPr>
          <p:cNvSpPr/>
          <p:nvPr userDrawn="1"/>
        </p:nvSpPr>
        <p:spPr>
          <a:xfrm>
            <a:off x="932746" y="686791"/>
            <a:ext cx="874942" cy="205839"/>
          </a:xfrm>
          <a:prstGeom prst="parallelogram">
            <a:avLst/>
          </a:prstGeom>
          <a:gradFill>
            <a:gsLst>
              <a:gs pos="100000">
                <a:schemeClr val="accent1"/>
              </a:gs>
              <a:gs pos="64000">
                <a:schemeClr val="accent1">
                  <a:alpha val="3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cxnSp>
        <p:nvCxnSpPr>
          <p:cNvPr id="8" name="直线连接符 7">
            <a:extLst>
              <a:ext uri="{FF2B5EF4-FFF2-40B4-BE49-F238E27FC236}">
                <a16:creationId xmlns:a16="http://schemas.microsoft.com/office/drawing/2014/main" id="{49AE974C-E2CA-DE68-E233-FF7ED03A28F3}"/>
              </a:ext>
            </a:extLst>
          </p:cNvPr>
          <p:cNvCxnSpPr>
            <a:cxnSpLocks/>
          </p:cNvCxnSpPr>
          <p:nvPr userDrawn="1"/>
        </p:nvCxnSpPr>
        <p:spPr>
          <a:xfrm flipH="1">
            <a:off x="850425" y="595623"/>
            <a:ext cx="763156" cy="0"/>
          </a:xfrm>
          <a:prstGeom prst="line">
            <a:avLst/>
          </a:prstGeom>
          <a:ln w="12700" cap="rnd">
            <a:gradFill>
              <a:gsLst>
                <a:gs pos="0">
                  <a:schemeClr val="bg1"/>
                </a:gs>
                <a:gs pos="55000">
                  <a:schemeClr val="accent1">
                    <a:alpha val="45232"/>
                  </a:schemeClr>
                </a:gs>
                <a:gs pos="100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2" name="任意多边形: 形状 11">
            <a:extLst>
              <a:ext uri="{FF2B5EF4-FFF2-40B4-BE49-F238E27FC236}">
                <a16:creationId xmlns:a16="http://schemas.microsoft.com/office/drawing/2014/main" id="{D9D03CF2-95A1-E7DB-BAF7-DC49DF3C8377}"/>
              </a:ext>
            </a:extLst>
          </p:cNvPr>
          <p:cNvSpPr/>
          <p:nvPr userDrawn="1"/>
        </p:nvSpPr>
        <p:spPr>
          <a:xfrm rot="8918426">
            <a:off x="10982411" y="5833107"/>
            <a:ext cx="1470840" cy="887813"/>
          </a:xfrm>
          <a:custGeom>
            <a:avLst/>
            <a:gdLst>
              <a:gd name="connsiteX0" fmla="*/ 0 w 1470840"/>
              <a:gd name="connsiteY0" fmla="*/ 739483 h 887813"/>
              <a:gd name="connsiteX1" fmla="*/ 203459 w 1470840"/>
              <a:gd name="connsiteY1" fmla="*/ 405634 h 887813"/>
              <a:gd name="connsiteX2" fmla="*/ 280629 w 1470840"/>
              <a:gd name="connsiteY2" fmla="*/ 446541 h 887813"/>
              <a:gd name="connsiteX3" fmla="*/ 583589 w 1470840"/>
              <a:gd name="connsiteY3" fmla="*/ 493170 h 887813"/>
              <a:gd name="connsiteX4" fmla="*/ 1108653 w 1470840"/>
              <a:gd name="connsiteY4" fmla="*/ 66417 h 887813"/>
              <a:gd name="connsiteX5" fmla="*/ 1123437 w 1470840"/>
              <a:gd name="connsiteY5" fmla="*/ 0 h 887813"/>
              <a:gd name="connsiteX6" fmla="*/ 1470840 w 1470840"/>
              <a:gd name="connsiteY6" fmla="*/ 211719 h 887813"/>
              <a:gd name="connsiteX7" fmla="*/ 1418356 w 1470840"/>
              <a:gd name="connsiteY7" fmla="*/ 339862 h 887813"/>
              <a:gd name="connsiteX8" fmla="*/ 622429 w 1470840"/>
              <a:gd name="connsiteY8" fmla="*/ 882816 h 887813"/>
              <a:gd name="connsiteX9" fmla="*/ 126360 w 1470840"/>
              <a:gd name="connsiteY9" fmla="*/ 806465 h 88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840" h="887813">
                <a:moveTo>
                  <a:pt x="0" y="739483"/>
                </a:moveTo>
                <a:lnTo>
                  <a:pt x="203459" y="405634"/>
                </a:lnTo>
                <a:lnTo>
                  <a:pt x="280629" y="446541"/>
                </a:lnTo>
                <a:cubicBezTo>
                  <a:pt x="373682" y="486469"/>
                  <a:pt x="477391" y="503756"/>
                  <a:pt x="583589" y="493170"/>
                </a:cubicBezTo>
                <a:cubicBezTo>
                  <a:pt x="831381" y="468469"/>
                  <a:pt x="1035943" y="297679"/>
                  <a:pt x="1108653" y="66417"/>
                </a:cubicBezTo>
                <a:lnTo>
                  <a:pt x="1123437" y="0"/>
                </a:lnTo>
                <a:lnTo>
                  <a:pt x="1470840" y="211719"/>
                </a:lnTo>
                <a:lnTo>
                  <a:pt x="1418356" y="339862"/>
                </a:lnTo>
                <a:cubicBezTo>
                  <a:pt x="1265974" y="637737"/>
                  <a:pt x="970206" y="848149"/>
                  <a:pt x="622429" y="882816"/>
                </a:cubicBezTo>
                <a:cubicBezTo>
                  <a:pt x="448541" y="900149"/>
                  <a:pt x="278726" y="871845"/>
                  <a:pt x="126360" y="806465"/>
                </a:cubicBezTo>
                <a:close/>
              </a:path>
            </a:pathLst>
          </a:cu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solidFill>
            </a:endParaRPr>
          </a:p>
        </p:txBody>
      </p:sp>
      <p:sp>
        <p:nvSpPr>
          <p:cNvPr id="2" name="标题 1">
            <a:extLst>
              <a:ext uri="{FF2B5EF4-FFF2-40B4-BE49-F238E27FC236}">
                <a16:creationId xmlns:a16="http://schemas.microsoft.com/office/drawing/2014/main" id="{118D986D-2FA2-BED8-4C1E-E7B3F10BEC70}"/>
              </a:ext>
            </a:extLst>
          </p:cNvPr>
          <p:cNvSpPr>
            <a:spLocks noGrp="1"/>
          </p:cNvSpPr>
          <p:nvPr>
            <p:ph type="title"/>
          </p:nvPr>
        </p:nvSpPr>
        <p:spPr>
          <a:xfrm>
            <a:off x="1833814" y="450278"/>
            <a:ext cx="7339215" cy="770470"/>
          </a:xfrm>
        </p:spPr>
        <p:txBody>
          <a:bodyPr>
            <a:noAutofit/>
          </a:bodyPr>
          <a:lstStyle>
            <a:lvl1pPr>
              <a:defRPr sz="3200" b="1" i="0">
                <a:solidFill>
                  <a:schemeClr val="accent3"/>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5856858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底页">
    <p:bg>
      <p:bgPr>
        <a:gradFill>
          <a:gsLst>
            <a:gs pos="100000">
              <a:schemeClr val="accent2"/>
            </a:gs>
            <a:gs pos="2000">
              <a:schemeClr val="bg1"/>
            </a:gs>
          </a:gsLst>
          <a:lin ang="18900000" scaled="1"/>
        </a:grad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996CCD87-D4D8-5D44-966E-1FE40B0FDE71}"/>
              </a:ext>
            </a:extLst>
          </p:cNvPr>
          <p:cNvSpPr/>
          <p:nvPr userDrawn="1"/>
        </p:nvSpPr>
        <p:spPr>
          <a:xfrm>
            <a:off x="358345" y="997999"/>
            <a:ext cx="11833655" cy="4441372"/>
          </a:xfrm>
          <a:prstGeom prst="roundRect">
            <a:avLst>
              <a:gd name="adj" fmla="val 3222"/>
            </a:avLst>
          </a:prstGeom>
          <a:gradFill>
            <a:gsLst>
              <a:gs pos="0">
                <a:schemeClr val="accent2"/>
              </a:gs>
              <a:gs pos="100000">
                <a:schemeClr val="bg1"/>
              </a:gs>
            </a:gsLst>
            <a:lin ang="18900000" scaled="1"/>
          </a:gradFill>
          <a:ln>
            <a:noFill/>
          </a:ln>
          <a:effectLst>
            <a:outerShdw blurRad="359795" dist="122265" dir="5400000" sx="92671" sy="92671" algn="ctr" rotWithShape="0">
              <a:schemeClr val="accent2">
                <a:lumMod val="50000"/>
                <a:alpha val="3618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空心弧 6">
            <a:extLst>
              <a:ext uri="{FF2B5EF4-FFF2-40B4-BE49-F238E27FC236}">
                <a16:creationId xmlns:a16="http://schemas.microsoft.com/office/drawing/2014/main" id="{C8BCD1DC-33BA-929B-B0E1-814DD2D8F127}"/>
              </a:ext>
            </a:extLst>
          </p:cNvPr>
          <p:cNvSpPr/>
          <p:nvPr userDrawn="1"/>
        </p:nvSpPr>
        <p:spPr>
          <a:xfrm rot="4235340">
            <a:off x="425551" y="1051822"/>
            <a:ext cx="1460278" cy="1460278"/>
          </a:xfrm>
          <a:prstGeom prst="blockArc">
            <a:avLst>
              <a:gd name="adj1" fmla="val 1724943"/>
              <a:gd name="adj2" fmla="val 17405548"/>
              <a:gd name="adj3" fmla="val 14410"/>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8" name="文本框 7">
            <a:extLst>
              <a:ext uri="{FF2B5EF4-FFF2-40B4-BE49-F238E27FC236}">
                <a16:creationId xmlns:a16="http://schemas.microsoft.com/office/drawing/2014/main" id="{1019241E-E413-8D05-945A-50CD1B363F74}"/>
              </a:ext>
            </a:extLst>
          </p:cNvPr>
          <p:cNvSpPr txBox="1"/>
          <p:nvPr userDrawn="1"/>
        </p:nvSpPr>
        <p:spPr>
          <a:xfrm>
            <a:off x="5382317" y="1418629"/>
            <a:ext cx="6585287" cy="1477328"/>
          </a:xfrm>
          <a:prstGeom prst="rect">
            <a:avLst/>
          </a:prstGeom>
          <a:noFill/>
        </p:spPr>
        <p:txBody>
          <a:bodyPr wrap="square" rtlCol="0">
            <a:noAutofit/>
          </a:bodyPr>
          <a:lstStyle/>
          <a:p>
            <a:r>
              <a:rPr kumimoji="1" lang="zh-CN" altLang="en-US"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rPr>
              <a:t>跑出精彩</a:t>
            </a:r>
            <a:endParaRPr kumimoji="1" lang="en-US" altLang="zh-CN"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endParaRPr>
          </a:p>
        </p:txBody>
      </p:sp>
      <p:sp>
        <p:nvSpPr>
          <p:cNvPr id="9" name="平行四边形 8">
            <a:extLst>
              <a:ext uri="{FF2B5EF4-FFF2-40B4-BE49-F238E27FC236}">
                <a16:creationId xmlns:a16="http://schemas.microsoft.com/office/drawing/2014/main" id="{1A57CBD9-83C5-326A-AEDD-CDC1A407DD7F}"/>
              </a:ext>
            </a:extLst>
          </p:cNvPr>
          <p:cNvSpPr/>
          <p:nvPr userDrawn="1"/>
        </p:nvSpPr>
        <p:spPr>
          <a:xfrm>
            <a:off x="10227723" y="2539652"/>
            <a:ext cx="1113960" cy="168623"/>
          </a:xfrm>
          <a:prstGeom prst="parallelogram">
            <a:avLst>
              <a:gd name="adj" fmla="val 94291"/>
            </a:avLst>
          </a:prstGeom>
          <a:gradFill flip="none" rotWithShape="1">
            <a:gsLst>
              <a:gs pos="0">
                <a:schemeClr val="accent1">
                  <a:lumMod val="7500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10" name="图片 9">
            <a:extLst>
              <a:ext uri="{FF2B5EF4-FFF2-40B4-BE49-F238E27FC236}">
                <a16:creationId xmlns:a16="http://schemas.microsoft.com/office/drawing/2014/main" id="{49FC6685-B696-3BE4-F167-E05607417894}"/>
              </a:ext>
            </a:extLst>
          </p:cNvPr>
          <p:cNvPicPr>
            <a:picLocks noChangeAspect="1"/>
          </p:cNvPicPr>
          <p:nvPr userDrawn="1"/>
        </p:nvPicPr>
        <p:blipFill>
          <a:blip r:embed="rId2"/>
          <a:stretch>
            <a:fillRect/>
          </a:stretch>
        </p:blipFill>
        <p:spPr>
          <a:xfrm>
            <a:off x="1294347" y="3573967"/>
            <a:ext cx="2659190" cy="1477328"/>
          </a:xfrm>
          <a:prstGeom prst="rect">
            <a:avLst/>
          </a:prstGeom>
        </p:spPr>
      </p:pic>
      <p:pic>
        <p:nvPicPr>
          <p:cNvPr id="11" name="图片 10">
            <a:extLst>
              <a:ext uri="{FF2B5EF4-FFF2-40B4-BE49-F238E27FC236}">
                <a16:creationId xmlns:a16="http://schemas.microsoft.com/office/drawing/2014/main" id="{D1633EC5-D876-1D57-2F16-807E8B003D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650"/>
          <a:stretch/>
        </p:blipFill>
        <p:spPr>
          <a:xfrm flipH="1">
            <a:off x="0" y="511342"/>
            <a:ext cx="4808904" cy="5835316"/>
          </a:xfrm>
          <a:prstGeom prst="rect">
            <a:avLst/>
          </a:prstGeom>
        </p:spPr>
      </p:pic>
      <p:sp>
        <p:nvSpPr>
          <p:cNvPr id="12" name="文本框 11">
            <a:extLst>
              <a:ext uri="{FF2B5EF4-FFF2-40B4-BE49-F238E27FC236}">
                <a16:creationId xmlns:a16="http://schemas.microsoft.com/office/drawing/2014/main" id="{028B8047-5AD7-0082-5458-E67E57711787}"/>
              </a:ext>
            </a:extLst>
          </p:cNvPr>
          <p:cNvSpPr txBox="1"/>
          <p:nvPr userDrawn="1"/>
        </p:nvSpPr>
        <p:spPr>
          <a:xfrm>
            <a:off x="5330464" y="3064580"/>
            <a:ext cx="6585287" cy="1477328"/>
          </a:xfrm>
          <a:prstGeom prst="rect">
            <a:avLst/>
          </a:prstGeom>
          <a:noFill/>
        </p:spPr>
        <p:txBody>
          <a:bodyPr wrap="square" rtlCol="0">
            <a:noAutofit/>
          </a:bodyPr>
          <a:lstStyle/>
          <a:p>
            <a:r>
              <a:rPr kumimoji="1" lang="zh-CN" altLang="en-US"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rPr>
              <a:t>人生不设限</a:t>
            </a:r>
          </a:p>
        </p:txBody>
      </p:sp>
      <p:sp>
        <p:nvSpPr>
          <p:cNvPr id="13" name="文本框 12">
            <a:extLst>
              <a:ext uri="{FF2B5EF4-FFF2-40B4-BE49-F238E27FC236}">
                <a16:creationId xmlns:a16="http://schemas.microsoft.com/office/drawing/2014/main" id="{7CF4C8FB-ACD8-8677-5BCE-580B5004E531}"/>
              </a:ext>
            </a:extLst>
          </p:cNvPr>
          <p:cNvSpPr txBox="1"/>
          <p:nvPr userDrawn="1"/>
        </p:nvSpPr>
        <p:spPr>
          <a:xfrm>
            <a:off x="10361941" y="2061944"/>
            <a:ext cx="2403472" cy="646331"/>
          </a:xfrm>
          <a:prstGeom prst="rect">
            <a:avLst/>
          </a:prstGeom>
          <a:noFill/>
        </p:spPr>
        <p:txBody>
          <a:bodyPr wrap="square" rtlCol="0">
            <a:noAutofit/>
          </a:bodyPr>
          <a:lstStyle/>
          <a:p>
            <a:r>
              <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Keep</a:t>
            </a:r>
            <a:r>
              <a:rPr kumimoji="1" lang="zh-CN" altLang="en-US"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   </a:t>
            </a:r>
            <a:endPar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endParaRPr>
          </a:p>
          <a:p>
            <a:r>
              <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Running</a:t>
            </a:r>
            <a:endParaRPr kumimoji="1" lang="zh-CN" altLang="en-US"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endParaRPr>
          </a:p>
        </p:txBody>
      </p:sp>
      <p:sp>
        <p:nvSpPr>
          <p:cNvPr id="17" name="任意多边形: 形状 16">
            <a:extLst>
              <a:ext uri="{FF2B5EF4-FFF2-40B4-BE49-F238E27FC236}">
                <a16:creationId xmlns:a16="http://schemas.microsoft.com/office/drawing/2014/main" id="{6753755E-9C03-8114-1E9C-E5ED968D2A02}"/>
              </a:ext>
            </a:extLst>
          </p:cNvPr>
          <p:cNvSpPr/>
          <p:nvPr userDrawn="1"/>
        </p:nvSpPr>
        <p:spPr>
          <a:xfrm rot="6689604">
            <a:off x="11217524" y="6081134"/>
            <a:ext cx="1046983" cy="825720"/>
          </a:xfrm>
          <a:custGeom>
            <a:avLst/>
            <a:gdLst>
              <a:gd name="connsiteX0" fmla="*/ 70979 w 1046983"/>
              <a:gd name="connsiteY0" fmla="*/ 414661 h 825720"/>
              <a:gd name="connsiteX1" fmla="*/ 0 w 1046983"/>
              <a:gd name="connsiteY1" fmla="*/ 156184 h 825720"/>
              <a:gd name="connsiteX2" fmla="*/ 287 w 1046983"/>
              <a:gd name="connsiteY2" fmla="*/ 134195 h 825720"/>
              <a:gd name="connsiteX3" fmla="*/ 341077 w 1046983"/>
              <a:gd name="connsiteY3" fmla="*/ 0 h 825720"/>
              <a:gd name="connsiteX4" fmla="*/ 330300 w 1046983"/>
              <a:gd name="connsiteY4" fmla="*/ 52452 h 825720"/>
              <a:gd name="connsiteX5" fmla="*/ 650558 w 1046983"/>
              <a:gd name="connsiteY5" fmla="*/ 487697 h 825720"/>
              <a:gd name="connsiteX6" fmla="*/ 870785 w 1046983"/>
              <a:gd name="connsiteY6" fmla="*/ 468763 h 825720"/>
              <a:gd name="connsiteX7" fmla="*/ 926012 w 1046983"/>
              <a:gd name="connsiteY7" fmla="*/ 441581 h 825720"/>
              <a:gd name="connsiteX8" fmla="*/ 1046983 w 1046983"/>
              <a:gd name="connsiteY8" fmla="*/ 748786 h 825720"/>
              <a:gd name="connsiteX9" fmla="*/ 989040 w 1046983"/>
              <a:gd name="connsiteY9" fmla="*/ 777304 h 825720"/>
              <a:gd name="connsiteX10" fmla="*/ 586785 w 1046983"/>
              <a:gd name="connsiteY10" fmla="*/ 811886 h 825720"/>
              <a:gd name="connsiteX11" fmla="*/ 70979 w 1046983"/>
              <a:gd name="connsiteY11" fmla="*/ 414661 h 82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6983" h="825720">
                <a:moveTo>
                  <a:pt x="70979" y="414661"/>
                </a:moveTo>
                <a:cubicBezTo>
                  <a:pt x="32123" y="334852"/>
                  <a:pt x="7541" y="247439"/>
                  <a:pt x="0" y="156184"/>
                </a:cubicBezTo>
                <a:lnTo>
                  <a:pt x="287" y="134195"/>
                </a:lnTo>
                <a:lnTo>
                  <a:pt x="341077" y="0"/>
                </a:lnTo>
                <a:lnTo>
                  <a:pt x="330300" y="52452"/>
                </a:lnTo>
                <a:cubicBezTo>
                  <a:pt x="307977" y="258646"/>
                  <a:pt x="447059" y="447664"/>
                  <a:pt x="650558" y="487697"/>
                </a:cubicBezTo>
                <a:cubicBezTo>
                  <a:pt x="726870" y="502708"/>
                  <a:pt x="802735" y="494899"/>
                  <a:pt x="870785" y="468763"/>
                </a:cubicBezTo>
                <a:lnTo>
                  <a:pt x="926012" y="441581"/>
                </a:lnTo>
                <a:lnTo>
                  <a:pt x="1046983" y="748786"/>
                </a:lnTo>
                <a:lnTo>
                  <a:pt x="989040" y="777304"/>
                </a:lnTo>
                <a:cubicBezTo>
                  <a:pt x="864743" y="825041"/>
                  <a:pt x="726173" y="839306"/>
                  <a:pt x="586785" y="811886"/>
                </a:cubicBezTo>
                <a:cubicBezTo>
                  <a:pt x="354472" y="766186"/>
                  <a:pt x="168120" y="614185"/>
                  <a:pt x="70979" y="414661"/>
                </a:cubicBezTo>
                <a:close/>
              </a:path>
            </a:pathLst>
          </a:cu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solidFill>
            </a:endParaRPr>
          </a:p>
        </p:txBody>
      </p:sp>
    </p:spTree>
    <p:extLst>
      <p:ext uri="{BB962C8B-B14F-4D97-AF65-F5344CB8AC3E}">
        <p14:creationId xmlns:p14="http://schemas.microsoft.com/office/powerpoint/2010/main" val="249078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305109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5775671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svg"/><Relationship Id="rId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20.png"/><Relationship Id="rId9" Type="http://schemas.openxmlformats.org/officeDocument/2006/relationships/image" Target="../media/image5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4.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6" Type="http://schemas.microsoft.com/office/2007/relationships/hdphoto" Target="../media/hdphoto1.wdp"/><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sv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2000">
              <a:schemeClr val="bg1"/>
            </a:gs>
          </a:gsLst>
          <a:lin ang="18900000" scaled="1"/>
        </a:gradFill>
        <a:effectLst/>
      </p:bgPr>
    </p:bg>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71E8776-6A83-59E5-0A2A-FD021CC57A15}"/>
              </a:ext>
            </a:extLst>
          </p:cNvPr>
          <p:cNvSpPr txBox="1"/>
          <p:nvPr/>
        </p:nvSpPr>
        <p:spPr>
          <a:xfrm>
            <a:off x="827902" y="1418629"/>
            <a:ext cx="8418286" cy="1477328"/>
          </a:xfrm>
          <a:prstGeom prst="rect">
            <a:avLst/>
          </a:prstGeom>
          <a:noFill/>
        </p:spPr>
        <p:txBody>
          <a:bodyPr wrap="square" rtlCol="0">
            <a:noAutofit/>
          </a:bodyPr>
          <a:lstStyle/>
          <a:p>
            <a:r>
              <a:rPr kumimoji="1" lang="zh-CN" altLang="en-US"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rPr>
              <a:t>跑出精彩</a:t>
            </a:r>
            <a:endParaRPr kumimoji="1" lang="en-US" altLang="zh-CN"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endParaRPr>
          </a:p>
        </p:txBody>
      </p:sp>
      <p:sp>
        <p:nvSpPr>
          <p:cNvPr id="13" name="平行四边形 12">
            <a:extLst>
              <a:ext uri="{FF2B5EF4-FFF2-40B4-BE49-F238E27FC236}">
                <a16:creationId xmlns:a16="http://schemas.microsoft.com/office/drawing/2014/main" id="{32544F1E-ACAE-BBA1-4439-3992802B4CCC}"/>
              </a:ext>
            </a:extLst>
          </p:cNvPr>
          <p:cNvSpPr/>
          <p:nvPr/>
        </p:nvSpPr>
        <p:spPr>
          <a:xfrm>
            <a:off x="5549780" y="2539652"/>
            <a:ext cx="1113960" cy="168623"/>
          </a:xfrm>
          <a:prstGeom prst="parallelogram">
            <a:avLst>
              <a:gd name="adj" fmla="val 94291"/>
            </a:avLst>
          </a:prstGeom>
          <a:gradFill flip="none" rotWithShape="1">
            <a:gsLst>
              <a:gs pos="0">
                <a:schemeClr val="accent1">
                  <a:lumMod val="7500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4" name="文本框 13">
            <a:extLst>
              <a:ext uri="{FF2B5EF4-FFF2-40B4-BE49-F238E27FC236}">
                <a16:creationId xmlns:a16="http://schemas.microsoft.com/office/drawing/2014/main" id="{5343D01B-F493-2646-97A8-02225C05F471}"/>
              </a:ext>
            </a:extLst>
          </p:cNvPr>
          <p:cNvSpPr txBox="1"/>
          <p:nvPr/>
        </p:nvSpPr>
        <p:spPr>
          <a:xfrm>
            <a:off x="817614" y="2761637"/>
            <a:ext cx="8418286" cy="1477328"/>
          </a:xfrm>
          <a:prstGeom prst="rect">
            <a:avLst/>
          </a:prstGeom>
          <a:noFill/>
        </p:spPr>
        <p:txBody>
          <a:bodyPr wrap="square" rtlCol="0">
            <a:noAutofit/>
          </a:bodyPr>
          <a:lstStyle/>
          <a:p>
            <a:r>
              <a:rPr kumimoji="1" lang="zh-CN" altLang="en-US" sz="9000" b="1" spc="120" dirty="0">
                <a:solidFill>
                  <a:schemeClr val="accent3"/>
                </a:solidFill>
                <a:effectLst>
                  <a:outerShdw blurRad="86134" dist="38100" dir="2700000" algn="tl" rotWithShape="0">
                    <a:schemeClr val="accent1">
                      <a:alpha val="30832"/>
                    </a:schemeClr>
                  </a:outerShdw>
                </a:effectLst>
                <a:latin typeface="Microsoft YaHei" panose="020B0503020204020204" pitchFamily="34" charset="-122"/>
                <a:ea typeface="Microsoft YaHei" panose="020B0503020204020204" pitchFamily="34" charset="-122"/>
              </a:rPr>
              <a:t>人生不设限</a:t>
            </a:r>
          </a:p>
        </p:txBody>
      </p:sp>
      <p:sp>
        <p:nvSpPr>
          <p:cNvPr id="16" name="文本框 15">
            <a:extLst>
              <a:ext uri="{FF2B5EF4-FFF2-40B4-BE49-F238E27FC236}">
                <a16:creationId xmlns:a16="http://schemas.microsoft.com/office/drawing/2014/main" id="{3844F438-EB1E-5013-01F2-49D18CEF5013}"/>
              </a:ext>
            </a:extLst>
          </p:cNvPr>
          <p:cNvSpPr txBox="1"/>
          <p:nvPr/>
        </p:nvSpPr>
        <p:spPr>
          <a:xfrm>
            <a:off x="5683998" y="2061944"/>
            <a:ext cx="2403472" cy="646331"/>
          </a:xfrm>
          <a:prstGeom prst="rect">
            <a:avLst/>
          </a:prstGeom>
          <a:noFill/>
        </p:spPr>
        <p:txBody>
          <a:bodyPr wrap="square" rtlCol="0">
            <a:noAutofit/>
          </a:bodyPr>
          <a:lstStyle/>
          <a:p>
            <a:r>
              <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Keep</a:t>
            </a:r>
            <a:r>
              <a:rPr kumimoji="1" lang="zh-CN" altLang="en-US"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   </a:t>
            </a:r>
            <a:endPar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endParaRPr>
          </a:p>
          <a:p>
            <a:r>
              <a:rPr kumimoji="1" lang="en-US" altLang="zh-CN"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rPr>
              <a:t>Running</a:t>
            </a:r>
            <a:endParaRPr kumimoji="1" lang="zh-CN" altLang="en-US" b="1" i="1" dirty="0">
              <a:gradFill flip="none" rotWithShape="1">
                <a:gsLst>
                  <a:gs pos="46000">
                    <a:schemeClr val="accent3"/>
                  </a:gs>
                  <a:gs pos="0">
                    <a:schemeClr val="bg1"/>
                  </a:gs>
                </a:gsLst>
                <a:lin ang="16200000" scaled="1"/>
                <a:tileRect/>
              </a:gradFill>
              <a:latin typeface="Arial Narrow" panose="020B0604020202020204" pitchFamily="34" charset="0"/>
              <a:cs typeface="Arial Narrow" panose="020B0604020202020204" pitchFamily="34" charset="0"/>
            </a:endParaRPr>
          </a:p>
        </p:txBody>
      </p:sp>
      <p:sp>
        <p:nvSpPr>
          <p:cNvPr id="17" name="文本框 16">
            <a:extLst>
              <a:ext uri="{FF2B5EF4-FFF2-40B4-BE49-F238E27FC236}">
                <a16:creationId xmlns:a16="http://schemas.microsoft.com/office/drawing/2014/main" id="{AC5F4D4C-CEF4-35EE-B972-B19CC2ED5F4D}"/>
              </a:ext>
            </a:extLst>
          </p:cNvPr>
          <p:cNvSpPr txBox="1"/>
          <p:nvPr/>
        </p:nvSpPr>
        <p:spPr>
          <a:xfrm>
            <a:off x="827901" y="4670202"/>
            <a:ext cx="2807927" cy="400110"/>
          </a:xfrm>
          <a:prstGeom prst="rect">
            <a:avLst/>
          </a:prstGeom>
          <a:noFill/>
        </p:spPr>
        <p:txBody>
          <a:bodyPr wrap="square" rtlCol="0">
            <a:noAutofit/>
          </a:bodyPr>
          <a:lstStyle/>
          <a:p>
            <a:r>
              <a:rPr kumimoji="1" lang="zh-CN" altLang="en-US" sz="2000" dirty="0">
                <a:solidFill>
                  <a:schemeClr val="tx2"/>
                </a:solidFill>
              </a:rPr>
              <a:t>汇报人：</a:t>
            </a:r>
            <a:r>
              <a:rPr kumimoji="1" lang="en-US" altLang="zh-CN" sz="2000" spc="120" dirty="0" err="1">
                <a:solidFill>
                  <a:schemeClr val="tx2"/>
                </a:solidFill>
                <a:latin typeface="Arial" panose="020B0604020202020204" pitchFamily="34" charset="0"/>
                <a:ea typeface="微软雅黑" panose="020B0503020204020204" pitchFamily="34" charset="-122"/>
              </a:rPr>
              <a:t>OfficePLUS</a:t>
            </a:r>
            <a:endParaRPr kumimoji="1" lang="zh-CN" altLang="en-US" sz="2000" spc="120" dirty="0">
              <a:solidFill>
                <a:schemeClr val="tx2"/>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22668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椭圆 32">
            <a:extLst>
              <a:ext uri="{FF2B5EF4-FFF2-40B4-BE49-F238E27FC236}">
                <a16:creationId xmlns:a16="http://schemas.microsoft.com/office/drawing/2014/main" id="{2AEF83D8-AB75-CC0D-E735-1EF2B9EDBDB1}"/>
              </a:ext>
            </a:extLst>
          </p:cNvPr>
          <p:cNvSpPr/>
          <p:nvPr/>
        </p:nvSpPr>
        <p:spPr>
          <a:xfrm>
            <a:off x="4108401" y="2317297"/>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4" name="椭圆 33">
            <a:extLst>
              <a:ext uri="{FF2B5EF4-FFF2-40B4-BE49-F238E27FC236}">
                <a16:creationId xmlns:a16="http://schemas.microsoft.com/office/drawing/2014/main" id="{813B4F41-A20B-BF64-0E9D-24D709D6D469}"/>
              </a:ext>
            </a:extLst>
          </p:cNvPr>
          <p:cNvSpPr/>
          <p:nvPr/>
        </p:nvSpPr>
        <p:spPr>
          <a:xfrm>
            <a:off x="4108401" y="5171333"/>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5" name="椭圆 34">
            <a:extLst>
              <a:ext uri="{FF2B5EF4-FFF2-40B4-BE49-F238E27FC236}">
                <a16:creationId xmlns:a16="http://schemas.microsoft.com/office/drawing/2014/main" id="{340B70F2-1BE7-5097-C76A-828E4A10FD86}"/>
              </a:ext>
            </a:extLst>
          </p:cNvPr>
          <p:cNvSpPr/>
          <p:nvPr/>
        </p:nvSpPr>
        <p:spPr>
          <a:xfrm>
            <a:off x="3914437" y="3730460"/>
            <a:ext cx="339838" cy="3398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6" name="椭圆 35">
            <a:extLst>
              <a:ext uri="{FF2B5EF4-FFF2-40B4-BE49-F238E27FC236}">
                <a16:creationId xmlns:a16="http://schemas.microsoft.com/office/drawing/2014/main" id="{A4C8F334-200F-9C00-F5EE-4039338A22A3}"/>
              </a:ext>
            </a:extLst>
          </p:cNvPr>
          <p:cNvSpPr/>
          <p:nvPr/>
        </p:nvSpPr>
        <p:spPr>
          <a:xfrm>
            <a:off x="7682871" y="2317297"/>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7" name="椭圆 36">
            <a:extLst>
              <a:ext uri="{FF2B5EF4-FFF2-40B4-BE49-F238E27FC236}">
                <a16:creationId xmlns:a16="http://schemas.microsoft.com/office/drawing/2014/main" id="{C31911DC-7920-B0BF-6745-BFEC71B0E404}"/>
              </a:ext>
            </a:extLst>
          </p:cNvPr>
          <p:cNvSpPr/>
          <p:nvPr/>
        </p:nvSpPr>
        <p:spPr>
          <a:xfrm>
            <a:off x="7682871" y="5171333"/>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8" name="椭圆 37">
            <a:extLst>
              <a:ext uri="{FF2B5EF4-FFF2-40B4-BE49-F238E27FC236}">
                <a16:creationId xmlns:a16="http://schemas.microsoft.com/office/drawing/2014/main" id="{324478AE-E600-7006-32AE-8E3765EDFFFE}"/>
              </a:ext>
            </a:extLst>
          </p:cNvPr>
          <p:cNvSpPr/>
          <p:nvPr/>
        </p:nvSpPr>
        <p:spPr>
          <a:xfrm>
            <a:off x="7933076" y="3730460"/>
            <a:ext cx="339838" cy="3398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6D7BA288-DDEA-D020-894D-EADA80FEE71D}"/>
              </a:ext>
            </a:extLst>
          </p:cNvPr>
          <p:cNvSpPr>
            <a:spLocks noGrp="1"/>
          </p:cNvSpPr>
          <p:nvPr>
            <p:ph type="title"/>
          </p:nvPr>
        </p:nvSpPr>
        <p:spPr/>
        <p:txBody>
          <a:bodyPr>
            <a:noAutofit/>
          </a:bodyPr>
          <a:lstStyle/>
          <a:p>
            <a:r>
              <a:rPr kumimoji="1" lang="zh-CN" altLang="en-US" dirty="0"/>
              <a:t>跑步的好处</a:t>
            </a:r>
          </a:p>
        </p:txBody>
      </p:sp>
      <p:sp>
        <p:nvSpPr>
          <p:cNvPr id="4" name="文本框 3">
            <a:extLst>
              <a:ext uri="{FF2B5EF4-FFF2-40B4-BE49-F238E27FC236}">
                <a16:creationId xmlns:a16="http://schemas.microsoft.com/office/drawing/2014/main" id="{BE338325-9093-9CCD-340F-33EC38924E32}"/>
              </a:ext>
            </a:extLst>
          </p:cNvPr>
          <p:cNvSpPr txBox="1"/>
          <p:nvPr/>
        </p:nvSpPr>
        <p:spPr>
          <a:xfrm>
            <a:off x="2206422" y="2273340"/>
            <a:ext cx="1815883" cy="400110"/>
          </a:xfrm>
          <a:prstGeom prst="rect">
            <a:avLst/>
          </a:prstGeom>
          <a:noFill/>
        </p:spPr>
        <p:txBody>
          <a:bodyPr wrap="none" rtlCol="0">
            <a:noAutofit/>
          </a:bodyPr>
          <a:lstStyle/>
          <a:p>
            <a:pPr algn="ctr"/>
            <a:r>
              <a:rPr kumimoji="1" lang="zh-CN" altLang="en-US" sz="2000" spc="120" dirty="0"/>
              <a:t>促进血液循环</a:t>
            </a:r>
          </a:p>
        </p:txBody>
      </p:sp>
      <p:sp>
        <p:nvSpPr>
          <p:cNvPr id="5" name="文本框 4">
            <a:extLst>
              <a:ext uri="{FF2B5EF4-FFF2-40B4-BE49-F238E27FC236}">
                <a16:creationId xmlns:a16="http://schemas.microsoft.com/office/drawing/2014/main" id="{3FBF8D7C-939E-A267-0E7D-9352CCEF734E}"/>
              </a:ext>
            </a:extLst>
          </p:cNvPr>
          <p:cNvSpPr txBox="1"/>
          <p:nvPr/>
        </p:nvSpPr>
        <p:spPr>
          <a:xfrm>
            <a:off x="1958759" y="3700064"/>
            <a:ext cx="1815883" cy="400110"/>
          </a:xfrm>
          <a:prstGeom prst="rect">
            <a:avLst/>
          </a:prstGeom>
          <a:noFill/>
        </p:spPr>
        <p:txBody>
          <a:bodyPr wrap="none" rtlCol="0">
            <a:noAutofit/>
          </a:bodyPr>
          <a:lstStyle/>
          <a:p>
            <a:pPr algn="ctr"/>
            <a:r>
              <a:rPr kumimoji="1" lang="zh-CN" altLang="en-US" sz="2000" spc="120" dirty="0"/>
              <a:t>增强心肺功能</a:t>
            </a:r>
          </a:p>
        </p:txBody>
      </p:sp>
      <p:sp>
        <p:nvSpPr>
          <p:cNvPr id="6" name="文本框 5">
            <a:extLst>
              <a:ext uri="{FF2B5EF4-FFF2-40B4-BE49-F238E27FC236}">
                <a16:creationId xmlns:a16="http://schemas.microsoft.com/office/drawing/2014/main" id="{3996473F-AB5F-7CC4-FFC3-50C3A63C6FEB}"/>
              </a:ext>
            </a:extLst>
          </p:cNvPr>
          <p:cNvSpPr txBox="1"/>
          <p:nvPr/>
        </p:nvSpPr>
        <p:spPr>
          <a:xfrm>
            <a:off x="2206422" y="5126788"/>
            <a:ext cx="1815883" cy="400110"/>
          </a:xfrm>
          <a:prstGeom prst="rect">
            <a:avLst/>
          </a:prstGeom>
          <a:noFill/>
        </p:spPr>
        <p:txBody>
          <a:bodyPr wrap="none" rtlCol="0">
            <a:noAutofit/>
          </a:bodyPr>
          <a:lstStyle/>
          <a:p>
            <a:pPr algn="ctr"/>
            <a:r>
              <a:rPr kumimoji="1" lang="zh-CN" altLang="en-US" sz="2000" spc="120" dirty="0"/>
              <a:t>发展肌肉力量</a:t>
            </a:r>
          </a:p>
        </p:txBody>
      </p:sp>
      <p:sp>
        <p:nvSpPr>
          <p:cNvPr id="7" name="文本框 6">
            <a:extLst>
              <a:ext uri="{FF2B5EF4-FFF2-40B4-BE49-F238E27FC236}">
                <a16:creationId xmlns:a16="http://schemas.microsoft.com/office/drawing/2014/main" id="{503CBD93-B215-5AE6-8D10-438526676CC6}"/>
              </a:ext>
            </a:extLst>
          </p:cNvPr>
          <p:cNvSpPr txBox="1"/>
          <p:nvPr/>
        </p:nvSpPr>
        <p:spPr>
          <a:xfrm>
            <a:off x="8169694" y="2273340"/>
            <a:ext cx="1815883" cy="400110"/>
          </a:xfrm>
          <a:prstGeom prst="rect">
            <a:avLst/>
          </a:prstGeom>
          <a:noFill/>
        </p:spPr>
        <p:txBody>
          <a:bodyPr wrap="none" rtlCol="0">
            <a:noAutofit/>
          </a:bodyPr>
          <a:lstStyle/>
          <a:p>
            <a:pPr algn="ctr"/>
            <a:r>
              <a:rPr kumimoji="1" lang="zh-CN" altLang="en-US" sz="2000" spc="120" dirty="0"/>
              <a:t>帮助燃烧脂肪</a:t>
            </a:r>
          </a:p>
        </p:txBody>
      </p:sp>
      <p:sp>
        <p:nvSpPr>
          <p:cNvPr id="8" name="文本框 7">
            <a:extLst>
              <a:ext uri="{FF2B5EF4-FFF2-40B4-BE49-F238E27FC236}">
                <a16:creationId xmlns:a16="http://schemas.microsoft.com/office/drawing/2014/main" id="{CFF688A4-E53E-8F82-C466-6421B35F31FD}"/>
              </a:ext>
            </a:extLst>
          </p:cNvPr>
          <p:cNvSpPr txBox="1"/>
          <p:nvPr/>
        </p:nvSpPr>
        <p:spPr>
          <a:xfrm>
            <a:off x="8417358" y="3700064"/>
            <a:ext cx="1815883" cy="400110"/>
          </a:xfrm>
          <a:prstGeom prst="rect">
            <a:avLst/>
          </a:prstGeom>
          <a:noFill/>
        </p:spPr>
        <p:txBody>
          <a:bodyPr wrap="none" rtlCol="0">
            <a:noAutofit/>
          </a:bodyPr>
          <a:lstStyle/>
          <a:p>
            <a:pPr algn="ctr"/>
            <a:r>
              <a:rPr kumimoji="1" lang="zh-CN" altLang="en-US" sz="2000" spc="120" dirty="0"/>
              <a:t>塑造肌肉形体</a:t>
            </a:r>
          </a:p>
        </p:txBody>
      </p:sp>
      <p:sp>
        <p:nvSpPr>
          <p:cNvPr id="9" name="文本框 8">
            <a:extLst>
              <a:ext uri="{FF2B5EF4-FFF2-40B4-BE49-F238E27FC236}">
                <a16:creationId xmlns:a16="http://schemas.microsoft.com/office/drawing/2014/main" id="{FE526DC1-CD1E-A740-7216-8DBCCDD725F0}"/>
              </a:ext>
            </a:extLst>
          </p:cNvPr>
          <p:cNvSpPr txBox="1"/>
          <p:nvPr/>
        </p:nvSpPr>
        <p:spPr>
          <a:xfrm>
            <a:off x="8169695" y="5126788"/>
            <a:ext cx="1815883" cy="400110"/>
          </a:xfrm>
          <a:prstGeom prst="rect">
            <a:avLst/>
          </a:prstGeom>
          <a:noFill/>
        </p:spPr>
        <p:txBody>
          <a:bodyPr wrap="none" rtlCol="0">
            <a:noAutofit/>
          </a:bodyPr>
          <a:lstStyle/>
          <a:p>
            <a:pPr algn="ctr"/>
            <a:r>
              <a:rPr kumimoji="1" lang="zh-CN" altLang="en-US" sz="2000" spc="120" dirty="0"/>
              <a:t>释放全身压力</a:t>
            </a:r>
          </a:p>
        </p:txBody>
      </p:sp>
      <p:pic>
        <p:nvPicPr>
          <p:cNvPr id="11" name="图形 10" descr="灯泡和齿轮 纯色填充">
            <a:extLst>
              <a:ext uri="{FF2B5EF4-FFF2-40B4-BE49-F238E27FC236}">
                <a16:creationId xmlns:a16="http://schemas.microsoft.com/office/drawing/2014/main" id="{68A55853-9077-B846-D985-68E756B5F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2032" y="2564926"/>
            <a:ext cx="2747936" cy="2747936"/>
          </a:xfrm>
          <a:prstGeom prst="rect">
            <a:avLst/>
          </a:prstGeom>
        </p:spPr>
      </p:pic>
      <p:pic>
        <p:nvPicPr>
          <p:cNvPr id="13" name="图形 12" descr="箭头循环 纯色填充">
            <a:extLst>
              <a:ext uri="{FF2B5EF4-FFF2-40B4-BE49-F238E27FC236}">
                <a16:creationId xmlns:a16="http://schemas.microsoft.com/office/drawing/2014/main" id="{3AD95633-AE84-3FA7-7742-03A3CC538F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2577" y="2364164"/>
            <a:ext cx="246103" cy="246103"/>
          </a:xfrm>
          <a:prstGeom prst="rect">
            <a:avLst/>
          </a:prstGeom>
        </p:spPr>
      </p:pic>
      <p:pic>
        <p:nvPicPr>
          <p:cNvPr id="23" name="图形 22">
            <a:extLst>
              <a:ext uri="{FF2B5EF4-FFF2-40B4-BE49-F238E27FC236}">
                <a16:creationId xmlns:a16="http://schemas.microsoft.com/office/drawing/2014/main" id="{85FB3D27-AF1B-F97D-0427-FE68C33B95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9756" y="5223809"/>
            <a:ext cx="206068" cy="206068"/>
          </a:xfrm>
          <a:prstGeom prst="rect">
            <a:avLst/>
          </a:prstGeom>
        </p:spPr>
      </p:pic>
      <p:pic>
        <p:nvPicPr>
          <p:cNvPr id="27" name="图形 26">
            <a:extLst>
              <a:ext uri="{FF2B5EF4-FFF2-40B4-BE49-F238E27FC236}">
                <a16:creationId xmlns:a16="http://schemas.microsoft.com/office/drawing/2014/main" id="{E3B1AECE-4EF9-B1DE-2DE7-1845EDD1E6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2594" y="5238218"/>
            <a:ext cx="206068" cy="206068"/>
          </a:xfrm>
          <a:prstGeom prst="rect">
            <a:avLst/>
          </a:prstGeom>
        </p:spPr>
      </p:pic>
      <p:pic>
        <p:nvPicPr>
          <p:cNvPr id="29" name="图形 28">
            <a:extLst>
              <a:ext uri="{FF2B5EF4-FFF2-40B4-BE49-F238E27FC236}">
                <a16:creationId xmlns:a16="http://schemas.microsoft.com/office/drawing/2014/main" id="{AB88EEA4-CB2A-5F55-3B0D-0E6D5F89A9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99961" y="3791948"/>
            <a:ext cx="206068" cy="206068"/>
          </a:xfrm>
          <a:prstGeom prst="rect">
            <a:avLst/>
          </a:prstGeom>
        </p:spPr>
      </p:pic>
      <p:pic>
        <p:nvPicPr>
          <p:cNvPr id="31" name="图形 30">
            <a:extLst>
              <a:ext uri="{FF2B5EF4-FFF2-40B4-BE49-F238E27FC236}">
                <a16:creationId xmlns:a16="http://schemas.microsoft.com/office/drawing/2014/main" id="{0F613020-2F6D-669F-9EBA-6C1B883A1B6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81322" y="3791948"/>
            <a:ext cx="206068" cy="206068"/>
          </a:xfrm>
          <a:prstGeom prst="rect">
            <a:avLst/>
          </a:prstGeom>
        </p:spPr>
      </p:pic>
      <p:pic>
        <p:nvPicPr>
          <p:cNvPr id="32" name="图形 31">
            <a:extLst>
              <a:ext uri="{FF2B5EF4-FFF2-40B4-BE49-F238E27FC236}">
                <a16:creationId xmlns:a16="http://schemas.microsoft.com/office/drawing/2014/main" id="{DC87A23A-0EB6-760B-354F-F97550E6F1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749756" y="2382977"/>
            <a:ext cx="206068" cy="206068"/>
          </a:xfrm>
          <a:prstGeom prst="rect">
            <a:avLst/>
          </a:prstGeom>
        </p:spPr>
      </p:pic>
    </p:spTree>
    <p:extLst>
      <p:ext uri="{BB962C8B-B14F-4D97-AF65-F5344CB8AC3E}">
        <p14:creationId xmlns:p14="http://schemas.microsoft.com/office/powerpoint/2010/main" val="12361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0140789-7F5E-D815-13AE-21EA7BF52B66}"/>
              </a:ext>
            </a:extLst>
          </p:cNvPr>
          <p:cNvSpPr>
            <a:spLocks noGrp="1"/>
          </p:cNvSpPr>
          <p:nvPr>
            <p:ph type="title"/>
          </p:nvPr>
        </p:nvSpPr>
        <p:spPr/>
        <p:txBody>
          <a:bodyPr>
            <a:noAutofit/>
          </a:bodyPr>
          <a:lstStyle/>
          <a:p>
            <a:r>
              <a:rPr lang="zh-CN" altLang="en-US" dirty="0"/>
              <a:t>跑步对青少年的好处</a:t>
            </a:r>
          </a:p>
        </p:txBody>
      </p:sp>
      <p:sp>
        <p:nvSpPr>
          <p:cNvPr id="18" name="任意形状 17">
            <a:extLst>
              <a:ext uri="{FF2B5EF4-FFF2-40B4-BE49-F238E27FC236}">
                <a16:creationId xmlns:a16="http://schemas.microsoft.com/office/drawing/2014/main" id="{E293B151-0845-25C6-0539-1C532D1558F3}"/>
              </a:ext>
            </a:extLst>
          </p:cNvPr>
          <p:cNvSpPr/>
          <p:nvPr/>
        </p:nvSpPr>
        <p:spPr>
          <a:xfrm>
            <a:off x="1433756" y="1453106"/>
            <a:ext cx="4461945" cy="2277009"/>
          </a:xfrm>
          <a:custGeom>
            <a:avLst/>
            <a:gdLst>
              <a:gd name="connsiteX0" fmla="*/ 205731 w 4938055"/>
              <a:gd name="connsiteY0" fmla="*/ 0 h 2519976"/>
              <a:gd name="connsiteX1" fmla="*/ 4732324 w 4938055"/>
              <a:gd name="connsiteY1" fmla="*/ 0 h 2519976"/>
              <a:gd name="connsiteX2" fmla="*/ 4938055 w 4938055"/>
              <a:gd name="connsiteY2" fmla="*/ 205731 h 2519976"/>
              <a:gd name="connsiteX3" fmla="*/ 4938055 w 4938055"/>
              <a:gd name="connsiteY3" fmla="*/ 1920487 h 2519976"/>
              <a:gd name="connsiteX4" fmla="*/ 4906564 w 4938055"/>
              <a:gd name="connsiteY4" fmla="*/ 1928585 h 2519976"/>
              <a:gd name="connsiteX5" fmla="*/ 4375291 w 4938055"/>
              <a:gd name="connsiteY5" fmla="*/ 2410269 h 2519976"/>
              <a:gd name="connsiteX6" fmla="*/ 4341236 w 4938055"/>
              <a:gd name="connsiteY6" fmla="*/ 2519976 h 2519976"/>
              <a:gd name="connsiteX7" fmla="*/ 205731 w 4938055"/>
              <a:gd name="connsiteY7" fmla="*/ 2519976 h 2519976"/>
              <a:gd name="connsiteX8" fmla="*/ 0 w 4938055"/>
              <a:gd name="connsiteY8" fmla="*/ 2314245 h 2519976"/>
              <a:gd name="connsiteX9" fmla="*/ 0 w 4938055"/>
              <a:gd name="connsiteY9" fmla="*/ 205731 h 2519976"/>
              <a:gd name="connsiteX10" fmla="*/ 205731 w 4938055"/>
              <a:gd name="connsiteY10" fmla="*/ 0 h 25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055" h="2519976">
                <a:moveTo>
                  <a:pt x="205731" y="0"/>
                </a:moveTo>
                <a:lnTo>
                  <a:pt x="4732324" y="0"/>
                </a:lnTo>
                <a:cubicBezTo>
                  <a:pt x="4845946" y="0"/>
                  <a:pt x="4938055" y="92109"/>
                  <a:pt x="4938055" y="205731"/>
                </a:cubicBezTo>
                <a:lnTo>
                  <a:pt x="4938055" y="1920487"/>
                </a:lnTo>
                <a:lnTo>
                  <a:pt x="4906564" y="1928585"/>
                </a:lnTo>
                <a:cubicBezTo>
                  <a:pt x="4666643" y="2003208"/>
                  <a:pt x="4472221" y="2181100"/>
                  <a:pt x="4375291" y="2410269"/>
                </a:cubicBezTo>
                <a:lnTo>
                  <a:pt x="4341236" y="2519976"/>
                </a:lnTo>
                <a:lnTo>
                  <a:pt x="205731" y="2519976"/>
                </a:lnTo>
                <a:cubicBezTo>
                  <a:pt x="92109" y="2519976"/>
                  <a:pt x="0" y="2427867"/>
                  <a:pt x="0" y="2314245"/>
                </a:cubicBezTo>
                <a:lnTo>
                  <a:pt x="0" y="205731"/>
                </a:lnTo>
                <a:cubicBezTo>
                  <a:pt x="0" y="92109"/>
                  <a:pt x="92109" y="0"/>
                  <a:pt x="205731" y="0"/>
                </a:cubicBezTo>
                <a:close/>
              </a:path>
            </a:pathLst>
          </a:custGeom>
          <a:solidFill>
            <a:schemeClr val="bg1"/>
          </a:solidFill>
          <a:ln>
            <a:noFill/>
          </a:ln>
          <a:effectLst>
            <a:outerShdw blurRad="240358" dist="25400" sx="98000" sy="98000" algn="ctr" rotWithShape="0">
              <a:schemeClr val="accent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0" name="任意形状 19">
            <a:extLst>
              <a:ext uri="{FF2B5EF4-FFF2-40B4-BE49-F238E27FC236}">
                <a16:creationId xmlns:a16="http://schemas.microsoft.com/office/drawing/2014/main" id="{7800D3EF-0688-FBE4-AA56-1CC5B19C0B67}"/>
              </a:ext>
            </a:extLst>
          </p:cNvPr>
          <p:cNvSpPr/>
          <p:nvPr/>
        </p:nvSpPr>
        <p:spPr>
          <a:xfrm>
            <a:off x="1433755" y="4130713"/>
            <a:ext cx="4461945" cy="2277009"/>
          </a:xfrm>
          <a:custGeom>
            <a:avLst/>
            <a:gdLst>
              <a:gd name="connsiteX0" fmla="*/ 205731 w 4938055"/>
              <a:gd name="connsiteY0" fmla="*/ 0 h 2519976"/>
              <a:gd name="connsiteX1" fmla="*/ 4341237 w 4938055"/>
              <a:gd name="connsiteY1" fmla="*/ 0 h 2519976"/>
              <a:gd name="connsiteX2" fmla="*/ 4375292 w 4938055"/>
              <a:gd name="connsiteY2" fmla="*/ 109707 h 2519976"/>
              <a:gd name="connsiteX3" fmla="*/ 4906565 w 4938055"/>
              <a:gd name="connsiteY3" fmla="*/ 591392 h 2519976"/>
              <a:gd name="connsiteX4" fmla="*/ 4938055 w 4938055"/>
              <a:gd name="connsiteY4" fmla="*/ 599489 h 2519976"/>
              <a:gd name="connsiteX5" fmla="*/ 4938055 w 4938055"/>
              <a:gd name="connsiteY5" fmla="*/ 2314245 h 2519976"/>
              <a:gd name="connsiteX6" fmla="*/ 4732324 w 4938055"/>
              <a:gd name="connsiteY6" fmla="*/ 2519976 h 2519976"/>
              <a:gd name="connsiteX7" fmla="*/ 205731 w 4938055"/>
              <a:gd name="connsiteY7" fmla="*/ 2519976 h 2519976"/>
              <a:gd name="connsiteX8" fmla="*/ 0 w 4938055"/>
              <a:gd name="connsiteY8" fmla="*/ 2314245 h 2519976"/>
              <a:gd name="connsiteX9" fmla="*/ 0 w 4938055"/>
              <a:gd name="connsiteY9" fmla="*/ 205731 h 2519976"/>
              <a:gd name="connsiteX10" fmla="*/ 205731 w 4938055"/>
              <a:gd name="connsiteY10" fmla="*/ 0 h 25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055" h="2519976">
                <a:moveTo>
                  <a:pt x="205731" y="0"/>
                </a:moveTo>
                <a:lnTo>
                  <a:pt x="4341237" y="0"/>
                </a:lnTo>
                <a:lnTo>
                  <a:pt x="4375292" y="109707"/>
                </a:lnTo>
                <a:cubicBezTo>
                  <a:pt x="4472222" y="338876"/>
                  <a:pt x="4666644" y="516769"/>
                  <a:pt x="4906565" y="591392"/>
                </a:cubicBezTo>
                <a:lnTo>
                  <a:pt x="4938055" y="599489"/>
                </a:lnTo>
                <a:lnTo>
                  <a:pt x="4938055" y="2314245"/>
                </a:lnTo>
                <a:cubicBezTo>
                  <a:pt x="4938055" y="2427867"/>
                  <a:pt x="4845946" y="2519976"/>
                  <a:pt x="4732324" y="2519976"/>
                </a:cubicBezTo>
                <a:lnTo>
                  <a:pt x="205731" y="2519976"/>
                </a:lnTo>
                <a:cubicBezTo>
                  <a:pt x="92109" y="2519976"/>
                  <a:pt x="0" y="2427867"/>
                  <a:pt x="0" y="2314245"/>
                </a:cubicBezTo>
                <a:lnTo>
                  <a:pt x="0" y="205731"/>
                </a:lnTo>
                <a:cubicBezTo>
                  <a:pt x="0" y="92109"/>
                  <a:pt x="92109" y="0"/>
                  <a:pt x="205731" y="0"/>
                </a:cubicBezTo>
                <a:close/>
              </a:path>
            </a:pathLst>
          </a:custGeom>
          <a:solidFill>
            <a:schemeClr val="bg1"/>
          </a:solidFill>
          <a:ln>
            <a:noFill/>
          </a:ln>
          <a:effectLst>
            <a:outerShdw blurRad="240358" dist="25400" sx="98000" sy="98000" algn="ctr" rotWithShape="0">
              <a:schemeClr val="accent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9" name="任意形状 18">
            <a:extLst>
              <a:ext uri="{FF2B5EF4-FFF2-40B4-BE49-F238E27FC236}">
                <a16:creationId xmlns:a16="http://schemas.microsoft.com/office/drawing/2014/main" id="{47254EE6-BB28-6A3D-798E-5065BD73A8DD}"/>
              </a:ext>
            </a:extLst>
          </p:cNvPr>
          <p:cNvSpPr/>
          <p:nvPr/>
        </p:nvSpPr>
        <p:spPr>
          <a:xfrm>
            <a:off x="6296300" y="1453106"/>
            <a:ext cx="4461945" cy="2277009"/>
          </a:xfrm>
          <a:custGeom>
            <a:avLst/>
            <a:gdLst>
              <a:gd name="connsiteX0" fmla="*/ 205731 w 4938055"/>
              <a:gd name="connsiteY0" fmla="*/ 0 h 2519976"/>
              <a:gd name="connsiteX1" fmla="*/ 4732324 w 4938055"/>
              <a:gd name="connsiteY1" fmla="*/ 0 h 2519976"/>
              <a:gd name="connsiteX2" fmla="*/ 4938055 w 4938055"/>
              <a:gd name="connsiteY2" fmla="*/ 205731 h 2519976"/>
              <a:gd name="connsiteX3" fmla="*/ 4938055 w 4938055"/>
              <a:gd name="connsiteY3" fmla="*/ 2314245 h 2519976"/>
              <a:gd name="connsiteX4" fmla="*/ 4732324 w 4938055"/>
              <a:gd name="connsiteY4" fmla="*/ 2519976 h 2519976"/>
              <a:gd name="connsiteX5" fmla="*/ 596818 w 4938055"/>
              <a:gd name="connsiteY5" fmla="*/ 2519976 h 2519976"/>
              <a:gd name="connsiteX6" fmla="*/ 562763 w 4938055"/>
              <a:gd name="connsiteY6" fmla="*/ 2410269 h 2519976"/>
              <a:gd name="connsiteX7" fmla="*/ 31489 w 4938055"/>
              <a:gd name="connsiteY7" fmla="*/ 1928585 h 2519976"/>
              <a:gd name="connsiteX8" fmla="*/ 0 w 4938055"/>
              <a:gd name="connsiteY8" fmla="*/ 1920488 h 2519976"/>
              <a:gd name="connsiteX9" fmla="*/ 0 w 4938055"/>
              <a:gd name="connsiteY9" fmla="*/ 205731 h 2519976"/>
              <a:gd name="connsiteX10" fmla="*/ 205731 w 4938055"/>
              <a:gd name="connsiteY10" fmla="*/ 0 h 25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055" h="2519976">
                <a:moveTo>
                  <a:pt x="205731" y="0"/>
                </a:moveTo>
                <a:lnTo>
                  <a:pt x="4732324" y="0"/>
                </a:lnTo>
                <a:cubicBezTo>
                  <a:pt x="4845946" y="0"/>
                  <a:pt x="4938055" y="92109"/>
                  <a:pt x="4938055" y="205731"/>
                </a:cubicBezTo>
                <a:lnTo>
                  <a:pt x="4938055" y="2314245"/>
                </a:lnTo>
                <a:cubicBezTo>
                  <a:pt x="4938055" y="2427867"/>
                  <a:pt x="4845946" y="2519976"/>
                  <a:pt x="4732324" y="2519976"/>
                </a:cubicBezTo>
                <a:lnTo>
                  <a:pt x="596818" y="2519976"/>
                </a:lnTo>
                <a:lnTo>
                  <a:pt x="562763" y="2410269"/>
                </a:lnTo>
                <a:cubicBezTo>
                  <a:pt x="465833" y="2181100"/>
                  <a:pt x="271410" y="2003208"/>
                  <a:pt x="31489" y="1928585"/>
                </a:cubicBezTo>
                <a:lnTo>
                  <a:pt x="0" y="1920488"/>
                </a:lnTo>
                <a:lnTo>
                  <a:pt x="0" y="205731"/>
                </a:lnTo>
                <a:cubicBezTo>
                  <a:pt x="0" y="92109"/>
                  <a:pt x="92109" y="0"/>
                  <a:pt x="205731" y="0"/>
                </a:cubicBezTo>
                <a:close/>
              </a:path>
            </a:pathLst>
          </a:custGeom>
          <a:solidFill>
            <a:schemeClr val="bg1"/>
          </a:solidFill>
          <a:ln>
            <a:noFill/>
          </a:ln>
          <a:effectLst>
            <a:outerShdw blurRad="240358" dist="25400" sx="98000" sy="98000" algn="ctr" rotWithShape="0">
              <a:schemeClr val="accent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1" name="任意形状 20">
            <a:extLst>
              <a:ext uri="{FF2B5EF4-FFF2-40B4-BE49-F238E27FC236}">
                <a16:creationId xmlns:a16="http://schemas.microsoft.com/office/drawing/2014/main" id="{D52DAD26-3ACD-8057-B5E1-3F05F5CCDB95}"/>
              </a:ext>
            </a:extLst>
          </p:cNvPr>
          <p:cNvSpPr/>
          <p:nvPr/>
        </p:nvSpPr>
        <p:spPr>
          <a:xfrm>
            <a:off x="6296300" y="4130713"/>
            <a:ext cx="4461945" cy="2277009"/>
          </a:xfrm>
          <a:custGeom>
            <a:avLst/>
            <a:gdLst>
              <a:gd name="connsiteX0" fmla="*/ 596818 w 4938055"/>
              <a:gd name="connsiteY0" fmla="*/ 0 h 2519976"/>
              <a:gd name="connsiteX1" fmla="*/ 4732324 w 4938055"/>
              <a:gd name="connsiteY1" fmla="*/ 0 h 2519976"/>
              <a:gd name="connsiteX2" fmla="*/ 4938055 w 4938055"/>
              <a:gd name="connsiteY2" fmla="*/ 205731 h 2519976"/>
              <a:gd name="connsiteX3" fmla="*/ 4938055 w 4938055"/>
              <a:gd name="connsiteY3" fmla="*/ 2314245 h 2519976"/>
              <a:gd name="connsiteX4" fmla="*/ 4732324 w 4938055"/>
              <a:gd name="connsiteY4" fmla="*/ 2519976 h 2519976"/>
              <a:gd name="connsiteX5" fmla="*/ 205731 w 4938055"/>
              <a:gd name="connsiteY5" fmla="*/ 2519976 h 2519976"/>
              <a:gd name="connsiteX6" fmla="*/ 0 w 4938055"/>
              <a:gd name="connsiteY6" fmla="*/ 2314245 h 2519976"/>
              <a:gd name="connsiteX7" fmla="*/ 0 w 4938055"/>
              <a:gd name="connsiteY7" fmla="*/ 599488 h 2519976"/>
              <a:gd name="connsiteX8" fmla="*/ 31489 w 4938055"/>
              <a:gd name="connsiteY8" fmla="*/ 591392 h 2519976"/>
              <a:gd name="connsiteX9" fmla="*/ 562763 w 4938055"/>
              <a:gd name="connsiteY9" fmla="*/ 109707 h 25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8055" h="2519976">
                <a:moveTo>
                  <a:pt x="596818" y="0"/>
                </a:moveTo>
                <a:lnTo>
                  <a:pt x="4732324" y="0"/>
                </a:lnTo>
                <a:cubicBezTo>
                  <a:pt x="4845946" y="0"/>
                  <a:pt x="4938055" y="92109"/>
                  <a:pt x="4938055" y="205731"/>
                </a:cubicBezTo>
                <a:lnTo>
                  <a:pt x="4938055" y="2314245"/>
                </a:lnTo>
                <a:cubicBezTo>
                  <a:pt x="4938055" y="2427867"/>
                  <a:pt x="4845946" y="2519976"/>
                  <a:pt x="4732324" y="2519976"/>
                </a:cubicBezTo>
                <a:lnTo>
                  <a:pt x="205731" y="2519976"/>
                </a:lnTo>
                <a:cubicBezTo>
                  <a:pt x="92109" y="2519976"/>
                  <a:pt x="0" y="2427867"/>
                  <a:pt x="0" y="2314245"/>
                </a:cubicBezTo>
                <a:lnTo>
                  <a:pt x="0" y="599488"/>
                </a:lnTo>
                <a:lnTo>
                  <a:pt x="31489" y="591392"/>
                </a:lnTo>
                <a:cubicBezTo>
                  <a:pt x="271410" y="516769"/>
                  <a:pt x="465833" y="338876"/>
                  <a:pt x="562763" y="109707"/>
                </a:cubicBezTo>
                <a:close/>
              </a:path>
            </a:pathLst>
          </a:custGeom>
          <a:solidFill>
            <a:schemeClr val="bg1"/>
          </a:solidFill>
          <a:ln>
            <a:noFill/>
          </a:ln>
          <a:effectLst>
            <a:outerShdw blurRad="240358" dist="25400" sx="98000" sy="98000" algn="ctr" rotWithShape="0">
              <a:schemeClr val="accent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pic>
        <p:nvPicPr>
          <p:cNvPr id="24" name="图形 23">
            <a:extLst>
              <a:ext uri="{FF2B5EF4-FFF2-40B4-BE49-F238E27FC236}">
                <a16:creationId xmlns:a16="http://schemas.microsoft.com/office/drawing/2014/main" id="{3F13E615-AF2C-F94B-EF3D-98B13FE9EB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37062" y="1773668"/>
            <a:ext cx="1655332" cy="1655332"/>
          </a:xfrm>
          <a:prstGeom prst="rect">
            <a:avLst/>
          </a:prstGeom>
        </p:spPr>
      </p:pic>
      <p:sp>
        <p:nvSpPr>
          <p:cNvPr id="2" name="文本框 1">
            <a:extLst>
              <a:ext uri="{FF2B5EF4-FFF2-40B4-BE49-F238E27FC236}">
                <a16:creationId xmlns:a16="http://schemas.microsoft.com/office/drawing/2014/main" id="{B1DFEFF0-ACC5-3BAD-B3B0-67B8B3C0B6A3}"/>
              </a:ext>
            </a:extLst>
          </p:cNvPr>
          <p:cNvSpPr txBox="1"/>
          <p:nvPr/>
        </p:nvSpPr>
        <p:spPr>
          <a:xfrm>
            <a:off x="1633784" y="2207718"/>
            <a:ext cx="4061886" cy="1362040"/>
          </a:xfrm>
          <a:prstGeom prst="rect">
            <a:avLst/>
          </a:prstGeom>
          <a:noFill/>
        </p:spPr>
        <p:txBody>
          <a:bodyPr wrap="square" rtlCol="0">
            <a:noAutofit/>
          </a:bodyPr>
          <a:lstStyle/>
          <a:p>
            <a:pPr>
              <a:lnSpc>
                <a:spcPct val="120000"/>
              </a:lnSpc>
            </a:pPr>
            <a:r>
              <a:rPr lang="zh-CN" altLang="en-US" sz="1400" spc="120" dirty="0"/>
              <a:t>有大量研究已经证实，跑步可以有效促进青少年的</a:t>
            </a:r>
            <a:r>
              <a:rPr lang="zh-CN" altLang="en-US" sz="1400" b="1" spc="120" dirty="0"/>
              <a:t>心肺功能</a:t>
            </a:r>
            <a:r>
              <a:rPr lang="zh-CN" altLang="en-US" sz="1400" spc="120" dirty="0"/>
              <a:t>提高，促进</a:t>
            </a:r>
            <a:r>
              <a:rPr lang="zh-CN" altLang="en-US" sz="1400" b="1" spc="120" dirty="0"/>
              <a:t>心血管系统</a:t>
            </a:r>
            <a:r>
              <a:rPr lang="zh-CN" altLang="en-US" sz="1400" spc="120" dirty="0"/>
              <a:t>和</a:t>
            </a:r>
            <a:r>
              <a:rPr lang="zh-CN" altLang="en-US" sz="1400" b="1" spc="120" dirty="0"/>
              <a:t>呼吸系统</a:t>
            </a:r>
            <a:r>
              <a:rPr lang="zh-CN" altLang="en-US" sz="1400" spc="120" dirty="0"/>
              <a:t>发育，增加胸廓弹性，改善肺活量，提高持久学习能力和疲劳恢复能力，让青少年可以承受较为繁重的学习任务。</a:t>
            </a:r>
          </a:p>
        </p:txBody>
      </p:sp>
      <p:sp>
        <p:nvSpPr>
          <p:cNvPr id="23" name="文本框 22">
            <a:extLst>
              <a:ext uri="{FF2B5EF4-FFF2-40B4-BE49-F238E27FC236}">
                <a16:creationId xmlns:a16="http://schemas.microsoft.com/office/drawing/2014/main" id="{D8095A10-D3AE-3DAC-B6B8-DBD775F69FD0}"/>
              </a:ext>
            </a:extLst>
          </p:cNvPr>
          <p:cNvSpPr txBox="1"/>
          <p:nvPr/>
        </p:nvSpPr>
        <p:spPr>
          <a:xfrm>
            <a:off x="1633784" y="1770484"/>
            <a:ext cx="2492990" cy="400110"/>
          </a:xfrm>
          <a:prstGeom prst="rect">
            <a:avLst/>
          </a:prstGeom>
          <a:noFill/>
        </p:spPr>
        <p:txBody>
          <a:bodyPr wrap="none" rtlCol="0">
            <a:noAutofit/>
          </a:bodyPr>
          <a:lstStyle/>
          <a:p>
            <a:r>
              <a:rPr lang="zh-CN" altLang="en-US" sz="2000" b="1" dirty="0">
                <a:solidFill>
                  <a:schemeClr val="accent3">
                    <a:lumMod val="50000"/>
                  </a:schemeClr>
                </a:solidFill>
              </a:rPr>
              <a:t>跑步让青少年更健康</a:t>
            </a:r>
            <a:endParaRPr lang="zh-CN" altLang="en-US" sz="2000" dirty="0">
              <a:solidFill>
                <a:schemeClr val="accent3">
                  <a:lumMod val="50000"/>
                </a:schemeClr>
              </a:solidFill>
            </a:endParaRPr>
          </a:p>
        </p:txBody>
      </p:sp>
      <p:sp>
        <p:nvSpPr>
          <p:cNvPr id="25" name="文本框 24">
            <a:extLst>
              <a:ext uri="{FF2B5EF4-FFF2-40B4-BE49-F238E27FC236}">
                <a16:creationId xmlns:a16="http://schemas.microsoft.com/office/drawing/2014/main" id="{2C884C43-764C-6C51-FBC2-26F28064FB25}"/>
              </a:ext>
            </a:extLst>
          </p:cNvPr>
          <p:cNvSpPr txBox="1"/>
          <p:nvPr/>
        </p:nvSpPr>
        <p:spPr>
          <a:xfrm>
            <a:off x="6485703" y="2207718"/>
            <a:ext cx="4061886" cy="844975"/>
          </a:xfrm>
          <a:prstGeom prst="rect">
            <a:avLst/>
          </a:prstGeom>
          <a:noFill/>
        </p:spPr>
        <p:txBody>
          <a:bodyPr wrap="square" rtlCol="0">
            <a:noAutofit/>
          </a:bodyPr>
          <a:lstStyle/>
          <a:p>
            <a:pPr algn="r">
              <a:lnSpc>
                <a:spcPct val="120000"/>
              </a:lnSpc>
            </a:pPr>
            <a:r>
              <a:rPr lang="zh-CN" altLang="en-US" sz="1400" spc="120" dirty="0"/>
              <a:t>事实证明，跑步可以协调神经的兴奋和抑制过程，缓解长时间学习所带来的大脑疲劳，同时也让青少年学习时更为专注。</a:t>
            </a:r>
          </a:p>
        </p:txBody>
      </p:sp>
      <p:sp>
        <p:nvSpPr>
          <p:cNvPr id="26" name="文本框 25">
            <a:extLst>
              <a:ext uri="{FF2B5EF4-FFF2-40B4-BE49-F238E27FC236}">
                <a16:creationId xmlns:a16="http://schemas.microsoft.com/office/drawing/2014/main" id="{F3633741-CCF3-402E-68AC-E7F3873BBA8A}"/>
              </a:ext>
            </a:extLst>
          </p:cNvPr>
          <p:cNvSpPr txBox="1"/>
          <p:nvPr/>
        </p:nvSpPr>
        <p:spPr>
          <a:xfrm>
            <a:off x="8048408" y="1770484"/>
            <a:ext cx="2492990" cy="400110"/>
          </a:xfrm>
          <a:prstGeom prst="rect">
            <a:avLst/>
          </a:prstGeom>
          <a:noFill/>
        </p:spPr>
        <p:txBody>
          <a:bodyPr wrap="none" rtlCol="0">
            <a:noAutofit/>
          </a:bodyPr>
          <a:lstStyle/>
          <a:p>
            <a:pPr algn="r"/>
            <a:r>
              <a:rPr lang="zh-CN" altLang="en-US" sz="2000" b="1" dirty="0">
                <a:solidFill>
                  <a:schemeClr val="accent3">
                    <a:lumMod val="50000"/>
                  </a:schemeClr>
                </a:solidFill>
              </a:rPr>
              <a:t>跑步缓解学习的疲劳</a:t>
            </a:r>
            <a:endParaRPr lang="zh-CN" altLang="en-US" sz="2000" dirty="0">
              <a:solidFill>
                <a:schemeClr val="accent3">
                  <a:lumMod val="50000"/>
                </a:schemeClr>
              </a:solidFill>
            </a:endParaRPr>
          </a:p>
        </p:txBody>
      </p:sp>
      <p:pic>
        <p:nvPicPr>
          <p:cNvPr id="22" name="图片 21">
            <a:extLst>
              <a:ext uri="{FF2B5EF4-FFF2-40B4-BE49-F238E27FC236}">
                <a16:creationId xmlns:a16="http://schemas.microsoft.com/office/drawing/2014/main" id="{41FEB079-BEDC-950B-6B78-7523EF4BDA03}"/>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colorTemperature colorTemp="7497"/>
                    </a14:imgEffect>
                    <a14:imgEffect>
                      <a14:saturation sat="229000"/>
                    </a14:imgEffect>
                    <a14:imgEffect>
                      <a14:brightnessContrast bright="11000" contrast="39000"/>
                    </a14:imgEffect>
                  </a14:imgLayer>
                </a14:imgProps>
              </a:ext>
              <a:ext uri="{28A0092B-C50C-407E-A947-70E740481C1C}">
                <a14:useLocalDpi xmlns:a14="http://schemas.microsoft.com/office/drawing/2010/main" val="0"/>
              </a:ext>
            </a:extLst>
          </a:blip>
          <a:srcRect l="29266" t="6041" r="24382" b="70962"/>
          <a:stretch/>
        </p:blipFill>
        <p:spPr>
          <a:xfrm>
            <a:off x="0" y="5280840"/>
            <a:ext cx="1440920" cy="1577160"/>
          </a:xfrm>
          <a:custGeom>
            <a:avLst/>
            <a:gdLst>
              <a:gd name="connsiteX0" fmla="*/ 0 w 1440920"/>
              <a:gd name="connsiteY0" fmla="*/ 0 h 1577160"/>
              <a:gd name="connsiteX1" fmla="*/ 1440920 w 1440920"/>
              <a:gd name="connsiteY1" fmla="*/ 0 h 1577160"/>
              <a:gd name="connsiteX2" fmla="*/ 1440920 w 1440920"/>
              <a:gd name="connsiteY2" fmla="*/ 1577160 h 1577160"/>
              <a:gd name="connsiteX3" fmla="*/ 0 w 1440920"/>
              <a:gd name="connsiteY3" fmla="*/ 1577160 h 1577160"/>
            </a:gdLst>
            <a:ahLst/>
            <a:cxnLst>
              <a:cxn ang="0">
                <a:pos x="connsiteX0" y="connsiteY0"/>
              </a:cxn>
              <a:cxn ang="0">
                <a:pos x="connsiteX1" y="connsiteY1"/>
              </a:cxn>
              <a:cxn ang="0">
                <a:pos x="connsiteX2" y="connsiteY2"/>
              </a:cxn>
              <a:cxn ang="0">
                <a:pos x="connsiteX3" y="connsiteY3"/>
              </a:cxn>
            </a:cxnLst>
            <a:rect l="l" t="t" r="r" b="b"/>
            <a:pathLst>
              <a:path w="1440920" h="1577160">
                <a:moveTo>
                  <a:pt x="0" y="0"/>
                </a:moveTo>
                <a:lnTo>
                  <a:pt x="1440920" y="0"/>
                </a:lnTo>
                <a:lnTo>
                  <a:pt x="1440920" y="1577160"/>
                </a:lnTo>
                <a:lnTo>
                  <a:pt x="0" y="1577160"/>
                </a:lnTo>
                <a:close/>
              </a:path>
            </a:pathLst>
          </a:custGeom>
        </p:spPr>
      </p:pic>
      <p:pic>
        <p:nvPicPr>
          <p:cNvPr id="33" name="图形 32">
            <a:extLst>
              <a:ext uri="{FF2B5EF4-FFF2-40B4-BE49-F238E27FC236}">
                <a16:creationId xmlns:a16="http://schemas.microsoft.com/office/drawing/2014/main" id="{B7C2C938-4891-E3E4-4FF7-7FFA66CEA3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2762" y="4368349"/>
            <a:ext cx="1849238" cy="1849238"/>
          </a:xfrm>
          <a:prstGeom prst="rect">
            <a:avLst/>
          </a:prstGeom>
        </p:spPr>
      </p:pic>
      <p:pic>
        <p:nvPicPr>
          <p:cNvPr id="35" name="图形 34">
            <a:extLst>
              <a:ext uri="{FF2B5EF4-FFF2-40B4-BE49-F238E27FC236}">
                <a16:creationId xmlns:a16="http://schemas.microsoft.com/office/drawing/2014/main" id="{44914E9A-E059-3BAB-FD95-188F41D7EA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0566" y="1756840"/>
            <a:ext cx="1672159" cy="1672159"/>
          </a:xfrm>
          <a:prstGeom prst="rect">
            <a:avLst/>
          </a:prstGeom>
        </p:spPr>
      </p:pic>
      <p:pic>
        <p:nvPicPr>
          <p:cNvPr id="37" name="图形 36">
            <a:extLst>
              <a:ext uri="{FF2B5EF4-FFF2-40B4-BE49-F238E27FC236}">
                <a16:creationId xmlns:a16="http://schemas.microsoft.com/office/drawing/2014/main" id="{37ABB462-D31A-B33F-64E0-A22F3ABE42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8080" y="4180993"/>
            <a:ext cx="2074037" cy="2074037"/>
          </a:xfrm>
          <a:prstGeom prst="rect">
            <a:avLst/>
          </a:prstGeom>
        </p:spPr>
      </p:pic>
      <p:sp>
        <p:nvSpPr>
          <p:cNvPr id="38" name="文本框 37">
            <a:extLst>
              <a:ext uri="{FF2B5EF4-FFF2-40B4-BE49-F238E27FC236}">
                <a16:creationId xmlns:a16="http://schemas.microsoft.com/office/drawing/2014/main" id="{5608377E-8E9A-CD7A-B272-99FC4E1D685B}"/>
              </a:ext>
            </a:extLst>
          </p:cNvPr>
          <p:cNvSpPr txBox="1"/>
          <p:nvPr/>
        </p:nvSpPr>
        <p:spPr>
          <a:xfrm>
            <a:off x="1633784" y="4813758"/>
            <a:ext cx="4061886" cy="1362040"/>
          </a:xfrm>
          <a:prstGeom prst="rect">
            <a:avLst/>
          </a:prstGeom>
          <a:noFill/>
        </p:spPr>
        <p:txBody>
          <a:bodyPr wrap="square" rtlCol="0">
            <a:noAutofit/>
          </a:bodyPr>
          <a:lstStyle/>
          <a:p>
            <a:pPr>
              <a:lnSpc>
                <a:spcPct val="120000"/>
              </a:lnSpc>
            </a:pPr>
            <a:r>
              <a:rPr lang="zh-CN" altLang="en-US" sz="1400" spc="120" dirty="0"/>
              <a:t>跑步所产生的对骨的应力作用可以促进软骨生长，促进骨的钙化，对于青少年骨骼发育至关重要。运动可以促进青少年长高，并且只有在青少年阶段尽可能达到峰值骨密度，才能有效预防成年以后骨量丢失所引发的骨质疏松问题。</a:t>
            </a:r>
          </a:p>
        </p:txBody>
      </p:sp>
      <p:sp>
        <p:nvSpPr>
          <p:cNvPr id="39" name="文本框 38">
            <a:extLst>
              <a:ext uri="{FF2B5EF4-FFF2-40B4-BE49-F238E27FC236}">
                <a16:creationId xmlns:a16="http://schemas.microsoft.com/office/drawing/2014/main" id="{839F1312-CE75-D47A-9F89-726C1C2048D3}"/>
              </a:ext>
            </a:extLst>
          </p:cNvPr>
          <p:cNvSpPr txBox="1"/>
          <p:nvPr/>
        </p:nvSpPr>
        <p:spPr>
          <a:xfrm>
            <a:off x="1633784" y="4376524"/>
            <a:ext cx="2236510" cy="400110"/>
          </a:xfrm>
          <a:prstGeom prst="rect">
            <a:avLst/>
          </a:prstGeom>
          <a:noFill/>
        </p:spPr>
        <p:txBody>
          <a:bodyPr wrap="none" rtlCol="0">
            <a:noAutofit/>
          </a:bodyPr>
          <a:lstStyle/>
          <a:p>
            <a:r>
              <a:rPr lang="zh-CN" altLang="en-US" sz="2000" b="1" dirty="0">
                <a:solidFill>
                  <a:schemeClr val="accent3">
                    <a:lumMod val="50000"/>
                  </a:schemeClr>
                </a:solidFill>
              </a:rPr>
              <a:t>跑步让青少年长高</a:t>
            </a:r>
            <a:endParaRPr lang="zh-CN" altLang="en-US" sz="2000" dirty="0">
              <a:solidFill>
                <a:schemeClr val="accent3">
                  <a:lumMod val="50000"/>
                </a:schemeClr>
              </a:solidFill>
            </a:endParaRPr>
          </a:p>
        </p:txBody>
      </p:sp>
      <p:sp>
        <p:nvSpPr>
          <p:cNvPr id="40" name="文本框 39">
            <a:extLst>
              <a:ext uri="{FF2B5EF4-FFF2-40B4-BE49-F238E27FC236}">
                <a16:creationId xmlns:a16="http://schemas.microsoft.com/office/drawing/2014/main" id="{5F466EF7-469D-9D6A-699B-206190F1A154}"/>
              </a:ext>
            </a:extLst>
          </p:cNvPr>
          <p:cNvSpPr txBox="1"/>
          <p:nvPr/>
        </p:nvSpPr>
        <p:spPr>
          <a:xfrm>
            <a:off x="6503495" y="4813758"/>
            <a:ext cx="4061886" cy="1362040"/>
          </a:xfrm>
          <a:prstGeom prst="rect">
            <a:avLst/>
          </a:prstGeom>
          <a:noFill/>
        </p:spPr>
        <p:txBody>
          <a:bodyPr wrap="square" rtlCol="0">
            <a:noAutofit/>
          </a:bodyPr>
          <a:lstStyle/>
          <a:p>
            <a:pPr>
              <a:lnSpc>
                <a:spcPct val="120000"/>
              </a:lnSpc>
            </a:pPr>
            <a:r>
              <a:rPr lang="zh-CN" altLang="en-US" sz="1400" spc="120" dirty="0"/>
              <a:t>研究证明，跑步可以避免青少年因为久坐和姿势不良所导致的骨骼特别是脊柱发育异常问题、驼背和脊柱侧弯。为什么呢？因为跑步通过变换身体姿势，不仅可以预防这些问题，还是青少年发生轻度脊柱发育异常时矫正的手段之一。</a:t>
            </a:r>
          </a:p>
        </p:txBody>
      </p:sp>
      <p:sp>
        <p:nvSpPr>
          <p:cNvPr id="41" name="文本框 40">
            <a:extLst>
              <a:ext uri="{FF2B5EF4-FFF2-40B4-BE49-F238E27FC236}">
                <a16:creationId xmlns:a16="http://schemas.microsoft.com/office/drawing/2014/main" id="{49990346-8FB1-5A34-6FDB-B0ADB7279B9D}"/>
              </a:ext>
            </a:extLst>
          </p:cNvPr>
          <p:cNvSpPr txBox="1"/>
          <p:nvPr/>
        </p:nvSpPr>
        <p:spPr>
          <a:xfrm>
            <a:off x="8298291" y="4376524"/>
            <a:ext cx="2236510" cy="400110"/>
          </a:xfrm>
          <a:prstGeom prst="rect">
            <a:avLst/>
          </a:prstGeom>
          <a:noFill/>
        </p:spPr>
        <p:txBody>
          <a:bodyPr wrap="none" rtlCol="0">
            <a:noAutofit/>
          </a:bodyPr>
          <a:lstStyle/>
          <a:p>
            <a:pPr algn="r"/>
            <a:r>
              <a:rPr lang="zh-CN" altLang="en-US" sz="2000" b="1" dirty="0">
                <a:solidFill>
                  <a:schemeClr val="accent3">
                    <a:lumMod val="50000"/>
                  </a:schemeClr>
                </a:solidFill>
              </a:rPr>
              <a:t>跑步让青少年长高</a:t>
            </a:r>
            <a:endParaRPr lang="zh-CN" altLang="en-US" sz="2000" dirty="0">
              <a:solidFill>
                <a:schemeClr val="accent3">
                  <a:lumMod val="50000"/>
                </a:schemeClr>
              </a:solidFill>
            </a:endParaRPr>
          </a:p>
        </p:txBody>
      </p:sp>
    </p:spTree>
    <p:extLst>
      <p:ext uri="{BB962C8B-B14F-4D97-AF65-F5344CB8AC3E}">
        <p14:creationId xmlns:p14="http://schemas.microsoft.com/office/powerpoint/2010/main" val="141140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4079076-BDEE-7318-1A98-8B67E7AA3ED4}"/>
              </a:ext>
            </a:extLst>
          </p:cNvPr>
          <p:cNvSpPr txBox="1"/>
          <p:nvPr/>
        </p:nvSpPr>
        <p:spPr>
          <a:xfrm>
            <a:off x="1471538" y="972177"/>
            <a:ext cx="2869561" cy="2646878"/>
          </a:xfrm>
          <a:prstGeom prst="rect">
            <a:avLst/>
          </a:prstGeom>
          <a:noFill/>
        </p:spPr>
        <p:txBody>
          <a:bodyPr wrap="square" rtlCol="0">
            <a:noAutofit/>
          </a:bodyPr>
          <a:lstStyle/>
          <a:p>
            <a:pPr algn="ctr"/>
            <a:r>
              <a:rPr kumimoji="1" lang="en-US" altLang="zh-CN" sz="16600" dirty="0">
                <a:ln>
                  <a:solidFill>
                    <a:schemeClr val="accent1"/>
                  </a:solidFill>
                </a:ln>
                <a:noFill/>
              </a:rPr>
              <a:t>02</a:t>
            </a:r>
            <a:endParaRPr kumimoji="1" lang="zh-CN" altLang="en-US" sz="16600" dirty="0">
              <a:ln>
                <a:solidFill>
                  <a:schemeClr val="accent1"/>
                </a:solidFill>
              </a:ln>
              <a:noFill/>
            </a:endParaRPr>
          </a:p>
        </p:txBody>
      </p:sp>
      <p:sp>
        <p:nvSpPr>
          <p:cNvPr id="5" name="文本框 4">
            <a:extLst>
              <a:ext uri="{FF2B5EF4-FFF2-40B4-BE49-F238E27FC236}">
                <a16:creationId xmlns:a16="http://schemas.microsoft.com/office/drawing/2014/main" id="{F2E4BDC0-0CE9-758F-A9E9-8C194DA1D5C2}"/>
              </a:ext>
            </a:extLst>
          </p:cNvPr>
          <p:cNvSpPr txBox="1"/>
          <p:nvPr/>
        </p:nvSpPr>
        <p:spPr>
          <a:xfrm>
            <a:off x="1590255" y="3627202"/>
            <a:ext cx="3877985" cy="830997"/>
          </a:xfrm>
          <a:prstGeom prst="rect">
            <a:avLst/>
          </a:prstGeom>
          <a:noFill/>
        </p:spPr>
        <p:txBody>
          <a:bodyPr wrap="none" rtlCol="0">
            <a:noAutofit/>
          </a:bodyPr>
          <a:lstStyle/>
          <a:p>
            <a:r>
              <a:rPr kumimoji="1" lang="zh-CN" altLang="en-US" sz="4800" b="1" dirty="0">
                <a:solidFill>
                  <a:schemeClr val="accent3"/>
                </a:solidFill>
                <a:latin typeface="Microsoft YaHei" panose="020B0503020204020204" pitchFamily="34" charset="-122"/>
                <a:ea typeface="Microsoft YaHei" panose="020B0503020204020204" pitchFamily="34" charset="-122"/>
              </a:rPr>
              <a:t>跑步运动现状</a:t>
            </a:r>
          </a:p>
        </p:txBody>
      </p:sp>
    </p:spTree>
    <p:extLst>
      <p:ext uri="{BB962C8B-B14F-4D97-AF65-F5344CB8AC3E}">
        <p14:creationId xmlns:p14="http://schemas.microsoft.com/office/powerpoint/2010/main" val="167328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F75E80B-467A-1F9D-6E4D-7534C54F49F8}"/>
              </a:ext>
            </a:extLst>
          </p:cNvPr>
          <p:cNvSpPr>
            <a:spLocks noGrp="1"/>
          </p:cNvSpPr>
          <p:nvPr>
            <p:ph type="title"/>
          </p:nvPr>
        </p:nvSpPr>
        <p:spPr/>
        <p:txBody>
          <a:bodyPr>
            <a:noAutofit/>
          </a:bodyPr>
          <a:lstStyle/>
          <a:p>
            <a:r>
              <a:rPr kumimoji="1" lang="zh-CN" altLang="en-US" spc="120" dirty="0"/>
              <a:t>跑步运动的发展趋势</a:t>
            </a:r>
            <a:endParaRPr lang="zh-CN" altLang="en-US" dirty="0"/>
          </a:p>
        </p:txBody>
      </p:sp>
      <p:sp>
        <p:nvSpPr>
          <p:cNvPr id="13" name="文本框 12">
            <a:extLst>
              <a:ext uri="{FF2B5EF4-FFF2-40B4-BE49-F238E27FC236}">
                <a16:creationId xmlns:a16="http://schemas.microsoft.com/office/drawing/2014/main" id="{6AE7B5D3-484E-780B-1024-80A7632BBB7D}"/>
              </a:ext>
            </a:extLst>
          </p:cNvPr>
          <p:cNvSpPr txBox="1"/>
          <p:nvPr/>
        </p:nvSpPr>
        <p:spPr>
          <a:xfrm>
            <a:off x="832833" y="2643900"/>
            <a:ext cx="1776406" cy="1103507"/>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过去一年，大众最常参与的运动项目是</a:t>
            </a:r>
            <a:r>
              <a:rPr lang="zh-CN" altLang="en-US" sz="1400" b="1" spc="120" dirty="0">
                <a:solidFill>
                  <a:schemeClr val="accent3">
                    <a:lumMod val="50000"/>
                  </a:schemeClr>
                </a:solidFill>
              </a:rPr>
              <a:t>跑步</a:t>
            </a:r>
            <a:r>
              <a:rPr lang="zh-CN" altLang="en-US" sz="1400" spc="120" dirty="0">
                <a:solidFill>
                  <a:schemeClr val="accent3">
                    <a:lumMod val="50000"/>
                  </a:schemeClr>
                </a:solidFill>
              </a:rPr>
              <a:t>，特别是在一线和新一线城市。</a:t>
            </a:r>
          </a:p>
        </p:txBody>
      </p:sp>
      <p:sp>
        <p:nvSpPr>
          <p:cNvPr id="5" name="文本框 4">
            <a:extLst>
              <a:ext uri="{FF2B5EF4-FFF2-40B4-BE49-F238E27FC236}">
                <a16:creationId xmlns:a16="http://schemas.microsoft.com/office/drawing/2014/main" id="{30CF9922-2252-7FDF-BF0D-0BADA9536401}"/>
              </a:ext>
            </a:extLst>
          </p:cNvPr>
          <p:cNvSpPr txBox="1"/>
          <p:nvPr/>
        </p:nvSpPr>
        <p:spPr>
          <a:xfrm>
            <a:off x="9528972" y="2254056"/>
            <a:ext cx="1776406" cy="844975"/>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最直观的表现，参加马拉松的人</a:t>
            </a:r>
            <a:r>
              <a:rPr lang="zh-CN" altLang="en-US" sz="1400" b="1" spc="120" dirty="0">
                <a:solidFill>
                  <a:schemeClr val="accent3">
                    <a:lumMod val="50000"/>
                  </a:schemeClr>
                </a:solidFill>
              </a:rPr>
              <a:t>越来越多</a:t>
            </a:r>
          </a:p>
        </p:txBody>
      </p:sp>
      <p:sp>
        <p:nvSpPr>
          <p:cNvPr id="14" name="文本框 13">
            <a:extLst>
              <a:ext uri="{FF2B5EF4-FFF2-40B4-BE49-F238E27FC236}">
                <a16:creationId xmlns:a16="http://schemas.microsoft.com/office/drawing/2014/main" id="{763E68DA-0140-F018-3EE2-761D22ADFCDC}"/>
              </a:ext>
            </a:extLst>
          </p:cNvPr>
          <p:cNvSpPr txBox="1"/>
          <p:nvPr/>
        </p:nvSpPr>
        <p:spPr>
          <a:xfrm>
            <a:off x="3047210" y="4575415"/>
            <a:ext cx="1776406" cy="845671"/>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跑者占每周定期运动两到三次的人群</a:t>
            </a:r>
            <a:r>
              <a:rPr lang="en-US" altLang="zh-CN" sz="1400" b="1" spc="120" dirty="0">
                <a:solidFill>
                  <a:schemeClr val="accent3">
                    <a:lumMod val="50000"/>
                  </a:schemeClr>
                </a:solidFill>
              </a:rPr>
              <a:t>90%</a:t>
            </a:r>
          </a:p>
        </p:txBody>
      </p:sp>
      <p:sp>
        <p:nvSpPr>
          <p:cNvPr id="15" name="文本框 14">
            <a:extLst>
              <a:ext uri="{FF2B5EF4-FFF2-40B4-BE49-F238E27FC236}">
                <a16:creationId xmlns:a16="http://schemas.microsoft.com/office/drawing/2014/main" id="{1CEC76BA-7053-3589-D2E4-154B16CCEACF}"/>
              </a:ext>
            </a:extLst>
          </p:cNvPr>
          <p:cNvSpPr txBox="1"/>
          <p:nvPr/>
        </p:nvSpPr>
        <p:spPr>
          <a:xfrm>
            <a:off x="7396623" y="4023661"/>
            <a:ext cx="1776406" cy="1103507"/>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当</a:t>
            </a:r>
            <a:r>
              <a:rPr lang="en-US" altLang="zh-CN" sz="1400" spc="120" dirty="0">
                <a:solidFill>
                  <a:schemeClr val="accent3">
                    <a:lumMod val="50000"/>
                  </a:schemeClr>
                </a:solidFill>
              </a:rPr>
              <a:t>2022</a:t>
            </a:r>
            <a:r>
              <a:rPr lang="zh-CN" altLang="en-US" sz="1400" spc="120" dirty="0">
                <a:solidFill>
                  <a:schemeClr val="accent3">
                    <a:lumMod val="50000"/>
                  </a:schemeClr>
                </a:solidFill>
              </a:rPr>
              <a:t>的脚步迈进春天，走进运动场、健身房的人也越来越多。</a:t>
            </a:r>
            <a:endParaRPr lang="en-US" altLang="zh-CN" sz="1400" spc="120" dirty="0">
              <a:solidFill>
                <a:schemeClr val="accent3">
                  <a:lumMod val="50000"/>
                </a:schemeClr>
              </a:solidFill>
            </a:endParaRPr>
          </a:p>
        </p:txBody>
      </p:sp>
      <p:sp>
        <p:nvSpPr>
          <p:cNvPr id="16" name="文本框 15">
            <a:extLst>
              <a:ext uri="{FF2B5EF4-FFF2-40B4-BE49-F238E27FC236}">
                <a16:creationId xmlns:a16="http://schemas.microsoft.com/office/drawing/2014/main" id="{9ADFF22B-5AC5-F30F-95AA-2814B8703294}"/>
              </a:ext>
            </a:extLst>
          </p:cNvPr>
          <p:cNvSpPr txBox="1"/>
          <p:nvPr/>
        </p:nvSpPr>
        <p:spPr>
          <a:xfrm>
            <a:off x="4875782" y="2254056"/>
            <a:ext cx="1776406" cy="1103507"/>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中国运动市场规模是全球第二大运动市场，</a:t>
            </a:r>
            <a:r>
              <a:rPr lang="zh-CN" altLang="en-US" sz="1400" b="1" spc="120" dirty="0">
                <a:solidFill>
                  <a:schemeClr val="accent3">
                    <a:lumMod val="50000"/>
                  </a:schemeClr>
                </a:solidFill>
              </a:rPr>
              <a:t>跑步</a:t>
            </a:r>
            <a:r>
              <a:rPr lang="zh-CN" altLang="en-US" sz="1400" spc="120" dirty="0">
                <a:solidFill>
                  <a:schemeClr val="accent3">
                    <a:lumMod val="50000"/>
                  </a:schemeClr>
                </a:solidFill>
              </a:rPr>
              <a:t>是最受欢迎的运动</a:t>
            </a:r>
            <a:endParaRPr lang="en-US" altLang="zh-CN" sz="1400" spc="120" dirty="0">
              <a:solidFill>
                <a:schemeClr val="accent3">
                  <a:lumMod val="50000"/>
                </a:schemeClr>
              </a:solidFill>
            </a:endParaRPr>
          </a:p>
        </p:txBody>
      </p:sp>
      <p:sp>
        <p:nvSpPr>
          <p:cNvPr id="17" name="任意形状 16">
            <a:extLst>
              <a:ext uri="{FF2B5EF4-FFF2-40B4-BE49-F238E27FC236}">
                <a16:creationId xmlns:a16="http://schemas.microsoft.com/office/drawing/2014/main" id="{914B6DA9-15C4-F8E9-BA5D-45AB2F1B8244}"/>
              </a:ext>
            </a:extLst>
          </p:cNvPr>
          <p:cNvSpPr/>
          <p:nvPr/>
        </p:nvSpPr>
        <p:spPr>
          <a:xfrm>
            <a:off x="1" y="2073729"/>
            <a:ext cx="12192000" cy="3053439"/>
          </a:xfrm>
          <a:custGeom>
            <a:avLst/>
            <a:gdLst>
              <a:gd name="connsiteX0" fmla="*/ 0 w 12670971"/>
              <a:gd name="connsiteY0" fmla="*/ 3347357 h 3347357"/>
              <a:gd name="connsiteX1" fmla="*/ 3167743 w 12670971"/>
              <a:gd name="connsiteY1" fmla="*/ 1747157 h 3347357"/>
              <a:gd name="connsiteX2" fmla="*/ 6025243 w 12670971"/>
              <a:gd name="connsiteY2" fmla="*/ 2204357 h 3347357"/>
              <a:gd name="connsiteX3" fmla="*/ 8311243 w 12670971"/>
              <a:gd name="connsiteY3" fmla="*/ 1045028 h 3347357"/>
              <a:gd name="connsiteX4" fmla="*/ 10123714 w 12670971"/>
              <a:gd name="connsiteY4" fmla="*/ 1845128 h 3347357"/>
              <a:gd name="connsiteX5" fmla="*/ 12670971 w 12670971"/>
              <a:gd name="connsiteY5" fmla="*/ 0 h 334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0971" h="3347357">
                <a:moveTo>
                  <a:pt x="0" y="3347357"/>
                </a:moveTo>
                <a:cubicBezTo>
                  <a:pt x="1081768" y="2642507"/>
                  <a:pt x="2163536" y="1937657"/>
                  <a:pt x="3167743" y="1747157"/>
                </a:cubicBezTo>
                <a:cubicBezTo>
                  <a:pt x="4171950" y="1556657"/>
                  <a:pt x="5167993" y="2321378"/>
                  <a:pt x="6025243" y="2204357"/>
                </a:cubicBezTo>
                <a:cubicBezTo>
                  <a:pt x="6882493" y="2087336"/>
                  <a:pt x="7628165" y="1104899"/>
                  <a:pt x="8311243" y="1045028"/>
                </a:cubicBezTo>
                <a:cubicBezTo>
                  <a:pt x="8994321" y="985157"/>
                  <a:pt x="9397093" y="2019299"/>
                  <a:pt x="10123714" y="1845128"/>
                </a:cubicBezTo>
                <a:cubicBezTo>
                  <a:pt x="10850335" y="1670957"/>
                  <a:pt x="11760653" y="835478"/>
                  <a:pt x="12670971" y="0"/>
                </a:cubicBezTo>
              </a:path>
            </a:pathLst>
          </a:custGeom>
          <a:noFill/>
          <a:ln w="31750"/>
          <a:effectLst>
            <a:outerShdw blurRad="50800" dist="76200" dir="5400000" algn="t" rotWithShape="0">
              <a:schemeClr val="accent3">
                <a:alpha val="3933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cxnSp>
        <p:nvCxnSpPr>
          <p:cNvPr id="22" name="直线连接符 21">
            <a:extLst>
              <a:ext uri="{FF2B5EF4-FFF2-40B4-BE49-F238E27FC236}">
                <a16:creationId xmlns:a16="http://schemas.microsoft.com/office/drawing/2014/main" id="{7E3047DC-4459-8B09-B89B-6CDE318F1885}"/>
              </a:ext>
            </a:extLst>
          </p:cNvPr>
          <p:cNvCxnSpPr/>
          <p:nvPr/>
        </p:nvCxnSpPr>
        <p:spPr>
          <a:xfrm>
            <a:off x="767517" y="2741859"/>
            <a:ext cx="0" cy="1568886"/>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8AEB1363-E657-BDA0-7ECF-FA095649B9BA}"/>
              </a:ext>
            </a:extLst>
          </p:cNvPr>
          <p:cNvCxnSpPr>
            <a:cxnSpLocks/>
          </p:cNvCxnSpPr>
          <p:nvPr/>
        </p:nvCxnSpPr>
        <p:spPr>
          <a:xfrm flipH="1">
            <a:off x="4823616" y="2365269"/>
            <a:ext cx="74" cy="1766227"/>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a16="http://schemas.microsoft.com/office/drawing/2014/main" id="{201D8793-FEB2-E9DA-1410-B581987C5B17}"/>
              </a:ext>
            </a:extLst>
          </p:cNvPr>
          <p:cNvCxnSpPr/>
          <p:nvPr/>
        </p:nvCxnSpPr>
        <p:spPr>
          <a:xfrm>
            <a:off x="9503076" y="2358798"/>
            <a:ext cx="0" cy="1568886"/>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28091E05-D355-A40B-ECB4-6557001BF8A9}"/>
              </a:ext>
            </a:extLst>
          </p:cNvPr>
          <p:cNvCxnSpPr>
            <a:cxnSpLocks/>
          </p:cNvCxnSpPr>
          <p:nvPr/>
        </p:nvCxnSpPr>
        <p:spPr>
          <a:xfrm flipV="1">
            <a:off x="7315050" y="3478428"/>
            <a:ext cx="0" cy="1568886"/>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49F8C129-BB60-3F49-73FC-6EF7FE6AB6C5}"/>
              </a:ext>
            </a:extLst>
          </p:cNvPr>
          <p:cNvCxnSpPr>
            <a:cxnSpLocks/>
          </p:cNvCxnSpPr>
          <p:nvPr/>
        </p:nvCxnSpPr>
        <p:spPr>
          <a:xfrm flipH="1" flipV="1">
            <a:off x="2965638" y="3927684"/>
            <a:ext cx="16104" cy="1410431"/>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36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F75E80B-467A-1F9D-6E4D-7534C54F49F8}"/>
              </a:ext>
            </a:extLst>
          </p:cNvPr>
          <p:cNvSpPr>
            <a:spLocks noGrp="1"/>
          </p:cNvSpPr>
          <p:nvPr>
            <p:ph type="title"/>
          </p:nvPr>
        </p:nvSpPr>
        <p:spPr/>
        <p:txBody>
          <a:bodyPr>
            <a:noAutofit/>
          </a:bodyPr>
          <a:lstStyle/>
          <a:p>
            <a:r>
              <a:rPr kumimoji="1" lang="zh-CN" altLang="en-US" spc="120" dirty="0"/>
              <a:t>跑步运动后疫情时代的发展</a:t>
            </a:r>
            <a:endParaRPr lang="zh-CN" altLang="en-US" dirty="0"/>
          </a:p>
        </p:txBody>
      </p:sp>
      <p:sp>
        <p:nvSpPr>
          <p:cNvPr id="12" name="任意形状 11">
            <a:extLst>
              <a:ext uri="{FF2B5EF4-FFF2-40B4-BE49-F238E27FC236}">
                <a16:creationId xmlns:a16="http://schemas.microsoft.com/office/drawing/2014/main" id="{9DF60238-6993-E8E4-FF37-2908915F1FB4}"/>
              </a:ext>
            </a:extLst>
          </p:cNvPr>
          <p:cNvSpPr/>
          <p:nvPr/>
        </p:nvSpPr>
        <p:spPr>
          <a:xfrm flipH="1" flipV="1">
            <a:off x="658811" y="1731695"/>
            <a:ext cx="5740109" cy="4676025"/>
          </a:xfrm>
          <a:custGeom>
            <a:avLst/>
            <a:gdLst>
              <a:gd name="connsiteX0" fmla="*/ 953161 w 2822754"/>
              <a:gd name="connsiteY0" fmla="*/ 0 h 3812644"/>
              <a:gd name="connsiteX1" fmla="*/ 2822754 w 2822754"/>
              <a:gd name="connsiteY1" fmla="*/ 0 h 3812644"/>
              <a:gd name="connsiteX2" fmla="*/ 2822754 w 2822754"/>
              <a:gd name="connsiteY2" fmla="*/ 3812644 h 3812644"/>
              <a:gd name="connsiteX3" fmla="*/ 0 w 2822754"/>
              <a:gd name="connsiteY3" fmla="*/ 3812644 h 3812644"/>
            </a:gdLst>
            <a:ahLst/>
            <a:cxnLst>
              <a:cxn ang="0">
                <a:pos x="connsiteX0" y="connsiteY0"/>
              </a:cxn>
              <a:cxn ang="0">
                <a:pos x="connsiteX1" y="connsiteY1"/>
              </a:cxn>
              <a:cxn ang="0">
                <a:pos x="connsiteX2" y="connsiteY2"/>
              </a:cxn>
              <a:cxn ang="0">
                <a:pos x="connsiteX3" y="connsiteY3"/>
              </a:cxn>
            </a:cxnLst>
            <a:rect l="l" t="t" r="r" b="b"/>
            <a:pathLst>
              <a:path w="2822754" h="3812644">
                <a:moveTo>
                  <a:pt x="953161" y="0"/>
                </a:moveTo>
                <a:lnTo>
                  <a:pt x="2822754" y="0"/>
                </a:lnTo>
                <a:lnTo>
                  <a:pt x="2822754" y="3812644"/>
                </a:lnTo>
                <a:lnTo>
                  <a:pt x="0" y="38126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14" name="任意形状 13">
            <a:extLst>
              <a:ext uri="{FF2B5EF4-FFF2-40B4-BE49-F238E27FC236}">
                <a16:creationId xmlns:a16="http://schemas.microsoft.com/office/drawing/2014/main" id="{60D03609-FC75-E6EB-EF14-4F54F556AAC0}"/>
              </a:ext>
            </a:extLst>
          </p:cNvPr>
          <p:cNvSpPr/>
          <p:nvPr/>
        </p:nvSpPr>
        <p:spPr>
          <a:xfrm>
            <a:off x="5756565" y="1731695"/>
            <a:ext cx="5740110" cy="4676025"/>
          </a:xfrm>
          <a:custGeom>
            <a:avLst/>
            <a:gdLst>
              <a:gd name="connsiteX0" fmla="*/ 953161 w 2822754"/>
              <a:gd name="connsiteY0" fmla="*/ 0 h 3812644"/>
              <a:gd name="connsiteX1" fmla="*/ 2822754 w 2822754"/>
              <a:gd name="connsiteY1" fmla="*/ 0 h 3812644"/>
              <a:gd name="connsiteX2" fmla="*/ 2822754 w 2822754"/>
              <a:gd name="connsiteY2" fmla="*/ 3812644 h 3812644"/>
              <a:gd name="connsiteX3" fmla="*/ 0 w 2822754"/>
              <a:gd name="connsiteY3" fmla="*/ 3812644 h 3812644"/>
            </a:gdLst>
            <a:ahLst/>
            <a:cxnLst>
              <a:cxn ang="0">
                <a:pos x="connsiteX0" y="connsiteY0"/>
              </a:cxn>
              <a:cxn ang="0">
                <a:pos x="connsiteX1" y="connsiteY1"/>
              </a:cxn>
              <a:cxn ang="0">
                <a:pos x="connsiteX2" y="connsiteY2"/>
              </a:cxn>
              <a:cxn ang="0">
                <a:pos x="connsiteX3" y="connsiteY3"/>
              </a:cxn>
            </a:cxnLst>
            <a:rect l="l" t="t" r="r" b="b"/>
            <a:pathLst>
              <a:path w="2822754" h="3812644">
                <a:moveTo>
                  <a:pt x="953161" y="0"/>
                </a:moveTo>
                <a:lnTo>
                  <a:pt x="2822754" y="0"/>
                </a:lnTo>
                <a:lnTo>
                  <a:pt x="2822754" y="3812644"/>
                </a:lnTo>
                <a:lnTo>
                  <a:pt x="0" y="38126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5" name="文本框 4">
            <a:extLst>
              <a:ext uri="{FF2B5EF4-FFF2-40B4-BE49-F238E27FC236}">
                <a16:creationId xmlns:a16="http://schemas.microsoft.com/office/drawing/2014/main" id="{30CF9922-2252-7FDF-BF0D-0BADA9536401}"/>
              </a:ext>
            </a:extLst>
          </p:cNvPr>
          <p:cNvSpPr txBox="1"/>
          <p:nvPr/>
        </p:nvSpPr>
        <p:spPr>
          <a:xfrm>
            <a:off x="7171169" y="3000889"/>
            <a:ext cx="4145614" cy="2913233"/>
          </a:xfrm>
          <a:prstGeom prst="rect">
            <a:avLst/>
          </a:prstGeom>
          <a:noFill/>
        </p:spPr>
        <p:txBody>
          <a:bodyPr wrap="square" rtlCol="0">
            <a:noAutofit/>
          </a:bodyPr>
          <a:lstStyle/>
          <a:p>
            <a:pPr>
              <a:lnSpc>
                <a:spcPct val="120000"/>
              </a:lnSpc>
            </a:pPr>
            <a:r>
              <a:rPr lang="zh-CN" altLang="en-US" sz="1400" spc="120" dirty="0">
                <a:solidFill>
                  <a:schemeClr val="bg1"/>
                </a:solidFill>
              </a:rPr>
              <a:t>当国民收入水平提高，人们这才有精力去关注物质之外的健康和精神的追求，跑步这种既能挥洒汗水享受快乐，又低门槛的运动方式便成了首选。</a:t>
            </a:r>
          </a:p>
          <a:p>
            <a:pPr>
              <a:lnSpc>
                <a:spcPct val="120000"/>
              </a:lnSpc>
            </a:pPr>
            <a:r>
              <a:rPr lang="zh-CN" altLang="en-US" sz="1400" spc="120" dirty="0">
                <a:solidFill>
                  <a:schemeClr val="bg1"/>
                </a:solidFill>
              </a:rPr>
              <a:t>疫情也给人们的健康观念带来了极大的改变。</a:t>
            </a:r>
            <a:r>
              <a:rPr lang="en-US" altLang="zh-CN" sz="1400" spc="120" dirty="0">
                <a:solidFill>
                  <a:schemeClr val="bg1"/>
                </a:solidFill>
              </a:rPr>
              <a:t>2021</a:t>
            </a:r>
            <a:r>
              <a:rPr lang="zh-CN" altLang="en-US" sz="1400" spc="120" dirty="0">
                <a:solidFill>
                  <a:schemeClr val="bg1"/>
                </a:solidFill>
              </a:rPr>
              <a:t>年下半年全球疫情“松绑”后，人们对于户外运动、跑步健身等活动的热情高涨。</a:t>
            </a:r>
          </a:p>
          <a:p>
            <a:pPr>
              <a:lnSpc>
                <a:spcPct val="120000"/>
              </a:lnSpc>
            </a:pPr>
            <a:r>
              <a:rPr lang="zh-CN" altLang="en-US" sz="1400" spc="120" dirty="0">
                <a:solidFill>
                  <a:schemeClr val="bg1"/>
                </a:solidFill>
              </a:rPr>
              <a:t>调查显示，全球近</a:t>
            </a:r>
            <a:r>
              <a:rPr lang="en-US" altLang="zh-CN" sz="1400" spc="120" dirty="0">
                <a:solidFill>
                  <a:schemeClr val="bg1"/>
                </a:solidFill>
              </a:rPr>
              <a:t>29%</a:t>
            </a:r>
            <a:r>
              <a:rPr lang="zh-CN" altLang="en-US" sz="1400" spc="120" dirty="0">
                <a:solidFill>
                  <a:schemeClr val="bg1"/>
                </a:solidFill>
              </a:rPr>
              <a:t>的跑步者是在疫情期间开始跑步。</a:t>
            </a:r>
            <a:endParaRPr lang="en-US" altLang="zh-CN" sz="1400" spc="120" dirty="0">
              <a:solidFill>
                <a:schemeClr val="bg1"/>
              </a:solidFill>
            </a:endParaRPr>
          </a:p>
          <a:p>
            <a:pPr>
              <a:lnSpc>
                <a:spcPct val="120000"/>
              </a:lnSpc>
            </a:pPr>
            <a:r>
              <a:rPr lang="zh-CN" altLang="en-US" sz="1400" spc="120" dirty="0">
                <a:solidFill>
                  <a:schemeClr val="bg1"/>
                </a:solidFill>
              </a:rPr>
              <a:t>心理学家认为，跑步已经成为许多人改善身心健康的“救生索”。</a:t>
            </a:r>
          </a:p>
        </p:txBody>
      </p:sp>
      <p:sp>
        <p:nvSpPr>
          <p:cNvPr id="7" name="文本框 6">
            <a:extLst>
              <a:ext uri="{FF2B5EF4-FFF2-40B4-BE49-F238E27FC236}">
                <a16:creationId xmlns:a16="http://schemas.microsoft.com/office/drawing/2014/main" id="{B7AC5986-B3D2-9382-ABEA-923E0B0A50FE}"/>
              </a:ext>
            </a:extLst>
          </p:cNvPr>
          <p:cNvSpPr txBox="1"/>
          <p:nvPr/>
        </p:nvSpPr>
        <p:spPr>
          <a:xfrm>
            <a:off x="875217" y="3000889"/>
            <a:ext cx="4664942" cy="2137636"/>
          </a:xfrm>
          <a:prstGeom prst="rect">
            <a:avLst/>
          </a:prstGeom>
          <a:noFill/>
        </p:spPr>
        <p:txBody>
          <a:bodyPr wrap="square" rtlCol="0">
            <a:noAutofit/>
          </a:bodyPr>
          <a:lstStyle/>
          <a:p>
            <a:pPr>
              <a:lnSpc>
                <a:spcPct val="120000"/>
              </a:lnSpc>
            </a:pPr>
            <a:r>
              <a:rPr lang="zh-CN" altLang="en-US" sz="1400" spc="120" dirty="0">
                <a:solidFill>
                  <a:schemeClr val="bg1"/>
                </a:solidFill>
              </a:rPr>
              <a:t>早在</a:t>
            </a:r>
            <a:r>
              <a:rPr lang="en-US" altLang="zh-CN" sz="1400" spc="120" dirty="0">
                <a:solidFill>
                  <a:schemeClr val="bg1"/>
                </a:solidFill>
              </a:rPr>
              <a:t>2014</a:t>
            </a:r>
            <a:r>
              <a:rPr lang="zh-CN" altLang="en-US" sz="1400" spc="120" dirty="0">
                <a:solidFill>
                  <a:schemeClr val="bg1"/>
                </a:solidFill>
              </a:rPr>
              <a:t>至</a:t>
            </a:r>
            <a:r>
              <a:rPr lang="en-US" altLang="zh-CN" sz="1400" spc="120" dirty="0">
                <a:solidFill>
                  <a:schemeClr val="bg1"/>
                </a:solidFill>
              </a:rPr>
              <a:t>2018</a:t>
            </a:r>
            <a:r>
              <a:rPr lang="zh-CN" altLang="en-US" sz="1400" spc="120" dirty="0">
                <a:solidFill>
                  <a:schemeClr val="bg1"/>
                </a:solidFill>
              </a:rPr>
              <a:t>年，马拉松赛事刚在国内迎来发展井喷。</a:t>
            </a:r>
            <a:endParaRPr lang="en-US" altLang="zh-CN" sz="1400" spc="120" dirty="0">
              <a:solidFill>
                <a:schemeClr val="bg1"/>
              </a:solidFill>
            </a:endParaRPr>
          </a:p>
          <a:p>
            <a:pPr>
              <a:lnSpc>
                <a:spcPct val="120000"/>
              </a:lnSpc>
            </a:pPr>
            <a:r>
              <a:rPr lang="zh-CN" altLang="en-US" sz="1400" spc="120" dirty="0">
                <a:solidFill>
                  <a:schemeClr val="bg1"/>
                </a:solidFill>
              </a:rPr>
              <a:t>按照中国田协官方数据，</a:t>
            </a:r>
            <a:r>
              <a:rPr lang="en-US" altLang="zh-CN" sz="1400" spc="120" dirty="0">
                <a:solidFill>
                  <a:schemeClr val="bg1"/>
                </a:solidFill>
              </a:rPr>
              <a:t>2017</a:t>
            </a:r>
            <a:r>
              <a:rPr lang="zh-CN" altLang="en-US" sz="1400" spc="120" dirty="0">
                <a:solidFill>
                  <a:schemeClr val="bg1"/>
                </a:solidFill>
              </a:rPr>
              <a:t>年全国马拉松赛事增长率达</a:t>
            </a:r>
            <a:r>
              <a:rPr lang="en-US" altLang="zh-CN" sz="1400" spc="120" dirty="0">
                <a:solidFill>
                  <a:schemeClr val="bg1"/>
                </a:solidFill>
              </a:rPr>
              <a:t>83%</a:t>
            </a:r>
            <a:r>
              <a:rPr lang="zh-CN" altLang="en-US" sz="1400" spc="120" dirty="0">
                <a:solidFill>
                  <a:schemeClr val="bg1"/>
                </a:solidFill>
              </a:rPr>
              <a:t>，用“暴涨”来形容并不为过。</a:t>
            </a:r>
            <a:endParaRPr lang="en-US" altLang="zh-CN" sz="1400" spc="120" dirty="0">
              <a:solidFill>
                <a:schemeClr val="bg1"/>
              </a:solidFill>
            </a:endParaRPr>
          </a:p>
          <a:p>
            <a:pPr>
              <a:lnSpc>
                <a:spcPct val="120000"/>
              </a:lnSpc>
            </a:pPr>
            <a:r>
              <a:rPr lang="zh-CN" altLang="en-US" sz="1400" spc="120" dirty="0">
                <a:solidFill>
                  <a:schemeClr val="bg1"/>
                </a:solidFill>
              </a:rPr>
              <a:t>各类跑步</a:t>
            </a:r>
            <a:r>
              <a:rPr lang="en" altLang="zh-CN" sz="1400" spc="120" dirty="0">
                <a:solidFill>
                  <a:schemeClr val="bg1"/>
                </a:solidFill>
              </a:rPr>
              <a:t>APP</a:t>
            </a:r>
            <a:r>
              <a:rPr lang="zh-CN" altLang="en" sz="1400" spc="120" dirty="0">
                <a:solidFill>
                  <a:schemeClr val="bg1"/>
                </a:solidFill>
              </a:rPr>
              <a:t>、</a:t>
            </a:r>
            <a:r>
              <a:rPr lang="zh-CN" altLang="en-US" sz="1400" spc="120" dirty="0">
                <a:solidFill>
                  <a:schemeClr val="bg1"/>
                </a:solidFill>
              </a:rPr>
              <a:t>智能手环设备也在那时扎堆出现。</a:t>
            </a:r>
            <a:endParaRPr lang="en-US" altLang="zh-CN" sz="1400" spc="120" dirty="0">
              <a:solidFill>
                <a:schemeClr val="bg1"/>
              </a:solidFill>
            </a:endParaRPr>
          </a:p>
          <a:p>
            <a:pPr>
              <a:lnSpc>
                <a:spcPct val="120000"/>
              </a:lnSpc>
            </a:pPr>
            <a:r>
              <a:rPr lang="zh-CN" altLang="en-US" sz="1400" spc="120" dirty="0">
                <a:solidFill>
                  <a:schemeClr val="bg1"/>
                </a:solidFill>
              </a:rPr>
              <a:t>将“跑步”这项运动从公园里随处</a:t>
            </a:r>
            <a:endParaRPr lang="en-US" altLang="zh-CN" sz="1400" spc="120" dirty="0">
              <a:solidFill>
                <a:schemeClr val="bg1"/>
              </a:solidFill>
            </a:endParaRPr>
          </a:p>
          <a:p>
            <a:pPr>
              <a:lnSpc>
                <a:spcPct val="120000"/>
              </a:lnSpc>
            </a:pPr>
            <a:r>
              <a:rPr lang="zh-CN" altLang="en-US" sz="1400" spc="120" dirty="0">
                <a:solidFill>
                  <a:schemeClr val="bg1"/>
                </a:solidFill>
              </a:rPr>
              <a:t>可见的大爷扩展到中产人群，</a:t>
            </a:r>
            <a:endParaRPr lang="en-US" altLang="zh-CN" sz="1400" spc="120" dirty="0">
              <a:solidFill>
                <a:schemeClr val="bg1"/>
              </a:solidFill>
            </a:endParaRPr>
          </a:p>
          <a:p>
            <a:pPr>
              <a:lnSpc>
                <a:spcPct val="120000"/>
              </a:lnSpc>
            </a:pPr>
            <a:r>
              <a:rPr lang="zh-CN" altLang="en-US" sz="1400" spc="120" dirty="0">
                <a:solidFill>
                  <a:schemeClr val="bg1"/>
                </a:solidFill>
              </a:rPr>
              <a:t>让马拉松彻底流行起来。</a:t>
            </a:r>
          </a:p>
        </p:txBody>
      </p:sp>
      <p:sp>
        <p:nvSpPr>
          <p:cNvPr id="15" name="燕尾形 14">
            <a:extLst>
              <a:ext uri="{FF2B5EF4-FFF2-40B4-BE49-F238E27FC236}">
                <a16:creationId xmlns:a16="http://schemas.microsoft.com/office/drawing/2014/main" id="{4B71A5AA-5D8E-DDFB-3910-606D592FB39F}"/>
              </a:ext>
            </a:extLst>
          </p:cNvPr>
          <p:cNvSpPr/>
          <p:nvPr/>
        </p:nvSpPr>
        <p:spPr>
          <a:xfrm>
            <a:off x="6096000" y="3843511"/>
            <a:ext cx="484632" cy="484632"/>
          </a:xfrm>
          <a:prstGeom prst="chevron">
            <a:avLst/>
          </a:prstGeom>
          <a:solidFill>
            <a:schemeClr val="accent1">
              <a:alpha val="355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6" name="燕尾形 15">
            <a:extLst>
              <a:ext uri="{FF2B5EF4-FFF2-40B4-BE49-F238E27FC236}">
                <a16:creationId xmlns:a16="http://schemas.microsoft.com/office/drawing/2014/main" id="{58CBA985-57F9-FC71-ECBB-4F3CE58AC743}"/>
              </a:ext>
            </a:extLst>
          </p:cNvPr>
          <p:cNvSpPr/>
          <p:nvPr/>
        </p:nvSpPr>
        <p:spPr>
          <a:xfrm>
            <a:off x="5701146" y="3843511"/>
            <a:ext cx="484632" cy="484632"/>
          </a:xfrm>
          <a:prstGeom prst="chevron">
            <a:avLst/>
          </a:prstGeom>
          <a:solidFill>
            <a:schemeClr val="accent1">
              <a:alpha val="355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schemeClr val="tx1"/>
              </a:solidFill>
            </a:endParaRPr>
          </a:p>
        </p:txBody>
      </p:sp>
      <p:sp>
        <p:nvSpPr>
          <p:cNvPr id="17" name="文本框 16">
            <a:extLst>
              <a:ext uri="{FF2B5EF4-FFF2-40B4-BE49-F238E27FC236}">
                <a16:creationId xmlns:a16="http://schemas.microsoft.com/office/drawing/2014/main" id="{B39896A0-CF17-1AFA-249F-8568074CC8C9}"/>
              </a:ext>
            </a:extLst>
          </p:cNvPr>
          <p:cNvSpPr txBox="1"/>
          <p:nvPr/>
        </p:nvSpPr>
        <p:spPr>
          <a:xfrm>
            <a:off x="875217" y="2376084"/>
            <a:ext cx="1000274" cy="400110"/>
          </a:xfrm>
          <a:prstGeom prst="rect">
            <a:avLst/>
          </a:prstGeom>
          <a:noFill/>
        </p:spPr>
        <p:txBody>
          <a:bodyPr wrap="none" rtlCol="0">
            <a:noAutofit/>
          </a:bodyPr>
          <a:lstStyle/>
          <a:p>
            <a:r>
              <a:rPr kumimoji="1" lang="zh-CN" altLang="en-US" sz="2000" b="1" spc="120" dirty="0">
                <a:solidFill>
                  <a:schemeClr val="bg1"/>
                </a:solidFill>
              </a:rPr>
              <a:t>井喷期</a:t>
            </a:r>
          </a:p>
        </p:txBody>
      </p:sp>
      <p:sp>
        <p:nvSpPr>
          <p:cNvPr id="18" name="文本框 17">
            <a:extLst>
              <a:ext uri="{FF2B5EF4-FFF2-40B4-BE49-F238E27FC236}">
                <a16:creationId xmlns:a16="http://schemas.microsoft.com/office/drawing/2014/main" id="{4E604A36-3CE9-5128-CB09-45F3E9B437AE}"/>
              </a:ext>
            </a:extLst>
          </p:cNvPr>
          <p:cNvSpPr txBox="1"/>
          <p:nvPr/>
        </p:nvSpPr>
        <p:spPr>
          <a:xfrm>
            <a:off x="8590476" y="2376084"/>
            <a:ext cx="2631490" cy="400110"/>
          </a:xfrm>
          <a:prstGeom prst="rect">
            <a:avLst/>
          </a:prstGeom>
          <a:noFill/>
        </p:spPr>
        <p:txBody>
          <a:bodyPr wrap="none" rtlCol="0">
            <a:noAutofit/>
          </a:bodyPr>
          <a:lstStyle/>
          <a:p>
            <a:pPr algn="r"/>
            <a:r>
              <a:rPr kumimoji="1" lang="zh-CN" altLang="en-US" sz="2000" b="1" spc="120" dirty="0">
                <a:solidFill>
                  <a:schemeClr val="bg1"/>
                </a:solidFill>
              </a:rPr>
              <a:t>后疫情时代的跑步潮</a:t>
            </a:r>
          </a:p>
        </p:txBody>
      </p:sp>
    </p:spTree>
    <p:extLst>
      <p:ext uri="{BB962C8B-B14F-4D97-AF65-F5344CB8AC3E}">
        <p14:creationId xmlns:p14="http://schemas.microsoft.com/office/powerpoint/2010/main" val="90619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F75E80B-467A-1F9D-6E4D-7534C54F49F8}"/>
              </a:ext>
            </a:extLst>
          </p:cNvPr>
          <p:cNvSpPr>
            <a:spLocks noGrp="1"/>
          </p:cNvSpPr>
          <p:nvPr>
            <p:ph type="title"/>
          </p:nvPr>
        </p:nvSpPr>
        <p:spPr/>
        <p:txBody>
          <a:bodyPr>
            <a:noAutofit/>
          </a:bodyPr>
          <a:lstStyle/>
          <a:p>
            <a:r>
              <a:rPr kumimoji="1" lang="zh-CN" altLang="en-US" spc="120" dirty="0"/>
              <a:t>跑步运动的发展利好</a:t>
            </a:r>
            <a:endParaRPr lang="zh-CN" altLang="en-US" dirty="0"/>
          </a:p>
        </p:txBody>
      </p:sp>
      <p:sp>
        <p:nvSpPr>
          <p:cNvPr id="6" name="文本框 5">
            <a:extLst>
              <a:ext uri="{FF2B5EF4-FFF2-40B4-BE49-F238E27FC236}">
                <a16:creationId xmlns:a16="http://schemas.microsoft.com/office/drawing/2014/main" id="{986B457C-07A5-37ED-4DD0-2DF63D154126}"/>
              </a:ext>
            </a:extLst>
          </p:cNvPr>
          <p:cNvSpPr txBox="1"/>
          <p:nvPr/>
        </p:nvSpPr>
        <p:spPr>
          <a:xfrm>
            <a:off x="1021482" y="2300249"/>
            <a:ext cx="4329062" cy="1362040"/>
          </a:xfrm>
          <a:prstGeom prst="rect">
            <a:avLst/>
          </a:prstGeom>
          <a:noFill/>
        </p:spPr>
        <p:txBody>
          <a:bodyPr wrap="square" rtlCol="0">
            <a:noAutofit/>
          </a:bodyPr>
          <a:lstStyle/>
          <a:p>
            <a:pPr fontAlgn="base">
              <a:lnSpc>
                <a:spcPct val="120000"/>
              </a:lnSpc>
            </a:pPr>
            <a:r>
              <a:rPr lang="zh-CN" altLang="en-US" sz="1400" spc="120" dirty="0"/>
              <a:t>宏观政策层面，全民健身战略的推行以及青少年双减政策，都在促使越来越多的人加入跑步群体。</a:t>
            </a:r>
            <a:r>
              <a:rPr lang="en-US" altLang="zh-CN" sz="1400" spc="120" dirty="0"/>
              <a:t>2021</a:t>
            </a:r>
            <a:r>
              <a:rPr lang="zh-CN" altLang="en-US" sz="1400" spc="120" dirty="0"/>
              <a:t>年，</a:t>
            </a:r>
            <a:r>
              <a:rPr lang="en-US" altLang="zh-CN" sz="1400" spc="120" dirty="0"/>
              <a:t>00</a:t>
            </a:r>
            <a:r>
              <a:rPr lang="zh-CN" altLang="en-US" sz="1400" spc="120" dirty="0"/>
              <a:t>后跑步人群以</a:t>
            </a:r>
            <a:r>
              <a:rPr lang="en-US" altLang="zh-CN" sz="1400" spc="120" dirty="0"/>
              <a:t>62.3%</a:t>
            </a:r>
            <a:r>
              <a:rPr lang="zh-CN" altLang="en-US" sz="1400" spc="120" dirty="0"/>
              <a:t>的同比增长速度异军突起；女性跑步用户也增长趋势强劲，在整体跑者素质上相比往年都有所提升。</a:t>
            </a:r>
          </a:p>
        </p:txBody>
      </p:sp>
      <p:sp>
        <p:nvSpPr>
          <p:cNvPr id="2" name="矩形 1">
            <a:extLst>
              <a:ext uri="{FF2B5EF4-FFF2-40B4-BE49-F238E27FC236}">
                <a16:creationId xmlns:a16="http://schemas.microsoft.com/office/drawing/2014/main" id="{73CB25C5-261C-FB42-D875-76C92D47EA94}"/>
              </a:ext>
            </a:extLst>
          </p:cNvPr>
          <p:cNvSpPr/>
          <p:nvPr/>
        </p:nvSpPr>
        <p:spPr>
          <a:xfrm>
            <a:off x="836062" y="1945717"/>
            <a:ext cx="4641879" cy="17543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8" name="矩形 7">
            <a:extLst>
              <a:ext uri="{FF2B5EF4-FFF2-40B4-BE49-F238E27FC236}">
                <a16:creationId xmlns:a16="http://schemas.microsoft.com/office/drawing/2014/main" id="{1DA2D2C6-3ED1-CA8D-272C-0432AD069379}"/>
              </a:ext>
            </a:extLst>
          </p:cNvPr>
          <p:cNvSpPr/>
          <p:nvPr/>
        </p:nvSpPr>
        <p:spPr>
          <a:xfrm>
            <a:off x="836062" y="4297030"/>
            <a:ext cx="4641879" cy="20061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9" name="矩形 8">
            <a:extLst>
              <a:ext uri="{FF2B5EF4-FFF2-40B4-BE49-F238E27FC236}">
                <a16:creationId xmlns:a16="http://schemas.microsoft.com/office/drawing/2014/main" id="{B1801277-A3CF-1366-F9C6-1A7306C94862}"/>
              </a:ext>
            </a:extLst>
          </p:cNvPr>
          <p:cNvSpPr/>
          <p:nvPr/>
        </p:nvSpPr>
        <p:spPr>
          <a:xfrm>
            <a:off x="6096000" y="1915803"/>
            <a:ext cx="4781097" cy="43874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 name="对角圆角矩形 2">
            <a:extLst>
              <a:ext uri="{FF2B5EF4-FFF2-40B4-BE49-F238E27FC236}">
                <a16:creationId xmlns:a16="http://schemas.microsoft.com/office/drawing/2014/main" id="{7D217BB6-148E-07E3-DCDB-E6995F03B527}"/>
              </a:ext>
            </a:extLst>
          </p:cNvPr>
          <p:cNvSpPr/>
          <p:nvPr/>
        </p:nvSpPr>
        <p:spPr>
          <a:xfrm>
            <a:off x="823596" y="1656260"/>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文本框 9">
            <a:extLst>
              <a:ext uri="{FF2B5EF4-FFF2-40B4-BE49-F238E27FC236}">
                <a16:creationId xmlns:a16="http://schemas.microsoft.com/office/drawing/2014/main" id="{B7703B73-AA26-61BC-4D27-9326861C97C1}"/>
              </a:ext>
            </a:extLst>
          </p:cNvPr>
          <p:cNvSpPr txBox="1"/>
          <p:nvPr/>
        </p:nvSpPr>
        <p:spPr>
          <a:xfrm>
            <a:off x="1021482" y="1715749"/>
            <a:ext cx="1723549" cy="400110"/>
          </a:xfrm>
          <a:prstGeom prst="rect">
            <a:avLst/>
          </a:prstGeom>
          <a:noFill/>
        </p:spPr>
        <p:txBody>
          <a:bodyPr wrap="none" rtlCol="0">
            <a:noAutofit/>
          </a:bodyPr>
          <a:lstStyle/>
          <a:p>
            <a:r>
              <a:rPr lang="zh-CN" altLang="en-US" sz="2000" dirty="0">
                <a:solidFill>
                  <a:schemeClr val="bg1"/>
                </a:solidFill>
              </a:rPr>
              <a:t>全民健身战略</a:t>
            </a:r>
            <a:endParaRPr kumimoji="1" lang="zh-CN" altLang="en-US" sz="2000" dirty="0">
              <a:solidFill>
                <a:schemeClr val="bg1"/>
              </a:solidFill>
            </a:endParaRPr>
          </a:p>
        </p:txBody>
      </p:sp>
      <p:sp>
        <p:nvSpPr>
          <p:cNvPr id="11" name="文本框 10">
            <a:extLst>
              <a:ext uri="{FF2B5EF4-FFF2-40B4-BE49-F238E27FC236}">
                <a16:creationId xmlns:a16="http://schemas.microsoft.com/office/drawing/2014/main" id="{66123019-BA1F-CFD4-2373-8E1E9EEF18A2}"/>
              </a:ext>
            </a:extLst>
          </p:cNvPr>
          <p:cNvSpPr txBox="1"/>
          <p:nvPr/>
        </p:nvSpPr>
        <p:spPr>
          <a:xfrm>
            <a:off x="1021482" y="4788222"/>
            <a:ext cx="4329062" cy="1362040"/>
          </a:xfrm>
          <a:prstGeom prst="rect">
            <a:avLst/>
          </a:prstGeom>
          <a:noFill/>
        </p:spPr>
        <p:txBody>
          <a:bodyPr wrap="square" rtlCol="0">
            <a:noAutofit/>
          </a:bodyPr>
          <a:lstStyle/>
          <a:p>
            <a:pPr fontAlgn="base">
              <a:lnSpc>
                <a:spcPct val="120000"/>
              </a:lnSpc>
            </a:pPr>
            <a:r>
              <a:rPr lang="zh-CN" altLang="en-US" sz="1400" dirty="0"/>
              <a:t>有人为了健康而跑，还有人为了快乐而跑。作为跑步的主力军人群，职场和社会压力让这届学会了取悦自己和放过自己。对他们而言，运动的自律是艰难的，身材焦虑是过于苛刻的，比起把时间和金钱砸在健身房里，跑步的快乐是最简单易得，也最具弹性。</a:t>
            </a:r>
          </a:p>
        </p:txBody>
      </p:sp>
      <p:sp>
        <p:nvSpPr>
          <p:cNvPr id="12" name="对角圆角矩形 11">
            <a:extLst>
              <a:ext uri="{FF2B5EF4-FFF2-40B4-BE49-F238E27FC236}">
                <a16:creationId xmlns:a16="http://schemas.microsoft.com/office/drawing/2014/main" id="{075AA41A-3B26-6ECC-FEBB-F7B1DCBAB332}"/>
              </a:ext>
            </a:extLst>
          </p:cNvPr>
          <p:cNvSpPr/>
          <p:nvPr/>
        </p:nvSpPr>
        <p:spPr>
          <a:xfrm>
            <a:off x="823596" y="4068523"/>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3" name="文本框 12">
            <a:extLst>
              <a:ext uri="{FF2B5EF4-FFF2-40B4-BE49-F238E27FC236}">
                <a16:creationId xmlns:a16="http://schemas.microsoft.com/office/drawing/2014/main" id="{B5F60B91-B33C-F0EF-1F46-2C04437EFE31}"/>
              </a:ext>
            </a:extLst>
          </p:cNvPr>
          <p:cNvSpPr txBox="1"/>
          <p:nvPr/>
        </p:nvSpPr>
        <p:spPr>
          <a:xfrm>
            <a:off x="1021482" y="4128012"/>
            <a:ext cx="1467068" cy="400110"/>
          </a:xfrm>
          <a:prstGeom prst="rect">
            <a:avLst/>
          </a:prstGeom>
          <a:noFill/>
        </p:spPr>
        <p:txBody>
          <a:bodyPr wrap="none" rtlCol="0">
            <a:noAutofit/>
          </a:bodyPr>
          <a:lstStyle/>
          <a:p>
            <a:r>
              <a:rPr lang="zh-CN" altLang="en-US" sz="2000" dirty="0">
                <a:solidFill>
                  <a:schemeClr val="bg1"/>
                </a:solidFill>
              </a:rPr>
              <a:t>跑步的乐趣</a:t>
            </a:r>
            <a:endParaRPr kumimoji="1" lang="zh-CN" altLang="en-US" sz="2000" dirty="0">
              <a:solidFill>
                <a:schemeClr val="bg1"/>
              </a:solidFill>
            </a:endParaRPr>
          </a:p>
        </p:txBody>
      </p:sp>
      <p:sp>
        <p:nvSpPr>
          <p:cNvPr id="14" name="对角圆角矩形 13">
            <a:extLst>
              <a:ext uri="{FF2B5EF4-FFF2-40B4-BE49-F238E27FC236}">
                <a16:creationId xmlns:a16="http://schemas.microsoft.com/office/drawing/2014/main" id="{D38B3079-390F-7A18-BE62-5E7702D575E7}"/>
              </a:ext>
            </a:extLst>
          </p:cNvPr>
          <p:cNvSpPr/>
          <p:nvPr/>
        </p:nvSpPr>
        <p:spPr>
          <a:xfrm>
            <a:off x="6089125" y="1608244"/>
            <a:ext cx="2598634"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5" name="文本框 14">
            <a:extLst>
              <a:ext uri="{FF2B5EF4-FFF2-40B4-BE49-F238E27FC236}">
                <a16:creationId xmlns:a16="http://schemas.microsoft.com/office/drawing/2014/main" id="{C36CCAA4-D90F-43A6-3D2E-F02CFCF80492}"/>
              </a:ext>
            </a:extLst>
          </p:cNvPr>
          <p:cNvSpPr txBox="1"/>
          <p:nvPr/>
        </p:nvSpPr>
        <p:spPr>
          <a:xfrm>
            <a:off x="6311152" y="1667733"/>
            <a:ext cx="2236510" cy="400110"/>
          </a:xfrm>
          <a:prstGeom prst="rect">
            <a:avLst/>
          </a:prstGeom>
          <a:noFill/>
        </p:spPr>
        <p:txBody>
          <a:bodyPr wrap="none" rtlCol="0">
            <a:noAutofit/>
          </a:bodyPr>
          <a:lstStyle/>
          <a:p>
            <a:r>
              <a:rPr lang="zh-CN" altLang="en-US" sz="2000" dirty="0">
                <a:solidFill>
                  <a:schemeClr val="bg1"/>
                </a:solidFill>
              </a:rPr>
              <a:t>体育明星正面范例</a:t>
            </a:r>
            <a:endParaRPr kumimoji="1" lang="zh-CN" altLang="en-US" sz="2000" dirty="0">
              <a:solidFill>
                <a:schemeClr val="bg1"/>
              </a:solidFill>
            </a:endParaRPr>
          </a:p>
        </p:txBody>
      </p:sp>
      <p:sp>
        <p:nvSpPr>
          <p:cNvPr id="16" name="文本框 15">
            <a:extLst>
              <a:ext uri="{FF2B5EF4-FFF2-40B4-BE49-F238E27FC236}">
                <a16:creationId xmlns:a16="http://schemas.microsoft.com/office/drawing/2014/main" id="{E7C1ABE6-CFF5-BFDA-7EB5-B7DF16CCA60F}"/>
              </a:ext>
            </a:extLst>
          </p:cNvPr>
          <p:cNvSpPr txBox="1"/>
          <p:nvPr/>
        </p:nvSpPr>
        <p:spPr>
          <a:xfrm>
            <a:off x="6318704" y="2279053"/>
            <a:ext cx="4288336" cy="2654701"/>
          </a:xfrm>
          <a:prstGeom prst="rect">
            <a:avLst/>
          </a:prstGeom>
          <a:noFill/>
        </p:spPr>
        <p:txBody>
          <a:bodyPr wrap="square" rtlCol="0">
            <a:noAutofit/>
          </a:bodyPr>
          <a:lstStyle/>
          <a:p>
            <a:pPr fontAlgn="base">
              <a:lnSpc>
                <a:spcPct val="120000"/>
              </a:lnSpc>
            </a:pPr>
            <a:r>
              <a:rPr lang="zh-CN" altLang="en-US" sz="1400" spc="120" dirty="0"/>
              <a:t>体育明星的走红，给他们竖起了一个更好地范例。</a:t>
            </a:r>
            <a:endParaRPr lang="en-US" altLang="zh-CN" sz="1400" spc="120" dirty="0"/>
          </a:p>
          <a:p>
            <a:pPr fontAlgn="base">
              <a:lnSpc>
                <a:spcPct val="120000"/>
              </a:lnSpc>
            </a:pPr>
            <a:r>
              <a:rPr lang="zh-CN" altLang="en-US" sz="1400" spc="120" dirty="0"/>
              <a:t>人们不再欣赏单一的美，而是能够发现在赛场上挥洒汗水的运动魅力，以及直面最真实的自我。</a:t>
            </a:r>
          </a:p>
          <a:p>
            <a:pPr fontAlgn="base">
              <a:lnSpc>
                <a:spcPct val="120000"/>
              </a:lnSpc>
            </a:pPr>
            <a:r>
              <a:rPr lang="zh-CN" altLang="en-US" sz="1400" spc="120" dirty="0"/>
              <a:t>运动员为了追求运动目标，享受突破自我的快乐而踏上马拉松的征程；职场人为了健康或释压，在闲暇时间里离开工位，用跑步来调整身体和情绪状态；还有人，纯粹就是喜欢风从耳边吹过，体验大汗淋漓的畅快感。</a:t>
            </a:r>
          </a:p>
          <a:p>
            <a:pPr fontAlgn="base">
              <a:lnSpc>
                <a:spcPct val="120000"/>
              </a:lnSpc>
            </a:pPr>
            <a:r>
              <a:rPr lang="zh-CN" altLang="en-US" sz="1400" spc="120" dirty="0"/>
              <a:t>不管是喜欢竞技的马拉松，还是追求放松的休闲跑，每一种运动方式都能被自我接纳。</a:t>
            </a:r>
          </a:p>
        </p:txBody>
      </p:sp>
      <p:sp>
        <p:nvSpPr>
          <p:cNvPr id="17" name="椭圆 16">
            <a:extLst>
              <a:ext uri="{FF2B5EF4-FFF2-40B4-BE49-F238E27FC236}">
                <a16:creationId xmlns:a16="http://schemas.microsoft.com/office/drawing/2014/main" id="{035B76B1-7B5A-8A6A-2DA7-A26F82E0428D}"/>
              </a:ext>
            </a:extLst>
          </p:cNvPr>
          <p:cNvSpPr/>
          <p:nvPr/>
        </p:nvSpPr>
        <p:spPr>
          <a:xfrm>
            <a:off x="9600697" y="5026814"/>
            <a:ext cx="1276400" cy="1276400"/>
          </a:xfrm>
          <a:prstGeom prst="ellipse">
            <a:avLst/>
          </a:prstGeom>
          <a:solidFill>
            <a:schemeClr val="accent1">
              <a:alpha val="44000"/>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椭圆 17">
            <a:extLst>
              <a:ext uri="{FF2B5EF4-FFF2-40B4-BE49-F238E27FC236}">
                <a16:creationId xmlns:a16="http://schemas.microsoft.com/office/drawing/2014/main" id="{26676D98-BBC9-4E57-E15E-F606489A24DB}"/>
              </a:ext>
            </a:extLst>
          </p:cNvPr>
          <p:cNvSpPr/>
          <p:nvPr/>
        </p:nvSpPr>
        <p:spPr>
          <a:xfrm>
            <a:off x="7989735" y="5026413"/>
            <a:ext cx="773697" cy="773697"/>
          </a:xfrm>
          <a:prstGeom prst="ellipse">
            <a:avLst/>
          </a:prstGeom>
          <a:solidFill>
            <a:schemeClr val="accent1">
              <a:alpha val="44000"/>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9" name="椭圆 18">
            <a:extLst>
              <a:ext uri="{FF2B5EF4-FFF2-40B4-BE49-F238E27FC236}">
                <a16:creationId xmlns:a16="http://schemas.microsoft.com/office/drawing/2014/main" id="{A8E36188-5454-A7EA-4522-E37A13324C43}"/>
              </a:ext>
            </a:extLst>
          </p:cNvPr>
          <p:cNvSpPr/>
          <p:nvPr/>
        </p:nvSpPr>
        <p:spPr>
          <a:xfrm>
            <a:off x="6146261" y="5297005"/>
            <a:ext cx="1006210" cy="1006210"/>
          </a:xfrm>
          <a:prstGeom prst="ellipse">
            <a:avLst/>
          </a:prstGeom>
          <a:solidFill>
            <a:schemeClr val="accent1">
              <a:alpha val="44000"/>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Tree>
    <p:extLst>
      <p:ext uri="{BB962C8B-B14F-4D97-AF65-F5344CB8AC3E}">
        <p14:creationId xmlns:p14="http://schemas.microsoft.com/office/powerpoint/2010/main" val="1345102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DC82CC11-E0E7-55E8-4E0E-06B2ED7406AA}"/>
              </a:ext>
            </a:extLst>
          </p:cNvPr>
          <p:cNvSpPr/>
          <p:nvPr/>
        </p:nvSpPr>
        <p:spPr>
          <a:xfrm>
            <a:off x="505620" y="1736725"/>
            <a:ext cx="6613857" cy="4557749"/>
          </a:xfrm>
          <a:prstGeom prst="roundRect">
            <a:avLst>
              <a:gd name="adj" fmla="val 3603"/>
            </a:avLst>
          </a:prstGeom>
          <a:solidFill>
            <a:schemeClr val="bg1"/>
          </a:solidFill>
          <a:ln>
            <a:noFill/>
          </a:ln>
          <a:effectLst>
            <a:outerShdw blurRad="323443" dist="125035" sx="98000" sy="98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40DC7EA5-31CB-D965-732D-F11C3A79612D}"/>
              </a:ext>
            </a:extLst>
          </p:cNvPr>
          <p:cNvSpPr>
            <a:spLocks noGrp="1"/>
          </p:cNvSpPr>
          <p:nvPr>
            <p:ph type="title"/>
          </p:nvPr>
        </p:nvSpPr>
        <p:spPr/>
        <p:txBody>
          <a:bodyPr>
            <a:noAutofit/>
          </a:bodyPr>
          <a:lstStyle/>
          <a:p>
            <a:r>
              <a:rPr kumimoji="1" lang="zh-CN" altLang="en-US" dirty="0"/>
              <a:t>跑步人群画像</a:t>
            </a:r>
          </a:p>
        </p:txBody>
      </p:sp>
      <p:graphicFrame>
        <p:nvGraphicFramePr>
          <p:cNvPr id="5" name="图表 4">
            <a:extLst>
              <a:ext uri="{FF2B5EF4-FFF2-40B4-BE49-F238E27FC236}">
                <a16:creationId xmlns:a16="http://schemas.microsoft.com/office/drawing/2014/main" id="{652FBB39-8308-563F-DCA4-A4A1B5C09771}"/>
              </a:ext>
            </a:extLst>
          </p:cNvPr>
          <p:cNvGraphicFramePr/>
          <p:nvPr>
            <p:extLst>
              <p:ext uri="{D42A27DB-BD31-4B8C-83A1-F6EECF244321}">
                <p14:modId xmlns:p14="http://schemas.microsoft.com/office/powerpoint/2010/main" val="1389133294"/>
              </p:ext>
            </p:extLst>
          </p:nvPr>
        </p:nvGraphicFramePr>
        <p:xfrm>
          <a:off x="505619" y="1981482"/>
          <a:ext cx="6613858" cy="4102100"/>
        </p:xfrm>
        <a:graphic>
          <a:graphicData uri="http://schemas.openxmlformats.org/drawingml/2006/chart">
            <c:chart xmlns:c="http://schemas.openxmlformats.org/drawingml/2006/chart" xmlns:r="http://schemas.openxmlformats.org/officeDocument/2006/relationships" r:id="rId2"/>
          </a:graphicData>
        </a:graphic>
      </p:graphicFrame>
      <p:sp>
        <p:nvSpPr>
          <p:cNvPr id="10" name="圆角矩形 9">
            <a:extLst>
              <a:ext uri="{FF2B5EF4-FFF2-40B4-BE49-F238E27FC236}">
                <a16:creationId xmlns:a16="http://schemas.microsoft.com/office/drawing/2014/main" id="{17F38CE3-2E33-6897-EA19-A1FD2FB4D3DE}"/>
              </a:ext>
            </a:extLst>
          </p:cNvPr>
          <p:cNvSpPr/>
          <p:nvPr/>
        </p:nvSpPr>
        <p:spPr>
          <a:xfrm>
            <a:off x="7536528" y="1736725"/>
            <a:ext cx="3954129" cy="4557749"/>
          </a:xfrm>
          <a:prstGeom prst="roundRect">
            <a:avLst>
              <a:gd name="adj" fmla="val 3603"/>
            </a:avLst>
          </a:prstGeom>
          <a:solidFill>
            <a:schemeClr val="bg1"/>
          </a:solidFill>
          <a:ln>
            <a:noFill/>
          </a:ln>
          <a:effectLst>
            <a:outerShdw blurRad="323443" dist="125035" sx="98000" sy="98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1" name="图表 10">
            <a:extLst>
              <a:ext uri="{FF2B5EF4-FFF2-40B4-BE49-F238E27FC236}">
                <a16:creationId xmlns:a16="http://schemas.microsoft.com/office/drawing/2014/main" id="{B4CED365-F8DC-3548-B616-77FE74A8BBE8}"/>
              </a:ext>
            </a:extLst>
          </p:cNvPr>
          <p:cNvGraphicFramePr/>
          <p:nvPr>
            <p:extLst>
              <p:ext uri="{D42A27DB-BD31-4B8C-83A1-F6EECF244321}">
                <p14:modId xmlns:p14="http://schemas.microsoft.com/office/powerpoint/2010/main" val="2764759824"/>
              </p:ext>
            </p:extLst>
          </p:nvPr>
        </p:nvGraphicFramePr>
        <p:xfrm>
          <a:off x="6637256" y="1941473"/>
          <a:ext cx="5554744" cy="41020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151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2A9ECF2-848D-9BF9-01CA-7530FF8719BD}"/>
              </a:ext>
            </a:extLst>
          </p:cNvPr>
          <p:cNvSpPr txBox="1"/>
          <p:nvPr/>
        </p:nvSpPr>
        <p:spPr>
          <a:xfrm>
            <a:off x="1454605" y="972177"/>
            <a:ext cx="2869561" cy="2646878"/>
          </a:xfrm>
          <a:prstGeom prst="rect">
            <a:avLst/>
          </a:prstGeom>
          <a:noFill/>
        </p:spPr>
        <p:txBody>
          <a:bodyPr wrap="square" rtlCol="0">
            <a:noAutofit/>
          </a:bodyPr>
          <a:lstStyle/>
          <a:p>
            <a:pPr algn="ctr"/>
            <a:r>
              <a:rPr kumimoji="1" lang="en-US" altLang="zh-CN" sz="16600" dirty="0">
                <a:ln>
                  <a:solidFill>
                    <a:schemeClr val="accent1"/>
                  </a:solidFill>
                </a:ln>
                <a:noFill/>
              </a:rPr>
              <a:t>03</a:t>
            </a:r>
            <a:endParaRPr kumimoji="1" lang="zh-CN" altLang="en-US" sz="16600" dirty="0">
              <a:ln>
                <a:solidFill>
                  <a:schemeClr val="accent1"/>
                </a:solidFill>
              </a:ln>
              <a:noFill/>
            </a:endParaRPr>
          </a:p>
        </p:txBody>
      </p:sp>
      <p:sp>
        <p:nvSpPr>
          <p:cNvPr id="5" name="文本框 4">
            <a:extLst>
              <a:ext uri="{FF2B5EF4-FFF2-40B4-BE49-F238E27FC236}">
                <a16:creationId xmlns:a16="http://schemas.microsoft.com/office/drawing/2014/main" id="{D686203C-77F1-5260-CBE9-CB70277E6DA5}"/>
              </a:ext>
            </a:extLst>
          </p:cNvPr>
          <p:cNvSpPr txBox="1"/>
          <p:nvPr/>
        </p:nvSpPr>
        <p:spPr>
          <a:xfrm>
            <a:off x="1590255" y="3627202"/>
            <a:ext cx="3877985" cy="830997"/>
          </a:xfrm>
          <a:prstGeom prst="rect">
            <a:avLst/>
          </a:prstGeom>
          <a:noFill/>
        </p:spPr>
        <p:txBody>
          <a:bodyPr wrap="none" rtlCol="0">
            <a:noAutofit/>
          </a:bodyPr>
          <a:lstStyle/>
          <a:p>
            <a:r>
              <a:rPr kumimoji="1" lang="zh-CN" altLang="en-US" sz="4800" b="1" dirty="0">
                <a:solidFill>
                  <a:schemeClr val="accent3"/>
                </a:solidFill>
                <a:latin typeface="Microsoft YaHei" panose="020B0503020204020204" pitchFamily="34" charset="-122"/>
                <a:ea typeface="Microsoft YaHei" panose="020B0503020204020204" pitchFamily="34" charset="-122"/>
              </a:rPr>
              <a:t>如何正确跑步</a:t>
            </a:r>
          </a:p>
        </p:txBody>
      </p:sp>
    </p:spTree>
    <p:extLst>
      <p:ext uri="{BB962C8B-B14F-4D97-AF65-F5344CB8AC3E}">
        <p14:creationId xmlns:p14="http://schemas.microsoft.com/office/powerpoint/2010/main" val="4207686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0E26680B-22C7-3187-8376-73C9494B45F8}"/>
              </a:ext>
            </a:extLst>
          </p:cNvPr>
          <p:cNvSpPr/>
          <p:nvPr/>
        </p:nvSpPr>
        <p:spPr>
          <a:xfrm>
            <a:off x="4595855" y="2039972"/>
            <a:ext cx="3136834" cy="31368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5" name="椭圆 24">
            <a:extLst>
              <a:ext uri="{FF2B5EF4-FFF2-40B4-BE49-F238E27FC236}">
                <a16:creationId xmlns:a16="http://schemas.microsoft.com/office/drawing/2014/main" id="{33CAD6FA-0337-02B1-0584-E65C6C832673}"/>
              </a:ext>
            </a:extLst>
          </p:cNvPr>
          <p:cNvSpPr/>
          <p:nvPr/>
        </p:nvSpPr>
        <p:spPr>
          <a:xfrm>
            <a:off x="2439477" y="20048"/>
            <a:ext cx="7449590" cy="7176682"/>
          </a:xfrm>
          <a:prstGeom prst="ellipse">
            <a:avLst/>
          </a:prstGeom>
          <a:noFill/>
          <a:ln>
            <a:gradFill>
              <a:gsLst>
                <a:gs pos="15000">
                  <a:schemeClr val="accent1">
                    <a:alpha val="0"/>
                  </a:schemeClr>
                </a:gs>
                <a:gs pos="50000">
                  <a:srgbClr val="B639BE"/>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圆角矩形 9">
            <a:extLst>
              <a:ext uri="{FF2B5EF4-FFF2-40B4-BE49-F238E27FC236}">
                <a16:creationId xmlns:a16="http://schemas.microsoft.com/office/drawing/2014/main" id="{AD143A96-7A3A-537B-7298-CE7DBF2C9ED8}"/>
              </a:ext>
            </a:extLst>
          </p:cNvPr>
          <p:cNvSpPr/>
          <p:nvPr/>
        </p:nvSpPr>
        <p:spPr>
          <a:xfrm>
            <a:off x="670218" y="1534017"/>
            <a:ext cx="2745891" cy="50455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3006C666-440F-9E00-C951-0366E9BF877A}"/>
              </a:ext>
            </a:extLst>
          </p:cNvPr>
          <p:cNvSpPr>
            <a:spLocks noGrp="1"/>
          </p:cNvSpPr>
          <p:nvPr>
            <p:ph type="title"/>
          </p:nvPr>
        </p:nvSpPr>
        <p:spPr/>
        <p:txBody>
          <a:bodyPr>
            <a:noAutofit/>
          </a:bodyPr>
          <a:lstStyle/>
          <a:p>
            <a:r>
              <a:rPr kumimoji="1" lang="zh-CN" altLang="en-US" dirty="0"/>
              <a:t>跑步时间的选择</a:t>
            </a:r>
          </a:p>
        </p:txBody>
      </p:sp>
      <p:sp>
        <p:nvSpPr>
          <p:cNvPr id="8" name="文本框 7">
            <a:extLst>
              <a:ext uri="{FF2B5EF4-FFF2-40B4-BE49-F238E27FC236}">
                <a16:creationId xmlns:a16="http://schemas.microsoft.com/office/drawing/2014/main" id="{AA4D77A6-979A-BE10-8BA7-B4B1BFBD6060}"/>
              </a:ext>
            </a:extLst>
          </p:cNvPr>
          <p:cNvSpPr txBox="1"/>
          <p:nvPr/>
        </p:nvSpPr>
        <p:spPr>
          <a:xfrm>
            <a:off x="580895" y="2246349"/>
            <a:ext cx="3003553" cy="1362040"/>
          </a:xfrm>
          <a:prstGeom prst="rect">
            <a:avLst/>
          </a:prstGeom>
          <a:noFill/>
        </p:spPr>
        <p:txBody>
          <a:bodyPr wrap="square" rtlCol="0">
            <a:noAutofit/>
          </a:bodyPr>
          <a:lstStyle>
            <a:defPPr>
              <a:defRPr lang="en-US"/>
            </a:defPPr>
            <a:lvl1pPr algn="ctr">
              <a:lnSpc>
                <a:spcPct val="120000"/>
              </a:lnSpc>
              <a:defRPr sz="2000" spc="120"/>
            </a:lvl1pPr>
          </a:lstStyle>
          <a:p>
            <a:pPr algn="l"/>
            <a:r>
              <a:rPr lang="zh-CN" altLang="en-US" sz="1400" dirty="0"/>
              <a:t>因为通常上午植物进行光合作用，排出二氧化碳，而</a:t>
            </a:r>
            <a:r>
              <a:rPr lang="en-US" altLang="zh-CN" sz="1400" dirty="0"/>
              <a:t>19:00-20:30</a:t>
            </a:r>
            <a:r>
              <a:rPr lang="zh-CN" altLang="en-US" sz="1400" dirty="0"/>
              <a:t>是植物不进行光合作用的时间段，因此空气氧含量和氧气浓度较多</a:t>
            </a:r>
          </a:p>
        </p:txBody>
      </p:sp>
      <p:sp>
        <p:nvSpPr>
          <p:cNvPr id="9" name="文本框 8">
            <a:extLst>
              <a:ext uri="{FF2B5EF4-FFF2-40B4-BE49-F238E27FC236}">
                <a16:creationId xmlns:a16="http://schemas.microsoft.com/office/drawing/2014/main" id="{47967CAD-1642-C835-1514-28EB14A2D26C}"/>
              </a:ext>
            </a:extLst>
          </p:cNvPr>
          <p:cNvSpPr txBox="1"/>
          <p:nvPr/>
        </p:nvSpPr>
        <p:spPr>
          <a:xfrm>
            <a:off x="632933" y="1567576"/>
            <a:ext cx="2820459" cy="428772"/>
          </a:xfrm>
          <a:prstGeom prst="rect">
            <a:avLst/>
          </a:prstGeom>
          <a:noFill/>
        </p:spPr>
        <p:txBody>
          <a:bodyPr wrap="square" rtlCol="0">
            <a:noAutofit/>
          </a:bodyPr>
          <a:lstStyle>
            <a:defPPr>
              <a:defRPr lang="en-US"/>
            </a:defPPr>
            <a:lvl1pPr algn="ctr">
              <a:lnSpc>
                <a:spcPct val="120000"/>
              </a:lnSpc>
              <a:defRPr sz="2000" spc="120"/>
            </a:lvl1pPr>
          </a:lstStyle>
          <a:p>
            <a:r>
              <a:rPr lang="zh-CN" altLang="en-US" b="1" dirty="0">
                <a:solidFill>
                  <a:schemeClr val="bg1"/>
                </a:solidFill>
              </a:rPr>
              <a:t>空气中氧含量最高</a:t>
            </a:r>
          </a:p>
        </p:txBody>
      </p:sp>
      <p:pic>
        <p:nvPicPr>
          <p:cNvPr id="5" name="图形 4" descr="时钟 纯色填充">
            <a:extLst>
              <a:ext uri="{FF2B5EF4-FFF2-40B4-BE49-F238E27FC236}">
                <a16:creationId xmlns:a16="http://schemas.microsoft.com/office/drawing/2014/main" id="{D7FF08D9-C2AE-337F-579E-63DBA34F6A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9460" y="2475601"/>
            <a:ext cx="1496483" cy="1496483"/>
          </a:xfrm>
          <a:prstGeom prst="rect">
            <a:avLst/>
          </a:prstGeom>
        </p:spPr>
      </p:pic>
      <p:sp>
        <p:nvSpPr>
          <p:cNvPr id="6" name="文本框 5">
            <a:extLst>
              <a:ext uri="{FF2B5EF4-FFF2-40B4-BE49-F238E27FC236}">
                <a16:creationId xmlns:a16="http://schemas.microsoft.com/office/drawing/2014/main" id="{C82200B1-5D2C-9515-30C0-806BDEF339F8}"/>
              </a:ext>
            </a:extLst>
          </p:cNvPr>
          <p:cNvSpPr txBox="1"/>
          <p:nvPr/>
        </p:nvSpPr>
        <p:spPr>
          <a:xfrm>
            <a:off x="3933834" y="3960455"/>
            <a:ext cx="4460875" cy="791820"/>
          </a:xfrm>
          <a:prstGeom prst="rect">
            <a:avLst/>
          </a:prstGeom>
          <a:noFill/>
        </p:spPr>
        <p:txBody>
          <a:bodyPr wrap="square" rtlCol="0">
            <a:noAutofit/>
          </a:bodyPr>
          <a:lstStyle/>
          <a:p>
            <a:pPr algn="ctr">
              <a:lnSpc>
                <a:spcPct val="120000"/>
              </a:lnSpc>
            </a:pPr>
            <a:r>
              <a:rPr lang="zh-CN" altLang="en-US" sz="2000" b="1" spc="120" dirty="0">
                <a:solidFill>
                  <a:schemeClr val="bg1"/>
                </a:solidFill>
              </a:rPr>
              <a:t>跑步最好的时间段</a:t>
            </a:r>
            <a:endParaRPr lang="en-US" altLang="zh-CN" sz="2000" b="1" spc="120" dirty="0">
              <a:solidFill>
                <a:schemeClr val="bg1"/>
              </a:solidFill>
            </a:endParaRPr>
          </a:p>
          <a:p>
            <a:pPr algn="ctr">
              <a:lnSpc>
                <a:spcPct val="120000"/>
              </a:lnSpc>
            </a:pPr>
            <a:r>
              <a:rPr lang="en-US" altLang="zh-CN" sz="2000" b="1" spc="120" dirty="0">
                <a:solidFill>
                  <a:schemeClr val="bg1"/>
                </a:solidFill>
              </a:rPr>
              <a:t>19:00-20:30</a:t>
            </a:r>
          </a:p>
        </p:txBody>
      </p:sp>
      <p:pic>
        <p:nvPicPr>
          <p:cNvPr id="11" name="图形 10" descr="时钟 纯色填充">
            <a:extLst>
              <a:ext uri="{FF2B5EF4-FFF2-40B4-BE49-F238E27FC236}">
                <a16:creationId xmlns:a16="http://schemas.microsoft.com/office/drawing/2014/main" id="{F2FDDB3B-5814-95A5-5F80-9751ED7F73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44582" y="2922135"/>
            <a:ext cx="1049949" cy="1049949"/>
          </a:xfrm>
          <a:prstGeom prst="rect">
            <a:avLst/>
          </a:prstGeom>
        </p:spPr>
      </p:pic>
      <p:pic>
        <p:nvPicPr>
          <p:cNvPr id="13" name="图形 12" descr="时钟 纯色填充">
            <a:extLst>
              <a:ext uri="{FF2B5EF4-FFF2-40B4-BE49-F238E27FC236}">
                <a16:creationId xmlns:a16="http://schemas.microsoft.com/office/drawing/2014/main" id="{355AFCF0-4D06-2C24-F27E-05645562E2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1342" y="2922135"/>
            <a:ext cx="1049949" cy="1049949"/>
          </a:xfrm>
          <a:prstGeom prst="rect">
            <a:avLst/>
          </a:prstGeom>
        </p:spPr>
      </p:pic>
      <p:sp>
        <p:nvSpPr>
          <p:cNvPr id="15" name="圆角矩形 14">
            <a:extLst>
              <a:ext uri="{FF2B5EF4-FFF2-40B4-BE49-F238E27FC236}">
                <a16:creationId xmlns:a16="http://schemas.microsoft.com/office/drawing/2014/main" id="{90265BE2-54B2-DFA7-5F69-C25D201FAF0B}"/>
              </a:ext>
            </a:extLst>
          </p:cNvPr>
          <p:cNvSpPr/>
          <p:nvPr/>
        </p:nvSpPr>
        <p:spPr>
          <a:xfrm>
            <a:off x="661884" y="4414137"/>
            <a:ext cx="2745891" cy="50455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6" name="文本框 15">
            <a:extLst>
              <a:ext uri="{FF2B5EF4-FFF2-40B4-BE49-F238E27FC236}">
                <a16:creationId xmlns:a16="http://schemas.microsoft.com/office/drawing/2014/main" id="{8BB58661-790E-B727-C2D3-BCE3BEA4931B}"/>
              </a:ext>
            </a:extLst>
          </p:cNvPr>
          <p:cNvSpPr txBox="1"/>
          <p:nvPr/>
        </p:nvSpPr>
        <p:spPr>
          <a:xfrm>
            <a:off x="572561" y="5126469"/>
            <a:ext cx="3003553" cy="586443"/>
          </a:xfrm>
          <a:prstGeom prst="rect">
            <a:avLst/>
          </a:prstGeom>
          <a:noFill/>
        </p:spPr>
        <p:txBody>
          <a:bodyPr wrap="square" rtlCol="0">
            <a:noAutofit/>
          </a:bodyPr>
          <a:lstStyle>
            <a:defPPr>
              <a:defRPr lang="en-US"/>
            </a:defPPr>
            <a:lvl1pPr algn="ctr">
              <a:lnSpc>
                <a:spcPct val="120000"/>
              </a:lnSpc>
              <a:defRPr sz="2000" spc="120"/>
            </a:lvl1pPr>
          </a:lstStyle>
          <a:p>
            <a:pPr algn="l"/>
            <a:r>
              <a:rPr lang="zh-CN" altLang="en-US" sz="1400" dirty="0"/>
              <a:t>这时进行跑步可提高体内基础代谢率，对减肥和减脂效果最佳</a:t>
            </a:r>
          </a:p>
        </p:txBody>
      </p:sp>
      <p:sp>
        <p:nvSpPr>
          <p:cNvPr id="17" name="文本框 16">
            <a:extLst>
              <a:ext uri="{FF2B5EF4-FFF2-40B4-BE49-F238E27FC236}">
                <a16:creationId xmlns:a16="http://schemas.microsoft.com/office/drawing/2014/main" id="{0BA95E19-109D-6CC0-DBB8-F10189FCD0B0}"/>
              </a:ext>
            </a:extLst>
          </p:cNvPr>
          <p:cNvSpPr txBox="1"/>
          <p:nvPr/>
        </p:nvSpPr>
        <p:spPr>
          <a:xfrm>
            <a:off x="624599" y="4447696"/>
            <a:ext cx="2820459" cy="428772"/>
          </a:xfrm>
          <a:prstGeom prst="rect">
            <a:avLst/>
          </a:prstGeom>
          <a:noFill/>
        </p:spPr>
        <p:txBody>
          <a:bodyPr wrap="square" rtlCol="0">
            <a:noAutofit/>
          </a:bodyPr>
          <a:lstStyle>
            <a:defPPr>
              <a:defRPr lang="en-US"/>
            </a:defPPr>
            <a:lvl1pPr algn="ctr">
              <a:lnSpc>
                <a:spcPct val="120000"/>
              </a:lnSpc>
              <a:defRPr sz="2000" spc="120"/>
            </a:lvl1pPr>
          </a:lstStyle>
          <a:p>
            <a:r>
              <a:rPr lang="zh-CN" altLang="en-US" b="1" dirty="0">
                <a:solidFill>
                  <a:schemeClr val="bg1"/>
                </a:solidFill>
              </a:rPr>
              <a:t>提高基础代谢率</a:t>
            </a:r>
          </a:p>
        </p:txBody>
      </p:sp>
      <p:sp>
        <p:nvSpPr>
          <p:cNvPr id="18" name="圆角矩形 17">
            <a:extLst>
              <a:ext uri="{FF2B5EF4-FFF2-40B4-BE49-F238E27FC236}">
                <a16:creationId xmlns:a16="http://schemas.microsoft.com/office/drawing/2014/main" id="{25D154A1-4D2C-C585-A9EE-6136270F167D}"/>
              </a:ext>
            </a:extLst>
          </p:cNvPr>
          <p:cNvSpPr/>
          <p:nvPr/>
        </p:nvSpPr>
        <p:spPr>
          <a:xfrm>
            <a:off x="8735226" y="4414137"/>
            <a:ext cx="2745891" cy="50455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9" name="文本框 18">
            <a:extLst>
              <a:ext uri="{FF2B5EF4-FFF2-40B4-BE49-F238E27FC236}">
                <a16:creationId xmlns:a16="http://schemas.microsoft.com/office/drawing/2014/main" id="{5CB5350D-B2AB-A530-C5D2-7923D0FD326A}"/>
              </a:ext>
            </a:extLst>
          </p:cNvPr>
          <p:cNvSpPr txBox="1"/>
          <p:nvPr/>
        </p:nvSpPr>
        <p:spPr>
          <a:xfrm>
            <a:off x="8645903" y="5126469"/>
            <a:ext cx="3003553" cy="586443"/>
          </a:xfrm>
          <a:prstGeom prst="rect">
            <a:avLst/>
          </a:prstGeom>
          <a:noFill/>
        </p:spPr>
        <p:txBody>
          <a:bodyPr wrap="square" rtlCol="0">
            <a:noAutofit/>
          </a:bodyPr>
          <a:lstStyle>
            <a:defPPr>
              <a:defRPr lang="en-US"/>
            </a:defPPr>
            <a:lvl1pPr algn="ctr">
              <a:lnSpc>
                <a:spcPct val="120000"/>
              </a:lnSpc>
              <a:defRPr sz="2000" spc="120"/>
            </a:lvl1pPr>
          </a:lstStyle>
          <a:p>
            <a:pPr algn="l"/>
            <a:r>
              <a:rPr lang="zh-CN" altLang="en-US" sz="1400" dirty="0"/>
              <a:t>在此时间段进行跑步，空气中尘螨和尘埃相对最少</a:t>
            </a:r>
          </a:p>
        </p:txBody>
      </p:sp>
      <p:sp>
        <p:nvSpPr>
          <p:cNvPr id="20" name="文本框 19">
            <a:extLst>
              <a:ext uri="{FF2B5EF4-FFF2-40B4-BE49-F238E27FC236}">
                <a16:creationId xmlns:a16="http://schemas.microsoft.com/office/drawing/2014/main" id="{57DE49FC-B9F2-B46A-2984-DABD37788F66}"/>
              </a:ext>
            </a:extLst>
          </p:cNvPr>
          <p:cNvSpPr txBox="1"/>
          <p:nvPr/>
        </p:nvSpPr>
        <p:spPr>
          <a:xfrm>
            <a:off x="8697941" y="4447696"/>
            <a:ext cx="2820459" cy="428772"/>
          </a:xfrm>
          <a:prstGeom prst="rect">
            <a:avLst/>
          </a:prstGeom>
          <a:noFill/>
        </p:spPr>
        <p:txBody>
          <a:bodyPr wrap="square" rtlCol="0">
            <a:noAutofit/>
          </a:bodyPr>
          <a:lstStyle>
            <a:defPPr>
              <a:defRPr lang="en-US"/>
            </a:defPPr>
            <a:lvl1pPr algn="ctr">
              <a:lnSpc>
                <a:spcPct val="120000"/>
              </a:lnSpc>
              <a:defRPr sz="2000" spc="120"/>
            </a:lvl1pPr>
          </a:lstStyle>
          <a:p>
            <a:r>
              <a:rPr lang="zh-CN" altLang="en-US" b="1" dirty="0">
                <a:solidFill>
                  <a:schemeClr val="bg1"/>
                </a:solidFill>
              </a:rPr>
              <a:t>空气质量好</a:t>
            </a:r>
          </a:p>
        </p:txBody>
      </p:sp>
      <p:sp>
        <p:nvSpPr>
          <p:cNvPr id="21" name="圆角矩形 20">
            <a:extLst>
              <a:ext uri="{FF2B5EF4-FFF2-40B4-BE49-F238E27FC236}">
                <a16:creationId xmlns:a16="http://schemas.microsoft.com/office/drawing/2014/main" id="{F0119825-36DF-EF7C-E4D8-CE9BF0DB6EBE}"/>
              </a:ext>
            </a:extLst>
          </p:cNvPr>
          <p:cNvSpPr/>
          <p:nvPr/>
        </p:nvSpPr>
        <p:spPr>
          <a:xfrm>
            <a:off x="8738440" y="1534017"/>
            <a:ext cx="2745891" cy="50455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2" name="文本框 21">
            <a:extLst>
              <a:ext uri="{FF2B5EF4-FFF2-40B4-BE49-F238E27FC236}">
                <a16:creationId xmlns:a16="http://schemas.microsoft.com/office/drawing/2014/main" id="{B74A8B08-E975-DFEA-A6A3-CC0376ED8BF8}"/>
              </a:ext>
            </a:extLst>
          </p:cNvPr>
          <p:cNvSpPr txBox="1"/>
          <p:nvPr/>
        </p:nvSpPr>
        <p:spPr>
          <a:xfrm>
            <a:off x="8649117" y="2246349"/>
            <a:ext cx="3003553" cy="1362040"/>
          </a:xfrm>
          <a:prstGeom prst="rect">
            <a:avLst/>
          </a:prstGeom>
          <a:noFill/>
        </p:spPr>
        <p:txBody>
          <a:bodyPr wrap="square" rtlCol="0">
            <a:noAutofit/>
          </a:bodyPr>
          <a:lstStyle>
            <a:defPPr>
              <a:defRPr lang="en-US"/>
            </a:defPPr>
            <a:lvl1pPr algn="ctr">
              <a:lnSpc>
                <a:spcPct val="120000"/>
              </a:lnSpc>
              <a:defRPr sz="2000" spc="120"/>
            </a:lvl1pPr>
          </a:lstStyle>
          <a:p>
            <a:pPr algn="l"/>
            <a:r>
              <a:rPr lang="zh-CN" altLang="en-US" sz="1400" dirty="0"/>
              <a:t>因为通常上午植物进行光合作用，排出二氧化碳，而</a:t>
            </a:r>
            <a:r>
              <a:rPr lang="en-US" altLang="zh-CN" sz="1400" dirty="0"/>
              <a:t>19:00-20:30</a:t>
            </a:r>
            <a:r>
              <a:rPr lang="zh-CN" altLang="en-US" sz="1400" dirty="0"/>
              <a:t>是植物不进行光合作用的时间段，因此空气氧含量和氧气浓度较多</a:t>
            </a:r>
          </a:p>
        </p:txBody>
      </p:sp>
      <p:sp>
        <p:nvSpPr>
          <p:cNvPr id="23" name="文本框 22">
            <a:extLst>
              <a:ext uri="{FF2B5EF4-FFF2-40B4-BE49-F238E27FC236}">
                <a16:creationId xmlns:a16="http://schemas.microsoft.com/office/drawing/2014/main" id="{1DD9025E-1D46-AC08-31E4-96753E8A1F0C}"/>
              </a:ext>
            </a:extLst>
          </p:cNvPr>
          <p:cNvSpPr txBox="1"/>
          <p:nvPr/>
        </p:nvSpPr>
        <p:spPr>
          <a:xfrm>
            <a:off x="8701155" y="1567576"/>
            <a:ext cx="2820459" cy="428772"/>
          </a:xfrm>
          <a:prstGeom prst="rect">
            <a:avLst/>
          </a:prstGeom>
          <a:noFill/>
        </p:spPr>
        <p:txBody>
          <a:bodyPr wrap="square" rtlCol="0">
            <a:noAutofit/>
          </a:bodyPr>
          <a:lstStyle>
            <a:defPPr>
              <a:defRPr lang="en-US"/>
            </a:defPPr>
            <a:lvl1pPr algn="ctr">
              <a:lnSpc>
                <a:spcPct val="120000"/>
              </a:lnSpc>
              <a:defRPr sz="2000" spc="120"/>
            </a:lvl1pPr>
          </a:lstStyle>
          <a:p>
            <a:r>
              <a:rPr lang="zh-CN" altLang="en-US" b="1" dirty="0">
                <a:solidFill>
                  <a:schemeClr val="bg1"/>
                </a:solidFill>
              </a:rPr>
              <a:t>促进睡眠</a:t>
            </a:r>
          </a:p>
        </p:txBody>
      </p:sp>
      <p:sp>
        <p:nvSpPr>
          <p:cNvPr id="27" name="椭圆 26">
            <a:extLst>
              <a:ext uri="{FF2B5EF4-FFF2-40B4-BE49-F238E27FC236}">
                <a16:creationId xmlns:a16="http://schemas.microsoft.com/office/drawing/2014/main" id="{612D97E5-71E0-13E2-6621-F1F4F63731A0}"/>
              </a:ext>
            </a:extLst>
          </p:cNvPr>
          <p:cNvSpPr/>
          <p:nvPr/>
        </p:nvSpPr>
        <p:spPr>
          <a:xfrm>
            <a:off x="3118228" y="673935"/>
            <a:ext cx="6092086" cy="5868908"/>
          </a:xfrm>
          <a:prstGeom prst="ellipse">
            <a:avLst/>
          </a:prstGeom>
          <a:noFill/>
          <a:ln>
            <a:gradFill>
              <a:gsLst>
                <a:gs pos="0">
                  <a:schemeClr val="accent1">
                    <a:alpha val="0"/>
                  </a:schemeClr>
                </a:gs>
                <a:gs pos="50000">
                  <a:srgbClr val="B639BE"/>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Tree>
    <p:extLst>
      <p:ext uri="{BB962C8B-B14F-4D97-AF65-F5344CB8AC3E}">
        <p14:creationId xmlns:p14="http://schemas.microsoft.com/office/powerpoint/2010/main" val="1661858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14541-96F2-A08A-4EED-6798F81917C3}"/>
              </a:ext>
            </a:extLst>
          </p:cNvPr>
          <p:cNvSpPr>
            <a:spLocks noGrp="1"/>
          </p:cNvSpPr>
          <p:nvPr>
            <p:ph type="title"/>
          </p:nvPr>
        </p:nvSpPr>
        <p:spPr/>
        <p:txBody>
          <a:bodyPr>
            <a:noAutofit/>
          </a:bodyPr>
          <a:lstStyle/>
          <a:p>
            <a:r>
              <a:rPr kumimoji="1" lang="zh-CN" altLang="en-US" dirty="0"/>
              <a:t>跑前准备工作</a:t>
            </a:r>
          </a:p>
        </p:txBody>
      </p:sp>
      <p:sp>
        <p:nvSpPr>
          <p:cNvPr id="8" name="文本框 7">
            <a:extLst>
              <a:ext uri="{FF2B5EF4-FFF2-40B4-BE49-F238E27FC236}">
                <a16:creationId xmlns:a16="http://schemas.microsoft.com/office/drawing/2014/main" id="{30094EEF-9F15-4A11-6902-7232AA3A1003}"/>
              </a:ext>
            </a:extLst>
          </p:cNvPr>
          <p:cNvSpPr txBox="1"/>
          <p:nvPr/>
        </p:nvSpPr>
        <p:spPr>
          <a:xfrm>
            <a:off x="2099817" y="2300249"/>
            <a:ext cx="3652118" cy="844975"/>
          </a:xfrm>
          <a:prstGeom prst="rect">
            <a:avLst/>
          </a:prstGeom>
          <a:noFill/>
        </p:spPr>
        <p:txBody>
          <a:bodyPr wrap="square" rtlCol="0">
            <a:noAutofit/>
          </a:bodyPr>
          <a:lstStyle/>
          <a:p>
            <a:pPr fontAlgn="base">
              <a:lnSpc>
                <a:spcPct val="120000"/>
              </a:lnSpc>
            </a:pPr>
            <a:r>
              <a:rPr lang="zh-CN" altLang="en-US" sz="1400" spc="120" dirty="0"/>
              <a:t>需要准备一身合适的运动装，衣服的选择尽量选择那些吸汗速干的衣服，另外还需要选择弹性比较好的衣服</a:t>
            </a:r>
          </a:p>
        </p:txBody>
      </p:sp>
      <p:sp>
        <p:nvSpPr>
          <p:cNvPr id="9" name="矩形 8">
            <a:extLst>
              <a:ext uri="{FF2B5EF4-FFF2-40B4-BE49-F238E27FC236}">
                <a16:creationId xmlns:a16="http://schemas.microsoft.com/office/drawing/2014/main" id="{01EFDD35-0889-F3E1-06B2-8F75447372D8}"/>
              </a:ext>
            </a:extLst>
          </p:cNvPr>
          <p:cNvSpPr/>
          <p:nvPr/>
        </p:nvSpPr>
        <p:spPr>
          <a:xfrm>
            <a:off x="1914398" y="1945717"/>
            <a:ext cx="3837538" cy="1339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对角圆角矩形 9">
            <a:extLst>
              <a:ext uri="{FF2B5EF4-FFF2-40B4-BE49-F238E27FC236}">
                <a16:creationId xmlns:a16="http://schemas.microsoft.com/office/drawing/2014/main" id="{3AD63AD9-FACE-8D19-B915-3DE453E28AAE}"/>
              </a:ext>
            </a:extLst>
          </p:cNvPr>
          <p:cNvSpPr/>
          <p:nvPr/>
        </p:nvSpPr>
        <p:spPr>
          <a:xfrm>
            <a:off x="1901931" y="1656260"/>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文本框 10">
            <a:extLst>
              <a:ext uri="{FF2B5EF4-FFF2-40B4-BE49-F238E27FC236}">
                <a16:creationId xmlns:a16="http://schemas.microsoft.com/office/drawing/2014/main" id="{BE0DD33A-5151-E625-9CA4-D51345BD8294}"/>
              </a:ext>
            </a:extLst>
          </p:cNvPr>
          <p:cNvSpPr txBox="1"/>
          <p:nvPr/>
        </p:nvSpPr>
        <p:spPr>
          <a:xfrm>
            <a:off x="2099817" y="1715749"/>
            <a:ext cx="697627" cy="400110"/>
          </a:xfrm>
          <a:prstGeom prst="rect">
            <a:avLst/>
          </a:prstGeom>
          <a:noFill/>
        </p:spPr>
        <p:txBody>
          <a:bodyPr wrap="none" rtlCol="0">
            <a:noAutofit/>
          </a:bodyPr>
          <a:lstStyle/>
          <a:p>
            <a:r>
              <a:rPr lang="zh-CN" altLang="en-US" sz="2000" dirty="0">
                <a:solidFill>
                  <a:schemeClr val="bg1"/>
                </a:solidFill>
              </a:rPr>
              <a:t>第一</a:t>
            </a:r>
            <a:endParaRPr kumimoji="1" lang="zh-CN" altLang="en-US" sz="2000" dirty="0">
              <a:solidFill>
                <a:schemeClr val="bg1"/>
              </a:solidFill>
            </a:endParaRPr>
          </a:p>
        </p:txBody>
      </p:sp>
      <p:sp>
        <p:nvSpPr>
          <p:cNvPr id="12" name="文本框 11">
            <a:extLst>
              <a:ext uri="{FF2B5EF4-FFF2-40B4-BE49-F238E27FC236}">
                <a16:creationId xmlns:a16="http://schemas.microsoft.com/office/drawing/2014/main" id="{84F03909-46F7-1885-A575-08ACB8FE44B9}"/>
              </a:ext>
            </a:extLst>
          </p:cNvPr>
          <p:cNvSpPr txBox="1"/>
          <p:nvPr/>
        </p:nvSpPr>
        <p:spPr>
          <a:xfrm>
            <a:off x="2099817" y="4886597"/>
            <a:ext cx="3652118" cy="1103507"/>
          </a:xfrm>
          <a:prstGeom prst="rect">
            <a:avLst/>
          </a:prstGeom>
          <a:noFill/>
        </p:spPr>
        <p:txBody>
          <a:bodyPr wrap="square" rtlCol="0">
            <a:noAutofit/>
          </a:bodyPr>
          <a:lstStyle/>
          <a:p>
            <a:pPr fontAlgn="base">
              <a:lnSpc>
                <a:spcPct val="120000"/>
              </a:lnSpc>
            </a:pPr>
            <a:r>
              <a:rPr lang="zh-CN" altLang="en-US" sz="1400" spc="120" dirty="0"/>
              <a:t>适当的喝一点水</a:t>
            </a:r>
          </a:p>
          <a:p>
            <a:pPr fontAlgn="base">
              <a:lnSpc>
                <a:spcPct val="120000"/>
              </a:lnSpc>
            </a:pPr>
            <a:r>
              <a:rPr lang="zh-CN" altLang="en-US" sz="1400" spc="120" dirty="0"/>
              <a:t>跑步之前不宜吃过多的食物，但是可以喝一点水，大概喝</a:t>
            </a:r>
            <a:r>
              <a:rPr lang="en-US" altLang="zh-CN" sz="1400" spc="120" dirty="0"/>
              <a:t>250</a:t>
            </a:r>
            <a:r>
              <a:rPr lang="zh-CN" altLang="en-US" sz="1400" spc="120" dirty="0"/>
              <a:t>毫升左右，温开水最为适宜，或者是凉白开也可以</a:t>
            </a:r>
          </a:p>
        </p:txBody>
      </p:sp>
      <p:sp>
        <p:nvSpPr>
          <p:cNvPr id="13" name="矩形 12">
            <a:extLst>
              <a:ext uri="{FF2B5EF4-FFF2-40B4-BE49-F238E27FC236}">
                <a16:creationId xmlns:a16="http://schemas.microsoft.com/office/drawing/2014/main" id="{064B046F-6424-DBB6-747F-9D7AEC031203}"/>
              </a:ext>
            </a:extLst>
          </p:cNvPr>
          <p:cNvSpPr/>
          <p:nvPr/>
        </p:nvSpPr>
        <p:spPr>
          <a:xfrm>
            <a:off x="1914398" y="4532065"/>
            <a:ext cx="3837538" cy="1580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4" name="对角圆角矩形 13">
            <a:extLst>
              <a:ext uri="{FF2B5EF4-FFF2-40B4-BE49-F238E27FC236}">
                <a16:creationId xmlns:a16="http://schemas.microsoft.com/office/drawing/2014/main" id="{F069AA59-5888-1CA6-1B7B-07380FB7AB6E}"/>
              </a:ext>
            </a:extLst>
          </p:cNvPr>
          <p:cNvSpPr/>
          <p:nvPr/>
        </p:nvSpPr>
        <p:spPr>
          <a:xfrm>
            <a:off x="1901931" y="4242608"/>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5" name="文本框 14">
            <a:extLst>
              <a:ext uri="{FF2B5EF4-FFF2-40B4-BE49-F238E27FC236}">
                <a16:creationId xmlns:a16="http://schemas.microsoft.com/office/drawing/2014/main" id="{E8A6A9E8-C179-E7CB-A074-A412284637B7}"/>
              </a:ext>
            </a:extLst>
          </p:cNvPr>
          <p:cNvSpPr txBox="1"/>
          <p:nvPr/>
        </p:nvSpPr>
        <p:spPr>
          <a:xfrm>
            <a:off x="2099817" y="4302097"/>
            <a:ext cx="697627" cy="400110"/>
          </a:xfrm>
          <a:prstGeom prst="rect">
            <a:avLst/>
          </a:prstGeom>
          <a:noFill/>
        </p:spPr>
        <p:txBody>
          <a:bodyPr wrap="none" rtlCol="0">
            <a:noAutofit/>
          </a:bodyPr>
          <a:lstStyle/>
          <a:p>
            <a:r>
              <a:rPr lang="zh-CN" altLang="en-US" sz="2000" dirty="0">
                <a:solidFill>
                  <a:schemeClr val="bg1"/>
                </a:solidFill>
              </a:rPr>
              <a:t>第三</a:t>
            </a:r>
            <a:endParaRPr kumimoji="1" lang="zh-CN" altLang="en-US" sz="2000" dirty="0">
              <a:solidFill>
                <a:schemeClr val="bg1"/>
              </a:solidFill>
            </a:endParaRPr>
          </a:p>
        </p:txBody>
      </p:sp>
      <p:sp>
        <p:nvSpPr>
          <p:cNvPr id="16" name="文本框 15">
            <a:extLst>
              <a:ext uri="{FF2B5EF4-FFF2-40B4-BE49-F238E27FC236}">
                <a16:creationId xmlns:a16="http://schemas.microsoft.com/office/drawing/2014/main" id="{98D5FD84-945B-61E6-935E-96807CF150F1}"/>
              </a:ext>
            </a:extLst>
          </p:cNvPr>
          <p:cNvSpPr txBox="1"/>
          <p:nvPr/>
        </p:nvSpPr>
        <p:spPr>
          <a:xfrm>
            <a:off x="6637950" y="2300249"/>
            <a:ext cx="3652118" cy="844975"/>
          </a:xfrm>
          <a:prstGeom prst="rect">
            <a:avLst/>
          </a:prstGeom>
          <a:noFill/>
        </p:spPr>
        <p:txBody>
          <a:bodyPr wrap="square" rtlCol="0">
            <a:noAutofit/>
          </a:bodyPr>
          <a:lstStyle/>
          <a:p>
            <a:pPr fontAlgn="base">
              <a:lnSpc>
                <a:spcPct val="120000"/>
              </a:lnSpc>
            </a:pPr>
            <a:r>
              <a:rPr lang="zh-CN" altLang="en-US" sz="1400" spc="120" dirty="0"/>
              <a:t>需要准备一身合适的运动装，衣服的选择尽量选择那些吸汗速干的衣服，另外还需要选择弹性比较好的衣服</a:t>
            </a:r>
          </a:p>
        </p:txBody>
      </p:sp>
      <p:sp>
        <p:nvSpPr>
          <p:cNvPr id="17" name="矩形 16">
            <a:extLst>
              <a:ext uri="{FF2B5EF4-FFF2-40B4-BE49-F238E27FC236}">
                <a16:creationId xmlns:a16="http://schemas.microsoft.com/office/drawing/2014/main" id="{FC8E1903-65A7-30A4-9996-4C0F4E36BBDF}"/>
              </a:ext>
            </a:extLst>
          </p:cNvPr>
          <p:cNvSpPr/>
          <p:nvPr/>
        </p:nvSpPr>
        <p:spPr>
          <a:xfrm>
            <a:off x="6452531" y="1945717"/>
            <a:ext cx="3837538" cy="1339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对角圆角矩形 17">
            <a:extLst>
              <a:ext uri="{FF2B5EF4-FFF2-40B4-BE49-F238E27FC236}">
                <a16:creationId xmlns:a16="http://schemas.microsoft.com/office/drawing/2014/main" id="{C97B4760-8C4F-45A6-D974-3D6BFF74F473}"/>
              </a:ext>
            </a:extLst>
          </p:cNvPr>
          <p:cNvSpPr/>
          <p:nvPr/>
        </p:nvSpPr>
        <p:spPr>
          <a:xfrm>
            <a:off x="6440064" y="1656260"/>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9" name="文本框 18">
            <a:extLst>
              <a:ext uri="{FF2B5EF4-FFF2-40B4-BE49-F238E27FC236}">
                <a16:creationId xmlns:a16="http://schemas.microsoft.com/office/drawing/2014/main" id="{F06E9DDE-2A56-01FA-9E0F-4F31EFA7AA16}"/>
              </a:ext>
            </a:extLst>
          </p:cNvPr>
          <p:cNvSpPr txBox="1"/>
          <p:nvPr/>
        </p:nvSpPr>
        <p:spPr>
          <a:xfrm>
            <a:off x="6637950" y="1715749"/>
            <a:ext cx="702436" cy="400110"/>
          </a:xfrm>
          <a:prstGeom prst="rect">
            <a:avLst/>
          </a:prstGeom>
          <a:noFill/>
        </p:spPr>
        <p:txBody>
          <a:bodyPr wrap="none" rtlCol="0">
            <a:noAutofit/>
          </a:bodyPr>
          <a:lstStyle/>
          <a:p>
            <a:r>
              <a:rPr lang="zh-CN" altLang="en-US" sz="2000" dirty="0">
                <a:solidFill>
                  <a:schemeClr val="bg1"/>
                </a:solidFill>
              </a:rPr>
              <a:t>第二</a:t>
            </a:r>
            <a:endParaRPr kumimoji="1" lang="zh-CN" altLang="en-US" sz="2000" dirty="0">
              <a:solidFill>
                <a:schemeClr val="bg1"/>
              </a:solidFill>
            </a:endParaRPr>
          </a:p>
        </p:txBody>
      </p:sp>
      <p:sp>
        <p:nvSpPr>
          <p:cNvPr id="20" name="文本框 19">
            <a:extLst>
              <a:ext uri="{FF2B5EF4-FFF2-40B4-BE49-F238E27FC236}">
                <a16:creationId xmlns:a16="http://schemas.microsoft.com/office/drawing/2014/main" id="{E560DF8C-A6A2-67BF-51A9-80A8B9AEC6B7}"/>
              </a:ext>
            </a:extLst>
          </p:cNvPr>
          <p:cNvSpPr txBox="1"/>
          <p:nvPr/>
        </p:nvSpPr>
        <p:spPr>
          <a:xfrm>
            <a:off x="6637950" y="4886597"/>
            <a:ext cx="3652118" cy="1103507"/>
          </a:xfrm>
          <a:prstGeom prst="rect">
            <a:avLst/>
          </a:prstGeom>
          <a:noFill/>
        </p:spPr>
        <p:txBody>
          <a:bodyPr wrap="square" rtlCol="0">
            <a:noAutofit/>
          </a:bodyPr>
          <a:lstStyle/>
          <a:p>
            <a:pPr fontAlgn="base">
              <a:lnSpc>
                <a:spcPct val="120000"/>
              </a:lnSpc>
            </a:pPr>
            <a:r>
              <a:rPr lang="zh-CN" altLang="en-US" sz="1400" spc="120" dirty="0"/>
              <a:t>需要做一下热身运动</a:t>
            </a:r>
          </a:p>
          <a:p>
            <a:pPr fontAlgn="base">
              <a:lnSpc>
                <a:spcPct val="120000"/>
              </a:lnSpc>
            </a:pPr>
            <a:r>
              <a:rPr lang="zh-CN" altLang="en-US" sz="1400" spc="120" dirty="0"/>
              <a:t>在跑步之前需要活动活动脚腕需要拉伸一下腿部，避免因为肢体过于僵硬，导致在跑步过程当中出现拉伤</a:t>
            </a:r>
          </a:p>
        </p:txBody>
      </p:sp>
      <p:sp>
        <p:nvSpPr>
          <p:cNvPr id="21" name="矩形 20">
            <a:extLst>
              <a:ext uri="{FF2B5EF4-FFF2-40B4-BE49-F238E27FC236}">
                <a16:creationId xmlns:a16="http://schemas.microsoft.com/office/drawing/2014/main" id="{538C5F02-BE7C-305C-73FF-55C3AF1D5749}"/>
              </a:ext>
            </a:extLst>
          </p:cNvPr>
          <p:cNvSpPr/>
          <p:nvPr/>
        </p:nvSpPr>
        <p:spPr>
          <a:xfrm>
            <a:off x="6452531" y="4532064"/>
            <a:ext cx="3837538" cy="1580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2" name="对角圆角矩形 21">
            <a:extLst>
              <a:ext uri="{FF2B5EF4-FFF2-40B4-BE49-F238E27FC236}">
                <a16:creationId xmlns:a16="http://schemas.microsoft.com/office/drawing/2014/main" id="{6D30A29D-670D-1915-4B7F-15A89D66CF07}"/>
              </a:ext>
            </a:extLst>
          </p:cNvPr>
          <p:cNvSpPr/>
          <p:nvPr/>
        </p:nvSpPr>
        <p:spPr>
          <a:xfrm>
            <a:off x="6440064" y="4242608"/>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3" name="文本框 22">
            <a:extLst>
              <a:ext uri="{FF2B5EF4-FFF2-40B4-BE49-F238E27FC236}">
                <a16:creationId xmlns:a16="http://schemas.microsoft.com/office/drawing/2014/main" id="{373E753B-1C09-5D23-D1A8-95E7F9560F40}"/>
              </a:ext>
            </a:extLst>
          </p:cNvPr>
          <p:cNvSpPr txBox="1"/>
          <p:nvPr/>
        </p:nvSpPr>
        <p:spPr>
          <a:xfrm>
            <a:off x="6637950" y="4302097"/>
            <a:ext cx="697627" cy="400110"/>
          </a:xfrm>
          <a:prstGeom prst="rect">
            <a:avLst/>
          </a:prstGeom>
          <a:noFill/>
        </p:spPr>
        <p:txBody>
          <a:bodyPr wrap="none" rtlCol="0">
            <a:noAutofit/>
          </a:bodyPr>
          <a:lstStyle/>
          <a:p>
            <a:r>
              <a:rPr lang="zh-CN" altLang="en-US" sz="2000" dirty="0">
                <a:solidFill>
                  <a:schemeClr val="bg1"/>
                </a:solidFill>
              </a:rPr>
              <a:t>第四</a:t>
            </a:r>
            <a:endParaRPr kumimoji="1" lang="zh-CN" altLang="en-US" sz="2000" dirty="0">
              <a:solidFill>
                <a:schemeClr val="bg1"/>
              </a:solidFill>
            </a:endParaRPr>
          </a:p>
        </p:txBody>
      </p:sp>
    </p:spTree>
    <p:extLst>
      <p:ext uri="{BB962C8B-B14F-4D97-AF65-F5344CB8AC3E}">
        <p14:creationId xmlns:p14="http://schemas.microsoft.com/office/powerpoint/2010/main" val="298601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50600CF9-9A72-1644-C410-8915E0EB3C8E}"/>
              </a:ext>
            </a:extLst>
          </p:cNvPr>
          <p:cNvSpPr txBox="1"/>
          <p:nvPr/>
        </p:nvSpPr>
        <p:spPr>
          <a:xfrm>
            <a:off x="5523778" y="1307818"/>
            <a:ext cx="3130825" cy="523220"/>
          </a:xfrm>
          <a:prstGeom prst="rect">
            <a:avLst/>
          </a:prstGeom>
          <a:noFill/>
        </p:spPr>
        <p:txBody>
          <a:bodyPr wrap="square" rtlCol="0">
            <a:noAutofit/>
          </a:bodyPr>
          <a:lstStyle/>
          <a:p>
            <a:r>
              <a:rPr kumimoji="1" lang="en" altLang="zh-CN" sz="2800" b="1" dirty="0">
                <a:solidFill>
                  <a:schemeClr val="accent3">
                    <a:lumMod val="20000"/>
                    <a:lumOff val="80000"/>
                    <a:alpha val="45000"/>
                  </a:schemeClr>
                </a:solidFill>
                <a:latin typeface="Arial Black" panose="020B0604020202020204" pitchFamily="34" charset="0"/>
                <a:ea typeface="Microsoft YaHei" panose="020B0503020204020204" pitchFamily="34" charset="-122"/>
                <a:cs typeface="Arial Black" panose="020B0604020202020204" pitchFamily="34" charset="0"/>
              </a:rPr>
              <a:t>CONTENTS</a:t>
            </a:r>
            <a:endParaRPr kumimoji="1" lang="zh-CN" altLang="en-US" sz="2800" b="1" dirty="0">
              <a:solidFill>
                <a:schemeClr val="accent3">
                  <a:lumMod val="20000"/>
                  <a:lumOff val="80000"/>
                  <a:alpha val="45000"/>
                </a:schemeClr>
              </a:solidFill>
              <a:latin typeface="Arial Black" panose="020B0604020202020204" pitchFamily="34" charset="0"/>
              <a:ea typeface="Microsoft YaHei" panose="020B0503020204020204" pitchFamily="34" charset="-122"/>
              <a:cs typeface="Arial Black" panose="020B0604020202020204" pitchFamily="34" charset="0"/>
            </a:endParaRPr>
          </a:p>
        </p:txBody>
      </p:sp>
      <p:sp>
        <p:nvSpPr>
          <p:cNvPr id="32" name="文本框 31">
            <a:extLst>
              <a:ext uri="{FF2B5EF4-FFF2-40B4-BE49-F238E27FC236}">
                <a16:creationId xmlns:a16="http://schemas.microsoft.com/office/drawing/2014/main" id="{C1CD6562-B6B9-DED6-30CC-BA5F7D5DF537}"/>
              </a:ext>
            </a:extLst>
          </p:cNvPr>
          <p:cNvSpPr txBox="1"/>
          <p:nvPr/>
        </p:nvSpPr>
        <p:spPr>
          <a:xfrm>
            <a:off x="5482214" y="659667"/>
            <a:ext cx="1965023" cy="769441"/>
          </a:xfrm>
          <a:prstGeom prst="rect">
            <a:avLst/>
          </a:prstGeom>
          <a:noFill/>
        </p:spPr>
        <p:txBody>
          <a:bodyPr wrap="square" rtlCol="0">
            <a:noAutofit/>
          </a:bodyPr>
          <a:lstStyle/>
          <a:p>
            <a:r>
              <a:rPr kumimoji="1" lang="zh-CN" altLang="en-US" sz="4400" b="1" dirty="0">
                <a:solidFill>
                  <a:schemeClr val="accent3"/>
                </a:solidFill>
                <a:latin typeface="Microsoft YaHei" panose="020B0503020204020204" pitchFamily="34" charset="-122"/>
                <a:ea typeface="Microsoft YaHei" panose="020B0503020204020204" pitchFamily="34" charset="-122"/>
              </a:rPr>
              <a:t>目录</a:t>
            </a:r>
          </a:p>
        </p:txBody>
      </p:sp>
      <p:sp>
        <p:nvSpPr>
          <p:cNvPr id="33" name="空心弧 32">
            <a:extLst>
              <a:ext uri="{FF2B5EF4-FFF2-40B4-BE49-F238E27FC236}">
                <a16:creationId xmlns:a16="http://schemas.microsoft.com/office/drawing/2014/main" id="{37F5A102-5384-BD25-965A-E308083BA046}"/>
              </a:ext>
            </a:extLst>
          </p:cNvPr>
          <p:cNvSpPr/>
          <p:nvPr/>
        </p:nvSpPr>
        <p:spPr>
          <a:xfrm rot="20819718">
            <a:off x="5634998" y="2513797"/>
            <a:ext cx="587700" cy="587700"/>
          </a:xfrm>
          <a:prstGeom prst="blockArc">
            <a:avLst>
              <a:gd name="adj1" fmla="val 16039453"/>
              <a:gd name="adj2" fmla="val 13256962"/>
              <a:gd name="adj3" fmla="val 13861"/>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4" name="空心弧 33">
            <a:extLst>
              <a:ext uri="{FF2B5EF4-FFF2-40B4-BE49-F238E27FC236}">
                <a16:creationId xmlns:a16="http://schemas.microsoft.com/office/drawing/2014/main" id="{6E05C9F1-8C1E-A203-5673-74BF993366E9}"/>
              </a:ext>
            </a:extLst>
          </p:cNvPr>
          <p:cNvSpPr/>
          <p:nvPr/>
        </p:nvSpPr>
        <p:spPr>
          <a:xfrm rot="20819718">
            <a:off x="5634998" y="3406715"/>
            <a:ext cx="587700" cy="587700"/>
          </a:xfrm>
          <a:prstGeom prst="blockArc">
            <a:avLst>
              <a:gd name="adj1" fmla="val 16039453"/>
              <a:gd name="adj2" fmla="val 13256962"/>
              <a:gd name="adj3" fmla="val 13861"/>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5" name="空心弧 34">
            <a:extLst>
              <a:ext uri="{FF2B5EF4-FFF2-40B4-BE49-F238E27FC236}">
                <a16:creationId xmlns:a16="http://schemas.microsoft.com/office/drawing/2014/main" id="{49DC34F8-3554-6D2C-B7F3-48E49B82FEC9}"/>
              </a:ext>
            </a:extLst>
          </p:cNvPr>
          <p:cNvSpPr/>
          <p:nvPr/>
        </p:nvSpPr>
        <p:spPr>
          <a:xfrm rot="20819718">
            <a:off x="5634998" y="4299633"/>
            <a:ext cx="587700" cy="587700"/>
          </a:xfrm>
          <a:prstGeom prst="blockArc">
            <a:avLst>
              <a:gd name="adj1" fmla="val 16039453"/>
              <a:gd name="adj2" fmla="val 13256962"/>
              <a:gd name="adj3" fmla="val 13861"/>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6" name="空心弧 35">
            <a:extLst>
              <a:ext uri="{FF2B5EF4-FFF2-40B4-BE49-F238E27FC236}">
                <a16:creationId xmlns:a16="http://schemas.microsoft.com/office/drawing/2014/main" id="{B2DF726D-B7E1-CE80-DBBB-CD74D90BA64D}"/>
              </a:ext>
            </a:extLst>
          </p:cNvPr>
          <p:cNvSpPr/>
          <p:nvPr/>
        </p:nvSpPr>
        <p:spPr>
          <a:xfrm rot="20819718">
            <a:off x="5634998" y="5192550"/>
            <a:ext cx="587700" cy="587700"/>
          </a:xfrm>
          <a:prstGeom prst="blockArc">
            <a:avLst>
              <a:gd name="adj1" fmla="val 16039453"/>
              <a:gd name="adj2" fmla="val 13256962"/>
              <a:gd name="adj3" fmla="val 13861"/>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schemeClr val="tx1"/>
              </a:solidFill>
            </a:endParaRPr>
          </a:p>
        </p:txBody>
      </p:sp>
      <p:sp>
        <p:nvSpPr>
          <p:cNvPr id="37" name="圆角矩形 36">
            <a:extLst>
              <a:ext uri="{FF2B5EF4-FFF2-40B4-BE49-F238E27FC236}">
                <a16:creationId xmlns:a16="http://schemas.microsoft.com/office/drawing/2014/main" id="{418E3EAD-D423-2287-97C2-39F2866802F4}"/>
              </a:ext>
            </a:extLst>
          </p:cNvPr>
          <p:cNvSpPr/>
          <p:nvPr/>
        </p:nvSpPr>
        <p:spPr>
          <a:xfrm>
            <a:off x="5631741" y="1889726"/>
            <a:ext cx="1061721" cy="668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8" name="文本框 37">
            <a:extLst>
              <a:ext uri="{FF2B5EF4-FFF2-40B4-BE49-F238E27FC236}">
                <a16:creationId xmlns:a16="http://schemas.microsoft.com/office/drawing/2014/main" id="{186AE87A-0720-8305-11BA-78D849C72C64}"/>
              </a:ext>
            </a:extLst>
          </p:cNvPr>
          <p:cNvSpPr txBox="1"/>
          <p:nvPr/>
        </p:nvSpPr>
        <p:spPr>
          <a:xfrm>
            <a:off x="5731531" y="2546037"/>
            <a:ext cx="405880" cy="523220"/>
          </a:xfrm>
          <a:prstGeom prst="rect">
            <a:avLst/>
          </a:prstGeom>
          <a:noFill/>
        </p:spPr>
        <p:txBody>
          <a:bodyPr wrap="none" rtlCol="0">
            <a:noAutofit/>
          </a:bodyPr>
          <a:lstStyle/>
          <a:p>
            <a:pPr algn="ctr"/>
            <a:r>
              <a:rPr kumimoji="1" lang="en-US" altLang="zh-CN" sz="2800" b="1" dirty="0">
                <a:solidFill>
                  <a:schemeClr val="accent3">
                    <a:lumMod val="60000"/>
                    <a:lumOff val="40000"/>
                  </a:schemeClr>
                </a:solidFill>
                <a:latin typeface="Microsoft YaHei" panose="020B0503020204020204" pitchFamily="34" charset="-122"/>
                <a:ea typeface="Microsoft YaHei" panose="020B0503020204020204" pitchFamily="34" charset="-122"/>
              </a:rPr>
              <a:t>1</a:t>
            </a:r>
            <a:endParaRPr kumimoji="1" lang="zh-CN" altLang="en-US" sz="2800" b="1" dirty="0">
              <a:solidFill>
                <a:schemeClr val="accent3">
                  <a:lumMod val="60000"/>
                  <a:lumOff val="40000"/>
                </a:schemeClr>
              </a:solidFill>
              <a:latin typeface="Microsoft YaHei" panose="020B0503020204020204" pitchFamily="34" charset="-122"/>
              <a:ea typeface="Microsoft YaHei" panose="020B0503020204020204" pitchFamily="34" charset="-122"/>
            </a:endParaRPr>
          </a:p>
        </p:txBody>
      </p:sp>
      <p:sp>
        <p:nvSpPr>
          <p:cNvPr id="39" name="文本框 38">
            <a:extLst>
              <a:ext uri="{FF2B5EF4-FFF2-40B4-BE49-F238E27FC236}">
                <a16:creationId xmlns:a16="http://schemas.microsoft.com/office/drawing/2014/main" id="{127D1B2B-9773-088A-DC12-05B8F31D81A9}"/>
              </a:ext>
            </a:extLst>
          </p:cNvPr>
          <p:cNvSpPr txBox="1"/>
          <p:nvPr/>
        </p:nvSpPr>
        <p:spPr>
          <a:xfrm>
            <a:off x="5731531" y="3438955"/>
            <a:ext cx="405880" cy="523220"/>
          </a:xfrm>
          <a:prstGeom prst="rect">
            <a:avLst/>
          </a:prstGeom>
          <a:noFill/>
        </p:spPr>
        <p:txBody>
          <a:bodyPr wrap="none" rtlCol="0">
            <a:noAutofit/>
          </a:bodyPr>
          <a:lstStyle/>
          <a:p>
            <a:pPr algn="ctr"/>
            <a:r>
              <a:rPr kumimoji="1" lang="en-US" altLang="zh-CN" sz="2800" b="1" dirty="0">
                <a:solidFill>
                  <a:schemeClr val="accent3">
                    <a:lumMod val="60000"/>
                    <a:lumOff val="40000"/>
                  </a:schemeClr>
                </a:solidFill>
                <a:latin typeface="Microsoft YaHei" panose="020B0503020204020204" pitchFamily="34" charset="-122"/>
                <a:ea typeface="Microsoft YaHei" panose="020B0503020204020204" pitchFamily="34" charset="-122"/>
              </a:rPr>
              <a:t>2</a:t>
            </a:r>
            <a:endParaRPr kumimoji="1" lang="zh-CN" altLang="en-US" sz="2800" b="1" dirty="0">
              <a:solidFill>
                <a:schemeClr val="accent3">
                  <a:lumMod val="60000"/>
                  <a:lumOff val="40000"/>
                </a:schemeClr>
              </a:solidFill>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81F26B2C-D65B-5A86-D066-31713727BC4E}"/>
              </a:ext>
            </a:extLst>
          </p:cNvPr>
          <p:cNvSpPr txBox="1"/>
          <p:nvPr/>
        </p:nvSpPr>
        <p:spPr>
          <a:xfrm>
            <a:off x="5731531" y="4331873"/>
            <a:ext cx="405880" cy="523220"/>
          </a:xfrm>
          <a:prstGeom prst="rect">
            <a:avLst/>
          </a:prstGeom>
          <a:noFill/>
        </p:spPr>
        <p:txBody>
          <a:bodyPr wrap="none" rtlCol="0">
            <a:noAutofit/>
          </a:bodyPr>
          <a:lstStyle/>
          <a:p>
            <a:pPr algn="ctr"/>
            <a:r>
              <a:rPr kumimoji="1" lang="en-US" altLang="zh-CN" sz="2800" b="1" dirty="0">
                <a:solidFill>
                  <a:schemeClr val="accent3">
                    <a:lumMod val="60000"/>
                    <a:lumOff val="40000"/>
                  </a:schemeClr>
                </a:solidFill>
                <a:latin typeface="Microsoft YaHei" panose="020B0503020204020204" pitchFamily="34" charset="-122"/>
                <a:ea typeface="Microsoft YaHei" panose="020B0503020204020204" pitchFamily="34" charset="-122"/>
              </a:rPr>
              <a:t>3</a:t>
            </a:r>
            <a:endParaRPr kumimoji="1" lang="zh-CN" altLang="en-US" sz="2800" b="1" dirty="0">
              <a:solidFill>
                <a:schemeClr val="accent3">
                  <a:lumMod val="60000"/>
                  <a:lumOff val="40000"/>
                </a:schemeClr>
              </a:solidFill>
              <a:latin typeface="Microsoft YaHei" panose="020B0503020204020204" pitchFamily="34" charset="-122"/>
              <a:ea typeface="Microsoft YaHei" panose="020B0503020204020204" pitchFamily="34" charset="-122"/>
            </a:endParaRPr>
          </a:p>
        </p:txBody>
      </p:sp>
      <p:sp>
        <p:nvSpPr>
          <p:cNvPr id="41" name="文本框 40">
            <a:extLst>
              <a:ext uri="{FF2B5EF4-FFF2-40B4-BE49-F238E27FC236}">
                <a16:creationId xmlns:a16="http://schemas.microsoft.com/office/drawing/2014/main" id="{40E4F3F6-01DD-1F48-429F-B9D79AA1586B}"/>
              </a:ext>
            </a:extLst>
          </p:cNvPr>
          <p:cNvSpPr txBox="1"/>
          <p:nvPr/>
        </p:nvSpPr>
        <p:spPr>
          <a:xfrm>
            <a:off x="5731531" y="5224790"/>
            <a:ext cx="405880" cy="523220"/>
          </a:xfrm>
          <a:prstGeom prst="rect">
            <a:avLst/>
          </a:prstGeom>
          <a:noFill/>
        </p:spPr>
        <p:txBody>
          <a:bodyPr wrap="none" rtlCol="0">
            <a:noAutofit/>
          </a:bodyPr>
          <a:lstStyle/>
          <a:p>
            <a:pPr algn="ctr"/>
            <a:r>
              <a:rPr kumimoji="1" lang="en-US" altLang="zh-CN" sz="2800" b="1" dirty="0">
                <a:solidFill>
                  <a:schemeClr val="accent3">
                    <a:lumMod val="60000"/>
                    <a:lumOff val="40000"/>
                  </a:schemeClr>
                </a:solidFill>
                <a:latin typeface="Microsoft YaHei" panose="020B0503020204020204" pitchFamily="34" charset="-122"/>
                <a:ea typeface="Microsoft YaHei" panose="020B0503020204020204" pitchFamily="34" charset="-122"/>
              </a:rPr>
              <a:t>4</a:t>
            </a:r>
            <a:endParaRPr kumimoji="1" lang="zh-CN" altLang="en-US" sz="2800" b="1" dirty="0">
              <a:solidFill>
                <a:schemeClr val="accent3">
                  <a:lumMod val="60000"/>
                  <a:lumOff val="40000"/>
                </a:schemeClr>
              </a:solidFill>
              <a:latin typeface="Microsoft YaHei" panose="020B0503020204020204" pitchFamily="34" charset="-122"/>
              <a:ea typeface="Microsoft YaHei" panose="020B0503020204020204" pitchFamily="34" charset="-122"/>
            </a:endParaRPr>
          </a:p>
        </p:txBody>
      </p:sp>
      <p:sp>
        <p:nvSpPr>
          <p:cNvPr id="42" name="文本框 41">
            <a:extLst>
              <a:ext uri="{FF2B5EF4-FFF2-40B4-BE49-F238E27FC236}">
                <a16:creationId xmlns:a16="http://schemas.microsoft.com/office/drawing/2014/main" id="{2DA9D33E-1ECE-5CA2-06D3-CDCEF741DACD}"/>
              </a:ext>
            </a:extLst>
          </p:cNvPr>
          <p:cNvSpPr txBox="1"/>
          <p:nvPr/>
        </p:nvSpPr>
        <p:spPr>
          <a:xfrm>
            <a:off x="6549580" y="2514017"/>
            <a:ext cx="3057247" cy="584775"/>
          </a:xfrm>
          <a:prstGeom prst="rect">
            <a:avLst/>
          </a:prstGeom>
          <a:noFill/>
        </p:spPr>
        <p:txBody>
          <a:bodyPr wrap="none" rtlCol="0">
            <a:noAutofit/>
          </a:bodyPr>
          <a:lstStyle/>
          <a:p>
            <a:r>
              <a:rPr kumimoji="1" lang="zh-CN" altLang="en-US" sz="3200" dirty="0">
                <a:solidFill>
                  <a:schemeClr val="accent3"/>
                </a:solidFill>
              </a:rPr>
              <a:t>跑步运动的定义</a:t>
            </a:r>
          </a:p>
        </p:txBody>
      </p:sp>
      <p:sp>
        <p:nvSpPr>
          <p:cNvPr id="43" name="文本框 42">
            <a:extLst>
              <a:ext uri="{FF2B5EF4-FFF2-40B4-BE49-F238E27FC236}">
                <a16:creationId xmlns:a16="http://schemas.microsoft.com/office/drawing/2014/main" id="{949B257B-9F94-52D7-42E6-D7A56D3AD927}"/>
              </a:ext>
            </a:extLst>
          </p:cNvPr>
          <p:cNvSpPr txBox="1"/>
          <p:nvPr/>
        </p:nvSpPr>
        <p:spPr>
          <a:xfrm>
            <a:off x="6549580" y="3407349"/>
            <a:ext cx="2646878" cy="584775"/>
          </a:xfrm>
          <a:prstGeom prst="rect">
            <a:avLst/>
          </a:prstGeom>
          <a:noFill/>
        </p:spPr>
        <p:txBody>
          <a:bodyPr wrap="none" rtlCol="0">
            <a:noAutofit/>
          </a:bodyPr>
          <a:lstStyle/>
          <a:p>
            <a:r>
              <a:rPr kumimoji="1" lang="zh-CN" altLang="en-US" sz="3200" dirty="0">
                <a:solidFill>
                  <a:schemeClr val="accent3"/>
                </a:solidFill>
              </a:rPr>
              <a:t>跑步运动现状</a:t>
            </a:r>
          </a:p>
        </p:txBody>
      </p:sp>
      <p:sp>
        <p:nvSpPr>
          <p:cNvPr id="44" name="文本框 43">
            <a:extLst>
              <a:ext uri="{FF2B5EF4-FFF2-40B4-BE49-F238E27FC236}">
                <a16:creationId xmlns:a16="http://schemas.microsoft.com/office/drawing/2014/main" id="{6379F395-3ECE-6C57-A081-61792284A819}"/>
              </a:ext>
            </a:extLst>
          </p:cNvPr>
          <p:cNvSpPr txBox="1"/>
          <p:nvPr/>
        </p:nvSpPr>
        <p:spPr>
          <a:xfrm>
            <a:off x="6545284" y="4300681"/>
            <a:ext cx="2646878" cy="584775"/>
          </a:xfrm>
          <a:prstGeom prst="rect">
            <a:avLst/>
          </a:prstGeom>
          <a:noFill/>
        </p:spPr>
        <p:txBody>
          <a:bodyPr wrap="none" rtlCol="0">
            <a:noAutofit/>
          </a:bodyPr>
          <a:lstStyle/>
          <a:p>
            <a:r>
              <a:rPr kumimoji="1" lang="zh-CN" altLang="en-US" sz="3200" dirty="0">
                <a:solidFill>
                  <a:schemeClr val="accent3"/>
                </a:solidFill>
              </a:rPr>
              <a:t>如何正确跑步</a:t>
            </a:r>
          </a:p>
        </p:txBody>
      </p:sp>
      <p:sp>
        <p:nvSpPr>
          <p:cNvPr id="45" name="文本框 44">
            <a:extLst>
              <a:ext uri="{FF2B5EF4-FFF2-40B4-BE49-F238E27FC236}">
                <a16:creationId xmlns:a16="http://schemas.microsoft.com/office/drawing/2014/main" id="{5B6D5232-DFE4-ED1D-471B-2A206DF7FB84}"/>
              </a:ext>
            </a:extLst>
          </p:cNvPr>
          <p:cNvSpPr txBox="1"/>
          <p:nvPr/>
        </p:nvSpPr>
        <p:spPr>
          <a:xfrm>
            <a:off x="6540988" y="5194012"/>
            <a:ext cx="3057247" cy="584775"/>
          </a:xfrm>
          <a:prstGeom prst="rect">
            <a:avLst/>
          </a:prstGeom>
          <a:noFill/>
        </p:spPr>
        <p:txBody>
          <a:bodyPr wrap="none" rtlCol="0">
            <a:noAutofit/>
          </a:bodyPr>
          <a:lstStyle/>
          <a:p>
            <a:r>
              <a:rPr kumimoji="1" lang="zh-CN" altLang="en-US" sz="3200" dirty="0">
                <a:solidFill>
                  <a:schemeClr val="accent3"/>
                </a:solidFill>
              </a:rPr>
              <a:t>跑步的注意事项</a:t>
            </a:r>
          </a:p>
        </p:txBody>
      </p:sp>
    </p:spTree>
    <p:extLst>
      <p:ext uri="{BB962C8B-B14F-4D97-AF65-F5344CB8AC3E}">
        <p14:creationId xmlns:p14="http://schemas.microsoft.com/office/powerpoint/2010/main" val="224846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extLst>
              <a:ext uri="{FF2B5EF4-FFF2-40B4-BE49-F238E27FC236}">
                <a16:creationId xmlns:a16="http://schemas.microsoft.com/office/drawing/2014/main" id="{4B204BC0-930F-22AD-91F0-80E67071F654}"/>
              </a:ext>
            </a:extLst>
          </p:cNvPr>
          <p:cNvSpPr/>
          <p:nvPr/>
        </p:nvSpPr>
        <p:spPr>
          <a:xfrm>
            <a:off x="5093720" y="2059891"/>
            <a:ext cx="2010043" cy="3824318"/>
          </a:xfrm>
          <a:prstGeom prst="roundRect">
            <a:avLst>
              <a:gd name="adj" fmla="val 2874"/>
            </a:avLst>
          </a:prstGeom>
          <a:gradFill>
            <a:gsLst>
              <a:gs pos="0">
                <a:schemeClr val="bg1"/>
              </a:gs>
              <a:gs pos="100000">
                <a:schemeClr val="bg1"/>
              </a:gs>
            </a:gsLst>
            <a:lin ang="5400000" scaled="0"/>
          </a:gradFill>
          <a:ln>
            <a:noFill/>
          </a:ln>
          <a:effectLst>
            <a:outerShdw blurRad="178664" dist="50800" sx="99000" sy="99000" algn="ctr" rotWithShape="0">
              <a:schemeClr val="accent1">
                <a:alpha val="20000"/>
              </a:scheme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圆角矩形 9">
            <a:extLst>
              <a:ext uri="{FF2B5EF4-FFF2-40B4-BE49-F238E27FC236}">
                <a16:creationId xmlns:a16="http://schemas.microsoft.com/office/drawing/2014/main" id="{7E21D50B-BD6E-01B3-BA44-514D4821A200}"/>
              </a:ext>
            </a:extLst>
          </p:cNvPr>
          <p:cNvSpPr/>
          <p:nvPr/>
        </p:nvSpPr>
        <p:spPr>
          <a:xfrm>
            <a:off x="673824" y="2059891"/>
            <a:ext cx="2010043" cy="3824318"/>
          </a:xfrm>
          <a:prstGeom prst="roundRect">
            <a:avLst>
              <a:gd name="adj" fmla="val 2874"/>
            </a:avLst>
          </a:prstGeom>
          <a:gradFill>
            <a:gsLst>
              <a:gs pos="0">
                <a:schemeClr val="bg1"/>
              </a:gs>
              <a:gs pos="100000">
                <a:schemeClr val="bg1"/>
              </a:gs>
            </a:gsLst>
            <a:lin ang="5400000" scaled="0"/>
          </a:gradFill>
          <a:ln>
            <a:solidFill>
              <a:schemeClr val="accent1">
                <a:shade val="50000"/>
                <a:alpha val="30134"/>
              </a:schemeClr>
            </a:solidFill>
          </a:ln>
          <a:effectLst>
            <a:outerShdw blurRad="178664" dist="50800" sx="99000" sy="99000" algn="ctr" rotWithShape="0">
              <a:schemeClr val="accent1">
                <a:alpha val="20000"/>
              </a:scheme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圆角矩形 10">
            <a:extLst>
              <a:ext uri="{FF2B5EF4-FFF2-40B4-BE49-F238E27FC236}">
                <a16:creationId xmlns:a16="http://schemas.microsoft.com/office/drawing/2014/main" id="{B39E93E5-5E04-9D0D-7146-8F3037F66006}"/>
              </a:ext>
            </a:extLst>
          </p:cNvPr>
          <p:cNvSpPr/>
          <p:nvPr/>
        </p:nvSpPr>
        <p:spPr>
          <a:xfrm>
            <a:off x="2883772" y="2059891"/>
            <a:ext cx="2010043" cy="3824318"/>
          </a:xfrm>
          <a:prstGeom prst="roundRect">
            <a:avLst>
              <a:gd name="adj" fmla="val 2874"/>
            </a:avLst>
          </a:prstGeom>
          <a:gradFill>
            <a:gsLst>
              <a:gs pos="0">
                <a:schemeClr val="bg1"/>
              </a:gs>
              <a:gs pos="100000">
                <a:schemeClr val="bg1"/>
              </a:gs>
            </a:gsLst>
            <a:lin ang="5400000" scaled="0"/>
          </a:gradFill>
          <a:ln>
            <a:noFill/>
          </a:ln>
          <a:effectLst>
            <a:outerShdw blurRad="178664" dist="50800" sx="99000" sy="99000" algn="ctr" rotWithShape="0">
              <a:schemeClr val="accent1">
                <a:alpha val="20000"/>
              </a:scheme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2" name="圆角矩形 11">
            <a:extLst>
              <a:ext uri="{FF2B5EF4-FFF2-40B4-BE49-F238E27FC236}">
                <a16:creationId xmlns:a16="http://schemas.microsoft.com/office/drawing/2014/main" id="{84EF28B2-C93E-3039-0BB6-B5C05D3EF78A}"/>
              </a:ext>
            </a:extLst>
          </p:cNvPr>
          <p:cNvSpPr/>
          <p:nvPr/>
        </p:nvSpPr>
        <p:spPr>
          <a:xfrm>
            <a:off x="7303668" y="2059891"/>
            <a:ext cx="2010043" cy="3824318"/>
          </a:xfrm>
          <a:prstGeom prst="roundRect">
            <a:avLst>
              <a:gd name="adj" fmla="val 2874"/>
            </a:avLst>
          </a:prstGeom>
          <a:gradFill>
            <a:gsLst>
              <a:gs pos="0">
                <a:schemeClr val="bg1"/>
              </a:gs>
              <a:gs pos="100000">
                <a:schemeClr val="bg1"/>
              </a:gs>
            </a:gsLst>
            <a:lin ang="5400000" scaled="0"/>
          </a:gradFill>
          <a:ln>
            <a:noFill/>
          </a:ln>
          <a:effectLst>
            <a:outerShdw blurRad="178664" dist="50800" sx="99000" sy="99000" algn="ctr" rotWithShape="0">
              <a:schemeClr val="accent1">
                <a:alpha val="20000"/>
              </a:scheme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3" name="圆角矩形 12">
            <a:extLst>
              <a:ext uri="{FF2B5EF4-FFF2-40B4-BE49-F238E27FC236}">
                <a16:creationId xmlns:a16="http://schemas.microsoft.com/office/drawing/2014/main" id="{16A312D8-2814-8424-F102-5355686A6BDA}"/>
              </a:ext>
            </a:extLst>
          </p:cNvPr>
          <p:cNvSpPr/>
          <p:nvPr/>
        </p:nvSpPr>
        <p:spPr>
          <a:xfrm>
            <a:off x="9513615" y="2059891"/>
            <a:ext cx="2010043" cy="3824318"/>
          </a:xfrm>
          <a:prstGeom prst="roundRect">
            <a:avLst>
              <a:gd name="adj" fmla="val 2874"/>
            </a:avLst>
          </a:prstGeom>
          <a:gradFill>
            <a:gsLst>
              <a:gs pos="0">
                <a:schemeClr val="bg1"/>
              </a:gs>
              <a:gs pos="100000">
                <a:schemeClr val="bg1"/>
              </a:gs>
            </a:gsLst>
            <a:lin ang="5400000" scaled="0"/>
          </a:gradFill>
          <a:ln>
            <a:noFill/>
          </a:ln>
          <a:effectLst>
            <a:outerShdw blurRad="178664" dist="50800" sx="99000" sy="99000" algn="ctr" rotWithShape="0">
              <a:schemeClr val="accent1">
                <a:alpha val="20000"/>
              </a:scheme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3006C666-440F-9E00-C951-0366E9BF877A}"/>
              </a:ext>
            </a:extLst>
          </p:cNvPr>
          <p:cNvSpPr>
            <a:spLocks noGrp="1"/>
          </p:cNvSpPr>
          <p:nvPr>
            <p:ph type="title"/>
          </p:nvPr>
        </p:nvSpPr>
        <p:spPr/>
        <p:txBody>
          <a:bodyPr>
            <a:noAutofit/>
          </a:bodyPr>
          <a:lstStyle/>
          <a:p>
            <a:r>
              <a:rPr kumimoji="1" lang="zh-CN" altLang="en-US" dirty="0"/>
              <a:t>跑步前热身运动</a:t>
            </a:r>
          </a:p>
        </p:txBody>
      </p:sp>
      <p:sp>
        <p:nvSpPr>
          <p:cNvPr id="4" name="文本框 3">
            <a:extLst>
              <a:ext uri="{FF2B5EF4-FFF2-40B4-BE49-F238E27FC236}">
                <a16:creationId xmlns:a16="http://schemas.microsoft.com/office/drawing/2014/main" id="{4818426D-A8BD-DBBE-0535-872DDABAF104}"/>
              </a:ext>
            </a:extLst>
          </p:cNvPr>
          <p:cNvSpPr txBox="1"/>
          <p:nvPr/>
        </p:nvSpPr>
        <p:spPr>
          <a:xfrm>
            <a:off x="720319" y="2445236"/>
            <a:ext cx="1902584" cy="428772"/>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sz="2000" dirty="0">
                <a:solidFill>
                  <a:schemeClr val="accent3">
                    <a:lumMod val="50000"/>
                  </a:schemeClr>
                </a:solidFill>
              </a:rPr>
              <a:t>弓步压腿</a:t>
            </a:r>
          </a:p>
        </p:txBody>
      </p:sp>
      <p:sp>
        <p:nvSpPr>
          <p:cNvPr id="5" name="文本框 4">
            <a:extLst>
              <a:ext uri="{FF2B5EF4-FFF2-40B4-BE49-F238E27FC236}">
                <a16:creationId xmlns:a16="http://schemas.microsoft.com/office/drawing/2014/main" id="{57EAC6D9-C0F2-52BB-295E-261188405AF8}"/>
              </a:ext>
            </a:extLst>
          </p:cNvPr>
          <p:cNvSpPr txBox="1"/>
          <p:nvPr/>
        </p:nvSpPr>
        <p:spPr>
          <a:xfrm>
            <a:off x="3002403" y="3035591"/>
            <a:ext cx="1772779" cy="1879104"/>
          </a:xfrm>
          <a:prstGeom prst="rect">
            <a:avLst/>
          </a:prstGeom>
          <a:noFill/>
        </p:spPr>
        <p:txBody>
          <a:bodyPr wrap="square" rtlCol="0">
            <a:noAutofit/>
          </a:bodyPr>
          <a:lstStyle/>
          <a:p>
            <a:pPr>
              <a:lnSpc>
                <a:spcPct val="120000"/>
              </a:lnSpc>
            </a:pPr>
            <a:r>
              <a:rPr lang="zh-CN" altLang="en-US" sz="1400" spc="120" dirty="0">
                <a:solidFill>
                  <a:schemeClr val="accent3">
                    <a:lumMod val="50000"/>
                  </a:schemeClr>
                </a:solidFill>
              </a:rPr>
              <a:t>患者左脚向前跨出一大步，双手撑地拉伸右腿的肌肉，再换另一侧做同样的动作。同时尽量保证脚后跟蹬直，重复</a:t>
            </a:r>
            <a:r>
              <a:rPr lang="en-US" altLang="zh-CN" sz="1400" spc="120" dirty="0">
                <a:solidFill>
                  <a:schemeClr val="accent3">
                    <a:lumMod val="50000"/>
                  </a:schemeClr>
                </a:solidFill>
              </a:rPr>
              <a:t>8-10</a:t>
            </a:r>
            <a:r>
              <a:rPr lang="zh-CN" altLang="en-US" sz="1400" spc="120" dirty="0">
                <a:solidFill>
                  <a:schemeClr val="accent3">
                    <a:lumMod val="50000"/>
                  </a:schemeClr>
                </a:solidFill>
              </a:rPr>
              <a:t>次</a:t>
            </a:r>
          </a:p>
        </p:txBody>
      </p:sp>
      <p:sp>
        <p:nvSpPr>
          <p:cNvPr id="6" name="文本框 5">
            <a:extLst>
              <a:ext uri="{FF2B5EF4-FFF2-40B4-BE49-F238E27FC236}">
                <a16:creationId xmlns:a16="http://schemas.microsoft.com/office/drawing/2014/main" id="{F6586336-7442-487E-71CB-64606B5DC0E2}"/>
              </a:ext>
            </a:extLst>
          </p:cNvPr>
          <p:cNvSpPr txBox="1"/>
          <p:nvPr/>
        </p:nvSpPr>
        <p:spPr>
          <a:xfrm>
            <a:off x="5216742" y="3035591"/>
            <a:ext cx="1772779" cy="2396169"/>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r>
              <a:rPr lang="zh-CN" altLang="en-US" dirty="0">
                <a:solidFill>
                  <a:schemeClr val="accent3">
                    <a:lumMod val="50000"/>
                  </a:schemeClr>
                </a:solidFill>
              </a:rPr>
              <a:t>患者两脚靠拢之后，两个膝关节微微弯曲，手指自然并拢放在两侧膝盖上。做蹲下起立动作</a:t>
            </a:r>
            <a:r>
              <a:rPr lang="en-US" altLang="zh-CN" dirty="0">
                <a:solidFill>
                  <a:schemeClr val="accent3">
                    <a:lumMod val="50000"/>
                  </a:schemeClr>
                </a:solidFill>
              </a:rPr>
              <a:t>10</a:t>
            </a:r>
            <a:r>
              <a:rPr lang="zh-CN" altLang="en-US" dirty="0">
                <a:solidFill>
                  <a:schemeClr val="accent3">
                    <a:lumMod val="50000"/>
                  </a:schemeClr>
                </a:solidFill>
              </a:rPr>
              <a:t>次，由左到右、由右到左，或者由内向外、由外向内环绕来活动膝关节</a:t>
            </a:r>
          </a:p>
        </p:txBody>
      </p:sp>
      <p:sp>
        <p:nvSpPr>
          <p:cNvPr id="7" name="文本框 6">
            <a:extLst>
              <a:ext uri="{FF2B5EF4-FFF2-40B4-BE49-F238E27FC236}">
                <a16:creationId xmlns:a16="http://schemas.microsoft.com/office/drawing/2014/main" id="{33122535-DB3E-D349-E76E-486423E79DA6}"/>
              </a:ext>
            </a:extLst>
          </p:cNvPr>
          <p:cNvSpPr txBox="1"/>
          <p:nvPr/>
        </p:nvSpPr>
        <p:spPr>
          <a:xfrm>
            <a:off x="7426690" y="3035591"/>
            <a:ext cx="1772779" cy="2654701"/>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dirty="0">
                <a:solidFill>
                  <a:schemeClr val="accent3">
                    <a:lumMod val="50000"/>
                  </a:schemeClr>
                </a:solidFill>
              </a:rPr>
              <a:t>患者两手交叉自然置在胸前，左脚脚尖着地、脚腕自然放松，按照顺时针和逆时针方向绕环，大约</a:t>
            </a:r>
            <a:r>
              <a:rPr lang="en-US" altLang="zh-CN" dirty="0">
                <a:solidFill>
                  <a:schemeClr val="accent3">
                    <a:lumMod val="50000"/>
                  </a:schemeClr>
                </a:solidFill>
              </a:rPr>
              <a:t>8</a:t>
            </a:r>
            <a:r>
              <a:rPr lang="zh-CN" altLang="en-US" dirty="0">
                <a:solidFill>
                  <a:schemeClr val="accent3">
                    <a:lumMod val="50000"/>
                  </a:schemeClr>
                </a:solidFill>
              </a:rPr>
              <a:t>个数，根据此时间进行运动，然后换另一脚进行活动。建议幅度尽量要大一些</a:t>
            </a:r>
          </a:p>
        </p:txBody>
      </p:sp>
      <p:sp>
        <p:nvSpPr>
          <p:cNvPr id="8" name="文本框 7">
            <a:extLst>
              <a:ext uri="{FF2B5EF4-FFF2-40B4-BE49-F238E27FC236}">
                <a16:creationId xmlns:a16="http://schemas.microsoft.com/office/drawing/2014/main" id="{7174DAAB-AC39-2E52-24DC-B9298CF2103A}"/>
              </a:ext>
            </a:extLst>
          </p:cNvPr>
          <p:cNvSpPr txBox="1"/>
          <p:nvPr/>
        </p:nvSpPr>
        <p:spPr>
          <a:xfrm>
            <a:off x="9653081" y="3035591"/>
            <a:ext cx="1731110" cy="2396169"/>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dirty="0">
                <a:solidFill>
                  <a:schemeClr val="accent3">
                    <a:lumMod val="50000"/>
                  </a:schemeClr>
                </a:solidFill>
              </a:rPr>
              <a:t>患者左脚向左跨出与肩膀同宽，两个膝关节微微屈曲，双手在身体两侧自然打开，然后用力向上跳起，手臂和腿部打开，而且尽量伸直呈大的</a:t>
            </a:r>
            <a:r>
              <a:rPr lang="en-US" altLang="zh-CN" dirty="0">
                <a:solidFill>
                  <a:schemeClr val="accent3">
                    <a:lumMod val="50000"/>
                  </a:schemeClr>
                </a:solidFill>
              </a:rPr>
              <a:t>S</a:t>
            </a:r>
            <a:r>
              <a:rPr lang="zh-CN" altLang="en-US" dirty="0">
                <a:solidFill>
                  <a:schemeClr val="accent3">
                    <a:lumMod val="50000"/>
                  </a:schemeClr>
                </a:solidFill>
              </a:rPr>
              <a:t>型，重复做</a:t>
            </a:r>
            <a:r>
              <a:rPr lang="en-US" altLang="zh-CN" dirty="0">
                <a:solidFill>
                  <a:schemeClr val="accent3">
                    <a:lumMod val="50000"/>
                  </a:schemeClr>
                </a:solidFill>
              </a:rPr>
              <a:t>5</a:t>
            </a:r>
            <a:r>
              <a:rPr lang="zh-CN" altLang="en-US" dirty="0">
                <a:solidFill>
                  <a:schemeClr val="accent3">
                    <a:lumMod val="50000"/>
                  </a:schemeClr>
                </a:solidFill>
              </a:rPr>
              <a:t>次动作</a:t>
            </a:r>
          </a:p>
        </p:txBody>
      </p:sp>
      <p:sp>
        <p:nvSpPr>
          <p:cNvPr id="15" name="文本框 14">
            <a:extLst>
              <a:ext uri="{FF2B5EF4-FFF2-40B4-BE49-F238E27FC236}">
                <a16:creationId xmlns:a16="http://schemas.microsoft.com/office/drawing/2014/main" id="{A0891F8E-BB8C-0E4A-ECE9-FB2637F9805C}"/>
              </a:ext>
            </a:extLst>
          </p:cNvPr>
          <p:cNvSpPr txBox="1"/>
          <p:nvPr/>
        </p:nvSpPr>
        <p:spPr>
          <a:xfrm>
            <a:off x="720319" y="3035591"/>
            <a:ext cx="1902584" cy="2137636"/>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dirty="0">
                <a:solidFill>
                  <a:schemeClr val="accent3">
                    <a:lumMod val="50000"/>
                  </a:schemeClr>
                </a:solidFill>
              </a:rPr>
              <a:t>患者的左脚向前方跨出一大步，整个脚掌着地、大腿和地面平行、右腿挺直、前脚掌着地、上半截身体直立、双手交叉贴于脑后做抬头挺胸的动作</a:t>
            </a:r>
          </a:p>
        </p:txBody>
      </p:sp>
      <p:sp>
        <p:nvSpPr>
          <p:cNvPr id="16" name="文本框 15">
            <a:extLst>
              <a:ext uri="{FF2B5EF4-FFF2-40B4-BE49-F238E27FC236}">
                <a16:creationId xmlns:a16="http://schemas.microsoft.com/office/drawing/2014/main" id="{6E1FE716-8C99-3AA5-5207-CD8AE2E531CB}"/>
              </a:ext>
            </a:extLst>
          </p:cNvPr>
          <p:cNvSpPr txBox="1"/>
          <p:nvPr/>
        </p:nvSpPr>
        <p:spPr>
          <a:xfrm>
            <a:off x="649109" y="1736725"/>
            <a:ext cx="478016" cy="646331"/>
          </a:xfrm>
          <a:prstGeom prst="rect">
            <a:avLst/>
          </a:prstGeom>
          <a:noFill/>
        </p:spPr>
        <p:txBody>
          <a:bodyPr wrap="none" rtlCol="0">
            <a:noAutofit/>
          </a:bodyPr>
          <a:lstStyle/>
          <a:p>
            <a:r>
              <a:rPr kumimoji="1" lang="en-US" altLang="zh-CN" sz="3600" dirty="0">
                <a:ln>
                  <a:solidFill>
                    <a:schemeClr val="accent1">
                      <a:shade val="50000"/>
                    </a:schemeClr>
                  </a:solidFill>
                </a:ln>
                <a:noFill/>
                <a:effectLst>
                  <a:outerShdw blurRad="76364" dist="103402" dir="13500000" algn="br" rotWithShape="0">
                    <a:schemeClr val="accent3">
                      <a:alpha val="40000"/>
                    </a:schemeClr>
                  </a:outerShdw>
                </a:effectLst>
              </a:rPr>
              <a:t>1</a:t>
            </a:r>
            <a:endParaRPr kumimoji="1" lang="zh-CN" altLang="en-US" sz="3600" dirty="0">
              <a:ln>
                <a:solidFill>
                  <a:schemeClr val="accent1">
                    <a:shade val="50000"/>
                  </a:schemeClr>
                </a:solidFill>
              </a:ln>
              <a:noFill/>
              <a:effectLst>
                <a:outerShdw blurRad="76364" dist="103402" dir="13500000" algn="br" rotWithShape="0">
                  <a:schemeClr val="accent3">
                    <a:alpha val="40000"/>
                  </a:schemeClr>
                </a:outerShdw>
              </a:effectLst>
            </a:endParaRPr>
          </a:p>
        </p:txBody>
      </p:sp>
      <p:sp>
        <p:nvSpPr>
          <p:cNvPr id="17" name="文本框 16">
            <a:extLst>
              <a:ext uri="{FF2B5EF4-FFF2-40B4-BE49-F238E27FC236}">
                <a16:creationId xmlns:a16="http://schemas.microsoft.com/office/drawing/2014/main" id="{1487E6C2-B49D-F4A5-9D23-6649CA958815}"/>
              </a:ext>
            </a:extLst>
          </p:cNvPr>
          <p:cNvSpPr txBox="1"/>
          <p:nvPr/>
        </p:nvSpPr>
        <p:spPr>
          <a:xfrm>
            <a:off x="2877535" y="1736725"/>
            <a:ext cx="478016" cy="646331"/>
          </a:xfrm>
          <a:prstGeom prst="rect">
            <a:avLst/>
          </a:prstGeom>
          <a:noFill/>
        </p:spPr>
        <p:txBody>
          <a:bodyPr wrap="none" rtlCol="0">
            <a:noAutofit/>
          </a:bodyPr>
          <a:lstStyle/>
          <a:p>
            <a:r>
              <a:rPr kumimoji="1" lang="en-US" altLang="zh-CN" sz="3600" dirty="0">
                <a:ln>
                  <a:solidFill>
                    <a:schemeClr val="accent1">
                      <a:shade val="50000"/>
                    </a:schemeClr>
                  </a:solidFill>
                </a:ln>
                <a:noFill/>
                <a:effectLst>
                  <a:outerShdw blurRad="76364" dist="103402" dir="13500000" algn="br" rotWithShape="0">
                    <a:schemeClr val="accent3">
                      <a:alpha val="40000"/>
                    </a:schemeClr>
                  </a:outerShdw>
                </a:effectLst>
              </a:rPr>
              <a:t>2</a:t>
            </a:r>
            <a:endParaRPr kumimoji="1" lang="zh-CN" altLang="en-US" sz="3600" dirty="0">
              <a:ln>
                <a:solidFill>
                  <a:schemeClr val="accent1">
                    <a:shade val="50000"/>
                  </a:schemeClr>
                </a:solidFill>
              </a:ln>
              <a:noFill/>
              <a:effectLst>
                <a:outerShdw blurRad="76364" dist="103402" dir="13500000" algn="br" rotWithShape="0">
                  <a:schemeClr val="accent3">
                    <a:alpha val="40000"/>
                  </a:schemeClr>
                </a:outerShdw>
              </a:effectLst>
            </a:endParaRPr>
          </a:p>
        </p:txBody>
      </p:sp>
      <p:sp>
        <p:nvSpPr>
          <p:cNvPr id="18" name="文本框 17">
            <a:extLst>
              <a:ext uri="{FF2B5EF4-FFF2-40B4-BE49-F238E27FC236}">
                <a16:creationId xmlns:a16="http://schemas.microsoft.com/office/drawing/2014/main" id="{5B4092AE-8683-AAFD-FC2B-F24DC0212E62}"/>
              </a:ext>
            </a:extLst>
          </p:cNvPr>
          <p:cNvSpPr txBox="1"/>
          <p:nvPr/>
        </p:nvSpPr>
        <p:spPr>
          <a:xfrm>
            <a:off x="5105961" y="1736725"/>
            <a:ext cx="478016" cy="646331"/>
          </a:xfrm>
          <a:prstGeom prst="rect">
            <a:avLst/>
          </a:prstGeom>
          <a:noFill/>
        </p:spPr>
        <p:txBody>
          <a:bodyPr wrap="none" rtlCol="0">
            <a:noAutofit/>
          </a:bodyPr>
          <a:lstStyle/>
          <a:p>
            <a:r>
              <a:rPr kumimoji="1" lang="en-US" altLang="zh-CN" sz="3600" dirty="0">
                <a:ln>
                  <a:solidFill>
                    <a:schemeClr val="accent1">
                      <a:shade val="50000"/>
                    </a:schemeClr>
                  </a:solidFill>
                </a:ln>
                <a:noFill/>
                <a:effectLst>
                  <a:outerShdw blurRad="76364" dist="103402" dir="13500000" algn="br" rotWithShape="0">
                    <a:schemeClr val="accent3">
                      <a:alpha val="40000"/>
                    </a:schemeClr>
                  </a:outerShdw>
                </a:effectLst>
              </a:rPr>
              <a:t>3</a:t>
            </a:r>
            <a:endParaRPr kumimoji="1" lang="zh-CN" altLang="en-US" sz="3600" dirty="0">
              <a:ln>
                <a:solidFill>
                  <a:schemeClr val="accent1">
                    <a:shade val="50000"/>
                  </a:schemeClr>
                </a:solidFill>
              </a:ln>
              <a:noFill/>
              <a:effectLst>
                <a:outerShdw blurRad="76364" dist="103402" dir="13500000" algn="br" rotWithShape="0">
                  <a:schemeClr val="accent3">
                    <a:alpha val="40000"/>
                  </a:schemeClr>
                </a:outerShdw>
              </a:effectLst>
            </a:endParaRPr>
          </a:p>
        </p:txBody>
      </p:sp>
      <p:sp>
        <p:nvSpPr>
          <p:cNvPr id="19" name="文本框 18">
            <a:extLst>
              <a:ext uri="{FF2B5EF4-FFF2-40B4-BE49-F238E27FC236}">
                <a16:creationId xmlns:a16="http://schemas.microsoft.com/office/drawing/2014/main" id="{AD14EACE-AA7E-E316-5081-4A25884C99DF}"/>
              </a:ext>
            </a:extLst>
          </p:cNvPr>
          <p:cNvSpPr txBox="1"/>
          <p:nvPr/>
        </p:nvSpPr>
        <p:spPr>
          <a:xfrm>
            <a:off x="7334387" y="1736725"/>
            <a:ext cx="478016" cy="646331"/>
          </a:xfrm>
          <a:prstGeom prst="rect">
            <a:avLst/>
          </a:prstGeom>
          <a:noFill/>
        </p:spPr>
        <p:txBody>
          <a:bodyPr wrap="none" rtlCol="0">
            <a:noAutofit/>
          </a:bodyPr>
          <a:lstStyle/>
          <a:p>
            <a:r>
              <a:rPr kumimoji="1" lang="en-US" altLang="zh-CN" sz="3600" dirty="0">
                <a:ln>
                  <a:solidFill>
                    <a:schemeClr val="accent1">
                      <a:shade val="50000"/>
                    </a:schemeClr>
                  </a:solidFill>
                </a:ln>
                <a:noFill/>
                <a:effectLst>
                  <a:outerShdw blurRad="76364" dist="103402" dir="13500000" algn="br" rotWithShape="0">
                    <a:schemeClr val="accent3">
                      <a:alpha val="40000"/>
                    </a:schemeClr>
                  </a:outerShdw>
                </a:effectLst>
              </a:rPr>
              <a:t>4</a:t>
            </a:r>
            <a:endParaRPr kumimoji="1" lang="zh-CN" altLang="en-US" sz="3600" dirty="0">
              <a:ln>
                <a:solidFill>
                  <a:schemeClr val="accent1">
                    <a:shade val="50000"/>
                  </a:schemeClr>
                </a:solidFill>
              </a:ln>
              <a:noFill/>
              <a:effectLst>
                <a:outerShdw blurRad="76364" dist="103402" dir="13500000" algn="br" rotWithShape="0">
                  <a:schemeClr val="accent3">
                    <a:alpha val="40000"/>
                  </a:schemeClr>
                </a:outerShdw>
              </a:effectLst>
            </a:endParaRPr>
          </a:p>
        </p:txBody>
      </p:sp>
      <p:sp>
        <p:nvSpPr>
          <p:cNvPr id="20" name="文本框 19">
            <a:extLst>
              <a:ext uri="{FF2B5EF4-FFF2-40B4-BE49-F238E27FC236}">
                <a16:creationId xmlns:a16="http://schemas.microsoft.com/office/drawing/2014/main" id="{5C456507-63ED-C444-CEC1-36EDF4A5C570}"/>
              </a:ext>
            </a:extLst>
          </p:cNvPr>
          <p:cNvSpPr txBox="1"/>
          <p:nvPr/>
        </p:nvSpPr>
        <p:spPr>
          <a:xfrm>
            <a:off x="9562814" y="1736725"/>
            <a:ext cx="478016" cy="646331"/>
          </a:xfrm>
          <a:prstGeom prst="rect">
            <a:avLst/>
          </a:prstGeom>
          <a:noFill/>
        </p:spPr>
        <p:txBody>
          <a:bodyPr wrap="none" rtlCol="0">
            <a:noAutofit/>
          </a:bodyPr>
          <a:lstStyle/>
          <a:p>
            <a:r>
              <a:rPr kumimoji="1" lang="en-US" altLang="zh-CN" sz="3600" dirty="0">
                <a:ln>
                  <a:solidFill>
                    <a:schemeClr val="accent1">
                      <a:shade val="50000"/>
                    </a:schemeClr>
                  </a:solidFill>
                </a:ln>
                <a:noFill/>
                <a:effectLst>
                  <a:outerShdw blurRad="76364" dist="103402" dir="13500000" algn="br" rotWithShape="0">
                    <a:schemeClr val="accent3">
                      <a:alpha val="40000"/>
                    </a:schemeClr>
                  </a:outerShdw>
                </a:effectLst>
              </a:rPr>
              <a:t>5</a:t>
            </a:r>
            <a:endParaRPr kumimoji="1" lang="zh-CN" altLang="en-US" sz="3600" dirty="0">
              <a:ln>
                <a:solidFill>
                  <a:schemeClr val="accent1">
                    <a:shade val="50000"/>
                  </a:schemeClr>
                </a:solidFill>
              </a:ln>
              <a:noFill/>
              <a:effectLst>
                <a:outerShdw blurRad="76364" dist="103402" dir="13500000" algn="br" rotWithShape="0">
                  <a:schemeClr val="accent3">
                    <a:alpha val="40000"/>
                  </a:schemeClr>
                </a:outerShdw>
              </a:effectLst>
            </a:endParaRPr>
          </a:p>
        </p:txBody>
      </p:sp>
      <p:sp>
        <p:nvSpPr>
          <p:cNvPr id="21" name="文本框 20">
            <a:extLst>
              <a:ext uri="{FF2B5EF4-FFF2-40B4-BE49-F238E27FC236}">
                <a16:creationId xmlns:a16="http://schemas.microsoft.com/office/drawing/2014/main" id="{B9724DAE-2D66-6F58-2C03-BB82728F22BE}"/>
              </a:ext>
            </a:extLst>
          </p:cNvPr>
          <p:cNvSpPr txBox="1"/>
          <p:nvPr/>
        </p:nvSpPr>
        <p:spPr>
          <a:xfrm>
            <a:off x="2944904" y="2445236"/>
            <a:ext cx="1902584" cy="428772"/>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sz="2000" dirty="0">
                <a:solidFill>
                  <a:schemeClr val="accent3">
                    <a:lumMod val="50000"/>
                  </a:schemeClr>
                </a:solidFill>
              </a:rPr>
              <a:t>腿部拉伸</a:t>
            </a:r>
          </a:p>
        </p:txBody>
      </p:sp>
      <p:sp>
        <p:nvSpPr>
          <p:cNvPr id="22" name="文本框 21">
            <a:extLst>
              <a:ext uri="{FF2B5EF4-FFF2-40B4-BE49-F238E27FC236}">
                <a16:creationId xmlns:a16="http://schemas.microsoft.com/office/drawing/2014/main" id="{748B82AE-F0EE-0245-A5E9-3DDF86F22210}"/>
              </a:ext>
            </a:extLst>
          </p:cNvPr>
          <p:cNvSpPr txBox="1"/>
          <p:nvPr/>
        </p:nvSpPr>
        <p:spPr>
          <a:xfrm>
            <a:off x="5183137" y="2445236"/>
            <a:ext cx="1902584" cy="428772"/>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sz="2000" dirty="0">
                <a:solidFill>
                  <a:schemeClr val="accent3">
                    <a:lumMod val="50000"/>
                  </a:schemeClr>
                </a:solidFill>
              </a:rPr>
              <a:t>膝关节运动</a:t>
            </a:r>
          </a:p>
        </p:txBody>
      </p:sp>
      <p:sp>
        <p:nvSpPr>
          <p:cNvPr id="23" name="文本框 22">
            <a:extLst>
              <a:ext uri="{FF2B5EF4-FFF2-40B4-BE49-F238E27FC236}">
                <a16:creationId xmlns:a16="http://schemas.microsoft.com/office/drawing/2014/main" id="{2E3AAF70-A85C-6705-F065-3EF441789A35}"/>
              </a:ext>
            </a:extLst>
          </p:cNvPr>
          <p:cNvSpPr txBox="1"/>
          <p:nvPr/>
        </p:nvSpPr>
        <p:spPr>
          <a:xfrm>
            <a:off x="7405644" y="2445236"/>
            <a:ext cx="1902584" cy="428772"/>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sz="2000" dirty="0">
                <a:solidFill>
                  <a:schemeClr val="accent3">
                    <a:lumMod val="50000"/>
                  </a:schemeClr>
                </a:solidFill>
              </a:rPr>
              <a:t>脚腕运动</a:t>
            </a:r>
          </a:p>
        </p:txBody>
      </p:sp>
      <p:sp>
        <p:nvSpPr>
          <p:cNvPr id="24" name="文本框 23">
            <a:extLst>
              <a:ext uri="{FF2B5EF4-FFF2-40B4-BE49-F238E27FC236}">
                <a16:creationId xmlns:a16="http://schemas.microsoft.com/office/drawing/2014/main" id="{F51EF13B-0602-A48B-F1E4-2A7066FC45A8}"/>
              </a:ext>
            </a:extLst>
          </p:cNvPr>
          <p:cNvSpPr txBox="1"/>
          <p:nvPr/>
        </p:nvSpPr>
        <p:spPr>
          <a:xfrm>
            <a:off x="9564069" y="2445236"/>
            <a:ext cx="1902584" cy="428772"/>
          </a:xfrm>
          <a:prstGeom prst="rect">
            <a:avLst/>
          </a:prstGeom>
          <a:noFill/>
        </p:spPr>
        <p:txBody>
          <a:bodyPr wrap="square" rtlCol="0">
            <a:noAutofit/>
          </a:bodyPr>
          <a:lstStyle>
            <a:defPPr>
              <a:defRPr lang="en-US"/>
            </a:defPPr>
            <a:lvl1pPr>
              <a:lnSpc>
                <a:spcPct val="120000"/>
              </a:lnSpc>
              <a:defRPr sz="1400" spc="120">
                <a:solidFill>
                  <a:schemeClr val="bg1"/>
                </a:solidFill>
              </a:defRPr>
            </a:lvl1pPr>
          </a:lstStyle>
          <a:p>
            <a:pPr algn="ctr"/>
            <a:r>
              <a:rPr lang="zh-CN" altLang="en-US" sz="2000" dirty="0">
                <a:solidFill>
                  <a:schemeClr val="accent3">
                    <a:lumMod val="50000"/>
                  </a:schemeClr>
                </a:solidFill>
              </a:rPr>
              <a:t>原地跳</a:t>
            </a:r>
          </a:p>
        </p:txBody>
      </p:sp>
      <p:sp>
        <p:nvSpPr>
          <p:cNvPr id="25" name="矩形 24">
            <a:extLst>
              <a:ext uri="{FF2B5EF4-FFF2-40B4-BE49-F238E27FC236}">
                <a16:creationId xmlns:a16="http://schemas.microsoft.com/office/drawing/2014/main" id="{A05FCCF0-FA22-7D3E-E341-01464ABACA13}"/>
              </a:ext>
            </a:extLst>
          </p:cNvPr>
          <p:cNvSpPr/>
          <p:nvPr/>
        </p:nvSpPr>
        <p:spPr>
          <a:xfrm>
            <a:off x="668342" y="5823268"/>
            <a:ext cx="2021762" cy="6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6" name="矩形 25">
            <a:extLst>
              <a:ext uri="{FF2B5EF4-FFF2-40B4-BE49-F238E27FC236}">
                <a16:creationId xmlns:a16="http://schemas.microsoft.com/office/drawing/2014/main" id="{49B464D9-B81B-4AFC-2A7C-4E7F68A5CE8D}"/>
              </a:ext>
            </a:extLst>
          </p:cNvPr>
          <p:cNvSpPr/>
          <p:nvPr/>
        </p:nvSpPr>
        <p:spPr>
          <a:xfrm>
            <a:off x="2868617" y="5823268"/>
            <a:ext cx="2021762" cy="6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7" name="矩形 26">
            <a:extLst>
              <a:ext uri="{FF2B5EF4-FFF2-40B4-BE49-F238E27FC236}">
                <a16:creationId xmlns:a16="http://schemas.microsoft.com/office/drawing/2014/main" id="{9DFC776A-46E6-63F8-498A-2669A62514A5}"/>
              </a:ext>
            </a:extLst>
          </p:cNvPr>
          <p:cNvSpPr/>
          <p:nvPr/>
        </p:nvSpPr>
        <p:spPr>
          <a:xfrm>
            <a:off x="5076518" y="5828302"/>
            <a:ext cx="2021762" cy="6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8" name="矩形 27">
            <a:extLst>
              <a:ext uri="{FF2B5EF4-FFF2-40B4-BE49-F238E27FC236}">
                <a16:creationId xmlns:a16="http://schemas.microsoft.com/office/drawing/2014/main" id="{E0E44C64-FABA-4877-D4AE-78CB99134A11}"/>
              </a:ext>
            </a:extLst>
          </p:cNvPr>
          <p:cNvSpPr/>
          <p:nvPr/>
        </p:nvSpPr>
        <p:spPr>
          <a:xfrm>
            <a:off x="7286466" y="5816796"/>
            <a:ext cx="2021762" cy="6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9" name="矩形 28">
            <a:extLst>
              <a:ext uri="{FF2B5EF4-FFF2-40B4-BE49-F238E27FC236}">
                <a16:creationId xmlns:a16="http://schemas.microsoft.com/office/drawing/2014/main" id="{F40DBD91-1BA2-6528-FBB4-7C05241AACD7}"/>
              </a:ext>
            </a:extLst>
          </p:cNvPr>
          <p:cNvSpPr/>
          <p:nvPr/>
        </p:nvSpPr>
        <p:spPr>
          <a:xfrm>
            <a:off x="9513615" y="5822805"/>
            <a:ext cx="2021762" cy="64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Tree>
    <p:extLst>
      <p:ext uri="{BB962C8B-B14F-4D97-AF65-F5344CB8AC3E}">
        <p14:creationId xmlns:p14="http://schemas.microsoft.com/office/powerpoint/2010/main" val="29084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804EF-1630-D7C1-FC41-09C672492E98}"/>
              </a:ext>
            </a:extLst>
          </p:cNvPr>
          <p:cNvSpPr>
            <a:spLocks noGrp="1"/>
          </p:cNvSpPr>
          <p:nvPr>
            <p:ph type="title"/>
          </p:nvPr>
        </p:nvSpPr>
        <p:spPr/>
        <p:txBody>
          <a:bodyPr>
            <a:noAutofit/>
          </a:bodyPr>
          <a:lstStyle/>
          <a:p>
            <a:r>
              <a:rPr kumimoji="1" lang="zh-CN" altLang="en-US" dirty="0"/>
              <a:t>跑步的技巧</a:t>
            </a:r>
          </a:p>
        </p:txBody>
      </p:sp>
      <p:sp>
        <p:nvSpPr>
          <p:cNvPr id="3" name="椭圆 2">
            <a:extLst>
              <a:ext uri="{FF2B5EF4-FFF2-40B4-BE49-F238E27FC236}">
                <a16:creationId xmlns:a16="http://schemas.microsoft.com/office/drawing/2014/main" id="{1D12B809-7432-8299-E161-DF1CB825CE66}"/>
              </a:ext>
            </a:extLst>
          </p:cNvPr>
          <p:cNvSpPr/>
          <p:nvPr/>
        </p:nvSpPr>
        <p:spPr>
          <a:xfrm>
            <a:off x="4108401" y="2317297"/>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 name="椭圆 3">
            <a:extLst>
              <a:ext uri="{FF2B5EF4-FFF2-40B4-BE49-F238E27FC236}">
                <a16:creationId xmlns:a16="http://schemas.microsoft.com/office/drawing/2014/main" id="{9B2CF8A3-6D70-D5C1-8B0B-4C9D45FEF8FA}"/>
              </a:ext>
            </a:extLst>
          </p:cNvPr>
          <p:cNvSpPr/>
          <p:nvPr/>
        </p:nvSpPr>
        <p:spPr>
          <a:xfrm>
            <a:off x="4108401" y="5171333"/>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 name="椭圆 4">
            <a:extLst>
              <a:ext uri="{FF2B5EF4-FFF2-40B4-BE49-F238E27FC236}">
                <a16:creationId xmlns:a16="http://schemas.microsoft.com/office/drawing/2014/main" id="{A5F02027-B7B9-E30B-1942-56EDD95DD6D1}"/>
              </a:ext>
            </a:extLst>
          </p:cNvPr>
          <p:cNvSpPr/>
          <p:nvPr/>
        </p:nvSpPr>
        <p:spPr>
          <a:xfrm>
            <a:off x="3770964" y="3730460"/>
            <a:ext cx="339838" cy="3398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 name="椭圆 5">
            <a:extLst>
              <a:ext uri="{FF2B5EF4-FFF2-40B4-BE49-F238E27FC236}">
                <a16:creationId xmlns:a16="http://schemas.microsoft.com/office/drawing/2014/main" id="{67229D16-E4AC-EAC6-C51C-1C50A187E705}"/>
              </a:ext>
            </a:extLst>
          </p:cNvPr>
          <p:cNvSpPr/>
          <p:nvPr/>
        </p:nvSpPr>
        <p:spPr>
          <a:xfrm>
            <a:off x="7682871" y="2317297"/>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椭圆 6">
            <a:extLst>
              <a:ext uri="{FF2B5EF4-FFF2-40B4-BE49-F238E27FC236}">
                <a16:creationId xmlns:a16="http://schemas.microsoft.com/office/drawing/2014/main" id="{CE32F2EF-0ACF-F327-9416-3D1D5C061218}"/>
              </a:ext>
            </a:extLst>
          </p:cNvPr>
          <p:cNvSpPr/>
          <p:nvPr/>
        </p:nvSpPr>
        <p:spPr>
          <a:xfrm>
            <a:off x="7682871" y="5171333"/>
            <a:ext cx="339838" cy="3398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8" name="椭圆 7">
            <a:extLst>
              <a:ext uri="{FF2B5EF4-FFF2-40B4-BE49-F238E27FC236}">
                <a16:creationId xmlns:a16="http://schemas.microsoft.com/office/drawing/2014/main" id="{BE171609-29B8-6010-046A-45BD3712F36E}"/>
              </a:ext>
            </a:extLst>
          </p:cNvPr>
          <p:cNvSpPr/>
          <p:nvPr/>
        </p:nvSpPr>
        <p:spPr>
          <a:xfrm>
            <a:off x="8026287" y="3730460"/>
            <a:ext cx="339838" cy="3398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9" name="文本框 8">
            <a:extLst>
              <a:ext uri="{FF2B5EF4-FFF2-40B4-BE49-F238E27FC236}">
                <a16:creationId xmlns:a16="http://schemas.microsoft.com/office/drawing/2014/main" id="{D7358C8D-FBA4-2DFB-E4DA-482D3FBDED89}"/>
              </a:ext>
            </a:extLst>
          </p:cNvPr>
          <p:cNvSpPr txBox="1"/>
          <p:nvPr/>
        </p:nvSpPr>
        <p:spPr>
          <a:xfrm>
            <a:off x="2636916" y="2273340"/>
            <a:ext cx="1272143" cy="400110"/>
          </a:xfrm>
          <a:prstGeom prst="rect">
            <a:avLst/>
          </a:prstGeom>
          <a:noFill/>
        </p:spPr>
        <p:txBody>
          <a:bodyPr wrap="none" rtlCol="0">
            <a:noAutofit/>
          </a:bodyPr>
          <a:lstStyle/>
          <a:p>
            <a:pPr algn="ctr"/>
            <a:r>
              <a:rPr kumimoji="1" lang="zh-CN" altLang="en-US" sz="2000" spc="120" dirty="0"/>
              <a:t>踮起脚尖</a:t>
            </a:r>
          </a:p>
        </p:txBody>
      </p:sp>
      <p:sp>
        <p:nvSpPr>
          <p:cNvPr id="10" name="文本框 9">
            <a:extLst>
              <a:ext uri="{FF2B5EF4-FFF2-40B4-BE49-F238E27FC236}">
                <a16:creationId xmlns:a16="http://schemas.microsoft.com/office/drawing/2014/main" id="{7930C71B-F462-1B87-FA88-F400B11C3F8B}"/>
              </a:ext>
            </a:extLst>
          </p:cNvPr>
          <p:cNvSpPr txBox="1"/>
          <p:nvPr/>
        </p:nvSpPr>
        <p:spPr>
          <a:xfrm>
            <a:off x="1815291" y="3700064"/>
            <a:ext cx="1815882" cy="400110"/>
          </a:xfrm>
          <a:prstGeom prst="rect">
            <a:avLst/>
          </a:prstGeom>
          <a:noFill/>
        </p:spPr>
        <p:txBody>
          <a:bodyPr wrap="none" rtlCol="0">
            <a:noAutofit/>
          </a:bodyPr>
          <a:lstStyle/>
          <a:p>
            <a:pPr algn="ctr"/>
            <a:r>
              <a:rPr kumimoji="1" lang="zh-CN" altLang="en-US" sz="2000" spc="120" dirty="0"/>
              <a:t>不要迈步过大</a:t>
            </a:r>
          </a:p>
        </p:txBody>
      </p:sp>
      <p:sp>
        <p:nvSpPr>
          <p:cNvPr id="11" name="文本框 10">
            <a:extLst>
              <a:ext uri="{FF2B5EF4-FFF2-40B4-BE49-F238E27FC236}">
                <a16:creationId xmlns:a16="http://schemas.microsoft.com/office/drawing/2014/main" id="{74D4366C-4E53-A2E5-7028-9BD75CDE435E}"/>
              </a:ext>
            </a:extLst>
          </p:cNvPr>
          <p:cNvSpPr txBox="1"/>
          <p:nvPr/>
        </p:nvSpPr>
        <p:spPr>
          <a:xfrm>
            <a:off x="2096262" y="5126788"/>
            <a:ext cx="1815882" cy="400110"/>
          </a:xfrm>
          <a:prstGeom prst="rect">
            <a:avLst/>
          </a:prstGeom>
          <a:noFill/>
        </p:spPr>
        <p:txBody>
          <a:bodyPr wrap="none" rtlCol="0">
            <a:noAutofit/>
          </a:bodyPr>
          <a:lstStyle/>
          <a:p>
            <a:pPr algn="ctr"/>
            <a:r>
              <a:rPr kumimoji="1" lang="zh-CN" altLang="en-US" sz="2000" spc="120" dirty="0"/>
              <a:t>兼顾锻炼躯干</a:t>
            </a:r>
          </a:p>
        </p:txBody>
      </p:sp>
      <p:sp>
        <p:nvSpPr>
          <p:cNvPr id="12" name="文本框 11">
            <a:extLst>
              <a:ext uri="{FF2B5EF4-FFF2-40B4-BE49-F238E27FC236}">
                <a16:creationId xmlns:a16="http://schemas.microsoft.com/office/drawing/2014/main" id="{6C8C99DF-5256-AA3C-2D22-A5161B11CAC5}"/>
              </a:ext>
            </a:extLst>
          </p:cNvPr>
          <p:cNvSpPr txBox="1"/>
          <p:nvPr/>
        </p:nvSpPr>
        <p:spPr>
          <a:xfrm>
            <a:off x="8169700" y="2273340"/>
            <a:ext cx="1272143" cy="400110"/>
          </a:xfrm>
          <a:prstGeom prst="rect">
            <a:avLst/>
          </a:prstGeom>
          <a:noFill/>
        </p:spPr>
        <p:txBody>
          <a:bodyPr wrap="none" rtlCol="0">
            <a:noAutofit/>
          </a:bodyPr>
          <a:lstStyle/>
          <a:p>
            <a:pPr algn="ctr"/>
            <a:r>
              <a:rPr kumimoji="1" lang="zh-CN" altLang="en-US" sz="2000" spc="120" dirty="0"/>
              <a:t>放松拳头</a:t>
            </a:r>
          </a:p>
        </p:txBody>
      </p:sp>
      <p:sp>
        <p:nvSpPr>
          <p:cNvPr id="13" name="文本框 12">
            <a:extLst>
              <a:ext uri="{FF2B5EF4-FFF2-40B4-BE49-F238E27FC236}">
                <a16:creationId xmlns:a16="http://schemas.microsoft.com/office/drawing/2014/main" id="{DD37FA92-755C-F924-C387-DF2A50B13E82}"/>
              </a:ext>
            </a:extLst>
          </p:cNvPr>
          <p:cNvSpPr txBox="1"/>
          <p:nvPr/>
        </p:nvSpPr>
        <p:spPr>
          <a:xfrm>
            <a:off x="8510572" y="3700064"/>
            <a:ext cx="1815882" cy="400110"/>
          </a:xfrm>
          <a:prstGeom prst="rect">
            <a:avLst/>
          </a:prstGeom>
          <a:noFill/>
        </p:spPr>
        <p:txBody>
          <a:bodyPr wrap="none" rtlCol="0">
            <a:noAutofit/>
          </a:bodyPr>
          <a:lstStyle/>
          <a:p>
            <a:pPr algn="ctr"/>
            <a:r>
              <a:rPr kumimoji="1" lang="zh-CN" altLang="en-US" sz="2000" spc="120" dirty="0"/>
              <a:t>保持肩部下沉</a:t>
            </a:r>
          </a:p>
        </p:txBody>
      </p:sp>
      <p:sp>
        <p:nvSpPr>
          <p:cNvPr id="14" name="文本框 13">
            <a:extLst>
              <a:ext uri="{FF2B5EF4-FFF2-40B4-BE49-F238E27FC236}">
                <a16:creationId xmlns:a16="http://schemas.microsoft.com/office/drawing/2014/main" id="{AC6A37FB-9369-E9FB-CC1E-B35DB3D609B0}"/>
              </a:ext>
            </a:extLst>
          </p:cNvPr>
          <p:cNvSpPr txBox="1"/>
          <p:nvPr/>
        </p:nvSpPr>
        <p:spPr>
          <a:xfrm>
            <a:off x="8169700" y="5126788"/>
            <a:ext cx="1815882" cy="400110"/>
          </a:xfrm>
          <a:prstGeom prst="rect">
            <a:avLst/>
          </a:prstGeom>
          <a:noFill/>
        </p:spPr>
        <p:txBody>
          <a:bodyPr wrap="none" rtlCol="0">
            <a:noAutofit/>
          </a:bodyPr>
          <a:lstStyle/>
          <a:p>
            <a:pPr algn="ctr"/>
            <a:r>
              <a:rPr kumimoji="1" lang="zh-CN" altLang="en-US" sz="2000" spc="120" dirty="0"/>
              <a:t>眼睛直视前方</a:t>
            </a:r>
          </a:p>
        </p:txBody>
      </p:sp>
      <p:pic>
        <p:nvPicPr>
          <p:cNvPr id="16" name="图形 15" descr="箭头循环 纯色填充">
            <a:extLst>
              <a:ext uri="{FF2B5EF4-FFF2-40B4-BE49-F238E27FC236}">
                <a16:creationId xmlns:a16="http://schemas.microsoft.com/office/drawing/2014/main" id="{4F3B96AE-F6C2-4C15-5F10-1315EFB661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52577" y="2364164"/>
            <a:ext cx="246103" cy="246103"/>
          </a:xfrm>
          <a:prstGeom prst="rect">
            <a:avLst/>
          </a:prstGeom>
        </p:spPr>
      </p:pic>
      <p:pic>
        <p:nvPicPr>
          <p:cNvPr id="17" name="图形 16">
            <a:extLst>
              <a:ext uri="{FF2B5EF4-FFF2-40B4-BE49-F238E27FC236}">
                <a16:creationId xmlns:a16="http://schemas.microsoft.com/office/drawing/2014/main" id="{046A59B3-1E9B-B24D-19BA-D14E84CC45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9756" y="5223809"/>
            <a:ext cx="206068" cy="206068"/>
          </a:xfrm>
          <a:prstGeom prst="rect">
            <a:avLst/>
          </a:prstGeom>
        </p:spPr>
      </p:pic>
      <p:pic>
        <p:nvPicPr>
          <p:cNvPr id="18" name="图形 17">
            <a:extLst>
              <a:ext uri="{FF2B5EF4-FFF2-40B4-BE49-F238E27FC236}">
                <a16:creationId xmlns:a16="http://schemas.microsoft.com/office/drawing/2014/main" id="{09F402FE-A7A7-AC46-8CDD-D30766835F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2594" y="5238218"/>
            <a:ext cx="206068" cy="206068"/>
          </a:xfrm>
          <a:prstGeom prst="rect">
            <a:avLst/>
          </a:prstGeom>
        </p:spPr>
      </p:pic>
      <p:pic>
        <p:nvPicPr>
          <p:cNvPr id="19" name="图形 18">
            <a:extLst>
              <a:ext uri="{FF2B5EF4-FFF2-40B4-BE49-F238E27FC236}">
                <a16:creationId xmlns:a16="http://schemas.microsoft.com/office/drawing/2014/main" id="{878BA871-AE37-9346-3F68-5974DA49B2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3172" y="3791948"/>
            <a:ext cx="206068" cy="206068"/>
          </a:xfrm>
          <a:prstGeom prst="rect">
            <a:avLst/>
          </a:prstGeom>
        </p:spPr>
      </p:pic>
      <p:pic>
        <p:nvPicPr>
          <p:cNvPr id="20" name="图形 19">
            <a:extLst>
              <a:ext uri="{FF2B5EF4-FFF2-40B4-BE49-F238E27FC236}">
                <a16:creationId xmlns:a16="http://schemas.microsoft.com/office/drawing/2014/main" id="{47653AD3-0E70-65A4-65A0-3271A4B17E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37849" y="3791948"/>
            <a:ext cx="206068" cy="206068"/>
          </a:xfrm>
          <a:prstGeom prst="rect">
            <a:avLst/>
          </a:prstGeom>
        </p:spPr>
      </p:pic>
      <p:pic>
        <p:nvPicPr>
          <p:cNvPr id="21" name="图形 20">
            <a:extLst>
              <a:ext uri="{FF2B5EF4-FFF2-40B4-BE49-F238E27FC236}">
                <a16:creationId xmlns:a16="http://schemas.microsoft.com/office/drawing/2014/main" id="{CF7EA664-E71B-5B07-5578-CEF76A5D50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749756" y="2382977"/>
            <a:ext cx="206068" cy="206068"/>
          </a:xfrm>
          <a:prstGeom prst="rect">
            <a:avLst/>
          </a:prstGeom>
        </p:spPr>
      </p:pic>
      <p:pic>
        <p:nvPicPr>
          <p:cNvPr id="23" name="图形 22" descr="运行 纯色填充">
            <a:extLst>
              <a:ext uri="{FF2B5EF4-FFF2-40B4-BE49-F238E27FC236}">
                <a16:creationId xmlns:a16="http://schemas.microsoft.com/office/drawing/2014/main" id="{7B23C443-F476-BF37-B63B-D4DBD3FC26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33809" y="2703722"/>
            <a:ext cx="2555098" cy="2555098"/>
          </a:xfrm>
          <a:prstGeom prst="rect">
            <a:avLst/>
          </a:prstGeom>
        </p:spPr>
      </p:pic>
    </p:spTree>
    <p:extLst>
      <p:ext uri="{BB962C8B-B14F-4D97-AF65-F5344CB8AC3E}">
        <p14:creationId xmlns:p14="http://schemas.microsoft.com/office/powerpoint/2010/main" val="3209101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6C666-440F-9E00-C951-0366E9BF877A}"/>
              </a:ext>
            </a:extLst>
          </p:cNvPr>
          <p:cNvSpPr>
            <a:spLocks noGrp="1"/>
          </p:cNvSpPr>
          <p:nvPr>
            <p:ph type="title"/>
          </p:nvPr>
        </p:nvSpPr>
        <p:spPr/>
        <p:txBody>
          <a:bodyPr>
            <a:noAutofit/>
          </a:bodyPr>
          <a:lstStyle/>
          <a:p>
            <a:r>
              <a:rPr kumimoji="1" lang="zh-CN" altLang="en-US" dirty="0"/>
              <a:t>跑步过程中</a:t>
            </a:r>
          </a:p>
        </p:txBody>
      </p:sp>
      <p:sp>
        <p:nvSpPr>
          <p:cNvPr id="4" name="文本框 3">
            <a:extLst>
              <a:ext uri="{FF2B5EF4-FFF2-40B4-BE49-F238E27FC236}">
                <a16:creationId xmlns:a16="http://schemas.microsoft.com/office/drawing/2014/main" id="{0CAF9B8C-4778-5381-1697-6E89B69C11EE}"/>
              </a:ext>
            </a:extLst>
          </p:cNvPr>
          <p:cNvSpPr txBox="1"/>
          <p:nvPr/>
        </p:nvSpPr>
        <p:spPr>
          <a:xfrm>
            <a:off x="4602623" y="1473811"/>
            <a:ext cx="4827587" cy="400110"/>
          </a:xfrm>
          <a:prstGeom prst="rect">
            <a:avLst/>
          </a:prstGeom>
          <a:noFill/>
        </p:spPr>
        <p:txBody>
          <a:bodyPr wrap="square">
            <a:noAutofit/>
          </a:bodyPr>
          <a:lstStyle/>
          <a:p>
            <a:r>
              <a:rPr lang="zh-CN" altLang="en-US" sz="2000" b="1" i="0" u="none" strike="noStrike" dirty="0">
                <a:solidFill>
                  <a:schemeClr val="accent3">
                    <a:lumMod val="50000"/>
                  </a:schemeClr>
                </a:solidFill>
                <a:effectLst/>
                <a:latin typeface="arial" panose="020B0604020202020204" pitchFamily="34" charset="0"/>
              </a:rPr>
              <a:t>关于跑步的姿势</a:t>
            </a:r>
            <a:endParaRPr lang="zh-CN" altLang="en-US" sz="2000" dirty="0">
              <a:solidFill>
                <a:schemeClr val="accent3">
                  <a:lumMod val="50000"/>
                </a:schemeClr>
              </a:solidFill>
            </a:endParaRPr>
          </a:p>
        </p:txBody>
      </p:sp>
      <p:grpSp>
        <p:nvGrpSpPr>
          <p:cNvPr id="13" name="组合 12">
            <a:extLst>
              <a:ext uri="{FF2B5EF4-FFF2-40B4-BE49-F238E27FC236}">
                <a16:creationId xmlns:a16="http://schemas.microsoft.com/office/drawing/2014/main" id="{7172E16A-B4CF-1E8F-4692-754B9E78726D}"/>
              </a:ext>
            </a:extLst>
          </p:cNvPr>
          <p:cNvGrpSpPr/>
          <p:nvPr/>
        </p:nvGrpSpPr>
        <p:grpSpPr>
          <a:xfrm>
            <a:off x="4602623" y="2996160"/>
            <a:ext cx="2986754" cy="2745977"/>
            <a:chOff x="4602623" y="2514530"/>
            <a:chExt cx="2986754" cy="2745977"/>
          </a:xfrm>
        </p:grpSpPr>
        <p:grpSp>
          <p:nvGrpSpPr>
            <p:cNvPr id="10" name="组合 9">
              <a:extLst>
                <a:ext uri="{FF2B5EF4-FFF2-40B4-BE49-F238E27FC236}">
                  <a16:creationId xmlns:a16="http://schemas.microsoft.com/office/drawing/2014/main" id="{F5E7AA21-A71C-AA50-91BE-44AC9A47F4A0}"/>
                </a:ext>
              </a:extLst>
            </p:cNvPr>
            <p:cNvGrpSpPr/>
            <p:nvPr/>
          </p:nvGrpSpPr>
          <p:grpSpPr>
            <a:xfrm>
              <a:off x="4602623" y="2514530"/>
              <a:ext cx="2986754" cy="2745977"/>
              <a:chOff x="4159290" y="1446204"/>
              <a:chExt cx="3657881" cy="3363001"/>
            </a:xfrm>
          </p:grpSpPr>
          <p:sp>
            <p:nvSpPr>
              <p:cNvPr id="7" name="椭圆 6">
                <a:extLst>
                  <a:ext uri="{FF2B5EF4-FFF2-40B4-BE49-F238E27FC236}">
                    <a16:creationId xmlns:a16="http://schemas.microsoft.com/office/drawing/2014/main" id="{36F555DC-1E54-E6AD-283C-B9ECB99BABC7}"/>
                  </a:ext>
                </a:extLst>
              </p:cNvPr>
              <p:cNvSpPr/>
              <p:nvPr/>
            </p:nvSpPr>
            <p:spPr>
              <a:xfrm>
                <a:off x="4944000" y="1446204"/>
                <a:ext cx="2088462" cy="2088462"/>
              </a:xfrm>
              <a:prstGeom prst="ellipse">
                <a:avLst/>
              </a:prstGeom>
              <a:solidFill>
                <a:schemeClr val="accent1">
                  <a:alpha val="469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8" name="椭圆 7">
                <a:extLst>
                  <a:ext uri="{FF2B5EF4-FFF2-40B4-BE49-F238E27FC236}">
                    <a16:creationId xmlns:a16="http://schemas.microsoft.com/office/drawing/2014/main" id="{4F7A66D0-1701-76BE-C78C-934F8FA5B1B4}"/>
                  </a:ext>
                </a:extLst>
              </p:cNvPr>
              <p:cNvSpPr/>
              <p:nvPr/>
            </p:nvSpPr>
            <p:spPr>
              <a:xfrm>
                <a:off x="4159290" y="2720743"/>
                <a:ext cx="2088462" cy="2088462"/>
              </a:xfrm>
              <a:prstGeom prst="ellipse">
                <a:avLst/>
              </a:prstGeom>
              <a:solidFill>
                <a:schemeClr val="accent1">
                  <a:alpha val="469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9" name="椭圆 8">
                <a:extLst>
                  <a:ext uri="{FF2B5EF4-FFF2-40B4-BE49-F238E27FC236}">
                    <a16:creationId xmlns:a16="http://schemas.microsoft.com/office/drawing/2014/main" id="{850B08C8-DC26-4ABD-A3ED-890A3D42D8F9}"/>
                  </a:ext>
                </a:extLst>
              </p:cNvPr>
              <p:cNvSpPr/>
              <p:nvPr/>
            </p:nvSpPr>
            <p:spPr>
              <a:xfrm>
                <a:off x="5728709" y="2720743"/>
                <a:ext cx="2088462" cy="2088462"/>
              </a:xfrm>
              <a:prstGeom prst="ellipse">
                <a:avLst/>
              </a:prstGeom>
              <a:solidFill>
                <a:schemeClr val="accent1">
                  <a:alpha val="469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pic>
          <p:nvPicPr>
            <p:cNvPr id="12" name="图形 11" descr="箭头循环 纯色填充">
              <a:extLst>
                <a:ext uri="{FF2B5EF4-FFF2-40B4-BE49-F238E27FC236}">
                  <a16:creationId xmlns:a16="http://schemas.microsoft.com/office/drawing/2014/main" id="{61E991A8-6A50-361C-6BC9-BB0302CD9D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4122" y="3090647"/>
              <a:ext cx="1615588" cy="1615588"/>
            </a:xfrm>
            <a:prstGeom prst="rect">
              <a:avLst/>
            </a:prstGeom>
          </p:spPr>
        </p:pic>
      </p:grpSp>
      <p:sp>
        <p:nvSpPr>
          <p:cNvPr id="14" name="文本框 13">
            <a:extLst>
              <a:ext uri="{FF2B5EF4-FFF2-40B4-BE49-F238E27FC236}">
                <a16:creationId xmlns:a16="http://schemas.microsoft.com/office/drawing/2014/main" id="{CCD19D50-165B-27D2-4C45-F13A073F3638}"/>
              </a:ext>
            </a:extLst>
          </p:cNvPr>
          <p:cNvSpPr txBox="1"/>
          <p:nvPr/>
        </p:nvSpPr>
        <p:spPr>
          <a:xfrm>
            <a:off x="4602623" y="1908276"/>
            <a:ext cx="3646855" cy="1103507"/>
          </a:xfrm>
          <a:prstGeom prst="rect">
            <a:avLst/>
          </a:prstGeom>
          <a:noFill/>
        </p:spPr>
        <p:txBody>
          <a:bodyPr wrap="square">
            <a:noAutofit/>
          </a:bodyPr>
          <a:lstStyle/>
          <a:p>
            <a:pPr>
              <a:lnSpc>
                <a:spcPct val="120000"/>
              </a:lnSpc>
            </a:pPr>
            <a:r>
              <a:rPr lang="zh-CN" altLang="en-US" sz="1400" b="0" i="0" u="none" strike="noStrike" spc="120" dirty="0">
                <a:solidFill>
                  <a:srgbClr val="333333"/>
                </a:solidFill>
                <a:effectLst/>
                <a:latin typeface="arial" panose="020B0604020202020204" pitchFamily="34" charset="0"/>
              </a:rPr>
              <a:t>保持抬头挺胸的姿势，不要含胸驼背，双手跟随着摆动起来；双腿不要太抬高，保持前脚掌落地，这样可以起到缓冲作用，减少膝盖关节的压力</a:t>
            </a:r>
            <a:endParaRPr lang="zh-CN" altLang="en-US" sz="1400" spc="120" dirty="0"/>
          </a:p>
        </p:txBody>
      </p:sp>
      <p:sp>
        <p:nvSpPr>
          <p:cNvPr id="15" name="文本框 14">
            <a:extLst>
              <a:ext uri="{FF2B5EF4-FFF2-40B4-BE49-F238E27FC236}">
                <a16:creationId xmlns:a16="http://schemas.microsoft.com/office/drawing/2014/main" id="{3189734C-FABA-3878-50A1-E99C12E84171}"/>
              </a:ext>
            </a:extLst>
          </p:cNvPr>
          <p:cNvSpPr txBox="1"/>
          <p:nvPr/>
        </p:nvSpPr>
        <p:spPr>
          <a:xfrm>
            <a:off x="690402" y="3509087"/>
            <a:ext cx="4827587" cy="400110"/>
          </a:xfrm>
          <a:prstGeom prst="rect">
            <a:avLst/>
          </a:prstGeom>
          <a:noFill/>
        </p:spPr>
        <p:txBody>
          <a:bodyPr wrap="square">
            <a:noAutofit/>
          </a:bodyPr>
          <a:lstStyle/>
          <a:p>
            <a:r>
              <a:rPr lang="zh-CN" altLang="en-US" sz="2000" b="1" dirty="0">
                <a:solidFill>
                  <a:schemeClr val="accent3">
                    <a:lumMod val="50000"/>
                  </a:schemeClr>
                </a:solidFill>
              </a:rPr>
              <a:t>关于跑步速度</a:t>
            </a:r>
            <a:endParaRPr lang="zh-CN" altLang="en-US" sz="2000" dirty="0">
              <a:solidFill>
                <a:schemeClr val="accent3">
                  <a:lumMod val="50000"/>
                </a:schemeClr>
              </a:solidFill>
            </a:endParaRPr>
          </a:p>
        </p:txBody>
      </p:sp>
      <p:sp>
        <p:nvSpPr>
          <p:cNvPr id="16" name="文本框 15">
            <a:extLst>
              <a:ext uri="{FF2B5EF4-FFF2-40B4-BE49-F238E27FC236}">
                <a16:creationId xmlns:a16="http://schemas.microsoft.com/office/drawing/2014/main" id="{2A33E095-FA8E-568F-673A-DFD1170F6CBC}"/>
              </a:ext>
            </a:extLst>
          </p:cNvPr>
          <p:cNvSpPr txBox="1"/>
          <p:nvPr/>
        </p:nvSpPr>
        <p:spPr>
          <a:xfrm>
            <a:off x="690403" y="3943552"/>
            <a:ext cx="3702312" cy="1362040"/>
          </a:xfrm>
          <a:prstGeom prst="rect">
            <a:avLst/>
          </a:prstGeom>
          <a:noFill/>
        </p:spPr>
        <p:txBody>
          <a:bodyPr wrap="square">
            <a:noAutofit/>
          </a:bodyPr>
          <a:lstStyle/>
          <a:p>
            <a:pPr>
              <a:lnSpc>
                <a:spcPct val="120000"/>
              </a:lnSpc>
            </a:pPr>
            <a:r>
              <a:rPr lang="zh-CN" altLang="en-US" sz="1400" spc="120" dirty="0">
                <a:solidFill>
                  <a:srgbClr val="333333"/>
                </a:solidFill>
                <a:latin typeface="arial" panose="020B0604020202020204" pitchFamily="34" charset="0"/>
              </a:rPr>
              <a:t>不要选择快跑，快跑属于无氧运动，可持续时间比较短，容易力竭，无法坚持较长的时间。刚开始跑步以慢跑开始，从</a:t>
            </a:r>
            <a:r>
              <a:rPr lang="en-US" altLang="zh-CN" sz="1400" spc="120" dirty="0">
                <a:solidFill>
                  <a:srgbClr val="333333"/>
                </a:solidFill>
                <a:latin typeface="arial" panose="020B0604020202020204" pitchFamily="34" charset="0"/>
              </a:rPr>
              <a:t>6-9</a:t>
            </a:r>
            <a:r>
              <a:rPr lang="zh-CN" altLang="en-US" sz="1400" spc="120" dirty="0">
                <a:solidFill>
                  <a:srgbClr val="333333"/>
                </a:solidFill>
                <a:latin typeface="arial" panose="020B0604020202020204" pitchFamily="34" charset="0"/>
              </a:rPr>
              <a:t>公里</a:t>
            </a:r>
            <a:r>
              <a:rPr lang="en-US" altLang="zh-CN" sz="1400" spc="120" dirty="0">
                <a:solidFill>
                  <a:srgbClr val="333333"/>
                </a:solidFill>
                <a:latin typeface="arial" panose="020B0604020202020204" pitchFamily="34" charset="0"/>
              </a:rPr>
              <a:t>/</a:t>
            </a:r>
            <a:r>
              <a:rPr lang="zh-CN" altLang="en-US" sz="1400" spc="120" dirty="0">
                <a:solidFill>
                  <a:srgbClr val="333333"/>
                </a:solidFill>
                <a:latin typeface="arial" panose="020B0604020202020204" pitchFamily="34" charset="0"/>
              </a:rPr>
              <a:t>小时即可，这样的跑步速度更容易坚持下来</a:t>
            </a:r>
            <a:endParaRPr lang="zh-CN" altLang="en-US" sz="1400" spc="120" dirty="0"/>
          </a:p>
        </p:txBody>
      </p:sp>
      <p:sp>
        <p:nvSpPr>
          <p:cNvPr id="17" name="文本框 16">
            <a:extLst>
              <a:ext uri="{FF2B5EF4-FFF2-40B4-BE49-F238E27FC236}">
                <a16:creationId xmlns:a16="http://schemas.microsoft.com/office/drawing/2014/main" id="{2DB30C51-8EFA-4FD1-67F1-5B4F2C302A80}"/>
              </a:ext>
            </a:extLst>
          </p:cNvPr>
          <p:cNvSpPr txBox="1"/>
          <p:nvPr/>
        </p:nvSpPr>
        <p:spPr>
          <a:xfrm>
            <a:off x="7958311" y="3570667"/>
            <a:ext cx="3646855" cy="400110"/>
          </a:xfrm>
          <a:prstGeom prst="rect">
            <a:avLst/>
          </a:prstGeom>
          <a:noFill/>
        </p:spPr>
        <p:txBody>
          <a:bodyPr wrap="square">
            <a:noAutofit/>
          </a:bodyPr>
          <a:lstStyle/>
          <a:p>
            <a:pPr algn="r"/>
            <a:r>
              <a:rPr lang="zh-CN" altLang="en-US" sz="2000" b="1" dirty="0">
                <a:solidFill>
                  <a:schemeClr val="accent3">
                    <a:lumMod val="50000"/>
                  </a:schemeClr>
                </a:solidFill>
              </a:rPr>
              <a:t>关于跑步时长</a:t>
            </a:r>
            <a:endParaRPr lang="zh-CN" altLang="en-US" sz="2000" dirty="0">
              <a:solidFill>
                <a:schemeClr val="accent3">
                  <a:lumMod val="50000"/>
                </a:schemeClr>
              </a:solidFill>
            </a:endParaRPr>
          </a:p>
        </p:txBody>
      </p:sp>
      <p:sp>
        <p:nvSpPr>
          <p:cNvPr id="18" name="文本框 17">
            <a:extLst>
              <a:ext uri="{FF2B5EF4-FFF2-40B4-BE49-F238E27FC236}">
                <a16:creationId xmlns:a16="http://schemas.microsoft.com/office/drawing/2014/main" id="{826218E7-09C2-C980-BAFB-24F09C726249}"/>
              </a:ext>
            </a:extLst>
          </p:cNvPr>
          <p:cNvSpPr txBox="1"/>
          <p:nvPr/>
        </p:nvSpPr>
        <p:spPr>
          <a:xfrm>
            <a:off x="7799285" y="3943552"/>
            <a:ext cx="3805881" cy="1362040"/>
          </a:xfrm>
          <a:prstGeom prst="rect">
            <a:avLst/>
          </a:prstGeom>
          <a:noFill/>
        </p:spPr>
        <p:txBody>
          <a:bodyPr wrap="square">
            <a:noAutofit/>
          </a:bodyPr>
          <a:lstStyle/>
          <a:p>
            <a:pPr algn="r">
              <a:lnSpc>
                <a:spcPct val="120000"/>
              </a:lnSpc>
            </a:pPr>
            <a:r>
              <a:rPr lang="zh-CN" altLang="en-US" sz="1400" spc="120" dirty="0">
                <a:solidFill>
                  <a:srgbClr val="333333"/>
                </a:solidFill>
                <a:latin typeface="arial" panose="020B0604020202020204" pitchFamily="34" charset="0"/>
              </a:rPr>
              <a:t>新手跑步需要循序渐进，刚开始跑步的时候，坚持</a:t>
            </a:r>
            <a:r>
              <a:rPr lang="en-US" altLang="zh-CN" sz="1400" spc="120" dirty="0">
                <a:solidFill>
                  <a:srgbClr val="333333"/>
                </a:solidFill>
                <a:latin typeface="arial" panose="020B0604020202020204" pitchFamily="34" charset="0"/>
              </a:rPr>
              <a:t>20-30</a:t>
            </a:r>
            <a:r>
              <a:rPr lang="zh-CN" altLang="en-US" sz="1400" spc="120" dirty="0">
                <a:solidFill>
                  <a:srgbClr val="333333"/>
                </a:solidFill>
                <a:latin typeface="arial" panose="020B0604020202020204" pitchFamily="34" charset="0"/>
              </a:rPr>
              <a:t>分钟就可以了，当心肺功能逐渐提高，运动能力逐渐提升的时候，再延长跑步时长，减肥的人每次要坚持跑步</a:t>
            </a:r>
            <a:r>
              <a:rPr lang="en-US" altLang="zh-CN" sz="1400" spc="120" dirty="0">
                <a:solidFill>
                  <a:srgbClr val="333333"/>
                </a:solidFill>
                <a:latin typeface="arial" panose="020B0604020202020204" pitchFamily="34" charset="0"/>
              </a:rPr>
              <a:t>30</a:t>
            </a:r>
            <a:r>
              <a:rPr lang="zh-CN" altLang="en-US" sz="1400" spc="120" dirty="0">
                <a:solidFill>
                  <a:srgbClr val="333333"/>
                </a:solidFill>
                <a:latin typeface="arial" panose="020B0604020202020204" pitchFamily="34" charset="0"/>
              </a:rPr>
              <a:t>分钟以上，才能提升燃脂效率</a:t>
            </a:r>
            <a:endParaRPr lang="zh-CN" altLang="en-US" sz="1400" spc="120" dirty="0"/>
          </a:p>
        </p:txBody>
      </p:sp>
    </p:spTree>
    <p:extLst>
      <p:ext uri="{BB962C8B-B14F-4D97-AF65-F5344CB8AC3E}">
        <p14:creationId xmlns:p14="http://schemas.microsoft.com/office/powerpoint/2010/main" val="4180260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7F8739E-A420-FE13-AF52-EEDC620BA1CA}"/>
              </a:ext>
            </a:extLst>
          </p:cNvPr>
          <p:cNvSpPr/>
          <p:nvPr/>
        </p:nvSpPr>
        <p:spPr>
          <a:xfrm>
            <a:off x="687110" y="2265298"/>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4" name="矩形 23">
            <a:extLst>
              <a:ext uri="{FF2B5EF4-FFF2-40B4-BE49-F238E27FC236}">
                <a16:creationId xmlns:a16="http://schemas.microsoft.com/office/drawing/2014/main" id="{C224F394-B818-12BA-F3AE-D8A69DD02D13}"/>
              </a:ext>
            </a:extLst>
          </p:cNvPr>
          <p:cNvSpPr/>
          <p:nvPr/>
        </p:nvSpPr>
        <p:spPr>
          <a:xfrm>
            <a:off x="4495961" y="2265297"/>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p>
        </p:txBody>
      </p:sp>
      <p:sp>
        <p:nvSpPr>
          <p:cNvPr id="25" name="矩形 24">
            <a:extLst>
              <a:ext uri="{FF2B5EF4-FFF2-40B4-BE49-F238E27FC236}">
                <a16:creationId xmlns:a16="http://schemas.microsoft.com/office/drawing/2014/main" id="{6AD939F7-3741-553B-DD35-705557552FC4}"/>
              </a:ext>
            </a:extLst>
          </p:cNvPr>
          <p:cNvSpPr/>
          <p:nvPr/>
        </p:nvSpPr>
        <p:spPr>
          <a:xfrm>
            <a:off x="8304812" y="2265296"/>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6" name="矩形 25">
            <a:extLst>
              <a:ext uri="{FF2B5EF4-FFF2-40B4-BE49-F238E27FC236}">
                <a16:creationId xmlns:a16="http://schemas.microsoft.com/office/drawing/2014/main" id="{365336D0-A43B-38D2-6C12-C1883A9F6EFC}"/>
              </a:ext>
            </a:extLst>
          </p:cNvPr>
          <p:cNvSpPr/>
          <p:nvPr/>
        </p:nvSpPr>
        <p:spPr>
          <a:xfrm>
            <a:off x="687110" y="4366473"/>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7" name="矩形 26">
            <a:extLst>
              <a:ext uri="{FF2B5EF4-FFF2-40B4-BE49-F238E27FC236}">
                <a16:creationId xmlns:a16="http://schemas.microsoft.com/office/drawing/2014/main" id="{3CC36DF9-B288-C64D-875B-878FDCF51729}"/>
              </a:ext>
            </a:extLst>
          </p:cNvPr>
          <p:cNvSpPr/>
          <p:nvPr/>
        </p:nvSpPr>
        <p:spPr>
          <a:xfrm>
            <a:off x="4495961" y="4366472"/>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8" name="矩形 27">
            <a:extLst>
              <a:ext uri="{FF2B5EF4-FFF2-40B4-BE49-F238E27FC236}">
                <a16:creationId xmlns:a16="http://schemas.microsoft.com/office/drawing/2014/main" id="{860B54A0-9255-9392-1A86-4492B2626801}"/>
              </a:ext>
            </a:extLst>
          </p:cNvPr>
          <p:cNvSpPr/>
          <p:nvPr/>
        </p:nvSpPr>
        <p:spPr>
          <a:xfrm>
            <a:off x="8304812" y="4366471"/>
            <a:ext cx="3036221" cy="910807"/>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3006C666-440F-9E00-C951-0366E9BF877A}"/>
              </a:ext>
            </a:extLst>
          </p:cNvPr>
          <p:cNvSpPr>
            <a:spLocks noGrp="1"/>
          </p:cNvSpPr>
          <p:nvPr>
            <p:ph type="title"/>
          </p:nvPr>
        </p:nvSpPr>
        <p:spPr/>
        <p:txBody>
          <a:bodyPr>
            <a:noAutofit/>
          </a:bodyPr>
          <a:lstStyle/>
          <a:p>
            <a:r>
              <a:rPr kumimoji="1" lang="zh-CN" altLang="en-US" dirty="0"/>
              <a:t>跑步后应该做什么</a:t>
            </a:r>
          </a:p>
        </p:txBody>
      </p:sp>
      <p:sp>
        <p:nvSpPr>
          <p:cNvPr id="17" name="矩形 16">
            <a:extLst>
              <a:ext uri="{FF2B5EF4-FFF2-40B4-BE49-F238E27FC236}">
                <a16:creationId xmlns:a16="http://schemas.microsoft.com/office/drawing/2014/main" id="{D28D85FA-C3D8-6B68-85A4-CA8CCC015B9A}"/>
              </a:ext>
            </a:extLst>
          </p:cNvPr>
          <p:cNvSpPr/>
          <p:nvPr/>
        </p:nvSpPr>
        <p:spPr>
          <a:xfrm>
            <a:off x="823297" y="2420940"/>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矩形 17">
            <a:extLst>
              <a:ext uri="{FF2B5EF4-FFF2-40B4-BE49-F238E27FC236}">
                <a16:creationId xmlns:a16="http://schemas.microsoft.com/office/drawing/2014/main" id="{FCE12E07-B155-289D-301F-B4BB2779A714}"/>
              </a:ext>
            </a:extLst>
          </p:cNvPr>
          <p:cNvSpPr/>
          <p:nvPr/>
        </p:nvSpPr>
        <p:spPr>
          <a:xfrm>
            <a:off x="4632148" y="2420939"/>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p>
        </p:txBody>
      </p:sp>
      <p:sp>
        <p:nvSpPr>
          <p:cNvPr id="19" name="矩形 18">
            <a:extLst>
              <a:ext uri="{FF2B5EF4-FFF2-40B4-BE49-F238E27FC236}">
                <a16:creationId xmlns:a16="http://schemas.microsoft.com/office/drawing/2014/main" id="{301353A0-39D2-F1CF-11DB-33781AC02B98}"/>
              </a:ext>
            </a:extLst>
          </p:cNvPr>
          <p:cNvSpPr/>
          <p:nvPr/>
        </p:nvSpPr>
        <p:spPr>
          <a:xfrm>
            <a:off x="8440999" y="2420938"/>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0" name="矩形 19">
            <a:extLst>
              <a:ext uri="{FF2B5EF4-FFF2-40B4-BE49-F238E27FC236}">
                <a16:creationId xmlns:a16="http://schemas.microsoft.com/office/drawing/2014/main" id="{86BE9226-94B7-AEE5-46FA-0A90C00BEBDC}"/>
              </a:ext>
            </a:extLst>
          </p:cNvPr>
          <p:cNvSpPr/>
          <p:nvPr/>
        </p:nvSpPr>
        <p:spPr>
          <a:xfrm>
            <a:off x="823297" y="4522115"/>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1" name="矩形 20">
            <a:extLst>
              <a:ext uri="{FF2B5EF4-FFF2-40B4-BE49-F238E27FC236}">
                <a16:creationId xmlns:a16="http://schemas.microsoft.com/office/drawing/2014/main" id="{93B2E01F-7368-50AE-96BE-AF86A0F403EA}"/>
              </a:ext>
            </a:extLst>
          </p:cNvPr>
          <p:cNvSpPr/>
          <p:nvPr/>
        </p:nvSpPr>
        <p:spPr>
          <a:xfrm>
            <a:off x="4632148" y="4522114"/>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2" name="矩形 21">
            <a:extLst>
              <a:ext uri="{FF2B5EF4-FFF2-40B4-BE49-F238E27FC236}">
                <a16:creationId xmlns:a16="http://schemas.microsoft.com/office/drawing/2014/main" id="{E59C436B-936D-8F7A-A610-BD52B5E209B4}"/>
              </a:ext>
            </a:extLst>
          </p:cNvPr>
          <p:cNvSpPr/>
          <p:nvPr/>
        </p:nvSpPr>
        <p:spPr>
          <a:xfrm>
            <a:off x="8440999" y="4522113"/>
            <a:ext cx="3036221" cy="9108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文本框 10">
            <a:extLst>
              <a:ext uri="{FF2B5EF4-FFF2-40B4-BE49-F238E27FC236}">
                <a16:creationId xmlns:a16="http://schemas.microsoft.com/office/drawing/2014/main" id="{3377568A-66B1-0EA8-B723-7F0B372E355A}"/>
              </a:ext>
            </a:extLst>
          </p:cNvPr>
          <p:cNvSpPr txBox="1"/>
          <p:nvPr/>
        </p:nvSpPr>
        <p:spPr>
          <a:xfrm>
            <a:off x="1351393" y="2676288"/>
            <a:ext cx="1980029" cy="400110"/>
          </a:xfrm>
          <a:prstGeom prst="rect">
            <a:avLst/>
          </a:prstGeom>
          <a:noFill/>
        </p:spPr>
        <p:txBody>
          <a:bodyPr wrap="none" rtlCol="0">
            <a:noAutofit/>
          </a:bodyPr>
          <a:lstStyle/>
          <a:p>
            <a:r>
              <a:rPr kumimoji="1" lang="zh-CN" altLang="en-US" sz="2000" dirty="0">
                <a:solidFill>
                  <a:schemeClr val="bg1"/>
                </a:solidFill>
              </a:rPr>
              <a:t>做一些慢跑运动</a:t>
            </a:r>
          </a:p>
        </p:txBody>
      </p:sp>
      <p:sp>
        <p:nvSpPr>
          <p:cNvPr id="12" name="文本框 11">
            <a:extLst>
              <a:ext uri="{FF2B5EF4-FFF2-40B4-BE49-F238E27FC236}">
                <a16:creationId xmlns:a16="http://schemas.microsoft.com/office/drawing/2014/main" id="{D5562FF5-07B5-DEC1-9148-EE164104A773}"/>
              </a:ext>
            </a:extLst>
          </p:cNvPr>
          <p:cNvSpPr txBox="1"/>
          <p:nvPr/>
        </p:nvSpPr>
        <p:spPr>
          <a:xfrm>
            <a:off x="1351393" y="4777463"/>
            <a:ext cx="1980029" cy="400110"/>
          </a:xfrm>
          <a:prstGeom prst="rect">
            <a:avLst/>
          </a:prstGeom>
          <a:noFill/>
        </p:spPr>
        <p:txBody>
          <a:bodyPr wrap="none" rtlCol="0">
            <a:noAutofit/>
          </a:bodyPr>
          <a:lstStyle/>
          <a:p>
            <a:r>
              <a:rPr kumimoji="1" lang="zh-CN" altLang="en-US" sz="2000" dirty="0">
                <a:solidFill>
                  <a:schemeClr val="bg1"/>
                </a:solidFill>
              </a:rPr>
              <a:t>休息后洗温水澡</a:t>
            </a:r>
          </a:p>
        </p:txBody>
      </p:sp>
      <p:sp>
        <p:nvSpPr>
          <p:cNvPr id="13" name="文本框 12">
            <a:extLst>
              <a:ext uri="{FF2B5EF4-FFF2-40B4-BE49-F238E27FC236}">
                <a16:creationId xmlns:a16="http://schemas.microsoft.com/office/drawing/2014/main" id="{C91F61D3-73D4-5332-28FA-AE1E67755E0F}"/>
              </a:ext>
            </a:extLst>
          </p:cNvPr>
          <p:cNvSpPr txBox="1"/>
          <p:nvPr/>
        </p:nvSpPr>
        <p:spPr>
          <a:xfrm>
            <a:off x="5416724" y="4777462"/>
            <a:ext cx="1467068" cy="400110"/>
          </a:xfrm>
          <a:prstGeom prst="rect">
            <a:avLst/>
          </a:prstGeom>
          <a:noFill/>
        </p:spPr>
        <p:txBody>
          <a:bodyPr wrap="none" rtlCol="0">
            <a:noAutofit/>
          </a:bodyPr>
          <a:lstStyle/>
          <a:p>
            <a:r>
              <a:rPr kumimoji="1" lang="zh-CN" altLang="en-US" sz="2000" dirty="0">
                <a:solidFill>
                  <a:schemeClr val="bg1"/>
                </a:solidFill>
              </a:rPr>
              <a:t>喝点淡盐水</a:t>
            </a:r>
          </a:p>
        </p:txBody>
      </p:sp>
      <p:sp>
        <p:nvSpPr>
          <p:cNvPr id="14" name="文本框 13">
            <a:extLst>
              <a:ext uri="{FF2B5EF4-FFF2-40B4-BE49-F238E27FC236}">
                <a16:creationId xmlns:a16="http://schemas.microsoft.com/office/drawing/2014/main" id="{D0E40DE1-C530-B8EA-9AD9-9F3E872C9BDA}"/>
              </a:ext>
            </a:extLst>
          </p:cNvPr>
          <p:cNvSpPr txBox="1"/>
          <p:nvPr/>
        </p:nvSpPr>
        <p:spPr>
          <a:xfrm>
            <a:off x="8584374" y="4777461"/>
            <a:ext cx="2749471" cy="400110"/>
          </a:xfrm>
          <a:prstGeom prst="rect">
            <a:avLst/>
          </a:prstGeom>
          <a:noFill/>
        </p:spPr>
        <p:txBody>
          <a:bodyPr wrap="none" rtlCol="0">
            <a:noAutofit/>
          </a:bodyPr>
          <a:lstStyle/>
          <a:p>
            <a:r>
              <a:rPr kumimoji="1" lang="zh-CN" altLang="en-US" sz="2000" dirty="0">
                <a:solidFill>
                  <a:schemeClr val="bg1"/>
                </a:solidFill>
              </a:rPr>
              <a:t>吃蛋白质含量高的食物</a:t>
            </a:r>
          </a:p>
        </p:txBody>
      </p:sp>
      <p:sp>
        <p:nvSpPr>
          <p:cNvPr id="15" name="文本框 14">
            <a:extLst>
              <a:ext uri="{FF2B5EF4-FFF2-40B4-BE49-F238E27FC236}">
                <a16:creationId xmlns:a16="http://schemas.microsoft.com/office/drawing/2014/main" id="{DD851DDA-38BD-ECFD-D6D5-1A82ACE9025B}"/>
              </a:ext>
            </a:extLst>
          </p:cNvPr>
          <p:cNvSpPr txBox="1"/>
          <p:nvPr/>
        </p:nvSpPr>
        <p:spPr>
          <a:xfrm>
            <a:off x="5544964" y="2676287"/>
            <a:ext cx="1210588" cy="400110"/>
          </a:xfrm>
          <a:prstGeom prst="rect">
            <a:avLst/>
          </a:prstGeom>
          <a:noFill/>
        </p:spPr>
        <p:txBody>
          <a:bodyPr wrap="none" rtlCol="0">
            <a:noAutofit/>
          </a:bodyPr>
          <a:lstStyle/>
          <a:p>
            <a:r>
              <a:rPr kumimoji="1" lang="zh-CN" altLang="en-US" sz="2000" dirty="0">
                <a:solidFill>
                  <a:schemeClr val="bg1"/>
                </a:solidFill>
              </a:rPr>
              <a:t>全身放松</a:t>
            </a:r>
          </a:p>
        </p:txBody>
      </p:sp>
      <p:sp>
        <p:nvSpPr>
          <p:cNvPr id="16" name="文本框 15">
            <a:extLst>
              <a:ext uri="{FF2B5EF4-FFF2-40B4-BE49-F238E27FC236}">
                <a16:creationId xmlns:a16="http://schemas.microsoft.com/office/drawing/2014/main" id="{7771E347-A27A-CF2B-AE02-0B8942CA22B7}"/>
              </a:ext>
            </a:extLst>
          </p:cNvPr>
          <p:cNvSpPr txBox="1"/>
          <p:nvPr/>
        </p:nvSpPr>
        <p:spPr>
          <a:xfrm>
            <a:off x="9353815" y="2676286"/>
            <a:ext cx="1210588" cy="400110"/>
          </a:xfrm>
          <a:prstGeom prst="rect">
            <a:avLst/>
          </a:prstGeom>
          <a:noFill/>
        </p:spPr>
        <p:txBody>
          <a:bodyPr wrap="none" rtlCol="0">
            <a:noAutofit/>
          </a:bodyPr>
          <a:lstStyle/>
          <a:p>
            <a:r>
              <a:rPr kumimoji="1" lang="zh-CN" altLang="en-US" sz="2000" dirty="0">
                <a:solidFill>
                  <a:schemeClr val="bg1"/>
                </a:solidFill>
              </a:rPr>
              <a:t>地位拉伸</a:t>
            </a:r>
          </a:p>
        </p:txBody>
      </p:sp>
    </p:spTree>
    <p:extLst>
      <p:ext uri="{BB962C8B-B14F-4D97-AF65-F5344CB8AC3E}">
        <p14:creationId xmlns:p14="http://schemas.microsoft.com/office/powerpoint/2010/main" val="179488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形 5" descr="上一步 纯色填充">
            <a:extLst>
              <a:ext uri="{FF2B5EF4-FFF2-40B4-BE49-F238E27FC236}">
                <a16:creationId xmlns:a16="http://schemas.microsoft.com/office/drawing/2014/main" id="{21DC80DD-BCA2-29BE-AB87-27B939E937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125" y="1442198"/>
            <a:ext cx="10154961" cy="5965218"/>
          </a:xfrm>
          <a:prstGeom prst="rect">
            <a:avLst/>
          </a:prstGeom>
        </p:spPr>
      </p:pic>
      <p:sp>
        <p:nvSpPr>
          <p:cNvPr id="2" name="文本框 1">
            <a:extLst>
              <a:ext uri="{FF2B5EF4-FFF2-40B4-BE49-F238E27FC236}">
                <a16:creationId xmlns:a16="http://schemas.microsoft.com/office/drawing/2014/main" id="{B1DFEFF0-ACC5-3BAD-B3B0-67B8B3C0B6A3}"/>
              </a:ext>
            </a:extLst>
          </p:cNvPr>
          <p:cNvSpPr txBox="1"/>
          <p:nvPr/>
        </p:nvSpPr>
        <p:spPr>
          <a:xfrm>
            <a:off x="2061881" y="4024697"/>
            <a:ext cx="4034119" cy="400110"/>
          </a:xfrm>
          <a:prstGeom prst="rect">
            <a:avLst/>
          </a:prstGeom>
          <a:noFill/>
        </p:spPr>
        <p:txBody>
          <a:bodyPr wrap="square" rtlCol="0">
            <a:noAutofit/>
          </a:bodyPr>
          <a:lstStyle/>
          <a:p>
            <a:r>
              <a:rPr lang="zh-CN" altLang="en-US" sz="2000" b="1" spc="120" dirty="0">
                <a:solidFill>
                  <a:schemeClr val="accent3">
                    <a:lumMod val="50000"/>
                  </a:schemeClr>
                </a:solidFill>
                <a:latin typeface="+mn-ea"/>
              </a:rPr>
              <a:t>间歇跑</a:t>
            </a:r>
            <a:endParaRPr lang="en-US" altLang="zh-CN" sz="2000" b="1" spc="120" dirty="0">
              <a:solidFill>
                <a:schemeClr val="accent3">
                  <a:lumMod val="50000"/>
                </a:schemeClr>
              </a:solidFill>
              <a:latin typeface="+mn-ea"/>
            </a:endParaRPr>
          </a:p>
        </p:txBody>
      </p:sp>
      <p:sp>
        <p:nvSpPr>
          <p:cNvPr id="4" name="文本框 3">
            <a:extLst>
              <a:ext uri="{FF2B5EF4-FFF2-40B4-BE49-F238E27FC236}">
                <a16:creationId xmlns:a16="http://schemas.microsoft.com/office/drawing/2014/main" id="{F6FCD85D-560E-9DF5-D4B3-35B812458651}"/>
              </a:ext>
            </a:extLst>
          </p:cNvPr>
          <p:cNvSpPr txBox="1"/>
          <p:nvPr/>
        </p:nvSpPr>
        <p:spPr>
          <a:xfrm>
            <a:off x="1833814" y="1202260"/>
            <a:ext cx="8524372" cy="461665"/>
          </a:xfrm>
          <a:prstGeom prst="rect">
            <a:avLst/>
          </a:prstGeom>
          <a:noFill/>
        </p:spPr>
        <p:txBody>
          <a:bodyPr wrap="square" rtlCol="0">
            <a:noAutofit/>
          </a:bodyPr>
          <a:lstStyle/>
          <a:p>
            <a:r>
              <a:rPr lang="zh-CN" altLang="en-US" sz="2400" b="1" spc="120" dirty="0">
                <a:solidFill>
                  <a:schemeClr val="tx1">
                    <a:alpha val="48000"/>
                  </a:schemeClr>
                </a:solidFill>
              </a:rPr>
              <a:t>无论是想驾驭更长距离抑或是跑得更快都离不开跑量累积</a:t>
            </a:r>
          </a:p>
        </p:txBody>
      </p:sp>
      <p:sp>
        <p:nvSpPr>
          <p:cNvPr id="3" name="标题 2">
            <a:extLst>
              <a:ext uri="{FF2B5EF4-FFF2-40B4-BE49-F238E27FC236}">
                <a16:creationId xmlns:a16="http://schemas.microsoft.com/office/drawing/2014/main" id="{52B1EB1C-DD20-857F-678B-D607B5A3CADC}"/>
              </a:ext>
            </a:extLst>
          </p:cNvPr>
          <p:cNvSpPr>
            <a:spLocks noGrp="1"/>
          </p:cNvSpPr>
          <p:nvPr>
            <p:ph type="title"/>
          </p:nvPr>
        </p:nvSpPr>
        <p:spPr/>
        <p:txBody>
          <a:bodyPr>
            <a:noAutofit/>
          </a:bodyPr>
          <a:lstStyle/>
          <a:p>
            <a:r>
              <a:rPr lang="zh-CN" altLang="en-US" dirty="0"/>
              <a:t>如何提高跑步成绩</a:t>
            </a:r>
          </a:p>
        </p:txBody>
      </p:sp>
      <p:sp>
        <p:nvSpPr>
          <p:cNvPr id="7" name="文本框 6">
            <a:extLst>
              <a:ext uri="{FF2B5EF4-FFF2-40B4-BE49-F238E27FC236}">
                <a16:creationId xmlns:a16="http://schemas.microsoft.com/office/drawing/2014/main" id="{05002AEF-8F5D-1250-462A-D9E770E270FC}"/>
              </a:ext>
            </a:extLst>
          </p:cNvPr>
          <p:cNvSpPr txBox="1"/>
          <p:nvPr/>
        </p:nvSpPr>
        <p:spPr>
          <a:xfrm>
            <a:off x="4078940" y="3035283"/>
            <a:ext cx="4034119" cy="400110"/>
          </a:xfrm>
          <a:prstGeom prst="rect">
            <a:avLst/>
          </a:prstGeom>
          <a:noFill/>
        </p:spPr>
        <p:txBody>
          <a:bodyPr wrap="square" rtlCol="0">
            <a:noAutofit/>
          </a:bodyPr>
          <a:lstStyle/>
          <a:p>
            <a:r>
              <a:rPr lang="zh-CN" altLang="en-US" sz="2000" b="1" spc="120" dirty="0">
                <a:solidFill>
                  <a:schemeClr val="accent3">
                    <a:lumMod val="50000"/>
                  </a:schemeClr>
                </a:solidFill>
                <a:latin typeface="+mn-ea"/>
              </a:rPr>
              <a:t>核心训练</a:t>
            </a:r>
            <a:endParaRPr lang="en-US" altLang="zh-CN" sz="2000" b="1" spc="120" dirty="0">
              <a:solidFill>
                <a:schemeClr val="accent3">
                  <a:lumMod val="50000"/>
                </a:schemeClr>
              </a:solidFill>
              <a:latin typeface="+mn-ea"/>
            </a:endParaRPr>
          </a:p>
        </p:txBody>
      </p:sp>
      <p:sp>
        <p:nvSpPr>
          <p:cNvPr id="8" name="文本框 7">
            <a:extLst>
              <a:ext uri="{FF2B5EF4-FFF2-40B4-BE49-F238E27FC236}">
                <a16:creationId xmlns:a16="http://schemas.microsoft.com/office/drawing/2014/main" id="{6D73CD6F-D1ED-D9F5-515D-CA1EF7263837}"/>
              </a:ext>
            </a:extLst>
          </p:cNvPr>
          <p:cNvSpPr txBox="1"/>
          <p:nvPr/>
        </p:nvSpPr>
        <p:spPr>
          <a:xfrm>
            <a:off x="6707840" y="2045868"/>
            <a:ext cx="4034119" cy="400110"/>
          </a:xfrm>
          <a:prstGeom prst="rect">
            <a:avLst/>
          </a:prstGeom>
          <a:noFill/>
        </p:spPr>
        <p:txBody>
          <a:bodyPr wrap="square" rtlCol="0">
            <a:noAutofit/>
          </a:bodyPr>
          <a:lstStyle/>
          <a:p>
            <a:r>
              <a:rPr lang="zh-CN" altLang="en-US" sz="2000" b="1" spc="120" dirty="0">
                <a:solidFill>
                  <a:schemeClr val="accent3">
                    <a:lumMod val="50000"/>
                  </a:schemeClr>
                </a:solidFill>
                <a:latin typeface="+mn-ea"/>
              </a:rPr>
              <a:t>下肢力量训练</a:t>
            </a:r>
            <a:endParaRPr lang="en-US" altLang="zh-CN" sz="2000" b="1" spc="120" dirty="0">
              <a:solidFill>
                <a:schemeClr val="accent3">
                  <a:lumMod val="50000"/>
                </a:schemeClr>
              </a:solidFill>
              <a:latin typeface="+mn-ea"/>
            </a:endParaRPr>
          </a:p>
        </p:txBody>
      </p:sp>
      <p:cxnSp>
        <p:nvCxnSpPr>
          <p:cNvPr id="9" name="直线连接符 8">
            <a:extLst>
              <a:ext uri="{FF2B5EF4-FFF2-40B4-BE49-F238E27FC236}">
                <a16:creationId xmlns:a16="http://schemas.microsoft.com/office/drawing/2014/main" id="{60F4E172-D97F-43E3-6912-4DDC85C2C0E1}"/>
              </a:ext>
            </a:extLst>
          </p:cNvPr>
          <p:cNvCxnSpPr/>
          <p:nvPr/>
        </p:nvCxnSpPr>
        <p:spPr>
          <a:xfrm>
            <a:off x="1973364" y="4131496"/>
            <a:ext cx="0" cy="1568886"/>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082DC1EB-7FF4-6DAB-0DEA-1B9E030D07A7}"/>
              </a:ext>
            </a:extLst>
          </p:cNvPr>
          <p:cNvCxnSpPr>
            <a:cxnSpLocks/>
          </p:cNvCxnSpPr>
          <p:nvPr/>
        </p:nvCxnSpPr>
        <p:spPr>
          <a:xfrm>
            <a:off x="4034645" y="3149712"/>
            <a:ext cx="0" cy="1075040"/>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D510C68D-93D8-ECD3-CD3A-1E1450451F38}"/>
              </a:ext>
            </a:extLst>
          </p:cNvPr>
          <p:cNvCxnSpPr>
            <a:cxnSpLocks/>
          </p:cNvCxnSpPr>
          <p:nvPr/>
        </p:nvCxnSpPr>
        <p:spPr>
          <a:xfrm>
            <a:off x="6668930" y="2137801"/>
            <a:ext cx="0" cy="1297592"/>
          </a:xfrm>
          <a:prstGeom prst="line">
            <a:avLst/>
          </a:prstGeom>
          <a:ln w="19050" cap="rnd">
            <a:gradFill>
              <a:gsLst>
                <a:gs pos="0">
                  <a:schemeClr val="accent1"/>
                </a:gs>
                <a:gs pos="94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89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ECC0A4E-228E-9657-303E-E9FD2C5DCD27}"/>
              </a:ext>
            </a:extLst>
          </p:cNvPr>
          <p:cNvSpPr txBox="1"/>
          <p:nvPr/>
        </p:nvSpPr>
        <p:spPr>
          <a:xfrm>
            <a:off x="1454605" y="972177"/>
            <a:ext cx="2869561" cy="2646878"/>
          </a:xfrm>
          <a:prstGeom prst="rect">
            <a:avLst/>
          </a:prstGeom>
          <a:noFill/>
        </p:spPr>
        <p:txBody>
          <a:bodyPr wrap="square" rtlCol="0">
            <a:noAutofit/>
          </a:bodyPr>
          <a:lstStyle/>
          <a:p>
            <a:pPr algn="ctr"/>
            <a:r>
              <a:rPr kumimoji="1" lang="en-US" altLang="zh-CN" sz="16600" dirty="0">
                <a:ln>
                  <a:solidFill>
                    <a:schemeClr val="accent1"/>
                  </a:solidFill>
                </a:ln>
                <a:noFill/>
              </a:rPr>
              <a:t>04</a:t>
            </a:r>
            <a:endParaRPr kumimoji="1" lang="zh-CN" altLang="en-US" sz="16600" dirty="0">
              <a:ln>
                <a:solidFill>
                  <a:schemeClr val="accent1"/>
                </a:solidFill>
              </a:ln>
              <a:noFill/>
            </a:endParaRPr>
          </a:p>
        </p:txBody>
      </p:sp>
      <p:sp>
        <p:nvSpPr>
          <p:cNvPr id="5" name="文本框 4">
            <a:extLst>
              <a:ext uri="{FF2B5EF4-FFF2-40B4-BE49-F238E27FC236}">
                <a16:creationId xmlns:a16="http://schemas.microsoft.com/office/drawing/2014/main" id="{DE283D15-D381-A4E4-F0D8-690734F7A5AF}"/>
              </a:ext>
            </a:extLst>
          </p:cNvPr>
          <p:cNvSpPr txBox="1"/>
          <p:nvPr/>
        </p:nvSpPr>
        <p:spPr>
          <a:xfrm>
            <a:off x="1590255" y="3627202"/>
            <a:ext cx="4493538" cy="830997"/>
          </a:xfrm>
          <a:prstGeom prst="rect">
            <a:avLst/>
          </a:prstGeom>
          <a:noFill/>
        </p:spPr>
        <p:txBody>
          <a:bodyPr wrap="none" rtlCol="0">
            <a:noAutofit/>
          </a:bodyPr>
          <a:lstStyle/>
          <a:p>
            <a:r>
              <a:rPr kumimoji="1" lang="zh-CN" altLang="en-US" sz="4800" b="1" dirty="0">
                <a:solidFill>
                  <a:schemeClr val="accent3"/>
                </a:solidFill>
                <a:latin typeface="Microsoft YaHei" panose="020B0503020204020204" pitchFamily="34" charset="-122"/>
                <a:ea typeface="Microsoft YaHei" panose="020B0503020204020204" pitchFamily="34" charset="-122"/>
              </a:rPr>
              <a:t>跑步的注意事项</a:t>
            </a:r>
          </a:p>
        </p:txBody>
      </p:sp>
    </p:spTree>
    <p:extLst>
      <p:ext uri="{BB962C8B-B14F-4D97-AF65-F5344CB8AC3E}">
        <p14:creationId xmlns:p14="http://schemas.microsoft.com/office/powerpoint/2010/main" val="4281149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形状 5">
            <a:extLst>
              <a:ext uri="{FF2B5EF4-FFF2-40B4-BE49-F238E27FC236}">
                <a16:creationId xmlns:a16="http://schemas.microsoft.com/office/drawing/2014/main" id="{85904C35-3408-C3B4-804C-DA2FC2FC4610}"/>
              </a:ext>
            </a:extLst>
          </p:cNvPr>
          <p:cNvSpPr/>
          <p:nvPr/>
        </p:nvSpPr>
        <p:spPr>
          <a:xfrm>
            <a:off x="1150257" y="2030581"/>
            <a:ext cx="10058400" cy="3378164"/>
          </a:xfrm>
          <a:custGeom>
            <a:avLst/>
            <a:gdLst>
              <a:gd name="connsiteX0" fmla="*/ 208295 w 10058400"/>
              <a:gd name="connsiteY0" fmla="*/ 0 h 3378164"/>
              <a:gd name="connsiteX1" fmla="*/ 9850105 w 10058400"/>
              <a:gd name="connsiteY1" fmla="*/ 0 h 3378164"/>
              <a:gd name="connsiteX2" fmla="*/ 10058400 w 10058400"/>
              <a:gd name="connsiteY2" fmla="*/ 208295 h 3378164"/>
              <a:gd name="connsiteX3" fmla="*/ 10058400 w 10058400"/>
              <a:gd name="connsiteY3" fmla="*/ 2695980 h 3378164"/>
              <a:gd name="connsiteX4" fmla="*/ 9850105 w 10058400"/>
              <a:gd name="connsiteY4" fmla="*/ 2904275 h 3378164"/>
              <a:gd name="connsiteX5" fmla="*/ 984419 w 10058400"/>
              <a:gd name="connsiteY5" fmla="*/ 2904275 h 3378164"/>
              <a:gd name="connsiteX6" fmla="*/ 566644 w 10058400"/>
              <a:gd name="connsiteY6" fmla="*/ 3378164 h 3378164"/>
              <a:gd name="connsiteX7" fmla="*/ 434708 w 10058400"/>
              <a:gd name="connsiteY7" fmla="*/ 2904275 h 3378164"/>
              <a:gd name="connsiteX8" fmla="*/ 208295 w 10058400"/>
              <a:gd name="connsiteY8" fmla="*/ 2904275 h 3378164"/>
              <a:gd name="connsiteX9" fmla="*/ 0 w 10058400"/>
              <a:gd name="connsiteY9" fmla="*/ 2695980 h 3378164"/>
              <a:gd name="connsiteX10" fmla="*/ 0 w 10058400"/>
              <a:gd name="connsiteY10" fmla="*/ 208295 h 3378164"/>
              <a:gd name="connsiteX11" fmla="*/ 208295 w 10058400"/>
              <a:gd name="connsiteY11" fmla="*/ 0 h 33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8400" h="3378164">
                <a:moveTo>
                  <a:pt x="208295" y="0"/>
                </a:moveTo>
                <a:lnTo>
                  <a:pt x="9850105" y="0"/>
                </a:lnTo>
                <a:cubicBezTo>
                  <a:pt x="9965143" y="0"/>
                  <a:pt x="10058400" y="93257"/>
                  <a:pt x="10058400" y="208295"/>
                </a:cubicBezTo>
                <a:lnTo>
                  <a:pt x="10058400" y="2695980"/>
                </a:lnTo>
                <a:cubicBezTo>
                  <a:pt x="10058400" y="2811018"/>
                  <a:pt x="9965143" y="2904275"/>
                  <a:pt x="9850105" y="2904275"/>
                </a:cubicBezTo>
                <a:lnTo>
                  <a:pt x="984419" y="2904275"/>
                </a:lnTo>
                <a:lnTo>
                  <a:pt x="566644" y="3378164"/>
                </a:lnTo>
                <a:lnTo>
                  <a:pt x="434708" y="2904275"/>
                </a:lnTo>
                <a:lnTo>
                  <a:pt x="208295" y="2904275"/>
                </a:lnTo>
                <a:cubicBezTo>
                  <a:pt x="93257" y="2904275"/>
                  <a:pt x="0" y="2811018"/>
                  <a:pt x="0" y="2695980"/>
                </a:cubicBezTo>
                <a:lnTo>
                  <a:pt x="0" y="208295"/>
                </a:lnTo>
                <a:cubicBezTo>
                  <a:pt x="0" y="93257"/>
                  <a:pt x="93257" y="0"/>
                  <a:pt x="208295" y="0"/>
                </a:cubicBezTo>
                <a:close/>
              </a:path>
            </a:pathLst>
          </a:custGeom>
          <a:gradFill>
            <a:gsLst>
              <a:gs pos="100000">
                <a:schemeClr val="accent2"/>
              </a:gs>
              <a:gs pos="0">
                <a:schemeClr val="bg1"/>
              </a:gs>
            </a:gsLst>
            <a:lin ang="18900000" scaled="1"/>
          </a:gra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 name="标题 1">
            <a:extLst>
              <a:ext uri="{FF2B5EF4-FFF2-40B4-BE49-F238E27FC236}">
                <a16:creationId xmlns:a16="http://schemas.microsoft.com/office/drawing/2014/main" id="{DA8C5E6F-E171-65A6-296C-44E537083A78}"/>
              </a:ext>
            </a:extLst>
          </p:cNvPr>
          <p:cNvSpPr>
            <a:spLocks noGrp="1"/>
          </p:cNvSpPr>
          <p:nvPr>
            <p:ph type="title"/>
          </p:nvPr>
        </p:nvSpPr>
        <p:spPr/>
        <p:txBody>
          <a:bodyPr>
            <a:noAutofit/>
          </a:bodyPr>
          <a:lstStyle/>
          <a:p>
            <a:r>
              <a:rPr lang="zh-CN" altLang="en-US" dirty="0"/>
              <a:t>不同人群的跑步时长</a:t>
            </a:r>
            <a:r>
              <a:rPr lang="en-US" altLang="zh-CN" dirty="0"/>
              <a:t>--</a:t>
            </a:r>
            <a:r>
              <a:rPr lang="zh-CN" altLang="en-US" dirty="0"/>
              <a:t>青年</a:t>
            </a:r>
          </a:p>
        </p:txBody>
      </p:sp>
      <p:sp>
        <p:nvSpPr>
          <p:cNvPr id="4" name="文本框 3">
            <a:extLst>
              <a:ext uri="{FF2B5EF4-FFF2-40B4-BE49-F238E27FC236}">
                <a16:creationId xmlns:a16="http://schemas.microsoft.com/office/drawing/2014/main" id="{43A08B72-66D5-E948-1AEA-5494DD530560}"/>
              </a:ext>
            </a:extLst>
          </p:cNvPr>
          <p:cNvSpPr txBox="1"/>
          <p:nvPr/>
        </p:nvSpPr>
        <p:spPr>
          <a:xfrm>
            <a:off x="1833814" y="3110759"/>
            <a:ext cx="8045904" cy="1103507"/>
          </a:xfrm>
          <a:prstGeom prst="rect">
            <a:avLst/>
          </a:prstGeom>
          <a:noFill/>
        </p:spPr>
        <p:txBody>
          <a:bodyPr wrap="square" rtlCol="0">
            <a:noAutofit/>
          </a:bodyPr>
          <a:lstStyle/>
          <a:p>
            <a:pPr>
              <a:lnSpc>
                <a:spcPct val="120000"/>
              </a:lnSpc>
            </a:pPr>
            <a:r>
              <a:rPr lang="zh-CN" altLang="en-US" sz="1400" spc="120" dirty="0"/>
              <a:t>青少年能够开展每日约</a:t>
            </a:r>
            <a:r>
              <a:rPr lang="en-US" altLang="zh-CN" sz="1400" spc="120" dirty="0"/>
              <a:t>45~60</a:t>
            </a:r>
            <a:r>
              <a:rPr lang="zh-CN" altLang="en-US" sz="1400" spc="120" dirty="0"/>
              <a:t>分钟的跑步运动，速度能够控制在</a:t>
            </a:r>
            <a:r>
              <a:rPr lang="en-US" altLang="zh-CN" sz="1400" spc="120" dirty="0"/>
              <a:t>6~8</a:t>
            </a:r>
            <a:r>
              <a:rPr lang="zh-CN" altLang="en-US" sz="1400" spc="120" dirty="0"/>
              <a:t>公里</a:t>
            </a:r>
            <a:r>
              <a:rPr lang="en-US" altLang="zh-CN" sz="1400" spc="120" dirty="0"/>
              <a:t>/</a:t>
            </a:r>
            <a:r>
              <a:rPr lang="zh-CN" altLang="en-US" sz="1400" spc="120" dirty="0"/>
              <a:t>时，最合适不要超出</a:t>
            </a:r>
            <a:r>
              <a:rPr lang="en-US" altLang="zh-CN" sz="1400" spc="120" dirty="0"/>
              <a:t>10</a:t>
            </a:r>
            <a:r>
              <a:rPr lang="zh-CN" altLang="en-US" sz="1400" spc="120" dirty="0"/>
              <a:t>公里</a:t>
            </a:r>
            <a:r>
              <a:rPr lang="en-US" altLang="zh-CN" sz="1400" spc="120" dirty="0"/>
              <a:t>/</a:t>
            </a:r>
            <a:r>
              <a:rPr lang="zh-CN" altLang="en-US" sz="1400" spc="120" dirty="0"/>
              <a:t>时。</a:t>
            </a:r>
          </a:p>
          <a:p>
            <a:pPr>
              <a:lnSpc>
                <a:spcPct val="120000"/>
              </a:lnSpc>
            </a:pPr>
            <a:r>
              <a:rPr lang="zh-CN" altLang="en-US" sz="1400" spc="120" dirty="0"/>
              <a:t>跑完步后要留意拉伸腿，防止乳酸积聚，引起肌肉疼痛。如要达到保健实际效果，一周运动</a:t>
            </a:r>
            <a:r>
              <a:rPr lang="en-US" altLang="zh-CN" sz="1400" spc="120" dirty="0"/>
              <a:t>3~4</a:t>
            </a:r>
            <a:r>
              <a:rPr lang="zh-CN" altLang="en-US" sz="1400" spc="120" dirty="0"/>
              <a:t>次即可。</a:t>
            </a:r>
          </a:p>
        </p:txBody>
      </p:sp>
      <p:sp>
        <p:nvSpPr>
          <p:cNvPr id="8" name="文本框 7">
            <a:extLst>
              <a:ext uri="{FF2B5EF4-FFF2-40B4-BE49-F238E27FC236}">
                <a16:creationId xmlns:a16="http://schemas.microsoft.com/office/drawing/2014/main" id="{8613D087-064E-E259-F2C1-C185B150DDAA}"/>
              </a:ext>
            </a:extLst>
          </p:cNvPr>
          <p:cNvSpPr txBox="1"/>
          <p:nvPr/>
        </p:nvSpPr>
        <p:spPr>
          <a:xfrm>
            <a:off x="1833814" y="2565375"/>
            <a:ext cx="6600824" cy="428772"/>
          </a:xfrm>
          <a:prstGeom prst="rect">
            <a:avLst/>
          </a:prstGeom>
          <a:noFill/>
        </p:spPr>
        <p:txBody>
          <a:bodyPr wrap="square">
            <a:noAutofit/>
          </a:bodyPr>
          <a:lstStyle/>
          <a:p>
            <a:pPr>
              <a:lnSpc>
                <a:spcPct val="120000"/>
              </a:lnSpc>
            </a:pPr>
            <a:r>
              <a:rPr lang="zh-CN" altLang="en-US" sz="2000" b="1" spc="120" dirty="0">
                <a:solidFill>
                  <a:schemeClr val="accent3">
                    <a:lumMod val="50000"/>
                  </a:schemeClr>
                </a:solidFill>
              </a:rPr>
              <a:t>青年人</a:t>
            </a:r>
          </a:p>
        </p:txBody>
      </p:sp>
    </p:spTree>
    <p:extLst>
      <p:ext uri="{BB962C8B-B14F-4D97-AF65-F5344CB8AC3E}">
        <p14:creationId xmlns:p14="http://schemas.microsoft.com/office/powerpoint/2010/main" val="1726190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BC6268E-2D2F-430D-8B6A-A6138B4024D7}"/>
              </a:ext>
            </a:extLst>
          </p:cNvPr>
          <p:cNvSpPr/>
          <p:nvPr/>
        </p:nvSpPr>
        <p:spPr>
          <a:xfrm>
            <a:off x="3043302" y="4480899"/>
            <a:ext cx="8234298" cy="1580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对角圆角矩形 10">
            <a:extLst>
              <a:ext uri="{FF2B5EF4-FFF2-40B4-BE49-F238E27FC236}">
                <a16:creationId xmlns:a16="http://schemas.microsoft.com/office/drawing/2014/main" id="{5C66AE39-2BB5-5E53-3167-F5A66EBA72BD}"/>
              </a:ext>
            </a:extLst>
          </p:cNvPr>
          <p:cNvSpPr/>
          <p:nvPr/>
        </p:nvSpPr>
        <p:spPr>
          <a:xfrm>
            <a:off x="3030835" y="4191442"/>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8" name="矩形 7">
            <a:extLst>
              <a:ext uri="{FF2B5EF4-FFF2-40B4-BE49-F238E27FC236}">
                <a16:creationId xmlns:a16="http://schemas.microsoft.com/office/drawing/2014/main" id="{A7FCFEAC-4233-B453-0425-8C966585DC37}"/>
              </a:ext>
            </a:extLst>
          </p:cNvPr>
          <p:cNvSpPr/>
          <p:nvPr/>
        </p:nvSpPr>
        <p:spPr>
          <a:xfrm>
            <a:off x="1100202" y="2054346"/>
            <a:ext cx="8234298" cy="1580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9" name="对角圆角矩形 8">
            <a:extLst>
              <a:ext uri="{FF2B5EF4-FFF2-40B4-BE49-F238E27FC236}">
                <a16:creationId xmlns:a16="http://schemas.microsoft.com/office/drawing/2014/main" id="{1CF9CA44-31A1-B407-6B4D-0920D0D20FC4}"/>
              </a:ext>
            </a:extLst>
          </p:cNvPr>
          <p:cNvSpPr/>
          <p:nvPr/>
        </p:nvSpPr>
        <p:spPr>
          <a:xfrm>
            <a:off x="1087735" y="1764889"/>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54F11A91-CF61-DA88-25F8-BB4F5DCDC40E}"/>
              </a:ext>
            </a:extLst>
          </p:cNvPr>
          <p:cNvSpPr>
            <a:spLocks noGrp="1"/>
          </p:cNvSpPr>
          <p:nvPr>
            <p:ph type="title"/>
          </p:nvPr>
        </p:nvSpPr>
        <p:spPr/>
        <p:txBody>
          <a:bodyPr>
            <a:noAutofit/>
          </a:bodyPr>
          <a:lstStyle/>
          <a:p>
            <a:r>
              <a:rPr lang="zh-CN" altLang="en-US" dirty="0"/>
              <a:t>不同人群的跑步时长</a:t>
            </a:r>
            <a:r>
              <a:rPr lang="en-US" altLang="zh-CN" dirty="0"/>
              <a:t>—</a:t>
            </a:r>
            <a:r>
              <a:rPr lang="zh-CN" altLang="en-US" dirty="0"/>
              <a:t>老人</a:t>
            </a:r>
            <a:r>
              <a:rPr lang="en-US" altLang="zh-CN" dirty="0"/>
              <a:t>/</a:t>
            </a:r>
            <a:r>
              <a:rPr lang="zh-CN" altLang="en-US" dirty="0"/>
              <a:t>儿童</a:t>
            </a:r>
            <a:endParaRPr kumimoji="1" lang="zh-CN" altLang="en-US" dirty="0"/>
          </a:p>
        </p:txBody>
      </p:sp>
      <p:sp>
        <p:nvSpPr>
          <p:cNvPr id="4" name="文本框 3">
            <a:extLst>
              <a:ext uri="{FF2B5EF4-FFF2-40B4-BE49-F238E27FC236}">
                <a16:creationId xmlns:a16="http://schemas.microsoft.com/office/drawing/2014/main" id="{C2656CFF-79E7-52F1-3584-6B3FE4753613}"/>
              </a:ext>
            </a:extLst>
          </p:cNvPr>
          <p:cNvSpPr txBox="1"/>
          <p:nvPr/>
        </p:nvSpPr>
        <p:spPr>
          <a:xfrm>
            <a:off x="1127125" y="2231207"/>
            <a:ext cx="8045904" cy="1103507"/>
          </a:xfrm>
          <a:prstGeom prst="rect">
            <a:avLst/>
          </a:prstGeom>
          <a:noFill/>
        </p:spPr>
        <p:txBody>
          <a:bodyPr wrap="square" rtlCol="0">
            <a:noAutofit/>
          </a:bodyPr>
          <a:lstStyle/>
          <a:p>
            <a:pPr>
              <a:lnSpc>
                <a:spcPct val="120000"/>
              </a:lnSpc>
            </a:pPr>
            <a:r>
              <a:rPr lang="zh-CN" altLang="en-US" sz="1400" spc="120" dirty="0"/>
              <a:t>在由国家体育总局体育科学研究所牵头的</a:t>
            </a:r>
            <a:r>
              <a:rPr lang="en-US" altLang="zh-CN" sz="1400" spc="120" dirty="0"/>
              <a:t>《3-6</a:t>
            </a:r>
            <a:r>
              <a:rPr lang="zh-CN" altLang="en-US" sz="1400" spc="120" dirty="0"/>
              <a:t>岁运动指导</a:t>
            </a:r>
            <a:r>
              <a:rPr lang="en-US" altLang="zh-CN" sz="1400" spc="120" dirty="0"/>
              <a:t>》(</a:t>
            </a:r>
            <a:r>
              <a:rPr lang="zh-CN" altLang="en-US" sz="1400" spc="120" dirty="0"/>
              <a:t>专家共识版</a:t>
            </a:r>
            <a:r>
              <a:rPr lang="en-US" altLang="zh-CN" sz="1400" spc="120" dirty="0"/>
              <a:t>)</a:t>
            </a:r>
            <a:r>
              <a:rPr lang="zh-CN" altLang="en-US" sz="1400" spc="120" dirty="0"/>
              <a:t>中，明确建议儿童每日开展超出</a:t>
            </a:r>
            <a:r>
              <a:rPr lang="en-US" altLang="zh-CN" sz="1400" spc="120" dirty="0"/>
              <a:t>120</a:t>
            </a:r>
            <a:r>
              <a:rPr lang="zh-CN" altLang="en-US" sz="1400" spc="120" dirty="0"/>
              <a:t>分钟的户外活动。这类运动主要是步行、慢跑。</a:t>
            </a:r>
          </a:p>
          <a:p>
            <a:pPr>
              <a:lnSpc>
                <a:spcPct val="120000"/>
              </a:lnSpc>
            </a:pPr>
            <a:r>
              <a:rPr lang="zh-CN" altLang="en-US" sz="1400" spc="120" dirty="0"/>
              <a:t>由于儿童稳定平衡能力较差，肌肉和关节的控制能力差，因此不建议跑得快，不然容易摔倒，受伤。</a:t>
            </a:r>
          </a:p>
        </p:txBody>
      </p:sp>
      <p:sp>
        <p:nvSpPr>
          <p:cNvPr id="5" name="文本框 4">
            <a:extLst>
              <a:ext uri="{FF2B5EF4-FFF2-40B4-BE49-F238E27FC236}">
                <a16:creationId xmlns:a16="http://schemas.microsoft.com/office/drawing/2014/main" id="{CDCB4FBC-D44F-B715-186C-8067B7B65587}"/>
              </a:ext>
            </a:extLst>
          </p:cNvPr>
          <p:cNvSpPr txBox="1"/>
          <p:nvPr/>
        </p:nvSpPr>
        <p:spPr>
          <a:xfrm>
            <a:off x="3203575" y="4895240"/>
            <a:ext cx="8045904" cy="844975"/>
          </a:xfrm>
          <a:prstGeom prst="rect">
            <a:avLst/>
          </a:prstGeom>
          <a:noFill/>
        </p:spPr>
        <p:txBody>
          <a:bodyPr wrap="square" rtlCol="0">
            <a:noAutofit/>
          </a:bodyPr>
          <a:lstStyle/>
          <a:p>
            <a:pPr>
              <a:lnSpc>
                <a:spcPct val="120000"/>
              </a:lnSpc>
            </a:pPr>
            <a:r>
              <a:rPr lang="zh-CN" altLang="en-US" sz="1400" spc="120" dirty="0"/>
              <a:t>老年慢跑应量力而为，身体素质较差的老年人多以步行为主，间歇或穿插短距离的快步、慢跑运动；身体素质较好，有运动经历的老年可开展</a:t>
            </a:r>
            <a:r>
              <a:rPr lang="en-US" altLang="zh-CN" sz="1400" spc="120" dirty="0"/>
              <a:t>30~40</a:t>
            </a:r>
            <a:r>
              <a:rPr lang="zh-CN" altLang="en-US" sz="1400" spc="120" dirty="0"/>
              <a:t>分钟的慢跑。在跑的时候要注意保暖，防风，防止运动后出汗后感冒。</a:t>
            </a:r>
          </a:p>
        </p:txBody>
      </p:sp>
      <p:sp>
        <p:nvSpPr>
          <p:cNvPr id="6" name="文本框 5">
            <a:extLst>
              <a:ext uri="{FF2B5EF4-FFF2-40B4-BE49-F238E27FC236}">
                <a16:creationId xmlns:a16="http://schemas.microsoft.com/office/drawing/2014/main" id="{BDA48988-F89E-0987-6252-167FF6237F00}"/>
              </a:ext>
            </a:extLst>
          </p:cNvPr>
          <p:cNvSpPr txBox="1"/>
          <p:nvPr/>
        </p:nvSpPr>
        <p:spPr>
          <a:xfrm>
            <a:off x="1159783" y="1815628"/>
            <a:ext cx="1692275" cy="431908"/>
          </a:xfrm>
          <a:prstGeom prst="rect">
            <a:avLst/>
          </a:prstGeom>
          <a:noFill/>
        </p:spPr>
        <p:txBody>
          <a:bodyPr wrap="square">
            <a:noAutofit/>
          </a:bodyPr>
          <a:lstStyle/>
          <a:p>
            <a:pPr>
              <a:lnSpc>
                <a:spcPct val="120000"/>
              </a:lnSpc>
            </a:pPr>
            <a:r>
              <a:rPr lang="zh-CN" altLang="en-US" sz="2000" b="1" spc="120" dirty="0">
                <a:solidFill>
                  <a:schemeClr val="bg1"/>
                </a:solidFill>
              </a:rPr>
              <a:t>儿童</a:t>
            </a:r>
          </a:p>
        </p:txBody>
      </p:sp>
      <p:sp>
        <p:nvSpPr>
          <p:cNvPr id="7" name="文本框 6">
            <a:extLst>
              <a:ext uri="{FF2B5EF4-FFF2-40B4-BE49-F238E27FC236}">
                <a16:creationId xmlns:a16="http://schemas.microsoft.com/office/drawing/2014/main" id="{D0454D4F-BD2C-AB61-42BC-BA23ABD3B681}"/>
              </a:ext>
            </a:extLst>
          </p:cNvPr>
          <p:cNvSpPr txBox="1"/>
          <p:nvPr/>
        </p:nvSpPr>
        <p:spPr>
          <a:xfrm>
            <a:off x="3203575" y="4239191"/>
            <a:ext cx="1692275" cy="431908"/>
          </a:xfrm>
          <a:prstGeom prst="rect">
            <a:avLst/>
          </a:prstGeom>
          <a:noFill/>
        </p:spPr>
        <p:txBody>
          <a:bodyPr wrap="square">
            <a:noAutofit/>
          </a:bodyPr>
          <a:lstStyle/>
          <a:p>
            <a:pPr>
              <a:lnSpc>
                <a:spcPct val="120000"/>
              </a:lnSpc>
            </a:pPr>
            <a:r>
              <a:rPr lang="zh-CN" altLang="en-US" sz="2000" b="1" spc="120" dirty="0">
                <a:solidFill>
                  <a:schemeClr val="bg1"/>
                </a:solidFill>
              </a:rPr>
              <a:t>老年人</a:t>
            </a:r>
          </a:p>
        </p:txBody>
      </p:sp>
      <p:sp>
        <p:nvSpPr>
          <p:cNvPr id="12" name="椭圆 11">
            <a:extLst>
              <a:ext uri="{FF2B5EF4-FFF2-40B4-BE49-F238E27FC236}">
                <a16:creationId xmlns:a16="http://schemas.microsoft.com/office/drawing/2014/main" id="{6C67ABA3-5F60-C57A-27A3-D651DA584C58}"/>
              </a:ext>
            </a:extLst>
          </p:cNvPr>
          <p:cNvSpPr/>
          <p:nvPr/>
        </p:nvSpPr>
        <p:spPr>
          <a:xfrm>
            <a:off x="9253423" y="1946346"/>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3" name="椭圆 12">
            <a:extLst>
              <a:ext uri="{FF2B5EF4-FFF2-40B4-BE49-F238E27FC236}">
                <a16:creationId xmlns:a16="http://schemas.microsoft.com/office/drawing/2014/main" id="{434E2094-65C2-781E-2D99-D425F7FE85AF}"/>
              </a:ext>
            </a:extLst>
          </p:cNvPr>
          <p:cNvSpPr/>
          <p:nvPr/>
        </p:nvSpPr>
        <p:spPr>
          <a:xfrm>
            <a:off x="658813" y="4965768"/>
            <a:ext cx="1115220" cy="1115220"/>
          </a:xfrm>
          <a:prstGeom prst="ellipse">
            <a:avLst/>
          </a:prstGeom>
          <a:solidFill>
            <a:schemeClr val="accent1">
              <a:alpha val="67000"/>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4" name="椭圆 13">
            <a:extLst>
              <a:ext uri="{FF2B5EF4-FFF2-40B4-BE49-F238E27FC236}">
                <a16:creationId xmlns:a16="http://schemas.microsoft.com/office/drawing/2014/main" id="{14CBE5A5-C351-4241-B347-D6FEB0804F88}"/>
              </a:ext>
            </a:extLst>
          </p:cNvPr>
          <p:cNvSpPr/>
          <p:nvPr/>
        </p:nvSpPr>
        <p:spPr>
          <a:xfrm>
            <a:off x="10678886" y="1259826"/>
            <a:ext cx="794520" cy="794520"/>
          </a:xfrm>
          <a:prstGeom prst="ellipse">
            <a:avLst/>
          </a:prstGeom>
          <a:solidFill>
            <a:schemeClr val="accent1">
              <a:alpha val="58546"/>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5" name="椭圆 14">
            <a:extLst>
              <a:ext uri="{FF2B5EF4-FFF2-40B4-BE49-F238E27FC236}">
                <a16:creationId xmlns:a16="http://schemas.microsoft.com/office/drawing/2014/main" id="{C0402B3B-6438-EE57-81FB-46BCB0F125E9}"/>
              </a:ext>
            </a:extLst>
          </p:cNvPr>
          <p:cNvSpPr/>
          <p:nvPr/>
        </p:nvSpPr>
        <p:spPr>
          <a:xfrm>
            <a:off x="10852219" y="3992569"/>
            <a:ext cx="794520" cy="794520"/>
          </a:xfrm>
          <a:prstGeom prst="ellipse">
            <a:avLst/>
          </a:prstGeom>
          <a:solidFill>
            <a:schemeClr val="accent1">
              <a:alpha val="58546"/>
            </a:schemeClr>
          </a:solidFill>
          <a:ln>
            <a:noFill/>
          </a:ln>
          <a:effectLst>
            <a:softEdge rad="246022"/>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Tree>
    <p:extLst>
      <p:ext uri="{BB962C8B-B14F-4D97-AF65-F5344CB8AC3E}">
        <p14:creationId xmlns:p14="http://schemas.microsoft.com/office/powerpoint/2010/main" val="158440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F11A91-CF61-DA88-25F8-BB4F5DCDC40E}"/>
              </a:ext>
            </a:extLst>
          </p:cNvPr>
          <p:cNvSpPr>
            <a:spLocks noGrp="1"/>
          </p:cNvSpPr>
          <p:nvPr>
            <p:ph type="title"/>
          </p:nvPr>
        </p:nvSpPr>
        <p:spPr/>
        <p:txBody>
          <a:bodyPr>
            <a:noAutofit/>
          </a:bodyPr>
          <a:lstStyle/>
          <a:p>
            <a:r>
              <a:rPr kumimoji="1" lang="zh-CN" altLang="en-US" dirty="0"/>
              <a:t>跑步注意事项</a:t>
            </a:r>
          </a:p>
        </p:txBody>
      </p:sp>
      <p:sp>
        <p:nvSpPr>
          <p:cNvPr id="4" name="文本框 3">
            <a:extLst>
              <a:ext uri="{FF2B5EF4-FFF2-40B4-BE49-F238E27FC236}">
                <a16:creationId xmlns:a16="http://schemas.microsoft.com/office/drawing/2014/main" id="{A43D9B81-45F9-B00E-D675-6A69B3D3AD9B}"/>
              </a:ext>
            </a:extLst>
          </p:cNvPr>
          <p:cNvSpPr txBox="1"/>
          <p:nvPr/>
        </p:nvSpPr>
        <p:spPr>
          <a:xfrm>
            <a:off x="2099817" y="2300249"/>
            <a:ext cx="3652118" cy="845616"/>
          </a:xfrm>
          <a:prstGeom prst="rect">
            <a:avLst/>
          </a:prstGeom>
          <a:noFill/>
        </p:spPr>
        <p:txBody>
          <a:bodyPr wrap="square" rtlCol="0">
            <a:noAutofit/>
          </a:bodyPr>
          <a:lstStyle/>
          <a:p>
            <a:pPr fontAlgn="base">
              <a:lnSpc>
                <a:spcPct val="120000"/>
              </a:lnSpc>
            </a:pPr>
            <a:r>
              <a:rPr lang="zh-CN" altLang="en-US" sz="1400" spc="120" dirty="0"/>
              <a:t>不要三天打鱼两天晒网，每周坚持跑步</a:t>
            </a:r>
            <a:r>
              <a:rPr lang="en-US" altLang="zh-CN" sz="1400" spc="120" dirty="0"/>
              <a:t>3</a:t>
            </a:r>
            <a:r>
              <a:rPr lang="zh-CN" altLang="en-US" sz="1400" spc="120" dirty="0"/>
              <a:t>次以上，才能逐渐提升你的体能耐力跟运动能力</a:t>
            </a:r>
          </a:p>
        </p:txBody>
      </p:sp>
      <p:sp>
        <p:nvSpPr>
          <p:cNvPr id="5" name="矩形 4">
            <a:extLst>
              <a:ext uri="{FF2B5EF4-FFF2-40B4-BE49-F238E27FC236}">
                <a16:creationId xmlns:a16="http://schemas.microsoft.com/office/drawing/2014/main" id="{0ADD35D3-E91B-4DF8-C52F-03597FB3BE39}"/>
              </a:ext>
            </a:extLst>
          </p:cNvPr>
          <p:cNvSpPr/>
          <p:nvPr/>
        </p:nvSpPr>
        <p:spPr>
          <a:xfrm>
            <a:off x="1914398" y="1945717"/>
            <a:ext cx="3837538" cy="1339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 name="对角圆角矩形 5">
            <a:extLst>
              <a:ext uri="{FF2B5EF4-FFF2-40B4-BE49-F238E27FC236}">
                <a16:creationId xmlns:a16="http://schemas.microsoft.com/office/drawing/2014/main" id="{4BFEC75B-7F25-E65B-CF6D-B19467B2D732}"/>
              </a:ext>
            </a:extLst>
          </p:cNvPr>
          <p:cNvSpPr/>
          <p:nvPr/>
        </p:nvSpPr>
        <p:spPr>
          <a:xfrm>
            <a:off x="1901931" y="1656260"/>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7" name="文本框 6">
            <a:extLst>
              <a:ext uri="{FF2B5EF4-FFF2-40B4-BE49-F238E27FC236}">
                <a16:creationId xmlns:a16="http://schemas.microsoft.com/office/drawing/2014/main" id="{FF55FAB4-F1CE-DBDC-7F93-03B19B943F9F}"/>
              </a:ext>
            </a:extLst>
          </p:cNvPr>
          <p:cNvSpPr txBox="1"/>
          <p:nvPr/>
        </p:nvSpPr>
        <p:spPr>
          <a:xfrm>
            <a:off x="2099817" y="1715749"/>
            <a:ext cx="1210588" cy="400110"/>
          </a:xfrm>
          <a:prstGeom prst="rect">
            <a:avLst/>
          </a:prstGeom>
          <a:noFill/>
        </p:spPr>
        <p:txBody>
          <a:bodyPr wrap="none" rtlCol="0">
            <a:noAutofit/>
          </a:bodyPr>
          <a:lstStyle/>
          <a:p>
            <a:r>
              <a:rPr lang="zh-CN" altLang="en-US" sz="2000" dirty="0">
                <a:solidFill>
                  <a:schemeClr val="bg1"/>
                </a:solidFill>
              </a:rPr>
              <a:t>每周次数</a:t>
            </a:r>
            <a:endParaRPr kumimoji="1" lang="zh-CN" altLang="en-US" sz="2000" dirty="0">
              <a:solidFill>
                <a:schemeClr val="bg1"/>
              </a:solidFill>
            </a:endParaRPr>
          </a:p>
        </p:txBody>
      </p:sp>
      <p:sp>
        <p:nvSpPr>
          <p:cNvPr id="8" name="文本框 7">
            <a:extLst>
              <a:ext uri="{FF2B5EF4-FFF2-40B4-BE49-F238E27FC236}">
                <a16:creationId xmlns:a16="http://schemas.microsoft.com/office/drawing/2014/main" id="{C853F4FB-A576-7AC1-064C-5A698B6F3C51}"/>
              </a:ext>
            </a:extLst>
          </p:cNvPr>
          <p:cNvSpPr txBox="1"/>
          <p:nvPr/>
        </p:nvSpPr>
        <p:spPr>
          <a:xfrm>
            <a:off x="2099817" y="4886597"/>
            <a:ext cx="3652118" cy="844975"/>
          </a:xfrm>
          <a:prstGeom prst="rect">
            <a:avLst/>
          </a:prstGeom>
          <a:noFill/>
        </p:spPr>
        <p:txBody>
          <a:bodyPr wrap="square" rtlCol="0">
            <a:noAutofit/>
          </a:bodyPr>
          <a:lstStyle/>
          <a:p>
            <a:pPr fontAlgn="base">
              <a:lnSpc>
                <a:spcPct val="120000"/>
              </a:lnSpc>
            </a:pPr>
            <a:r>
              <a:rPr lang="zh-CN" altLang="en-US" sz="1400" spc="120" dirty="0"/>
              <a:t>冬天跑步注意保暖，小心感冒，冬跑要带上薄外套，避免流汗带走身体水分，导致体温骤降而感冒</a:t>
            </a:r>
          </a:p>
        </p:txBody>
      </p:sp>
      <p:sp>
        <p:nvSpPr>
          <p:cNvPr id="9" name="矩形 8">
            <a:extLst>
              <a:ext uri="{FF2B5EF4-FFF2-40B4-BE49-F238E27FC236}">
                <a16:creationId xmlns:a16="http://schemas.microsoft.com/office/drawing/2014/main" id="{FBAFEB25-458E-F1B0-D1CB-E199FA43BEA1}"/>
              </a:ext>
            </a:extLst>
          </p:cNvPr>
          <p:cNvSpPr/>
          <p:nvPr/>
        </p:nvSpPr>
        <p:spPr>
          <a:xfrm>
            <a:off x="1914398" y="4532065"/>
            <a:ext cx="3837538" cy="1580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对角圆角矩形 9">
            <a:extLst>
              <a:ext uri="{FF2B5EF4-FFF2-40B4-BE49-F238E27FC236}">
                <a16:creationId xmlns:a16="http://schemas.microsoft.com/office/drawing/2014/main" id="{091ABFF1-5F7A-4F62-2456-5CA9BA4EFE52}"/>
              </a:ext>
            </a:extLst>
          </p:cNvPr>
          <p:cNvSpPr/>
          <p:nvPr/>
        </p:nvSpPr>
        <p:spPr>
          <a:xfrm>
            <a:off x="1901931" y="4242608"/>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1" name="文本框 10">
            <a:extLst>
              <a:ext uri="{FF2B5EF4-FFF2-40B4-BE49-F238E27FC236}">
                <a16:creationId xmlns:a16="http://schemas.microsoft.com/office/drawing/2014/main" id="{768A544E-593F-EFD6-D136-21FB8CAB81B4}"/>
              </a:ext>
            </a:extLst>
          </p:cNvPr>
          <p:cNvSpPr txBox="1"/>
          <p:nvPr/>
        </p:nvSpPr>
        <p:spPr>
          <a:xfrm>
            <a:off x="2099817" y="4302097"/>
            <a:ext cx="1210588" cy="400110"/>
          </a:xfrm>
          <a:prstGeom prst="rect">
            <a:avLst/>
          </a:prstGeom>
          <a:noFill/>
        </p:spPr>
        <p:txBody>
          <a:bodyPr wrap="none" rtlCol="0">
            <a:noAutofit/>
          </a:bodyPr>
          <a:lstStyle/>
          <a:p>
            <a:r>
              <a:rPr lang="zh-CN" altLang="en-US" sz="2000" dirty="0">
                <a:solidFill>
                  <a:schemeClr val="bg1"/>
                </a:solidFill>
              </a:rPr>
              <a:t>冬季保暖</a:t>
            </a:r>
            <a:endParaRPr kumimoji="1" lang="zh-CN" altLang="en-US" sz="2000" dirty="0">
              <a:solidFill>
                <a:schemeClr val="bg1"/>
              </a:solidFill>
            </a:endParaRPr>
          </a:p>
        </p:txBody>
      </p:sp>
      <p:sp>
        <p:nvSpPr>
          <p:cNvPr id="12" name="文本框 11">
            <a:extLst>
              <a:ext uri="{FF2B5EF4-FFF2-40B4-BE49-F238E27FC236}">
                <a16:creationId xmlns:a16="http://schemas.microsoft.com/office/drawing/2014/main" id="{27F4ED9B-0D1C-268F-AA77-2D6E1C5EFC5B}"/>
              </a:ext>
            </a:extLst>
          </p:cNvPr>
          <p:cNvSpPr txBox="1"/>
          <p:nvPr/>
        </p:nvSpPr>
        <p:spPr>
          <a:xfrm>
            <a:off x="6637950" y="2300249"/>
            <a:ext cx="3652118" cy="844975"/>
          </a:xfrm>
          <a:prstGeom prst="rect">
            <a:avLst/>
          </a:prstGeom>
          <a:noFill/>
        </p:spPr>
        <p:txBody>
          <a:bodyPr wrap="square" rtlCol="0">
            <a:noAutofit/>
          </a:bodyPr>
          <a:lstStyle/>
          <a:p>
            <a:pPr fontAlgn="base">
              <a:lnSpc>
                <a:spcPct val="120000"/>
              </a:lnSpc>
            </a:pPr>
            <a:r>
              <a:rPr lang="zh-CN" altLang="en-US" sz="1400" spc="120" dirty="0"/>
              <a:t>不要空腹跑步，容易引发低血糖，也不要饭后马上跑步，容易引起胃岔气，建议饭后</a:t>
            </a:r>
            <a:r>
              <a:rPr lang="en-US" altLang="zh-CN" sz="1400" spc="120" dirty="0"/>
              <a:t>1</a:t>
            </a:r>
            <a:r>
              <a:rPr lang="zh-CN" altLang="en-US" sz="1400" spc="120" dirty="0"/>
              <a:t>小时再开启跑步</a:t>
            </a:r>
          </a:p>
        </p:txBody>
      </p:sp>
      <p:sp>
        <p:nvSpPr>
          <p:cNvPr id="13" name="矩形 12">
            <a:extLst>
              <a:ext uri="{FF2B5EF4-FFF2-40B4-BE49-F238E27FC236}">
                <a16:creationId xmlns:a16="http://schemas.microsoft.com/office/drawing/2014/main" id="{91A20C49-EE8B-87C1-210C-5DAE75703E12}"/>
              </a:ext>
            </a:extLst>
          </p:cNvPr>
          <p:cNvSpPr/>
          <p:nvPr/>
        </p:nvSpPr>
        <p:spPr>
          <a:xfrm>
            <a:off x="6452531" y="1945717"/>
            <a:ext cx="3837538" cy="1339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4" name="对角圆角矩形 13">
            <a:extLst>
              <a:ext uri="{FF2B5EF4-FFF2-40B4-BE49-F238E27FC236}">
                <a16:creationId xmlns:a16="http://schemas.microsoft.com/office/drawing/2014/main" id="{6E16A810-EC76-F56C-62BB-826AA06960E6}"/>
              </a:ext>
            </a:extLst>
          </p:cNvPr>
          <p:cNvSpPr/>
          <p:nvPr/>
        </p:nvSpPr>
        <p:spPr>
          <a:xfrm>
            <a:off x="6440064" y="1656260"/>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5" name="文本框 14">
            <a:extLst>
              <a:ext uri="{FF2B5EF4-FFF2-40B4-BE49-F238E27FC236}">
                <a16:creationId xmlns:a16="http://schemas.microsoft.com/office/drawing/2014/main" id="{5D6C9EB4-4F0D-A7BD-BF17-073A948E0882}"/>
              </a:ext>
            </a:extLst>
          </p:cNvPr>
          <p:cNvSpPr txBox="1"/>
          <p:nvPr/>
        </p:nvSpPr>
        <p:spPr>
          <a:xfrm>
            <a:off x="6637950" y="1715749"/>
            <a:ext cx="1210588" cy="400110"/>
          </a:xfrm>
          <a:prstGeom prst="rect">
            <a:avLst/>
          </a:prstGeom>
          <a:noFill/>
        </p:spPr>
        <p:txBody>
          <a:bodyPr wrap="none" rtlCol="0">
            <a:noAutofit/>
          </a:bodyPr>
          <a:lstStyle/>
          <a:p>
            <a:r>
              <a:rPr lang="zh-CN" altLang="en-US" sz="2000" dirty="0">
                <a:solidFill>
                  <a:schemeClr val="bg1"/>
                </a:solidFill>
              </a:rPr>
              <a:t>空腹跑步</a:t>
            </a:r>
            <a:endParaRPr kumimoji="1" lang="zh-CN" altLang="en-US" sz="2000" dirty="0">
              <a:solidFill>
                <a:schemeClr val="bg1"/>
              </a:solidFill>
            </a:endParaRPr>
          </a:p>
        </p:txBody>
      </p:sp>
      <p:sp>
        <p:nvSpPr>
          <p:cNvPr id="16" name="文本框 15">
            <a:extLst>
              <a:ext uri="{FF2B5EF4-FFF2-40B4-BE49-F238E27FC236}">
                <a16:creationId xmlns:a16="http://schemas.microsoft.com/office/drawing/2014/main" id="{AFECF66A-72D9-A2BE-8CA6-9D117B3F4B1A}"/>
              </a:ext>
            </a:extLst>
          </p:cNvPr>
          <p:cNvSpPr txBox="1"/>
          <p:nvPr/>
        </p:nvSpPr>
        <p:spPr>
          <a:xfrm>
            <a:off x="6637950" y="4886597"/>
            <a:ext cx="3652118" cy="844975"/>
          </a:xfrm>
          <a:prstGeom prst="rect">
            <a:avLst/>
          </a:prstGeom>
          <a:noFill/>
        </p:spPr>
        <p:txBody>
          <a:bodyPr wrap="square" rtlCol="0">
            <a:noAutofit/>
          </a:bodyPr>
          <a:lstStyle/>
          <a:p>
            <a:pPr fontAlgn="base">
              <a:lnSpc>
                <a:spcPct val="120000"/>
              </a:lnSpc>
            </a:pPr>
            <a:r>
              <a:rPr lang="zh-CN" altLang="en-US" sz="1400" spc="120" dirty="0"/>
              <a:t>跑步后不要马上洗冷水澡，要拉伸放松身体肌群，减缓腿部充血问题，待体温恢复正常后再洗温水澡</a:t>
            </a:r>
          </a:p>
        </p:txBody>
      </p:sp>
      <p:sp>
        <p:nvSpPr>
          <p:cNvPr id="17" name="矩形 16">
            <a:extLst>
              <a:ext uri="{FF2B5EF4-FFF2-40B4-BE49-F238E27FC236}">
                <a16:creationId xmlns:a16="http://schemas.microsoft.com/office/drawing/2014/main" id="{AC8E57A6-5B0A-79FB-7E96-CDA7926B5C96}"/>
              </a:ext>
            </a:extLst>
          </p:cNvPr>
          <p:cNvSpPr/>
          <p:nvPr/>
        </p:nvSpPr>
        <p:spPr>
          <a:xfrm>
            <a:off x="6452531" y="4532064"/>
            <a:ext cx="3837538" cy="1580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8" name="对角圆角矩形 17">
            <a:extLst>
              <a:ext uri="{FF2B5EF4-FFF2-40B4-BE49-F238E27FC236}">
                <a16:creationId xmlns:a16="http://schemas.microsoft.com/office/drawing/2014/main" id="{8A9DDBEA-D79E-85B5-9570-2D3A6B05A5FF}"/>
              </a:ext>
            </a:extLst>
          </p:cNvPr>
          <p:cNvSpPr/>
          <p:nvPr/>
        </p:nvSpPr>
        <p:spPr>
          <a:xfrm>
            <a:off x="6440064" y="4242608"/>
            <a:ext cx="2264410" cy="538490"/>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9" name="文本框 18">
            <a:extLst>
              <a:ext uri="{FF2B5EF4-FFF2-40B4-BE49-F238E27FC236}">
                <a16:creationId xmlns:a16="http://schemas.microsoft.com/office/drawing/2014/main" id="{9C1F64F5-5355-AD4F-6C0F-80E5595B8018}"/>
              </a:ext>
            </a:extLst>
          </p:cNvPr>
          <p:cNvSpPr txBox="1"/>
          <p:nvPr/>
        </p:nvSpPr>
        <p:spPr>
          <a:xfrm>
            <a:off x="6637950" y="4302097"/>
            <a:ext cx="1467068" cy="400110"/>
          </a:xfrm>
          <a:prstGeom prst="rect">
            <a:avLst/>
          </a:prstGeom>
          <a:noFill/>
        </p:spPr>
        <p:txBody>
          <a:bodyPr wrap="none" rtlCol="0">
            <a:noAutofit/>
          </a:bodyPr>
          <a:lstStyle/>
          <a:p>
            <a:r>
              <a:rPr kumimoji="1" lang="zh-CN" altLang="en-US" sz="2000" dirty="0">
                <a:solidFill>
                  <a:schemeClr val="bg1"/>
                </a:solidFill>
              </a:rPr>
              <a:t>运动后洗澡</a:t>
            </a:r>
          </a:p>
        </p:txBody>
      </p:sp>
    </p:spTree>
    <p:extLst>
      <p:ext uri="{BB962C8B-B14F-4D97-AF65-F5344CB8AC3E}">
        <p14:creationId xmlns:p14="http://schemas.microsoft.com/office/powerpoint/2010/main" val="3072895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830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bg1"/>
            </a:gs>
          </a:gsLst>
          <a:lin ang="18900000" scaled="1"/>
        </a:gradFill>
        <a:effectLst/>
      </p:bgPr>
    </p:bg>
    <p:spTree>
      <p:nvGrpSpPr>
        <p:cNvPr id="1" name=""/>
        <p:cNvGrpSpPr/>
        <p:nvPr/>
      </p:nvGrpSpPr>
      <p:grpSpPr>
        <a:xfrm>
          <a:off x="0" y="0"/>
          <a:ext cx="0" cy="0"/>
          <a:chOff x="0" y="0"/>
          <a:chExt cx="0" cy="0"/>
        </a:xfrm>
      </p:grpSpPr>
      <p:sp>
        <p:nvSpPr>
          <p:cNvPr id="16" name="任意形状 15">
            <a:extLst>
              <a:ext uri="{FF2B5EF4-FFF2-40B4-BE49-F238E27FC236}">
                <a16:creationId xmlns:a16="http://schemas.microsoft.com/office/drawing/2014/main" id="{1ED08EAF-4EEE-5325-BBC6-7E2724F4A3DD}"/>
              </a:ext>
            </a:extLst>
          </p:cNvPr>
          <p:cNvSpPr/>
          <p:nvPr/>
        </p:nvSpPr>
        <p:spPr>
          <a:xfrm>
            <a:off x="8208813" y="-1077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0">
                  <a:schemeClr val="accent2">
                    <a:lumMod val="50000"/>
                    <a:alpha val="6678"/>
                  </a:schemeClr>
                </a:gs>
                <a:gs pos="100000">
                  <a:schemeClr val="accent2">
                    <a:lumMod val="50000"/>
                    <a:alpha val="11041"/>
                  </a:schemeClr>
                </a:gs>
              </a:gsLst>
              <a:lin ang="5400000" scaled="1"/>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14" name="图片 13">
            <a:extLst>
              <a:ext uri="{FF2B5EF4-FFF2-40B4-BE49-F238E27FC236}">
                <a16:creationId xmlns:a16="http://schemas.microsoft.com/office/drawing/2014/main" id="{9E83A509-6823-CB6E-8B1B-A3ED511EA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965" y="5549900"/>
            <a:ext cx="3050017" cy="1407700"/>
          </a:xfrm>
          <a:prstGeom prst="rect">
            <a:avLst/>
          </a:prstGeom>
        </p:spPr>
      </p:pic>
      <p:pic>
        <p:nvPicPr>
          <p:cNvPr id="12" name="图片 11">
            <a:extLst>
              <a:ext uri="{FF2B5EF4-FFF2-40B4-BE49-F238E27FC236}">
                <a16:creationId xmlns:a16="http://schemas.microsoft.com/office/drawing/2014/main" id="{A85F17C4-1F31-BAA2-B30A-708653A1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810" y="-860954"/>
            <a:ext cx="5098845" cy="5098845"/>
          </a:xfrm>
          <a:prstGeom prst="rect">
            <a:avLst/>
          </a:prstGeom>
        </p:spPr>
      </p:pic>
      <p:sp>
        <p:nvSpPr>
          <p:cNvPr id="8" name="任意形状 7">
            <a:extLst>
              <a:ext uri="{FF2B5EF4-FFF2-40B4-BE49-F238E27FC236}">
                <a16:creationId xmlns:a16="http://schemas.microsoft.com/office/drawing/2014/main" id="{875D1838-DF00-915B-0764-989CD6403105}"/>
              </a:ext>
            </a:extLst>
          </p:cNvPr>
          <p:cNvSpPr/>
          <p:nvPr/>
        </p:nvSpPr>
        <p:spPr>
          <a:xfrm>
            <a:off x="7665372"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10" name="任意形状 9">
            <a:extLst>
              <a:ext uri="{FF2B5EF4-FFF2-40B4-BE49-F238E27FC236}">
                <a16:creationId xmlns:a16="http://schemas.microsoft.com/office/drawing/2014/main" id="{42A966B3-11C3-F090-FC81-B873D5851A9F}"/>
              </a:ext>
            </a:extLst>
          </p:cNvPr>
          <p:cNvSpPr/>
          <p:nvPr/>
        </p:nvSpPr>
        <p:spPr>
          <a:xfrm>
            <a:off x="8752254" y="-171246"/>
            <a:ext cx="2530593" cy="7065346"/>
          </a:xfrm>
          <a:custGeom>
            <a:avLst/>
            <a:gdLst>
              <a:gd name="connsiteX0" fmla="*/ 682028 w 1072104"/>
              <a:gd name="connsiteY0" fmla="*/ 0 h 4721902"/>
              <a:gd name="connsiteX1" fmla="*/ 7471 w 1072104"/>
              <a:gd name="connsiteY1" fmla="*/ 1484026 h 4721902"/>
              <a:gd name="connsiteX2" fmla="*/ 1071772 w 1072104"/>
              <a:gd name="connsiteY2" fmla="*/ 3297836 h 4721902"/>
              <a:gd name="connsiteX3" fmla="*/ 97412 w 1072104"/>
              <a:gd name="connsiteY3" fmla="*/ 4721902 h 4721902"/>
              <a:gd name="connsiteX0" fmla="*/ 920572 w 1310648"/>
              <a:gd name="connsiteY0" fmla="*/ 0 h 4721902"/>
              <a:gd name="connsiteX1" fmla="*/ 4788 w 1310648"/>
              <a:gd name="connsiteY1" fmla="*/ 1467944 h 4721902"/>
              <a:gd name="connsiteX2" fmla="*/ 1310316 w 1310648"/>
              <a:gd name="connsiteY2" fmla="*/ 3297836 h 4721902"/>
              <a:gd name="connsiteX3" fmla="*/ 335956 w 1310648"/>
              <a:gd name="connsiteY3" fmla="*/ 4721902 h 4721902"/>
              <a:gd name="connsiteX0" fmla="*/ 931423 w 1691242"/>
              <a:gd name="connsiteY0" fmla="*/ 0 h 4721902"/>
              <a:gd name="connsiteX1" fmla="*/ 15639 w 1691242"/>
              <a:gd name="connsiteY1" fmla="*/ 1467944 h 4721902"/>
              <a:gd name="connsiteX2" fmla="*/ 1691050 w 1691242"/>
              <a:gd name="connsiteY2" fmla="*/ 3378245 h 4721902"/>
              <a:gd name="connsiteX3" fmla="*/ 346807 w 1691242"/>
              <a:gd name="connsiteY3" fmla="*/ 4721902 h 4721902"/>
            </a:gdLst>
            <a:ahLst/>
            <a:cxnLst>
              <a:cxn ang="0">
                <a:pos x="connsiteX0" y="connsiteY0"/>
              </a:cxn>
              <a:cxn ang="0">
                <a:pos x="connsiteX1" y="connsiteY1"/>
              </a:cxn>
              <a:cxn ang="0">
                <a:pos x="connsiteX2" y="connsiteY2"/>
              </a:cxn>
              <a:cxn ang="0">
                <a:pos x="connsiteX3" y="connsiteY3"/>
              </a:cxn>
            </a:cxnLst>
            <a:rect l="l" t="t" r="r" b="b"/>
            <a:pathLst>
              <a:path w="1691242" h="4721902">
                <a:moveTo>
                  <a:pt x="931423" y="0"/>
                </a:moveTo>
                <a:cubicBezTo>
                  <a:pt x="561666" y="467193"/>
                  <a:pt x="-110965" y="904903"/>
                  <a:pt x="15639" y="1467944"/>
                </a:cubicBezTo>
                <a:cubicBezTo>
                  <a:pt x="142243" y="2030985"/>
                  <a:pt x="1676060" y="2838599"/>
                  <a:pt x="1691050" y="3378245"/>
                </a:cubicBezTo>
                <a:cubicBezTo>
                  <a:pt x="1706040" y="3917891"/>
                  <a:pt x="841482" y="4279692"/>
                  <a:pt x="346807" y="4721902"/>
                </a:cubicBezTo>
              </a:path>
            </a:pathLst>
          </a:custGeom>
          <a:noFill/>
          <a:ln w="34925" cap="rnd">
            <a:gradFill>
              <a:gsLst>
                <a:gs pos="42978">
                  <a:srgbClr val="E7073A">
                    <a:alpha val="33495"/>
                  </a:srgbClr>
                </a:gs>
                <a:gs pos="0">
                  <a:schemeClr val="accent2">
                    <a:lumMod val="50000"/>
                    <a:alpha val="0"/>
                  </a:schemeClr>
                </a:gs>
                <a:gs pos="100000">
                  <a:schemeClr val="accent2">
                    <a:lumMod val="50000"/>
                    <a:alpha val="0"/>
                  </a:schemeClr>
                </a:gs>
                <a:gs pos="78000">
                  <a:schemeClr val="accent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2" name="图片 1">
            <a:extLst>
              <a:ext uri="{FF2B5EF4-FFF2-40B4-BE49-F238E27FC236}">
                <a16:creationId xmlns:a16="http://schemas.microsoft.com/office/drawing/2014/main" id="{1C3D7D5F-A583-4506-A444-FE469AA79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69" y="163099"/>
            <a:ext cx="3621997" cy="6858000"/>
          </a:xfrm>
          <a:prstGeom prst="rect">
            <a:avLst/>
          </a:prstGeom>
        </p:spPr>
      </p:pic>
      <p:sp>
        <p:nvSpPr>
          <p:cNvPr id="13" name="任意多边形: 形状 12">
            <a:extLst>
              <a:ext uri="{FF2B5EF4-FFF2-40B4-BE49-F238E27FC236}">
                <a16:creationId xmlns:a16="http://schemas.microsoft.com/office/drawing/2014/main" id="{D9CF2744-580F-A586-7FB3-FF7B98759CFA}"/>
              </a:ext>
            </a:extLst>
          </p:cNvPr>
          <p:cNvSpPr/>
          <p:nvPr/>
        </p:nvSpPr>
        <p:spPr>
          <a:xfrm rot="19793096">
            <a:off x="-151882" y="174364"/>
            <a:ext cx="1323153" cy="593713"/>
          </a:xfrm>
          <a:custGeom>
            <a:avLst/>
            <a:gdLst>
              <a:gd name="connsiteX0" fmla="*/ 1088957 w 1323153"/>
              <a:gd name="connsiteY0" fmla="*/ 0 h 593713"/>
              <a:gd name="connsiteX1" fmla="*/ 1323153 w 1323153"/>
              <a:gd name="connsiteY1" fmla="*/ 135841 h 593713"/>
              <a:gd name="connsiteX2" fmla="*/ 1259921 w 1323153"/>
              <a:gd name="connsiteY2" fmla="*/ 234380 h 593713"/>
              <a:gd name="connsiteX3" fmla="*/ 602632 w 1323153"/>
              <a:gd name="connsiteY3" fmla="*/ 590973 h 593713"/>
              <a:gd name="connsiteX4" fmla="*/ 16497 w 1323153"/>
              <a:gd name="connsiteY4" fmla="*/ 434931 h 593713"/>
              <a:gd name="connsiteX5" fmla="*/ 0 w 1323153"/>
              <a:gd name="connsiteY5" fmla="*/ 421590 h 593713"/>
              <a:gd name="connsiteX6" fmla="*/ 137338 w 1323153"/>
              <a:gd name="connsiteY6" fmla="*/ 184813 h 593713"/>
              <a:gd name="connsiteX7" fmla="*/ 169149 w 1323153"/>
              <a:gd name="connsiteY7" fmla="*/ 210541 h 593713"/>
              <a:gd name="connsiteX8" fmla="*/ 581753 w 1323153"/>
              <a:gd name="connsiteY8" fmla="*/ 320385 h 593713"/>
              <a:gd name="connsiteX9" fmla="*/ 1044445 w 1323153"/>
              <a:gd name="connsiteY9" fmla="*/ 69365 h 59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153" h="593713">
                <a:moveTo>
                  <a:pt x="1088957" y="0"/>
                </a:moveTo>
                <a:lnTo>
                  <a:pt x="1323153" y="135841"/>
                </a:lnTo>
                <a:lnTo>
                  <a:pt x="1259921" y="234380"/>
                </a:lnTo>
                <a:cubicBezTo>
                  <a:pt x="1105480" y="435872"/>
                  <a:pt x="869649" y="570370"/>
                  <a:pt x="602632" y="590973"/>
                </a:cubicBezTo>
                <a:cubicBezTo>
                  <a:pt x="389019" y="607456"/>
                  <a:pt x="183945" y="548846"/>
                  <a:pt x="16497" y="434931"/>
                </a:cubicBezTo>
                <a:lnTo>
                  <a:pt x="0" y="421590"/>
                </a:lnTo>
                <a:lnTo>
                  <a:pt x="137338" y="184813"/>
                </a:lnTo>
                <a:lnTo>
                  <a:pt x="169149" y="210541"/>
                </a:lnTo>
                <a:cubicBezTo>
                  <a:pt x="287022" y="290730"/>
                  <a:pt x="431382" y="331988"/>
                  <a:pt x="581753" y="320385"/>
                </a:cubicBezTo>
                <a:cubicBezTo>
                  <a:pt x="769718" y="305882"/>
                  <a:pt x="935728" y="211204"/>
                  <a:pt x="1044445" y="69365"/>
                </a:cubicBezTo>
                <a:close/>
              </a:path>
            </a:pathLst>
          </a:cu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solidFill>
            </a:endParaRPr>
          </a:p>
        </p:txBody>
      </p:sp>
      <p:sp>
        <p:nvSpPr>
          <p:cNvPr id="3" name="文本框 2">
            <a:extLst>
              <a:ext uri="{FF2B5EF4-FFF2-40B4-BE49-F238E27FC236}">
                <a16:creationId xmlns:a16="http://schemas.microsoft.com/office/drawing/2014/main" id="{F293115C-9926-0910-BB6C-27F824065EF3}"/>
              </a:ext>
            </a:extLst>
          </p:cNvPr>
          <p:cNvSpPr txBox="1"/>
          <p:nvPr/>
        </p:nvSpPr>
        <p:spPr>
          <a:xfrm>
            <a:off x="1381597" y="972177"/>
            <a:ext cx="2869561" cy="2646878"/>
          </a:xfrm>
          <a:prstGeom prst="rect">
            <a:avLst/>
          </a:prstGeom>
          <a:noFill/>
        </p:spPr>
        <p:txBody>
          <a:bodyPr wrap="square" rtlCol="0">
            <a:noAutofit/>
          </a:bodyPr>
          <a:lstStyle/>
          <a:p>
            <a:pPr algn="ctr"/>
            <a:r>
              <a:rPr kumimoji="1" lang="en-US" altLang="zh-CN" sz="16600" dirty="0">
                <a:ln>
                  <a:solidFill>
                    <a:schemeClr val="accent1"/>
                  </a:solidFill>
                </a:ln>
                <a:noFill/>
              </a:rPr>
              <a:t>01</a:t>
            </a:r>
            <a:endParaRPr kumimoji="1" lang="zh-CN" altLang="en-US" sz="16600" dirty="0">
              <a:ln>
                <a:solidFill>
                  <a:schemeClr val="accent1"/>
                </a:solidFill>
              </a:ln>
              <a:noFill/>
            </a:endParaRPr>
          </a:p>
        </p:txBody>
      </p:sp>
      <p:sp>
        <p:nvSpPr>
          <p:cNvPr id="11" name="文本框 10">
            <a:extLst>
              <a:ext uri="{FF2B5EF4-FFF2-40B4-BE49-F238E27FC236}">
                <a16:creationId xmlns:a16="http://schemas.microsoft.com/office/drawing/2014/main" id="{1756D764-E8A8-3550-0751-DE2CCC4B3D1C}"/>
              </a:ext>
            </a:extLst>
          </p:cNvPr>
          <p:cNvSpPr txBox="1"/>
          <p:nvPr/>
        </p:nvSpPr>
        <p:spPr>
          <a:xfrm>
            <a:off x="1590255" y="3627202"/>
            <a:ext cx="4493538" cy="830997"/>
          </a:xfrm>
          <a:prstGeom prst="rect">
            <a:avLst/>
          </a:prstGeom>
          <a:noFill/>
        </p:spPr>
        <p:txBody>
          <a:bodyPr wrap="none" rtlCol="0">
            <a:noAutofit/>
          </a:bodyPr>
          <a:lstStyle/>
          <a:p>
            <a:r>
              <a:rPr kumimoji="1" lang="zh-CN" altLang="en-US" sz="4800" b="1" dirty="0">
                <a:solidFill>
                  <a:schemeClr val="accent3"/>
                </a:solidFill>
                <a:latin typeface="Microsoft YaHei" panose="020B0503020204020204" pitchFamily="34" charset="-122"/>
                <a:ea typeface="Microsoft YaHei" panose="020B0503020204020204" pitchFamily="34" charset="-122"/>
              </a:rPr>
              <a:t>跑步运动的定义</a:t>
            </a:r>
          </a:p>
        </p:txBody>
      </p:sp>
    </p:spTree>
    <p:extLst>
      <p:ext uri="{BB962C8B-B14F-4D97-AF65-F5344CB8AC3E}">
        <p14:creationId xmlns:p14="http://schemas.microsoft.com/office/powerpoint/2010/main" val="3370930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a:t>F</a:t>
            </a:r>
            <a:r>
              <a:rPr kumimoji="1" lang="en" altLang="zh-CN" dirty="0"/>
              <a:t>reepik</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郭彦陶</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F41936FA-6077-5400-3B09-BE4DAC56D5D3}"/>
              </a:ext>
            </a:extLst>
          </p:cNvPr>
          <p:cNvGrpSpPr/>
          <p:nvPr/>
        </p:nvGrpSpPr>
        <p:grpSpPr>
          <a:xfrm>
            <a:off x="983343" y="2030581"/>
            <a:ext cx="10225314" cy="3733764"/>
            <a:chOff x="1066800" y="2030581"/>
            <a:chExt cx="10225314" cy="3733764"/>
          </a:xfrm>
        </p:grpSpPr>
        <p:sp>
          <p:nvSpPr>
            <p:cNvPr id="11" name="任意形状 10">
              <a:extLst>
                <a:ext uri="{FF2B5EF4-FFF2-40B4-BE49-F238E27FC236}">
                  <a16:creationId xmlns:a16="http://schemas.microsoft.com/office/drawing/2014/main" id="{78E7A536-D3B7-DCCE-D2C0-9F162BE670E1}"/>
                </a:ext>
              </a:extLst>
            </p:cNvPr>
            <p:cNvSpPr/>
            <p:nvPr/>
          </p:nvSpPr>
          <p:spPr>
            <a:xfrm>
              <a:off x="1066800" y="2357152"/>
              <a:ext cx="10058400" cy="3407193"/>
            </a:xfrm>
            <a:custGeom>
              <a:avLst/>
              <a:gdLst>
                <a:gd name="connsiteX0" fmla="*/ 208295 w 10058400"/>
                <a:gd name="connsiteY0" fmla="*/ 0 h 3378164"/>
                <a:gd name="connsiteX1" fmla="*/ 9850105 w 10058400"/>
                <a:gd name="connsiteY1" fmla="*/ 0 h 3378164"/>
                <a:gd name="connsiteX2" fmla="*/ 10058400 w 10058400"/>
                <a:gd name="connsiteY2" fmla="*/ 208295 h 3378164"/>
                <a:gd name="connsiteX3" fmla="*/ 10058400 w 10058400"/>
                <a:gd name="connsiteY3" fmla="*/ 2695980 h 3378164"/>
                <a:gd name="connsiteX4" fmla="*/ 9850105 w 10058400"/>
                <a:gd name="connsiteY4" fmla="*/ 2904275 h 3378164"/>
                <a:gd name="connsiteX5" fmla="*/ 984419 w 10058400"/>
                <a:gd name="connsiteY5" fmla="*/ 2904275 h 3378164"/>
                <a:gd name="connsiteX6" fmla="*/ 566644 w 10058400"/>
                <a:gd name="connsiteY6" fmla="*/ 3378164 h 3378164"/>
                <a:gd name="connsiteX7" fmla="*/ 434708 w 10058400"/>
                <a:gd name="connsiteY7" fmla="*/ 2904275 h 3378164"/>
                <a:gd name="connsiteX8" fmla="*/ 208295 w 10058400"/>
                <a:gd name="connsiteY8" fmla="*/ 2904275 h 3378164"/>
                <a:gd name="connsiteX9" fmla="*/ 0 w 10058400"/>
                <a:gd name="connsiteY9" fmla="*/ 2695980 h 3378164"/>
                <a:gd name="connsiteX10" fmla="*/ 0 w 10058400"/>
                <a:gd name="connsiteY10" fmla="*/ 208295 h 3378164"/>
                <a:gd name="connsiteX11" fmla="*/ 208295 w 10058400"/>
                <a:gd name="connsiteY11" fmla="*/ 0 h 3378164"/>
                <a:gd name="connsiteX0" fmla="*/ 208295 w 10058400"/>
                <a:gd name="connsiteY0" fmla="*/ 0 h 3407193"/>
                <a:gd name="connsiteX1" fmla="*/ 9850105 w 10058400"/>
                <a:gd name="connsiteY1" fmla="*/ 0 h 3407193"/>
                <a:gd name="connsiteX2" fmla="*/ 10058400 w 10058400"/>
                <a:gd name="connsiteY2" fmla="*/ 208295 h 3407193"/>
                <a:gd name="connsiteX3" fmla="*/ 10058400 w 10058400"/>
                <a:gd name="connsiteY3" fmla="*/ 2695980 h 3407193"/>
                <a:gd name="connsiteX4" fmla="*/ 9850105 w 10058400"/>
                <a:gd name="connsiteY4" fmla="*/ 2904275 h 3407193"/>
                <a:gd name="connsiteX5" fmla="*/ 984419 w 10058400"/>
                <a:gd name="connsiteY5" fmla="*/ 2904275 h 3407193"/>
                <a:gd name="connsiteX6" fmla="*/ 682759 w 10058400"/>
                <a:gd name="connsiteY6" fmla="*/ 3407193 h 3407193"/>
                <a:gd name="connsiteX7" fmla="*/ 434708 w 10058400"/>
                <a:gd name="connsiteY7" fmla="*/ 2904275 h 3407193"/>
                <a:gd name="connsiteX8" fmla="*/ 208295 w 10058400"/>
                <a:gd name="connsiteY8" fmla="*/ 2904275 h 3407193"/>
                <a:gd name="connsiteX9" fmla="*/ 0 w 10058400"/>
                <a:gd name="connsiteY9" fmla="*/ 2695980 h 3407193"/>
                <a:gd name="connsiteX10" fmla="*/ 0 w 10058400"/>
                <a:gd name="connsiteY10" fmla="*/ 208295 h 3407193"/>
                <a:gd name="connsiteX11" fmla="*/ 208295 w 10058400"/>
                <a:gd name="connsiteY11" fmla="*/ 0 h 3407193"/>
                <a:gd name="connsiteX0" fmla="*/ 208295 w 10058400"/>
                <a:gd name="connsiteY0" fmla="*/ 0 h 3407193"/>
                <a:gd name="connsiteX1" fmla="*/ 9850105 w 10058400"/>
                <a:gd name="connsiteY1" fmla="*/ 0 h 3407193"/>
                <a:gd name="connsiteX2" fmla="*/ 10058400 w 10058400"/>
                <a:gd name="connsiteY2" fmla="*/ 208295 h 3407193"/>
                <a:gd name="connsiteX3" fmla="*/ 10058400 w 10058400"/>
                <a:gd name="connsiteY3" fmla="*/ 2695980 h 3407193"/>
                <a:gd name="connsiteX4" fmla="*/ 9850105 w 10058400"/>
                <a:gd name="connsiteY4" fmla="*/ 2904275 h 3407193"/>
                <a:gd name="connsiteX5" fmla="*/ 1115048 w 10058400"/>
                <a:gd name="connsiteY5" fmla="*/ 2904275 h 3407193"/>
                <a:gd name="connsiteX6" fmla="*/ 682759 w 10058400"/>
                <a:gd name="connsiteY6" fmla="*/ 3407193 h 3407193"/>
                <a:gd name="connsiteX7" fmla="*/ 434708 w 10058400"/>
                <a:gd name="connsiteY7" fmla="*/ 2904275 h 3407193"/>
                <a:gd name="connsiteX8" fmla="*/ 208295 w 10058400"/>
                <a:gd name="connsiteY8" fmla="*/ 2904275 h 3407193"/>
                <a:gd name="connsiteX9" fmla="*/ 0 w 10058400"/>
                <a:gd name="connsiteY9" fmla="*/ 2695980 h 3407193"/>
                <a:gd name="connsiteX10" fmla="*/ 0 w 10058400"/>
                <a:gd name="connsiteY10" fmla="*/ 208295 h 3407193"/>
                <a:gd name="connsiteX11" fmla="*/ 208295 w 10058400"/>
                <a:gd name="connsiteY11" fmla="*/ 0 h 3407193"/>
                <a:gd name="connsiteX0" fmla="*/ 208295 w 10058400"/>
                <a:gd name="connsiteY0" fmla="*/ 0 h 3407193"/>
                <a:gd name="connsiteX1" fmla="*/ 9850105 w 10058400"/>
                <a:gd name="connsiteY1" fmla="*/ 0 h 3407193"/>
                <a:gd name="connsiteX2" fmla="*/ 10058400 w 10058400"/>
                <a:gd name="connsiteY2" fmla="*/ 208295 h 3407193"/>
                <a:gd name="connsiteX3" fmla="*/ 10058400 w 10058400"/>
                <a:gd name="connsiteY3" fmla="*/ 2695980 h 3407193"/>
                <a:gd name="connsiteX4" fmla="*/ 9850105 w 10058400"/>
                <a:gd name="connsiteY4" fmla="*/ 2904275 h 3407193"/>
                <a:gd name="connsiteX5" fmla="*/ 1115048 w 10058400"/>
                <a:gd name="connsiteY5" fmla="*/ 2904275 h 3407193"/>
                <a:gd name="connsiteX6" fmla="*/ 682759 w 10058400"/>
                <a:gd name="connsiteY6" fmla="*/ 3407193 h 3407193"/>
                <a:gd name="connsiteX7" fmla="*/ 550822 w 10058400"/>
                <a:gd name="connsiteY7" fmla="*/ 2918790 h 3407193"/>
                <a:gd name="connsiteX8" fmla="*/ 208295 w 10058400"/>
                <a:gd name="connsiteY8" fmla="*/ 2904275 h 3407193"/>
                <a:gd name="connsiteX9" fmla="*/ 0 w 10058400"/>
                <a:gd name="connsiteY9" fmla="*/ 2695980 h 3407193"/>
                <a:gd name="connsiteX10" fmla="*/ 0 w 10058400"/>
                <a:gd name="connsiteY10" fmla="*/ 208295 h 3407193"/>
                <a:gd name="connsiteX11" fmla="*/ 208295 w 10058400"/>
                <a:gd name="connsiteY11" fmla="*/ 0 h 3407193"/>
                <a:gd name="connsiteX0" fmla="*/ 208295 w 10058400"/>
                <a:gd name="connsiteY0" fmla="*/ 0 h 3407193"/>
                <a:gd name="connsiteX1" fmla="*/ 9850105 w 10058400"/>
                <a:gd name="connsiteY1" fmla="*/ 0 h 3407193"/>
                <a:gd name="connsiteX2" fmla="*/ 10058400 w 10058400"/>
                <a:gd name="connsiteY2" fmla="*/ 208295 h 3407193"/>
                <a:gd name="connsiteX3" fmla="*/ 10058400 w 10058400"/>
                <a:gd name="connsiteY3" fmla="*/ 2695980 h 3407193"/>
                <a:gd name="connsiteX4" fmla="*/ 9850105 w 10058400"/>
                <a:gd name="connsiteY4" fmla="*/ 2904275 h 3407193"/>
                <a:gd name="connsiteX5" fmla="*/ 1115048 w 10058400"/>
                <a:gd name="connsiteY5" fmla="*/ 2904275 h 3407193"/>
                <a:gd name="connsiteX6" fmla="*/ 682759 w 10058400"/>
                <a:gd name="connsiteY6" fmla="*/ 3407193 h 3407193"/>
                <a:gd name="connsiteX7" fmla="*/ 478250 w 10058400"/>
                <a:gd name="connsiteY7" fmla="*/ 2933304 h 3407193"/>
                <a:gd name="connsiteX8" fmla="*/ 208295 w 10058400"/>
                <a:gd name="connsiteY8" fmla="*/ 2904275 h 3407193"/>
                <a:gd name="connsiteX9" fmla="*/ 0 w 10058400"/>
                <a:gd name="connsiteY9" fmla="*/ 2695980 h 3407193"/>
                <a:gd name="connsiteX10" fmla="*/ 0 w 10058400"/>
                <a:gd name="connsiteY10" fmla="*/ 208295 h 3407193"/>
                <a:gd name="connsiteX11" fmla="*/ 208295 w 10058400"/>
                <a:gd name="connsiteY11" fmla="*/ 0 h 340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8400" h="3407193">
                  <a:moveTo>
                    <a:pt x="208295" y="0"/>
                  </a:moveTo>
                  <a:lnTo>
                    <a:pt x="9850105" y="0"/>
                  </a:lnTo>
                  <a:cubicBezTo>
                    <a:pt x="9965143" y="0"/>
                    <a:pt x="10058400" y="93257"/>
                    <a:pt x="10058400" y="208295"/>
                  </a:cubicBezTo>
                  <a:lnTo>
                    <a:pt x="10058400" y="2695980"/>
                  </a:lnTo>
                  <a:cubicBezTo>
                    <a:pt x="10058400" y="2811018"/>
                    <a:pt x="9965143" y="2904275"/>
                    <a:pt x="9850105" y="2904275"/>
                  </a:cubicBezTo>
                  <a:lnTo>
                    <a:pt x="1115048" y="2904275"/>
                  </a:lnTo>
                  <a:lnTo>
                    <a:pt x="682759" y="3407193"/>
                  </a:lnTo>
                  <a:lnTo>
                    <a:pt x="478250" y="2933304"/>
                  </a:lnTo>
                  <a:lnTo>
                    <a:pt x="208295" y="2904275"/>
                  </a:lnTo>
                  <a:cubicBezTo>
                    <a:pt x="93257" y="2904275"/>
                    <a:pt x="0" y="2811018"/>
                    <a:pt x="0" y="2695980"/>
                  </a:cubicBezTo>
                  <a:lnTo>
                    <a:pt x="0" y="208295"/>
                  </a:lnTo>
                  <a:cubicBezTo>
                    <a:pt x="0" y="93257"/>
                    <a:pt x="93257" y="0"/>
                    <a:pt x="208295" y="0"/>
                  </a:cubicBezTo>
                  <a:close/>
                </a:path>
              </a:pathLst>
            </a:custGeom>
            <a:solidFill>
              <a:schemeClr val="bg1"/>
            </a:solidFill>
            <a:ln w="25400">
              <a:noFill/>
            </a:ln>
            <a:effectLst>
              <a:outerShdw blurRad="309489" dist="110489" dir="5400000" sx="99000" sy="99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0" name="任意形状 9">
              <a:extLst>
                <a:ext uri="{FF2B5EF4-FFF2-40B4-BE49-F238E27FC236}">
                  <a16:creationId xmlns:a16="http://schemas.microsoft.com/office/drawing/2014/main" id="{D93223E9-C40C-B3D8-A435-7CC6B0B175CB}"/>
                </a:ext>
              </a:extLst>
            </p:cNvPr>
            <p:cNvSpPr/>
            <p:nvPr/>
          </p:nvSpPr>
          <p:spPr>
            <a:xfrm>
              <a:off x="1233714" y="2030581"/>
              <a:ext cx="10058400" cy="3378164"/>
            </a:xfrm>
            <a:custGeom>
              <a:avLst/>
              <a:gdLst>
                <a:gd name="connsiteX0" fmla="*/ 208295 w 10058400"/>
                <a:gd name="connsiteY0" fmla="*/ 0 h 3378164"/>
                <a:gd name="connsiteX1" fmla="*/ 9850105 w 10058400"/>
                <a:gd name="connsiteY1" fmla="*/ 0 h 3378164"/>
                <a:gd name="connsiteX2" fmla="*/ 10058400 w 10058400"/>
                <a:gd name="connsiteY2" fmla="*/ 208295 h 3378164"/>
                <a:gd name="connsiteX3" fmla="*/ 10058400 w 10058400"/>
                <a:gd name="connsiteY3" fmla="*/ 2695980 h 3378164"/>
                <a:gd name="connsiteX4" fmla="*/ 9850105 w 10058400"/>
                <a:gd name="connsiteY4" fmla="*/ 2904275 h 3378164"/>
                <a:gd name="connsiteX5" fmla="*/ 984419 w 10058400"/>
                <a:gd name="connsiteY5" fmla="*/ 2904275 h 3378164"/>
                <a:gd name="connsiteX6" fmla="*/ 566644 w 10058400"/>
                <a:gd name="connsiteY6" fmla="*/ 3378164 h 3378164"/>
                <a:gd name="connsiteX7" fmla="*/ 434708 w 10058400"/>
                <a:gd name="connsiteY7" fmla="*/ 2904275 h 3378164"/>
                <a:gd name="connsiteX8" fmla="*/ 208295 w 10058400"/>
                <a:gd name="connsiteY8" fmla="*/ 2904275 h 3378164"/>
                <a:gd name="connsiteX9" fmla="*/ 0 w 10058400"/>
                <a:gd name="connsiteY9" fmla="*/ 2695980 h 3378164"/>
                <a:gd name="connsiteX10" fmla="*/ 0 w 10058400"/>
                <a:gd name="connsiteY10" fmla="*/ 208295 h 3378164"/>
                <a:gd name="connsiteX11" fmla="*/ 208295 w 10058400"/>
                <a:gd name="connsiteY11" fmla="*/ 0 h 33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8400" h="3378164">
                  <a:moveTo>
                    <a:pt x="208295" y="0"/>
                  </a:moveTo>
                  <a:lnTo>
                    <a:pt x="9850105" y="0"/>
                  </a:lnTo>
                  <a:cubicBezTo>
                    <a:pt x="9965143" y="0"/>
                    <a:pt x="10058400" y="93257"/>
                    <a:pt x="10058400" y="208295"/>
                  </a:cubicBezTo>
                  <a:lnTo>
                    <a:pt x="10058400" y="2695980"/>
                  </a:lnTo>
                  <a:cubicBezTo>
                    <a:pt x="10058400" y="2811018"/>
                    <a:pt x="9965143" y="2904275"/>
                    <a:pt x="9850105" y="2904275"/>
                  </a:cubicBezTo>
                  <a:lnTo>
                    <a:pt x="984419" y="2904275"/>
                  </a:lnTo>
                  <a:lnTo>
                    <a:pt x="566644" y="3378164"/>
                  </a:lnTo>
                  <a:lnTo>
                    <a:pt x="434708" y="2904275"/>
                  </a:lnTo>
                  <a:lnTo>
                    <a:pt x="208295" y="2904275"/>
                  </a:lnTo>
                  <a:cubicBezTo>
                    <a:pt x="93257" y="2904275"/>
                    <a:pt x="0" y="2811018"/>
                    <a:pt x="0" y="2695980"/>
                  </a:cubicBezTo>
                  <a:lnTo>
                    <a:pt x="0" y="208295"/>
                  </a:lnTo>
                  <a:cubicBezTo>
                    <a:pt x="0" y="93257"/>
                    <a:pt x="93257" y="0"/>
                    <a:pt x="208295" y="0"/>
                  </a:cubicBezTo>
                  <a:close/>
                </a:path>
              </a:pathLst>
            </a:custGeom>
            <a:gradFill>
              <a:gsLst>
                <a:gs pos="100000">
                  <a:schemeClr val="accent2"/>
                </a:gs>
                <a:gs pos="0">
                  <a:schemeClr val="bg1"/>
                </a:gs>
              </a:gsLst>
              <a:lin ang="18900000" scaled="1"/>
            </a:gra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grpSp>
      <p:sp>
        <p:nvSpPr>
          <p:cNvPr id="2" name="标题 1">
            <a:extLst>
              <a:ext uri="{FF2B5EF4-FFF2-40B4-BE49-F238E27FC236}">
                <a16:creationId xmlns:a16="http://schemas.microsoft.com/office/drawing/2014/main" id="{1BC36D32-2752-815C-9ADE-ECEAE4EEB15D}"/>
              </a:ext>
            </a:extLst>
          </p:cNvPr>
          <p:cNvSpPr>
            <a:spLocks noGrp="1"/>
          </p:cNvSpPr>
          <p:nvPr>
            <p:ph type="title"/>
          </p:nvPr>
        </p:nvSpPr>
        <p:spPr/>
        <p:txBody>
          <a:bodyPr>
            <a:noAutofit/>
          </a:bodyPr>
          <a:lstStyle/>
          <a:p>
            <a:r>
              <a:rPr kumimoji="1" lang="zh-CN" altLang="en-US" dirty="0"/>
              <a:t>跑步运动的定义</a:t>
            </a:r>
          </a:p>
        </p:txBody>
      </p:sp>
      <p:sp>
        <p:nvSpPr>
          <p:cNvPr id="5" name="文本框 4">
            <a:extLst>
              <a:ext uri="{FF2B5EF4-FFF2-40B4-BE49-F238E27FC236}">
                <a16:creationId xmlns:a16="http://schemas.microsoft.com/office/drawing/2014/main" id="{EA992E16-12E2-9E5F-A621-44C8237EAF16}"/>
              </a:ext>
            </a:extLst>
          </p:cNvPr>
          <p:cNvSpPr txBox="1"/>
          <p:nvPr/>
        </p:nvSpPr>
        <p:spPr>
          <a:xfrm>
            <a:off x="1487488" y="2357152"/>
            <a:ext cx="9663574" cy="2241255"/>
          </a:xfrm>
          <a:prstGeom prst="rect">
            <a:avLst/>
          </a:prstGeom>
          <a:noFill/>
        </p:spPr>
        <p:txBody>
          <a:bodyPr wrap="square" rtlCol="0">
            <a:noAutofit/>
          </a:bodyPr>
          <a:lstStyle/>
          <a:p>
            <a:pPr>
              <a:lnSpc>
                <a:spcPct val="150000"/>
              </a:lnSpc>
            </a:pPr>
            <a:r>
              <a:rPr kumimoji="1" lang="zh-CN" altLang="en-US" sz="2400" b="1" spc="120" dirty="0"/>
              <a:t>跑步</a:t>
            </a:r>
            <a:endParaRPr kumimoji="1" lang="en-US" altLang="zh-CN" sz="2400" b="1" spc="120" dirty="0"/>
          </a:p>
          <a:p>
            <a:pPr>
              <a:lnSpc>
                <a:spcPct val="150000"/>
              </a:lnSpc>
            </a:pPr>
            <a:r>
              <a:rPr kumimoji="1" lang="zh-CN" altLang="en-US" sz="2400" spc="120" dirty="0"/>
              <a:t>是指陆生动物使用足部移动</a:t>
            </a:r>
            <a:endParaRPr kumimoji="1" lang="en-US" altLang="zh-CN" sz="2400" spc="120" dirty="0"/>
          </a:p>
          <a:p>
            <a:pPr>
              <a:lnSpc>
                <a:spcPct val="150000"/>
              </a:lnSpc>
            </a:pPr>
            <a:r>
              <a:rPr kumimoji="1" lang="zh-CN" altLang="en-US" sz="2400" spc="120" dirty="0"/>
              <a:t>它在运动上的定义是一种步伐，双脚不会同一时间碰到地面</a:t>
            </a:r>
            <a:endParaRPr kumimoji="1" lang="en-US" altLang="zh-CN" sz="2400" spc="120" dirty="0"/>
          </a:p>
          <a:p>
            <a:pPr>
              <a:lnSpc>
                <a:spcPct val="150000"/>
              </a:lnSpc>
            </a:pPr>
            <a:r>
              <a:rPr kumimoji="1" lang="zh-CN" altLang="en-US" sz="2400" spc="120" dirty="0"/>
              <a:t>它亦可以是一种有氧的运动或厌氧的运动</a:t>
            </a:r>
          </a:p>
        </p:txBody>
      </p:sp>
    </p:spTree>
    <p:extLst>
      <p:ext uri="{BB962C8B-B14F-4D97-AF65-F5344CB8AC3E}">
        <p14:creationId xmlns:p14="http://schemas.microsoft.com/office/powerpoint/2010/main" val="229014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a:extLst>
              <a:ext uri="{FF2B5EF4-FFF2-40B4-BE49-F238E27FC236}">
                <a16:creationId xmlns:a16="http://schemas.microsoft.com/office/drawing/2014/main" id="{AE95A176-3179-B76D-58B2-888D255D4194}"/>
              </a:ext>
            </a:extLst>
          </p:cNvPr>
          <p:cNvSpPr/>
          <p:nvPr/>
        </p:nvSpPr>
        <p:spPr>
          <a:xfrm>
            <a:off x="1267093" y="1750399"/>
            <a:ext cx="9985305" cy="4253948"/>
          </a:xfrm>
          <a:prstGeom prst="roundRect">
            <a:avLst>
              <a:gd name="adj" fmla="val 2648"/>
            </a:avLst>
          </a:prstGeom>
          <a:solidFill>
            <a:schemeClr val="bg1"/>
          </a:solidFill>
          <a:ln>
            <a:noFill/>
          </a:ln>
          <a:effectLst>
            <a:outerShdw blurRad="230558" dist="59072" sx="98000" sy="98000" algn="ctr" rotWithShape="0">
              <a:schemeClr val="accent3">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圆角矩形 15">
            <a:extLst>
              <a:ext uri="{FF2B5EF4-FFF2-40B4-BE49-F238E27FC236}">
                <a16:creationId xmlns:a16="http://schemas.microsoft.com/office/drawing/2014/main" id="{922A606A-FD74-B320-12A0-41E9E772B9A2}"/>
              </a:ext>
            </a:extLst>
          </p:cNvPr>
          <p:cNvSpPr/>
          <p:nvPr/>
        </p:nvSpPr>
        <p:spPr>
          <a:xfrm>
            <a:off x="1833814" y="1948070"/>
            <a:ext cx="2499647" cy="3776869"/>
          </a:xfrm>
          <a:prstGeom prst="roundRect">
            <a:avLst>
              <a:gd name="adj" fmla="val 71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标题 1">
            <a:extLst>
              <a:ext uri="{FF2B5EF4-FFF2-40B4-BE49-F238E27FC236}">
                <a16:creationId xmlns:a16="http://schemas.microsoft.com/office/drawing/2014/main" id="{8242AFFF-C272-2F43-675D-C02E4B1893FE}"/>
              </a:ext>
            </a:extLst>
          </p:cNvPr>
          <p:cNvSpPr>
            <a:spLocks noGrp="1"/>
          </p:cNvSpPr>
          <p:nvPr>
            <p:ph type="title"/>
          </p:nvPr>
        </p:nvSpPr>
        <p:spPr/>
        <p:txBody>
          <a:bodyPr>
            <a:noAutofit/>
          </a:bodyPr>
          <a:lstStyle/>
          <a:p>
            <a:r>
              <a:rPr kumimoji="1" lang="zh-CN" altLang="en-US" dirty="0"/>
              <a:t>跑步运动的类型</a:t>
            </a:r>
          </a:p>
        </p:txBody>
      </p:sp>
      <p:graphicFrame>
        <p:nvGraphicFramePr>
          <p:cNvPr id="15" name="表格 15">
            <a:extLst>
              <a:ext uri="{FF2B5EF4-FFF2-40B4-BE49-F238E27FC236}">
                <a16:creationId xmlns:a16="http://schemas.microsoft.com/office/drawing/2014/main" id="{D31CBCB3-B11B-D10E-21C9-B9F14C5F4236}"/>
              </a:ext>
            </a:extLst>
          </p:cNvPr>
          <p:cNvGraphicFramePr>
            <a:graphicFrameLocks noGrp="1"/>
          </p:cNvGraphicFramePr>
          <p:nvPr>
            <p:extLst>
              <p:ext uri="{D42A27DB-BD31-4B8C-83A1-F6EECF244321}">
                <p14:modId xmlns:p14="http://schemas.microsoft.com/office/powerpoint/2010/main" val="3191333122"/>
              </p:ext>
            </p:extLst>
          </p:nvPr>
        </p:nvGraphicFramePr>
        <p:xfrm>
          <a:off x="2084042" y="2317693"/>
          <a:ext cx="8351408" cy="3119361"/>
        </p:xfrm>
        <a:graphic>
          <a:graphicData uri="http://schemas.openxmlformats.org/drawingml/2006/table">
            <a:tbl>
              <a:tblPr firstRow="1" bandRow="1">
                <a:tableStyleId>{5C22544A-7EE6-4342-B048-85BDC9FD1C3A}</a:tableStyleId>
              </a:tblPr>
              <a:tblGrid>
                <a:gridCol w="2087852">
                  <a:extLst>
                    <a:ext uri="{9D8B030D-6E8A-4147-A177-3AD203B41FA5}">
                      <a16:colId xmlns:a16="http://schemas.microsoft.com/office/drawing/2014/main" val="386636350"/>
                    </a:ext>
                  </a:extLst>
                </a:gridCol>
                <a:gridCol w="2087852">
                  <a:extLst>
                    <a:ext uri="{9D8B030D-6E8A-4147-A177-3AD203B41FA5}">
                      <a16:colId xmlns:a16="http://schemas.microsoft.com/office/drawing/2014/main" val="691324866"/>
                    </a:ext>
                  </a:extLst>
                </a:gridCol>
                <a:gridCol w="2087852">
                  <a:extLst>
                    <a:ext uri="{9D8B030D-6E8A-4147-A177-3AD203B41FA5}">
                      <a16:colId xmlns:a16="http://schemas.microsoft.com/office/drawing/2014/main" val="4108213918"/>
                    </a:ext>
                  </a:extLst>
                </a:gridCol>
                <a:gridCol w="2087852">
                  <a:extLst>
                    <a:ext uri="{9D8B030D-6E8A-4147-A177-3AD203B41FA5}">
                      <a16:colId xmlns:a16="http://schemas.microsoft.com/office/drawing/2014/main" val="1201451222"/>
                    </a:ext>
                  </a:extLst>
                </a:gridCol>
              </a:tblGrid>
              <a:tr h="1039787">
                <a:tc>
                  <a:txBody>
                    <a:bodyPr/>
                    <a:lstStyle/>
                    <a:p>
                      <a:pPr algn="ctr"/>
                      <a:r>
                        <a:rPr lang="zh-CN" altLang="en-US" sz="2000" b="1" spc="120" baseline="0" dirty="0">
                          <a:solidFill>
                            <a:schemeClr val="bg1"/>
                          </a:solidFill>
                        </a:rPr>
                        <a:t>距离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b="0" spc="120" baseline="0" dirty="0">
                          <a:solidFill>
                            <a:schemeClr val="tx1"/>
                          </a:solidFill>
                        </a:rPr>
                        <a:t>长跑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b="0" spc="120" baseline="0" dirty="0">
                          <a:solidFill>
                            <a:schemeClr val="tx1"/>
                          </a:solidFill>
                        </a:rPr>
                        <a:t>中长跑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b="0" spc="120" baseline="0" dirty="0">
                          <a:solidFill>
                            <a:schemeClr val="tx1"/>
                          </a:solidFill>
                        </a:rPr>
                        <a:t>短跑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6479078"/>
                  </a:ext>
                </a:extLst>
              </a:tr>
              <a:tr h="1039787">
                <a:tc>
                  <a:txBody>
                    <a:bodyPr/>
                    <a:lstStyle/>
                    <a:p>
                      <a:pPr algn="ctr"/>
                      <a:r>
                        <a:rPr lang="zh-CN" altLang="en-US" sz="2000" b="1" spc="120" baseline="0" dirty="0">
                          <a:solidFill>
                            <a:schemeClr val="bg1"/>
                          </a:solidFill>
                        </a:rPr>
                        <a:t>速度</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慢跑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变速跑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全速跑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661847"/>
                  </a:ext>
                </a:extLst>
              </a:tr>
              <a:tr h="1039787">
                <a:tc>
                  <a:txBody>
                    <a:bodyPr/>
                    <a:lstStyle/>
                    <a:p>
                      <a:pPr algn="ctr"/>
                      <a:r>
                        <a:rPr lang="zh-CN" altLang="en-US" sz="2000" b="1" spc="120" baseline="0" dirty="0">
                          <a:solidFill>
                            <a:schemeClr val="bg1"/>
                          </a:solidFill>
                        </a:rPr>
                        <a:t>目的</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负重跑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有氧跑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pc="120" baseline="0" dirty="0">
                          <a:solidFill>
                            <a:schemeClr val="tx1"/>
                          </a:solidFill>
                        </a:rPr>
                        <a:t>越野跑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070912"/>
                  </a:ext>
                </a:extLst>
              </a:tr>
            </a:tbl>
          </a:graphicData>
        </a:graphic>
      </p:graphicFrame>
    </p:spTree>
    <p:extLst>
      <p:ext uri="{BB962C8B-B14F-4D97-AF65-F5344CB8AC3E}">
        <p14:creationId xmlns:p14="http://schemas.microsoft.com/office/powerpoint/2010/main" val="418275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9CBEB4E-E0F9-9980-86B0-65BD86357D3E}"/>
              </a:ext>
            </a:extLst>
          </p:cNvPr>
          <p:cNvSpPr>
            <a:spLocks noGrp="1"/>
          </p:cNvSpPr>
          <p:nvPr>
            <p:ph type="title"/>
          </p:nvPr>
        </p:nvSpPr>
        <p:spPr/>
        <p:txBody>
          <a:bodyPr>
            <a:noAutofit/>
          </a:bodyPr>
          <a:lstStyle/>
          <a:p>
            <a:r>
              <a:rPr lang="zh-CN" altLang="en-US" dirty="0"/>
              <a:t>跑步的动机</a:t>
            </a:r>
          </a:p>
        </p:txBody>
      </p:sp>
      <p:sp>
        <p:nvSpPr>
          <p:cNvPr id="34" name="任意多边形: 形状 33">
            <a:extLst>
              <a:ext uri="{FF2B5EF4-FFF2-40B4-BE49-F238E27FC236}">
                <a16:creationId xmlns:a16="http://schemas.microsoft.com/office/drawing/2014/main" id="{C593C408-781A-6C1D-DF2B-7069513C1E98}"/>
              </a:ext>
            </a:extLst>
          </p:cNvPr>
          <p:cNvSpPr/>
          <p:nvPr/>
        </p:nvSpPr>
        <p:spPr>
          <a:xfrm>
            <a:off x="8391826" y="1749480"/>
            <a:ext cx="3800174" cy="4415238"/>
          </a:xfrm>
          <a:custGeom>
            <a:avLst/>
            <a:gdLst>
              <a:gd name="connsiteX0" fmla="*/ 2242603 w 3800174"/>
              <a:gd name="connsiteY0" fmla="*/ 305 h 4415238"/>
              <a:gd name="connsiteX1" fmla="*/ 3750250 w 3800174"/>
              <a:gd name="connsiteY1" fmla="*/ 628264 h 4415238"/>
              <a:gd name="connsiteX2" fmla="*/ 3800174 w 3800174"/>
              <a:gd name="connsiteY2" fmla="*/ 682070 h 4415238"/>
              <a:gd name="connsiteX3" fmla="*/ 3800174 w 3800174"/>
              <a:gd name="connsiteY3" fmla="*/ 1232380 h 4415238"/>
              <a:gd name="connsiteX4" fmla="*/ 3749116 w 3800174"/>
              <a:gd name="connsiteY4" fmla="*/ 1149256 h 4415238"/>
              <a:gd name="connsiteX5" fmla="*/ 1358949 w 3800174"/>
              <a:gd name="connsiteY5" fmla="*/ 541589 h 4415238"/>
              <a:gd name="connsiteX6" fmla="*/ 516758 w 3800174"/>
              <a:gd name="connsiteY6" fmla="*/ 3005534 h 4415238"/>
              <a:gd name="connsiteX7" fmla="*/ 2954136 w 3800174"/>
              <a:gd name="connsiteY7" fmla="*/ 3921776 h 4415238"/>
              <a:gd name="connsiteX8" fmla="*/ 3773352 w 3800174"/>
              <a:gd name="connsiteY8" fmla="*/ 3229774 h 4415238"/>
              <a:gd name="connsiteX9" fmla="*/ 3800174 w 3800174"/>
              <a:gd name="connsiteY9" fmla="*/ 3184048 h 4415238"/>
              <a:gd name="connsiteX10" fmla="*/ 3800174 w 3800174"/>
              <a:gd name="connsiteY10" fmla="*/ 3735998 h 4415238"/>
              <a:gd name="connsiteX11" fmla="*/ 3795145 w 3800174"/>
              <a:gd name="connsiteY11" fmla="*/ 3741731 h 4415238"/>
              <a:gd name="connsiteX12" fmla="*/ 3088880 w 3800174"/>
              <a:gd name="connsiteY12" fmla="*/ 4231187 h 4415238"/>
              <a:gd name="connsiteX13" fmla="*/ 211559 w 3800174"/>
              <a:gd name="connsiteY13" fmla="*/ 3149564 h 4415238"/>
              <a:gd name="connsiteX14" fmla="*/ 1205764 w 3800174"/>
              <a:gd name="connsiteY14" fmla="*/ 240881 h 4415238"/>
              <a:gd name="connsiteX15" fmla="*/ 2242603 w 3800174"/>
              <a:gd name="connsiteY15" fmla="*/ 305 h 44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0174" h="4415238">
                <a:moveTo>
                  <a:pt x="2242603" y="305"/>
                </a:moveTo>
                <a:cubicBezTo>
                  <a:pt x="2801330" y="9609"/>
                  <a:pt x="3344107" y="231335"/>
                  <a:pt x="3750250" y="628264"/>
                </a:cubicBezTo>
                <a:lnTo>
                  <a:pt x="3800174" y="682070"/>
                </a:lnTo>
                <a:lnTo>
                  <a:pt x="3800174" y="1232380"/>
                </a:lnTo>
                <a:lnTo>
                  <a:pt x="3749116" y="1149256"/>
                </a:lnTo>
                <a:cubicBezTo>
                  <a:pt x="3224522" y="383363"/>
                  <a:pt x="2203170" y="111533"/>
                  <a:pt x="1358949" y="541589"/>
                </a:cubicBezTo>
                <a:cubicBezTo>
                  <a:pt x="458446" y="1000316"/>
                  <a:pt x="85444" y="2091585"/>
                  <a:pt x="516758" y="3005534"/>
                </a:cubicBezTo>
                <a:cubicBezTo>
                  <a:pt x="948072" y="3919484"/>
                  <a:pt x="2027574" y="4325283"/>
                  <a:pt x="2954136" y="3921776"/>
                </a:cubicBezTo>
                <a:cubicBezTo>
                  <a:pt x="3301597" y="3770461"/>
                  <a:pt x="3580386" y="3525878"/>
                  <a:pt x="3773352" y="3229774"/>
                </a:cubicBezTo>
                <a:lnTo>
                  <a:pt x="3800174" y="3184048"/>
                </a:lnTo>
                <a:lnTo>
                  <a:pt x="3800174" y="3735998"/>
                </a:lnTo>
                <a:lnTo>
                  <a:pt x="3795145" y="3741731"/>
                </a:lnTo>
                <a:cubicBezTo>
                  <a:pt x="3599753" y="3944083"/>
                  <a:pt x="3362331" y="4112103"/>
                  <a:pt x="3088880" y="4231187"/>
                </a:cubicBezTo>
                <a:cubicBezTo>
                  <a:pt x="1995074" y="4707526"/>
                  <a:pt x="720724" y="4228480"/>
                  <a:pt x="211559" y="3149564"/>
                </a:cubicBezTo>
                <a:cubicBezTo>
                  <a:pt x="-297606" y="2070648"/>
                  <a:pt x="142722" y="782407"/>
                  <a:pt x="1205764" y="240881"/>
                </a:cubicBezTo>
                <a:cubicBezTo>
                  <a:pt x="1537965" y="71654"/>
                  <a:pt x="1893399" y="-5509"/>
                  <a:pt x="2242603" y="30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solidFill>
            </a:endParaRPr>
          </a:p>
        </p:txBody>
      </p:sp>
      <p:sp>
        <p:nvSpPr>
          <p:cNvPr id="10" name="文本框 9">
            <a:extLst>
              <a:ext uri="{FF2B5EF4-FFF2-40B4-BE49-F238E27FC236}">
                <a16:creationId xmlns:a16="http://schemas.microsoft.com/office/drawing/2014/main" id="{E74EE938-3668-31C1-B371-246BE0774DF1}"/>
              </a:ext>
            </a:extLst>
          </p:cNvPr>
          <p:cNvSpPr txBox="1"/>
          <p:nvPr/>
        </p:nvSpPr>
        <p:spPr>
          <a:xfrm>
            <a:off x="2130648" y="5455149"/>
            <a:ext cx="1210588" cy="400110"/>
          </a:xfrm>
          <a:prstGeom prst="rect">
            <a:avLst/>
          </a:prstGeom>
          <a:noFill/>
        </p:spPr>
        <p:txBody>
          <a:bodyPr wrap="none" rtlCol="0">
            <a:noAutofit/>
          </a:bodyPr>
          <a:lstStyle/>
          <a:p>
            <a:pPr algn="ctr"/>
            <a:r>
              <a:rPr kumimoji="1" lang="zh-CN" altLang="en-US" sz="2000" dirty="0">
                <a:latin typeface="+mj-ea"/>
                <a:ea typeface="+mj-ea"/>
              </a:rPr>
              <a:t>喜欢跑步</a:t>
            </a:r>
          </a:p>
        </p:txBody>
      </p:sp>
      <p:sp>
        <p:nvSpPr>
          <p:cNvPr id="11" name="文本框 10">
            <a:extLst>
              <a:ext uri="{FF2B5EF4-FFF2-40B4-BE49-F238E27FC236}">
                <a16:creationId xmlns:a16="http://schemas.microsoft.com/office/drawing/2014/main" id="{71CB9E19-84B7-895A-3386-5520C66FB1EC}"/>
              </a:ext>
            </a:extLst>
          </p:cNvPr>
          <p:cNvSpPr txBox="1"/>
          <p:nvPr/>
        </p:nvSpPr>
        <p:spPr>
          <a:xfrm>
            <a:off x="4054616" y="5477171"/>
            <a:ext cx="1210588" cy="400110"/>
          </a:xfrm>
          <a:prstGeom prst="rect">
            <a:avLst/>
          </a:prstGeom>
          <a:noFill/>
        </p:spPr>
        <p:txBody>
          <a:bodyPr wrap="none" rtlCol="0">
            <a:noAutofit/>
          </a:bodyPr>
          <a:lstStyle/>
          <a:p>
            <a:pPr algn="ctr"/>
            <a:r>
              <a:rPr kumimoji="1" lang="zh-CN" altLang="en-US" sz="2000" dirty="0">
                <a:latin typeface="+mj-ea"/>
                <a:ea typeface="+mj-ea"/>
              </a:rPr>
              <a:t>成为习惯</a:t>
            </a:r>
          </a:p>
        </p:txBody>
      </p:sp>
      <p:sp>
        <p:nvSpPr>
          <p:cNvPr id="12" name="文本框 11">
            <a:extLst>
              <a:ext uri="{FF2B5EF4-FFF2-40B4-BE49-F238E27FC236}">
                <a16:creationId xmlns:a16="http://schemas.microsoft.com/office/drawing/2014/main" id="{22B1EECC-585E-CE6B-46DF-CBFD0EA58A1B}"/>
              </a:ext>
            </a:extLst>
          </p:cNvPr>
          <p:cNvSpPr txBox="1"/>
          <p:nvPr/>
        </p:nvSpPr>
        <p:spPr>
          <a:xfrm>
            <a:off x="5961018" y="5455149"/>
            <a:ext cx="1210588" cy="400110"/>
          </a:xfrm>
          <a:prstGeom prst="rect">
            <a:avLst/>
          </a:prstGeom>
          <a:noFill/>
        </p:spPr>
        <p:txBody>
          <a:bodyPr wrap="none" rtlCol="0">
            <a:noAutofit/>
          </a:bodyPr>
          <a:lstStyle/>
          <a:p>
            <a:pPr algn="ctr"/>
            <a:r>
              <a:rPr kumimoji="1" lang="zh-CN" altLang="en-US" sz="2000" dirty="0">
                <a:latin typeface="+mj-ea"/>
                <a:ea typeface="+mj-ea"/>
              </a:rPr>
              <a:t>挑战自我</a:t>
            </a:r>
          </a:p>
        </p:txBody>
      </p:sp>
      <p:sp>
        <p:nvSpPr>
          <p:cNvPr id="13" name="文本框 12">
            <a:extLst>
              <a:ext uri="{FF2B5EF4-FFF2-40B4-BE49-F238E27FC236}">
                <a16:creationId xmlns:a16="http://schemas.microsoft.com/office/drawing/2014/main" id="{B733FB61-0219-9ED2-3F06-E021F0A1930B}"/>
              </a:ext>
            </a:extLst>
          </p:cNvPr>
          <p:cNvSpPr txBox="1"/>
          <p:nvPr/>
        </p:nvSpPr>
        <p:spPr>
          <a:xfrm>
            <a:off x="5324759" y="3058822"/>
            <a:ext cx="697627" cy="400110"/>
          </a:xfrm>
          <a:prstGeom prst="rect">
            <a:avLst/>
          </a:prstGeom>
          <a:noFill/>
        </p:spPr>
        <p:txBody>
          <a:bodyPr wrap="none" rtlCol="0">
            <a:noAutofit/>
          </a:bodyPr>
          <a:lstStyle/>
          <a:p>
            <a:pPr algn="ctr"/>
            <a:r>
              <a:rPr lang="zh-CN" altLang="en-US" sz="2000" dirty="0">
                <a:latin typeface="+mj-ea"/>
                <a:ea typeface="+mj-ea"/>
              </a:rPr>
              <a:t>减肥</a:t>
            </a:r>
            <a:endParaRPr lang="en-US" altLang="zh-CN" sz="2000" dirty="0">
              <a:latin typeface="+mj-ea"/>
              <a:ea typeface="+mj-ea"/>
            </a:endParaRPr>
          </a:p>
        </p:txBody>
      </p:sp>
      <p:sp>
        <p:nvSpPr>
          <p:cNvPr id="14" name="文本框 13">
            <a:extLst>
              <a:ext uri="{FF2B5EF4-FFF2-40B4-BE49-F238E27FC236}">
                <a16:creationId xmlns:a16="http://schemas.microsoft.com/office/drawing/2014/main" id="{D4DFB96D-9586-E469-0CE0-ADD5508C28DE}"/>
              </a:ext>
            </a:extLst>
          </p:cNvPr>
          <p:cNvSpPr txBox="1"/>
          <p:nvPr/>
        </p:nvSpPr>
        <p:spPr>
          <a:xfrm>
            <a:off x="3206010" y="3058822"/>
            <a:ext cx="1210588" cy="400110"/>
          </a:xfrm>
          <a:prstGeom prst="rect">
            <a:avLst/>
          </a:prstGeom>
          <a:noFill/>
        </p:spPr>
        <p:txBody>
          <a:bodyPr wrap="none" rtlCol="0">
            <a:noAutofit/>
          </a:bodyPr>
          <a:lstStyle/>
          <a:p>
            <a:pPr algn="ctr"/>
            <a:r>
              <a:rPr lang="zh-CN" altLang="en-US" sz="2000" dirty="0">
                <a:latin typeface="+mj-ea"/>
                <a:ea typeface="+mj-ea"/>
              </a:rPr>
              <a:t>缓解压力</a:t>
            </a:r>
            <a:endParaRPr lang="en-US" altLang="zh-CN" sz="2000" dirty="0">
              <a:latin typeface="+mj-ea"/>
              <a:ea typeface="+mj-ea"/>
            </a:endParaRPr>
          </a:p>
        </p:txBody>
      </p:sp>
      <p:sp>
        <p:nvSpPr>
          <p:cNvPr id="15" name="文本框 14">
            <a:extLst>
              <a:ext uri="{FF2B5EF4-FFF2-40B4-BE49-F238E27FC236}">
                <a16:creationId xmlns:a16="http://schemas.microsoft.com/office/drawing/2014/main" id="{703CF76B-A6BF-5128-E7B8-C6C65DE6D941}"/>
              </a:ext>
            </a:extLst>
          </p:cNvPr>
          <p:cNvSpPr txBox="1"/>
          <p:nvPr/>
        </p:nvSpPr>
        <p:spPr>
          <a:xfrm>
            <a:off x="1343741" y="3058822"/>
            <a:ext cx="1210588" cy="400110"/>
          </a:xfrm>
          <a:prstGeom prst="rect">
            <a:avLst/>
          </a:prstGeom>
          <a:noFill/>
        </p:spPr>
        <p:txBody>
          <a:bodyPr wrap="none" rtlCol="0">
            <a:noAutofit/>
          </a:bodyPr>
          <a:lstStyle/>
          <a:p>
            <a:pPr algn="ctr"/>
            <a:r>
              <a:rPr lang="zh-CN" altLang="en-US" sz="2000" dirty="0">
                <a:latin typeface="+mj-ea"/>
                <a:ea typeface="+mj-ea"/>
              </a:rPr>
              <a:t>保持健康</a:t>
            </a:r>
            <a:endParaRPr lang="en-US" altLang="zh-CN" sz="2000" dirty="0">
              <a:latin typeface="+mj-ea"/>
              <a:ea typeface="+mj-ea"/>
            </a:endParaRPr>
          </a:p>
        </p:txBody>
      </p:sp>
      <p:grpSp>
        <p:nvGrpSpPr>
          <p:cNvPr id="28" name="组合 27">
            <a:extLst>
              <a:ext uri="{FF2B5EF4-FFF2-40B4-BE49-F238E27FC236}">
                <a16:creationId xmlns:a16="http://schemas.microsoft.com/office/drawing/2014/main" id="{340C1D69-C9E5-A153-35DA-326A2F3655B2}"/>
              </a:ext>
            </a:extLst>
          </p:cNvPr>
          <p:cNvGrpSpPr/>
          <p:nvPr/>
        </p:nvGrpSpPr>
        <p:grpSpPr>
          <a:xfrm>
            <a:off x="4237345" y="4285585"/>
            <a:ext cx="845131" cy="845131"/>
            <a:chOff x="4255493" y="4427479"/>
            <a:chExt cx="845131" cy="845131"/>
          </a:xfrm>
        </p:grpSpPr>
        <p:sp>
          <p:nvSpPr>
            <p:cNvPr id="20" name="椭圆 19">
              <a:extLst>
                <a:ext uri="{FF2B5EF4-FFF2-40B4-BE49-F238E27FC236}">
                  <a16:creationId xmlns:a16="http://schemas.microsoft.com/office/drawing/2014/main" id="{3511BD8F-4440-9331-8908-01D0A9812654}"/>
                </a:ext>
              </a:extLst>
            </p:cNvPr>
            <p:cNvSpPr/>
            <p:nvPr/>
          </p:nvSpPr>
          <p:spPr>
            <a:xfrm>
              <a:off x="4255493" y="4427479"/>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23" name="图形 22">
              <a:extLst>
                <a:ext uri="{FF2B5EF4-FFF2-40B4-BE49-F238E27FC236}">
                  <a16:creationId xmlns:a16="http://schemas.microsoft.com/office/drawing/2014/main" id="{02D668EA-BFC6-99F0-1118-19A625BF5B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34746" y="4603090"/>
              <a:ext cx="486624" cy="486624"/>
            </a:xfrm>
            <a:prstGeom prst="rect">
              <a:avLst/>
            </a:prstGeom>
          </p:spPr>
        </p:pic>
      </p:grpSp>
      <p:grpSp>
        <p:nvGrpSpPr>
          <p:cNvPr id="30" name="组合 29">
            <a:extLst>
              <a:ext uri="{FF2B5EF4-FFF2-40B4-BE49-F238E27FC236}">
                <a16:creationId xmlns:a16="http://schemas.microsoft.com/office/drawing/2014/main" id="{F8B4163F-BBA1-CD22-3C82-14B009C4E90D}"/>
              </a:ext>
            </a:extLst>
          </p:cNvPr>
          <p:cNvGrpSpPr/>
          <p:nvPr/>
        </p:nvGrpSpPr>
        <p:grpSpPr>
          <a:xfrm>
            <a:off x="6143747" y="4285585"/>
            <a:ext cx="845131" cy="845131"/>
            <a:chOff x="6143747" y="4427479"/>
            <a:chExt cx="845131" cy="845131"/>
          </a:xfrm>
        </p:grpSpPr>
        <p:sp>
          <p:nvSpPr>
            <p:cNvPr id="21" name="椭圆 20">
              <a:extLst>
                <a:ext uri="{FF2B5EF4-FFF2-40B4-BE49-F238E27FC236}">
                  <a16:creationId xmlns:a16="http://schemas.microsoft.com/office/drawing/2014/main" id="{2A9B842D-6BDE-FE09-A717-C564D282D76F}"/>
                </a:ext>
              </a:extLst>
            </p:cNvPr>
            <p:cNvSpPr/>
            <p:nvPr/>
          </p:nvSpPr>
          <p:spPr>
            <a:xfrm>
              <a:off x="6143747" y="4427479"/>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25" name="图形 24">
              <a:extLst>
                <a:ext uri="{FF2B5EF4-FFF2-40B4-BE49-F238E27FC236}">
                  <a16:creationId xmlns:a16="http://schemas.microsoft.com/office/drawing/2014/main" id="{716A3B82-5EA4-AF75-6DAE-826DF6DC5F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3000" y="4603090"/>
              <a:ext cx="486624" cy="486624"/>
            </a:xfrm>
            <a:prstGeom prst="rect">
              <a:avLst/>
            </a:prstGeom>
          </p:spPr>
        </p:pic>
      </p:grpSp>
      <p:grpSp>
        <p:nvGrpSpPr>
          <p:cNvPr id="8" name="组合 7">
            <a:extLst>
              <a:ext uri="{FF2B5EF4-FFF2-40B4-BE49-F238E27FC236}">
                <a16:creationId xmlns:a16="http://schemas.microsoft.com/office/drawing/2014/main" id="{2A61BF80-1FF1-1E8C-DDBE-1CED4D545F02}"/>
              </a:ext>
            </a:extLst>
          </p:cNvPr>
          <p:cNvGrpSpPr/>
          <p:nvPr/>
        </p:nvGrpSpPr>
        <p:grpSpPr>
          <a:xfrm>
            <a:off x="1526470" y="1912657"/>
            <a:ext cx="845131" cy="845131"/>
            <a:chOff x="1526470" y="2054551"/>
            <a:chExt cx="845131" cy="845131"/>
          </a:xfrm>
        </p:grpSpPr>
        <p:sp>
          <p:nvSpPr>
            <p:cNvPr id="16" name="椭圆 15">
              <a:extLst>
                <a:ext uri="{FF2B5EF4-FFF2-40B4-BE49-F238E27FC236}">
                  <a16:creationId xmlns:a16="http://schemas.microsoft.com/office/drawing/2014/main" id="{EFF378D0-357D-DFA9-2E9A-76418BED9D0C}"/>
                </a:ext>
              </a:extLst>
            </p:cNvPr>
            <p:cNvSpPr/>
            <p:nvPr/>
          </p:nvSpPr>
          <p:spPr>
            <a:xfrm>
              <a:off x="1526470" y="2054551"/>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27" name="图形 26">
              <a:extLst>
                <a:ext uri="{FF2B5EF4-FFF2-40B4-BE49-F238E27FC236}">
                  <a16:creationId xmlns:a16="http://schemas.microsoft.com/office/drawing/2014/main" id="{AA0A7C1E-1DC5-FECC-A1D9-EDE661A7FA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5723" y="2230162"/>
              <a:ext cx="486624" cy="486624"/>
            </a:xfrm>
            <a:prstGeom prst="rect">
              <a:avLst/>
            </a:prstGeom>
          </p:spPr>
        </p:pic>
      </p:grpSp>
      <p:grpSp>
        <p:nvGrpSpPr>
          <p:cNvPr id="9" name="组合 8">
            <a:extLst>
              <a:ext uri="{FF2B5EF4-FFF2-40B4-BE49-F238E27FC236}">
                <a16:creationId xmlns:a16="http://schemas.microsoft.com/office/drawing/2014/main" id="{3F1F5675-03DA-851D-F8B9-4157AE54A32F}"/>
              </a:ext>
            </a:extLst>
          </p:cNvPr>
          <p:cNvGrpSpPr/>
          <p:nvPr/>
        </p:nvGrpSpPr>
        <p:grpSpPr>
          <a:xfrm>
            <a:off x="5251007" y="1912657"/>
            <a:ext cx="845131" cy="845131"/>
            <a:chOff x="5251007" y="2054551"/>
            <a:chExt cx="845131" cy="845131"/>
          </a:xfrm>
        </p:grpSpPr>
        <p:sp>
          <p:nvSpPr>
            <p:cNvPr id="18" name="椭圆 17">
              <a:extLst>
                <a:ext uri="{FF2B5EF4-FFF2-40B4-BE49-F238E27FC236}">
                  <a16:creationId xmlns:a16="http://schemas.microsoft.com/office/drawing/2014/main" id="{B0E4DFE6-A4FD-5063-207F-AE7CB2B83F37}"/>
                </a:ext>
              </a:extLst>
            </p:cNvPr>
            <p:cNvSpPr/>
            <p:nvPr/>
          </p:nvSpPr>
          <p:spPr>
            <a:xfrm>
              <a:off x="5251007" y="2054551"/>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29" name="图形 28">
              <a:extLst>
                <a:ext uri="{FF2B5EF4-FFF2-40B4-BE49-F238E27FC236}">
                  <a16:creationId xmlns:a16="http://schemas.microsoft.com/office/drawing/2014/main" id="{0DDB16D9-C6B3-ED36-C44A-04D27F2EDB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0260" y="2230162"/>
              <a:ext cx="486624" cy="486624"/>
            </a:xfrm>
            <a:prstGeom prst="rect">
              <a:avLst/>
            </a:prstGeom>
          </p:spPr>
        </p:pic>
      </p:grpSp>
      <p:grpSp>
        <p:nvGrpSpPr>
          <p:cNvPr id="22" name="组合 21">
            <a:extLst>
              <a:ext uri="{FF2B5EF4-FFF2-40B4-BE49-F238E27FC236}">
                <a16:creationId xmlns:a16="http://schemas.microsoft.com/office/drawing/2014/main" id="{CE575A5E-8B1E-2788-BEB5-567D02BBAED6}"/>
              </a:ext>
            </a:extLst>
          </p:cNvPr>
          <p:cNvGrpSpPr/>
          <p:nvPr/>
        </p:nvGrpSpPr>
        <p:grpSpPr>
          <a:xfrm>
            <a:off x="2313377" y="4285585"/>
            <a:ext cx="845131" cy="845131"/>
            <a:chOff x="2313377" y="4427479"/>
            <a:chExt cx="845131" cy="845131"/>
          </a:xfrm>
        </p:grpSpPr>
        <p:sp>
          <p:nvSpPr>
            <p:cNvPr id="19" name="椭圆 18">
              <a:extLst>
                <a:ext uri="{FF2B5EF4-FFF2-40B4-BE49-F238E27FC236}">
                  <a16:creationId xmlns:a16="http://schemas.microsoft.com/office/drawing/2014/main" id="{03B9F2C8-96E0-6C59-2FC8-094E807B9ADC}"/>
                </a:ext>
              </a:extLst>
            </p:cNvPr>
            <p:cNvSpPr/>
            <p:nvPr/>
          </p:nvSpPr>
          <p:spPr>
            <a:xfrm>
              <a:off x="2313377" y="4427479"/>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31" name="图形 30">
              <a:extLst>
                <a:ext uri="{FF2B5EF4-FFF2-40B4-BE49-F238E27FC236}">
                  <a16:creationId xmlns:a16="http://schemas.microsoft.com/office/drawing/2014/main" id="{D08B8288-0E55-7172-E710-39A79C541E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2630" y="4603090"/>
              <a:ext cx="486624" cy="486624"/>
            </a:xfrm>
            <a:prstGeom prst="rect">
              <a:avLst/>
            </a:prstGeom>
          </p:spPr>
        </p:pic>
      </p:grpSp>
      <p:grpSp>
        <p:nvGrpSpPr>
          <p:cNvPr id="7" name="组合 6">
            <a:extLst>
              <a:ext uri="{FF2B5EF4-FFF2-40B4-BE49-F238E27FC236}">
                <a16:creationId xmlns:a16="http://schemas.microsoft.com/office/drawing/2014/main" id="{64D10585-EF14-8120-56EA-05A493FED883}"/>
              </a:ext>
            </a:extLst>
          </p:cNvPr>
          <p:cNvGrpSpPr/>
          <p:nvPr/>
        </p:nvGrpSpPr>
        <p:grpSpPr>
          <a:xfrm>
            <a:off x="3388739" y="1912657"/>
            <a:ext cx="845131" cy="845131"/>
            <a:chOff x="3357815" y="2054551"/>
            <a:chExt cx="845131" cy="845131"/>
          </a:xfrm>
        </p:grpSpPr>
        <p:sp>
          <p:nvSpPr>
            <p:cNvPr id="17" name="椭圆 16">
              <a:extLst>
                <a:ext uri="{FF2B5EF4-FFF2-40B4-BE49-F238E27FC236}">
                  <a16:creationId xmlns:a16="http://schemas.microsoft.com/office/drawing/2014/main" id="{A7F29615-09C5-D4E9-8D9B-13CE90021DFE}"/>
                </a:ext>
              </a:extLst>
            </p:cNvPr>
            <p:cNvSpPr/>
            <p:nvPr/>
          </p:nvSpPr>
          <p:spPr>
            <a:xfrm>
              <a:off x="3357815" y="2054551"/>
              <a:ext cx="845131" cy="845131"/>
            </a:xfrm>
            <a:prstGeom prst="ellipse">
              <a:avLst/>
            </a:prstGeom>
            <a:gradFill>
              <a:gsLst>
                <a:gs pos="0">
                  <a:schemeClr val="accent1">
                    <a:lumMod val="40000"/>
                    <a:lumOff val="60000"/>
                  </a:schemeClr>
                </a:gs>
                <a:gs pos="100000">
                  <a:schemeClr val="accent1">
                    <a:lumMod val="20000"/>
                    <a:lumOff val="80000"/>
                    <a:alpha val="0"/>
                  </a:schemeClr>
                </a:gs>
              </a:gsLst>
              <a:lin ang="5400000" scaled="1"/>
            </a:gradFill>
            <a:ln>
              <a:gradFill>
                <a:gsLst>
                  <a:gs pos="0">
                    <a:schemeClr val="accent1"/>
                  </a:gs>
                  <a:gs pos="100000">
                    <a:schemeClr val="accent1">
                      <a:alpha val="0"/>
                    </a:schemeClr>
                  </a:gs>
                </a:gsLst>
                <a:lin ang="5400000" scaled="1"/>
              </a:gradFill>
            </a:ln>
            <a:effectLst>
              <a:outerShdw blurRad="185707" dist="222363" dir="5400000" sx="97000" sy="97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33" name="图形 32">
              <a:extLst>
                <a:ext uri="{FF2B5EF4-FFF2-40B4-BE49-F238E27FC236}">
                  <a16:creationId xmlns:a16="http://schemas.microsoft.com/office/drawing/2014/main" id="{1094C976-AF9F-F6DD-4E9D-A1D3F5FECC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37068" y="2230162"/>
              <a:ext cx="486624" cy="486624"/>
            </a:xfrm>
            <a:prstGeom prst="rect">
              <a:avLst/>
            </a:prstGeom>
          </p:spPr>
        </p:pic>
      </p:grpSp>
      <p:pic>
        <p:nvPicPr>
          <p:cNvPr id="32" name="图片 31">
            <a:extLst>
              <a:ext uri="{FF2B5EF4-FFF2-40B4-BE49-F238E27FC236}">
                <a16:creationId xmlns:a16="http://schemas.microsoft.com/office/drawing/2014/main" id="{70DCC2C1-F2E3-27B3-FB89-40B7EDCA12AC}"/>
              </a:ext>
            </a:extLst>
          </p:cNvPr>
          <p:cNvPicPr>
            <a:picLocks noChangeAspect="1"/>
          </p:cNvPicPr>
          <p:nvPr/>
        </p:nvPicPr>
        <p:blipFill>
          <a:blip r:embed="rId14">
            <a:extLst>
              <a:ext uri="{28A0092B-C50C-407E-A947-70E740481C1C}">
                <a14:useLocalDpi xmlns:a14="http://schemas.microsoft.com/office/drawing/2010/main" val="0"/>
              </a:ext>
            </a:extLst>
          </a:blip>
          <a:srcRect l="8875" b="3386"/>
          <a:stretch>
            <a:fillRect/>
          </a:stretch>
        </p:blipFill>
        <p:spPr>
          <a:xfrm flipH="1">
            <a:off x="6520983" y="845397"/>
            <a:ext cx="5671017" cy="6012603"/>
          </a:xfrm>
          <a:custGeom>
            <a:avLst/>
            <a:gdLst>
              <a:gd name="connsiteX0" fmla="*/ 5671017 w 5671017"/>
              <a:gd name="connsiteY0" fmla="*/ 0 h 6012603"/>
              <a:gd name="connsiteX1" fmla="*/ 0 w 5671017"/>
              <a:gd name="connsiteY1" fmla="*/ 0 h 6012603"/>
              <a:gd name="connsiteX2" fmla="*/ 0 w 5671017"/>
              <a:gd name="connsiteY2" fmla="*/ 6012603 h 6012603"/>
              <a:gd name="connsiteX3" fmla="*/ 5671017 w 5671017"/>
              <a:gd name="connsiteY3" fmla="*/ 6012603 h 6012603"/>
            </a:gdLst>
            <a:ahLst/>
            <a:cxnLst>
              <a:cxn ang="0">
                <a:pos x="connsiteX0" y="connsiteY0"/>
              </a:cxn>
              <a:cxn ang="0">
                <a:pos x="connsiteX1" y="connsiteY1"/>
              </a:cxn>
              <a:cxn ang="0">
                <a:pos x="connsiteX2" y="connsiteY2"/>
              </a:cxn>
              <a:cxn ang="0">
                <a:pos x="connsiteX3" y="connsiteY3"/>
              </a:cxn>
            </a:cxnLst>
            <a:rect l="l" t="t" r="r" b="b"/>
            <a:pathLst>
              <a:path w="5671017" h="6012603">
                <a:moveTo>
                  <a:pt x="5671017" y="0"/>
                </a:moveTo>
                <a:lnTo>
                  <a:pt x="0" y="0"/>
                </a:lnTo>
                <a:lnTo>
                  <a:pt x="0" y="6012603"/>
                </a:lnTo>
                <a:lnTo>
                  <a:pt x="5671017" y="6012603"/>
                </a:lnTo>
                <a:close/>
              </a:path>
            </a:pathLst>
          </a:custGeom>
        </p:spPr>
      </p:pic>
      <p:pic>
        <p:nvPicPr>
          <p:cNvPr id="36" name="图片 35">
            <a:extLst>
              <a:ext uri="{FF2B5EF4-FFF2-40B4-BE49-F238E27FC236}">
                <a16:creationId xmlns:a16="http://schemas.microsoft.com/office/drawing/2014/main" id="{FEA40488-A6F2-4975-C568-E1895B3CCFCB}"/>
              </a:ext>
            </a:extLst>
          </p:cNvPr>
          <p:cNvPicPr>
            <a:picLocks noChangeAspect="1"/>
          </p:cNvPicPr>
          <p:nvPr/>
        </p:nvPicPr>
        <p:blipFill rotWithShape="1">
          <a:blip r:embed="rId15">
            <a:duotone>
              <a:prstClr val="black"/>
              <a:schemeClr val="accent6">
                <a:tint val="45000"/>
                <a:satMod val="400000"/>
              </a:schemeClr>
            </a:duotone>
            <a:extLst>
              <a:ext uri="{BEBA8EAE-BF5A-486C-A8C5-ECC9F3942E4B}">
                <a14:imgProps xmlns:a14="http://schemas.microsoft.com/office/drawing/2010/main">
                  <a14:imgLayer r:embed="rId16">
                    <a14:imgEffect>
                      <a14:colorTemperature colorTemp="7497"/>
                    </a14:imgEffect>
                    <a14:imgEffect>
                      <a14:saturation sat="229000"/>
                    </a14:imgEffect>
                    <a14:imgEffect>
                      <a14:brightnessContrast bright="11000" contrast="39000"/>
                    </a14:imgEffect>
                  </a14:imgLayer>
                </a14:imgProps>
              </a:ext>
              <a:ext uri="{28A0092B-C50C-407E-A947-70E740481C1C}">
                <a14:useLocalDpi xmlns:a14="http://schemas.microsoft.com/office/drawing/2010/main" val="0"/>
              </a:ext>
            </a:extLst>
          </a:blip>
          <a:srcRect l="35940" t="6041" r="24382" b="66548"/>
          <a:stretch/>
        </p:blipFill>
        <p:spPr>
          <a:xfrm>
            <a:off x="1" y="4978172"/>
            <a:ext cx="1233455" cy="1879828"/>
          </a:xfrm>
          <a:custGeom>
            <a:avLst/>
            <a:gdLst>
              <a:gd name="connsiteX0" fmla="*/ 0 w 1233455"/>
              <a:gd name="connsiteY0" fmla="*/ 0 h 1879828"/>
              <a:gd name="connsiteX1" fmla="*/ 1233455 w 1233455"/>
              <a:gd name="connsiteY1" fmla="*/ 0 h 1879828"/>
              <a:gd name="connsiteX2" fmla="*/ 1233455 w 1233455"/>
              <a:gd name="connsiteY2" fmla="*/ 1879828 h 1879828"/>
              <a:gd name="connsiteX3" fmla="*/ 0 w 1233455"/>
              <a:gd name="connsiteY3" fmla="*/ 1879828 h 1879828"/>
            </a:gdLst>
            <a:ahLst/>
            <a:cxnLst>
              <a:cxn ang="0">
                <a:pos x="connsiteX0" y="connsiteY0"/>
              </a:cxn>
              <a:cxn ang="0">
                <a:pos x="connsiteX1" y="connsiteY1"/>
              </a:cxn>
              <a:cxn ang="0">
                <a:pos x="connsiteX2" y="connsiteY2"/>
              </a:cxn>
              <a:cxn ang="0">
                <a:pos x="connsiteX3" y="connsiteY3"/>
              </a:cxn>
            </a:cxnLst>
            <a:rect l="l" t="t" r="r" b="b"/>
            <a:pathLst>
              <a:path w="1233455" h="1879828">
                <a:moveTo>
                  <a:pt x="0" y="0"/>
                </a:moveTo>
                <a:lnTo>
                  <a:pt x="1233455" y="0"/>
                </a:lnTo>
                <a:lnTo>
                  <a:pt x="1233455" y="1879828"/>
                </a:lnTo>
                <a:lnTo>
                  <a:pt x="0" y="1879828"/>
                </a:lnTo>
                <a:close/>
              </a:path>
            </a:pathLst>
          </a:custGeom>
        </p:spPr>
      </p:pic>
    </p:spTree>
    <p:extLst>
      <p:ext uri="{BB962C8B-B14F-4D97-AF65-F5344CB8AC3E}">
        <p14:creationId xmlns:p14="http://schemas.microsoft.com/office/powerpoint/2010/main" val="419051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平行四边形 56">
            <a:extLst>
              <a:ext uri="{FF2B5EF4-FFF2-40B4-BE49-F238E27FC236}">
                <a16:creationId xmlns:a16="http://schemas.microsoft.com/office/drawing/2014/main" id="{A30336DF-EC17-6C67-EA04-5F31ABF9CF24}"/>
              </a:ext>
            </a:extLst>
          </p:cNvPr>
          <p:cNvSpPr/>
          <p:nvPr/>
        </p:nvSpPr>
        <p:spPr>
          <a:xfrm>
            <a:off x="1229403" y="4949157"/>
            <a:ext cx="1807901" cy="205839"/>
          </a:xfrm>
          <a:prstGeom prst="parallelogram">
            <a:avLst/>
          </a:prstGeom>
          <a:gradFill>
            <a:gsLst>
              <a:gs pos="100000">
                <a:schemeClr val="accent1"/>
              </a:gs>
              <a:gs pos="64000">
                <a:schemeClr val="accent1">
                  <a:alpha val="3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8" name="平行四边形 57">
            <a:extLst>
              <a:ext uri="{FF2B5EF4-FFF2-40B4-BE49-F238E27FC236}">
                <a16:creationId xmlns:a16="http://schemas.microsoft.com/office/drawing/2014/main" id="{62323194-BA23-B4AB-D754-A86862710EAC}"/>
              </a:ext>
            </a:extLst>
          </p:cNvPr>
          <p:cNvSpPr/>
          <p:nvPr/>
        </p:nvSpPr>
        <p:spPr>
          <a:xfrm>
            <a:off x="3910943" y="4967641"/>
            <a:ext cx="1807901" cy="205839"/>
          </a:xfrm>
          <a:prstGeom prst="parallelogram">
            <a:avLst/>
          </a:prstGeom>
          <a:gradFill>
            <a:gsLst>
              <a:gs pos="100000">
                <a:schemeClr val="accent1"/>
              </a:gs>
              <a:gs pos="64000">
                <a:schemeClr val="accent1">
                  <a:alpha val="3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9" name="平行四边形 58">
            <a:extLst>
              <a:ext uri="{FF2B5EF4-FFF2-40B4-BE49-F238E27FC236}">
                <a16:creationId xmlns:a16="http://schemas.microsoft.com/office/drawing/2014/main" id="{59F70B6C-CE37-4FA4-9563-7F4E6311336E}"/>
              </a:ext>
            </a:extLst>
          </p:cNvPr>
          <p:cNvSpPr/>
          <p:nvPr/>
        </p:nvSpPr>
        <p:spPr>
          <a:xfrm>
            <a:off x="6592483" y="4986125"/>
            <a:ext cx="1807901" cy="205839"/>
          </a:xfrm>
          <a:prstGeom prst="parallelogram">
            <a:avLst/>
          </a:prstGeom>
          <a:gradFill>
            <a:gsLst>
              <a:gs pos="100000">
                <a:schemeClr val="accent1"/>
              </a:gs>
              <a:gs pos="64000">
                <a:schemeClr val="accent1">
                  <a:alpha val="3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60" name="平行四边形 59">
            <a:extLst>
              <a:ext uri="{FF2B5EF4-FFF2-40B4-BE49-F238E27FC236}">
                <a16:creationId xmlns:a16="http://schemas.microsoft.com/office/drawing/2014/main" id="{2CE08DFF-CAFE-C0E3-B9AD-2359BAAE956F}"/>
              </a:ext>
            </a:extLst>
          </p:cNvPr>
          <p:cNvSpPr/>
          <p:nvPr/>
        </p:nvSpPr>
        <p:spPr>
          <a:xfrm>
            <a:off x="9274023" y="5004609"/>
            <a:ext cx="1807901" cy="205839"/>
          </a:xfrm>
          <a:prstGeom prst="parallelogram">
            <a:avLst/>
          </a:prstGeom>
          <a:gradFill>
            <a:gsLst>
              <a:gs pos="100000">
                <a:schemeClr val="accent1"/>
              </a:gs>
              <a:gs pos="64000">
                <a:schemeClr val="accent1">
                  <a:alpha val="36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文本框 1">
            <a:extLst>
              <a:ext uri="{FF2B5EF4-FFF2-40B4-BE49-F238E27FC236}">
                <a16:creationId xmlns:a16="http://schemas.microsoft.com/office/drawing/2014/main" id="{B1DFEFF0-ACC5-3BAD-B3B0-67B8B3C0B6A3}"/>
              </a:ext>
            </a:extLst>
          </p:cNvPr>
          <p:cNvSpPr txBox="1"/>
          <p:nvPr/>
        </p:nvSpPr>
        <p:spPr>
          <a:xfrm>
            <a:off x="3541906" y="4764491"/>
            <a:ext cx="2545977" cy="400110"/>
          </a:xfrm>
          <a:prstGeom prst="rect">
            <a:avLst/>
          </a:prstGeom>
          <a:noFill/>
        </p:spPr>
        <p:txBody>
          <a:bodyPr wrap="square" rtlCol="0">
            <a:noAutofit/>
          </a:bodyPr>
          <a:lstStyle/>
          <a:p>
            <a:pPr algn="ctr"/>
            <a:r>
              <a:rPr lang="zh-CN" altLang="en-US" sz="2000" spc="120" dirty="0">
                <a:latin typeface="Microsoft YaHei" panose="020B0503020204020204" pitchFamily="34" charset="-122"/>
                <a:ea typeface="Microsoft YaHei" panose="020B0503020204020204" pitchFamily="34" charset="-122"/>
              </a:rPr>
              <a:t>向上的精神态度</a:t>
            </a:r>
            <a:endParaRPr kumimoji="1" lang="zh-CN" altLang="en-US" sz="2000" spc="12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A9FC5137-D467-7F17-E3AC-C47741596684}"/>
              </a:ext>
            </a:extLst>
          </p:cNvPr>
          <p:cNvSpPr txBox="1"/>
          <p:nvPr/>
        </p:nvSpPr>
        <p:spPr>
          <a:xfrm>
            <a:off x="6221204" y="4764491"/>
            <a:ext cx="2545977" cy="400110"/>
          </a:xfrm>
          <a:prstGeom prst="rect">
            <a:avLst/>
          </a:prstGeom>
          <a:noFill/>
        </p:spPr>
        <p:txBody>
          <a:bodyPr wrap="square" rtlCol="0">
            <a:noAutofit/>
          </a:bodyPr>
          <a:lstStyle/>
          <a:p>
            <a:pPr algn="ctr"/>
            <a:r>
              <a:rPr lang="zh-CN" altLang="en-US" sz="2000" spc="120" dirty="0">
                <a:latin typeface="Microsoft YaHei" panose="020B0503020204020204" pitchFamily="34" charset="-122"/>
                <a:ea typeface="Microsoft YaHei" panose="020B0503020204020204" pitchFamily="34" charset="-122"/>
              </a:rPr>
              <a:t>迷人优雅的外形</a:t>
            </a:r>
            <a:endParaRPr kumimoji="1" lang="zh-CN" altLang="en-US" sz="2000" spc="12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63F5078C-49AC-A32E-201E-60C223DBCF44}"/>
              </a:ext>
            </a:extLst>
          </p:cNvPr>
          <p:cNvSpPr txBox="1"/>
          <p:nvPr/>
        </p:nvSpPr>
        <p:spPr>
          <a:xfrm>
            <a:off x="878844" y="4764491"/>
            <a:ext cx="2545977" cy="400110"/>
          </a:xfrm>
          <a:prstGeom prst="rect">
            <a:avLst/>
          </a:prstGeom>
          <a:noFill/>
        </p:spPr>
        <p:txBody>
          <a:bodyPr wrap="square" rtlCol="0">
            <a:noAutofit/>
          </a:bodyPr>
          <a:lstStyle/>
          <a:p>
            <a:pPr algn="ctr"/>
            <a:r>
              <a:rPr lang="zh-CN" altLang="en-US" sz="2000" spc="120" dirty="0">
                <a:latin typeface="Microsoft YaHei" panose="020B0503020204020204" pitchFamily="34" charset="-122"/>
                <a:ea typeface="Microsoft YaHei" panose="020B0503020204020204" pitchFamily="34" charset="-122"/>
              </a:rPr>
              <a:t>理想的生活状态</a:t>
            </a:r>
            <a:endParaRPr kumimoji="1" lang="zh-CN" altLang="en-US" sz="2000" spc="12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54886355-63C5-E779-CB8B-E8EC2B76C42A}"/>
              </a:ext>
            </a:extLst>
          </p:cNvPr>
          <p:cNvSpPr txBox="1"/>
          <p:nvPr/>
        </p:nvSpPr>
        <p:spPr>
          <a:xfrm>
            <a:off x="8884266" y="4764491"/>
            <a:ext cx="2545977" cy="400110"/>
          </a:xfrm>
          <a:prstGeom prst="rect">
            <a:avLst/>
          </a:prstGeom>
          <a:noFill/>
        </p:spPr>
        <p:txBody>
          <a:bodyPr wrap="square" rtlCol="0">
            <a:noAutofit/>
          </a:bodyPr>
          <a:lstStyle/>
          <a:p>
            <a:pPr algn="ctr"/>
            <a:r>
              <a:rPr lang="zh-CN" altLang="en-US" sz="2000" spc="120" dirty="0">
                <a:latin typeface="Microsoft YaHei" panose="020B0503020204020204" pitchFamily="34" charset="-122"/>
                <a:ea typeface="Microsoft YaHei" panose="020B0503020204020204" pitchFamily="34" charset="-122"/>
              </a:rPr>
              <a:t>健康的身体</a:t>
            </a:r>
            <a:endParaRPr kumimoji="1" lang="zh-CN" altLang="en-US" sz="2000" spc="120" dirty="0">
              <a:latin typeface="Microsoft YaHei" panose="020B0503020204020204" pitchFamily="34" charset="-122"/>
              <a:ea typeface="Microsoft YaHei" panose="020B0503020204020204" pitchFamily="34" charset="-122"/>
            </a:endParaRPr>
          </a:p>
        </p:txBody>
      </p:sp>
      <p:sp>
        <p:nvSpPr>
          <p:cNvPr id="7" name="标题 6">
            <a:extLst>
              <a:ext uri="{FF2B5EF4-FFF2-40B4-BE49-F238E27FC236}">
                <a16:creationId xmlns:a16="http://schemas.microsoft.com/office/drawing/2014/main" id="{E934CC07-FE19-6990-BA51-720D1E5467B4}"/>
              </a:ext>
            </a:extLst>
          </p:cNvPr>
          <p:cNvSpPr>
            <a:spLocks noGrp="1"/>
          </p:cNvSpPr>
          <p:nvPr>
            <p:ph type="title"/>
          </p:nvPr>
        </p:nvSpPr>
        <p:spPr/>
        <p:txBody>
          <a:bodyPr>
            <a:noAutofit/>
          </a:bodyPr>
          <a:lstStyle/>
          <a:p>
            <a:r>
              <a:rPr lang="zh-CN" altLang="en-US" dirty="0"/>
              <a:t>跑步的意义</a:t>
            </a:r>
          </a:p>
        </p:txBody>
      </p:sp>
      <p:grpSp>
        <p:nvGrpSpPr>
          <p:cNvPr id="33" name="组合 32">
            <a:extLst>
              <a:ext uri="{FF2B5EF4-FFF2-40B4-BE49-F238E27FC236}">
                <a16:creationId xmlns:a16="http://schemas.microsoft.com/office/drawing/2014/main" id="{7C285757-CDE6-229B-BBDF-8831B8506EF4}"/>
              </a:ext>
            </a:extLst>
          </p:cNvPr>
          <p:cNvGrpSpPr/>
          <p:nvPr/>
        </p:nvGrpSpPr>
        <p:grpSpPr>
          <a:xfrm>
            <a:off x="1159919" y="2295197"/>
            <a:ext cx="1983828" cy="1983828"/>
            <a:chOff x="4353910" y="3063397"/>
            <a:chExt cx="1983828" cy="1983828"/>
          </a:xfrm>
        </p:grpSpPr>
        <p:sp>
          <p:nvSpPr>
            <p:cNvPr id="8" name="椭圆 7">
              <a:extLst>
                <a:ext uri="{FF2B5EF4-FFF2-40B4-BE49-F238E27FC236}">
                  <a16:creationId xmlns:a16="http://schemas.microsoft.com/office/drawing/2014/main" id="{209AD986-5C7C-B30A-C36B-5E9178D3516B}"/>
                </a:ext>
              </a:extLst>
            </p:cNvPr>
            <p:cNvSpPr/>
            <p:nvPr/>
          </p:nvSpPr>
          <p:spPr>
            <a:xfrm>
              <a:off x="4683717" y="3393204"/>
              <a:ext cx="1324214" cy="1324214"/>
            </a:xfrm>
            <a:prstGeom prst="ellipse">
              <a:avLst/>
            </a:prstGeom>
            <a:gradFill>
              <a:gsLst>
                <a:gs pos="0">
                  <a:schemeClr val="accent1">
                    <a:lumMod val="60000"/>
                    <a:lumOff val="40000"/>
                  </a:schemeClr>
                </a:gs>
                <a:gs pos="75000">
                  <a:schemeClr val="accent1">
                    <a:alpha val="0"/>
                  </a:schemeClr>
                </a:gs>
              </a:gsLst>
              <a:lin ang="5400000" scaled="1"/>
            </a:gradFill>
            <a:ln>
              <a:gradFill>
                <a:gsLst>
                  <a:gs pos="0">
                    <a:schemeClr val="accent1">
                      <a:alpha val="90000"/>
                    </a:schemeClr>
                  </a:gs>
                  <a:gs pos="7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1" name="椭圆 30">
              <a:extLst>
                <a:ext uri="{FF2B5EF4-FFF2-40B4-BE49-F238E27FC236}">
                  <a16:creationId xmlns:a16="http://schemas.microsoft.com/office/drawing/2014/main" id="{36FF8F4D-2792-C115-D58C-E7DC47125CDE}"/>
                </a:ext>
              </a:extLst>
            </p:cNvPr>
            <p:cNvSpPr/>
            <p:nvPr/>
          </p:nvSpPr>
          <p:spPr>
            <a:xfrm>
              <a:off x="4526075" y="3235562"/>
              <a:ext cx="1639498" cy="1639498"/>
            </a:xfrm>
            <a:prstGeom prst="ellipse">
              <a:avLst/>
            </a:prstGeom>
            <a:noFill/>
            <a:ln>
              <a:gradFill>
                <a:gsLst>
                  <a:gs pos="0">
                    <a:schemeClr val="accent1">
                      <a:alpha val="90000"/>
                    </a:schemeClr>
                  </a:gs>
                  <a:gs pos="75000">
                    <a:schemeClr val="accent1">
                      <a:alpha val="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2" name="椭圆 31">
              <a:extLst>
                <a:ext uri="{FF2B5EF4-FFF2-40B4-BE49-F238E27FC236}">
                  <a16:creationId xmlns:a16="http://schemas.microsoft.com/office/drawing/2014/main" id="{66B24787-FDBB-2E4B-E431-9D2173A36C14}"/>
                </a:ext>
              </a:extLst>
            </p:cNvPr>
            <p:cNvSpPr/>
            <p:nvPr/>
          </p:nvSpPr>
          <p:spPr>
            <a:xfrm>
              <a:off x="4353910" y="3063397"/>
              <a:ext cx="1983828" cy="1983828"/>
            </a:xfrm>
            <a:prstGeom prst="ellipse">
              <a:avLst/>
            </a:prstGeom>
            <a:noFill/>
            <a:ln>
              <a:gradFill>
                <a:gsLst>
                  <a:gs pos="0">
                    <a:schemeClr val="accent1">
                      <a:alpha val="90000"/>
                    </a:schemeClr>
                  </a:gs>
                  <a:gs pos="100000">
                    <a:schemeClr val="accent1">
                      <a:alpha val="0"/>
                    </a:schemeClr>
                  </a:gs>
                </a:gsLst>
                <a:lin ang="18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grpSp>
        <p:nvGrpSpPr>
          <p:cNvPr id="34" name="组合 33">
            <a:extLst>
              <a:ext uri="{FF2B5EF4-FFF2-40B4-BE49-F238E27FC236}">
                <a16:creationId xmlns:a16="http://schemas.microsoft.com/office/drawing/2014/main" id="{ED8AACAF-30DB-2651-7B8A-6E61DC9BC335}"/>
              </a:ext>
            </a:extLst>
          </p:cNvPr>
          <p:cNvGrpSpPr/>
          <p:nvPr/>
        </p:nvGrpSpPr>
        <p:grpSpPr>
          <a:xfrm>
            <a:off x="3828393" y="2295197"/>
            <a:ext cx="1983828" cy="1983828"/>
            <a:chOff x="4353910" y="3063397"/>
            <a:chExt cx="1983828" cy="1983828"/>
          </a:xfrm>
        </p:grpSpPr>
        <p:sp>
          <p:nvSpPr>
            <p:cNvPr id="35" name="椭圆 34">
              <a:extLst>
                <a:ext uri="{FF2B5EF4-FFF2-40B4-BE49-F238E27FC236}">
                  <a16:creationId xmlns:a16="http://schemas.microsoft.com/office/drawing/2014/main" id="{CAD24977-437A-5434-4C70-D8B669B1737E}"/>
                </a:ext>
              </a:extLst>
            </p:cNvPr>
            <p:cNvSpPr/>
            <p:nvPr/>
          </p:nvSpPr>
          <p:spPr>
            <a:xfrm>
              <a:off x="4683717" y="3393204"/>
              <a:ext cx="1324214" cy="1324214"/>
            </a:xfrm>
            <a:prstGeom prst="ellipse">
              <a:avLst/>
            </a:prstGeom>
            <a:gradFill>
              <a:gsLst>
                <a:gs pos="0">
                  <a:schemeClr val="accent1">
                    <a:lumMod val="60000"/>
                    <a:lumOff val="40000"/>
                  </a:schemeClr>
                </a:gs>
                <a:gs pos="75000">
                  <a:schemeClr val="accent1">
                    <a:alpha val="0"/>
                  </a:schemeClr>
                </a:gs>
              </a:gsLst>
              <a:lin ang="5400000" scaled="1"/>
            </a:gradFill>
            <a:ln>
              <a:gradFill>
                <a:gsLst>
                  <a:gs pos="0">
                    <a:schemeClr val="accent1">
                      <a:alpha val="90000"/>
                    </a:schemeClr>
                  </a:gs>
                  <a:gs pos="7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6" name="椭圆 35">
              <a:extLst>
                <a:ext uri="{FF2B5EF4-FFF2-40B4-BE49-F238E27FC236}">
                  <a16:creationId xmlns:a16="http://schemas.microsoft.com/office/drawing/2014/main" id="{A40D965A-D54E-8EF5-20F8-D08F0936CB99}"/>
                </a:ext>
              </a:extLst>
            </p:cNvPr>
            <p:cNvSpPr/>
            <p:nvPr/>
          </p:nvSpPr>
          <p:spPr>
            <a:xfrm>
              <a:off x="4526075" y="3235562"/>
              <a:ext cx="1639498" cy="1639498"/>
            </a:xfrm>
            <a:prstGeom prst="ellipse">
              <a:avLst/>
            </a:prstGeom>
            <a:noFill/>
            <a:ln>
              <a:gradFill>
                <a:gsLst>
                  <a:gs pos="0">
                    <a:schemeClr val="accent1">
                      <a:alpha val="90000"/>
                    </a:schemeClr>
                  </a:gs>
                  <a:gs pos="75000">
                    <a:schemeClr val="accent1">
                      <a:alpha val="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7" name="椭圆 36">
              <a:extLst>
                <a:ext uri="{FF2B5EF4-FFF2-40B4-BE49-F238E27FC236}">
                  <a16:creationId xmlns:a16="http://schemas.microsoft.com/office/drawing/2014/main" id="{D2507B8D-F00C-94AC-85A1-F77CC2B94892}"/>
                </a:ext>
              </a:extLst>
            </p:cNvPr>
            <p:cNvSpPr/>
            <p:nvPr/>
          </p:nvSpPr>
          <p:spPr>
            <a:xfrm>
              <a:off x="4353910" y="3063397"/>
              <a:ext cx="1983828" cy="1983828"/>
            </a:xfrm>
            <a:prstGeom prst="ellipse">
              <a:avLst/>
            </a:prstGeom>
            <a:noFill/>
            <a:ln>
              <a:gradFill>
                <a:gsLst>
                  <a:gs pos="0">
                    <a:schemeClr val="accent1">
                      <a:alpha val="90000"/>
                    </a:schemeClr>
                  </a:gs>
                  <a:gs pos="100000">
                    <a:schemeClr val="accent1">
                      <a:alpha val="0"/>
                    </a:schemeClr>
                  </a:gs>
                </a:gsLst>
                <a:lin ang="18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grpSp>
        <p:nvGrpSpPr>
          <p:cNvPr id="38" name="组合 37">
            <a:extLst>
              <a:ext uri="{FF2B5EF4-FFF2-40B4-BE49-F238E27FC236}">
                <a16:creationId xmlns:a16="http://schemas.microsoft.com/office/drawing/2014/main" id="{ACF856FD-45BD-8F96-B926-ED5F54995230}"/>
              </a:ext>
            </a:extLst>
          </p:cNvPr>
          <p:cNvGrpSpPr/>
          <p:nvPr/>
        </p:nvGrpSpPr>
        <p:grpSpPr>
          <a:xfrm>
            <a:off x="6496867" y="2295197"/>
            <a:ext cx="1983828" cy="1983828"/>
            <a:chOff x="4353910" y="3063397"/>
            <a:chExt cx="1983828" cy="1983828"/>
          </a:xfrm>
        </p:grpSpPr>
        <p:sp>
          <p:nvSpPr>
            <p:cNvPr id="39" name="椭圆 38">
              <a:extLst>
                <a:ext uri="{FF2B5EF4-FFF2-40B4-BE49-F238E27FC236}">
                  <a16:creationId xmlns:a16="http://schemas.microsoft.com/office/drawing/2014/main" id="{ABEC4130-0852-CF5D-6240-63A53C2E8297}"/>
                </a:ext>
              </a:extLst>
            </p:cNvPr>
            <p:cNvSpPr/>
            <p:nvPr/>
          </p:nvSpPr>
          <p:spPr>
            <a:xfrm>
              <a:off x="4683717" y="3393204"/>
              <a:ext cx="1324214" cy="1324214"/>
            </a:xfrm>
            <a:prstGeom prst="ellipse">
              <a:avLst/>
            </a:prstGeom>
            <a:gradFill>
              <a:gsLst>
                <a:gs pos="0">
                  <a:schemeClr val="accent1">
                    <a:lumMod val="60000"/>
                    <a:lumOff val="40000"/>
                  </a:schemeClr>
                </a:gs>
                <a:gs pos="75000">
                  <a:schemeClr val="accent1">
                    <a:alpha val="0"/>
                  </a:schemeClr>
                </a:gs>
              </a:gsLst>
              <a:lin ang="5400000" scaled="1"/>
            </a:gradFill>
            <a:ln>
              <a:gradFill>
                <a:gsLst>
                  <a:gs pos="0">
                    <a:schemeClr val="accent1">
                      <a:alpha val="90000"/>
                    </a:schemeClr>
                  </a:gs>
                  <a:gs pos="7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0" name="椭圆 39">
              <a:extLst>
                <a:ext uri="{FF2B5EF4-FFF2-40B4-BE49-F238E27FC236}">
                  <a16:creationId xmlns:a16="http://schemas.microsoft.com/office/drawing/2014/main" id="{8FD3C0D7-4DAE-7D3D-36BD-3ABC035485C4}"/>
                </a:ext>
              </a:extLst>
            </p:cNvPr>
            <p:cNvSpPr/>
            <p:nvPr/>
          </p:nvSpPr>
          <p:spPr>
            <a:xfrm>
              <a:off x="4526075" y="3235562"/>
              <a:ext cx="1639498" cy="1639498"/>
            </a:xfrm>
            <a:prstGeom prst="ellipse">
              <a:avLst/>
            </a:prstGeom>
            <a:noFill/>
            <a:ln>
              <a:gradFill>
                <a:gsLst>
                  <a:gs pos="0">
                    <a:schemeClr val="accent1">
                      <a:alpha val="90000"/>
                    </a:schemeClr>
                  </a:gs>
                  <a:gs pos="75000">
                    <a:schemeClr val="accent1">
                      <a:alpha val="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1" name="椭圆 40">
              <a:extLst>
                <a:ext uri="{FF2B5EF4-FFF2-40B4-BE49-F238E27FC236}">
                  <a16:creationId xmlns:a16="http://schemas.microsoft.com/office/drawing/2014/main" id="{D068C16A-8A54-4858-4300-C393799912A7}"/>
                </a:ext>
              </a:extLst>
            </p:cNvPr>
            <p:cNvSpPr/>
            <p:nvPr/>
          </p:nvSpPr>
          <p:spPr>
            <a:xfrm>
              <a:off x="4353910" y="3063397"/>
              <a:ext cx="1983828" cy="1983828"/>
            </a:xfrm>
            <a:prstGeom prst="ellipse">
              <a:avLst/>
            </a:prstGeom>
            <a:noFill/>
            <a:ln>
              <a:gradFill>
                <a:gsLst>
                  <a:gs pos="0">
                    <a:schemeClr val="accent1">
                      <a:alpha val="90000"/>
                    </a:schemeClr>
                  </a:gs>
                  <a:gs pos="100000">
                    <a:schemeClr val="accent1">
                      <a:alpha val="0"/>
                    </a:schemeClr>
                  </a:gs>
                </a:gsLst>
                <a:lin ang="18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grpSp>
        <p:nvGrpSpPr>
          <p:cNvPr id="42" name="组合 41">
            <a:extLst>
              <a:ext uri="{FF2B5EF4-FFF2-40B4-BE49-F238E27FC236}">
                <a16:creationId xmlns:a16="http://schemas.microsoft.com/office/drawing/2014/main" id="{39D1D01F-128F-9C3C-16CA-0EC29D35B18E}"/>
              </a:ext>
            </a:extLst>
          </p:cNvPr>
          <p:cNvGrpSpPr/>
          <p:nvPr/>
        </p:nvGrpSpPr>
        <p:grpSpPr>
          <a:xfrm>
            <a:off x="9165341" y="2295197"/>
            <a:ext cx="1983828" cy="1983828"/>
            <a:chOff x="4353910" y="3063397"/>
            <a:chExt cx="1983828" cy="1983828"/>
          </a:xfrm>
        </p:grpSpPr>
        <p:sp>
          <p:nvSpPr>
            <p:cNvPr id="43" name="椭圆 42">
              <a:extLst>
                <a:ext uri="{FF2B5EF4-FFF2-40B4-BE49-F238E27FC236}">
                  <a16:creationId xmlns:a16="http://schemas.microsoft.com/office/drawing/2014/main" id="{CC5245B8-7AD7-53DA-B370-171DA0111A1F}"/>
                </a:ext>
              </a:extLst>
            </p:cNvPr>
            <p:cNvSpPr/>
            <p:nvPr/>
          </p:nvSpPr>
          <p:spPr>
            <a:xfrm>
              <a:off x="4683717" y="3393204"/>
              <a:ext cx="1324214" cy="1324214"/>
            </a:xfrm>
            <a:prstGeom prst="ellipse">
              <a:avLst/>
            </a:prstGeom>
            <a:gradFill>
              <a:gsLst>
                <a:gs pos="0">
                  <a:schemeClr val="accent1">
                    <a:lumMod val="60000"/>
                    <a:lumOff val="40000"/>
                  </a:schemeClr>
                </a:gs>
                <a:gs pos="75000">
                  <a:schemeClr val="accent1">
                    <a:alpha val="0"/>
                  </a:schemeClr>
                </a:gs>
              </a:gsLst>
              <a:lin ang="5400000" scaled="1"/>
            </a:gradFill>
            <a:ln>
              <a:gradFill>
                <a:gsLst>
                  <a:gs pos="0">
                    <a:schemeClr val="accent1">
                      <a:alpha val="90000"/>
                    </a:schemeClr>
                  </a:gs>
                  <a:gs pos="7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4" name="椭圆 43">
              <a:extLst>
                <a:ext uri="{FF2B5EF4-FFF2-40B4-BE49-F238E27FC236}">
                  <a16:creationId xmlns:a16="http://schemas.microsoft.com/office/drawing/2014/main" id="{E42453F4-5EBB-C580-E2B0-B27DD994E179}"/>
                </a:ext>
              </a:extLst>
            </p:cNvPr>
            <p:cNvSpPr/>
            <p:nvPr/>
          </p:nvSpPr>
          <p:spPr>
            <a:xfrm>
              <a:off x="4526075" y="3235562"/>
              <a:ext cx="1639498" cy="1639498"/>
            </a:xfrm>
            <a:prstGeom prst="ellipse">
              <a:avLst/>
            </a:prstGeom>
            <a:noFill/>
            <a:ln>
              <a:gradFill>
                <a:gsLst>
                  <a:gs pos="0">
                    <a:schemeClr val="accent1">
                      <a:alpha val="90000"/>
                    </a:schemeClr>
                  </a:gs>
                  <a:gs pos="75000">
                    <a:schemeClr val="accent1">
                      <a:alpha val="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5" name="椭圆 44">
              <a:extLst>
                <a:ext uri="{FF2B5EF4-FFF2-40B4-BE49-F238E27FC236}">
                  <a16:creationId xmlns:a16="http://schemas.microsoft.com/office/drawing/2014/main" id="{526A4ED1-60B1-203A-E5B8-A26B60C2CE6C}"/>
                </a:ext>
              </a:extLst>
            </p:cNvPr>
            <p:cNvSpPr/>
            <p:nvPr/>
          </p:nvSpPr>
          <p:spPr>
            <a:xfrm>
              <a:off x="4353910" y="3063397"/>
              <a:ext cx="1983828" cy="1983828"/>
            </a:xfrm>
            <a:prstGeom prst="ellipse">
              <a:avLst/>
            </a:prstGeom>
            <a:noFill/>
            <a:ln>
              <a:gradFill>
                <a:gsLst>
                  <a:gs pos="0">
                    <a:schemeClr val="accent1">
                      <a:alpha val="90000"/>
                    </a:schemeClr>
                  </a:gs>
                  <a:gs pos="100000">
                    <a:schemeClr val="accent1">
                      <a:alpha val="0"/>
                    </a:schemeClr>
                  </a:gs>
                </a:gsLst>
                <a:lin ang="18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pic>
        <p:nvPicPr>
          <p:cNvPr id="48" name="图形 47">
            <a:extLst>
              <a:ext uri="{FF2B5EF4-FFF2-40B4-BE49-F238E27FC236}">
                <a16:creationId xmlns:a16="http://schemas.microsoft.com/office/drawing/2014/main" id="{AD2FC0AD-8787-317F-85C3-83238D293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12131" y="2893735"/>
            <a:ext cx="753300" cy="753300"/>
          </a:xfrm>
          <a:prstGeom prst="rect">
            <a:avLst/>
          </a:prstGeom>
        </p:spPr>
      </p:pic>
      <p:pic>
        <p:nvPicPr>
          <p:cNvPr id="50" name="图形 49">
            <a:extLst>
              <a:ext uri="{FF2B5EF4-FFF2-40B4-BE49-F238E27FC236}">
                <a16:creationId xmlns:a16="http://schemas.microsoft.com/office/drawing/2014/main" id="{6B60C649-72CE-83BC-0BA4-835ABDEB24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7086" y="2894566"/>
            <a:ext cx="780335" cy="780335"/>
          </a:xfrm>
          <a:prstGeom prst="rect">
            <a:avLst/>
          </a:prstGeom>
        </p:spPr>
      </p:pic>
      <p:pic>
        <p:nvPicPr>
          <p:cNvPr id="52" name="图形 51">
            <a:extLst>
              <a:ext uri="{FF2B5EF4-FFF2-40B4-BE49-F238E27FC236}">
                <a16:creationId xmlns:a16="http://schemas.microsoft.com/office/drawing/2014/main" id="{12D453D7-DFDA-D30F-AB53-F78402C219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1664" y="2894566"/>
            <a:ext cx="780335" cy="780335"/>
          </a:xfrm>
          <a:prstGeom prst="rect">
            <a:avLst/>
          </a:prstGeom>
        </p:spPr>
      </p:pic>
      <p:pic>
        <p:nvPicPr>
          <p:cNvPr id="54" name="图形 53">
            <a:extLst>
              <a:ext uri="{FF2B5EF4-FFF2-40B4-BE49-F238E27FC236}">
                <a16:creationId xmlns:a16="http://schemas.microsoft.com/office/drawing/2014/main" id="{BF38E571-8CB1-13D8-7E36-208B9215F3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30211" y="2893735"/>
            <a:ext cx="780335" cy="780335"/>
          </a:xfrm>
          <a:prstGeom prst="rect">
            <a:avLst/>
          </a:prstGeom>
        </p:spPr>
      </p:pic>
    </p:spTree>
    <p:extLst>
      <p:ext uri="{BB962C8B-B14F-4D97-AF65-F5344CB8AC3E}">
        <p14:creationId xmlns:p14="http://schemas.microsoft.com/office/powerpoint/2010/main" val="343929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8821A4A6-FD49-0FF6-0489-ADA3AF880567}"/>
              </a:ext>
            </a:extLst>
          </p:cNvPr>
          <p:cNvSpPr/>
          <p:nvPr/>
        </p:nvSpPr>
        <p:spPr>
          <a:xfrm>
            <a:off x="0" y="5439256"/>
            <a:ext cx="12192000" cy="1418744"/>
          </a:xfrm>
          <a:custGeom>
            <a:avLst/>
            <a:gdLst>
              <a:gd name="connsiteX0" fmla="*/ 11935256 w 12192000"/>
              <a:gd name="connsiteY0" fmla="*/ 14 h 1418744"/>
              <a:gd name="connsiteX1" fmla="*/ 12148553 w 12192000"/>
              <a:gd name="connsiteY1" fmla="*/ 20285 h 1418744"/>
              <a:gd name="connsiteX2" fmla="*/ 12192000 w 12192000"/>
              <a:gd name="connsiteY2" fmla="*/ 30868 h 1418744"/>
              <a:gd name="connsiteX3" fmla="*/ 12192000 w 12192000"/>
              <a:gd name="connsiteY3" fmla="*/ 1418744 h 1418744"/>
              <a:gd name="connsiteX4" fmla="*/ 0 w 12192000"/>
              <a:gd name="connsiteY4" fmla="*/ 1418744 h 1418744"/>
              <a:gd name="connsiteX5" fmla="*/ 0 w 12192000"/>
              <a:gd name="connsiteY5" fmla="*/ 832069 h 1418744"/>
              <a:gd name="connsiteX6" fmla="*/ 201930 w 12192000"/>
              <a:gd name="connsiteY6" fmla="*/ 749455 h 1418744"/>
              <a:gd name="connsiteX7" fmla="*/ 1219200 w 12192000"/>
              <a:gd name="connsiteY7" fmla="*/ 433225 h 1418744"/>
              <a:gd name="connsiteX8" fmla="*/ 2641600 w 12192000"/>
              <a:gd name="connsiteY8" fmla="*/ 677065 h 1418744"/>
              <a:gd name="connsiteX9" fmla="*/ 3423322 w 12192000"/>
              <a:gd name="connsiteY9" fmla="*/ 513309 h 1418744"/>
              <a:gd name="connsiteX10" fmla="*/ 4572000 w 12192000"/>
              <a:gd name="connsiteY10" fmla="*/ 616105 h 1418744"/>
              <a:gd name="connsiteX11" fmla="*/ 6096000 w 12192000"/>
              <a:gd name="connsiteY11" fmla="*/ 311305 h 1418744"/>
              <a:gd name="connsiteX12" fmla="*/ 8157882 w 12192000"/>
              <a:gd name="connsiteY12" fmla="*/ 519287 h 1418744"/>
              <a:gd name="connsiteX13" fmla="*/ 9306560 w 12192000"/>
              <a:gd name="connsiteY13" fmla="*/ 108105 h 1418744"/>
              <a:gd name="connsiteX14" fmla="*/ 10817412 w 12192000"/>
              <a:gd name="connsiteY14" fmla="*/ 411710 h 1418744"/>
              <a:gd name="connsiteX15" fmla="*/ 11826240 w 12192000"/>
              <a:gd name="connsiteY15" fmla="*/ 6505 h 1418744"/>
              <a:gd name="connsiteX16" fmla="*/ 11935256 w 12192000"/>
              <a:gd name="connsiteY16" fmla="*/ 14 h 141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1418744">
                <a:moveTo>
                  <a:pt x="11935256" y="14"/>
                </a:moveTo>
                <a:cubicBezTo>
                  <a:pt x="12007866" y="-356"/>
                  <a:pt x="12079883" y="6928"/>
                  <a:pt x="12148553" y="20285"/>
                </a:cubicBezTo>
                <a:lnTo>
                  <a:pt x="12192000" y="30868"/>
                </a:lnTo>
                <a:lnTo>
                  <a:pt x="12192000" y="1418744"/>
                </a:lnTo>
                <a:lnTo>
                  <a:pt x="0" y="1418744"/>
                </a:lnTo>
                <a:lnTo>
                  <a:pt x="0" y="832069"/>
                </a:lnTo>
                <a:lnTo>
                  <a:pt x="201930" y="749455"/>
                </a:lnTo>
                <a:cubicBezTo>
                  <a:pt x="560494" y="605945"/>
                  <a:pt x="943187" y="468785"/>
                  <a:pt x="1219200" y="433225"/>
                </a:cubicBezTo>
                <a:cubicBezTo>
                  <a:pt x="1771227" y="362105"/>
                  <a:pt x="2274246" y="663718"/>
                  <a:pt x="2641600" y="677065"/>
                </a:cubicBezTo>
                <a:cubicBezTo>
                  <a:pt x="3008954" y="690412"/>
                  <a:pt x="3101589" y="523469"/>
                  <a:pt x="3423322" y="513309"/>
                </a:cubicBezTo>
                <a:cubicBezTo>
                  <a:pt x="3745055" y="503149"/>
                  <a:pt x="4126554" y="649772"/>
                  <a:pt x="4572000" y="616105"/>
                </a:cubicBezTo>
                <a:cubicBezTo>
                  <a:pt x="5017446" y="582438"/>
                  <a:pt x="5498354" y="327441"/>
                  <a:pt x="6096000" y="311305"/>
                </a:cubicBezTo>
                <a:cubicBezTo>
                  <a:pt x="6693647" y="295169"/>
                  <a:pt x="7622789" y="553154"/>
                  <a:pt x="8157882" y="519287"/>
                </a:cubicBezTo>
                <a:cubicBezTo>
                  <a:pt x="8692975" y="485420"/>
                  <a:pt x="8863305" y="126034"/>
                  <a:pt x="9306560" y="108105"/>
                </a:cubicBezTo>
                <a:cubicBezTo>
                  <a:pt x="9749815" y="90176"/>
                  <a:pt x="10397465" y="428643"/>
                  <a:pt x="10817412" y="411710"/>
                </a:cubicBezTo>
                <a:cubicBezTo>
                  <a:pt x="11237359" y="394777"/>
                  <a:pt x="11536182" y="40172"/>
                  <a:pt x="11826240" y="6505"/>
                </a:cubicBezTo>
                <a:cubicBezTo>
                  <a:pt x="11862497" y="2297"/>
                  <a:pt x="11898951" y="199"/>
                  <a:pt x="11935256" y="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2" name="标题 1">
            <a:extLst>
              <a:ext uri="{FF2B5EF4-FFF2-40B4-BE49-F238E27FC236}">
                <a16:creationId xmlns:a16="http://schemas.microsoft.com/office/drawing/2014/main" id="{37EF2DAE-BD43-A77D-ECC2-16B7927CB80B}"/>
              </a:ext>
            </a:extLst>
          </p:cNvPr>
          <p:cNvSpPr>
            <a:spLocks noGrp="1"/>
          </p:cNvSpPr>
          <p:nvPr>
            <p:ph type="title"/>
          </p:nvPr>
        </p:nvSpPr>
        <p:spPr/>
        <p:txBody>
          <a:bodyPr>
            <a:noAutofit/>
          </a:bodyPr>
          <a:lstStyle/>
          <a:p>
            <a:r>
              <a:rPr kumimoji="1" lang="zh-CN" altLang="en-US" dirty="0"/>
              <a:t>相对其他运动，跑步运动的优势</a:t>
            </a:r>
          </a:p>
        </p:txBody>
      </p:sp>
      <p:sp>
        <p:nvSpPr>
          <p:cNvPr id="21" name="圆角矩形 20">
            <a:extLst>
              <a:ext uri="{FF2B5EF4-FFF2-40B4-BE49-F238E27FC236}">
                <a16:creationId xmlns:a16="http://schemas.microsoft.com/office/drawing/2014/main" id="{6D2ED3D5-A37F-F4CA-9B84-CFE3BF1009C1}"/>
              </a:ext>
            </a:extLst>
          </p:cNvPr>
          <p:cNvSpPr/>
          <p:nvPr/>
        </p:nvSpPr>
        <p:spPr>
          <a:xfrm>
            <a:off x="3520265" y="2263228"/>
            <a:ext cx="2499360" cy="3601530"/>
          </a:xfrm>
          <a:prstGeom prst="roundRect">
            <a:avLst>
              <a:gd name="adj" fmla="val 2846"/>
            </a:avLst>
          </a:prstGeom>
          <a:gradFill>
            <a:gsLst>
              <a:gs pos="95000">
                <a:schemeClr val="bg1">
                  <a:alpha val="0"/>
                </a:schemeClr>
              </a:gs>
              <a:gs pos="0">
                <a:schemeClr val="bg1"/>
              </a:gs>
            </a:gsLst>
            <a:lin ang="5400000" scaled="1"/>
          </a:gradFill>
          <a:ln w="15875">
            <a:gradFill flip="none" rotWithShape="1">
              <a:gsLst>
                <a:gs pos="0">
                  <a:schemeClr val="accent1">
                    <a:alpha val="0"/>
                  </a:schemeClr>
                </a:gs>
                <a:gs pos="10000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2" name="圆角矩形 21">
            <a:extLst>
              <a:ext uri="{FF2B5EF4-FFF2-40B4-BE49-F238E27FC236}">
                <a16:creationId xmlns:a16="http://schemas.microsoft.com/office/drawing/2014/main" id="{E9431CEC-71B7-C749-BFDB-1F4389EA6569}"/>
              </a:ext>
            </a:extLst>
          </p:cNvPr>
          <p:cNvSpPr/>
          <p:nvPr/>
        </p:nvSpPr>
        <p:spPr>
          <a:xfrm>
            <a:off x="6172377" y="2263228"/>
            <a:ext cx="2499360" cy="3601530"/>
          </a:xfrm>
          <a:prstGeom prst="roundRect">
            <a:avLst>
              <a:gd name="adj" fmla="val 2846"/>
            </a:avLst>
          </a:prstGeom>
          <a:gradFill>
            <a:gsLst>
              <a:gs pos="95000">
                <a:schemeClr val="bg1">
                  <a:alpha val="0"/>
                </a:schemeClr>
              </a:gs>
              <a:gs pos="0">
                <a:schemeClr val="bg1"/>
              </a:gs>
            </a:gsLst>
            <a:lin ang="5400000" scaled="1"/>
          </a:gradFill>
          <a:ln w="15875">
            <a:gradFill flip="none" rotWithShape="1">
              <a:gsLst>
                <a:gs pos="0">
                  <a:schemeClr val="accent1">
                    <a:alpha val="0"/>
                  </a:schemeClr>
                </a:gs>
                <a:gs pos="10000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3" name="圆角矩形 22">
            <a:extLst>
              <a:ext uri="{FF2B5EF4-FFF2-40B4-BE49-F238E27FC236}">
                <a16:creationId xmlns:a16="http://schemas.microsoft.com/office/drawing/2014/main" id="{45B4CA34-D3E1-445C-E017-33711158ADEE}"/>
              </a:ext>
            </a:extLst>
          </p:cNvPr>
          <p:cNvSpPr/>
          <p:nvPr/>
        </p:nvSpPr>
        <p:spPr>
          <a:xfrm>
            <a:off x="8824488" y="2263228"/>
            <a:ext cx="2499360" cy="3601530"/>
          </a:xfrm>
          <a:prstGeom prst="roundRect">
            <a:avLst>
              <a:gd name="adj" fmla="val 2846"/>
            </a:avLst>
          </a:prstGeom>
          <a:gradFill>
            <a:gsLst>
              <a:gs pos="95000">
                <a:schemeClr val="bg1">
                  <a:alpha val="0"/>
                </a:schemeClr>
              </a:gs>
              <a:gs pos="0">
                <a:schemeClr val="bg1"/>
              </a:gs>
            </a:gsLst>
            <a:lin ang="5400000" scaled="1"/>
          </a:gradFill>
          <a:ln w="15875">
            <a:gradFill flip="none" rotWithShape="1">
              <a:gsLst>
                <a:gs pos="0">
                  <a:schemeClr val="accent1">
                    <a:alpha val="0"/>
                  </a:schemeClr>
                </a:gs>
                <a:gs pos="10000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0" name="圆角矩形 19">
            <a:extLst>
              <a:ext uri="{FF2B5EF4-FFF2-40B4-BE49-F238E27FC236}">
                <a16:creationId xmlns:a16="http://schemas.microsoft.com/office/drawing/2014/main" id="{C3106EA1-748B-C7CD-196D-EA3EDDCC3120}"/>
              </a:ext>
            </a:extLst>
          </p:cNvPr>
          <p:cNvSpPr/>
          <p:nvPr/>
        </p:nvSpPr>
        <p:spPr>
          <a:xfrm>
            <a:off x="868153" y="2263228"/>
            <a:ext cx="2499360" cy="3601530"/>
          </a:xfrm>
          <a:prstGeom prst="roundRect">
            <a:avLst>
              <a:gd name="adj" fmla="val 2846"/>
            </a:avLst>
          </a:prstGeom>
          <a:gradFill>
            <a:gsLst>
              <a:gs pos="95000">
                <a:schemeClr val="bg1">
                  <a:alpha val="0"/>
                </a:schemeClr>
              </a:gs>
              <a:gs pos="0">
                <a:schemeClr val="bg1"/>
              </a:gs>
            </a:gsLst>
            <a:lin ang="5400000" scaled="1"/>
          </a:gradFill>
          <a:ln w="15875">
            <a:gradFill flip="none" rotWithShape="1">
              <a:gsLst>
                <a:gs pos="0">
                  <a:schemeClr val="accent1">
                    <a:alpha val="0"/>
                  </a:schemeClr>
                </a:gs>
                <a:gs pos="10000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 name="文本框 2">
            <a:extLst>
              <a:ext uri="{FF2B5EF4-FFF2-40B4-BE49-F238E27FC236}">
                <a16:creationId xmlns:a16="http://schemas.microsoft.com/office/drawing/2014/main" id="{6CB8AF0F-9507-EBD3-0AD8-F2F295063C3A}"/>
              </a:ext>
            </a:extLst>
          </p:cNvPr>
          <p:cNvSpPr txBox="1"/>
          <p:nvPr/>
        </p:nvSpPr>
        <p:spPr>
          <a:xfrm>
            <a:off x="1055693" y="2405768"/>
            <a:ext cx="2124280" cy="3425874"/>
          </a:xfrm>
          <a:prstGeom prst="rect">
            <a:avLst/>
          </a:prstGeom>
          <a:noFill/>
        </p:spPr>
        <p:txBody>
          <a:bodyPr wrap="square" rtlCol="0">
            <a:noAutofit/>
          </a:bodyPr>
          <a:lstStyle/>
          <a:p>
            <a:pPr algn="just">
              <a:lnSpc>
                <a:spcPct val="120000"/>
              </a:lnSpc>
            </a:pPr>
            <a:r>
              <a:rPr lang="zh-CN" altLang="en-US" sz="1400" spc="120" dirty="0">
                <a:solidFill>
                  <a:schemeClr val="tx2">
                    <a:lumMod val="75000"/>
                  </a:schemeClr>
                </a:solidFill>
              </a:rPr>
              <a:t>不管你是什么人，只要你行动正常，就一定有过跑步的经验。跑步对于人体而言，是非常贴合、非常容易进行的运动，本身也是比较简单的运动方式跑步的最大的好处，就是不管什么人都可以轻轻松松地掌握这项运动，容易进行这项充满了好处的有氧运动。</a:t>
            </a:r>
          </a:p>
          <a:p>
            <a:pPr algn="just">
              <a:lnSpc>
                <a:spcPct val="120000"/>
              </a:lnSpc>
            </a:pPr>
            <a:endParaRPr kumimoji="1" lang="zh-CN" altLang="en-US" sz="1400" spc="120" dirty="0">
              <a:solidFill>
                <a:schemeClr val="tx2">
                  <a:lumMod val="75000"/>
                </a:schemeClr>
              </a:solidFill>
            </a:endParaRPr>
          </a:p>
        </p:txBody>
      </p:sp>
      <p:sp>
        <p:nvSpPr>
          <p:cNvPr id="12" name="文本框 11">
            <a:extLst>
              <a:ext uri="{FF2B5EF4-FFF2-40B4-BE49-F238E27FC236}">
                <a16:creationId xmlns:a16="http://schemas.microsoft.com/office/drawing/2014/main" id="{3AEDF7CD-56BE-29FA-2D42-91A4BE236934}"/>
              </a:ext>
            </a:extLst>
          </p:cNvPr>
          <p:cNvSpPr txBox="1"/>
          <p:nvPr/>
        </p:nvSpPr>
        <p:spPr>
          <a:xfrm>
            <a:off x="1481761" y="1591793"/>
            <a:ext cx="1272143" cy="400110"/>
          </a:xfrm>
          <a:prstGeom prst="rect">
            <a:avLst/>
          </a:prstGeom>
          <a:noFill/>
        </p:spPr>
        <p:txBody>
          <a:bodyPr wrap="none" rtlCol="0">
            <a:noAutofit/>
          </a:bodyPr>
          <a:lstStyle/>
          <a:p>
            <a:pPr algn="ctr"/>
            <a:r>
              <a:rPr kumimoji="1" lang="zh-CN" altLang="en-US" sz="2000" b="1" spc="120" dirty="0">
                <a:solidFill>
                  <a:schemeClr val="accent3">
                    <a:lumMod val="50000"/>
                  </a:schemeClr>
                </a:solidFill>
              </a:rPr>
              <a:t>易于进行</a:t>
            </a:r>
          </a:p>
        </p:txBody>
      </p:sp>
      <p:sp>
        <p:nvSpPr>
          <p:cNvPr id="13" name="文本框 12">
            <a:extLst>
              <a:ext uri="{FF2B5EF4-FFF2-40B4-BE49-F238E27FC236}">
                <a16:creationId xmlns:a16="http://schemas.microsoft.com/office/drawing/2014/main" id="{E3C2F627-1851-AA85-83D8-250BC3D5F364}"/>
              </a:ext>
            </a:extLst>
          </p:cNvPr>
          <p:cNvSpPr txBox="1"/>
          <p:nvPr/>
        </p:nvSpPr>
        <p:spPr>
          <a:xfrm>
            <a:off x="9271116" y="1591793"/>
            <a:ext cx="1544012" cy="400110"/>
          </a:xfrm>
          <a:prstGeom prst="rect">
            <a:avLst/>
          </a:prstGeom>
          <a:noFill/>
        </p:spPr>
        <p:txBody>
          <a:bodyPr wrap="none" rtlCol="0">
            <a:noAutofit/>
          </a:bodyPr>
          <a:lstStyle/>
          <a:p>
            <a:pPr algn="ctr"/>
            <a:r>
              <a:rPr kumimoji="1" lang="zh-CN" altLang="en-US" sz="2000" b="1" spc="120" dirty="0">
                <a:solidFill>
                  <a:schemeClr val="accent3">
                    <a:lumMod val="50000"/>
                  </a:schemeClr>
                </a:solidFill>
              </a:rPr>
              <a:t>不局限场地</a:t>
            </a:r>
          </a:p>
        </p:txBody>
      </p:sp>
      <p:sp>
        <p:nvSpPr>
          <p:cNvPr id="14" name="文本框 13">
            <a:extLst>
              <a:ext uri="{FF2B5EF4-FFF2-40B4-BE49-F238E27FC236}">
                <a16:creationId xmlns:a16="http://schemas.microsoft.com/office/drawing/2014/main" id="{A040F8C1-80D7-4A27-4659-B14095F2CE42}"/>
              </a:ext>
            </a:extLst>
          </p:cNvPr>
          <p:cNvSpPr txBox="1"/>
          <p:nvPr/>
        </p:nvSpPr>
        <p:spPr>
          <a:xfrm>
            <a:off x="6785985" y="1591793"/>
            <a:ext cx="1272143" cy="400110"/>
          </a:xfrm>
          <a:prstGeom prst="rect">
            <a:avLst/>
          </a:prstGeom>
          <a:noFill/>
        </p:spPr>
        <p:txBody>
          <a:bodyPr wrap="none" rtlCol="0">
            <a:noAutofit/>
          </a:bodyPr>
          <a:lstStyle/>
          <a:p>
            <a:pPr algn="ctr"/>
            <a:r>
              <a:rPr kumimoji="1" lang="zh-CN" altLang="en-US" sz="2000" b="1" spc="120" dirty="0">
                <a:solidFill>
                  <a:schemeClr val="accent3">
                    <a:lumMod val="50000"/>
                  </a:schemeClr>
                </a:solidFill>
              </a:rPr>
              <a:t>历史悠久</a:t>
            </a:r>
          </a:p>
        </p:txBody>
      </p:sp>
      <p:sp>
        <p:nvSpPr>
          <p:cNvPr id="15" name="文本框 14">
            <a:extLst>
              <a:ext uri="{FF2B5EF4-FFF2-40B4-BE49-F238E27FC236}">
                <a16:creationId xmlns:a16="http://schemas.microsoft.com/office/drawing/2014/main" id="{C3335D9C-1C02-37DA-961D-E304865E1EAD}"/>
              </a:ext>
            </a:extLst>
          </p:cNvPr>
          <p:cNvSpPr txBox="1"/>
          <p:nvPr/>
        </p:nvSpPr>
        <p:spPr>
          <a:xfrm>
            <a:off x="3862003" y="1591793"/>
            <a:ext cx="1815883" cy="400110"/>
          </a:xfrm>
          <a:prstGeom prst="rect">
            <a:avLst/>
          </a:prstGeom>
          <a:noFill/>
        </p:spPr>
        <p:txBody>
          <a:bodyPr wrap="none" rtlCol="0">
            <a:noAutofit/>
          </a:bodyPr>
          <a:lstStyle/>
          <a:p>
            <a:pPr algn="ctr"/>
            <a:r>
              <a:rPr kumimoji="1" lang="zh-CN" altLang="en-US" sz="2000" b="1" spc="120" dirty="0">
                <a:solidFill>
                  <a:schemeClr val="accent3">
                    <a:lumMod val="50000"/>
                  </a:schemeClr>
                </a:solidFill>
              </a:rPr>
              <a:t>多年龄段参与</a:t>
            </a:r>
          </a:p>
        </p:txBody>
      </p:sp>
      <p:sp>
        <p:nvSpPr>
          <p:cNvPr id="16" name="文本框 15">
            <a:extLst>
              <a:ext uri="{FF2B5EF4-FFF2-40B4-BE49-F238E27FC236}">
                <a16:creationId xmlns:a16="http://schemas.microsoft.com/office/drawing/2014/main" id="{7484D451-F21E-E12D-D76C-05A9ECC19E2F}"/>
              </a:ext>
            </a:extLst>
          </p:cNvPr>
          <p:cNvSpPr txBox="1"/>
          <p:nvPr/>
        </p:nvSpPr>
        <p:spPr>
          <a:xfrm>
            <a:off x="8949937" y="2405768"/>
            <a:ext cx="2186370" cy="2654701"/>
          </a:xfrm>
          <a:prstGeom prst="rect">
            <a:avLst/>
          </a:prstGeom>
          <a:noFill/>
        </p:spPr>
        <p:txBody>
          <a:bodyPr wrap="square" rtlCol="0">
            <a:noAutofit/>
          </a:bodyPr>
          <a:lstStyle/>
          <a:p>
            <a:pPr algn="just">
              <a:lnSpc>
                <a:spcPct val="120000"/>
              </a:lnSpc>
            </a:pPr>
            <a:r>
              <a:rPr lang="zh-CN" altLang="en-US" sz="1400" spc="120" dirty="0">
                <a:solidFill>
                  <a:schemeClr val="tx2">
                    <a:lumMod val="75000"/>
                  </a:schemeClr>
                </a:solidFill>
              </a:rPr>
              <a:t>跑步不局限于场地，方便容易，不用为场地问题考虑过多，这也是跑步比较吸引人的地方。不管你是在健身房里通过跑步机进行，还是在专业的跑道上挥汗如雨，亦或者是在家里闲着无聊随意跑一跑，都是完全可以的。</a:t>
            </a:r>
          </a:p>
        </p:txBody>
      </p:sp>
      <p:sp>
        <p:nvSpPr>
          <p:cNvPr id="17" name="文本框 16">
            <a:extLst>
              <a:ext uri="{FF2B5EF4-FFF2-40B4-BE49-F238E27FC236}">
                <a16:creationId xmlns:a16="http://schemas.microsoft.com/office/drawing/2014/main" id="{78D39048-D69C-EDC2-1DB7-813284882AB5}"/>
              </a:ext>
            </a:extLst>
          </p:cNvPr>
          <p:cNvSpPr txBox="1"/>
          <p:nvPr/>
        </p:nvSpPr>
        <p:spPr>
          <a:xfrm>
            <a:off x="6359917" y="2405768"/>
            <a:ext cx="2186370" cy="3171766"/>
          </a:xfrm>
          <a:prstGeom prst="rect">
            <a:avLst/>
          </a:prstGeom>
          <a:noFill/>
        </p:spPr>
        <p:txBody>
          <a:bodyPr wrap="square" rtlCol="0">
            <a:noAutofit/>
          </a:bodyPr>
          <a:lstStyle/>
          <a:p>
            <a:pPr algn="just">
              <a:lnSpc>
                <a:spcPct val="120000"/>
              </a:lnSpc>
            </a:pPr>
            <a:r>
              <a:rPr lang="zh-CN" altLang="en-US" sz="1400" spc="120" dirty="0">
                <a:solidFill>
                  <a:schemeClr val="tx2">
                    <a:lumMod val="75000"/>
                  </a:schemeClr>
                </a:solidFill>
              </a:rPr>
              <a:t>人类关于跑步的记忆真的是非常深刻、非常古老。跑步这项运动可曾经是我们捕猎、逃生的必要条件和能力之一。所以，跑步已经深深刻入了我们的基因深处，成为了我们不可分割的一部分。这也是跑步受欢迎的原因之一，就算是从不健身的人，也曾经尝试过跑步。</a:t>
            </a:r>
          </a:p>
        </p:txBody>
      </p:sp>
      <p:sp>
        <p:nvSpPr>
          <p:cNvPr id="18" name="文本框 17">
            <a:extLst>
              <a:ext uri="{FF2B5EF4-FFF2-40B4-BE49-F238E27FC236}">
                <a16:creationId xmlns:a16="http://schemas.microsoft.com/office/drawing/2014/main" id="{96D058A8-D41E-4FA1-EC5C-05BD8C58A2D1}"/>
              </a:ext>
            </a:extLst>
          </p:cNvPr>
          <p:cNvSpPr txBox="1"/>
          <p:nvPr/>
        </p:nvSpPr>
        <p:spPr>
          <a:xfrm>
            <a:off x="3676760" y="2405768"/>
            <a:ext cx="2186370" cy="3430298"/>
          </a:xfrm>
          <a:prstGeom prst="rect">
            <a:avLst/>
          </a:prstGeom>
          <a:noFill/>
        </p:spPr>
        <p:txBody>
          <a:bodyPr wrap="square" rtlCol="0">
            <a:noAutofit/>
          </a:bodyPr>
          <a:lstStyle/>
          <a:p>
            <a:pPr algn="just">
              <a:lnSpc>
                <a:spcPct val="120000"/>
              </a:lnSpc>
            </a:pPr>
            <a:r>
              <a:rPr lang="zh-CN" altLang="en-US" sz="1400" spc="120" dirty="0">
                <a:solidFill>
                  <a:schemeClr val="tx2">
                    <a:lumMod val="75000"/>
                  </a:schemeClr>
                </a:solidFill>
              </a:rPr>
              <a:t>很多运动对于年龄都有一定的限制，比如说多数的无氧运动，年龄太的人不可以进行，年龄小的人也不可以进行，而跑步对于运动者的年龄要求成都并不是很高，不管你是什么年龄段的人，只要你活动自如，不受限制，就都可以在保证安全的前提下适量跑步，尝试跑步运动带给自己的好处。</a:t>
            </a:r>
          </a:p>
        </p:txBody>
      </p:sp>
    </p:spTree>
    <p:extLst>
      <p:ext uri="{BB962C8B-B14F-4D97-AF65-F5344CB8AC3E}">
        <p14:creationId xmlns:p14="http://schemas.microsoft.com/office/powerpoint/2010/main" val="8252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DA090704-4097-BDDD-3CCA-484E126A8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98" y="1638496"/>
            <a:ext cx="2407572" cy="1353666"/>
          </a:xfrm>
          <a:prstGeom prst="rect">
            <a:avLst/>
          </a:prstGeom>
        </p:spPr>
      </p:pic>
      <p:pic>
        <p:nvPicPr>
          <p:cNvPr id="46" name="图片 45">
            <a:extLst>
              <a:ext uri="{FF2B5EF4-FFF2-40B4-BE49-F238E27FC236}">
                <a16:creationId xmlns:a16="http://schemas.microsoft.com/office/drawing/2014/main" id="{BCFBB857-1273-2663-8E8E-89E51E5A0D19}"/>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8893261" y="4208014"/>
            <a:ext cx="2392808" cy="1345954"/>
          </a:xfrm>
          <a:prstGeom prst="rect">
            <a:avLst/>
          </a:prstGeom>
        </p:spPr>
      </p:pic>
      <p:pic>
        <p:nvPicPr>
          <p:cNvPr id="51" name="图片 50">
            <a:extLst>
              <a:ext uri="{FF2B5EF4-FFF2-40B4-BE49-F238E27FC236}">
                <a16:creationId xmlns:a16="http://schemas.microsoft.com/office/drawing/2014/main" id="{F7F67DBF-F975-F0E5-B5F1-45A15AB5248A}"/>
              </a:ext>
            </a:extLst>
          </p:cNvPr>
          <p:cNvPicPr>
            <a:picLocks noChangeAspect="1"/>
          </p:cNvPicPr>
          <p:nvPr/>
        </p:nvPicPr>
        <p:blipFill rotWithShape="1">
          <a:blip r:embed="rId4">
            <a:extLst>
              <a:ext uri="{28A0092B-C50C-407E-A947-70E740481C1C}">
                <a14:useLocalDpi xmlns:a14="http://schemas.microsoft.com/office/drawing/2010/main" val="0"/>
              </a:ext>
            </a:extLst>
          </a:blip>
          <a:srcRect t="7654" b="7654"/>
          <a:stretch/>
        </p:blipFill>
        <p:spPr>
          <a:xfrm>
            <a:off x="8896812" y="1638496"/>
            <a:ext cx="2406517" cy="1353666"/>
          </a:xfrm>
          <a:prstGeom prst="rect">
            <a:avLst/>
          </a:prstGeom>
        </p:spPr>
      </p:pic>
      <p:pic>
        <p:nvPicPr>
          <p:cNvPr id="54" name="图片 53">
            <a:extLst>
              <a:ext uri="{FF2B5EF4-FFF2-40B4-BE49-F238E27FC236}">
                <a16:creationId xmlns:a16="http://schemas.microsoft.com/office/drawing/2014/main" id="{090253E4-CBD7-835E-9D3C-4D61219016BA}"/>
              </a:ext>
            </a:extLst>
          </p:cNvPr>
          <p:cNvPicPr>
            <a:picLocks noChangeAspect="1"/>
          </p:cNvPicPr>
          <p:nvPr/>
        </p:nvPicPr>
        <p:blipFill rotWithShape="1">
          <a:blip r:embed="rId5">
            <a:extLst>
              <a:ext uri="{28A0092B-C50C-407E-A947-70E740481C1C}">
                <a14:useLocalDpi xmlns:a14="http://schemas.microsoft.com/office/drawing/2010/main" val="0"/>
              </a:ext>
            </a:extLst>
          </a:blip>
          <a:srcRect t="7798" b="7798"/>
          <a:stretch/>
        </p:blipFill>
        <p:spPr>
          <a:xfrm>
            <a:off x="963748" y="4370432"/>
            <a:ext cx="2392809" cy="1345955"/>
          </a:xfrm>
          <a:prstGeom prst="rect">
            <a:avLst/>
          </a:prstGeom>
        </p:spPr>
      </p:pic>
      <p:sp>
        <p:nvSpPr>
          <p:cNvPr id="55" name="矩形 54">
            <a:extLst>
              <a:ext uri="{FF2B5EF4-FFF2-40B4-BE49-F238E27FC236}">
                <a16:creationId xmlns:a16="http://schemas.microsoft.com/office/drawing/2014/main" id="{5C5A3ECC-F706-87E1-0606-3D29891D2F49}"/>
              </a:ext>
            </a:extLst>
          </p:cNvPr>
          <p:cNvSpPr/>
          <p:nvPr/>
        </p:nvSpPr>
        <p:spPr>
          <a:xfrm>
            <a:off x="966839" y="1638496"/>
            <a:ext cx="2397140" cy="1353666"/>
          </a:xfrm>
          <a:prstGeom prst="rect">
            <a:avLst/>
          </a:prstGeom>
          <a:gradFill>
            <a:gsLst>
              <a:gs pos="0">
                <a:schemeClr val="tx1"/>
              </a:gs>
              <a:gs pos="100000">
                <a:schemeClr val="tx1">
                  <a:alpha val="105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4" name="矩形 43">
            <a:extLst>
              <a:ext uri="{FF2B5EF4-FFF2-40B4-BE49-F238E27FC236}">
                <a16:creationId xmlns:a16="http://schemas.microsoft.com/office/drawing/2014/main" id="{273EF81F-FFB2-4452-27C7-2BAEE2A39D94}"/>
              </a:ext>
            </a:extLst>
          </p:cNvPr>
          <p:cNvSpPr/>
          <p:nvPr/>
        </p:nvSpPr>
        <p:spPr>
          <a:xfrm>
            <a:off x="963748" y="4362721"/>
            <a:ext cx="2397140" cy="1353666"/>
          </a:xfrm>
          <a:prstGeom prst="rect">
            <a:avLst/>
          </a:prstGeom>
          <a:gradFill>
            <a:gsLst>
              <a:gs pos="0">
                <a:schemeClr val="tx1"/>
              </a:gs>
              <a:gs pos="100000">
                <a:schemeClr val="tx1">
                  <a:alpha val="105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7" name="矩形 46">
            <a:extLst>
              <a:ext uri="{FF2B5EF4-FFF2-40B4-BE49-F238E27FC236}">
                <a16:creationId xmlns:a16="http://schemas.microsoft.com/office/drawing/2014/main" id="{431AEF82-7CCA-76B4-B1EA-6F6903D4AD0F}"/>
              </a:ext>
            </a:extLst>
          </p:cNvPr>
          <p:cNvSpPr/>
          <p:nvPr/>
        </p:nvSpPr>
        <p:spPr>
          <a:xfrm>
            <a:off x="8888929" y="4204158"/>
            <a:ext cx="2397140" cy="1353666"/>
          </a:xfrm>
          <a:prstGeom prst="rect">
            <a:avLst/>
          </a:prstGeom>
          <a:gradFill>
            <a:gsLst>
              <a:gs pos="0">
                <a:schemeClr val="tx1"/>
              </a:gs>
              <a:gs pos="100000">
                <a:schemeClr val="tx1">
                  <a:alpha val="105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52" name="矩形 51">
            <a:extLst>
              <a:ext uri="{FF2B5EF4-FFF2-40B4-BE49-F238E27FC236}">
                <a16:creationId xmlns:a16="http://schemas.microsoft.com/office/drawing/2014/main" id="{38B4CA62-2788-5E84-7E62-C28523C95ED1}"/>
              </a:ext>
            </a:extLst>
          </p:cNvPr>
          <p:cNvSpPr/>
          <p:nvPr/>
        </p:nvSpPr>
        <p:spPr>
          <a:xfrm>
            <a:off x="8906189" y="1638496"/>
            <a:ext cx="2397140" cy="1353666"/>
          </a:xfrm>
          <a:prstGeom prst="rect">
            <a:avLst/>
          </a:prstGeom>
          <a:gradFill>
            <a:gsLst>
              <a:gs pos="0">
                <a:schemeClr val="tx1"/>
              </a:gs>
              <a:gs pos="100000">
                <a:schemeClr val="tx1">
                  <a:alpha val="105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2" name="标题 1">
            <a:extLst>
              <a:ext uri="{FF2B5EF4-FFF2-40B4-BE49-F238E27FC236}">
                <a16:creationId xmlns:a16="http://schemas.microsoft.com/office/drawing/2014/main" id="{AABCB5B1-5AEC-4B82-9471-A9A0C7C3341A}"/>
              </a:ext>
            </a:extLst>
          </p:cNvPr>
          <p:cNvSpPr>
            <a:spLocks noGrp="1"/>
          </p:cNvSpPr>
          <p:nvPr>
            <p:ph type="title"/>
          </p:nvPr>
        </p:nvSpPr>
        <p:spPr/>
        <p:txBody>
          <a:bodyPr>
            <a:noAutofit/>
          </a:bodyPr>
          <a:lstStyle/>
          <a:p>
            <a:r>
              <a:rPr kumimoji="1" lang="zh-CN" altLang="en-US" dirty="0"/>
              <a:t>跑步运动场地选择</a:t>
            </a:r>
          </a:p>
        </p:txBody>
      </p:sp>
      <p:sp>
        <p:nvSpPr>
          <p:cNvPr id="3" name="文本框 2">
            <a:extLst>
              <a:ext uri="{FF2B5EF4-FFF2-40B4-BE49-F238E27FC236}">
                <a16:creationId xmlns:a16="http://schemas.microsoft.com/office/drawing/2014/main" id="{3AEB921B-6EDB-F8A6-5D44-E52FE8CBFAD7}"/>
              </a:ext>
            </a:extLst>
          </p:cNvPr>
          <p:cNvSpPr txBox="1"/>
          <p:nvPr/>
        </p:nvSpPr>
        <p:spPr>
          <a:xfrm>
            <a:off x="1394085" y="1825533"/>
            <a:ext cx="1547725" cy="798104"/>
          </a:xfrm>
          <a:prstGeom prst="rect">
            <a:avLst/>
          </a:prstGeom>
          <a:noFill/>
        </p:spPr>
        <p:txBody>
          <a:bodyPr wrap="square" rtlCol="0">
            <a:noAutofit/>
          </a:bodyPr>
          <a:lstStyle/>
          <a:p>
            <a:pPr algn="ctr">
              <a:lnSpc>
                <a:spcPct val="120000"/>
              </a:lnSpc>
            </a:pPr>
            <a:r>
              <a:rPr lang="zh-CN" altLang="en-US" sz="2000" spc="120" dirty="0">
                <a:solidFill>
                  <a:schemeClr val="bg1"/>
                </a:solidFill>
              </a:rPr>
              <a:t>初级跑场</a:t>
            </a:r>
            <a:endParaRPr lang="en-US" altLang="zh-CN" sz="2000" spc="120" dirty="0">
              <a:solidFill>
                <a:schemeClr val="bg1"/>
              </a:solidFill>
            </a:endParaRPr>
          </a:p>
          <a:p>
            <a:pPr algn="ctr">
              <a:lnSpc>
                <a:spcPct val="120000"/>
              </a:lnSpc>
            </a:pPr>
            <a:r>
              <a:rPr lang="zh-CN" altLang="en-US" sz="2000" b="1" spc="120" dirty="0">
                <a:solidFill>
                  <a:schemeClr val="bg1"/>
                </a:solidFill>
              </a:rPr>
              <a:t>塑胶跑道</a:t>
            </a:r>
            <a:endParaRPr kumimoji="1" lang="zh-CN" altLang="en-US" sz="2000" b="1" spc="120" dirty="0">
              <a:solidFill>
                <a:schemeClr val="bg1"/>
              </a:solidFill>
            </a:endParaRPr>
          </a:p>
        </p:txBody>
      </p:sp>
      <p:sp>
        <p:nvSpPr>
          <p:cNvPr id="4" name="文本框 3">
            <a:extLst>
              <a:ext uri="{FF2B5EF4-FFF2-40B4-BE49-F238E27FC236}">
                <a16:creationId xmlns:a16="http://schemas.microsoft.com/office/drawing/2014/main" id="{34F283EF-13CA-F1F8-E53A-24A33BE1C952}"/>
              </a:ext>
            </a:extLst>
          </p:cNvPr>
          <p:cNvSpPr txBox="1"/>
          <p:nvPr/>
        </p:nvSpPr>
        <p:spPr>
          <a:xfrm>
            <a:off x="8896812" y="1825533"/>
            <a:ext cx="2407572" cy="798104"/>
          </a:xfrm>
          <a:prstGeom prst="rect">
            <a:avLst/>
          </a:prstGeom>
          <a:noFill/>
        </p:spPr>
        <p:txBody>
          <a:bodyPr wrap="square" rtlCol="0">
            <a:noAutofit/>
          </a:bodyPr>
          <a:lstStyle/>
          <a:p>
            <a:pPr algn="ctr">
              <a:lnSpc>
                <a:spcPct val="120000"/>
              </a:lnSpc>
            </a:pPr>
            <a:r>
              <a:rPr lang="zh-CN" altLang="en-US" sz="2000" spc="120" dirty="0">
                <a:solidFill>
                  <a:schemeClr val="bg1"/>
                </a:solidFill>
              </a:rPr>
              <a:t>最方便的跑场</a:t>
            </a:r>
            <a:endParaRPr lang="en-US" altLang="zh-CN" sz="2000" spc="120" dirty="0">
              <a:solidFill>
                <a:schemeClr val="bg1"/>
              </a:solidFill>
            </a:endParaRPr>
          </a:p>
          <a:p>
            <a:pPr algn="ctr">
              <a:lnSpc>
                <a:spcPct val="120000"/>
              </a:lnSpc>
            </a:pPr>
            <a:r>
              <a:rPr lang="zh-CN" altLang="en-US" sz="2000" b="1" spc="120" dirty="0">
                <a:solidFill>
                  <a:schemeClr val="bg1"/>
                </a:solidFill>
              </a:rPr>
              <a:t>柏油马路</a:t>
            </a:r>
            <a:endParaRPr kumimoji="1" lang="zh-CN" altLang="en-US" sz="2000" b="1" spc="120" dirty="0">
              <a:solidFill>
                <a:schemeClr val="bg1"/>
              </a:solidFill>
            </a:endParaRPr>
          </a:p>
        </p:txBody>
      </p:sp>
      <p:sp>
        <p:nvSpPr>
          <p:cNvPr id="5" name="文本框 4">
            <a:extLst>
              <a:ext uri="{FF2B5EF4-FFF2-40B4-BE49-F238E27FC236}">
                <a16:creationId xmlns:a16="http://schemas.microsoft.com/office/drawing/2014/main" id="{84D98C07-3B98-32C7-3621-2F634D4BBE12}"/>
              </a:ext>
            </a:extLst>
          </p:cNvPr>
          <p:cNvSpPr txBox="1"/>
          <p:nvPr/>
        </p:nvSpPr>
        <p:spPr>
          <a:xfrm>
            <a:off x="9241982" y="4536367"/>
            <a:ext cx="1691033" cy="798104"/>
          </a:xfrm>
          <a:prstGeom prst="rect">
            <a:avLst/>
          </a:prstGeom>
          <a:noFill/>
        </p:spPr>
        <p:txBody>
          <a:bodyPr wrap="square" rtlCol="0">
            <a:noAutofit/>
          </a:bodyPr>
          <a:lstStyle/>
          <a:p>
            <a:pPr algn="ctr">
              <a:lnSpc>
                <a:spcPct val="120000"/>
              </a:lnSpc>
            </a:pPr>
            <a:r>
              <a:rPr lang="zh-CN" altLang="en-US" sz="2000" spc="120" dirty="0">
                <a:solidFill>
                  <a:schemeClr val="bg1"/>
                </a:solidFill>
              </a:rPr>
              <a:t>文艺跑场</a:t>
            </a:r>
            <a:endParaRPr lang="en-US" altLang="zh-CN" sz="2000" spc="120" dirty="0">
              <a:solidFill>
                <a:schemeClr val="bg1"/>
              </a:solidFill>
            </a:endParaRPr>
          </a:p>
          <a:p>
            <a:pPr algn="ctr">
              <a:lnSpc>
                <a:spcPct val="120000"/>
              </a:lnSpc>
            </a:pPr>
            <a:r>
              <a:rPr lang="zh-CN" altLang="en-US" sz="2000" b="1" spc="120" dirty="0">
                <a:solidFill>
                  <a:schemeClr val="bg1"/>
                </a:solidFill>
              </a:rPr>
              <a:t>青青草地</a:t>
            </a:r>
            <a:endParaRPr kumimoji="1" lang="zh-CN" altLang="en-US" sz="2000" b="1" spc="120" dirty="0">
              <a:solidFill>
                <a:schemeClr val="bg1"/>
              </a:solidFill>
            </a:endParaRPr>
          </a:p>
        </p:txBody>
      </p:sp>
      <p:sp>
        <p:nvSpPr>
          <p:cNvPr id="6" name="文本框 5">
            <a:extLst>
              <a:ext uri="{FF2B5EF4-FFF2-40B4-BE49-F238E27FC236}">
                <a16:creationId xmlns:a16="http://schemas.microsoft.com/office/drawing/2014/main" id="{95835D2D-3AB4-35AF-F1BA-BA9FC3B3C8C6}"/>
              </a:ext>
            </a:extLst>
          </p:cNvPr>
          <p:cNvSpPr txBox="1"/>
          <p:nvPr/>
        </p:nvSpPr>
        <p:spPr>
          <a:xfrm>
            <a:off x="1394085" y="4575029"/>
            <a:ext cx="1691033" cy="798104"/>
          </a:xfrm>
          <a:prstGeom prst="rect">
            <a:avLst/>
          </a:prstGeom>
          <a:noFill/>
        </p:spPr>
        <p:txBody>
          <a:bodyPr wrap="square" rtlCol="0">
            <a:noAutofit/>
          </a:bodyPr>
          <a:lstStyle/>
          <a:p>
            <a:pPr algn="ctr">
              <a:lnSpc>
                <a:spcPct val="120000"/>
              </a:lnSpc>
            </a:pPr>
            <a:r>
              <a:rPr lang="zh-CN" altLang="en-US" sz="2000" spc="120" dirty="0">
                <a:solidFill>
                  <a:schemeClr val="bg1"/>
                </a:solidFill>
              </a:rPr>
              <a:t>室内跑场</a:t>
            </a:r>
            <a:endParaRPr lang="en-US" altLang="zh-CN" sz="2000" spc="120" dirty="0">
              <a:solidFill>
                <a:schemeClr val="bg1"/>
              </a:solidFill>
            </a:endParaRPr>
          </a:p>
          <a:p>
            <a:pPr algn="ctr">
              <a:lnSpc>
                <a:spcPct val="120000"/>
              </a:lnSpc>
            </a:pPr>
            <a:r>
              <a:rPr lang="zh-CN" altLang="en-US" sz="2000" b="1" spc="120" dirty="0">
                <a:solidFill>
                  <a:schemeClr val="bg1"/>
                </a:solidFill>
              </a:rPr>
              <a:t>跑步机</a:t>
            </a:r>
            <a:endParaRPr kumimoji="1" lang="zh-CN" altLang="en-US" sz="2000" b="1" spc="120" dirty="0">
              <a:solidFill>
                <a:schemeClr val="bg1"/>
              </a:solidFill>
            </a:endParaRPr>
          </a:p>
        </p:txBody>
      </p:sp>
      <p:sp>
        <p:nvSpPr>
          <p:cNvPr id="11" name="椭圆 10">
            <a:extLst>
              <a:ext uri="{FF2B5EF4-FFF2-40B4-BE49-F238E27FC236}">
                <a16:creationId xmlns:a16="http://schemas.microsoft.com/office/drawing/2014/main" id="{00B919D3-BE39-42A8-4431-841247F07C41}"/>
              </a:ext>
            </a:extLst>
          </p:cNvPr>
          <p:cNvSpPr/>
          <p:nvPr/>
        </p:nvSpPr>
        <p:spPr>
          <a:xfrm>
            <a:off x="5219700" y="3029891"/>
            <a:ext cx="1752600" cy="1752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grpSp>
        <p:nvGrpSpPr>
          <p:cNvPr id="19" name="组合 18">
            <a:extLst>
              <a:ext uri="{FF2B5EF4-FFF2-40B4-BE49-F238E27FC236}">
                <a16:creationId xmlns:a16="http://schemas.microsoft.com/office/drawing/2014/main" id="{A20B3C7C-5F47-62E2-D628-9E70D6AC1891}"/>
              </a:ext>
            </a:extLst>
          </p:cNvPr>
          <p:cNvGrpSpPr/>
          <p:nvPr/>
        </p:nvGrpSpPr>
        <p:grpSpPr>
          <a:xfrm>
            <a:off x="3506797" y="2857152"/>
            <a:ext cx="1856496" cy="564987"/>
            <a:chOff x="3935896" y="2464904"/>
            <a:chExt cx="2632326" cy="564987"/>
          </a:xfrm>
        </p:grpSpPr>
        <p:cxnSp>
          <p:nvCxnSpPr>
            <p:cNvPr id="16" name="直线连接符 15">
              <a:extLst>
                <a:ext uri="{FF2B5EF4-FFF2-40B4-BE49-F238E27FC236}">
                  <a16:creationId xmlns:a16="http://schemas.microsoft.com/office/drawing/2014/main" id="{52FE7625-6370-4ED0-2475-B9980876D4FD}"/>
                </a:ext>
              </a:extLst>
            </p:cNvPr>
            <p:cNvCxnSpPr>
              <a:cxnSpLocks/>
            </p:cNvCxnSpPr>
            <p:nvPr/>
          </p:nvCxnSpPr>
          <p:spPr>
            <a:xfrm>
              <a:off x="3935896" y="2464904"/>
              <a:ext cx="206733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66AF2C11-FDE5-1A4D-D9BC-2BB608DFE330}"/>
                </a:ext>
              </a:extLst>
            </p:cNvPr>
            <p:cNvCxnSpPr/>
            <p:nvPr/>
          </p:nvCxnSpPr>
          <p:spPr>
            <a:xfrm>
              <a:off x="6003235" y="2464904"/>
              <a:ext cx="564987" cy="56498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5792CDFB-5262-69C6-6167-60B25AAAC279}"/>
              </a:ext>
            </a:extLst>
          </p:cNvPr>
          <p:cNvGrpSpPr/>
          <p:nvPr/>
        </p:nvGrpSpPr>
        <p:grpSpPr>
          <a:xfrm flipV="1">
            <a:off x="3506797" y="4370433"/>
            <a:ext cx="1856496" cy="564987"/>
            <a:chOff x="3935896" y="2464904"/>
            <a:chExt cx="2632326" cy="564987"/>
          </a:xfrm>
        </p:grpSpPr>
        <p:cxnSp>
          <p:nvCxnSpPr>
            <p:cNvPr id="24" name="直线连接符 23">
              <a:extLst>
                <a:ext uri="{FF2B5EF4-FFF2-40B4-BE49-F238E27FC236}">
                  <a16:creationId xmlns:a16="http://schemas.microsoft.com/office/drawing/2014/main" id="{CDA3A044-C41F-0386-96FA-F094AF0963D5}"/>
                </a:ext>
              </a:extLst>
            </p:cNvPr>
            <p:cNvCxnSpPr/>
            <p:nvPr/>
          </p:nvCxnSpPr>
          <p:spPr>
            <a:xfrm>
              <a:off x="3935896" y="2464904"/>
              <a:ext cx="206733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88143D87-D930-BD6F-031B-E981D72FBF1C}"/>
                </a:ext>
              </a:extLst>
            </p:cNvPr>
            <p:cNvCxnSpPr/>
            <p:nvPr/>
          </p:nvCxnSpPr>
          <p:spPr>
            <a:xfrm>
              <a:off x="6003235" y="2464904"/>
              <a:ext cx="564987" cy="56498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E19F27A3-E933-113F-349B-8DBB46A60181}"/>
              </a:ext>
            </a:extLst>
          </p:cNvPr>
          <p:cNvGrpSpPr/>
          <p:nvPr/>
        </p:nvGrpSpPr>
        <p:grpSpPr>
          <a:xfrm flipH="1">
            <a:off x="6828709" y="2857151"/>
            <a:ext cx="1856496" cy="564987"/>
            <a:chOff x="3935896" y="2464904"/>
            <a:chExt cx="2632326" cy="564987"/>
          </a:xfrm>
        </p:grpSpPr>
        <p:cxnSp>
          <p:nvCxnSpPr>
            <p:cNvPr id="32" name="直线连接符 31">
              <a:extLst>
                <a:ext uri="{FF2B5EF4-FFF2-40B4-BE49-F238E27FC236}">
                  <a16:creationId xmlns:a16="http://schemas.microsoft.com/office/drawing/2014/main" id="{F9ABC230-8D3B-2969-8471-9176EA209258}"/>
                </a:ext>
              </a:extLst>
            </p:cNvPr>
            <p:cNvCxnSpPr>
              <a:cxnSpLocks/>
            </p:cNvCxnSpPr>
            <p:nvPr/>
          </p:nvCxnSpPr>
          <p:spPr>
            <a:xfrm>
              <a:off x="3935896" y="2464904"/>
              <a:ext cx="206733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a16="http://schemas.microsoft.com/office/drawing/2014/main" id="{4EFBD653-98E3-AE52-A0AC-875283FD1A24}"/>
                </a:ext>
              </a:extLst>
            </p:cNvPr>
            <p:cNvCxnSpPr/>
            <p:nvPr/>
          </p:nvCxnSpPr>
          <p:spPr>
            <a:xfrm>
              <a:off x="6003235" y="2464904"/>
              <a:ext cx="564987" cy="56498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E2F53CC9-E63B-91FF-75E7-A3BF7B7A4079}"/>
              </a:ext>
            </a:extLst>
          </p:cNvPr>
          <p:cNvGrpSpPr/>
          <p:nvPr/>
        </p:nvGrpSpPr>
        <p:grpSpPr>
          <a:xfrm flipH="1" flipV="1">
            <a:off x="6828709" y="4370432"/>
            <a:ext cx="1856496" cy="564987"/>
            <a:chOff x="3935896" y="2464904"/>
            <a:chExt cx="2632326" cy="564987"/>
          </a:xfrm>
        </p:grpSpPr>
        <p:cxnSp>
          <p:nvCxnSpPr>
            <p:cNvPr id="35" name="直线连接符 34">
              <a:extLst>
                <a:ext uri="{FF2B5EF4-FFF2-40B4-BE49-F238E27FC236}">
                  <a16:creationId xmlns:a16="http://schemas.microsoft.com/office/drawing/2014/main" id="{4E870357-8C9F-834D-2F1A-55DC8AAADEE3}"/>
                </a:ext>
              </a:extLst>
            </p:cNvPr>
            <p:cNvCxnSpPr/>
            <p:nvPr/>
          </p:nvCxnSpPr>
          <p:spPr>
            <a:xfrm>
              <a:off x="3935896" y="2464904"/>
              <a:ext cx="206733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10AC68BE-06AD-3931-1C39-E2494770D738}"/>
                </a:ext>
              </a:extLst>
            </p:cNvPr>
            <p:cNvCxnSpPr/>
            <p:nvPr/>
          </p:nvCxnSpPr>
          <p:spPr>
            <a:xfrm>
              <a:off x="6003235" y="2464904"/>
              <a:ext cx="564987" cy="56498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7" name="椭圆 36">
            <a:extLst>
              <a:ext uri="{FF2B5EF4-FFF2-40B4-BE49-F238E27FC236}">
                <a16:creationId xmlns:a16="http://schemas.microsoft.com/office/drawing/2014/main" id="{2861A005-D9A6-A0F4-2459-338178670A9A}"/>
              </a:ext>
            </a:extLst>
          </p:cNvPr>
          <p:cNvSpPr/>
          <p:nvPr/>
        </p:nvSpPr>
        <p:spPr>
          <a:xfrm flipH="1" flipV="1">
            <a:off x="3470797" y="282115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8" name="椭圆 37">
            <a:extLst>
              <a:ext uri="{FF2B5EF4-FFF2-40B4-BE49-F238E27FC236}">
                <a16:creationId xmlns:a16="http://schemas.microsoft.com/office/drawing/2014/main" id="{15F32A03-C222-4440-DC74-933B6824F2CB}"/>
              </a:ext>
            </a:extLst>
          </p:cNvPr>
          <p:cNvSpPr/>
          <p:nvPr/>
        </p:nvSpPr>
        <p:spPr>
          <a:xfrm flipH="1" flipV="1">
            <a:off x="3470797" y="489941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39" name="椭圆 38">
            <a:extLst>
              <a:ext uri="{FF2B5EF4-FFF2-40B4-BE49-F238E27FC236}">
                <a16:creationId xmlns:a16="http://schemas.microsoft.com/office/drawing/2014/main" id="{30C7C076-7CD6-CE6C-03FF-659B5600AE30}"/>
              </a:ext>
            </a:extLst>
          </p:cNvPr>
          <p:cNvSpPr/>
          <p:nvPr/>
        </p:nvSpPr>
        <p:spPr>
          <a:xfrm flipH="1" flipV="1">
            <a:off x="8631636" y="2821151"/>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sp>
        <p:nvSpPr>
          <p:cNvPr id="40" name="椭圆 39">
            <a:extLst>
              <a:ext uri="{FF2B5EF4-FFF2-40B4-BE49-F238E27FC236}">
                <a16:creationId xmlns:a16="http://schemas.microsoft.com/office/drawing/2014/main" id="{732D6C2C-F71E-F905-801C-DD1B0043172F}"/>
              </a:ext>
            </a:extLst>
          </p:cNvPr>
          <p:cNvSpPr/>
          <p:nvPr/>
        </p:nvSpPr>
        <p:spPr>
          <a:xfrm flipH="1" flipV="1">
            <a:off x="8631636" y="4899419"/>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p>
        </p:txBody>
      </p:sp>
      <p:pic>
        <p:nvPicPr>
          <p:cNvPr id="41" name="图形 40" descr="可回收标志">
            <a:extLst>
              <a:ext uri="{FF2B5EF4-FFF2-40B4-BE49-F238E27FC236}">
                <a16:creationId xmlns:a16="http://schemas.microsoft.com/office/drawing/2014/main" id="{8D2F8E42-64D7-211B-0BAC-84D78E0109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3353" y="3243543"/>
            <a:ext cx="1325295" cy="1325295"/>
          </a:xfrm>
          <a:prstGeom prst="rect">
            <a:avLst/>
          </a:prstGeom>
        </p:spPr>
      </p:pic>
    </p:spTree>
    <p:extLst>
      <p:ext uri="{BB962C8B-B14F-4D97-AF65-F5344CB8AC3E}">
        <p14:creationId xmlns:p14="http://schemas.microsoft.com/office/powerpoint/2010/main" val="1741039576"/>
      </p:ext>
    </p:extLst>
  </p:cSld>
  <p:clrMapOvr>
    <a:masterClrMapping/>
  </p:clrMapOvr>
</p:sld>
</file>

<file path=ppt/theme/theme1.xml><?xml version="1.0" encoding="utf-8"?>
<a:theme xmlns:a="http://schemas.openxmlformats.org/drawingml/2006/main" name="Office 主题​​">
  <a:themeElements>
    <a:clrScheme name="自定义 3">
      <a:dk1>
        <a:srgbClr val="000000"/>
      </a:dk1>
      <a:lt1>
        <a:srgbClr val="FFFFFF"/>
      </a:lt1>
      <a:dk2>
        <a:srgbClr val="44546A"/>
      </a:dk2>
      <a:lt2>
        <a:srgbClr val="E7E6E6"/>
      </a:lt2>
      <a:accent1>
        <a:srgbClr val="B639BE"/>
      </a:accent1>
      <a:accent2>
        <a:srgbClr val="FEDFE6"/>
      </a:accent2>
      <a:accent3>
        <a:srgbClr val="1C23B2"/>
      </a:accent3>
      <a:accent4>
        <a:srgbClr val="FFC000"/>
      </a:accent4>
      <a:accent5>
        <a:srgbClr val="5B9BD5"/>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1408</TotalTime>
  <Words>2428</Words>
  <Application>Microsoft Office PowerPoint</Application>
  <PresentationFormat>宽屏</PresentationFormat>
  <Paragraphs>226</Paragraphs>
  <Slides>30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微软雅黑</vt:lpstr>
      <vt:lpstr>Verdana</vt:lpstr>
      <vt:lpstr>Arial Narrow</vt:lpstr>
      <vt:lpstr>Consolas</vt:lpstr>
      <vt:lpstr>华文楷体</vt:lpstr>
      <vt:lpstr>Arial</vt:lpstr>
      <vt:lpstr>微软雅黑</vt:lpstr>
      <vt:lpstr>Arial</vt:lpstr>
      <vt:lpstr>Arial Black</vt:lpstr>
      <vt:lpstr>Microsoft YaHei Light</vt:lpstr>
      <vt:lpstr>Office 主题​​</vt:lpstr>
      <vt:lpstr>PowerPoint 演示文稿</vt:lpstr>
      <vt:lpstr>PowerPoint 演示文稿</vt:lpstr>
      <vt:lpstr>PowerPoint 演示文稿</vt:lpstr>
      <vt:lpstr>跑步运动的定义</vt:lpstr>
      <vt:lpstr>跑步运动的类型</vt:lpstr>
      <vt:lpstr>跑步的动机</vt:lpstr>
      <vt:lpstr>跑步的意义</vt:lpstr>
      <vt:lpstr>相对其他运动，跑步运动的优势</vt:lpstr>
      <vt:lpstr>跑步运动场地选择</vt:lpstr>
      <vt:lpstr>跑步的好处</vt:lpstr>
      <vt:lpstr>跑步对青少年的好处</vt:lpstr>
      <vt:lpstr>PowerPoint 演示文稿</vt:lpstr>
      <vt:lpstr>跑步运动的发展趋势</vt:lpstr>
      <vt:lpstr>跑步运动后疫情时代的发展</vt:lpstr>
      <vt:lpstr>跑步运动的发展利好</vt:lpstr>
      <vt:lpstr>跑步人群画像</vt:lpstr>
      <vt:lpstr>PowerPoint 演示文稿</vt:lpstr>
      <vt:lpstr>跑步时间的选择</vt:lpstr>
      <vt:lpstr>跑前准备工作</vt:lpstr>
      <vt:lpstr>跑步前热身运动</vt:lpstr>
      <vt:lpstr>跑步的技巧</vt:lpstr>
      <vt:lpstr>跑步过程中</vt:lpstr>
      <vt:lpstr>跑步后应该做什么</vt:lpstr>
      <vt:lpstr>如何提高跑步成绩</vt:lpstr>
      <vt:lpstr>PowerPoint 演示文稿</vt:lpstr>
      <vt:lpstr>不同人群的跑步时长--青年</vt:lpstr>
      <vt:lpstr>不同人群的跑步时长—老人/儿童</vt:lpstr>
      <vt:lpstr>跑步注意事项</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guoyantao</dc:creator>
  <cp:lastModifiedBy>guo yantao</cp:lastModifiedBy>
  <cp:revision>20</cp:revision>
  <dcterms:created xsi:type="dcterms:W3CDTF">2022-06-10T09:18:08Z</dcterms:created>
  <dcterms:modified xsi:type="dcterms:W3CDTF">2022-08-03T06:28:13Z</dcterms:modified>
</cp:coreProperties>
</file>