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8" r:id="rId3"/>
    <p:sldId id="280" r:id="rId4"/>
    <p:sldId id="257" r:id="rId5"/>
    <p:sldId id="282" r:id="rId6"/>
    <p:sldId id="268" r:id="rId7"/>
    <p:sldId id="270" r:id="rId8"/>
    <p:sldId id="271" r:id="rId9"/>
    <p:sldId id="275" r:id="rId10"/>
    <p:sldId id="272" r:id="rId11"/>
    <p:sldId id="273" r:id="rId12"/>
    <p:sldId id="274" r:id="rId13"/>
    <p:sldId id="281" r:id="rId14"/>
    <p:sldId id="276" r:id="rId15"/>
    <p:sldId id="277" r:id="rId16"/>
    <p:sldId id="283" r:id="rId17"/>
    <p:sldId id="314"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Microsoft YaHei Light" panose="020B0502040204020203" pitchFamily="34" charset="-122"/>
      <p:regular r:id="rId24"/>
    </p:embeddedFont>
    <p:embeddedFont>
      <p:font typeface="江西拙楷" panose="02010600040101010101" pitchFamily="2" charset="-122"/>
      <p:regular r:id="rId25"/>
    </p:embeddedFont>
    <p:embeddedFont>
      <p:font typeface="微软雅黑" panose="020B0503020204020204" pitchFamily="34" charset="-122"/>
      <p:regular r:id="rId26"/>
      <p:bold r:id="rId27"/>
    </p:embeddedFont>
    <p:embeddedFont>
      <p:font typeface="微软雅黑" panose="020B0503020204020204" pitchFamily="34" charset="-122"/>
      <p:regular r:id="rId26"/>
      <p:bold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02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4450"/>
    <a:srgbClr val="FFFFFF"/>
    <a:srgbClr val="BC4C54"/>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44" d="100"/>
          <a:sy n="144" d="100"/>
        </p:scale>
        <p:origin x="110" y="432"/>
      </p:cViewPr>
      <p:guideLst>
        <p:guide orient="horz" pos="2160"/>
        <p:guide pos="202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2022/7/15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0212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7261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3517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729836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任意形状 7">
            <a:extLst>
              <a:ext uri="{FF2B5EF4-FFF2-40B4-BE49-F238E27FC236}">
                <a16:creationId xmlns:a16="http://schemas.microsoft.com/office/drawing/2014/main" id="{268FE6A9-CA6E-4201-52FC-A979779163B2}"/>
              </a:ext>
            </a:extLst>
          </p:cNvPr>
          <p:cNvSpPr/>
          <p:nvPr/>
        </p:nvSpPr>
        <p:spPr>
          <a:xfrm>
            <a:off x="-44450" y="6224270"/>
            <a:ext cx="12280900" cy="6337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9" name="任意形状 7">
            <a:extLst>
              <a:ext uri="{FF2B5EF4-FFF2-40B4-BE49-F238E27FC236}">
                <a16:creationId xmlns:a16="http://schemas.microsoft.com/office/drawing/2014/main" id="{5B4F466E-CED5-A005-F12B-C63EA650F6B1}"/>
              </a:ext>
            </a:extLst>
          </p:cNvPr>
          <p:cNvSpPr/>
          <p:nvPr/>
        </p:nvSpPr>
        <p:spPr>
          <a:xfrm>
            <a:off x="-44450" y="6422390"/>
            <a:ext cx="12280900" cy="436245"/>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grpSp>
        <p:nvGrpSpPr>
          <p:cNvPr id="5" name="组合 4">
            <a:extLst>
              <a:ext uri="{FF2B5EF4-FFF2-40B4-BE49-F238E27FC236}">
                <a16:creationId xmlns:a16="http://schemas.microsoft.com/office/drawing/2014/main" id="{235BA85F-5599-1555-71D5-7A0F869C828E}"/>
              </a:ext>
            </a:extLst>
          </p:cNvPr>
          <p:cNvGrpSpPr/>
          <p:nvPr userDrawn="1"/>
        </p:nvGrpSpPr>
        <p:grpSpPr>
          <a:xfrm>
            <a:off x="698625" y="2018877"/>
            <a:ext cx="7011987" cy="1764041"/>
            <a:chOff x="698625" y="2018877"/>
            <a:chExt cx="7011987" cy="1764041"/>
          </a:xfrm>
        </p:grpSpPr>
        <p:sp>
          <p:nvSpPr>
            <p:cNvPr id="6" name="一个圆顶角并剪去另一个顶角的矩形 4">
              <a:extLst>
                <a:ext uri="{FF2B5EF4-FFF2-40B4-BE49-F238E27FC236}">
                  <a16:creationId xmlns:a16="http://schemas.microsoft.com/office/drawing/2014/main" id="{DFBDC360-4E64-A1A1-7770-3EBD8ADE2619}"/>
                </a:ext>
              </a:extLst>
            </p:cNvPr>
            <p:cNvSpPr/>
            <p:nvPr/>
          </p:nvSpPr>
          <p:spPr>
            <a:xfrm>
              <a:off x="885315" y="2195346"/>
              <a:ext cx="6814185" cy="1465402"/>
            </a:xfrm>
            <a:prstGeom prst="snipRoundRect">
              <a:avLst>
                <a:gd name="adj1" fmla="val 0"/>
                <a:gd name="adj2" fmla="val 23490"/>
              </a:avLst>
            </a:prstGeom>
            <a:noFill/>
            <a:ln w="19050">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endParaRPr>
            </a:p>
          </p:txBody>
        </p:sp>
        <p:sp>
          <p:nvSpPr>
            <p:cNvPr id="7" name="平行四边形 6">
              <a:extLst>
                <a:ext uri="{FF2B5EF4-FFF2-40B4-BE49-F238E27FC236}">
                  <a16:creationId xmlns:a16="http://schemas.microsoft.com/office/drawing/2014/main" id="{FC9966DD-C938-92EF-3C64-F8C62D8FE4A0}"/>
                </a:ext>
              </a:extLst>
            </p:cNvPr>
            <p:cNvSpPr/>
            <p:nvPr/>
          </p:nvSpPr>
          <p:spPr>
            <a:xfrm>
              <a:off x="795780" y="3672383"/>
              <a:ext cx="1711960" cy="110535"/>
            </a:xfrm>
            <a:prstGeom prst="parallelogram">
              <a:avLst>
                <a:gd name="adj" fmla="val 69713"/>
              </a:avLst>
            </a:prstGeom>
            <a:solidFill>
              <a:schemeClr val="accent1"/>
            </a:solidFill>
            <a:ln>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直角三角形 9">
              <a:extLst>
                <a:ext uri="{FF2B5EF4-FFF2-40B4-BE49-F238E27FC236}">
                  <a16:creationId xmlns:a16="http://schemas.microsoft.com/office/drawing/2014/main" id="{B3892A32-930E-25E5-ABC6-B1D83CF18493}"/>
                </a:ext>
              </a:extLst>
            </p:cNvPr>
            <p:cNvSpPr/>
            <p:nvPr/>
          </p:nvSpPr>
          <p:spPr>
            <a:xfrm rot="16200000" flipH="1">
              <a:off x="7472611" y="2170335"/>
              <a:ext cx="237877" cy="238125"/>
            </a:xfrm>
            <a:prstGeom prst="rtTriangle">
              <a:avLst/>
            </a:prstGeom>
            <a:solidFill>
              <a:schemeClr val="accent1"/>
            </a:solidFill>
            <a:ln>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半闭框 10">
              <a:extLst>
                <a:ext uri="{FF2B5EF4-FFF2-40B4-BE49-F238E27FC236}">
                  <a16:creationId xmlns:a16="http://schemas.microsoft.com/office/drawing/2014/main" id="{03AB8941-8383-B67B-C040-2EFDF8748456}"/>
                </a:ext>
              </a:extLst>
            </p:cNvPr>
            <p:cNvSpPr/>
            <p:nvPr/>
          </p:nvSpPr>
          <p:spPr>
            <a:xfrm>
              <a:off x="698625" y="2018877"/>
              <a:ext cx="605155" cy="605036"/>
            </a:xfrm>
            <a:prstGeom prst="halfFrame">
              <a:avLst>
                <a:gd name="adj1" fmla="val 9726"/>
                <a:gd name="adj2" fmla="val 10671"/>
              </a:avLst>
            </a:prstGeom>
            <a:solidFill>
              <a:schemeClr val="accent1"/>
            </a:solidFill>
            <a:ln w="19050">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pic>
        <p:nvPicPr>
          <p:cNvPr id="12" name="图片 11" descr="3a355e2f664c4c918b06592b0c3e4ad3">
            <a:extLst>
              <a:ext uri="{FF2B5EF4-FFF2-40B4-BE49-F238E27FC236}">
                <a16:creationId xmlns:a16="http://schemas.microsoft.com/office/drawing/2014/main" id="{3DE34FAB-A2D3-0E06-4D66-5C824ED5A1D1}"/>
              </a:ext>
            </a:extLst>
          </p:cNvPr>
          <p:cNvPicPr>
            <a:picLocks noChangeAspect="1"/>
          </p:cNvPicPr>
          <p:nvPr userDrawn="1"/>
        </p:nvPicPr>
        <p:blipFill>
          <a:blip r:embed="rId3">
            <a:clrChange>
              <a:clrFrom>
                <a:srgbClr val="FFFFFF">
                  <a:alpha val="100000"/>
                </a:srgbClr>
              </a:clrFrom>
              <a:clrTo>
                <a:srgbClr val="FFFFFF">
                  <a:alpha val="100000"/>
                  <a:alpha val="0"/>
                </a:srgbClr>
              </a:clrTo>
            </a:clrChange>
          </a:blip>
          <a:srcRect l="35222" t="11155" r="13820" b="383"/>
          <a:stretch>
            <a:fillRect/>
          </a:stretch>
        </p:blipFill>
        <p:spPr>
          <a:xfrm>
            <a:off x="8076406" y="-186373"/>
            <a:ext cx="4165600" cy="7230745"/>
          </a:xfrm>
          <a:prstGeom prst="rect">
            <a:avLst/>
          </a:prstGeom>
        </p:spPr>
      </p:pic>
      <p:sp>
        <p:nvSpPr>
          <p:cNvPr id="3" name="文本占位符 2">
            <a:extLst>
              <a:ext uri="{FF2B5EF4-FFF2-40B4-BE49-F238E27FC236}">
                <a16:creationId xmlns:a16="http://schemas.microsoft.com/office/drawing/2014/main" id="{B734FCE4-B505-D8F3-527B-BCCF75BEEE6A}"/>
              </a:ext>
            </a:extLst>
          </p:cNvPr>
          <p:cNvSpPr>
            <a:spLocks noGrp="1"/>
          </p:cNvSpPr>
          <p:nvPr>
            <p:ph type="body" sz="quarter" idx="10" hasCustomPrompt="1"/>
          </p:nvPr>
        </p:nvSpPr>
        <p:spPr>
          <a:xfrm>
            <a:off x="973816" y="2178239"/>
            <a:ext cx="7091285" cy="1328544"/>
          </a:xfrm>
          <a:noFill/>
          <a:effectLst>
            <a:outerShdw dist="38100" dir="2700000" algn="tl" rotWithShape="0">
              <a:schemeClr val="bg1"/>
            </a:outerShdw>
          </a:effectLst>
        </p:spPr>
        <p:txBody>
          <a:bodyPr wrap="square" rtlCol="0" anchor="ctr">
            <a:noAutofit/>
          </a:bodyPr>
          <a:lstStyle>
            <a:lvl1pPr marL="0" indent="0">
              <a:lnSpc>
                <a:spcPct val="100000"/>
              </a:lnSpc>
              <a:buNone/>
              <a:defRPr lang="zh-CN" altLang="en-US" sz="7200" dirty="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defRPr>
            </a:lvl1pPr>
          </a:lstStyle>
          <a:p>
            <a:pPr marL="0" lvl="0"/>
            <a:r>
              <a:rPr lang="zh-CN" altLang="en-US" dirty="0"/>
              <a:t>请输入标题文字</a:t>
            </a:r>
          </a:p>
        </p:txBody>
      </p:sp>
      <p:sp>
        <p:nvSpPr>
          <p:cNvPr id="15" name="文本占位符 2">
            <a:extLst>
              <a:ext uri="{FF2B5EF4-FFF2-40B4-BE49-F238E27FC236}">
                <a16:creationId xmlns:a16="http://schemas.microsoft.com/office/drawing/2014/main" id="{98094813-8473-911D-DB10-6CED3C67954B}"/>
              </a:ext>
            </a:extLst>
          </p:cNvPr>
          <p:cNvSpPr>
            <a:spLocks noGrp="1"/>
          </p:cNvSpPr>
          <p:nvPr>
            <p:ph type="body" sz="quarter" idx="11" hasCustomPrompt="1"/>
          </p:nvPr>
        </p:nvSpPr>
        <p:spPr>
          <a:xfrm>
            <a:off x="1098141" y="3323382"/>
            <a:ext cx="6418445" cy="348366"/>
          </a:xfrm>
          <a:noFill/>
          <a:effectLst>
            <a:outerShdw dist="25400" dir="2700000" algn="tl" rotWithShape="0">
              <a:schemeClr val="bg1"/>
            </a:outerShdw>
          </a:effectLst>
        </p:spPr>
        <p:txBody>
          <a:bodyPr wrap="square" rtlCol="0">
            <a:spAutoFit/>
          </a:bodyPr>
          <a:lstStyle>
            <a:lvl1pPr marL="0" indent="0">
              <a:buNone/>
              <a:defRPr lang="zh-CN" altLang="en-US" sz="1400" dirty="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defRPr>
            </a:lvl1pPr>
          </a:lstStyle>
          <a:p>
            <a:pPr marL="0" lvl="0" algn="dist"/>
            <a:r>
              <a:rPr lang="zh-CN" altLang="en-US" dirty="0"/>
              <a:t>请输入英文标题文字</a:t>
            </a:r>
          </a:p>
        </p:txBody>
      </p:sp>
      <p:sp>
        <p:nvSpPr>
          <p:cNvPr id="17" name="文本占位符 2">
            <a:extLst>
              <a:ext uri="{FF2B5EF4-FFF2-40B4-BE49-F238E27FC236}">
                <a16:creationId xmlns:a16="http://schemas.microsoft.com/office/drawing/2014/main" id="{A3509766-0C4F-4E8E-048D-1C62591044D1}"/>
              </a:ext>
            </a:extLst>
          </p:cNvPr>
          <p:cNvSpPr>
            <a:spLocks noGrp="1"/>
          </p:cNvSpPr>
          <p:nvPr>
            <p:ph type="body" sz="quarter" idx="12" hasCustomPrompt="1"/>
          </p:nvPr>
        </p:nvSpPr>
        <p:spPr>
          <a:xfrm>
            <a:off x="885315" y="3953036"/>
            <a:ext cx="2505585" cy="602217"/>
          </a:xfrm>
          <a:noFill/>
          <a:effectLst>
            <a:outerShdw dist="25400" dir="2700000" algn="tl" rotWithShape="0">
              <a:schemeClr val="bg1"/>
            </a:outerShdw>
          </a:effectLst>
        </p:spPr>
        <p:txBody>
          <a:bodyPr wrap="square" rtlCol="0">
            <a:spAutoFit/>
          </a:bodyPr>
          <a:lstStyle>
            <a:lvl1pPr marL="0" indent="0">
              <a:buNone/>
              <a:defRPr lang="zh-CN" altLang="en-US" sz="2800" dirty="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defRPr>
            </a:lvl1pPr>
          </a:lstStyle>
          <a:p>
            <a:pPr marL="0" lvl="0"/>
            <a:r>
              <a:rPr lang="zh-CN" altLang="en-US" dirty="0"/>
              <a:t>请输入演讲人</a:t>
            </a:r>
          </a:p>
        </p:txBody>
      </p:sp>
    </p:spTree>
    <p:extLst>
      <p:ext uri="{BB962C8B-B14F-4D97-AF65-F5344CB8AC3E}">
        <p14:creationId xmlns:p14="http://schemas.microsoft.com/office/powerpoint/2010/main" val="390982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版式">
    <p:bg>
      <p:bgPr>
        <a:solidFill>
          <a:schemeClr val="accent1"/>
        </a:solidFill>
        <a:effectLst/>
      </p:bgPr>
    </p:bg>
    <p:spTree>
      <p:nvGrpSpPr>
        <p:cNvPr id="1" name=""/>
        <p:cNvGrpSpPr/>
        <p:nvPr/>
      </p:nvGrpSpPr>
      <p:grpSpPr>
        <a:xfrm>
          <a:off x="0" y="0"/>
          <a:ext cx="0" cy="0"/>
          <a:chOff x="0" y="0"/>
          <a:chExt cx="0" cy="0"/>
        </a:xfrm>
      </p:grpSpPr>
      <p:pic>
        <p:nvPicPr>
          <p:cNvPr id="22" name="图片 21" descr="VCG211291028121">
            <a:extLst>
              <a:ext uri="{FF2B5EF4-FFF2-40B4-BE49-F238E27FC236}">
                <a16:creationId xmlns:a16="http://schemas.microsoft.com/office/drawing/2014/main" id="{8B618739-7660-D073-2B68-9E5FB98D4B76}"/>
              </a:ext>
            </a:extLst>
          </p:cNvPr>
          <p:cNvPicPr>
            <a:picLocks noChangeAspect="1"/>
          </p:cNvPicPr>
          <p:nvPr userDrawn="1">
            <p:custDataLst>
              <p:tags r:id="rId1"/>
            </p:custDataLst>
          </p:nvPr>
        </p:nvPicPr>
        <p:blipFill>
          <a:blip r:embed="rId3"/>
          <a:srcRect t="6077" r="340" b="12048"/>
          <a:stretch>
            <a:fillRect/>
          </a:stretch>
        </p:blipFill>
        <p:spPr>
          <a:xfrm>
            <a:off x="-91440" y="-17780"/>
            <a:ext cx="12283440" cy="3567430"/>
          </a:xfrm>
          <a:custGeom>
            <a:avLst/>
            <a:gdLst/>
            <a:ahLst/>
            <a:cxnLst>
              <a:cxn ang="3">
                <a:pos x="hc" y="t"/>
              </a:cxn>
              <a:cxn ang="cd2">
                <a:pos x="l" y="vc"/>
              </a:cxn>
              <a:cxn ang="cd4">
                <a:pos x="hc" y="b"/>
              </a:cxn>
              <a:cxn ang="0">
                <a:pos x="r" y="vc"/>
              </a:cxn>
            </a:cxnLst>
            <a:rect l="l" t="t" r="r" b="b"/>
            <a:pathLst>
              <a:path w="19344" h="6035">
                <a:moveTo>
                  <a:pt x="0" y="0"/>
                </a:moveTo>
                <a:lnTo>
                  <a:pt x="19344" y="0"/>
                </a:lnTo>
                <a:lnTo>
                  <a:pt x="19344" y="4612"/>
                </a:lnTo>
                <a:lnTo>
                  <a:pt x="19225" y="4654"/>
                </a:lnTo>
                <a:cubicBezTo>
                  <a:pt x="16721" y="5512"/>
                  <a:pt x="13394" y="6035"/>
                  <a:pt x="9744" y="6035"/>
                </a:cubicBezTo>
                <a:cubicBezTo>
                  <a:pt x="6094" y="6035"/>
                  <a:pt x="2767" y="5512"/>
                  <a:pt x="263" y="4654"/>
                </a:cubicBezTo>
                <a:lnTo>
                  <a:pt x="0" y="4560"/>
                </a:lnTo>
                <a:lnTo>
                  <a:pt x="0" y="0"/>
                </a:lnTo>
                <a:close/>
              </a:path>
            </a:pathLst>
          </a:custGeom>
          <a:effectLst>
            <a:outerShdw blurRad="63500" dist="63500" dir="2700000" algn="tl" rotWithShape="0">
              <a:prstClr val="black">
                <a:alpha val="20000"/>
              </a:prstClr>
            </a:outerShdw>
          </a:effectLst>
        </p:spPr>
      </p:pic>
      <p:sp>
        <p:nvSpPr>
          <p:cNvPr id="24" name="任意形状 7">
            <a:extLst>
              <a:ext uri="{FF2B5EF4-FFF2-40B4-BE49-F238E27FC236}">
                <a16:creationId xmlns:a16="http://schemas.microsoft.com/office/drawing/2014/main" id="{E12EE8F8-8884-F04F-98B5-50D6AB9B29D6}"/>
              </a:ext>
            </a:extLst>
          </p:cNvPr>
          <p:cNvSpPr/>
          <p:nvPr/>
        </p:nvSpPr>
        <p:spPr>
          <a:xfrm>
            <a:off x="8164" y="6223635"/>
            <a:ext cx="12182475" cy="6337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bg1"/>
          </a:solidFill>
          <a:ln>
            <a:noFill/>
          </a:ln>
          <a:effectLst>
            <a:outerShdw blurRad="63500" dist="50800" dir="18780000" sx="101000" sy="101000" algn="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8" name="任意形状 7">
            <a:extLst>
              <a:ext uri="{FF2B5EF4-FFF2-40B4-BE49-F238E27FC236}">
                <a16:creationId xmlns:a16="http://schemas.microsoft.com/office/drawing/2014/main" id="{533B131E-4140-341E-F356-FEFC086521ED}"/>
              </a:ext>
            </a:extLst>
          </p:cNvPr>
          <p:cNvSpPr/>
          <p:nvPr userDrawn="1"/>
        </p:nvSpPr>
        <p:spPr>
          <a:xfrm>
            <a:off x="-44450" y="6422390"/>
            <a:ext cx="12280900" cy="436245"/>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9" name="文本框 48">
            <a:extLst>
              <a:ext uri="{FF2B5EF4-FFF2-40B4-BE49-F238E27FC236}">
                <a16:creationId xmlns:a16="http://schemas.microsoft.com/office/drawing/2014/main" id="{ADB87DBB-5C0E-8385-557D-1CD0964CDBA3}"/>
              </a:ext>
            </a:extLst>
          </p:cNvPr>
          <p:cNvSpPr txBox="1"/>
          <p:nvPr userDrawn="1"/>
        </p:nvSpPr>
        <p:spPr>
          <a:xfrm>
            <a:off x="266338" y="239485"/>
            <a:ext cx="878114" cy="1569660"/>
          </a:xfrm>
          <a:prstGeom prst="rect">
            <a:avLst/>
          </a:prstGeom>
          <a:noFill/>
          <a:effectLst>
            <a:outerShdw dist="38100" dir="2700000" algn="tl" rotWithShape="0">
              <a:schemeClr val="bg1"/>
            </a:outerShdw>
          </a:effectLst>
        </p:spPr>
        <p:txBody>
          <a:bodyPr wrap="square" rtlCol="0">
            <a:spAutoFit/>
          </a:bodyPr>
          <a:lstStyle>
            <a:defPPr>
              <a:defRPr lang="zh-CN"/>
            </a:defPPr>
            <a:lvl1pPr>
              <a:defRPr sz="720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defRPr>
            </a:lvl1pPr>
          </a:lstStyle>
          <a:p>
            <a:pPr lvl="0"/>
            <a:r>
              <a:rPr lang="zh-CN" altLang="en-US" sz="4800" dirty="0"/>
              <a:t>目录</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任意形状 7">
            <a:extLst>
              <a:ext uri="{FF2B5EF4-FFF2-40B4-BE49-F238E27FC236}">
                <a16:creationId xmlns:a16="http://schemas.microsoft.com/office/drawing/2014/main" id="{268FE6A9-CA6E-4201-52FC-A979779163B2}"/>
              </a:ext>
            </a:extLst>
          </p:cNvPr>
          <p:cNvSpPr/>
          <p:nvPr/>
        </p:nvSpPr>
        <p:spPr>
          <a:xfrm>
            <a:off x="-44450" y="6224270"/>
            <a:ext cx="12280900" cy="6337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9" name="任意形状 7">
            <a:extLst>
              <a:ext uri="{FF2B5EF4-FFF2-40B4-BE49-F238E27FC236}">
                <a16:creationId xmlns:a16="http://schemas.microsoft.com/office/drawing/2014/main" id="{5B4F466E-CED5-A005-F12B-C63EA650F6B1}"/>
              </a:ext>
            </a:extLst>
          </p:cNvPr>
          <p:cNvSpPr/>
          <p:nvPr/>
        </p:nvSpPr>
        <p:spPr>
          <a:xfrm>
            <a:off x="-44450" y="6422390"/>
            <a:ext cx="12280900" cy="436245"/>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347120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空白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任意形状 7">
            <a:extLst>
              <a:ext uri="{FF2B5EF4-FFF2-40B4-BE49-F238E27FC236}">
                <a16:creationId xmlns:a16="http://schemas.microsoft.com/office/drawing/2014/main" id="{268FE6A9-CA6E-4201-52FC-A979779163B2}"/>
              </a:ext>
            </a:extLst>
          </p:cNvPr>
          <p:cNvSpPr/>
          <p:nvPr/>
        </p:nvSpPr>
        <p:spPr>
          <a:xfrm>
            <a:off x="-44450" y="6224270"/>
            <a:ext cx="12280900" cy="6337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9" name="任意形状 7">
            <a:extLst>
              <a:ext uri="{FF2B5EF4-FFF2-40B4-BE49-F238E27FC236}">
                <a16:creationId xmlns:a16="http://schemas.microsoft.com/office/drawing/2014/main" id="{5B4F466E-CED5-A005-F12B-C63EA650F6B1}"/>
              </a:ext>
            </a:extLst>
          </p:cNvPr>
          <p:cNvSpPr/>
          <p:nvPr/>
        </p:nvSpPr>
        <p:spPr>
          <a:xfrm>
            <a:off x="-44450" y="6422390"/>
            <a:ext cx="12280900" cy="436245"/>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255712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任意形状 7">
            <a:extLst>
              <a:ext uri="{FF2B5EF4-FFF2-40B4-BE49-F238E27FC236}">
                <a16:creationId xmlns:a16="http://schemas.microsoft.com/office/drawing/2014/main" id="{17CC6FC2-289A-8360-6FCD-2C207F21D0AA}"/>
              </a:ext>
            </a:extLst>
          </p:cNvPr>
          <p:cNvSpPr/>
          <p:nvPr userDrawn="1"/>
        </p:nvSpPr>
        <p:spPr>
          <a:xfrm>
            <a:off x="-44450" y="6224270"/>
            <a:ext cx="12280900" cy="6337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22" name="任意形状 7">
            <a:extLst>
              <a:ext uri="{FF2B5EF4-FFF2-40B4-BE49-F238E27FC236}">
                <a16:creationId xmlns:a16="http://schemas.microsoft.com/office/drawing/2014/main" id="{50DCEE06-3564-6A61-60D0-74F9E135D96F}"/>
              </a:ext>
            </a:extLst>
          </p:cNvPr>
          <p:cNvSpPr/>
          <p:nvPr userDrawn="1"/>
        </p:nvSpPr>
        <p:spPr>
          <a:xfrm>
            <a:off x="-44450" y="6422390"/>
            <a:ext cx="12280900" cy="436245"/>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23" name="平行四边形 22">
            <a:extLst>
              <a:ext uri="{FF2B5EF4-FFF2-40B4-BE49-F238E27FC236}">
                <a16:creationId xmlns:a16="http://schemas.microsoft.com/office/drawing/2014/main" id="{9168C6FA-1E5E-2A3E-64E7-2986128C6FC1}"/>
              </a:ext>
            </a:extLst>
          </p:cNvPr>
          <p:cNvSpPr/>
          <p:nvPr userDrawn="1"/>
        </p:nvSpPr>
        <p:spPr>
          <a:xfrm>
            <a:off x="-68580" y="1088569"/>
            <a:ext cx="1109980" cy="76200"/>
          </a:xfrm>
          <a:prstGeom prst="parallelogram">
            <a:avLst>
              <a:gd name="adj" fmla="val 475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平行四边形 23">
            <a:extLst>
              <a:ext uri="{FF2B5EF4-FFF2-40B4-BE49-F238E27FC236}">
                <a16:creationId xmlns:a16="http://schemas.microsoft.com/office/drawing/2014/main" id="{F972B0A1-09B4-0C30-0026-41B4E1758953}"/>
              </a:ext>
            </a:extLst>
          </p:cNvPr>
          <p:cNvSpPr/>
          <p:nvPr userDrawn="1"/>
        </p:nvSpPr>
        <p:spPr>
          <a:xfrm>
            <a:off x="226695" y="379274"/>
            <a:ext cx="2803470" cy="678815"/>
          </a:xfrm>
          <a:prstGeom prst="parallelogram">
            <a:avLst>
              <a:gd name="adj" fmla="val 302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endParaRPr kumimoji="1" lang="zh-CN" altLang="en-US" sz="2800" dirty="0">
              <a:latin typeface="江西拙楷" panose="02010600040101010101" pitchFamily="2" charset="-122"/>
              <a:ea typeface="江西拙楷" panose="02010600040101010101" pitchFamily="2" charset="-122"/>
            </a:endParaRPr>
          </a:p>
        </p:txBody>
      </p:sp>
      <p:sp>
        <p:nvSpPr>
          <p:cNvPr id="25" name="平行四边形 24">
            <a:extLst>
              <a:ext uri="{FF2B5EF4-FFF2-40B4-BE49-F238E27FC236}">
                <a16:creationId xmlns:a16="http://schemas.microsoft.com/office/drawing/2014/main" id="{6F6B3B15-44A1-7170-41AA-A9EBB71A7450}"/>
              </a:ext>
            </a:extLst>
          </p:cNvPr>
          <p:cNvSpPr/>
          <p:nvPr userDrawn="1"/>
        </p:nvSpPr>
        <p:spPr>
          <a:xfrm>
            <a:off x="-113665" y="1058089"/>
            <a:ext cx="1109980" cy="76200"/>
          </a:xfrm>
          <a:prstGeom prst="parallelogram">
            <a:avLst>
              <a:gd name="adj" fmla="val 47500"/>
            </a:avLst>
          </a:prstGeom>
          <a:solidFill>
            <a:schemeClr val="accent1"/>
          </a:solidFill>
          <a:ln>
            <a:solidFill>
              <a:srgbClr val="C44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平行四边形 25">
            <a:extLst>
              <a:ext uri="{FF2B5EF4-FFF2-40B4-BE49-F238E27FC236}">
                <a16:creationId xmlns:a16="http://schemas.microsoft.com/office/drawing/2014/main" id="{37F44E2C-D73F-7800-C631-0B8CE57F42B0}"/>
              </a:ext>
            </a:extLst>
          </p:cNvPr>
          <p:cNvSpPr/>
          <p:nvPr userDrawn="1"/>
        </p:nvSpPr>
        <p:spPr>
          <a:xfrm>
            <a:off x="180340" y="306249"/>
            <a:ext cx="2803470" cy="678815"/>
          </a:xfrm>
          <a:prstGeom prst="parallelogram">
            <a:avLst>
              <a:gd name="adj" fmla="val 302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40000"/>
              </a:lnSpc>
            </a:pPr>
            <a:endParaRPr kumimoji="1" lang="zh-CN" altLang="en-US" sz="2800" dirty="0">
              <a:latin typeface="江西拙楷" panose="02010600040101010101" pitchFamily="2" charset="-122"/>
              <a:ea typeface="江西拙楷" panose="02010600040101010101" pitchFamily="2" charset="-122"/>
            </a:endParaRPr>
          </a:p>
        </p:txBody>
      </p:sp>
      <p:sp>
        <p:nvSpPr>
          <p:cNvPr id="3" name="文本占位符 2">
            <a:extLst>
              <a:ext uri="{FF2B5EF4-FFF2-40B4-BE49-F238E27FC236}">
                <a16:creationId xmlns:a16="http://schemas.microsoft.com/office/drawing/2014/main" id="{D9DD0FB7-697B-D8AA-5A70-F3CA4725DD62}"/>
              </a:ext>
            </a:extLst>
          </p:cNvPr>
          <p:cNvSpPr>
            <a:spLocks noGrp="1"/>
          </p:cNvSpPr>
          <p:nvPr>
            <p:ph type="body" sz="quarter" idx="10" hasCustomPrompt="1"/>
          </p:nvPr>
        </p:nvSpPr>
        <p:spPr>
          <a:xfrm>
            <a:off x="385081" y="325616"/>
            <a:ext cx="2452461" cy="633413"/>
          </a:xfrm>
        </p:spPr>
        <p:txBody>
          <a:bodyPr>
            <a:noAutofit/>
          </a:bodyPr>
          <a:lstStyle>
            <a:lvl1pPr marL="0" indent="0" algn="ctr">
              <a:buNone/>
              <a:defRPr sz="2800">
                <a:solidFill>
                  <a:schemeClr val="bg1"/>
                </a:solidFill>
                <a:latin typeface="江西拙楷" panose="02010600040101010101" pitchFamily="2" charset="-122"/>
                <a:ea typeface="江西拙楷" panose="02010600040101010101" pitchFamily="2" charset="-122"/>
              </a:defRPr>
            </a:lvl1pPr>
          </a:lstStyle>
          <a:p>
            <a:pPr lvl="0"/>
            <a:r>
              <a:rPr lang="zh-CN" altLang="en-US" dirty="0"/>
              <a:t>输入大标题</a:t>
            </a:r>
          </a:p>
        </p:txBody>
      </p:sp>
    </p:spTree>
    <p:extLst>
      <p:ext uri="{BB962C8B-B14F-4D97-AF65-F5344CB8AC3E}">
        <p14:creationId xmlns:p14="http://schemas.microsoft.com/office/powerpoint/2010/main" val="16479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尾页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任意形状 7">
            <a:extLst>
              <a:ext uri="{FF2B5EF4-FFF2-40B4-BE49-F238E27FC236}">
                <a16:creationId xmlns:a16="http://schemas.microsoft.com/office/drawing/2014/main" id="{268FE6A9-CA6E-4201-52FC-A979779163B2}"/>
              </a:ext>
            </a:extLst>
          </p:cNvPr>
          <p:cNvSpPr/>
          <p:nvPr/>
        </p:nvSpPr>
        <p:spPr>
          <a:xfrm>
            <a:off x="-44450" y="6224270"/>
            <a:ext cx="12280900" cy="6337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9" name="任意形状 7">
            <a:extLst>
              <a:ext uri="{FF2B5EF4-FFF2-40B4-BE49-F238E27FC236}">
                <a16:creationId xmlns:a16="http://schemas.microsoft.com/office/drawing/2014/main" id="{5B4F466E-CED5-A005-F12B-C63EA650F6B1}"/>
              </a:ext>
            </a:extLst>
          </p:cNvPr>
          <p:cNvSpPr/>
          <p:nvPr/>
        </p:nvSpPr>
        <p:spPr>
          <a:xfrm>
            <a:off x="-44450" y="6422390"/>
            <a:ext cx="12280900" cy="436245"/>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直角三角形 9">
            <a:extLst>
              <a:ext uri="{FF2B5EF4-FFF2-40B4-BE49-F238E27FC236}">
                <a16:creationId xmlns:a16="http://schemas.microsoft.com/office/drawing/2014/main" id="{B3892A32-930E-25E5-ABC6-B1D83CF18493}"/>
              </a:ext>
            </a:extLst>
          </p:cNvPr>
          <p:cNvSpPr/>
          <p:nvPr/>
        </p:nvSpPr>
        <p:spPr>
          <a:xfrm flipH="1">
            <a:off x="6884135" y="3490826"/>
            <a:ext cx="237877" cy="238125"/>
          </a:xfrm>
          <a:prstGeom prst="rtTriangle">
            <a:avLst/>
          </a:prstGeom>
          <a:solidFill>
            <a:schemeClr val="accent1"/>
          </a:solidFill>
          <a:ln>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sp>
        <p:nvSpPr>
          <p:cNvPr id="11" name="半闭框 10">
            <a:extLst>
              <a:ext uri="{FF2B5EF4-FFF2-40B4-BE49-F238E27FC236}">
                <a16:creationId xmlns:a16="http://schemas.microsoft.com/office/drawing/2014/main" id="{03AB8941-8383-B67B-C040-2EFDF8748456}"/>
              </a:ext>
            </a:extLst>
          </p:cNvPr>
          <p:cNvSpPr/>
          <p:nvPr/>
        </p:nvSpPr>
        <p:spPr>
          <a:xfrm>
            <a:off x="1015436" y="2025703"/>
            <a:ext cx="605155" cy="605036"/>
          </a:xfrm>
          <a:prstGeom prst="halfFrame">
            <a:avLst>
              <a:gd name="adj1" fmla="val 9726"/>
              <a:gd name="adj2" fmla="val 10671"/>
            </a:avLst>
          </a:prstGeom>
          <a:solidFill>
            <a:schemeClr val="accent1"/>
          </a:solidFill>
          <a:ln w="19050">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pic>
        <p:nvPicPr>
          <p:cNvPr id="12" name="图片 11" descr="3a355e2f664c4c918b06592b0c3e4ad3">
            <a:extLst>
              <a:ext uri="{FF2B5EF4-FFF2-40B4-BE49-F238E27FC236}">
                <a16:creationId xmlns:a16="http://schemas.microsoft.com/office/drawing/2014/main" id="{3DE34FAB-A2D3-0E06-4D66-5C824ED5A1D1}"/>
              </a:ext>
            </a:extLst>
          </p:cNvPr>
          <p:cNvPicPr>
            <a:picLocks noChangeAspect="1"/>
          </p:cNvPicPr>
          <p:nvPr userDrawn="1"/>
        </p:nvPicPr>
        <p:blipFill>
          <a:blip r:embed="rId3">
            <a:clrChange>
              <a:clrFrom>
                <a:srgbClr val="FFFFFF">
                  <a:alpha val="100000"/>
                </a:srgbClr>
              </a:clrFrom>
              <a:clrTo>
                <a:srgbClr val="FFFFFF">
                  <a:alpha val="100000"/>
                  <a:alpha val="0"/>
                </a:srgbClr>
              </a:clrTo>
            </a:clrChange>
          </a:blip>
          <a:srcRect l="35222" t="11155" r="13820" b="383"/>
          <a:stretch>
            <a:fillRect/>
          </a:stretch>
        </p:blipFill>
        <p:spPr>
          <a:xfrm>
            <a:off x="8076406" y="-186373"/>
            <a:ext cx="4165600" cy="7230745"/>
          </a:xfrm>
          <a:prstGeom prst="rect">
            <a:avLst/>
          </a:prstGeom>
        </p:spPr>
      </p:pic>
      <p:sp>
        <p:nvSpPr>
          <p:cNvPr id="13" name="文本框 12">
            <a:extLst>
              <a:ext uri="{FF2B5EF4-FFF2-40B4-BE49-F238E27FC236}">
                <a16:creationId xmlns:a16="http://schemas.microsoft.com/office/drawing/2014/main" id="{23B0CB41-A3C4-15F1-DB87-9D5F5FB093C8}"/>
              </a:ext>
            </a:extLst>
          </p:cNvPr>
          <p:cNvSpPr txBox="1"/>
          <p:nvPr userDrawn="1"/>
        </p:nvSpPr>
        <p:spPr>
          <a:xfrm>
            <a:off x="1035268" y="2211440"/>
            <a:ext cx="6087552" cy="1200329"/>
          </a:xfrm>
          <a:prstGeom prst="rect">
            <a:avLst/>
          </a:prstGeom>
          <a:noFill/>
          <a:effectLst>
            <a:outerShdw dist="38100" dir="2700000" algn="tl" rotWithShape="0">
              <a:schemeClr val="bg1"/>
            </a:outerShdw>
          </a:effectLst>
        </p:spPr>
        <p:txBody>
          <a:bodyPr wrap="square" rtlCol="0">
            <a:spAutoFit/>
          </a:bodyPr>
          <a:lstStyle/>
          <a:p>
            <a:pPr algn="ctr"/>
            <a:r>
              <a:rPr lang="zh-CN" altLang="en-US" sz="7200" dirty="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rPr>
              <a:t>感谢您的观看</a:t>
            </a:r>
          </a:p>
        </p:txBody>
      </p:sp>
      <p:sp>
        <p:nvSpPr>
          <p:cNvPr id="14" name="文本框 13">
            <a:extLst>
              <a:ext uri="{FF2B5EF4-FFF2-40B4-BE49-F238E27FC236}">
                <a16:creationId xmlns:a16="http://schemas.microsoft.com/office/drawing/2014/main" id="{65D0542D-D4F8-B45E-206D-C9EF39A84CA5}"/>
              </a:ext>
            </a:extLst>
          </p:cNvPr>
          <p:cNvSpPr txBox="1"/>
          <p:nvPr userDrawn="1"/>
        </p:nvSpPr>
        <p:spPr>
          <a:xfrm>
            <a:off x="1370876" y="3350973"/>
            <a:ext cx="5465356" cy="307777"/>
          </a:xfrm>
          <a:prstGeom prst="rect">
            <a:avLst/>
          </a:prstGeom>
          <a:noFill/>
          <a:effectLst>
            <a:outerShdw dist="25400" dir="2700000" algn="tl" rotWithShape="0">
              <a:schemeClr val="bg1"/>
            </a:outerShdw>
          </a:effectLst>
        </p:spPr>
        <p:txBody>
          <a:bodyPr wrap="square" rtlCol="0">
            <a:spAutoFit/>
          </a:bodyPr>
          <a:lstStyle>
            <a:defPPr>
              <a:defRPr lang="zh-CN"/>
            </a:defPPr>
            <a:lvl1pPr>
              <a:defRPr sz="720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defRPr>
            </a:lvl1pPr>
          </a:lstStyle>
          <a:p>
            <a:pPr algn="dist"/>
            <a:r>
              <a:rPr lang="en-US" altLang="zh-CN" sz="1400" dirty="0">
                <a:solidFill>
                  <a:schemeClr val="accent1"/>
                </a:solidFill>
              </a:rPr>
              <a:t>THANKS FOR Watching</a:t>
            </a:r>
          </a:p>
        </p:txBody>
      </p:sp>
    </p:spTree>
    <p:extLst>
      <p:ext uri="{BB962C8B-B14F-4D97-AF65-F5344CB8AC3E}">
        <p14:creationId xmlns:p14="http://schemas.microsoft.com/office/powerpoint/2010/main" val="160750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312029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1"/>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2022/7/15</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9"/>
    </p:custDataLst>
  </p:cSld>
  <p:clrMap bg1="lt1" tx1="dk1" bg2="lt2" tx2="dk2" accent1="accent1" accent2="accent2" accent3="accent3" accent4="accent4" accent5="accent5" accent6="accent6" hlink="hlink" folHlink="folHlink"/>
  <p:sldLayoutIdLst>
    <p:sldLayoutId id="2147483656" r:id="rId1"/>
    <p:sldLayoutId id="2147483655" r:id="rId2"/>
    <p:sldLayoutId id="2147483660" r:id="rId3"/>
    <p:sldLayoutId id="2147483662" r:id="rId4"/>
    <p:sldLayoutId id="2147483659" r:id="rId5"/>
    <p:sldLayoutId id="2147483663" r:id="rId6"/>
    <p:sldLayoutId id="2147483664"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43.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2.png"/><Relationship Id="rId3" Type="http://schemas.openxmlformats.org/officeDocument/2006/relationships/image" Target="../media/image17.svg"/><Relationship Id="rId21" Type="http://schemas.openxmlformats.org/officeDocument/2006/relationships/image" Target="../media/image35.svg"/><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85709" y="4100740"/>
            <a:ext cx="3496005" cy="523220"/>
          </a:xfrm>
          <a:prstGeom prst="rect">
            <a:avLst/>
          </a:prstGeom>
          <a:noFill/>
          <a:effectLst>
            <a:outerShdw dist="25400" dir="2700000" algn="tl" rotWithShape="0">
              <a:schemeClr val="bg1"/>
            </a:outerShdw>
          </a:effectLst>
        </p:spPr>
        <p:txBody>
          <a:bodyPr wrap="square" rtlCol="0">
            <a:noAutofit/>
          </a:bodyPr>
          <a:lstStyle>
            <a:defPPr>
              <a:defRPr lang="zh-CN"/>
            </a:defPPr>
            <a:lvl1pPr>
              <a:defRPr sz="720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defRPr>
            </a:lvl1pPr>
          </a:lstStyle>
          <a:p>
            <a:r>
              <a:rPr lang="zh-CN" altLang="en-US" sz="2800" dirty="0"/>
              <a:t>演讲人</a:t>
            </a:r>
            <a:r>
              <a:rPr lang="en-US" altLang="zh-CN" sz="2800" dirty="0"/>
              <a:t>:</a:t>
            </a:r>
            <a:r>
              <a:rPr lang="en-US" altLang="zh-CN" sz="2800" dirty="0" err="1"/>
              <a:t>OfficePLUS</a:t>
            </a:r>
            <a:endParaRPr lang="en-US" altLang="zh-CN" sz="2800" dirty="0"/>
          </a:p>
        </p:txBody>
      </p:sp>
      <p:grpSp>
        <p:nvGrpSpPr>
          <p:cNvPr id="2" name="组合 1">
            <a:extLst>
              <a:ext uri="{FF2B5EF4-FFF2-40B4-BE49-F238E27FC236}">
                <a16:creationId xmlns:a16="http://schemas.microsoft.com/office/drawing/2014/main" id="{66192266-1889-A056-6054-B2D89172E97D}"/>
              </a:ext>
            </a:extLst>
          </p:cNvPr>
          <p:cNvGrpSpPr/>
          <p:nvPr/>
        </p:nvGrpSpPr>
        <p:grpSpPr>
          <a:xfrm>
            <a:off x="698625" y="2018877"/>
            <a:ext cx="7011987" cy="1764041"/>
            <a:chOff x="698625" y="2018877"/>
            <a:chExt cx="7011987" cy="1764041"/>
          </a:xfrm>
        </p:grpSpPr>
        <p:sp>
          <p:nvSpPr>
            <p:cNvPr id="9" name="一个圆顶角并剪去另一个顶角的矩形 4"/>
            <p:cNvSpPr/>
            <p:nvPr/>
          </p:nvSpPr>
          <p:spPr>
            <a:xfrm>
              <a:off x="885315" y="2195346"/>
              <a:ext cx="6814185" cy="1465402"/>
            </a:xfrm>
            <a:prstGeom prst="snipRoundRect">
              <a:avLst>
                <a:gd name="adj1" fmla="val 0"/>
                <a:gd name="adj2" fmla="val 23490"/>
              </a:avLst>
            </a:prstGeom>
            <a:noFill/>
            <a:ln w="19050">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accent1"/>
                </a:solidFill>
              </a:endParaRPr>
            </a:p>
          </p:txBody>
        </p:sp>
        <p:sp>
          <p:nvSpPr>
            <p:cNvPr id="10" name="平行四边形 9"/>
            <p:cNvSpPr/>
            <p:nvPr/>
          </p:nvSpPr>
          <p:spPr>
            <a:xfrm>
              <a:off x="795780" y="3672383"/>
              <a:ext cx="1711960" cy="110535"/>
            </a:xfrm>
            <a:prstGeom prst="parallelogram">
              <a:avLst>
                <a:gd name="adj" fmla="val 69713"/>
              </a:avLst>
            </a:prstGeom>
            <a:solidFill>
              <a:schemeClr val="accent1"/>
            </a:solidFill>
            <a:ln>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accent1"/>
                </a:solidFill>
              </a:endParaRPr>
            </a:p>
          </p:txBody>
        </p:sp>
        <p:sp>
          <p:nvSpPr>
            <p:cNvPr id="11" name="直角三角形 10"/>
            <p:cNvSpPr/>
            <p:nvPr/>
          </p:nvSpPr>
          <p:spPr>
            <a:xfrm rot="16200000" flipH="1">
              <a:off x="7472611" y="2170335"/>
              <a:ext cx="237877" cy="238125"/>
            </a:xfrm>
            <a:prstGeom prst="rtTriangle">
              <a:avLst/>
            </a:prstGeom>
            <a:solidFill>
              <a:schemeClr val="accent1"/>
            </a:solidFill>
            <a:ln>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accent1"/>
                </a:solidFill>
              </a:endParaRPr>
            </a:p>
          </p:txBody>
        </p:sp>
        <p:sp>
          <p:nvSpPr>
            <p:cNvPr id="12" name="半闭框 11"/>
            <p:cNvSpPr/>
            <p:nvPr/>
          </p:nvSpPr>
          <p:spPr>
            <a:xfrm>
              <a:off x="698625" y="2018877"/>
              <a:ext cx="605155" cy="605036"/>
            </a:xfrm>
            <a:prstGeom prst="halfFrame">
              <a:avLst>
                <a:gd name="adj1" fmla="val 9726"/>
                <a:gd name="adj2" fmla="val 10671"/>
              </a:avLst>
            </a:prstGeom>
            <a:solidFill>
              <a:schemeClr val="accent1"/>
            </a:solidFill>
            <a:ln w="19050">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accent1"/>
                </a:solidFill>
              </a:endParaRPr>
            </a:p>
          </p:txBody>
        </p:sp>
      </p:grpSp>
      <p:pic>
        <p:nvPicPr>
          <p:cNvPr id="6" name="图片 5" descr="3a355e2f664c4c918b06592b0c3e4ad3"/>
          <p:cNvPicPr>
            <a:picLocks noChangeAspect="1"/>
          </p:cNvPicPr>
          <p:nvPr/>
        </p:nvPicPr>
        <p:blipFill>
          <a:blip r:embed="rId4">
            <a:clrChange>
              <a:clrFrom>
                <a:srgbClr val="FFFFFF">
                  <a:alpha val="100000"/>
                </a:srgbClr>
              </a:clrFrom>
              <a:clrTo>
                <a:srgbClr val="FFFFFF">
                  <a:alpha val="100000"/>
                  <a:alpha val="0"/>
                </a:srgbClr>
              </a:clrTo>
            </a:clrChange>
          </a:blip>
          <a:srcRect l="35222" t="11155" r="13820" b="383"/>
          <a:stretch>
            <a:fillRect/>
          </a:stretch>
        </p:blipFill>
        <p:spPr>
          <a:xfrm>
            <a:off x="8076406" y="-186373"/>
            <a:ext cx="4165600" cy="7230745"/>
          </a:xfrm>
          <a:prstGeom prst="rect">
            <a:avLst/>
          </a:prstGeom>
        </p:spPr>
      </p:pic>
      <p:sp>
        <p:nvSpPr>
          <p:cNvPr id="4" name="文本框 3"/>
          <p:cNvSpPr txBox="1"/>
          <p:nvPr/>
        </p:nvSpPr>
        <p:spPr>
          <a:xfrm>
            <a:off x="972476" y="2220410"/>
            <a:ext cx="6677707" cy="1198678"/>
          </a:xfrm>
          <a:prstGeom prst="rect">
            <a:avLst/>
          </a:prstGeom>
          <a:noFill/>
          <a:effectLst>
            <a:outerShdw dist="38100" dir="2700000" algn="tl" rotWithShape="0">
              <a:schemeClr val="bg1"/>
            </a:outerShdw>
          </a:effectLst>
        </p:spPr>
        <p:txBody>
          <a:bodyPr wrap="square" rtlCol="0">
            <a:noAutofit/>
          </a:bodyPr>
          <a:lstStyle/>
          <a:p>
            <a:r>
              <a:rPr lang="zh-CN" altLang="en-US" sz="7200" dirty="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rPr>
              <a:t>汉字的新中国史</a:t>
            </a:r>
          </a:p>
        </p:txBody>
      </p:sp>
      <p:sp>
        <p:nvSpPr>
          <p:cNvPr id="37" name="文本框 36"/>
          <p:cNvSpPr txBox="1"/>
          <p:nvPr/>
        </p:nvSpPr>
        <p:spPr>
          <a:xfrm>
            <a:off x="1120501" y="3350973"/>
            <a:ext cx="6367145" cy="307777"/>
          </a:xfrm>
          <a:prstGeom prst="rect">
            <a:avLst/>
          </a:prstGeom>
          <a:noFill/>
          <a:effectLst>
            <a:outerShdw dist="25400" dir="2700000" algn="tl" rotWithShape="0">
              <a:schemeClr val="bg1"/>
            </a:outerShdw>
          </a:effectLst>
        </p:spPr>
        <p:txBody>
          <a:bodyPr wrap="square" rtlCol="0">
            <a:noAutofit/>
          </a:bodyPr>
          <a:lstStyle>
            <a:defPPr>
              <a:defRPr lang="zh-CN"/>
            </a:defPPr>
            <a:lvl1pPr>
              <a:defRPr sz="720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defRPr>
            </a:lvl1pPr>
          </a:lstStyle>
          <a:p>
            <a:pPr algn="dist"/>
            <a:r>
              <a:rPr lang="en-US" altLang="zh-CN" sz="1400" dirty="0"/>
              <a:t>The Development of Chinese Character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3FA581F-D0E8-431B-6719-476492552BDA}"/>
              </a:ext>
            </a:extLst>
          </p:cNvPr>
          <p:cNvSpPr>
            <a:spLocks noGrp="1"/>
          </p:cNvSpPr>
          <p:nvPr>
            <p:ph type="body" sz="quarter" idx="10"/>
          </p:nvPr>
        </p:nvSpPr>
        <p:spPr/>
        <p:txBody>
          <a:bodyPr>
            <a:noAutofit/>
          </a:bodyPr>
          <a:lstStyle/>
          <a:p>
            <a:r>
              <a:rPr lang="zh-CN" altLang="en-US" dirty="0"/>
              <a:t>汉字的简化</a:t>
            </a:r>
            <a:endParaRPr lang="en-US" altLang="zh-CN" dirty="0"/>
          </a:p>
        </p:txBody>
      </p:sp>
      <p:sp>
        <p:nvSpPr>
          <p:cNvPr id="12" name="文本框 11">
            <a:extLst>
              <a:ext uri="{FF2B5EF4-FFF2-40B4-BE49-F238E27FC236}">
                <a16:creationId xmlns:a16="http://schemas.microsoft.com/office/drawing/2014/main" id="{2B5F6867-3051-0B26-E455-BCC99A1D9E44}"/>
              </a:ext>
            </a:extLst>
          </p:cNvPr>
          <p:cNvSpPr txBox="1"/>
          <p:nvPr/>
        </p:nvSpPr>
        <p:spPr>
          <a:xfrm>
            <a:off x="1738583" y="4401453"/>
            <a:ext cx="5400000" cy="728533"/>
          </a:xfrm>
          <a:prstGeom prst="rect">
            <a:avLst/>
          </a:prstGeom>
          <a:noFill/>
        </p:spPr>
        <p:txBody>
          <a:bodyPr wrap="square">
            <a:noAutofit/>
          </a:bodyPr>
          <a:lstStyle>
            <a:defPPr>
              <a:defRPr lang="zh-CN"/>
            </a:defPPr>
            <a:lvl1pPr>
              <a:lnSpc>
                <a:spcPct val="120000"/>
              </a:lnSpc>
              <a:spcBef>
                <a:spcPts val="0"/>
              </a:spcBef>
              <a:spcAft>
                <a:spcPts val="0"/>
              </a:spcAft>
            </a:lvl1pPr>
          </a:lstStyle>
          <a:p>
            <a:r>
              <a:rPr lang="zh-CN" altLang="en-US" dirty="0"/>
              <a:t>1956年1月31日在《人民日报》正式公布,在全国推行。这也就是我们日常使用的汉字最终诞生了。</a:t>
            </a:r>
          </a:p>
        </p:txBody>
      </p:sp>
      <p:grpSp>
        <p:nvGrpSpPr>
          <p:cNvPr id="6" name="组合 5">
            <a:extLst>
              <a:ext uri="{FF2B5EF4-FFF2-40B4-BE49-F238E27FC236}">
                <a16:creationId xmlns:a16="http://schemas.microsoft.com/office/drawing/2014/main" id="{C7B644D6-15AE-9F58-ED56-D7AA6B31C2AB}"/>
              </a:ext>
            </a:extLst>
          </p:cNvPr>
          <p:cNvGrpSpPr/>
          <p:nvPr/>
        </p:nvGrpSpPr>
        <p:grpSpPr>
          <a:xfrm>
            <a:off x="777602" y="1931670"/>
            <a:ext cx="7112635" cy="763270"/>
            <a:chOff x="777602" y="1931670"/>
            <a:chExt cx="7112635" cy="763270"/>
          </a:xfrm>
        </p:grpSpPr>
        <p:sp>
          <p:nvSpPr>
            <p:cNvPr id="13" name="圆角矩形 86">
              <a:extLst>
                <a:ext uri="{FF2B5EF4-FFF2-40B4-BE49-F238E27FC236}">
                  <a16:creationId xmlns:a16="http://schemas.microsoft.com/office/drawing/2014/main" id="{5052FF2A-C405-4169-FF8C-EE450A459EDE}"/>
                </a:ext>
              </a:extLst>
            </p:cNvPr>
            <p:cNvSpPr/>
            <p:nvPr/>
          </p:nvSpPr>
          <p:spPr>
            <a:xfrm>
              <a:off x="881742" y="2035810"/>
              <a:ext cx="7008495" cy="659130"/>
            </a:xfrm>
            <a:prstGeom prst="roundRect">
              <a:avLst>
                <a:gd name="adj" fmla="val 12451"/>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endParaRPr kumimoji="1" lang="zh-CN" altLang="en-US" sz="3600" b="1" dirty="0">
                <a:solidFill>
                  <a:schemeClr val="accent1"/>
                </a:solidFill>
                <a:latin typeface="+mn-ea"/>
                <a:cs typeface="微软雅黑" panose="020B0503020204020204" pitchFamily="34" charset="-122"/>
                <a:sym typeface="+mn-ea"/>
              </a:endParaRPr>
            </a:p>
          </p:txBody>
        </p:sp>
        <p:sp>
          <p:nvSpPr>
            <p:cNvPr id="14" name="圆角矩形 87">
              <a:extLst>
                <a:ext uri="{FF2B5EF4-FFF2-40B4-BE49-F238E27FC236}">
                  <a16:creationId xmlns:a16="http://schemas.microsoft.com/office/drawing/2014/main" id="{AB3EA955-2617-B613-F159-BCD2E853FCEC}"/>
                </a:ext>
              </a:extLst>
            </p:cNvPr>
            <p:cNvSpPr/>
            <p:nvPr/>
          </p:nvSpPr>
          <p:spPr>
            <a:xfrm>
              <a:off x="777602" y="1931670"/>
              <a:ext cx="7008495" cy="659130"/>
            </a:xfrm>
            <a:prstGeom prst="roundRect">
              <a:avLst>
                <a:gd name="adj" fmla="val 12451"/>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kumimoji="1" lang="zh-CN" altLang="en-US" sz="2800" b="1" dirty="0">
                  <a:solidFill>
                    <a:schemeClr val="accent1"/>
                  </a:solidFill>
                  <a:latin typeface="+mn-ea"/>
                  <a:cs typeface="微软雅黑" panose="020B0503020204020204" pitchFamily="34" charset="-122"/>
                  <a:sym typeface="+mn-ea"/>
                </a:rPr>
                <a:t>汉字改革的大方最终选定为汉字简化方案</a:t>
              </a:r>
              <a:r>
                <a:rPr kumimoji="1" lang="en-US" altLang="zh-CN" sz="2800" b="1" dirty="0">
                  <a:solidFill>
                    <a:schemeClr val="accent1"/>
                  </a:solidFill>
                  <a:latin typeface="+mn-ea"/>
                  <a:cs typeface="微软雅黑" panose="020B0503020204020204" pitchFamily="34" charset="-122"/>
                  <a:sym typeface="+mn-ea"/>
                </a:rPr>
                <a:t>  </a:t>
              </a:r>
            </a:p>
          </p:txBody>
        </p:sp>
      </p:grpSp>
      <p:pic>
        <p:nvPicPr>
          <p:cNvPr id="31" name="图片 30">
            <a:extLst>
              <a:ext uri="{FF2B5EF4-FFF2-40B4-BE49-F238E27FC236}">
                <a16:creationId xmlns:a16="http://schemas.microsoft.com/office/drawing/2014/main" id="{866E9994-A9CA-6090-E605-6FEB2EA8D29D}"/>
              </a:ext>
            </a:extLst>
          </p:cNvPr>
          <p:cNvPicPr>
            <a:picLocks noChangeAspect="1"/>
          </p:cNvPicPr>
          <p:nvPr/>
        </p:nvPicPr>
        <p:blipFill rotWithShape="1">
          <a:blip r:embed="rId2"/>
          <a:srcRect l="33523" t="20423" r="50886" b="27317"/>
          <a:stretch/>
        </p:blipFill>
        <p:spPr>
          <a:xfrm>
            <a:off x="10028055" y="2820670"/>
            <a:ext cx="1606822" cy="3583940"/>
          </a:xfrm>
          <a:custGeom>
            <a:avLst/>
            <a:gdLst>
              <a:gd name="connsiteX0" fmla="*/ 0 w 1606822"/>
              <a:gd name="connsiteY0" fmla="*/ 0 h 3583940"/>
              <a:gd name="connsiteX1" fmla="*/ 1606822 w 1606822"/>
              <a:gd name="connsiteY1" fmla="*/ 0 h 3583940"/>
              <a:gd name="connsiteX2" fmla="*/ 1606822 w 1606822"/>
              <a:gd name="connsiteY2" fmla="*/ 3583940 h 3583940"/>
              <a:gd name="connsiteX3" fmla="*/ 0 w 1606822"/>
              <a:gd name="connsiteY3" fmla="*/ 3583940 h 3583940"/>
            </a:gdLst>
            <a:ahLst/>
            <a:cxnLst>
              <a:cxn ang="0">
                <a:pos x="connsiteX0" y="connsiteY0"/>
              </a:cxn>
              <a:cxn ang="0">
                <a:pos x="connsiteX1" y="connsiteY1"/>
              </a:cxn>
              <a:cxn ang="0">
                <a:pos x="connsiteX2" y="connsiteY2"/>
              </a:cxn>
              <a:cxn ang="0">
                <a:pos x="connsiteX3" y="connsiteY3"/>
              </a:cxn>
            </a:cxnLst>
            <a:rect l="l" t="t" r="r" b="b"/>
            <a:pathLst>
              <a:path w="1606822" h="3583940">
                <a:moveTo>
                  <a:pt x="0" y="0"/>
                </a:moveTo>
                <a:lnTo>
                  <a:pt x="1606822" y="0"/>
                </a:lnTo>
                <a:lnTo>
                  <a:pt x="1606822" y="3583940"/>
                </a:lnTo>
                <a:lnTo>
                  <a:pt x="0" y="3583940"/>
                </a:lnTo>
                <a:close/>
              </a:path>
            </a:pathLst>
          </a:custGeom>
        </p:spPr>
      </p:pic>
      <p:pic>
        <p:nvPicPr>
          <p:cNvPr id="29" name="图片 28">
            <a:extLst>
              <a:ext uri="{FF2B5EF4-FFF2-40B4-BE49-F238E27FC236}">
                <a16:creationId xmlns:a16="http://schemas.microsoft.com/office/drawing/2014/main" id="{D8CC0FBE-E4A0-75C4-FA78-354B4738B7A1}"/>
              </a:ext>
            </a:extLst>
          </p:cNvPr>
          <p:cNvPicPr>
            <a:picLocks noChangeAspect="1"/>
          </p:cNvPicPr>
          <p:nvPr/>
        </p:nvPicPr>
        <p:blipFill rotWithShape="1">
          <a:blip r:embed="rId2"/>
          <a:srcRect l="49441" t="20423" r="31837" b="27317"/>
          <a:stretch/>
        </p:blipFill>
        <p:spPr>
          <a:xfrm>
            <a:off x="7994377" y="573405"/>
            <a:ext cx="1929538" cy="3583940"/>
          </a:xfrm>
          <a:custGeom>
            <a:avLst/>
            <a:gdLst>
              <a:gd name="connsiteX0" fmla="*/ 0 w 1929538"/>
              <a:gd name="connsiteY0" fmla="*/ 0 h 3583940"/>
              <a:gd name="connsiteX1" fmla="*/ 1929538 w 1929538"/>
              <a:gd name="connsiteY1" fmla="*/ 0 h 3583940"/>
              <a:gd name="connsiteX2" fmla="*/ 1929538 w 1929538"/>
              <a:gd name="connsiteY2" fmla="*/ 3583940 h 3583940"/>
              <a:gd name="connsiteX3" fmla="*/ 0 w 1929538"/>
              <a:gd name="connsiteY3" fmla="*/ 3583940 h 3583940"/>
            </a:gdLst>
            <a:ahLst/>
            <a:cxnLst>
              <a:cxn ang="0">
                <a:pos x="connsiteX0" y="connsiteY0"/>
              </a:cxn>
              <a:cxn ang="0">
                <a:pos x="connsiteX1" y="connsiteY1"/>
              </a:cxn>
              <a:cxn ang="0">
                <a:pos x="connsiteX2" y="connsiteY2"/>
              </a:cxn>
              <a:cxn ang="0">
                <a:pos x="connsiteX3" y="connsiteY3"/>
              </a:cxn>
            </a:cxnLst>
            <a:rect l="l" t="t" r="r" b="b"/>
            <a:pathLst>
              <a:path w="1929538" h="3583940">
                <a:moveTo>
                  <a:pt x="0" y="0"/>
                </a:moveTo>
                <a:lnTo>
                  <a:pt x="1929538" y="0"/>
                </a:lnTo>
                <a:lnTo>
                  <a:pt x="1929538" y="3583940"/>
                </a:lnTo>
                <a:lnTo>
                  <a:pt x="0" y="3583940"/>
                </a:lnTo>
                <a:close/>
              </a:path>
            </a:pathLst>
          </a:custGeom>
        </p:spPr>
      </p:pic>
      <p:sp>
        <p:nvSpPr>
          <p:cNvPr id="15" name="矩形: 圆角 14">
            <a:extLst>
              <a:ext uri="{FF2B5EF4-FFF2-40B4-BE49-F238E27FC236}">
                <a16:creationId xmlns:a16="http://schemas.microsoft.com/office/drawing/2014/main" id="{E38A19E2-E156-D4C4-3A7D-B42140D60A4A}"/>
              </a:ext>
            </a:extLst>
          </p:cNvPr>
          <p:cNvSpPr/>
          <p:nvPr/>
        </p:nvSpPr>
        <p:spPr>
          <a:xfrm>
            <a:off x="9923915" y="1378857"/>
            <a:ext cx="104140" cy="4143829"/>
          </a:xfrm>
          <a:prstGeom prst="roundRect">
            <a:avLst/>
          </a:prstGeom>
          <a:gradFill>
            <a:gsLst>
              <a:gs pos="50000">
                <a:schemeClr val="accent1"/>
              </a:gs>
              <a:gs pos="0">
                <a:schemeClr val="accent1">
                  <a:alpha val="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9" name="图形 8" descr="银行 纯色填充">
            <a:extLst>
              <a:ext uri="{FF2B5EF4-FFF2-40B4-BE49-F238E27FC236}">
                <a16:creationId xmlns:a16="http://schemas.microsoft.com/office/drawing/2014/main" id="{F6404118-F353-3355-DC3B-2EC5E3D55B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352" y="3068403"/>
            <a:ext cx="891755" cy="891755"/>
          </a:xfrm>
          <a:prstGeom prst="rect">
            <a:avLst/>
          </a:prstGeom>
        </p:spPr>
      </p:pic>
      <p:sp>
        <p:nvSpPr>
          <p:cNvPr id="10" name="文本框 9">
            <a:extLst>
              <a:ext uri="{FF2B5EF4-FFF2-40B4-BE49-F238E27FC236}">
                <a16:creationId xmlns:a16="http://schemas.microsoft.com/office/drawing/2014/main" id="{7E5EABCA-F44A-F1BE-D794-36114022F6C6}"/>
              </a:ext>
            </a:extLst>
          </p:cNvPr>
          <p:cNvSpPr txBox="1"/>
          <p:nvPr/>
        </p:nvSpPr>
        <p:spPr>
          <a:xfrm>
            <a:off x="1738583" y="3232477"/>
            <a:ext cx="5400000" cy="924867"/>
          </a:xfrm>
          <a:prstGeom prst="rect">
            <a:avLst/>
          </a:prstGeom>
          <a:noFill/>
        </p:spPr>
        <p:txBody>
          <a:bodyPr wrap="square">
            <a:noAutofit/>
          </a:bodyPr>
          <a:lstStyle/>
          <a:p>
            <a:pPr>
              <a:lnSpc>
                <a:spcPct val="120000"/>
              </a:lnSpc>
              <a:spcBef>
                <a:spcPts val="0"/>
              </a:spcBef>
              <a:spcAft>
                <a:spcPts val="0"/>
              </a:spcAft>
            </a:pPr>
            <a:r>
              <a:rPr lang="zh-CN" altLang="en-US" sz="1800" dirty="0"/>
              <a:t>1956年1月28日,国务院第23次会议通过《关于汉字简化方案的决议》(汉字简化方案)</a:t>
            </a:r>
            <a:r>
              <a:rPr lang="en-US" altLang="zh-CN" sz="1800" dirty="0"/>
              <a:t>;</a:t>
            </a:r>
          </a:p>
        </p:txBody>
      </p:sp>
      <p:pic>
        <p:nvPicPr>
          <p:cNvPr id="4" name="图形 3">
            <a:extLst>
              <a:ext uri="{FF2B5EF4-FFF2-40B4-BE49-F238E27FC236}">
                <a16:creationId xmlns:a16="http://schemas.microsoft.com/office/drawing/2014/main" id="{2816C904-454D-E011-DF1D-8E3954D5A9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759" y="4289183"/>
            <a:ext cx="816941" cy="816941"/>
          </a:xfrm>
          <a:prstGeom prst="rect">
            <a:avLst/>
          </a:prstGeom>
        </p:spPr>
      </p:pic>
      <p:cxnSp>
        <p:nvCxnSpPr>
          <p:cNvPr id="16" name="直接连接符 15">
            <a:extLst>
              <a:ext uri="{FF2B5EF4-FFF2-40B4-BE49-F238E27FC236}">
                <a16:creationId xmlns:a16="http://schemas.microsoft.com/office/drawing/2014/main" id="{4D4CFC8C-F20A-6B19-A8D4-9349AECA35EE}"/>
              </a:ext>
            </a:extLst>
          </p:cNvPr>
          <p:cNvCxnSpPr>
            <a:cxnSpLocks/>
          </p:cNvCxnSpPr>
          <p:nvPr/>
        </p:nvCxnSpPr>
        <p:spPr>
          <a:xfrm flipV="1">
            <a:off x="881743" y="5771982"/>
            <a:ext cx="6904356" cy="1"/>
          </a:xfrm>
          <a:prstGeom prst="line">
            <a:avLst/>
          </a:prstGeom>
          <a:ln w="31750">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55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ļïḑe">
            <a:extLst>
              <a:ext uri="{FF2B5EF4-FFF2-40B4-BE49-F238E27FC236}">
                <a16:creationId xmlns:a16="http://schemas.microsoft.com/office/drawing/2014/main" id="{F3EA588D-219A-99BC-4DCF-295D2BFE898C}"/>
              </a:ext>
            </a:extLst>
          </p:cNvPr>
          <p:cNvSpPr/>
          <p:nvPr/>
        </p:nvSpPr>
        <p:spPr>
          <a:xfrm rot="10800000">
            <a:off x="5751054" y="4546872"/>
            <a:ext cx="733696" cy="733355"/>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400" dirty="0">
              <a:cs typeface="+mn-ea"/>
              <a:sym typeface="+mn-lt"/>
            </a:endParaRPr>
          </a:p>
        </p:txBody>
      </p:sp>
      <p:sp>
        <p:nvSpPr>
          <p:cNvPr id="14" name="isļïḑe">
            <a:extLst>
              <a:ext uri="{FF2B5EF4-FFF2-40B4-BE49-F238E27FC236}">
                <a16:creationId xmlns:a16="http://schemas.microsoft.com/office/drawing/2014/main" id="{C9BF86EE-0421-2D8F-2B10-104A8437BCAC}"/>
              </a:ext>
            </a:extLst>
          </p:cNvPr>
          <p:cNvSpPr/>
          <p:nvPr/>
        </p:nvSpPr>
        <p:spPr>
          <a:xfrm rot="10800000">
            <a:off x="5751053" y="3004036"/>
            <a:ext cx="733696" cy="733355"/>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400" dirty="0">
              <a:cs typeface="+mn-ea"/>
              <a:sym typeface="+mn-lt"/>
            </a:endParaRPr>
          </a:p>
        </p:txBody>
      </p:sp>
      <p:sp>
        <p:nvSpPr>
          <p:cNvPr id="2" name="文本占位符 1">
            <a:extLst>
              <a:ext uri="{FF2B5EF4-FFF2-40B4-BE49-F238E27FC236}">
                <a16:creationId xmlns:a16="http://schemas.microsoft.com/office/drawing/2014/main" id="{D3FA581F-D0E8-431B-6719-476492552BDA}"/>
              </a:ext>
            </a:extLst>
          </p:cNvPr>
          <p:cNvSpPr>
            <a:spLocks noGrp="1"/>
          </p:cNvSpPr>
          <p:nvPr>
            <p:ph type="body" sz="quarter" idx="10"/>
          </p:nvPr>
        </p:nvSpPr>
        <p:spPr/>
        <p:txBody>
          <a:bodyPr>
            <a:noAutofit/>
          </a:bodyPr>
          <a:lstStyle/>
          <a:p>
            <a:r>
              <a:rPr lang="zh-CN" altLang="en-US" dirty="0"/>
              <a:t>汉字的简化</a:t>
            </a:r>
            <a:endParaRPr lang="en-US" altLang="zh-CN" dirty="0"/>
          </a:p>
        </p:txBody>
      </p:sp>
      <p:pic>
        <p:nvPicPr>
          <p:cNvPr id="9" name="图片 8" descr="简化">
            <a:extLst>
              <a:ext uri="{FF2B5EF4-FFF2-40B4-BE49-F238E27FC236}">
                <a16:creationId xmlns:a16="http://schemas.microsoft.com/office/drawing/2014/main" id="{45B2CBCD-25ED-34B4-A063-954B341DC128}"/>
              </a:ext>
            </a:extLst>
          </p:cNvPr>
          <p:cNvPicPr>
            <a:picLocks noChangeAspect="1"/>
          </p:cNvPicPr>
          <p:nvPr/>
        </p:nvPicPr>
        <p:blipFill>
          <a:blip r:embed="rId2"/>
          <a:stretch>
            <a:fillRect/>
          </a:stretch>
        </p:blipFill>
        <p:spPr>
          <a:xfrm>
            <a:off x="229914" y="959130"/>
            <a:ext cx="5215255" cy="5215255"/>
          </a:xfrm>
          <a:prstGeom prst="rect">
            <a:avLst/>
          </a:prstGeom>
          <a:effectLst>
            <a:outerShdw blurRad="190500" dist="88900" dir="2700000" sx="102000" sy="102000" algn="tl" rotWithShape="0">
              <a:prstClr val="black">
                <a:alpha val="20000"/>
              </a:prstClr>
            </a:outerShdw>
          </a:effectLst>
        </p:spPr>
      </p:pic>
      <p:grpSp>
        <p:nvGrpSpPr>
          <p:cNvPr id="4" name="组合 3">
            <a:extLst>
              <a:ext uri="{FF2B5EF4-FFF2-40B4-BE49-F238E27FC236}">
                <a16:creationId xmlns:a16="http://schemas.microsoft.com/office/drawing/2014/main" id="{66482332-3D2C-F17D-63AA-7B741092B0DD}"/>
              </a:ext>
            </a:extLst>
          </p:cNvPr>
          <p:cNvGrpSpPr/>
          <p:nvPr/>
        </p:nvGrpSpPr>
        <p:grpSpPr>
          <a:xfrm>
            <a:off x="5752649" y="1667692"/>
            <a:ext cx="5542008" cy="763270"/>
            <a:chOff x="5752649" y="1667692"/>
            <a:chExt cx="5542008" cy="763270"/>
          </a:xfrm>
        </p:grpSpPr>
        <p:sp>
          <p:nvSpPr>
            <p:cNvPr id="10" name="圆角矩形 116">
              <a:extLst>
                <a:ext uri="{FF2B5EF4-FFF2-40B4-BE49-F238E27FC236}">
                  <a16:creationId xmlns:a16="http://schemas.microsoft.com/office/drawing/2014/main" id="{65BB424B-923B-5BB0-AF0F-952D44EB8381}"/>
                </a:ext>
              </a:extLst>
            </p:cNvPr>
            <p:cNvSpPr/>
            <p:nvPr/>
          </p:nvSpPr>
          <p:spPr>
            <a:xfrm>
              <a:off x="5856789" y="1771832"/>
              <a:ext cx="5437868" cy="659130"/>
            </a:xfrm>
            <a:prstGeom prst="roundRect">
              <a:avLst>
                <a:gd name="adj" fmla="val 12451"/>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endParaRPr kumimoji="1" lang="zh-CN" altLang="en-US" sz="3600" b="1" dirty="0">
                <a:solidFill>
                  <a:srgbClr val="C44450"/>
                </a:solidFill>
                <a:latin typeface="+mn-ea"/>
                <a:cs typeface="微软雅黑" panose="020B0503020204020204" pitchFamily="34" charset="-122"/>
                <a:sym typeface="+mn-ea"/>
              </a:endParaRPr>
            </a:p>
          </p:txBody>
        </p:sp>
        <p:sp>
          <p:nvSpPr>
            <p:cNvPr id="11" name="圆角矩形 117">
              <a:extLst>
                <a:ext uri="{FF2B5EF4-FFF2-40B4-BE49-F238E27FC236}">
                  <a16:creationId xmlns:a16="http://schemas.microsoft.com/office/drawing/2014/main" id="{FA4ABA25-E73D-AF95-2BF6-34653F52C241}"/>
                </a:ext>
              </a:extLst>
            </p:cNvPr>
            <p:cNvSpPr/>
            <p:nvPr/>
          </p:nvSpPr>
          <p:spPr>
            <a:xfrm>
              <a:off x="5752649" y="1667692"/>
              <a:ext cx="5437868" cy="659130"/>
            </a:xfrm>
            <a:prstGeom prst="roundRect">
              <a:avLst>
                <a:gd name="adj" fmla="val 12451"/>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kumimoji="1" lang="zh-CN" altLang="en-US" sz="2800" b="1" dirty="0">
                  <a:solidFill>
                    <a:srgbClr val="C44450"/>
                  </a:solidFill>
                  <a:latin typeface="+mn-ea"/>
                  <a:cs typeface="微软雅黑" panose="020B0503020204020204" pitchFamily="34" charset="-122"/>
                  <a:sym typeface="+mn-ea"/>
                </a:rPr>
                <a:t>汉字简化与印刷技术落后的矛盾</a:t>
              </a:r>
              <a:r>
                <a:rPr kumimoji="1" lang="en-US" altLang="zh-CN" sz="2800" b="1" dirty="0">
                  <a:solidFill>
                    <a:srgbClr val="C44450"/>
                  </a:solidFill>
                  <a:latin typeface="+mn-ea"/>
                  <a:cs typeface="微软雅黑" panose="020B0503020204020204" pitchFamily="34" charset="-122"/>
                  <a:sym typeface="+mn-ea"/>
                </a:rPr>
                <a:t> </a:t>
              </a:r>
            </a:p>
          </p:txBody>
        </p:sp>
      </p:grpSp>
      <p:pic>
        <p:nvPicPr>
          <p:cNvPr id="7" name="图形 6">
            <a:extLst>
              <a:ext uri="{FF2B5EF4-FFF2-40B4-BE49-F238E27FC236}">
                <a16:creationId xmlns:a16="http://schemas.microsoft.com/office/drawing/2014/main" id="{05A57566-3DA4-1A04-4354-C3024941AB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3851" y="3100713"/>
            <a:ext cx="548100" cy="540000"/>
          </a:xfrm>
          <a:prstGeom prst="rect">
            <a:avLst/>
          </a:prstGeom>
        </p:spPr>
      </p:pic>
      <p:pic>
        <p:nvPicPr>
          <p:cNvPr id="8" name="图形 7">
            <a:extLst>
              <a:ext uri="{FF2B5EF4-FFF2-40B4-BE49-F238E27FC236}">
                <a16:creationId xmlns:a16="http://schemas.microsoft.com/office/drawing/2014/main" id="{5A48E4A2-B20C-8A61-B985-78D3BE8421E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7901" y="4643550"/>
            <a:ext cx="540000" cy="540000"/>
          </a:xfrm>
          <a:prstGeom prst="rect">
            <a:avLst/>
          </a:prstGeom>
        </p:spPr>
      </p:pic>
      <p:sp>
        <p:nvSpPr>
          <p:cNvPr id="12" name="文本框 11">
            <a:extLst>
              <a:ext uri="{FF2B5EF4-FFF2-40B4-BE49-F238E27FC236}">
                <a16:creationId xmlns:a16="http://schemas.microsoft.com/office/drawing/2014/main" id="{A5DEE759-D56C-1FA2-6B01-D9CCBC76D27A}"/>
              </a:ext>
            </a:extLst>
          </p:cNvPr>
          <p:cNvSpPr txBox="1"/>
          <p:nvPr/>
        </p:nvSpPr>
        <p:spPr>
          <a:xfrm>
            <a:off x="6600307" y="2924427"/>
            <a:ext cx="4544722" cy="873957"/>
          </a:xfrm>
          <a:prstGeom prst="rect">
            <a:avLst/>
          </a:prstGeom>
          <a:noFill/>
        </p:spPr>
        <p:txBody>
          <a:bodyPr wrap="square">
            <a:noAutofit/>
          </a:bodyPr>
          <a:lstStyle/>
          <a:p>
            <a:pPr>
              <a:lnSpc>
                <a:spcPct val="150000"/>
              </a:lnSpc>
            </a:pPr>
            <a:r>
              <a:rPr lang="zh-CN" altLang="en-US" sz="1800" dirty="0">
                <a:solidFill>
                  <a:schemeClr val="tx1">
                    <a:lumMod val="85000"/>
                    <a:lumOff val="15000"/>
                  </a:schemeClr>
                </a:solidFill>
              </a:rPr>
              <a:t>上世纪五十年代，印刷业并未做出符合印刷规格的铸造字体，跟不上简体字的推行；</a:t>
            </a:r>
          </a:p>
        </p:txBody>
      </p:sp>
      <p:sp>
        <p:nvSpPr>
          <p:cNvPr id="13" name="文本框 12">
            <a:extLst>
              <a:ext uri="{FF2B5EF4-FFF2-40B4-BE49-F238E27FC236}">
                <a16:creationId xmlns:a16="http://schemas.microsoft.com/office/drawing/2014/main" id="{842E4931-9BB7-C42F-E6D9-B28170E8E07F}"/>
              </a:ext>
            </a:extLst>
          </p:cNvPr>
          <p:cNvSpPr txBox="1"/>
          <p:nvPr/>
        </p:nvSpPr>
        <p:spPr>
          <a:xfrm>
            <a:off x="6600307" y="4468982"/>
            <a:ext cx="4544722" cy="1705403"/>
          </a:xfrm>
          <a:prstGeom prst="rect">
            <a:avLst/>
          </a:prstGeom>
          <a:noFill/>
        </p:spPr>
        <p:txBody>
          <a:bodyPr wrap="square">
            <a:noAutofit/>
          </a:bodyPr>
          <a:lstStyle/>
          <a:p>
            <a:pPr>
              <a:lnSpc>
                <a:spcPct val="150000"/>
              </a:lnSpc>
            </a:pPr>
            <a:r>
              <a:rPr lang="zh-CN" altLang="en-US" sz="1800" dirty="0">
                <a:solidFill>
                  <a:schemeClr val="tx1">
                    <a:lumMod val="85000"/>
                    <a:lumOff val="15000"/>
                  </a:schemeClr>
                </a:solidFill>
              </a:rPr>
              <a:t>在1959年我国把当时印刷字体送往莱比锡图书馆博览会参与评比落败。无论是从文化界和印刷界，越来越多的人意识到改变迫在眉睫习。</a:t>
            </a:r>
            <a:endParaRPr kumimoji="1" lang="zh-CN" altLang="en-US" sz="180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extLst>
      <p:ext uri="{BB962C8B-B14F-4D97-AF65-F5344CB8AC3E}">
        <p14:creationId xmlns:p14="http://schemas.microsoft.com/office/powerpoint/2010/main" val="324813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3FA581F-D0E8-431B-6719-476492552BDA}"/>
              </a:ext>
            </a:extLst>
          </p:cNvPr>
          <p:cNvSpPr>
            <a:spLocks noGrp="1"/>
          </p:cNvSpPr>
          <p:nvPr>
            <p:ph type="body" sz="quarter" idx="10"/>
          </p:nvPr>
        </p:nvSpPr>
        <p:spPr/>
        <p:txBody>
          <a:bodyPr>
            <a:noAutofit/>
          </a:bodyPr>
          <a:lstStyle/>
          <a:p>
            <a:r>
              <a:rPr lang="zh-CN" altLang="en-US" dirty="0"/>
              <a:t>汉字的简化</a:t>
            </a:r>
            <a:endParaRPr lang="en-US" altLang="zh-CN" dirty="0"/>
          </a:p>
        </p:txBody>
      </p:sp>
      <p:grpSp>
        <p:nvGrpSpPr>
          <p:cNvPr id="5" name="组合 4">
            <a:extLst>
              <a:ext uri="{FF2B5EF4-FFF2-40B4-BE49-F238E27FC236}">
                <a16:creationId xmlns:a16="http://schemas.microsoft.com/office/drawing/2014/main" id="{D4DBEF63-FF81-FC57-EBB5-8F7B341D7ADC}"/>
              </a:ext>
            </a:extLst>
          </p:cNvPr>
          <p:cNvGrpSpPr/>
          <p:nvPr/>
        </p:nvGrpSpPr>
        <p:grpSpPr>
          <a:xfrm>
            <a:off x="6086474" y="1411877"/>
            <a:ext cx="5542008" cy="763270"/>
            <a:chOff x="6086474" y="1411877"/>
            <a:chExt cx="5542008" cy="763270"/>
          </a:xfrm>
        </p:grpSpPr>
        <p:sp>
          <p:nvSpPr>
            <p:cNvPr id="10" name="圆角矩形 116">
              <a:extLst>
                <a:ext uri="{FF2B5EF4-FFF2-40B4-BE49-F238E27FC236}">
                  <a16:creationId xmlns:a16="http://schemas.microsoft.com/office/drawing/2014/main" id="{65BB424B-923B-5BB0-AF0F-952D44EB8381}"/>
                </a:ext>
              </a:extLst>
            </p:cNvPr>
            <p:cNvSpPr/>
            <p:nvPr/>
          </p:nvSpPr>
          <p:spPr>
            <a:xfrm>
              <a:off x="6190614" y="1516017"/>
              <a:ext cx="5437868" cy="659130"/>
            </a:xfrm>
            <a:prstGeom prst="roundRect">
              <a:avLst>
                <a:gd name="adj" fmla="val 12451"/>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endParaRPr kumimoji="1" lang="zh-CN" altLang="en-US" sz="3600" b="1" dirty="0">
                <a:solidFill>
                  <a:schemeClr val="accent1"/>
                </a:solidFill>
                <a:latin typeface="+mn-ea"/>
                <a:cs typeface="微软雅黑" panose="020B0503020204020204" pitchFamily="34" charset="-122"/>
                <a:sym typeface="+mn-ea"/>
              </a:endParaRPr>
            </a:p>
          </p:txBody>
        </p:sp>
        <p:sp>
          <p:nvSpPr>
            <p:cNvPr id="11" name="圆角矩形 117">
              <a:extLst>
                <a:ext uri="{FF2B5EF4-FFF2-40B4-BE49-F238E27FC236}">
                  <a16:creationId xmlns:a16="http://schemas.microsoft.com/office/drawing/2014/main" id="{FA4ABA25-E73D-AF95-2BF6-34653F52C241}"/>
                </a:ext>
              </a:extLst>
            </p:cNvPr>
            <p:cNvSpPr/>
            <p:nvPr/>
          </p:nvSpPr>
          <p:spPr>
            <a:xfrm>
              <a:off x="6086474" y="1411877"/>
              <a:ext cx="5437868" cy="659130"/>
            </a:xfrm>
            <a:prstGeom prst="roundRect">
              <a:avLst>
                <a:gd name="adj" fmla="val 12451"/>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kumimoji="1" lang="zh-CN" altLang="en-US" sz="2800" b="1" dirty="0">
                  <a:solidFill>
                    <a:schemeClr val="accent1"/>
                  </a:solidFill>
                  <a:latin typeface="+mn-ea"/>
                  <a:cs typeface="微软雅黑" panose="020B0503020204020204" pitchFamily="34" charset="-122"/>
                  <a:sym typeface="+mn-ea"/>
                </a:rPr>
                <a:t>印刷字体改革方案</a:t>
              </a:r>
              <a:endParaRPr kumimoji="1" lang="en-US" altLang="zh-CN" sz="2800" b="1" dirty="0">
                <a:solidFill>
                  <a:schemeClr val="accent1"/>
                </a:solidFill>
                <a:latin typeface="+mn-ea"/>
                <a:cs typeface="微软雅黑" panose="020B0503020204020204" pitchFamily="34" charset="-122"/>
                <a:sym typeface="+mn-ea"/>
              </a:endParaRPr>
            </a:p>
          </p:txBody>
        </p:sp>
      </p:grpSp>
      <p:pic>
        <p:nvPicPr>
          <p:cNvPr id="8" name="图片 7" descr="书法">
            <a:extLst>
              <a:ext uri="{FF2B5EF4-FFF2-40B4-BE49-F238E27FC236}">
                <a16:creationId xmlns:a16="http://schemas.microsoft.com/office/drawing/2014/main" id="{6786994B-4340-2A29-EFBE-A9F61B20E052}"/>
              </a:ext>
            </a:extLst>
          </p:cNvPr>
          <p:cNvPicPr>
            <a:picLocks noChangeAspect="1"/>
          </p:cNvPicPr>
          <p:nvPr/>
        </p:nvPicPr>
        <p:blipFill>
          <a:blip r:embed="rId2"/>
          <a:stretch>
            <a:fillRect/>
          </a:stretch>
        </p:blipFill>
        <p:spPr>
          <a:xfrm>
            <a:off x="-523875" y="601980"/>
            <a:ext cx="6438900" cy="6438900"/>
          </a:xfrm>
          <a:prstGeom prst="rect">
            <a:avLst/>
          </a:prstGeom>
          <a:effectLst>
            <a:outerShdw blurRad="190500" dist="88900" dir="2700000" sx="102000" sy="102000" algn="tl" rotWithShape="0">
              <a:prstClr val="black">
                <a:alpha val="20000"/>
              </a:prstClr>
            </a:outerShdw>
          </a:effectLst>
        </p:spPr>
      </p:pic>
      <p:sp>
        <p:nvSpPr>
          <p:cNvPr id="15" name="文本框 14">
            <a:extLst>
              <a:ext uri="{FF2B5EF4-FFF2-40B4-BE49-F238E27FC236}">
                <a16:creationId xmlns:a16="http://schemas.microsoft.com/office/drawing/2014/main" id="{23C5F65B-DC4A-10E9-CE31-DB0BA52ECDCF}"/>
              </a:ext>
            </a:extLst>
          </p:cNvPr>
          <p:cNvSpPr txBox="1"/>
          <p:nvPr/>
        </p:nvSpPr>
        <p:spPr>
          <a:xfrm>
            <a:off x="6877891" y="2630510"/>
            <a:ext cx="4846022" cy="1725729"/>
          </a:xfrm>
          <a:prstGeom prst="rect">
            <a:avLst/>
          </a:prstGeom>
          <a:noFill/>
        </p:spPr>
        <p:txBody>
          <a:bodyPr wrap="square">
            <a:noAutofit/>
          </a:bodyPr>
          <a:lstStyle/>
          <a:p>
            <a:pPr>
              <a:lnSpc>
                <a:spcPct val="120000"/>
              </a:lnSpc>
            </a:pPr>
            <a:r>
              <a:rPr lang="zh-CN" altLang="en-US" sz="1800" dirty="0">
                <a:solidFill>
                  <a:schemeClr val="tx1">
                    <a:lumMod val="85000"/>
                    <a:lumOff val="15000"/>
                  </a:schemeClr>
                </a:solidFill>
              </a:rPr>
              <a:t>在60年代国家提出了“整旧创新”的印刷字体改革方案成立上海印刷技术研究所将书法家，擅长美术字的人组成设计团队，分为宋体、黑体、楷体三个设计小组。为了融入自己的民族特色，他们从中国书法中汲取灵感；</a:t>
            </a:r>
          </a:p>
        </p:txBody>
      </p:sp>
      <p:sp>
        <p:nvSpPr>
          <p:cNvPr id="16" name="文本框 15">
            <a:extLst>
              <a:ext uri="{FF2B5EF4-FFF2-40B4-BE49-F238E27FC236}">
                <a16:creationId xmlns:a16="http://schemas.microsoft.com/office/drawing/2014/main" id="{4BD964E1-0BF7-BD85-7B67-EC29FA13FD34}"/>
              </a:ext>
            </a:extLst>
          </p:cNvPr>
          <p:cNvSpPr txBox="1"/>
          <p:nvPr/>
        </p:nvSpPr>
        <p:spPr>
          <a:xfrm>
            <a:off x="6877891" y="4572388"/>
            <a:ext cx="4846022" cy="1060931"/>
          </a:xfrm>
          <a:prstGeom prst="rect">
            <a:avLst/>
          </a:prstGeom>
          <a:noFill/>
        </p:spPr>
        <p:txBody>
          <a:bodyPr wrap="square">
            <a:noAutofit/>
          </a:bodyPr>
          <a:lstStyle>
            <a:defPPr>
              <a:defRPr lang="zh-CN"/>
            </a:defPPr>
            <a:lvl1pPr>
              <a:lnSpc>
                <a:spcPct val="120000"/>
              </a:lnSpc>
              <a:defRPr>
                <a:solidFill>
                  <a:schemeClr val="tx1">
                    <a:lumMod val="85000"/>
                    <a:lumOff val="15000"/>
                  </a:schemeClr>
                </a:solidFill>
              </a:defRPr>
            </a:lvl1pPr>
          </a:lstStyle>
          <a:p>
            <a:r>
              <a:rPr lang="zh-CN" altLang="en-US" dirty="0"/>
              <a:t>1961年，研究所完成了18000余字成功创写出我国最早的成熟规范的印刷字体宋一体和黑一体并被用于新中国修订的第一部《辞海》。</a:t>
            </a:r>
          </a:p>
        </p:txBody>
      </p:sp>
      <p:grpSp>
        <p:nvGrpSpPr>
          <p:cNvPr id="4" name="组合 3">
            <a:extLst>
              <a:ext uri="{FF2B5EF4-FFF2-40B4-BE49-F238E27FC236}">
                <a16:creationId xmlns:a16="http://schemas.microsoft.com/office/drawing/2014/main" id="{115156F2-5865-3207-88D7-BD327DF1A80A}"/>
              </a:ext>
            </a:extLst>
          </p:cNvPr>
          <p:cNvGrpSpPr/>
          <p:nvPr/>
        </p:nvGrpSpPr>
        <p:grpSpPr>
          <a:xfrm>
            <a:off x="6050410" y="2710119"/>
            <a:ext cx="733696" cy="733355"/>
            <a:chOff x="6050410" y="2710119"/>
            <a:chExt cx="733696" cy="733355"/>
          </a:xfrm>
        </p:grpSpPr>
        <p:sp>
          <p:nvSpPr>
            <p:cNvPr id="12" name="isļïḑe">
              <a:extLst>
                <a:ext uri="{FF2B5EF4-FFF2-40B4-BE49-F238E27FC236}">
                  <a16:creationId xmlns:a16="http://schemas.microsoft.com/office/drawing/2014/main" id="{E23BB76C-748A-5C18-0021-A2441E45B9B6}"/>
                </a:ext>
              </a:extLst>
            </p:cNvPr>
            <p:cNvSpPr/>
            <p:nvPr/>
          </p:nvSpPr>
          <p:spPr>
            <a:xfrm rot="10800000">
              <a:off x="6050410" y="2710119"/>
              <a:ext cx="733696" cy="733355"/>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400" dirty="0">
                <a:cs typeface="+mn-ea"/>
                <a:sym typeface="+mn-lt"/>
              </a:endParaRPr>
            </a:p>
          </p:txBody>
        </p:sp>
        <p:pic>
          <p:nvPicPr>
            <p:cNvPr id="17" name="图形 16">
              <a:extLst>
                <a:ext uri="{FF2B5EF4-FFF2-40B4-BE49-F238E27FC236}">
                  <a16:creationId xmlns:a16="http://schemas.microsoft.com/office/drawing/2014/main" id="{DFFD0CC0-413B-F9E7-32FA-3E08B6ACFC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0741" y="2767056"/>
              <a:ext cx="591188" cy="591188"/>
            </a:xfrm>
            <a:prstGeom prst="rect">
              <a:avLst/>
            </a:prstGeom>
          </p:spPr>
        </p:pic>
      </p:grpSp>
      <p:grpSp>
        <p:nvGrpSpPr>
          <p:cNvPr id="3" name="组合 2">
            <a:extLst>
              <a:ext uri="{FF2B5EF4-FFF2-40B4-BE49-F238E27FC236}">
                <a16:creationId xmlns:a16="http://schemas.microsoft.com/office/drawing/2014/main" id="{E012E36A-2A43-192E-8ADE-FA669CDF58D5}"/>
              </a:ext>
            </a:extLst>
          </p:cNvPr>
          <p:cNvGrpSpPr/>
          <p:nvPr/>
        </p:nvGrpSpPr>
        <p:grpSpPr>
          <a:xfrm>
            <a:off x="6050411" y="4655725"/>
            <a:ext cx="733696" cy="733355"/>
            <a:chOff x="6050411" y="4655725"/>
            <a:chExt cx="733696" cy="733355"/>
          </a:xfrm>
        </p:grpSpPr>
        <p:sp>
          <p:nvSpPr>
            <p:cNvPr id="9" name="isļïḑe">
              <a:extLst>
                <a:ext uri="{FF2B5EF4-FFF2-40B4-BE49-F238E27FC236}">
                  <a16:creationId xmlns:a16="http://schemas.microsoft.com/office/drawing/2014/main" id="{74B6B659-9A94-7F65-B23A-5D13BEECA19E}"/>
                </a:ext>
              </a:extLst>
            </p:cNvPr>
            <p:cNvSpPr/>
            <p:nvPr/>
          </p:nvSpPr>
          <p:spPr>
            <a:xfrm rot="10800000">
              <a:off x="6050411" y="4655725"/>
              <a:ext cx="733696" cy="733355"/>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400" dirty="0">
                <a:cs typeface="+mn-ea"/>
                <a:sym typeface="+mn-lt"/>
              </a:endParaRPr>
            </a:p>
          </p:txBody>
        </p:sp>
        <p:pic>
          <p:nvPicPr>
            <p:cNvPr id="18" name="图形 17" descr="书籍 纯色填充">
              <a:extLst>
                <a:ext uri="{FF2B5EF4-FFF2-40B4-BE49-F238E27FC236}">
                  <a16:creationId xmlns:a16="http://schemas.microsoft.com/office/drawing/2014/main" id="{2741A1CE-138B-180E-853A-E1B07207CD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47258" y="4752006"/>
              <a:ext cx="540000" cy="540000"/>
            </a:xfrm>
            <a:prstGeom prst="rect">
              <a:avLst/>
            </a:prstGeom>
          </p:spPr>
        </p:pic>
      </p:grpSp>
    </p:spTree>
    <p:extLst>
      <p:ext uri="{BB962C8B-B14F-4D97-AF65-F5344CB8AC3E}">
        <p14:creationId xmlns:p14="http://schemas.microsoft.com/office/powerpoint/2010/main" val="2014985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779815" y="3900706"/>
            <a:ext cx="8686800" cy="307777"/>
          </a:xfrm>
          <a:prstGeom prst="rect">
            <a:avLst/>
          </a:prstGeom>
          <a:noFill/>
          <a:effectLst>
            <a:outerShdw dist="25400" dir="2700000" algn="tl" rotWithShape="0">
              <a:schemeClr val="bg1"/>
            </a:outerShdw>
          </a:effectLst>
        </p:spPr>
        <p:txBody>
          <a:bodyPr wrap="square" rtlCol="0">
            <a:noAutofit/>
          </a:bodyPr>
          <a:lstStyle>
            <a:defPPr>
              <a:defRPr lang="zh-CN"/>
            </a:defPPr>
            <a:lvl1pPr>
              <a:defRPr sz="720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defRPr>
            </a:lvl1pPr>
          </a:lstStyle>
          <a:p>
            <a:pPr algn="dist"/>
            <a:r>
              <a:rPr lang="en-US" altLang="zh-CN" sz="1400" dirty="0"/>
              <a:t>The Informatization of Chinese Character</a:t>
            </a:r>
          </a:p>
        </p:txBody>
      </p:sp>
      <p:grpSp>
        <p:nvGrpSpPr>
          <p:cNvPr id="13" name="组合 12">
            <a:extLst>
              <a:ext uri="{FF2B5EF4-FFF2-40B4-BE49-F238E27FC236}">
                <a16:creationId xmlns:a16="http://schemas.microsoft.com/office/drawing/2014/main" id="{A927F279-22F4-E8D3-5936-7D5B46BC4C78}"/>
              </a:ext>
            </a:extLst>
          </p:cNvPr>
          <p:cNvGrpSpPr/>
          <p:nvPr/>
        </p:nvGrpSpPr>
        <p:grpSpPr>
          <a:xfrm>
            <a:off x="3798985" y="2433293"/>
            <a:ext cx="6018530" cy="1416339"/>
            <a:chOff x="3623500" y="2410511"/>
            <a:chExt cx="5720521" cy="1346209"/>
          </a:xfrm>
        </p:grpSpPr>
        <p:grpSp>
          <p:nvGrpSpPr>
            <p:cNvPr id="14" name="组合 13">
              <a:extLst>
                <a:ext uri="{FF2B5EF4-FFF2-40B4-BE49-F238E27FC236}">
                  <a16:creationId xmlns:a16="http://schemas.microsoft.com/office/drawing/2014/main" id="{7A859882-DF09-1FB8-CD22-E95216354A8A}"/>
                </a:ext>
              </a:extLst>
            </p:cNvPr>
            <p:cNvGrpSpPr/>
            <p:nvPr/>
          </p:nvGrpSpPr>
          <p:grpSpPr>
            <a:xfrm>
              <a:off x="3623500" y="2424960"/>
              <a:ext cx="5720521" cy="1331760"/>
              <a:chOff x="2126716" y="2186788"/>
              <a:chExt cx="7060245" cy="1643653"/>
            </a:xfrm>
          </p:grpSpPr>
          <p:sp>
            <p:nvSpPr>
              <p:cNvPr id="17" name="一个圆顶角并剪去另一个顶角的矩形 4">
                <a:extLst>
                  <a:ext uri="{FF2B5EF4-FFF2-40B4-BE49-F238E27FC236}">
                    <a16:creationId xmlns:a16="http://schemas.microsoft.com/office/drawing/2014/main" id="{3912DF4C-ACC8-6DA3-63FA-F437918CB1AB}"/>
                  </a:ext>
                </a:extLst>
              </p:cNvPr>
              <p:cNvSpPr/>
              <p:nvPr/>
            </p:nvSpPr>
            <p:spPr>
              <a:xfrm>
                <a:off x="2216251" y="2211675"/>
                <a:ext cx="6814185" cy="1465402"/>
              </a:xfrm>
              <a:prstGeom prst="snipRoundRect">
                <a:avLst>
                  <a:gd name="adj1" fmla="val 0"/>
                  <a:gd name="adj2" fmla="val 23490"/>
                </a:avLst>
              </a:prstGeom>
              <a:noFill/>
              <a:ln w="19050">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noFill/>
                </a:endParaRPr>
              </a:p>
            </p:txBody>
          </p:sp>
          <p:sp>
            <p:nvSpPr>
              <p:cNvPr id="18" name="平行四边形 17">
                <a:extLst>
                  <a:ext uri="{FF2B5EF4-FFF2-40B4-BE49-F238E27FC236}">
                    <a16:creationId xmlns:a16="http://schemas.microsoft.com/office/drawing/2014/main" id="{C9B30C83-5858-A4B8-6FF8-60B34E969178}"/>
                  </a:ext>
                </a:extLst>
              </p:cNvPr>
              <p:cNvSpPr/>
              <p:nvPr/>
            </p:nvSpPr>
            <p:spPr>
              <a:xfrm>
                <a:off x="2126716" y="3688712"/>
                <a:ext cx="1711960" cy="110535"/>
              </a:xfrm>
              <a:prstGeom prst="parallelogram">
                <a:avLst>
                  <a:gd name="adj" fmla="val 69713"/>
                </a:avLst>
              </a:prstGeom>
              <a:solidFill>
                <a:schemeClr val="accent1"/>
              </a:solidFill>
              <a:ln>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p>
            </p:txBody>
          </p:sp>
          <p:sp>
            <p:nvSpPr>
              <p:cNvPr id="19" name="直角三角形 18">
                <a:extLst>
                  <a:ext uri="{FF2B5EF4-FFF2-40B4-BE49-F238E27FC236}">
                    <a16:creationId xmlns:a16="http://schemas.microsoft.com/office/drawing/2014/main" id="{FE9CE9D1-1520-3982-0302-0F4E1484498D}"/>
                  </a:ext>
                </a:extLst>
              </p:cNvPr>
              <p:cNvSpPr/>
              <p:nvPr/>
            </p:nvSpPr>
            <p:spPr>
              <a:xfrm rot="16200000" flipH="1">
                <a:off x="8803547" y="2186664"/>
                <a:ext cx="237877" cy="238125"/>
              </a:xfrm>
              <a:prstGeom prst="rtTriangle">
                <a:avLst/>
              </a:prstGeom>
              <a:solidFill>
                <a:schemeClr val="accent1"/>
              </a:solidFill>
              <a:ln>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p>
            </p:txBody>
          </p:sp>
          <p:sp>
            <p:nvSpPr>
              <p:cNvPr id="20" name="半闭框 19">
                <a:extLst>
                  <a:ext uri="{FF2B5EF4-FFF2-40B4-BE49-F238E27FC236}">
                    <a16:creationId xmlns:a16="http://schemas.microsoft.com/office/drawing/2014/main" id="{16D68356-750C-FEDE-23AF-8750AB1ABD99}"/>
                  </a:ext>
                </a:extLst>
              </p:cNvPr>
              <p:cNvSpPr/>
              <p:nvPr/>
            </p:nvSpPr>
            <p:spPr>
              <a:xfrm rot="10800000">
                <a:off x="8581806" y="3225405"/>
                <a:ext cx="605155" cy="605036"/>
              </a:xfrm>
              <a:prstGeom prst="halfFrame">
                <a:avLst>
                  <a:gd name="adj1" fmla="val 9726"/>
                  <a:gd name="adj2" fmla="val 10671"/>
                </a:avLst>
              </a:prstGeom>
              <a:solidFill>
                <a:schemeClr val="accent1"/>
              </a:solidFill>
              <a:ln w="19050">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tx1"/>
                  </a:solidFill>
                </a:endParaRPr>
              </a:p>
            </p:txBody>
          </p:sp>
        </p:grpSp>
        <p:sp>
          <p:nvSpPr>
            <p:cNvPr id="16" name="文本框 15">
              <a:extLst>
                <a:ext uri="{FF2B5EF4-FFF2-40B4-BE49-F238E27FC236}">
                  <a16:creationId xmlns:a16="http://schemas.microsoft.com/office/drawing/2014/main" id="{B9411031-64F0-5E85-D2B6-2EB1F0C66FF2}"/>
                </a:ext>
              </a:extLst>
            </p:cNvPr>
            <p:cNvSpPr txBox="1"/>
            <p:nvPr/>
          </p:nvSpPr>
          <p:spPr>
            <a:xfrm>
              <a:off x="3696044" y="2410511"/>
              <a:ext cx="5521152" cy="1140895"/>
            </a:xfrm>
            <a:prstGeom prst="rect">
              <a:avLst/>
            </a:prstGeom>
            <a:noFill/>
            <a:effectLst>
              <a:outerShdw dist="38100" dir="2700000" algn="tl" rotWithShape="0">
                <a:schemeClr val="bg1"/>
              </a:outerShdw>
            </a:effectLst>
          </p:spPr>
          <p:txBody>
            <a:bodyPr wrap="square" rtlCol="0">
              <a:noAutofit/>
            </a:bodyPr>
            <a:lstStyle/>
            <a:p>
              <a:pPr algn="ctr"/>
              <a:r>
                <a:rPr lang="zh-CN" altLang="en-US" sz="7200" dirty="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rPr>
                <a:t>汉字的信息化</a:t>
              </a:r>
            </a:p>
          </p:txBody>
        </p:sp>
      </p:grpSp>
      <p:sp>
        <p:nvSpPr>
          <p:cNvPr id="11" name="椭圆 10">
            <a:extLst>
              <a:ext uri="{FF2B5EF4-FFF2-40B4-BE49-F238E27FC236}">
                <a16:creationId xmlns:a16="http://schemas.microsoft.com/office/drawing/2014/main" id="{A08811E3-9855-89EF-715A-EFBA5C32D033}"/>
              </a:ext>
            </a:extLst>
          </p:cNvPr>
          <p:cNvSpPr/>
          <p:nvPr/>
        </p:nvSpPr>
        <p:spPr>
          <a:xfrm>
            <a:off x="2491256" y="2498887"/>
            <a:ext cx="1201782" cy="1201782"/>
          </a:xfrm>
          <a:prstGeom prst="ellipse">
            <a:avLst/>
          </a:prstGeom>
          <a:solidFill>
            <a:schemeClr val="accent1"/>
          </a:solidFill>
          <a:ln>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dirty="0"/>
          </a:p>
        </p:txBody>
      </p:sp>
      <p:pic>
        <p:nvPicPr>
          <p:cNvPr id="12" name="图片 11">
            <a:extLst>
              <a:ext uri="{FF2B5EF4-FFF2-40B4-BE49-F238E27FC236}">
                <a16:creationId xmlns:a16="http://schemas.microsoft.com/office/drawing/2014/main" id="{8AF67001-C492-F074-8347-F56C9BAB0EE7}"/>
              </a:ext>
            </a:extLst>
          </p:cNvPr>
          <p:cNvPicPr>
            <a:picLocks noChangeAspect="1"/>
          </p:cNvPicPr>
          <p:nvPr/>
        </p:nvPicPr>
        <p:blipFill rotWithShape="1">
          <a:blip r:embed="rId4"/>
          <a:srcRect l="26253" t="17854" r="26585" b="34735"/>
          <a:stretch/>
        </p:blipFill>
        <p:spPr>
          <a:xfrm>
            <a:off x="2689939" y="2718200"/>
            <a:ext cx="804415" cy="771313"/>
          </a:xfrm>
          <a:prstGeom prst="rect">
            <a:avLst/>
          </a:prstGeom>
        </p:spPr>
      </p:pic>
    </p:spTree>
    <p:custDataLst>
      <p:tags r:id="rId1"/>
    </p:custDataLst>
    <p:extLst>
      <p:ext uri="{BB962C8B-B14F-4D97-AF65-F5344CB8AC3E}">
        <p14:creationId xmlns:p14="http://schemas.microsoft.com/office/powerpoint/2010/main" val="1065613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3FA581F-D0E8-431B-6719-476492552BDA}"/>
              </a:ext>
            </a:extLst>
          </p:cNvPr>
          <p:cNvSpPr>
            <a:spLocks noGrp="1"/>
          </p:cNvSpPr>
          <p:nvPr>
            <p:ph type="body" sz="quarter" idx="10"/>
          </p:nvPr>
        </p:nvSpPr>
        <p:spPr/>
        <p:txBody>
          <a:bodyPr>
            <a:noAutofit/>
          </a:bodyPr>
          <a:lstStyle/>
          <a:p>
            <a:r>
              <a:rPr lang="zh-CN" altLang="en-US" dirty="0"/>
              <a:t>汉字的信息化</a:t>
            </a:r>
            <a:endParaRPr lang="en-US" altLang="zh-CN" dirty="0"/>
          </a:p>
        </p:txBody>
      </p:sp>
      <p:grpSp>
        <p:nvGrpSpPr>
          <p:cNvPr id="9" name="组合 8">
            <a:extLst>
              <a:ext uri="{FF2B5EF4-FFF2-40B4-BE49-F238E27FC236}">
                <a16:creationId xmlns:a16="http://schemas.microsoft.com/office/drawing/2014/main" id="{C318ED99-93E0-C860-7039-A45C72376BF8}"/>
              </a:ext>
            </a:extLst>
          </p:cNvPr>
          <p:cNvGrpSpPr/>
          <p:nvPr/>
        </p:nvGrpSpPr>
        <p:grpSpPr>
          <a:xfrm>
            <a:off x="-44450" y="6223635"/>
            <a:ext cx="12280900" cy="633730"/>
            <a:chOff x="70" y="9801"/>
            <a:chExt cx="19200" cy="998"/>
          </a:xfrm>
        </p:grpSpPr>
        <p:sp>
          <p:nvSpPr>
            <p:cNvPr id="12" name="任意形状 7">
              <a:extLst>
                <a:ext uri="{FF2B5EF4-FFF2-40B4-BE49-F238E27FC236}">
                  <a16:creationId xmlns:a16="http://schemas.microsoft.com/office/drawing/2014/main" id="{C0E5FA1B-5147-095B-99F2-2749D6CB74C1}"/>
                </a:ext>
              </a:extLst>
            </p:cNvPr>
            <p:cNvSpPr/>
            <p:nvPr/>
          </p:nvSpPr>
          <p:spPr>
            <a:xfrm>
              <a:off x="70" y="9801"/>
              <a:ext cx="19200" cy="998"/>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rgbClr val="B81C22">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3" name="任意形状 7">
              <a:extLst>
                <a:ext uri="{FF2B5EF4-FFF2-40B4-BE49-F238E27FC236}">
                  <a16:creationId xmlns:a16="http://schemas.microsoft.com/office/drawing/2014/main" id="{CA788DC2-54C3-D83E-F135-62D5869E1B3B}"/>
                </a:ext>
              </a:extLst>
            </p:cNvPr>
            <p:cNvSpPr/>
            <p:nvPr/>
          </p:nvSpPr>
          <p:spPr>
            <a:xfrm>
              <a:off x="70" y="10113"/>
              <a:ext cx="19200" cy="687"/>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rgbClr val="C444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grpSp>
      <p:sp>
        <p:nvSpPr>
          <p:cNvPr id="15" name="圆角矩形 8">
            <a:extLst>
              <a:ext uri="{FF2B5EF4-FFF2-40B4-BE49-F238E27FC236}">
                <a16:creationId xmlns:a16="http://schemas.microsoft.com/office/drawing/2014/main" id="{573DF420-9982-D464-94FE-6A41695F70CA}"/>
              </a:ext>
            </a:extLst>
          </p:cNvPr>
          <p:cNvSpPr/>
          <p:nvPr/>
        </p:nvSpPr>
        <p:spPr>
          <a:xfrm>
            <a:off x="1089932" y="2105614"/>
            <a:ext cx="5441496" cy="3374447"/>
          </a:xfrm>
          <a:prstGeom prst="roundRect">
            <a:avLst>
              <a:gd name="adj" fmla="val 631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30000"/>
              </a:lnSpc>
              <a:buClrTx/>
              <a:buSzTx/>
              <a:buFontTx/>
            </a:pP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推动政务服务在银行端的应用,融入国家政务服务平台的便企利民金融功能；</a:t>
            </a:r>
          </a:p>
          <a:p>
            <a:pPr lvl="0" algn="l">
              <a:lnSpc>
                <a:spcPct val="130000"/>
              </a:lnSpc>
              <a:buClrTx/>
              <a:buSzTx/>
              <a:buFontTx/>
            </a:pP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与上海市政府密切协作,推进电子证照系统建设。</a:t>
            </a:r>
          </a:p>
          <a:p>
            <a:pPr lvl="0" algn="l">
              <a:lnSpc>
                <a:spcPct val="130000"/>
              </a:lnSpc>
              <a:buClrTx/>
              <a:buSzTx/>
              <a:buFontTx/>
            </a:pPr>
            <a:endPar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圆角矩形 10">
            <a:extLst>
              <a:ext uri="{FF2B5EF4-FFF2-40B4-BE49-F238E27FC236}">
                <a16:creationId xmlns:a16="http://schemas.microsoft.com/office/drawing/2014/main" id="{21F703FF-0F58-EAEE-FEDE-C91EC6920E00}"/>
              </a:ext>
            </a:extLst>
          </p:cNvPr>
          <p:cNvSpPr/>
          <p:nvPr/>
        </p:nvSpPr>
        <p:spPr>
          <a:xfrm>
            <a:off x="1090982" y="1996257"/>
            <a:ext cx="5372703" cy="3394648"/>
          </a:xfrm>
          <a:prstGeom prst="roundRect">
            <a:avLst>
              <a:gd name="adj" fmla="val 6319"/>
            </a:avLst>
          </a:prstGeom>
          <a:solidFill>
            <a:schemeClr val="bg1"/>
          </a:solidFill>
          <a:ln>
            <a:solidFill>
              <a:schemeClr val="bg1"/>
            </a:solidFill>
          </a:ln>
          <a:effectLst>
            <a:outerShdw blurRad="254000" sx="103000" sy="103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30000"/>
              </a:lnSpc>
              <a:buClrTx/>
              <a:buSzTx/>
              <a:buFontTx/>
            </a:pPr>
            <a:endPar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圆角矩形 13">
            <a:extLst>
              <a:ext uri="{FF2B5EF4-FFF2-40B4-BE49-F238E27FC236}">
                <a16:creationId xmlns:a16="http://schemas.microsoft.com/office/drawing/2014/main" id="{D9719847-E65A-FD62-FFB1-1341CEBFDFBC}"/>
              </a:ext>
            </a:extLst>
          </p:cNvPr>
          <p:cNvSpPr/>
          <p:nvPr/>
        </p:nvSpPr>
        <p:spPr>
          <a:xfrm>
            <a:off x="1298937" y="2322224"/>
            <a:ext cx="3476263" cy="562867"/>
          </a:xfrm>
          <a:prstGeom prst="roundRect">
            <a:avLst>
              <a:gd name="adj" fmla="val 631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lnSpc>
                <a:spcPct val="100000"/>
              </a:lnSpc>
            </a:pPr>
            <a:r>
              <a:rPr kumimoji="1" lang="zh-CN" altLang="en-US" sz="2800" b="1" dirty="0">
                <a:solidFill>
                  <a:schemeClr val="accent1"/>
                </a:solidFill>
                <a:latin typeface="微软雅黑" panose="020B0503020204020204" pitchFamily="34" charset="-122"/>
                <a:ea typeface="微软雅黑" panose="020B0503020204020204" pitchFamily="34" charset="-122"/>
                <a:cs typeface="Alibaba PuHuiTi R" pitchFamily="18" charset="-122"/>
                <a:sym typeface="+mn-ea"/>
              </a:rPr>
              <a:t>汉字信息化的必要性</a:t>
            </a:r>
          </a:p>
        </p:txBody>
      </p:sp>
      <p:cxnSp>
        <p:nvCxnSpPr>
          <p:cNvPr id="18" name="直接连接符 17">
            <a:extLst>
              <a:ext uri="{FF2B5EF4-FFF2-40B4-BE49-F238E27FC236}">
                <a16:creationId xmlns:a16="http://schemas.microsoft.com/office/drawing/2014/main" id="{E1FCDC7D-70C6-E5C7-180A-8DAFB6B42EC8}"/>
              </a:ext>
            </a:extLst>
          </p:cNvPr>
          <p:cNvCxnSpPr/>
          <p:nvPr/>
        </p:nvCxnSpPr>
        <p:spPr>
          <a:xfrm>
            <a:off x="1356178" y="3004459"/>
            <a:ext cx="4843887"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A5B25905-1AEA-D4E6-3760-35A191BB397A}"/>
              </a:ext>
            </a:extLst>
          </p:cNvPr>
          <p:cNvSpPr txBox="1"/>
          <p:nvPr/>
        </p:nvSpPr>
        <p:spPr>
          <a:xfrm>
            <a:off x="1298938" y="3059552"/>
            <a:ext cx="4993027" cy="1705129"/>
          </a:xfrm>
          <a:prstGeom prst="rect">
            <a:avLst/>
          </a:prstGeom>
          <a:noFill/>
        </p:spPr>
        <p:txBody>
          <a:bodyPr wrap="square" rtlCol="0">
            <a:noAutofit/>
          </a:bodyPr>
          <a:lstStyle/>
          <a:p>
            <a:pPr fontAlgn="auto">
              <a:lnSpc>
                <a:spcPct val="150000"/>
              </a:lnSpc>
            </a:pPr>
            <a:r>
              <a:rPr kumimoji="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20世纪70年代的中国仍然是“以火熔铅，以铅铸字，以铅字排版，以版印刷”，印刷和出版效率非常低</a:t>
            </a:r>
            <a:r>
              <a:rPr kumimoji="1" 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，远落后于国外。如果不能实现汉字信息化处理，中国将被排除在世界信息化潮流之外。</a:t>
            </a:r>
          </a:p>
        </p:txBody>
      </p:sp>
      <p:pic>
        <p:nvPicPr>
          <p:cNvPr id="20" name="图片 19" descr="信息">
            <a:extLst>
              <a:ext uri="{FF2B5EF4-FFF2-40B4-BE49-F238E27FC236}">
                <a16:creationId xmlns:a16="http://schemas.microsoft.com/office/drawing/2014/main" id="{07D8878B-9F4F-6134-E5E5-F4D3FA06C5B3}"/>
              </a:ext>
            </a:extLst>
          </p:cNvPr>
          <p:cNvPicPr>
            <a:picLocks noChangeAspect="1"/>
          </p:cNvPicPr>
          <p:nvPr/>
        </p:nvPicPr>
        <p:blipFill>
          <a:blip r:embed="rId2"/>
          <a:stretch>
            <a:fillRect/>
          </a:stretch>
        </p:blipFill>
        <p:spPr>
          <a:xfrm>
            <a:off x="6463685" y="642322"/>
            <a:ext cx="5651500" cy="5651500"/>
          </a:xfrm>
          <a:prstGeom prst="rect">
            <a:avLst/>
          </a:prstGeom>
          <a:effectLst>
            <a:outerShdw blurRad="190500" dist="88900" dir="2700000" sx="102000" sy="102000" algn="tl" rotWithShape="0">
              <a:prstClr val="black">
                <a:alpha val="20000"/>
              </a:prstClr>
            </a:outerShdw>
          </a:effectLst>
        </p:spPr>
      </p:pic>
    </p:spTree>
    <p:extLst>
      <p:ext uri="{BB962C8B-B14F-4D97-AF65-F5344CB8AC3E}">
        <p14:creationId xmlns:p14="http://schemas.microsoft.com/office/powerpoint/2010/main" val="14084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3FA581F-D0E8-431B-6719-476492552BDA}"/>
              </a:ext>
            </a:extLst>
          </p:cNvPr>
          <p:cNvSpPr>
            <a:spLocks noGrp="1"/>
          </p:cNvSpPr>
          <p:nvPr>
            <p:ph type="body" sz="quarter" idx="10"/>
          </p:nvPr>
        </p:nvSpPr>
        <p:spPr/>
        <p:txBody>
          <a:bodyPr/>
          <a:lstStyle/>
          <a:p>
            <a:r>
              <a:rPr lang="zh-CN" altLang="en-US" dirty="0"/>
              <a:t>汉字的信息化</a:t>
            </a:r>
            <a:endParaRPr lang="en-US" altLang="zh-CN" dirty="0"/>
          </a:p>
        </p:txBody>
      </p:sp>
      <p:grpSp>
        <p:nvGrpSpPr>
          <p:cNvPr id="9" name="组合 8">
            <a:extLst>
              <a:ext uri="{FF2B5EF4-FFF2-40B4-BE49-F238E27FC236}">
                <a16:creationId xmlns:a16="http://schemas.microsoft.com/office/drawing/2014/main" id="{C318ED99-93E0-C860-7039-A45C72376BF8}"/>
              </a:ext>
            </a:extLst>
          </p:cNvPr>
          <p:cNvGrpSpPr/>
          <p:nvPr/>
        </p:nvGrpSpPr>
        <p:grpSpPr>
          <a:xfrm>
            <a:off x="-44450" y="6223635"/>
            <a:ext cx="12280900" cy="633730"/>
            <a:chOff x="70" y="9801"/>
            <a:chExt cx="19200" cy="998"/>
          </a:xfrm>
        </p:grpSpPr>
        <p:sp>
          <p:nvSpPr>
            <p:cNvPr id="12" name="任意形状 7">
              <a:extLst>
                <a:ext uri="{FF2B5EF4-FFF2-40B4-BE49-F238E27FC236}">
                  <a16:creationId xmlns:a16="http://schemas.microsoft.com/office/drawing/2014/main" id="{C0E5FA1B-5147-095B-99F2-2749D6CB74C1}"/>
                </a:ext>
              </a:extLst>
            </p:cNvPr>
            <p:cNvSpPr/>
            <p:nvPr/>
          </p:nvSpPr>
          <p:spPr>
            <a:xfrm>
              <a:off x="70" y="9801"/>
              <a:ext cx="19200" cy="998"/>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rgbClr val="B81C22">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3" name="任意形状 7">
              <a:extLst>
                <a:ext uri="{FF2B5EF4-FFF2-40B4-BE49-F238E27FC236}">
                  <a16:creationId xmlns:a16="http://schemas.microsoft.com/office/drawing/2014/main" id="{CA788DC2-54C3-D83E-F135-62D5869E1B3B}"/>
                </a:ext>
              </a:extLst>
            </p:cNvPr>
            <p:cNvSpPr/>
            <p:nvPr/>
          </p:nvSpPr>
          <p:spPr>
            <a:xfrm>
              <a:off x="70" y="10113"/>
              <a:ext cx="19200" cy="687"/>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rgbClr val="C444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grpSp>
      <p:sp>
        <p:nvSpPr>
          <p:cNvPr id="21" name="圆角矩形 48">
            <a:extLst>
              <a:ext uri="{FF2B5EF4-FFF2-40B4-BE49-F238E27FC236}">
                <a16:creationId xmlns:a16="http://schemas.microsoft.com/office/drawing/2014/main" id="{B09199CF-C8D1-7467-0973-9E188FC5CABA}"/>
              </a:ext>
            </a:extLst>
          </p:cNvPr>
          <p:cNvSpPr/>
          <p:nvPr/>
        </p:nvSpPr>
        <p:spPr>
          <a:xfrm>
            <a:off x="698047" y="1713631"/>
            <a:ext cx="4190365" cy="389255"/>
          </a:xfrm>
          <a:prstGeom prst="roundRect">
            <a:avLst>
              <a:gd name="adj" fmla="val 631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00000"/>
              </a:lnSpc>
            </a:pPr>
            <a:endParaRPr kumimoji="1" lang="zh-CN" altLang="en-US" sz="2400" b="1" dirty="0">
              <a:solidFill>
                <a:srgbClr val="B81C22"/>
              </a:solidFill>
              <a:latin typeface="微软雅黑" panose="020B0503020204020204" pitchFamily="34" charset="-122"/>
              <a:ea typeface="微软雅黑" panose="020B0503020204020204" pitchFamily="34" charset="-122"/>
              <a:cs typeface="Alibaba PuHuiTi R" pitchFamily="18" charset="-122"/>
              <a:sym typeface="+mn-ea"/>
            </a:endParaRPr>
          </a:p>
        </p:txBody>
      </p:sp>
      <p:grpSp>
        <p:nvGrpSpPr>
          <p:cNvPr id="25" name="组合 24">
            <a:extLst>
              <a:ext uri="{FF2B5EF4-FFF2-40B4-BE49-F238E27FC236}">
                <a16:creationId xmlns:a16="http://schemas.microsoft.com/office/drawing/2014/main" id="{E301E29F-D927-9437-12D1-C0D829179DB0}"/>
              </a:ext>
            </a:extLst>
          </p:cNvPr>
          <p:cNvGrpSpPr/>
          <p:nvPr/>
        </p:nvGrpSpPr>
        <p:grpSpPr>
          <a:xfrm>
            <a:off x="1520804" y="1300873"/>
            <a:ext cx="1815079" cy="1744777"/>
            <a:chOff x="-45085" y="4013835"/>
            <a:chExt cx="2344420" cy="2253615"/>
          </a:xfrm>
        </p:grpSpPr>
        <p:sp>
          <p:nvSpPr>
            <p:cNvPr id="26" name="任意多边形 6">
              <a:extLst>
                <a:ext uri="{FF2B5EF4-FFF2-40B4-BE49-F238E27FC236}">
                  <a16:creationId xmlns:a16="http://schemas.microsoft.com/office/drawing/2014/main" id="{453E117C-7ABB-7C01-0074-1A56092EB656}"/>
                </a:ext>
              </a:extLst>
            </p:cNvPr>
            <p:cNvSpPr/>
            <p:nvPr/>
          </p:nvSpPr>
          <p:spPr>
            <a:xfrm>
              <a:off x="-45085" y="4201160"/>
              <a:ext cx="2063750" cy="2066290"/>
            </a:xfrm>
            <a:custGeom>
              <a:avLst/>
              <a:gdLst>
                <a:gd name="adj" fmla="val 16667"/>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3178" h="2991">
                  <a:moveTo>
                    <a:pt x="1279" y="0"/>
                  </a:moveTo>
                  <a:lnTo>
                    <a:pt x="1899" y="0"/>
                  </a:lnTo>
                  <a:lnTo>
                    <a:pt x="1899" y="1318"/>
                  </a:lnTo>
                  <a:lnTo>
                    <a:pt x="3178" y="1318"/>
                  </a:lnTo>
                  <a:lnTo>
                    <a:pt x="3178" y="1482"/>
                  </a:lnTo>
                  <a:lnTo>
                    <a:pt x="2449" y="1482"/>
                  </a:lnTo>
                  <a:lnTo>
                    <a:pt x="2449" y="2782"/>
                  </a:lnTo>
                  <a:lnTo>
                    <a:pt x="3158" y="2782"/>
                  </a:lnTo>
                  <a:lnTo>
                    <a:pt x="3158" y="2946"/>
                  </a:lnTo>
                  <a:lnTo>
                    <a:pt x="1803" y="2946"/>
                  </a:lnTo>
                  <a:lnTo>
                    <a:pt x="1803" y="1482"/>
                  </a:lnTo>
                  <a:lnTo>
                    <a:pt x="1343" y="1482"/>
                  </a:lnTo>
                  <a:cubicBezTo>
                    <a:pt x="1311" y="1947"/>
                    <a:pt x="1142" y="2327"/>
                    <a:pt x="834" y="2621"/>
                  </a:cubicBezTo>
                  <a:cubicBezTo>
                    <a:pt x="588" y="2859"/>
                    <a:pt x="321" y="2982"/>
                    <a:pt x="36" y="2991"/>
                  </a:cubicBezTo>
                  <a:cubicBezTo>
                    <a:pt x="436" y="2533"/>
                    <a:pt x="660" y="2030"/>
                    <a:pt x="709" y="1482"/>
                  </a:cubicBezTo>
                  <a:lnTo>
                    <a:pt x="0" y="1482"/>
                  </a:lnTo>
                  <a:lnTo>
                    <a:pt x="0" y="1318"/>
                  </a:lnTo>
                  <a:lnTo>
                    <a:pt x="1279" y="1318"/>
                  </a:lnTo>
                  <a:lnTo>
                    <a:pt x="1279" y="0"/>
                  </a:lnTo>
                  <a:close/>
                </a:path>
              </a:pathLst>
            </a:custGeom>
            <a:gradFill>
              <a:gsLst>
                <a:gs pos="46000">
                  <a:srgbClr val="BC4C54"/>
                </a:gs>
                <a:gs pos="100000">
                  <a:srgbClr val="C444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任意多边形 9">
              <a:extLst>
                <a:ext uri="{FF2B5EF4-FFF2-40B4-BE49-F238E27FC236}">
                  <a16:creationId xmlns:a16="http://schemas.microsoft.com/office/drawing/2014/main" id="{9B1DB58E-12A8-31AC-2E37-600FC1745C6A}"/>
                </a:ext>
              </a:extLst>
            </p:cNvPr>
            <p:cNvSpPr/>
            <p:nvPr/>
          </p:nvSpPr>
          <p:spPr>
            <a:xfrm>
              <a:off x="1459865" y="4013835"/>
              <a:ext cx="839470" cy="702310"/>
            </a:xfrm>
            <a:custGeom>
              <a:avLst/>
              <a:gdLst>
                <a:gd name="adj" fmla="val 16667"/>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949" h="1078">
                  <a:moveTo>
                    <a:pt x="258" y="0"/>
                  </a:moveTo>
                  <a:lnTo>
                    <a:pt x="949" y="187"/>
                  </a:lnTo>
                  <a:cubicBezTo>
                    <a:pt x="734" y="512"/>
                    <a:pt x="418" y="809"/>
                    <a:pt x="0" y="1078"/>
                  </a:cubicBezTo>
                  <a:cubicBezTo>
                    <a:pt x="120" y="613"/>
                    <a:pt x="206" y="254"/>
                    <a:pt x="258" y="0"/>
                  </a:cubicBezTo>
                  <a:close/>
                </a:path>
              </a:pathLst>
            </a:custGeom>
            <a:gradFill>
              <a:gsLst>
                <a:gs pos="46000">
                  <a:srgbClr val="BC4C54"/>
                </a:gs>
                <a:gs pos="100000">
                  <a:srgbClr val="C444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任意多边形 11">
              <a:extLst>
                <a:ext uri="{FF2B5EF4-FFF2-40B4-BE49-F238E27FC236}">
                  <a16:creationId xmlns:a16="http://schemas.microsoft.com/office/drawing/2014/main" id="{35FAD7C3-8911-8BC0-5BBD-334C8B3F3ABF}"/>
                </a:ext>
              </a:extLst>
            </p:cNvPr>
            <p:cNvSpPr/>
            <p:nvPr/>
          </p:nvSpPr>
          <p:spPr>
            <a:xfrm>
              <a:off x="0" y="4328795"/>
              <a:ext cx="541020" cy="636905"/>
            </a:xfrm>
            <a:custGeom>
              <a:avLst/>
              <a:gdLst>
                <a:gd name="adj" fmla="val 16667"/>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915" h="1003">
                  <a:moveTo>
                    <a:pt x="0" y="0"/>
                  </a:moveTo>
                  <a:cubicBezTo>
                    <a:pt x="216" y="18"/>
                    <a:pt x="414" y="79"/>
                    <a:pt x="596" y="183"/>
                  </a:cubicBezTo>
                  <a:cubicBezTo>
                    <a:pt x="774" y="288"/>
                    <a:pt x="879" y="414"/>
                    <a:pt x="909" y="560"/>
                  </a:cubicBezTo>
                  <a:cubicBezTo>
                    <a:pt x="938" y="715"/>
                    <a:pt x="867" y="836"/>
                    <a:pt x="697" y="925"/>
                  </a:cubicBezTo>
                  <a:cubicBezTo>
                    <a:pt x="639" y="963"/>
                    <a:pt x="561" y="989"/>
                    <a:pt x="463" y="1003"/>
                  </a:cubicBezTo>
                  <a:cubicBezTo>
                    <a:pt x="345" y="644"/>
                    <a:pt x="191" y="309"/>
                    <a:pt x="0" y="0"/>
                  </a:cubicBezTo>
                  <a:close/>
                </a:path>
              </a:pathLst>
            </a:custGeom>
            <a:gradFill>
              <a:gsLst>
                <a:gs pos="46000">
                  <a:srgbClr val="BC4C54"/>
                </a:gs>
                <a:gs pos="100000">
                  <a:srgbClr val="C444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 name="组合 3">
            <a:extLst>
              <a:ext uri="{FF2B5EF4-FFF2-40B4-BE49-F238E27FC236}">
                <a16:creationId xmlns:a16="http://schemas.microsoft.com/office/drawing/2014/main" id="{14A18B71-49F8-52D3-781F-FF0562C47CAC}"/>
              </a:ext>
            </a:extLst>
          </p:cNvPr>
          <p:cNvGrpSpPr/>
          <p:nvPr/>
        </p:nvGrpSpPr>
        <p:grpSpPr>
          <a:xfrm>
            <a:off x="3740480" y="1366876"/>
            <a:ext cx="1794133" cy="955467"/>
            <a:chOff x="3934534" y="717137"/>
            <a:chExt cx="1794133" cy="955467"/>
          </a:xfrm>
        </p:grpSpPr>
        <p:sp>
          <p:nvSpPr>
            <p:cNvPr id="30" name="任意多边形 12">
              <a:extLst>
                <a:ext uri="{FF2B5EF4-FFF2-40B4-BE49-F238E27FC236}">
                  <a16:creationId xmlns:a16="http://schemas.microsoft.com/office/drawing/2014/main" id="{B003DC53-0FFF-BAB6-03AB-BA03C411A2DB}"/>
                </a:ext>
              </a:extLst>
            </p:cNvPr>
            <p:cNvSpPr/>
            <p:nvPr/>
          </p:nvSpPr>
          <p:spPr>
            <a:xfrm>
              <a:off x="4197087" y="1361424"/>
              <a:ext cx="429974" cy="90339"/>
            </a:xfrm>
            <a:custGeom>
              <a:avLst/>
              <a:gdLst>
                <a:gd name="adj" fmla="val 16667"/>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677" h="142">
                  <a:moveTo>
                    <a:pt x="0" y="0"/>
                  </a:moveTo>
                  <a:lnTo>
                    <a:pt x="677" y="0"/>
                  </a:lnTo>
                  <a:lnTo>
                    <a:pt x="677" y="142"/>
                  </a:lnTo>
                  <a:lnTo>
                    <a:pt x="0" y="142"/>
                  </a:lnTo>
                  <a:lnTo>
                    <a:pt x="0" y="0"/>
                  </a:lnTo>
                  <a:close/>
                </a:path>
              </a:pathLst>
            </a:custGeom>
            <a:gradFill>
              <a:gsLst>
                <a:gs pos="46000">
                  <a:srgbClr val="BC4C54"/>
                </a:gs>
                <a:gs pos="100000">
                  <a:srgbClr val="C444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任意多边形 16">
              <a:extLst>
                <a:ext uri="{FF2B5EF4-FFF2-40B4-BE49-F238E27FC236}">
                  <a16:creationId xmlns:a16="http://schemas.microsoft.com/office/drawing/2014/main" id="{22814EEC-BD90-7C64-97E1-FD6668564DE0}"/>
                </a:ext>
              </a:extLst>
            </p:cNvPr>
            <p:cNvSpPr/>
            <p:nvPr/>
          </p:nvSpPr>
          <p:spPr>
            <a:xfrm>
              <a:off x="3934534" y="717137"/>
              <a:ext cx="1794133" cy="865197"/>
            </a:xfrm>
            <a:custGeom>
              <a:avLst/>
              <a:gdLst>
                <a:gd name="adj" fmla="val 16667"/>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2825" h="1363">
                  <a:moveTo>
                    <a:pt x="1640" y="852"/>
                  </a:moveTo>
                  <a:lnTo>
                    <a:pt x="2342" y="852"/>
                  </a:lnTo>
                  <a:lnTo>
                    <a:pt x="2342" y="925"/>
                  </a:lnTo>
                  <a:lnTo>
                    <a:pt x="2326" y="972"/>
                  </a:lnTo>
                  <a:lnTo>
                    <a:pt x="2342" y="976"/>
                  </a:lnTo>
                  <a:lnTo>
                    <a:pt x="2342" y="994"/>
                  </a:lnTo>
                  <a:lnTo>
                    <a:pt x="1640" y="994"/>
                  </a:lnTo>
                  <a:lnTo>
                    <a:pt x="1640" y="852"/>
                  </a:lnTo>
                  <a:close/>
                  <a:moveTo>
                    <a:pt x="2182" y="0"/>
                  </a:moveTo>
                  <a:lnTo>
                    <a:pt x="2431" y="295"/>
                  </a:lnTo>
                  <a:lnTo>
                    <a:pt x="1465" y="295"/>
                  </a:lnTo>
                  <a:lnTo>
                    <a:pt x="1465" y="496"/>
                  </a:lnTo>
                  <a:lnTo>
                    <a:pt x="2407" y="496"/>
                  </a:lnTo>
                  <a:lnTo>
                    <a:pt x="2534" y="356"/>
                  </a:lnTo>
                  <a:lnTo>
                    <a:pt x="2825" y="663"/>
                  </a:lnTo>
                  <a:cubicBezTo>
                    <a:pt x="2735" y="663"/>
                    <a:pt x="2663" y="689"/>
                    <a:pt x="2609" y="739"/>
                  </a:cubicBezTo>
                  <a:cubicBezTo>
                    <a:pt x="2554" y="790"/>
                    <a:pt x="2494" y="875"/>
                    <a:pt x="2427" y="994"/>
                  </a:cubicBezTo>
                  <a:lnTo>
                    <a:pt x="2342" y="976"/>
                  </a:lnTo>
                  <a:lnTo>
                    <a:pt x="2342" y="925"/>
                  </a:lnTo>
                  <a:lnTo>
                    <a:pt x="2441" y="638"/>
                  </a:lnTo>
                  <a:lnTo>
                    <a:pt x="1465" y="638"/>
                  </a:lnTo>
                  <a:cubicBezTo>
                    <a:pt x="1465" y="956"/>
                    <a:pt x="1470" y="1164"/>
                    <a:pt x="1478" y="1261"/>
                  </a:cubicBezTo>
                  <a:lnTo>
                    <a:pt x="1208" y="1363"/>
                  </a:lnTo>
                  <a:cubicBezTo>
                    <a:pt x="1216" y="1035"/>
                    <a:pt x="1220" y="794"/>
                    <a:pt x="1220" y="638"/>
                  </a:cubicBezTo>
                  <a:lnTo>
                    <a:pt x="359" y="638"/>
                  </a:lnTo>
                  <a:cubicBezTo>
                    <a:pt x="368" y="742"/>
                    <a:pt x="345" y="827"/>
                    <a:pt x="292" y="894"/>
                  </a:cubicBezTo>
                  <a:cubicBezTo>
                    <a:pt x="238" y="961"/>
                    <a:pt x="174" y="984"/>
                    <a:pt x="99" y="964"/>
                  </a:cubicBezTo>
                  <a:cubicBezTo>
                    <a:pt x="25" y="944"/>
                    <a:pt x="-8" y="908"/>
                    <a:pt x="2" y="856"/>
                  </a:cubicBezTo>
                  <a:cubicBezTo>
                    <a:pt x="11" y="804"/>
                    <a:pt x="50" y="749"/>
                    <a:pt x="117" y="691"/>
                  </a:cubicBezTo>
                  <a:cubicBezTo>
                    <a:pt x="159" y="656"/>
                    <a:pt x="198" y="536"/>
                    <a:pt x="234" y="330"/>
                  </a:cubicBezTo>
                  <a:lnTo>
                    <a:pt x="344" y="330"/>
                  </a:lnTo>
                  <a:lnTo>
                    <a:pt x="357" y="496"/>
                  </a:lnTo>
                  <a:lnTo>
                    <a:pt x="1220" y="496"/>
                  </a:lnTo>
                  <a:lnTo>
                    <a:pt x="1220" y="295"/>
                  </a:lnTo>
                  <a:lnTo>
                    <a:pt x="783" y="295"/>
                  </a:lnTo>
                  <a:cubicBezTo>
                    <a:pt x="676" y="295"/>
                    <a:pt x="571" y="308"/>
                    <a:pt x="468" y="333"/>
                  </a:cubicBezTo>
                  <a:lnTo>
                    <a:pt x="331" y="153"/>
                  </a:lnTo>
                  <a:lnTo>
                    <a:pt x="2015" y="153"/>
                  </a:lnTo>
                  <a:lnTo>
                    <a:pt x="2182" y="0"/>
                  </a:lnTo>
                  <a:close/>
                </a:path>
              </a:pathLst>
            </a:custGeom>
            <a:gradFill>
              <a:gsLst>
                <a:gs pos="46000">
                  <a:srgbClr val="BC4C54"/>
                </a:gs>
                <a:gs pos="100000">
                  <a:srgbClr val="C444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任意多边形 17">
              <a:extLst>
                <a:ext uri="{FF2B5EF4-FFF2-40B4-BE49-F238E27FC236}">
                  <a16:creationId xmlns:a16="http://schemas.microsoft.com/office/drawing/2014/main" id="{A834ECDD-780D-E3EA-2C52-41EBFE5E665D}"/>
                </a:ext>
              </a:extLst>
            </p:cNvPr>
            <p:cNvSpPr/>
            <p:nvPr/>
          </p:nvSpPr>
          <p:spPr>
            <a:xfrm>
              <a:off x="4348217" y="1582265"/>
              <a:ext cx="429974" cy="90339"/>
            </a:xfrm>
            <a:custGeom>
              <a:avLst/>
              <a:gdLst>
                <a:gd name="adj" fmla="val 16667"/>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677" h="142">
                  <a:moveTo>
                    <a:pt x="0" y="0"/>
                  </a:moveTo>
                  <a:lnTo>
                    <a:pt x="677" y="0"/>
                  </a:lnTo>
                  <a:lnTo>
                    <a:pt x="677" y="142"/>
                  </a:lnTo>
                  <a:lnTo>
                    <a:pt x="0" y="142"/>
                  </a:lnTo>
                  <a:lnTo>
                    <a:pt x="0" y="0"/>
                  </a:lnTo>
                  <a:close/>
                </a:path>
              </a:pathLst>
            </a:custGeom>
            <a:gradFill>
              <a:gsLst>
                <a:gs pos="46000">
                  <a:srgbClr val="BC4C54"/>
                </a:gs>
                <a:gs pos="100000">
                  <a:srgbClr val="C444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任意多边形 19">
              <a:extLst>
                <a:ext uri="{FF2B5EF4-FFF2-40B4-BE49-F238E27FC236}">
                  <a16:creationId xmlns:a16="http://schemas.microsoft.com/office/drawing/2014/main" id="{F978A307-11D3-7C0A-EE6B-E80601E7CE8C}"/>
                </a:ext>
              </a:extLst>
            </p:cNvPr>
            <p:cNvSpPr/>
            <p:nvPr/>
          </p:nvSpPr>
          <p:spPr>
            <a:xfrm>
              <a:off x="5116805" y="1492542"/>
              <a:ext cx="446117" cy="90339"/>
            </a:xfrm>
            <a:custGeom>
              <a:avLst/>
              <a:gdLst>
                <a:gd name="adj" fmla="val 16667"/>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703" h="142">
                  <a:moveTo>
                    <a:pt x="0" y="0"/>
                  </a:moveTo>
                  <a:lnTo>
                    <a:pt x="703" y="0"/>
                  </a:lnTo>
                  <a:lnTo>
                    <a:pt x="703" y="142"/>
                  </a:lnTo>
                  <a:lnTo>
                    <a:pt x="0" y="142"/>
                  </a:lnTo>
                  <a:lnTo>
                    <a:pt x="0" y="0"/>
                  </a:lnTo>
                  <a:close/>
                </a:path>
              </a:pathLst>
            </a:custGeom>
            <a:gradFill>
              <a:gsLst>
                <a:gs pos="46000">
                  <a:srgbClr val="BC4C54"/>
                </a:gs>
                <a:gs pos="100000">
                  <a:srgbClr val="C444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4" name="任意多边形 21">
            <a:extLst>
              <a:ext uri="{FF2B5EF4-FFF2-40B4-BE49-F238E27FC236}">
                <a16:creationId xmlns:a16="http://schemas.microsoft.com/office/drawing/2014/main" id="{DBFD9B19-467D-59AD-4D7D-ACE905574914}"/>
              </a:ext>
            </a:extLst>
          </p:cNvPr>
          <p:cNvSpPr/>
          <p:nvPr/>
        </p:nvSpPr>
        <p:spPr>
          <a:xfrm>
            <a:off x="6122206" y="1480942"/>
            <a:ext cx="1559977" cy="1010483"/>
          </a:xfrm>
          <a:custGeom>
            <a:avLst/>
            <a:gdLst>
              <a:gd name="adj" fmla="val 16667"/>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2457" h="1591">
                <a:moveTo>
                  <a:pt x="1097" y="676"/>
                </a:moveTo>
                <a:lnTo>
                  <a:pt x="1097" y="941"/>
                </a:lnTo>
                <a:lnTo>
                  <a:pt x="1741" y="941"/>
                </a:lnTo>
                <a:lnTo>
                  <a:pt x="1741" y="676"/>
                </a:lnTo>
                <a:lnTo>
                  <a:pt x="1097" y="676"/>
                </a:lnTo>
                <a:close/>
                <a:moveTo>
                  <a:pt x="245" y="676"/>
                </a:moveTo>
                <a:lnTo>
                  <a:pt x="245" y="941"/>
                </a:lnTo>
                <a:lnTo>
                  <a:pt x="852" y="941"/>
                </a:lnTo>
                <a:lnTo>
                  <a:pt x="852" y="676"/>
                </a:lnTo>
                <a:lnTo>
                  <a:pt x="245" y="676"/>
                </a:lnTo>
                <a:close/>
                <a:moveTo>
                  <a:pt x="1097" y="269"/>
                </a:moveTo>
                <a:lnTo>
                  <a:pt x="1097" y="534"/>
                </a:lnTo>
                <a:lnTo>
                  <a:pt x="1741" y="534"/>
                </a:lnTo>
                <a:lnTo>
                  <a:pt x="1741" y="269"/>
                </a:lnTo>
                <a:lnTo>
                  <a:pt x="1097" y="269"/>
                </a:lnTo>
                <a:close/>
                <a:moveTo>
                  <a:pt x="245" y="269"/>
                </a:moveTo>
                <a:lnTo>
                  <a:pt x="245" y="534"/>
                </a:lnTo>
                <a:lnTo>
                  <a:pt x="852" y="534"/>
                </a:lnTo>
                <a:lnTo>
                  <a:pt x="852" y="269"/>
                </a:lnTo>
                <a:lnTo>
                  <a:pt x="245" y="269"/>
                </a:lnTo>
                <a:close/>
                <a:moveTo>
                  <a:pt x="1862" y="0"/>
                </a:moveTo>
                <a:lnTo>
                  <a:pt x="2088" y="216"/>
                </a:lnTo>
                <a:lnTo>
                  <a:pt x="1974" y="305"/>
                </a:lnTo>
                <a:cubicBezTo>
                  <a:pt x="1974" y="745"/>
                  <a:pt x="1978" y="1022"/>
                  <a:pt x="1986" y="1136"/>
                </a:cubicBezTo>
                <a:lnTo>
                  <a:pt x="1741" y="1210"/>
                </a:lnTo>
                <a:lnTo>
                  <a:pt x="1741" y="1083"/>
                </a:lnTo>
                <a:lnTo>
                  <a:pt x="1097" y="1083"/>
                </a:lnTo>
                <a:lnTo>
                  <a:pt x="1097" y="1241"/>
                </a:lnTo>
                <a:cubicBezTo>
                  <a:pt x="1097" y="1337"/>
                  <a:pt x="1145" y="1386"/>
                  <a:pt x="1241" y="1386"/>
                </a:cubicBezTo>
                <a:lnTo>
                  <a:pt x="2029" y="1386"/>
                </a:lnTo>
                <a:cubicBezTo>
                  <a:pt x="2074" y="1386"/>
                  <a:pt x="2107" y="1362"/>
                  <a:pt x="2129" y="1315"/>
                </a:cubicBezTo>
                <a:cubicBezTo>
                  <a:pt x="2150" y="1268"/>
                  <a:pt x="2170" y="1113"/>
                  <a:pt x="2188" y="852"/>
                </a:cubicBezTo>
                <a:lnTo>
                  <a:pt x="2304" y="852"/>
                </a:lnTo>
                <a:cubicBezTo>
                  <a:pt x="2304" y="1002"/>
                  <a:pt x="2308" y="1115"/>
                  <a:pt x="2315" y="1191"/>
                </a:cubicBezTo>
                <a:cubicBezTo>
                  <a:pt x="2323" y="1267"/>
                  <a:pt x="2370" y="1319"/>
                  <a:pt x="2457" y="1348"/>
                </a:cubicBezTo>
                <a:cubicBezTo>
                  <a:pt x="2389" y="1482"/>
                  <a:pt x="2323" y="1556"/>
                  <a:pt x="2258" y="1570"/>
                </a:cubicBezTo>
                <a:cubicBezTo>
                  <a:pt x="2193" y="1584"/>
                  <a:pt x="2129" y="1591"/>
                  <a:pt x="2067" y="1591"/>
                </a:cubicBezTo>
                <a:lnTo>
                  <a:pt x="1063" y="1591"/>
                </a:lnTo>
                <a:cubicBezTo>
                  <a:pt x="922" y="1591"/>
                  <a:pt x="852" y="1525"/>
                  <a:pt x="852" y="1393"/>
                </a:cubicBezTo>
                <a:lnTo>
                  <a:pt x="852" y="1083"/>
                </a:lnTo>
                <a:lnTo>
                  <a:pt x="245" y="1083"/>
                </a:lnTo>
                <a:lnTo>
                  <a:pt x="245" y="1173"/>
                </a:lnTo>
                <a:lnTo>
                  <a:pt x="0" y="1261"/>
                </a:lnTo>
                <a:cubicBezTo>
                  <a:pt x="8" y="1077"/>
                  <a:pt x="13" y="858"/>
                  <a:pt x="13" y="606"/>
                </a:cubicBezTo>
                <a:cubicBezTo>
                  <a:pt x="13" y="353"/>
                  <a:pt x="8" y="155"/>
                  <a:pt x="0" y="13"/>
                </a:cubicBezTo>
                <a:lnTo>
                  <a:pt x="245" y="127"/>
                </a:lnTo>
                <a:lnTo>
                  <a:pt x="1722" y="127"/>
                </a:lnTo>
                <a:lnTo>
                  <a:pt x="1862" y="0"/>
                </a:lnTo>
                <a:close/>
              </a:path>
            </a:pathLst>
          </a:custGeom>
          <a:gradFill>
            <a:gsLst>
              <a:gs pos="46000">
                <a:srgbClr val="BC4C54"/>
              </a:gs>
              <a:gs pos="100000">
                <a:srgbClr val="C444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a:extLst>
              <a:ext uri="{FF2B5EF4-FFF2-40B4-BE49-F238E27FC236}">
                <a16:creationId xmlns:a16="http://schemas.microsoft.com/office/drawing/2014/main" id="{7C862670-B1F0-CC46-2B35-D3C9ED9EE664}"/>
              </a:ext>
            </a:extLst>
          </p:cNvPr>
          <p:cNvGrpSpPr/>
          <p:nvPr/>
        </p:nvGrpSpPr>
        <p:grpSpPr>
          <a:xfrm>
            <a:off x="8269776" y="315289"/>
            <a:ext cx="3328670" cy="3151505"/>
            <a:chOff x="9241155" y="180340"/>
            <a:chExt cx="3328670" cy="3151505"/>
          </a:xfrm>
        </p:grpSpPr>
        <p:sp>
          <p:nvSpPr>
            <p:cNvPr id="36" name="任意多边形 24">
              <a:extLst>
                <a:ext uri="{FF2B5EF4-FFF2-40B4-BE49-F238E27FC236}">
                  <a16:creationId xmlns:a16="http://schemas.microsoft.com/office/drawing/2014/main" id="{6F1ED9BA-BA38-2419-3C6D-E1AA538AB08C}"/>
                </a:ext>
              </a:extLst>
            </p:cNvPr>
            <p:cNvSpPr/>
            <p:nvPr/>
          </p:nvSpPr>
          <p:spPr>
            <a:xfrm>
              <a:off x="9241155" y="900430"/>
              <a:ext cx="827405" cy="768350"/>
            </a:xfrm>
            <a:custGeom>
              <a:avLst/>
              <a:gdLst>
                <a:gd name="adj" fmla="val 16667"/>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480" h="446">
                  <a:moveTo>
                    <a:pt x="16" y="0"/>
                  </a:moveTo>
                  <a:cubicBezTo>
                    <a:pt x="159" y="12"/>
                    <a:pt x="266" y="39"/>
                    <a:pt x="338" y="81"/>
                  </a:cubicBezTo>
                  <a:cubicBezTo>
                    <a:pt x="410" y="123"/>
                    <a:pt x="454" y="170"/>
                    <a:pt x="470" y="221"/>
                  </a:cubicBezTo>
                  <a:cubicBezTo>
                    <a:pt x="486" y="273"/>
                    <a:pt x="482" y="320"/>
                    <a:pt x="458" y="361"/>
                  </a:cubicBezTo>
                  <a:cubicBezTo>
                    <a:pt x="434" y="403"/>
                    <a:pt x="397" y="430"/>
                    <a:pt x="348" y="441"/>
                  </a:cubicBezTo>
                  <a:cubicBezTo>
                    <a:pt x="298" y="453"/>
                    <a:pt x="244" y="440"/>
                    <a:pt x="184" y="402"/>
                  </a:cubicBezTo>
                  <a:cubicBezTo>
                    <a:pt x="169" y="331"/>
                    <a:pt x="144" y="261"/>
                    <a:pt x="109" y="192"/>
                  </a:cubicBezTo>
                  <a:cubicBezTo>
                    <a:pt x="75" y="124"/>
                    <a:pt x="38" y="63"/>
                    <a:pt x="0" y="12"/>
                  </a:cubicBezTo>
                  <a:lnTo>
                    <a:pt x="16" y="0"/>
                  </a:lnTo>
                  <a:close/>
                </a:path>
              </a:pathLst>
            </a:custGeom>
            <a:gradFill>
              <a:gsLst>
                <a:gs pos="46000">
                  <a:srgbClr val="BC4C54"/>
                </a:gs>
                <a:gs pos="100000">
                  <a:srgbClr val="C444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任意多边形 25">
              <a:extLst>
                <a:ext uri="{FF2B5EF4-FFF2-40B4-BE49-F238E27FC236}">
                  <a16:creationId xmlns:a16="http://schemas.microsoft.com/office/drawing/2014/main" id="{74804405-EB62-2633-045D-1AF802B5683D}"/>
                </a:ext>
              </a:extLst>
            </p:cNvPr>
            <p:cNvSpPr/>
            <p:nvPr/>
          </p:nvSpPr>
          <p:spPr>
            <a:xfrm>
              <a:off x="10422255" y="577850"/>
              <a:ext cx="2147570" cy="2753995"/>
            </a:xfrm>
            <a:custGeom>
              <a:avLst/>
              <a:gdLst>
                <a:gd name="adj" fmla="val 16667"/>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1628" h="2088">
                  <a:moveTo>
                    <a:pt x="377" y="241"/>
                  </a:moveTo>
                  <a:cubicBezTo>
                    <a:pt x="416" y="437"/>
                    <a:pt x="472" y="614"/>
                    <a:pt x="546" y="772"/>
                  </a:cubicBezTo>
                  <a:cubicBezTo>
                    <a:pt x="620" y="929"/>
                    <a:pt x="708" y="1070"/>
                    <a:pt x="810" y="1194"/>
                  </a:cubicBezTo>
                  <a:cubicBezTo>
                    <a:pt x="889" y="1046"/>
                    <a:pt x="955" y="892"/>
                    <a:pt x="1009" y="732"/>
                  </a:cubicBezTo>
                  <a:cubicBezTo>
                    <a:pt x="1062" y="572"/>
                    <a:pt x="1104" y="408"/>
                    <a:pt x="1134" y="241"/>
                  </a:cubicBezTo>
                  <a:lnTo>
                    <a:pt x="377" y="241"/>
                  </a:lnTo>
                  <a:close/>
                  <a:moveTo>
                    <a:pt x="1283" y="0"/>
                  </a:moveTo>
                  <a:lnTo>
                    <a:pt x="1571" y="264"/>
                  </a:lnTo>
                  <a:cubicBezTo>
                    <a:pt x="1563" y="279"/>
                    <a:pt x="1552" y="289"/>
                    <a:pt x="1536" y="296"/>
                  </a:cubicBezTo>
                  <a:cubicBezTo>
                    <a:pt x="1521" y="302"/>
                    <a:pt x="1498" y="307"/>
                    <a:pt x="1467" y="310"/>
                  </a:cubicBezTo>
                  <a:cubicBezTo>
                    <a:pt x="1427" y="507"/>
                    <a:pt x="1370" y="696"/>
                    <a:pt x="1295" y="880"/>
                  </a:cubicBezTo>
                  <a:cubicBezTo>
                    <a:pt x="1220" y="1063"/>
                    <a:pt x="1121" y="1235"/>
                    <a:pt x="998" y="1396"/>
                  </a:cubicBezTo>
                  <a:cubicBezTo>
                    <a:pt x="1094" y="1484"/>
                    <a:pt x="1195" y="1563"/>
                    <a:pt x="1301" y="1633"/>
                  </a:cubicBezTo>
                  <a:cubicBezTo>
                    <a:pt x="1407" y="1703"/>
                    <a:pt x="1516" y="1765"/>
                    <a:pt x="1628" y="1819"/>
                  </a:cubicBezTo>
                  <a:lnTo>
                    <a:pt x="1615" y="1847"/>
                  </a:lnTo>
                  <a:cubicBezTo>
                    <a:pt x="1537" y="1848"/>
                    <a:pt x="1467" y="1870"/>
                    <a:pt x="1405" y="1912"/>
                  </a:cubicBezTo>
                  <a:cubicBezTo>
                    <a:pt x="1343" y="1954"/>
                    <a:pt x="1293" y="2013"/>
                    <a:pt x="1256" y="2088"/>
                  </a:cubicBezTo>
                  <a:cubicBezTo>
                    <a:pt x="1167" y="2022"/>
                    <a:pt x="1084" y="1950"/>
                    <a:pt x="1008" y="1872"/>
                  </a:cubicBezTo>
                  <a:cubicBezTo>
                    <a:pt x="931" y="1795"/>
                    <a:pt x="860" y="1711"/>
                    <a:pt x="796" y="1619"/>
                  </a:cubicBezTo>
                  <a:cubicBezTo>
                    <a:pt x="696" y="1714"/>
                    <a:pt x="582" y="1802"/>
                    <a:pt x="454" y="1880"/>
                  </a:cubicBezTo>
                  <a:cubicBezTo>
                    <a:pt x="326" y="1959"/>
                    <a:pt x="181" y="2028"/>
                    <a:pt x="21" y="2088"/>
                  </a:cubicBezTo>
                  <a:lnTo>
                    <a:pt x="0" y="2065"/>
                  </a:lnTo>
                  <a:cubicBezTo>
                    <a:pt x="138" y="1979"/>
                    <a:pt x="262" y="1881"/>
                    <a:pt x="374" y="1772"/>
                  </a:cubicBezTo>
                  <a:cubicBezTo>
                    <a:pt x="485" y="1663"/>
                    <a:pt x="584" y="1544"/>
                    <a:pt x="672" y="1417"/>
                  </a:cubicBezTo>
                  <a:cubicBezTo>
                    <a:pt x="590" y="1267"/>
                    <a:pt x="521" y="1095"/>
                    <a:pt x="465" y="901"/>
                  </a:cubicBezTo>
                  <a:cubicBezTo>
                    <a:pt x="409" y="708"/>
                    <a:pt x="367" y="488"/>
                    <a:pt x="338" y="241"/>
                  </a:cubicBezTo>
                  <a:lnTo>
                    <a:pt x="145" y="241"/>
                  </a:lnTo>
                  <a:lnTo>
                    <a:pt x="124" y="177"/>
                  </a:lnTo>
                  <a:lnTo>
                    <a:pt x="1113" y="177"/>
                  </a:lnTo>
                  <a:lnTo>
                    <a:pt x="1283" y="0"/>
                  </a:lnTo>
                  <a:close/>
                </a:path>
              </a:pathLst>
            </a:custGeom>
            <a:gradFill>
              <a:gsLst>
                <a:gs pos="46000">
                  <a:srgbClr val="BC4C54"/>
                </a:gs>
                <a:gs pos="100000">
                  <a:srgbClr val="C444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任意多边形 26">
              <a:extLst>
                <a:ext uri="{FF2B5EF4-FFF2-40B4-BE49-F238E27FC236}">
                  <a16:creationId xmlns:a16="http://schemas.microsoft.com/office/drawing/2014/main" id="{01FDCF42-BC1E-071A-2DCF-ED582E0148CB}"/>
                </a:ext>
              </a:extLst>
            </p:cNvPr>
            <p:cNvSpPr/>
            <p:nvPr/>
          </p:nvSpPr>
          <p:spPr>
            <a:xfrm>
              <a:off x="9918065" y="1312545"/>
              <a:ext cx="504190" cy="1325880"/>
            </a:xfrm>
            <a:custGeom>
              <a:avLst/>
              <a:gdLst>
                <a:gd name="adj" fmla="val 16667"/>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690" h="1812">
                  <a:moveTo>
                    <a:pt x="655" y="0"/>
                  </a:moveTo>
                  <a:lnTo>
                    <a:pt x="690" y="10"/>
                  </a:lnTo>
                  <a:cubicBezTo>
                    <a:pt x="669" y="82"/>
                    <a:pt x="645" y="165"/>
                    <a:pt x="620" y="257"/>
                  </a:cubicBezTo>
                  <a:cubicBezTo>
                    <a:pt x="594" y="350"/>
                    <a:pt x="569" y="443"/>
                    <a:pt x="545" y="536"/>
                  </a:cubicBezTo>
                  <a:cubicBezTo>
                    <a:pt x="520" y="629"/>
                    <a:pt x="499" y="713"/>
                    <a:pt x="480" y="787"/>
                  </a:cubicBezTo>
                  <a:cubicBezTo>
                    <a:pt x="462" y="861"/>
                    <a:pt x="449" y="915"/>
                    <a:pt x="441" y="950"/>
                  </a:cubicBezTo>
                  <a:cubicBezTo>
                    <a:pt x="432" y="992"/>
                    <a:pt x="424" y="1033"/>
                    <a:pt x="418" y="1074"/>
                  </a:cubicBezTo>
                  <a:cubicBezTo>
                    <a:pt x="411" y="1114"/>
                    <a:pt x="408" y="1150"/>
                    <a:pt x="409" y="1182"/>
                  </a:cubicBezTo>
                  <a:cubicBezTo>
                    <a:pt x="412" y="1226"/>
                    <a:pt x="422" y="1266"/>
                    <a:pt x="440" y="1303"/>
                  </a:cubicBezTo>
                  <a:cubicBezTo>
                    <a:pt x="458" y="1340"/>
                    <a:pt x="475" y="1382"/>
                    <a:pt x="492" y="1428"/>
                  </a:cubicBezTo>
                  <a:cubicBezTo>
                    <a:pt x="508" y="1474"/>
                    <a:pt x="516" y="1532"/>
                    <a:pt x="515" y="1603"/>
                  </a:cubicBezTo>
                  <a:cubicBezTo>
                    <a:pt x="513" y="1666"/>
                    <a:pt x="492" y="1716"/>
                    <a:pt x="451" y="1754"/>
                  </a:cubicBezTo>
                  <a:cubicBezTo>
                    <a:pt x="411" y="1792"/>
                    <a:pt x="358" y="1811"/>
                    <a:pt x="292" y="1812"/>
                  </a:cubicBezTo>
                  <a:cubicBezTo>
                    <a:pt x="261" y="1813"/>
                    <a:pt x="231" y="1805"/>
                    <a:pt x="202" y="1787"/>
                  </a:cubicBezTo>
                  <a:cubicBezTo>
                    <a:pt x="174" y="1769"/>
                    <a:pt x="153" y="1737"/>
                    <a:pt x="140" y="1690"/>
                  </a:cubicBezTo>
                  <a:cubicBezTo>
                    <a:pt x="156" y="1608"/>
                    <a:pt x="166" y="1530"/>
                    <a:pt x="170" y="1457"/>
                  </a:cubicBezTo>
                  <a:cubicBezTo>
                    <a:pt x="174" y="1383"/>
                    <a:pt x="171" y="1321"/>
                    <a:pt x="164" y="1270"/>
                  </a:cubicBezTo>
                  <a:cubicBezTo>
                    <a:pt x="156" y="1220"/>
                    <a:pt x="143" y="1187"/>
                    <a:pt x="124" y="1173"/>
                  </a:cubicBezTo>
                  <a:cubicBezTo>
                    <a:pt x="107" y="1161"/>
                    <a:pt x="88" y="1153"/>
                    <a:pt x="68" y="1146"/>
                  </a:cubicBezTo>
                  <a:cubicBezTo>
                    <a:pt x="48" y="1140"/>
                    <a:pt x="25" y="1136"/>
                    <a:pt x="0" y="1134"/>
                  </a:cubicBezTo>
                  <a:lnTo>
                    <a:pt x="0" y="1093"/>
                  </a:lnTo>
                  <a:lnTo>
                    <a:pt x="106" y="1093"/>
                  </a:lnTo>
                  <a:cubicBezTo>
                    <a:pt x="123" y="1094"/>
                    <a:pt x="137" y="1092"/>
                    <a:pt x="147" y="1087"/>
                  </a:cubicBezTo>
                  <a:cubicBezTo>
                    <a:pt x="157" y="1082"/>
                    <a:pt x="168" y="1068"/>
                    <a:pt x="179" y="1044"/>
                  </a:cubicBezTo>
                  <a:cubicBezTo>
                    <a:pt x="190" y="1028"/>
                    <a:pt x="200" y="1011"/>
                    <a:pt x="210" y="993"/>
                  </a:cubicBezTo>
                  <a:cubicBezTo>
                    <a:pt x="219" y="975"/>
                    <a:pt x="233" y="949"/>
                    <a:pt x="250" y="913"/>
                  </a:cubicBezTo>
                  <a:cubicBezTo>
                    <a:pt x="266" y="877"/>
                    <a:pt x="290" y="824"/>
                    <a:pt x="322" y="754"/>
                  </a:cubicBezTo>
                  <a:cubicBezTo>
                    <a:pt x="353" y="684"/>
                    <a:pt x="396" y="588"/>
                    <a:pt x="450" y="467"/>
                  </a:cubicBezTo>
                  <a:cubicBezTo>
                    <a:pt x="503" y="345"/>
                    <a:pt x="572" y="190"/>
                    <a:pt x="655" y="0"/>
                  </a:cubicBezTo>
                  <a:close/>
                </a:path>
              </a:pathLst>
            </a:custGeom>
            <a:gradFill>
              <a:gsLst>
                <a:gs pos="46000">
                  <a:srgbClr val="BC4C54"/>
                </a:gs>
                <a:gs pos="100000">
                  <a:srgbClr val="C444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任意多边形 27">
              <a:extLst>
                <a:ext uri="{FF2B5EF4-FFF2-40B4-BE49-F238E27FC236}">
                  <a16:creationId xmlns:a16="http://schemas.microsoft.com/office/drawing/2014/main" id="{00421C20-1926-C25D-E517-17519DC6D7E2}"/>
                </a:ext>
              </a:extLst>
            </p:cNvPr>
            <p:cNvSpPr/>
            <p:nvPr/>
          </p:nvSpPr>
          <p:spPr>
            <a:xfrm>
              <a:off x="9620250" y="180340"/>
              <a:ext cx="802005" cy="720090"/>
            </a:xfrm>
            <a:custGeom>
              <a:avLst/>
              <a:gdLst>
                <a:gd name="adj" fmla="val 16667"/>
                <a:gd name="a" fmla="pin 0 adj 50000"/>
                <a:gd name="x1" fmla="*/ ss a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l" t="t" r="r" b="b"/>
              <a:pathLst>
                <a:path w="465" h="418">
                  <a:moveTo>
                    <a:pt x="16" y="0"/>
                  </a:moveTo>
                  <a:cubicBezTo>
                    <a:pt x="153" y="8"/>
                    <a:pt x="256" y="32"/>
                    <a:pt x="326" y="70"/>
                  </a:cubicBezTo>
                  <a:cubicBezTo>
                    <a:pt x="395" y="108"/>
                    <a:pt x="438" y="152"/>
                    <a:pt x="455" y="201"/>
                  </a:cubicBezTo>
                  <a:cubicBezTo>
                    <a:pt x="471" y="250"/>
                    <a:pt x="468" y="294"/>
                    <a:pt x="446" y="334"/>
                  </a:cubicBezTo>
                  <a:cubicBezTo>
                    <a:pt x="424" y="374"/>
                    <a:pt x="389" y="401"/>
                    <a:pt x="343" y="413"/>
                  </a:cubicBezTo>
                  <a:cubicBezTo>
                    <a:pt x="296" y="425"/>
                    <a:pt x="244" y="414"/>
                    <a:pt x="186" y="379"/>
                  </a:cubicBezTo>
                  <a:cubicBezTo>
                    <a:pt x="172" y="311"/>
                    <a:pt x="147" y="245"/>
                    <a:pt x="112" y="181"/>
                  </a:cubicBezTo>
                  <a:cubicBezTo>
                    <a:pt x="77" y="116"/>
                    <a:pt x="39" y="60"/>
                    <a:pt x="0" y="11"/>
                  </a:cubicBezTo>
                  <a:lnTo>
                    <a:pt x="16" y="0"/>
                  </a:lnTo>
                  <a:close/>
                </a:path>
              </a:pathLst>
            </a:custGeom>
            <a:gradFill>
              <a:gsLst>
                <a:gs pos="46000">
                  <a:srgbClr val="BC4C54"/>
                </a:gs>
                <a:gs pos="100000">
                  <a:srgbClr val="C444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4" name="圆角矩形 47">
            <a:extLst>
              <a:ext uri="{FF2B5EF4-FFF2-40B4-BE49-F238E27FC236}">
                <a16:creationId xmlns:a16="http://schemas.microsoft.com/office/drawing/2014/main" id="{4154910A-8DF1-F54D-75A2-62306AB1F7A4}"/>
              </a:ext>
            </a:extLst>
          </p:cNvPr>
          <p:cNvSpPr/>
          <p:nvPr/>
        </p:nvSpPr>
        <p:spPr>
          <a:xfrm>
            <a:off x="639990" y="2801257"/>
            <a:ext cx="3387726" cy="3421743"/>
          </a:xfrm>
          <a:prstGeom prst="roundRect">
            <a:avLst>
              <a:gd name="adj" fmla="val 6319"/>
            </a:avLst>
          </a:prstGeom>
          <a:solidFill>
            <a:schemeClr val="bg1"/>
          </a:solidFill>
          <a:ln>
            <a:solidFill>
              <a:schemeClr val="bg1"/>
            </a:solidFill>
          </a:ln>
          <a:effectLst>
            <a:outerShdw blurRad="1016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0000" bIns="90000" numCol="1" spcCol="0" rtlCol="0" fromWordArt="0" anchor="t" anchorCtr="0" forceAA="0" compatLnSpc="1">
            <a:noAutofit/>
          </a:bodyPr>
          <a:lstStyle/>
          <a:p>
            <a:pPr>
              <a:lnSpc>
                <a:spcPct val="130000"/>
              </a:lnSpc>
            </a:pPr>
            <a:r>
              <a:rPr kumimoji="1" lang="zh-CN" altLang="en-US" sz="2400" b="1" dirty="0">
                <a:solidFill>
                  <a:schemeClr val="accent1"/>
                </a:solidFill>
                <a:latin typeface="微软雅黑" panose="020B0503020204020204" pitchFamily="34" charset="-122"/>
                <a:ea typeface="微软雅黑" panose="020B0503020204020204" pitchFamily="34" charset="-122"/>
                <a:cs typeface="Alibaba PuHuiTi R" pitchFamily="18" charset="-122"/>
                <a:sym typeface="+mn-ea"/>
              </a:rPr>
              <a:t>汉字信息化的开展</a:t>
            </a:r>
            <a:endParaRPr kumimoji="1" lang="en-US" altLang="zh-CN" sz="2400" b="1" dirty="0">
              <a:solidFill>
                <a:schemeClr val="accent1"/>
              </a:solidFill>
              <a:latin typeface="微软雅黑" panose="020B0503020204020204" pitchFamily="34" charset="-122"/>
              <a:ea typeface="微软雅黑" panose="020B0503020204020204" pitchFamily="34" charset="-122"/>
              <a:cs typeface="Alibaba PuHuiTi R" pitchFamily="18" charset="-122"/>
              <a:sym typeface="+mn-ea"/>
            </a:endParaRPr>
          </a:p>
          <a:p>
            <a:pPr>
              <a:lnSpc>
                <a:spcPct val="130000"/>
              </a:lnSpc>
            </a:pPr>
            <a:r>
              <a:rPr kumimoji="1" lang="en-US" altLang="zh-CN"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en-US" altLang="zh-CN" sz="11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1975</a:t>
            </a: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初，当时北京大学数力系计算专业的教研组长徐庆和牵头制定全校有关图书馆和印刷自动化（含激光照排）的总体方案；王选教授等主持“华光”激光照排系统的研制工作。目标是填补国内三个空白：即汉字高质量的输入、输出汉字全自动排版、汉字情报检索和图书馆自动化</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lvl="0" algn="l">
              <a:lnSpc>
                <a:spcPct val="130000"/>
              </a:lnSpc>
              <a:buClrTx/>
              <a:buSzTx/>
              <a:buFontTx/>
            </a:pP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3" name="圆角矩形 47">
            <a:extLst>
              <a:ext uri="{FF2B5EF4-FFF2-40B4-BE49-F238E27FC236}">
                <a16:creationId xmlns:a16="http://schemas.microsoft.com/office/drawing/2014/main" id="{E551ABAD-DE48-5678-A6C8-29EDAC62D566}"/>
              </a:ext>
            </a:extLst>
          </p:cNvPr>
          <p:cNvSpPr/>
          <p:nvPr/>
        </p:nvSpPr>
        <p:spPr>
          <a:xfrm>
            <a:off x="4402137" y="2797628"/>
            <a:ext cx="3387726" cy="3421743"/>
          </a:xfrm>
          <a:prstGeom prst="roundRect">
            <a:avLst>
              <a:gd name="adj" fmla="val 6319"/>
            </a:avLst>
          </a:prstGeom>
          <a:solidFill>
            <a:schemeClr val="bg1"/>
          </a:solidFill>
          <a:ln>
            <a:solidFill>
              <a:schemeClr val="bg1"/>
            </a:solidFill>
          </a:ln>
          <a:effectLst>
            <a:outerShdw blurRad="1016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0000" bIns="90000" numCol="1" spcCol="0" rtlCol="0" fromWordArt="0" anchor="t" anchorCtr="0" forceAA="0" compatLnSpc="1">
            <a:noAutofit/>
          </a:bodyPr>
          <a:lstStyle/>
          <a:p>
            <a:pPr>
              <a:lnSpc>
                <a:spcPct val="130000"/>
              </a:lnSpc>
            </a:pPr>
            <a:r>
              <a:rPr kumimoji="1" lang="zh-CN" altLang="en-US" sz="2400" b="1" dirty="0">
                <a:solidFill>
                  <a:schemeClr val="accent1"/>
                </a:solidFill>
                <a:latin typeface="微软雅黑" panose="020B0503020204020204" pitchFamily="34" charset="-122"/>
                <a:ea typeface="微软雅黑" panose="020B0503020204020204" pitchFamily="34" charset="-122"/>
                <a:sym typeface="+mn-ea"/>
              </a:rPr>
              <a:t>汉字信息化技术落地</a:t>
            </a:r>
            <a:endParaRPr kumimoji="1" lang="en-US" altLang="zh-CN" sz="2400" b="1" dirty="0">
              <a:solidFill>
                <a:schemeClr val="accent1"/>
              </a:solidFill>
              <a:latin typeface="微软雅黑" panose="020B0503020204020204" pitchFamily="34" charset="-122"/>
              <a:ea typeface="微软雅黑" panose="020B0503020204020204" pitchFamily="34" charset="-122"/>
              <a:sym typeface="+mn-ea"/>
            </a:endParaRPr>
          </a:p>
          <a:p>
            <a:pPr>
              <a:lnSpc>
                <a:spcPct val="130000"/>
              </a:lnSpc>
            </a:pPr>
            <a:r>
              <a:rPr kumimoji="1" lang="en-US" altLang="zh-CN" sz="2400" b="1" dirty="0">
                <a:solidFill>
                  <a:schemeClr val="accent1"/>
                </a:solidFill>
                <a:latin typeface="微软雅黑" panose="020B0503020204020204" pitchFamily="34" charset="-122"/>
                <a:ea typeface="微软雅黑" panose="020B0503020204020204" pitchFamily="34" charset="-122"/>
                <a:sym typeface="+mn-ea"/>
              </a:rPr>
              <a:t>——</a:t>
            </a:r>
          </a:p>
          <a:p>
            <a:pPr>
              <a:lnSpc>
                <a:spcPct val="130000"/>
              </a:lnSpc>
            </a:pP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将横、竖、折等规则笔划用一系列参数精确表示，曲线形式的不规则笔划用轮廓表示，并实现了失真程度最小的字形变倍和变形。使存贮量减少到五百万分之一、速度大大加快。汉字激光照排的关键难题得以解决；</a:t>
            </a:r>
          </a:p>
          <a:p>
            <a:pPr>
              <a:lnSpc>
                <a:spcPct val="130000"/>
              </a:lnSpc>
            </a:pPr>
            <a:endParaRPr kumimoji="1" lang="zh-CN" altLang="en-US" sz="2400" b="1" dirty="0">
              <a:solidFill>
                <a:srgbClr val="B81C22"/>
              </a:solidFill>
              <a:latin typeface="微软雅黑" panose="020B0503020204020204" pitchFamily="34" charset="-122"/>
              <a:ea typeface="微软雅黑" panose="020B0503020204020204" pitchFamily="34" charset="-122"/>
              <a:sym typeface="+mn-ea"/>
            </a:endParaRPr>
          </a:p>
        </p:txBody>
      </p:sp>
      <p:sp>
        <p:nvSpPr>
          <p:cNvPr id="24" name="圆角矩形 47">
            <a:extLst>
              <a:ext uri="{FF2B5EF4-FFF2-40B4-BE49-F238E27FC236}">
                <a16:creationId xmlns:a16="http://schemas.microsoft.com/office/drawing/2014/main" id="{A7137DF5-767D-76C3-F47D-69B74123372E}"/>
              </a:ext>
            </a:extLst>
          </p:cNvPr>
          <p:cNvSpPr/>
          <p:nvPr/>
        </p:nvSpPr>
        <p:spPr>
          <a:xfrm>
            <a:off x="8164284" y="2797627"/>
            <a:ext cx="3387726" cy="3421743"/>
          </a:xfrm>
          <a:prstGeom prst="roundRect">
            <a:avLst>
              <a:gd name="adj" fmla="val 6319"/>
            </a:avLst>
          </a:prstGeom>
          <a:solidFill>
            <a:schemeClr val="bg1"/>
          </a:solidFill>
          <a:ln>
            <a:solidFill>
              <a:schemeClr val="bg1"/>
            </a:solidFill>
          </a:ln>
          <a:effectLst>
            <a:outerShdw blurRad="1016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0000" bIns="90000" numCol="1" spcCol="0" rtlCol="0" fromWordArt="0" anchor="t" anchorCtr="0" forceAA="0" compatLnSpc="1">
            <a:noAutofit/>
          </a:bodyPr>
          <a:lstStyle/>
          <a:p>
            <a:pPr>
              <a:lnSpc>
                <a:spcPct val="130000"/>
              </a:lnSpc>
            </a:pPr>
            <a:r>
              <a:rPr kumimoji="1" lang="zh-CN" altLang="en-US" sz="2400" b="1" dirty="0">
                <a:solidFill>
                  <a:schemeClr val="accent1"/>
                </a:solidFill>
                <a:latin typeface="微软雅黑" panose="020B0503020204020204" pitchFamily="34" charset="-122"/>
                <a:ea typeface="微软雅黑" panose="020B0503020204020204" pitchFamily="34" charset="-122"/>
                <a:cs typeface="Alibaba PuHuiTi R" pitchFamily="18" charset="-122"/>
                <a:sym typeface="+mn-ea"/>
              </a:rPr>
              <a:t>汉字的新时代来临</a:t>
            </a:r>
            <a:endParaRPr kumimoji="1" lang="en-US" altLang="zh-CN" sz="2400" b="1" dirty="0">
              <a:solidFill>
                <a:schemeClr val="accent1"/>
              </a:solidFill>
              <a:latin typeface="微软雅黑" panose="020B0503020204020204" pitchFamily="34" charset="-122"/>
              <a:ea typeface="微软雅黑" panose="020B0503020204020204" pitchFamily="34" charset="-122"/>
              <a:cs typeface="Alibaba PuHuiTi R" pitchFamily="18" charset="-122"/>
              <a:sym typeface="+mn-ea"/>
            </a:endParaRPr>
          </a:p>
          <a:p>
            <a:pPr>
              <a:lnSpc>
                <a:spcPct val="130000"/>
              </a:lnSpc>
            </a:pPr>
            <a:r>
              <a:rPr kumimoji="1" lang="en-US" altLang="zh-CN"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en-US" altLang="zh-CN" sz="11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30000"/>
              </a:lnSpc>
            </a:pP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西方用了</a:t>
            </a:r>
            <a:r>
              <a:rPr kumimoji="1"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40</a:t>
            </a: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时间才从第一代照排机发展到第四代激光照排系统；王选发明的汉字激光照排系统却使我国印刷业从落后的铅字排版一步跨进了世界最先进的技术领域；发展历程缩短了近半个世纪，使印刷行业的效率提高了几十倍使图书、报刊的排版印刷告别了“铅”与“火”，进入了“光”与“电”的时代。</a:t>
            </a:r>
          </a:p>
          <a:p>
            <a:pPr lvl="0" algn="l">
              <a:lnSpc>
                <a:spcPct val="130000"/>
              </a:lnSpc>
              <a:buClrTx/>
              <a:buSzTx/>
              <a:buFontTx/>
            </a:pP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extLst>
      <p:ext uri="{BB962C8B-B14F-4D97-AF65-F5344CB8AC3E}">
        <p14:creationId xmlns:p14="http://schemas.microsoft.com/office/powerpoint/2010/main" val="2852338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39127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江西拙楷、微软雅黑</a:t>
            </a:r>
            <a:endParaRPr kumimoji="1" lang="en-US" altLang="zh-CN" dirty="0"/>
          </a:p>
          <a:p>
            <a:r>
              <a:rPr kumimoji="1" lang="zh-CN" altLang="en-US" dirty="0"/>
              <a:t>英文 江西拙楷、微软雅黑、</a:t>
            </a:r>
            <a:r>
              <a:rPr kumimoji="1" lang="en-US" altLang="zh-CN" dirty="0" err="1"/>
              <a:t>Arail</a:t>
            </a:r>
            <a:endParaRPr kumimoji="1" lang="en-US"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1.2</a:t>
            </a:r>
          </a:p>
          <a:p>
            <a:r>
              <a:rPr kumimoji="1" lang="zh-CN" altLang="en-US" dirty="0"/>
              <a:t>千库网、</a:t>
            </a:r>
            <a:r>
              <a:rPr kumimoji="1" lang="en-US" altLang="zh-CN" dirty="0" err="1"/>
              <a:t>iconfont</a:t>
            </a:r>
            <a:endParaRPr kumimoji="1" lang="en-US" altLang="zh-CN" dirty="0"/>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绍爷</a:t>
            </a:r>
            <a:endParaRPr kumimoji="1" lang="en"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文本框 6"/>
          <p:cNvSpPr txBox="1"/>
          <p:nvPr/>
        </p:nvSpPr>
        <p:spPr>
          <a:xfrm>
            <a:off x="1490980" y="4580529"/>
            <a:ext cx="2286000" cy="553900"/>
          </a:xfrm>
          <a:prstGeom prst="rect">
            <a:avLst/>
          </a:prstGeom>
          <a:noFill/>
        </p:spPr>
        <p:txBody>
          <a:bodyPr wrap="none" lIns="0" tIns="0" rIns="0" bIns="0" rtlCol="0">
            <a:noAutofit/>
          </a:bodyPr>
          <a:lstStyle/>
          <a:p>
            <a:pPr algn="l"/>
            <a:r>
              <a:rPr kumimoji="1" lang="zh-CN" altLang="en-US" sz="3600" dirty="0">
                <a:solidFill>
                  <a:schemeClr val="bg1"/>
                </a:solidFill>
                <a:latin typeface="江西拙楷" panose="02010600040101010101" pitchFamily="2" charset="-122"/>
                <a:ea typeface="江西拙楷" panose="02010600040101010101" pitchFamily="2" charset="-122"/>
                <a:cs typeface="Alibaba PuHuiTi M" pitchFamily="18" charset="-122"/>
              </a:rPr>
              <a:t>汉字的意义</a:t>
            </a:r>
          </a:p>
        </p:txBody>
      </p:sp>
      <p:sp>
        <p:nvSpPr>
          <p:cNvPr id="27" name="圆角矩形 26"/>
          <p:cNvSpPr/>
          <p:nvPr/>
        </p:nvSpPr>
        <p:spPr>
          <a:xfrm rot="2700000">
            <a:off x="758744" y="4641589"/>
            <a:ext cx="496096" cy="495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dirty="0">
              <a:solidFill>
                <a:schemeClr val="accent1"/>
              </a:solidFill>
              <a:latin typeface="江西拙楷" panose="02010600040101010101" pitchFamily="2" charset="-122"/>
              <a:ea typeface="江西拙楷" panose="02010600040101010101" pitchFamily="2" charset="-122"/>
            </a:endParaRPr>
          </a:p>
        </p:txBody>
      </p:sp>
      <p:sp>
        <p:nvSpPr>
          <p:cNvPr id="28" name="文本框 27"/>
          <p:cNvSpPr txBox="1"/>
          <p:nvPr/>
        </p:nvSpPr>
        <p:spPr>
          <a:xfrm>
            <a:off x="856615" y="4736155"/>
            <a:ext cx="243840" cy="308075"/>
          </a:xfrm>
          <a:prstGeom prst="rect">
            <a:avLst/>
          </a:prstGeom>
          <a:noFill/>
        </p:spPr>
        <p:txBody>
          <a:bodyPr wrap="none" lIns="0" tIns="0" rIns="0" bIns="0" rtlCol="0">
            <a:noAutofit/>
          </a:bodyPr>
          <a:lstStyle/>
          <a:p>
            <a:pPr algn="l"/>
            <a:r>
              <a:rPr kumimoji="1" lang="en-US" altLang="zh-CN" sz="2000" dirty="0">
                <a:solidFill>
                  <a:schemeClr val="accent1"/>
                </a:solidFill>
                <a:latin typeface="江西拙楷" panose="02010600040101010101" pitchFamily="2" charset="-122"/>
                <a:ea typeface="江西拙楷" panose="02010600040101010101" pitchFamily="2" charset="-122"/>
                <a:cs typeface="Alibaba PuHuiTi M" pitchFamily="18" charset="-122"/>
              </a:rPr>
              <a:t>01</a:t>
            </a:r>
          </a:p>
        </p:txBody>
      </p:sp>
      <p:sp>
        <p:nvSpPr>
          <p:cNvPr id="24" name="文本框 23"/>
          <p:cNvSpPr txBox="1"/>
          <p:nvPr/>
        </p:nvSpPr>
        <p:spPr>
          <a:xfrm>
            <a:off x="5092065" y="4586081"/>
            <a:ext cx="2286000" cy="553900"/>
          </a:xfrm>
          <a:prstGeom prst="rect">
            <a:avLst/>
          </a:prstGeom>
          <a:noFill/>
        </p:spPr>
        <p:txBody>
          <a:bodyPr wrap="none" lIns="0" tIns="0" rIns="0" bIns="0" rtlCol="0">
            <a:noAutofit/>
          </a:bodyPr>
          <a:lstStyle/>
          <a:p>
            <a:pPr algn="l"/>
            <a:r>
              <a:rPr kumimoji="1" lang="zh-CN" altLang="en-US" sz="3600" dirty="0">
                <a:solidFill>
                  <a:schemeClr val="bg1"/>
                </a:solidFill>
                <a:latin typeface="江西拙楷" panose="02010600040101010101" pitchFamily="2" charset="-122"/>
                <a:ea typeface="江西拙楷" panose="02010600040101010101" pitchFamily="2" charset="-122"/>
                <a:cs typeface="Alibaba PuHuiTi M" pitchFamily="18" charset="-122"/>
              </a:rPr>
              <a:t>汉字的简化</a:t>
            </a:r>
          </a:p>
        </p:txBody>
      </p:sp>
      <p:sp>
        <p:nvSpPr>
          <p:cNvPr id="25" name="圆角矩形 24"/>
          <p:cNvSpPr/>
          <p:nvPr/>
        </p:nvSpPr>
        <p:spPr>
          <a:xfrm rot="2700000">
            <a:off x="4359829" y="4647141"/>
            <a:ext cx="496096" cy="495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dirty="0">
              <a:solidFill>
                <a:schemeClr val="accent1"/>
              </a:solidFill>
              <a:latin typeface="江西拙楷" panose="02010600040101010101" pitchFamily="2" charset="-122"/>
              <a:ea typeface="江西拙楷" panose="02010600040101010101" pitchFamily="2" charset="-122"/>
            </a:endParaRPr>
          </a:p>
        </p:txBody>
      </p:sp>
      <p:sp>
        <p:nvSpPr>
          <p:cNvPr id="26" name="文本框 25"/>
          <p:cNvSpPr txBox="1"/>
          <p:nvPr/>
        </p:nvSpPr>
        <p:spPr>
          <a:xfrm>
            <a:off x="4457700" y="4741707"/>
            <a:ext cx="320675" cy="308075"/>
          </a:xfrm>
          <a:prstGeom prst="rect">
            <a:avLst/>
          </a:prstGeom>
          <a:noFill/>
        </p:spPr>
        <p:txBody>
          <a:bodyPr wrap="none" lIns="0" tIns="0" rIns="0" bIns="0" rtlCol="0">
            <a:noAutofit/>
          </a:bodyPr>
          <a:lstStyle/>
          <a:p>
            <a:pPr algn="l"/>
            <a:r>
              <a:rPr kumimoji="1" lang="en-US" altLang="zh-CN" sz="2000" dirty="0">
                <a:solidFill>
                  <a:schemeClr val="accent1"/>
                </a:solidFill>
                <a:latin typeface="江西拙楷" panose="02010600040101010101" pitchFamily="2" charset="-122"/>
                <a:ea typeface="江西拙楷" panose="02010600040101010101" pitchFamily="2" charset="-122"/>
                <a:cs typeface="Alibaba PuHuiTi M" pitchFamily="18" charset="-122"/>
              </a:rPr>
              <a:t>02</a:t>
            </a:r>
          </a:p>
        </p:txBody>
      </p:sp>
      <p:sp>
        <p:nvSpPr>
          <p:cNvPr id="33" name="文本框 32"/>
          <p:cNvSpPr txBox="1"/>
          <p:nvPr/>
        </p:nvSpPr>
        <p:spPr>
          <a:xfrm>
            <a:off x="8689975" y="4585830"/>
            <a:ext cx="2743200" cy="553900"/>
          </a:xfrm>
          <a:prstGeom prst="rect">
            <a:avLst/>
          </a:prstGeom>
          <a:noFill/>
        </p:spPr>
        <p:txBody>
          <a:bodyPr wrap="none" lIns="0" tIns="0" rIns="0" bIns="0" rtlCol="0">
            <a:noAutofit/>
          </a:bodyPr>
          <a:lstStyle/>
          <a:p>
            <a:pPr algn="l"/>
            <a:r>
              <a:rPr kumimoji="1" lang="zh-CN" altLang="en-US" sz="3600" dirty="0">
                <a:solidFill>
                  <a:schemeClr val="bg1"/>
                </a:solidFill>
                <a:latin typeface="江西拙楷" panose="02010600040101010101" pitchFamily="2" charset="-122"/>
                <a:ea typeface="江西拙楷" panose="02010600040101010101" pitchFamily="2" charset="-122"/>
                <a:cs typeface="Alibaba PuHuiTi M" pitchFamily="18" charset="-122"/>
              </a:rPr>
              <a:t>汉字的信息化</a:t>
            </a:r>
          </a:p>
        </p:txBody>
      </p:sp>
      <p:sp>
        <p:nvSpPr>
          <p:cNvPr id="36" name="圆角矩形 35"/>
          <p:cNvSpPr/>
          <p:nvPr/>
        </p:nvSpPr>
        <p:spPr>
          <a:xfrm rot="2700000">
            <a:off x="7957739" y="4646890"/>
            <a:ext cx="496096" cy="495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dirty="0">
              <a:solidFill>
                <a:schemeClr val="accent1"/>
              </a:solidFill>
              <a:latin typeface="江西拙楷" panose="02010600040101010101" pitchFamily="2" charset="-122"/>
              <a:ea typeface="江西拙楷" panose="02010600040101010101" pitchFamily="2" charset="-122"/>
            </a:endParaRPr>
          </a:p>
        </p:txBody>
      </p:sp>
      <p:sp>
        <p:nvSpPr>
          <p:cNvPr id="37" name="文本框 36"/>
          <p:cNvSpPr txBox="1"/>
          <p:nvPr/>
        </p:nvSpPr>
        <p:spPr>
          <a:xfrm>
            <a:off x="8055610" y="4741456"/>
            <a:ext cx="320675" cy="308075"/>
          </a:xfrm>
          <a:prstGeom prst="rect">
            <a:avLst/>
          </a:prstGeom>
          <a:noFill/>
        </p:spPr>
        <p:txBody>
          <a:bodyPr wrap="none" lIns="0" tIns="0" rIns="0" bIns="0" rtlCol="0">
            <a:noAutofit/>
          </a:bodyPr>
          <a:lstStyle/>
          <a:p>
            <a:pPr algn="l"/>
            <a:r>
              <a:rPr kumimoji="1" lang="en-US" altLang="zh-CN" sz="2000" dirty="0">
                <a:solidFill>
                  <a:schemeClr val="accent1"/>
                </a:solidFill>
                <a:latin typeface="江西拙楷" panose="02010600040101010101" pitchFamily="2" charset="-122"/>
                <a:ea typeface="江西拙楷" panose="02010600040101010101" pitchFamily="2" charset="-122"/>
                <a:cs typeface="Alibaba PuHuiTi M" pitchFamily="18" charset="-122"/>
              </a:rPr>
              <a:t>03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779815" y="3900706"/>
            <a:ext cx="8686800" cy="307777"/>
          </a:xfrm>
          <a:prstGeom prst="rect">
            <a:avLst/>
          </a:prstGeom>
          <a:noFill/>
          <a:effectLst>
            <a:outerShdw dist="25400" dir="2700000" algn="tl" rotWithShape="0">
              <a:schemeClr val="bg1"/>
            </a:outerShdw>
          </a:effectLst>
        </p:spPr>
        <p:txBody>
          <a:bodyPr wrap="square" rtlCol="0">
            <a:noAutofit/>
          </a:bodyPr>
          <a:lstStyle>
            <a:defPPr>
              <a:defRPr lang="zh-CN"/>
            </a:defPPr>
            <a:lvl1pPr>
              <a:defRPr sz="720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defRPr>
            </a:lvl1pPr>
          </a:lstStyle>
          <a:p>
            <a:pPr algn="dist"/>
            <a:r>
              <a:rPr lang="en-US" altLang="zh-CN" sz="1400" dirty="0"/>
              <a:t>The Significance of Chinese Character</a:t>
            </a:r>
          </a:p>
        </p:txBody>
      </p:sp>
      <p:grpSp>
        <p:nvGrpSpPr>
          <p:cNvPr id="5" name="组合 4">
            <a:extLst>
              <a:ext uri="{FF2B5EF4-FFF2-40B4-BE49-F238E27FC236}">
                <a16:creationId xmlns:a16="http://schemas.microsoft.com/office/drawing/2014/main" id="{D8E9E038-D1C3-A969-A3D8-84CD52D9BFC1}"/>
              </a:ext>
            </a:extLst>
          </p:cNvPr>
          <p:cNvGrpSpPr/>
          <p:nvPr/>
        </p:nvGrpSpPr>
        <p:grpSpPr>
          <a:xfrm>
            <a:off x="3806172" y="2438768"/>
            <a:ext cx="6018530" cy="1416339"/>
            <a:chOff x="3623500" y="2410511"/>
            <a:chExt cx="5720521" cy="1346209"/>
          </a:xfrm>
        </p:grpSpPr>
        <p:grpSp>
          <p:nvGrpSpPr>
            <p:cNvPr id="3" name="组合 2">
              <a:extLst>
                <a:ext uri="{FF2B5EF4-FFF2-40B4-BE49-F238E27FC236}">
                  <a16:creationId xmlns:a16="http://schemas.microsoft.com/office/drawing/2014/main" id="{13F5B64E-0BCC-B7F6-CE58-B24D7E08EE9C}"/>
                </a:ext>
              </a:extLst>
            </p:cNvPr>
            <p:cNvGrpSpPr/>
            <p:nvPr/>
          </p:nvGrpSpPr>
          <p:grpSpPr>
            <a:xfrm>
              <a:off x="3623500" y="2424960"/>
              <a:ext cx="5720521" cy="1331760"/>
              <a:chOff x="2126716" y="2186788"/>
              <a:chExt cx="7060245" cy="1643653"/>
            </a:xfrm>
          </p:grpSpPr>
          <p:sp>
            <p:nvSpPr>
              <p:cNvPr id="9" name="一个圆顶角并剪去另一个顶角的矩形 4"/>
              <p:cNvSpPr/>
              <p:nvPr/>
            </p:nvSpPr>
            <p:spPr>
              <a:xfrm>
                <a:off x="2216251" y="2211675"/>
                <a:ext cx="6814185" cy="1465402"/>
              </a:xfrm>
              <a:prstGeom prst="snipRoundRect">
                <a:avLst>
                  <a:gd name="adj1" fmla="val 0"/>
                  <a:gd name="adj2" fmla="val 23490"/>
                </a:avLst>
              </a:prstGeom>
              <a:noFill/>
              <a:ln w="19050">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noFill/>
                </a:endParaRPr>
              </a:p>
            </p:txBody>
          </p:sp>
          <p:sp>
            <p:nvSpPr>
              <p:cNvPr id="10" name="平行四边形 9"/>
              <p:cNvSpPr/>
              <p:nvPr/>
            </p:nvSpPr>
            <p:spPr>
              <a:xfrm>
                <a:off x="2126716" y="3688712"/>
                <a:ext cx="1711960" cy="110535"/>
              </a:xfrm>
              <a:prstGeom prst="parallelogram">
                <a:avLst>
                  <a:gd name="adj" fmla="val 69713"/>
                </a:avLst>
              </a:prstGeom>
              <a:solidFill>
                <a:schemeClr val="accent1"/>
              </a:solidFill>
              <a:ln>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p>
            </p:txBody>
          </p:sp>
          <p:sp>
            <p:nvSpPr>
              <p:cNvPr id="11" name="直角三角形 10"/>
              <p:cNvSpPr/>
              <p:nvPr/>
            </p:nvSpPr>
            <p:spPr>
              <a:xfrm rot="16200000" flipH="1">
                <a:off x="8803547" y="2186664"/>
                <a:ext cx="237877" cy="238125"/>
              </a:xfrm>
              <a:prstGeom prst="rtTriangle">
                <a:avLst/>
              </a:prstGeom>
              <a:solidFill>
                <a:schemeClr val="accent1"/>
              </a:solidFill>
              <a:ln>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p>
            </p:txBody>
          </p:sp>
          <p:sp>
            <p:nvSpPr>
              <p:cNvPr id="12" name="半闭框 11"/>
              <p:cNvSpPr/>
              <p:nvPr/>
            </p:nvSpPr>
            <p:spPr>
              <a:xfrm rot="10800000">
                <a:off x="8581806" y="3225405"/>
                <a:ext cx="605155" cy="605036"/>
              </a:xfrm>
              <a:prstGeom prst="halfFrame">
                <a:avLst>
                  <a:gd name="adj1" fmla="val 9726"/>
                  <a:gd name="adj2" fmla="val 10671"/>
                </a:avLst>
              </a:prstGeom>
              <a:solidFill>
                <a:schemeClr val="accent1"/>
              </a:solidFill>
              <a:ln w="19050">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tx1"/>
                  </a:solidFill>
                </a:endParaRPr>
              </a:p>
            </p:txBody>
          </p:sp>
        </p:grpSp>
        <p:sp>
          <p:nvSpPr>
            <p:cNvPr id="4" name="文本框 3"/>
            <p:cNvSpPr txBox="1"/>
            <p:nvPr/>
          </p:nvSpPr>
          <p:spPr>
            <a:xfrm>
              <a:off x="3696044" y="2410511"/>
              <a:ext cx="5521152" cy="1140895"/>
            </a:xfrm>
            <a:prstGeom prst="rect">
              <a:avLst/>
            </a:prstGeom>
            <a:noFill/>
            <a:effectLst>
              <a:outerShdw dist="38100" dir="2700000" algn="tl" rotWithShape="0">
                <a:schemeClr val="bg1"/>
              </a:outerShdw>
            </a:effectLst>
          </p:spPr>
          <p:txBody>
            <a:bodyPr wrap="square" rtlCol="0">
              <a:noAutofit/>
            </a:bodyPr>
            <a:lstStyle/>
            <a:p>
              <a:pPr algn="ctr"/>
              <a:r>
                <a:rPr lang="zh-CN" altLang="en-US" sz="7200" dirty="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rPr>
                <a:t>汉字的意义</a:t>
              </a:r>
            </a:p>
          </p:txBody>
        </p:sp>
      </p:grpSp>
      <p:sp>
        <p:nvSpPr>
          <p:cNvPr id="2" name="椭圆 1">
            <a:extLst>
              <a:ext uri="{FF2B5EF4-FFF2-40B4-BE49-F238E27FC236}">
                <a16:creationId xmlns:a16="http://schemas.microsoft.com/office/drawing/2014/main" id="{1B2C3B01-CBB7-6E21-173A-1C32055016D1}"/>
              </a:ext>
            </a:extLst>
          </p:cNvPr>
          <p:cNvSpPr/>
          <p:nvPr/>
        </p:nvSpPr>
        <p:spPr>
          <a:xfrm>
            <a:off x="2491256" y="2498887"/>
            <a:ext cx="1201782" cy="1201782"/>
          </a:xfrm>
          <a:prstGeom prst="ellipse">
            <a:avLst/>
          </a:prstGeom>
          <a:solidFill>
            <a:schemeClr val="accent1"/>
          </a:solidFill>
          <a:ln>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dirty="0"/>
          </a:p>
        </p:txBody>
      </p:sp>
      <p:pic>
        <p:nvPicPr>
          <p:cNvPr id="7" name="图片 6">
            <a:extLst>
              <a:ext uri="{FF2B5EF4-FFF2-40B4-BE49-F238E27FC236}">
                <a16:creationId xmlns:a16="http://schemas.microsoft.com/office/drawing/2014/main" id="{B6F591F7-5077-2A2A-D9E5-1CE7354D6CB4}"/>
              </a:ext>
            </a:extLst>
          </p:cNvPr>
          <p:cNvPicPr>
            <a:picLocks noChangeAspect="1"/>
          </p:cNvPicPr>
          <p:nvPr/>
        </p:nvPicPr>
        <p:blipFill rotWithShape="1">
          <a:blip r:embed="rId4"/>
          <a:srcRect l="29883" t="18838" r="25672" b="33750"/>
          <a:stretch/>
        </p:blipFill>
        <p:spPr>
          <a:xfrm>
            <a:off x="2751934" y="2738243"/>
            <a:ext cx="758070" cy="771312"/>
          </a:xfrm>
          <a:prstGeom prst="rect">
            <a:avLst/>
          </a:prstGeom>
        </p:spPr>
      </p:pic>
    </p:spTree>
    <p:custDataLst>
      <p:tags r:id="rId1"/>
    </p:custDataLst>
    <p:extLst>
      <p:ext uri="{BB962C8B-B14F-4D97-AF65-F5344CB8AC3E}">
        <p14:creationId xmlns:p14="http://schemas.microsoft.com/office/powerpoint/2010/main" val="353672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IRLS"/>
          <p:cNvPicPr>
            <a:picLocks noChangeAspect="1"/>
          </p:cNvPicPr>
          <p:nvPr/>
        </p:nvPicPr>
        <p:blipFill>
          <a:blip r:embed="rId4"/>
          <a:stretch>
            <a:fillRect/>
          </a:stretch>
        </p:blipFill>
        <p:spPr>
          <a:xfrm>
            <a:off x="5750560" y="-351790"/>
            <a:ext cx="7209155" cy="7209155"/>
          </a:xfrm>
          <a:prstGeom prst="rect">
            <a:avLst/>
          </a:prstGeom>
          <a:effectLst>
            <a:outerShdw blurRad="190500" dist="88900" dir="2700000" sx="102000" sy="102000" algn="tl" rotWithShape="0">
              <a:prstClr val="black">
                <a:alpha val="20000"/>
              </a:prstClr>
            </a:outerShdw>
          </a:effectLst>
        </p:spPr>
      </p:pic>
      <p:sp>
        <p:nvSpPr>
          <p:cNvPr id="4" name="文本框 3"/>
          <p:cNvSpPr txBox="1"/>
          <p:nvPr/>
        </p:nvSpPr>
        <p:spPr>
          <a:xfrm>
            <a:off x="1512850" y="1554537"/>
            <a:ext cx="4537710" cy="1084784"/>
          </a:xfrm>
          <a:prstGeom prst="rect">
            <a:avLst/>
          </a:prstGeom>
          <a:noFill/>
        </p:spPr>
        <p:txBody>
          <a:bodyPr wrap="square" rtlCol="0">
            <a:noAutofit/>
          </a:bodyPr>
          <a:lstStyle/>
          <a:p>
            <a:pPr>
              <a:lnSpc>
                <a:spcPct val="120000"/>
              </a:lnSpc>
            </a:pPr>
            <a:r>
              <a:rPr lang="zh-CN" altLang="en-US" sz="2800" dirty="0">
                <a:solidFill>
                  <a:schemeClr val="accent1"/>
                </a:solidFill>
                <a:latin typeface="江西拙楷" panose="02010600040101010101" pitchFamily="2" charset="-122"/>
                <a:ea typeface="江西拙楷" panose="02010600040101010101" pitchFamily="2" charset="-122"/>
              </a:rPr>
              <a:t>中华上下五千年文明的连续性，汉字起了核心的作用。</a:t>
            </a:r>
          </a:p>
        </p:txBody>
      </p:sp>
      <p:sp>
        <p:nvSpPr>
          <p:cNvPr id="6" name="文本占位符 5">
            <a:extLst>
              <a:ext uri="{FF2B5EF4-FFF2-40B4-BE49-F238E27FC236}">
                <a16:creationId xmlns:a16="http://schemas.microsoft.com/office/drawing/2014/main" id="{FF57A214-2897-814A-437A-342C77C1168C}"/>
              </a:ext>
            </a:extLst>
          </p:cNvPr>
          <p:cNvSpPr>
            <a:spLocks noGrp="1"/>
          </p:cNvSpPr>
          <p:nvPr>
            <p:ph type="body" sz="quarter" idx="10"/>
          </p:nvPr>
        </p:nvSpPr>
        <p:spPr/>
        <p:txBody>
          <a:bodyPr>
            <a:noAutofit/>
          </a:bodyPr>
          <a:lstStyle/>
          <a:p>
            <a:r>
              <a:rPr lang="zh-CN" altLang="en-US" dirty="0"/>
              <a:t>汉字的意义</a:t>
            </a:r>
          </a:p>
        </p:txBody>
      </p:sp>
      <p:sp>
        <p:nvSpPr>
          <p:cNvPr id="3" name="椭圆 2">
            <a:extLst>
              <a:ext uri="{FF2B5EF4-FFF2-40B4-BE49-F238E27FC236}">
                <a16:creationId xmlns:a16="http://schemas.microsoft.com/office/drawing/2014/main" id="{AB9C3B3A-07C2-2020-9BF9-26F67A76C848}"/>
              </a:ext>
            </a:extLst>
          </p:cNvPr>
          <p:cNvSpPr/>
          <p:nvPr/>
        </p:nvSpPr>
        <p:spPr>
          <a:xfrm>
            <a:off x="523343" y="1602175"/>
            <a:ext cx="989507" cy="9895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11" name="图片 10">
            <a:extLst>
              <a:ext uri="{FF2B5EF4-FFF2-40B4-BE49-F238E27FC236}">
                <a16:creationId xmlns:a16="http://schemas.microsoft.com/office/drawing/2014/main" id="{D0D9BD58-28A7-2953-403B-1ABDBC0684CA}"/>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36763" y="1698171"/>
            <a:ext cx="778380" cy="843046"/>
          </a:xfrm>
          <a:prstGeom prst="rect">
            <a:avLst/>
          </a:prstGeom>
        </p:spPr>
      </p:pic>
      <p:sp>
        <p:nvSpPr>
          <p:cNvPr id="13" name="矩形 12">
            <a:extLst>
              <a:ext uri="{FF2B5EF4-FFF2-40B4-BE49-F238E27FC236}">
                <a16:creationId xmlns:a16="http://schemas.microsoft.com/office/drawing/2014/main" id="{C614B210-7FD3-2EF2-7C23-15A57598B5A1}"/>
              </a:ext>
            </a:extLst>
          </p:cNvPr>
          <p:cNvSpPr/>
          <p:nvPr/>
        </p:nvSpPr>
        <p:spPr>
          <a:xfrm>
            <a:off x="1512850" y="3234828"/>
            <a:ext cx="4237710" cy="1692129"/>
          </a:xfrm>
          <a:prstGeom prst="rect">
            <a:avLst/>
          </a:prstGeom>
        </p:spPr>
        <p:txBody>
          <a:bodyPr wrap="square">
            <a:no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贯穿了华夏文明上下五千年，汉字作为表意文字，不像拉丁文等表音文字容易失传，很多表音文字使用国家可能已经无法看懂他们祖先的文字，而中华民族祖先留下的文化作品仍能被现代中国人看懂，文明得以传承。</a:t>
            </a:r>
          </a:p>
        </p:txBody>
      </p:sp>
      <p:sp>
        <p:nvSpPr>
          <p:cNvPr id="14" name="矩形 13">
            <a:extLst>
              <a:ext uri="{FF2B5EF4-FFF2-40B4-BE49-F238E27FC236}">
                <a16:creationId xmlns:a16="http://schemas.microsoft.com/office/drawing/2014/main" id="{EFBAE659-2AA2-FC91-636E-09B60B67C6D1}"/>
              </a:ext>
            </a:extLst>
          </p:cNvPr>
          <p:cNvSpPr/>
          <p:nvPr/>
        </p:nvSpPr>
        <p:spPr>
          <a:xfrm>
            <a:off x="1512609" y="2844149"/>
            <a:ext cx="1467068" cy="459228"/>
          </a:xfrm>
          <a:prstGeom prst="rect">
            <a:avLst/>
          </a:prstGeom>
          <a:noFill/>
        </p:spPr>
        <p:txBody>
          <a:bodyPr wrap="none">
            <a:noAutofit/>
          </a:bodyPr>
          <a:lstStyle/>
          <a:p>
            <a:pPr marL="0" marR="0" lvl="0" indent="0"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accent1"/>
                </a:solidFill>
                <a:effectLst/>
                <a:uLnTx/>
                <a:uFillTx/>
                <a:latin typeface="+mn-ea"/>
                <a:cs typeface="+mn-cs"/>
              </a:rPr>
              <a:t>文明传承</a:t>
            </a:r>
            <a:endParaRPr kumimoji="0" lang="en-US" altLang="zh-CN" sz="2000" b="1" i="0" u="none" strike="noStrike" kern="1200" cap="none" spc="0" normalizeH="0" baseline="0" noProof="0" dirty="0">
              <a:ln>
                <a:noFill/>
              </a:ln>
              <a:solidFill>
                <a:schemeClr val="accent1"/>
              </a:solidFill>
              <a:effectLst/>
              <a:uLnTx/>
              <a:uFillTx/>
              <a:latin typeface="+mn-ea"/>
              <a:cs typeface="+mn-cs"/>
            </a:endParaRPr>
          </a:p>
        </p:txBody>
      </p:sp>
      <p:sp>
        <p:nvSpPr>
          <p:cNvPr id="20" name="矩形 19">
            <a:extLst>
              <a:ext uri="{FF2B5EF4-FFF2-40B4-BE49-F238E27FC236}">
                <a16:creationId xmlns:a16="http://schemas.microsoft.com/office/drawing/2014/main" id="{B91AD5A3-CBC1-DC5C-B54A-46EF4E83D12B}"/>
              </a:ext>
            </a:extLst>
          </p:cNvPr>
          <p:cNvSpPr/>
          <p:nvPr/>
        </p:nvSpPr>
        <p:spPr>
          <a:xfrm>
            <a:off x="1512850" y="5317636"/>
            <a:ext cx="4237710" cy="952535"/>
          </a:xfrm>
          <a:prstGeom prst="rect">
            <a:avLst/>
          </a:prstGeom>
        </p:spPr>
        <p:txBody>
          <a:bodyPr wrap="square">
            <a:no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汉字作为中华民族最为通用的文字，成为全国人民乃至全球海外华人的精神纽带，有华人的地方，就有汉字。</a:t>
            </a:r>
          </a:p>
        </p:txBody>
      </p:sp>
      <p:sp>
        <p:nvSpPr>
          <p:cNvPr id="21" name="矩形 20">
            <a:extLst>
              <a:ext uri="{FF2B5EF4-FFF2-40B4-BE49-F238E27FC236}">
                <a16:creationId xmlns:a16="http://schemas.microsoft.com/office/drawing/2014/main" id="{10979899-B074-4753-E9E2-B376EAB10BA4}"/>
              </a:ext>
            </a:extLst>
          </p:cNvPr>
          <p:cNvSpPr/>
          <p:nvPr/>
        </p:nvSpPr>
        <p:spPr>
          <a:xfrm>
            <a:off x="1512609" y="4926957"/>
            <a:ext cx="1467068" cy="459228"/>
          </a:xfrm>
          <a:prstGeom prst="rect">
            <a:avLst/>
          </a:prstGeom>
          <a:noFill/>
        </p:spPr>
        <p:txBody>
          <a:bodyPr wrap="none">
            <a:noAutofit/>
          </a:bodyPr>
          <a:lstStyle/>
          <a:p>
            <a:pPr marL="0" marR="0" lvl="0" indent="0"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accent1"/>
                </a:solidFill>
                <a:effectLst/>
                <a:uLnTx/>
                <a:uFillTx/>
                <a:latin typeface="+mn-ea"/>
                <a:cs typeface="+mn-cs"/>
              </a:rPr>
              <a:t>文化认同</a:t>
            </a:r>
            <a:endParaRPr kumimoji="0" lang="en-US" altLang="zh-CN" sz="2000" b="1" i="0" u="none" strike="noStrike" kern="1200" cap="none" spc="0" normalizeH="0" baseline="0" noProof="0" dirty="0">
              <a:ln>
                <a:noFill/>
              </a:ln>
              <a:solidFill>
                <a:schemeClr val="accent1"/>
              </a:solidFill>
              <a:effectLst/>
              <a:uLnTx/>
              <a:uFillTx/>
              <a:latin typeface="+mn-ea"/>
              <a:cs typeface="+mn-cs"/>
            </a:endParaRPr>
          </a:p>
        </p:txBody>
      </p:sp>
      <p:cxnSp>
        <p:nvCxnSpPr>
          <p:cNvPr id="22" name="直接连接符 21">
            <a:extLst>
              <a:ext uri="{FF2B5EF4-FFF2-40B4-BE49-F238E27FC236}">
                <a16:creationId xmlns:a16="http://schemas.microsoft.com/office/drawing/2014/main" id="{E5D576F8-DC01-5E32-F01B-EAAA7700DD23}"/>
              </a:ext>
            </a:extLst>
          </p:cNvPr>
          <p:cNvCxnSpPr>
            <a:cxnSpLocks/>
            <a:stCxn id="3" idx="4"/>
          </p:cNvCxnSpPr>
          <p:nvPr/>
        </p:nvCxnSpPr>
        <p:spPr>
          <a:xfrm>
            <a:off x="1018097" y="2591682"/>
            <a:ext cx="0" cy="3584147"/>
          </a:xfrm>
          <a:prstGeom prst="line">
            <a:avLst/>
          </a:prstGeom>
          <a:ln w="31750">
            <a:tailEnd type="oval" w="lg" len="lg"/>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779815" y="3900706"/>
            <a:ext cx="8686800" cy="307777"/>
          </a:xfrm>
          <a:prstGeom prst="rect">
            <a:avLst/>
          </a:prstGeom>
          <a:noFill/>
          <a:effectLst>
            <a:outerShdw dist="25400" dir="2700000" algn="tl" rotWithShape="0">
              <a:schemeClr val="bg1"/>
            </a:outerShdw>
          </a:effectLst>
        </p:spPr>
        <p:txBody>
          <a:bodyPr wrap="square" rtlCol="0">
            <a:noAutofit/>
          </a:bodyPr>
          <a:lstStyle>
            <a:defPPr>
              <a:defRPr lang="zh-CN"/>
            </a:defPPr>
            <a:lvl1pPr>
              <a:defRPr sz="720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defRPr>
            </a:lvl1pPr>
          </a:lstStyle>
          <a:p>
            <a:pPr algn="dist"/>
            <a:r>
              <a:rPr lang="en-US" altLang="zh-CN" sz="1400" dirty="0"/>
              <a:t>The Simplification of Chinese Character</a:t>
            </a:r>
          </a:p>
        </p:txBody>
      </p:sp>
      <p:grpSp>
        <p:nvGrpSpPr>
          <p:cNvPr id="13" name="组合 12">
            <a:extLst>
              <a:ext uri="{FF2B5EF4-FFF2-40B4-BE49-F238E27FC236}">
                <a16:creationId xmlns:a16="http://schemas.microsoft.com/office/drawing/2014/main" id="{84A71BAA-2CE8-1C39-4718-92F7A8075CA2}"/>
              </a:ext>
            </a:extLst>
          </p:cNvPr>
          <p:cNvGrpSpPr/>
          <p:nvPr/>
        </p:nvGrpSpPr>
        <p:grpSpPr>
          <a:xfrm>
            <a:off x="3811311" y="2427259"/>
            <a:ext cx="6018530" cy="1416339"/>
            <a:chOff x="3623500" y="2410511"/>
            <a:chExt cx="5720521" cy="1346209"/>
          </a:xfrm>
        </p:grpSpPr>
        <p:grpSp>
          <p:nvGrpSpPr>
            <p:cNvPr id="14" name="组合 13">
              <a:extLst>
                <a:ext uri="{FF2B5EF4-FFF2-40B4-BE49-F238E27FC236}">
                  <a16:creationId xmlns:a16="http://schemas.microsoft.com/office/drawing/2014/main" id="{F24EBF60-F711-6215-6CB6-42DC03A611FC}"/>
                </a:ext>
              </a:extLst>
            </p:cNvPr>
            <p:cNvGrpSpPr/>
            <p:nvPr/>
          </p:nvGrpSpPr>
          <p:grpSpPr>
            <a:xfrm>
              <a:off x="3623500" y="2424960"/>
              <a:ext cx="5720521" cy="1331760"/>
              <a:chOff x="2126716" y="2186788"/>
              <a:chExt cx="7060245" cy="1643653"/>
            </a:xfrm>
          </p:grpSpPr>
          <p:sp>
            <p:nvSpPr>
              <p:cNvPr id="17" name="一个圆顶角并剪去另一个顶角的矩形 4">
                <a:extLst>
                  <a:ext uri="{FF2B5EF4-FFF2-40B4-BE49-F238E27FC236}">
                    <a16:creationId xmlns:a16="http://schemas.microsoft.com/office/drawing/2014/main" id="{65585F6A-6B2C-FF7A-B77B-D3448A776EBC}"/>
                  </a:ext>
                </a:extLst>
              </p:cNvPr>
              <p:cNvSpPr/>
              <p:nvPr/>
            </p:nvSpPr>
            <p:spPr>
              <a:xfrm>
                <a:off x="2216251" y="2211675"/>
                <a:ext cx="6814185" cy="1465402"/>
              </a:xfrm>
              <a:prstGeom prst="snipRoundRect">
                <a:avLst>
                  <a:gd name="adj1" fmla="val 0"/>
                  <a:gd name="adj2" fmla="val 23490"/>
                </a:avLst>
              </a:prstGeom>
              <a:noFill/>
              <a:ln w="19050">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noFill/>
                </a:endParaRPr>
              </a:p>
            </p:txBody>
          </p:sp>
          <p:sp>
            <p:nvSpPr>
              <p:cNvPr id="18" name="平行四边形 17">
                <a:extLst>
                  <a:ext uri="{FF2B5EF4-FFF2-40B4-BE49-F238E27FC236}">
                    <a16:creationId xmlns:a16="http://schemas.microsoft.com/office/drawing/2014/main" id="{82C0E76B-7421-640F-48B6-EEC585A31DD7}"/>
                  </a:ext>
                </a:extLst>
              </p:cNvPr>
              <p:cNvSpPr/>
              <p:nvPr/>
            </p:nvSpPr>
            <p:spPr>
              <a:xfrm>
                <a:off x="2126716" y="3688712"/>
                <a:ext cx="1711960" cy="110535"/>
              </a:xfrm>
              <a:prstGeom prst="parallelogram">
                <a:avLst>
                  <a:gd name="adj" fmla="val 69713"/>
                </a:avLst>
              </a:prstGeom>
              <a:solidFill>
                <a:schemeClr val="accent1"/>
              </a:solidFill>
              <a:ln>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p>
            </p:txBody>
          </p:sp>
          <p:sp>
            <p:nvSpPr>
              <p:cNvPr id="19" name="直角三角形 18">
                <a:extLst>
                  <a:ext uri="{FF2B5EF4-FFF2-40B4-BE49-F238E27FC236}">
                    <a16:creationId xmlns:a16="http://schemas.microsoft.com/office/drawing/2014/main" id="{8342D6FC-281B-D4C9-5A4F-2D07F07F1A4A}"/>
                  </a:ext>
                </a:extLst>
              </p:cNvPr>
              <p:cNvSpPr/>
              <p:nvPr/>
            </p:nvSpPr>
            <p:spPr>
              <a:xfrm rot="16200000" flipH="1">
                <a:off x="8803547" y="2186664"/>
                <a:ext cx="237877" cy="238125"/>
              </a:xfrm>
              <a:prstGeom prst="rtTriangle">
                <a:avLst/>
              </a:prstGeom>
              <a:solidFill>
                <a:schemeClr val="accent1"/>
              </a:solidFill>
              <a:ln>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p>
            </p:txBody>
          </p:sp>
          <p:sp>
            <p:nvSpPr>
              <p:cNvPr id="20" name="半闭框 19">
                <a:extLst>
                  <a:ext uri="{FF2B5EF4-FFF2-40B4-BE49-F238E27FC236}">
                    <a16:creationId xmlns:a16="http://schemas.microsoft.com/office/drawing/2014/main" id="{C1E406C0-8456-7C27-EA1D-E041BBC4CFE6}"/>
                  </a:ext>
                </a:extLst>
              </p:cNvPr>
              <p:cNvSpPr/>
              <p:nvPr/>
            </p:nvSpPr>
            <p:spPr>
              <a:xfrm rot="10800000">
                <a:off x="8581806" y="3225405"/>
                <a:ext cx="605155" cy="605036"/>
              </a:xfrm>
              <a:prstGeom prst="halfFrame">
                <a:avLst>
                  <a:gd name="adj1" fmla="val 9726"/>
                  <a:gd name="adj2" fmla="val 10671"/>
                </a:avLst>
              </a:prstGeom>
              <a:solidFill>
                <a:schemeClr val="accent1"/>
              </a:solidFill>
              <a:ln w="19050">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tx1"/>
                  </a:solidFill>
                </a:endParaRPr>
              </a:p>
            </p:txBody>
          </p:sp>
        </p:grpSp>
        <p:sp>
          <p:nvSpPr>
            <p:cNvPr id="16" name="文本框 15">
              <a:extLst>
                <a:ext uri="{FF2B5EF4-FFF2-40B4-BE49-F238E27FC236}">
                  <a16:creationId xmlns:a16="http://schemas.microsoft.com/office/drawing/2014/main" id="{D9879553-F5CB-3B79-9FEC-FA3341CCD7DD}"/>
                </a:ext>
              </a:extLst>
            </p:cNvPr>
            <p:cNvSpPr txBox="1"/>
            <p:nvPr/>
          </p:nvSpPr>
          <p:spPr>
            <a:xfrm>
              <a:off x="3696044" y="2410511"/>
              <a:ext cx="5521152" cy="1140895"/>
            </a:xfrm>
            <a:prstGeom prst="rect">
              <a:avLst/>
            </a:prstGeom>
            <a:noFill/>
            <a:effectLst>
              <a:outerShdw dist="38100" dir="2700000" algn="tl" rotWithShape="0">
                <a:schemeClr val="bg1"/>
              </a:outerShdw>
            </a:effectLst>
          </p:spPr>
          <p:txBody>
            <a:bodyPr wrap="square" rtlCol="0">
              <a:noAutofit/>
            </a:bodyPr>
            <a:lstStyle/>
            <a:p>
              <a:pPr algn="ctr"/>
              <a:r>
                <a:rPr lang="zh-CN" altLang="en-US" sz="7200" dirty="0">
                  <a:solidFill>
                    <a:schemeClr val="accent1"/>
                  </a:solidFill>
                  <a:effectLst>
                    <a:outerShdw dist="63500" dir="5400000" sx="5000" sy="5000" algn="ctr" rotWithShape="0">
                      <a:schemeClr val="bg1"/>
                    </a:outerShdw>
                  </a:effectLst>
                  <a:latin typeface="江西拙楷" panose="02010600040101010101" pitchFamily="2" charset="-122"/>
                  <a:ea typeface="江西拙楷" panose="02010600040101010101" pitchFamily="2" charset="-122"/>
                </a:rPr>
                <a:t>汉字的简化</a:t>
              </a:r>
            </a:p>
          </p:txBody>
        </p:sp>
      </p:grpSp>
      <p:sp>
        <p:nvSpPr>
          <p:cNvPr id="21" name="椭圆 20">
            <a:extLst>
              <a:ext uri="{FF2B5EF4-FFF2-40B4-BE49-F238E27FC236}">
                <a16:creationId xmlns:a16="http://schemas.microsoft.com/office/drawing/2014/main" id="{A168F32D-9825-10EF-1420-C232FB1D6840}"/>
              </a:ext>
            </a:extLst>
          </p:cNvPr>
          <p:cNvSpPr/>
          <p:nvPr/>
        </p:nvSpPr>
        <p:spPr>
          <a:xfrm>
            <a:off x="2491256" y="2498887"/>
            <a:ext cx="1201782" cy="1201782"/>
          </a:xfrm>
          <a:prstGeom prst="ellipse">
            <a:avLst/>
          </a:prstGeom>
          <a:solidFill>
            <a:schemeClr val="accent1"/>
          </a:solidFill>
          <a:ln>
            <a:solidFill>
              <a:schemeClr val="accent1"/>
            </a:solidFill>
          </a:ln>
          <a:effectLst>
            <a:outerShdw dist="508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dirty="0"/>
          </a:p>
        </p:txBody>
      </p:sp>
      <p:pic>
        <p:nvPicPr>
          <p:cNvPr id="22" name="图片 21">
            <a:extLst>
              <a:ext uri="{FF2B5EF4-FFF2-40B4-BE49-F238E27FC236}">
                <a16:creationId xmlns:a16="http://schemas.microsoft.com/office/drawing/2014/main" id="{E77D52DB-2EB1-341B-B000-2A344FEB6C0B}"/>
              </a:ext>
            </a:extLst>
          </p:cNvPr>
          <p:cNvPicPr>
            <a:picLocks noChangeAspect="1"/>
          </p:cNvPicPr>
          <p:nvPr/>
        </p:nvPicPr>
        <p:blipFill rotWithShape="1">
          <a:blip r:embed="rId4"/>
          <a:srcRect l="28551" t="18015" r="24675" b="32945"/>
          <a:stretch/>
        </p:blipFill>
        <p:spPr>
          <a:xfrm>
            <a:off x="2734516" y="2662164"/>
            <a:ext cx="797795" cy="797795"/>
          </a:xfrm>
          <a:prstGeom prst="rect">
            <a:avLst/>
          </a:prstGeom>
        </p:spPr>
      </p:pic>
    </p:spTree>
    <p:custDataLst>
      <p:tags r:id="rId1"/>
    </p:custDataLst>
    <p:extLst>
      <p:ext uri="{BB962C8B-B14F-4D97-AF65-F5344CB8AC3E}">
        <p14:creationId xmlns:p14="http://schemas.microsoft.com/office/powerpoint/2010/main" val="286969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学习">
            <a:extLst>
              <a:ext uri="{FF2B5EF4-FFF2-40B4-BE49-F238E27FC236}">
                <a16:creationId xmlns:a16="http://schemas.microsoft.com/office/drawing/2014/main" id="{2C9CFCCB-3909-6D24-9A27-A477A0304FA9}"/>
              </a:ext>
            </a:extLst>
          </p:cNvPr>
          <p:cNvPicPr>
            <a:picLocks noChangeAspect="1"/>
          </p:cNvPicPr>
          <p:nvPr/>
        </p:nvPicPr>
        <p:blipFill>
          <a:blip r:embed="rId2"/>
          <a:stretch>
            <a:fillRect/>
          </a:stretch>
        </p:blipFill>
        <p:spPr>
          <a:xfrm>
            <a:off x="-146505" y="327660"/>
            <a:ext cx="6492240" cy="6492240"/>
          </a:xfrm>
          <a:prstGeom prst="rect">
            <a:avLst/>
          </a:prstGeom>
          <a:effectLst>
            <a:outerShdw blurRad="190500" dist="88900" dir="2700000" sx="102000" sy="102000" algn="tl" rotWithShape="0">
              <a:prstClr val="black">
                <a:alpha val="20000"/>
              </a:prstClr>
            </a:outerShdw>
          </a:effectLst>
        </p:spPr>
      </p:pic>
      <p:sp>
        <p:nvSpPr>
          <p:cNvPr id="2" name="文本占位符 1">
            <a:extLst>
              <a:ext uri="{FF2B5EF4-FFF2-40B4-BE49-F238E27FC236}">
                <a16:creationId xmlns:a16="http://schemas.microsoft.com/office/drawing/2014/main" id="{D3FA581F-D0E8-431B-6719-476492552BDA}"/>
              </a:ext>
            </a:extLst>
          </p:cNvPr>
          <p:cNvSpPr>
            <a:spLocks noGrp="1"/>
          </p:cNvSpPr>
          <p:nvPr>
            <p:ph type="body" sz="quarter" idx="10"/>
          </p:nvPr>
        </p:nvSpPr>
        <p:spPr/>
        <p:txBody>
          <a:bodyPr>
            <a:noAutofit/>
          </a:bodyPr>
          <a:lstStyle/>
          <a:p>
            <a:r>
              <a:rPr lang="zh-CN" altLang="en-US" dirty="0"/>
              <a:t>汉字的简化</a:t>
            </a:r>
            <a:endParaRPr lang="en-US" altLang="zh-CN" dirty="0"/>
          </a:p>
        </p:txBody>
      </p:sp>
      <p:sp>
        <p:nvSpPr>
          <p:cNvPr id="8" name="圆角矩形 8">
            <a:extLst>
              <a:ext uri="{FF2B5EF4-FFF2-40B4-BE49-F238E27FC236}">
                <a16:creationId xmlns:a16="http://schemas.microsoft.com/office/drawing/2014/main" id="{8AECBC72-FA36-98E3-4490-520EFEAF53BA}"/>
              </a:ext>
            </a:extLst>
          </p:cNvPr>
          <p:cNvSpPr/>
          <p:nvPr/>
        </p:nvSpPr>
        <p:spPr>
          <a:xfrm>
            <a:off x="6356533" y="1070159"/>
            <a:ext cx="5422900" cy="2025554"/>
          </a:xfrm>
          <a:prstGeom prst="roundRect">
            <a:avLst>
              <a:gd name="adj" fmla="val 631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30000"/>
              </a:lnSpc>
              <a:buClrTx/>
              <a:buSzTx/>
              <a:buFontTx/>
            </a:pP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推动政务服务在银行端的应用,融入国家政务服务平台的便企利民金融功能；</a:t>
            </a:r>
          </a:p>
          <a:p>
            <a:pPr lvl="0" algn="l">
              <a:lnSpc>
                <a:spcPct val="130000"/>
              </a:lnSpc>
              <a:buClrTx/>
              <a:buSzTx/>
              <a:buFontTx/>
            </a:pP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与上海市政府密切协作,推进电子证照系统建设。</a:t>
            </a:r>
          </a:p>
          <a:p>
            <a:pPr lvl="0" algn="l">
              <a:lnSpc>
                <a:spcPct val="130000"/>
              </a:lnSpc>
              <a:buClrTx/>
              <a:buSzTx/>
              <a:buFontTx/>
            </a:pPr>
            <a:endPar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圆角矩形 10">
            <a:extLst>
              <a:ext uri="{FF2B5EF4-FFF2-40B4-BE49-F238E27FC236}">
                <a16:creationId xmlns:a16="http://schemas.microsoft.com/office/drawing/2014/main" id="{2B12F147-7A60-2DD7-C942-61EC9D4B96A0}"/>
              </a:ext>
            </a:extLst>
          </p:cNvPr>
          <p:cNvSpPr/>
          <p:nvPr/>
        </p:nvSpPr>
        <p:spPr>
          <a:xfrm>
            <a:off x="6290493" y="1005293"/>
            <a:ext cx="5422900" cy="2025554"/>
          </a:xfrm>
          <a:prstGeom prst="roundRect">
            <a:avLst>
              <a:gd name="adj" fmla="val 6319"/>
            </a:avLst>
          </a:prstGeom>
          <a:solidFill>
            <a:schemeClr val="bg1"/>
          </a:solidFill>
          <a:ln>
            <a:solidFill>
              <a:schemeClr val="bg1"/>
            </a:solidFill>
          </a:ln>
          <a:effectLst>
            <a:outerShdw blurRad="254000" sx="103000" sy="103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30000"/>
              </a:lnSpc>
              <a:buClrTx/>
              <a:buSzTx/>
              <a:buFontTx/>
            </a:pPr>
            <a:endPar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圆角矩形 13">
            <a:extLst>
              <a:ext uri="{FF2B5EF4-FFF2-40B4-BE49-F238E27FC236}">
                <a16:creationId xmlns:a16="http://schemas.microsoft.com/office/drawing/2014/main" id="{2CF21167-B911-F741-292D-6392232DDB91}"/>
              </a:ext>
            </a:extLst>
          </p:cNvPr>
          <p:cNvSpPr/>
          <p:nvPr/>
        </p:nvSpPr>
        <p:spPr>
          <a:xfrm>
            <a:off x="6463848" y="1230652"/>
            <a:ext cx="4862830" cy="389195"/>
          </a:xfrm>
          <a:prstGeom prst="roundRect">
            <a:avLst>
              <a:gd name="adj" fmla="val 631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lnSpc>
                <a:spcPct val="100000"/>
              </a:lnSpc>
            </a:pPr>
            <a:r>
              <a:rPr kumimoji="1" lang="zh-CN" altLang="en-US" sz="2800" b="1" dirty="0">
                <a:solidFill>
                  <a:schemeClr val="accent1"/>
                </a:solidFill>
                <a:latin typeface="微软雅黑" panose="020B0503020204020204" pitchFamily="34" charset="-122"/>
                <a:ea typeface="微软雅黑" panose="020B0503020204020204" pitchFamily="34" charset="-122"/>
                <a:cs typeface="Alibaba PuHuiTi R" pitchFamily="18" charset="-122"/>
                <a:sym typeface="+mn-ea"/>
              </a:rPr>
              <a:t>汉字简化的必要性</a:t>
            </a:r>
          </a:p>
        </p:txBody>
      </p:sp>
      <p:cxnSp>
        <p:nvCxnSpPr>
          <p:cNvPr id="6" name="直接连接符 5">
            <a:extLst>
              <a:ext uri="{FF2B5EF4-FFF2-40B4-BE49-F238E27FC236}">
                <a16:creationId xmlns:a16="http://schemas.microsoft.com/office/drawing/2014/main" id="{41565965-8A82-7709-CD37-E67A635C1AE9}"/>
              </a:ext>
            </a:extLst>
          </p:cNvPr>
          <p:cNvCxnSpPr/>
          <p:nvPr/>
        </p:nvCxnSpPr>
        <p:spPr>
          <a:xfrm>
            <a:off x="6611168" y="1702523"/>
            <a:ext cx="460629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73DB4577-52C5-B2B6-9320-E46FD378B28E}"/>
              </a:ext>
            </a:extLst>
          </p:cNvPr>
          <p:cNvSpPr txBox="1"/>
          <p:nvPr/>
        </p:nvSpPr>
        <p:spPr>
          <a:xfrm>
            <a:off x="6464483" y="1740623"/>
            <a:ext cx="5004435" cy="1447165"/>
          </a:xfrm>
          <a:prstGeom prst="rect">
            <a:avLst/>
          </a:prstGeom>
          <a:noFill/>
        </p:spPr>
        <p:txBody>
          <a:bodyPr wrap="square" rtlCol="0">
            <a:noAutofit/>
          </a:bodyPr>
          <a:lstStyle/>
          <a:p>
            <a:pPr fontAlgn="auto">
              <a:lnSpc>
                <a:spcPct val="130000"/>
              </a:lnSpc>
            </a:pP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在经济文化落后的旧</a:t>
            </a:r>
            <a:r>
              <a:rPr kumimoji="1"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19</a:t>
            </a: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世纪，汉字的复杂性使得平民的识字率仅为</a:t>
            </a:r>
            <a:r>
              <a:rPr kumimoji="1"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，平民难以获得先进的思想，导致思想越愚昧</a:t>
            </a:r>
          </a:p>
          <a:p>
            <a:endParaRPr lang="zh-CN" altLang="en-US" dirty="0"/>
          </a:p>
        </p:txBody>
      </p:sp>
      <p:sp>
        <p:nvSpPr>
          <p:cNvPr id="11" name="圆角矩形 24">
            <a:extLst>
              <a:ext uri="{FF2B5EF4-FFF2-40B4-BE49-F238E27FC236}">
                <a16:creationId xmlns:a16="http://schemas.microsoft.com/office/drawing/2014/main" id="{3E7A808F-8961-3F33-9A49-9CAF3DB74961}"/>
              </a:ext>
            </a:extLst>
          </p:cNvPr>
          <p:cNvSpPr/>
          <p:nvPr/>
        </p:nvSpPr>
        <p:spPr>
          <a:xfrm>
            <a:off x="6355898" y="3698328"/>
            <a:ext cx="5422900" cy="2415540"/>
          </a:xfrm>
          <a:prstGeom prst="roundRect">
            <a:avLst>
              <a:gd name="adj" fmla="val 631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30000"/>
              </a:lnSpc>
              <a:buClrTx/>
              <a:buSzTx/>
              <a:buFontTx/>
            </a:pP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推动政务服务在银行端的应用,融入国家政务服务平台的便企利民金融功能；</a:t>
            </a:r>
          </a:p>
          <a:p>
            <a:pPr lvl="0" algn="l">
              <a:lnSpc>
                <a:spcPct val="130000"/>
              </a:lnSpc>
              <a:buClrTx/>
              <a:buSzTx/>
              <a:buFontTx/>
            </a:pP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与上海市政府密切协作,推进电子证照系统建设。</a:t>
            </a:r>
          </a:p>
          <a:p>
            <a:pPr lvl="0" algn="l">
              <a:lnSpc>
                <a:spcPct val="130000"/>
              </a:lnSpc>
              <a:buClrTx/>
              <a:buSzTx/>
              <a:buFontTx/>
            </a:pPr>
            <a:endPar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圆角矩形 26">
            <a:extLst>
              <a:ext uri="{FF2B5EF4-FFF2-40B4-BE49-F238E27FC236}">
                <a16:creationId xmlns:a16="http://schemas.microsoft.com/office/drawing/2014/main" id="{C265386C-4281-28A4-A501-F2CBC069F2B8}"/>
              </a:ext>
            </a:extLst>
          </p:cNvPr>
          <p:cNvSpPr/>
          <p:nvPr/>
        </p:nvSpPr>
        <p:spPr>
          <a:xfrm>
            <a:off x="6289858" y="3620858"/>
            <a:ext cx="5422900" cy="2415540"/>
          </a:xfrm>
          <a:prstGeom prst="roundRect">
            <a:avLst>
              <a:gd name="adj" fmla="val 6319"/>
            </a:avLst>
          </a:prstGeom>
          <a:solidFill>
            <a:schemeClr val="bg1"/>
          </a:solidFill>
          <a:ln>
            <a:solidFill>
              <a:schemeClr val="bg1"/>
            </a:solidFill>
          </a:ln>
          <a:effectLst>
            <a:outerShdw blurRad="254000" sx="103000" sy="103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30000"/>
              </a:lnSpc>
              <a:buClrTx/>
              <a:buSzTx/>
              <a:buFontTx/>
            </a:pPr>
            <a:endPar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圆角矩形 28">
            <a:extLst>
              <a:ext uri="{FF2B5EF4-FFF2-40B4-BE49-F238E27FC236}">
                <a16:creationId xmlns:a16="http://schemas.microsoft.com/office/drawing/2014/main" id="{130581DD-8AC1-8D9D-817A-0B1DF1C9173B}"/>
              </a:ext>
            </a:extLst>
          </p:cNvPr>
          <p:cNvSpPr/>
          <p:nvPr/>
        </p:nvSpPr>
        <p:spPr>
          <a:xfrm>
            <a:off x="6463213" y="3786593"/>
            <a:ext cx="4862830" cy="464185"/>
          </a:xfrm>
          <a:prstGeom prst="roundRect">
            <a:avLst>
              <a:gd name="adj" fmla="val 631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lnSpc>
                <a:spcPct val="100000"/>
              </a:lnSpc>
            </a:pPr>
            <a:r>
              <a:rPr kumimoji="1" lang="zh-CN" altLang="en-US" sz="2800" b="1" dirty="0">
                <a:solidFill>
                  <a:schemeClr val="accent1"/>
                </a:solidFill>
                <a:latin typeface="微软雅黑" panose="020B0503020204020204" pitchFamily="34" charset="-122"/>
                <a:ea typeface="微软雅黑" panose="020B0503020204020204" pitchFamily="34" charset="-122"/>
                <a:cs typeface="Alibaba PuHuiTi R" pitchFamily="18" charset="-122"/>
                <a:sym typeface="+mn-ea"/>
              </a:rPr>
              <a:t>汉字简化的社会环境基础</a:t>
            </a:r>
            <a:endParaRPr kumimoji="1" lang="en-US" altLang="zh-CN" sz="2800" b="1" dirty="0">
              <a:solidFill>
                <a:schemeClr val="accent1"/>
              </a:solidFill>
              <a:latin typeface="微软雅黑" panose="020B0503020204020204" pitchFamily="34" charset="-122"/>
              <a:ea typeface="微软雅黑" panose="020B0503020204020204" pitchFamily="34" charset="-122"/>
              <a:cs typeface="Alibaba PuHuiTi R" pitchFamily="18" charset="-122"/>
              <a:sym typeface="+mn-ea"/>
            </a:endParaRPr>
          </a:p>
        </p:txBody>
      </p:sp>
      <p:cxnSp>
        <p:nvCxnSpPr>
          <p:cNvPr id="14" name="直接连接符 13">
            <a:extLst>
              <a:ext uri="{FF2B5EF4-FFF2-40B4-BE49-F238E27FC236}">
                <a16:creationId xmlns:a16="http://schemas.microsoft.com/office/drawing/2014/main" id="{57F7749E-5D31-BD75-24FE-FBFA68B3AA08}"/>
              </a:ext>
            </a:extLst>
          </p:cNvPr>
          <p:cNvCxnSpPr/>
          <p:nvPr/>
        </p:nvCxnSpPr>
        <p:spPr>
          <a:xfrm>
            <a:off x="6610533" y="4318088"/>
            <a:ext cx="460629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E72964A2-1566-AD89-AEC1-81214E535B1E}"/>
              </a:ext>
            </a:extLst>
          </p:cNvPr>
          <p:cNvSpPr txBox="1"/>
          <p:nvPr/>
        </p:nvSpPr>
        <p:spPr>
          <a:xfrm>
            <a:off x="6463848" y="4356188"/>
            <a:ext cx="5095240" cy="1529715"/>
          </a:xfrm>
          <a:prstGeom prst="rect">
            <a:avLst/>
          </a:prstGeom>
          <a:noFill/>
        </p:spPr>
        <p:txBody>
          <a:bodyPr wrap="square" rtlCol="0">
            <a:noAutofit/>
          </a:bodyPr>
          <a:lstStyle/>
          <a:p>
            <a:pPr fontAlgn="auto">
              <a:lnSpc>
                <a:spcPct val="130000"/>
              </a:lnSpc>
            </a:pPr>
            <a:r>
              <a:rPr kumimoji="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民国时期</a:t>
            </a:r>
            <a:r>
              <a:rPr kumimoji="1" 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社会动荡成为汉字简化的在阻力；</a:t>
            </a:r>
            <a:r>
              <a:rPr kumimoji="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1949年新中国成立，人民掌握了国家政权，阻碍文字改革的政治原因已经除去</a:t>
            </a:r>
            <a:r>
              <a:rPr kumimoji="1" 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为重启文字改革工作奠定了政治前提</a:t>
            </a:r>
            <a:r>
              <a:rPr kumimoji="1" 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Tree>
    <p:extLst>
      <p:ext uri="{BB962C8B-B14F-4D97-AF65-F5344CB8AC3E}">
        <p14:creationId xmlns:p14="http://schemas.microsoft.com/office/powerpoint/2010/main" val="232076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3FA581F-D0E8-431B-6719-476492552BDA}"/>
              </a:ext>
            </a:extLst>
          </p:cNvPr>
          <p:cNvSpPr>
            <a:spLocks noGrp="1"/>
          </p:cNvSpPr>
          <p:nvPr>
            <p:ph type="body" sz="quarter" idx="10"/>
          </p:nvPr>
        </p:nvSpPr>
        <p:spPr/>
        <p:txBody>
          <a:bodyPr>
            <a:noAutofit/>
          </a:bodyPr>
          <a:lstStyle/>
          <a:p>
            <a:r>
              <a:rPr lang="zh-CN" altLang="en-US" dirty="0"/>
              <a:t>汉字的简化</a:t>
            </a:r>
            <a:endParaRPr lang="en-US" altLang="zh-CN" dirty="0"/>
          </a:p>
        </p:txBody>
      </p:sp>
      <p:grpSp>
        <p:nvGrpSpPr>
          <p:cNvPr id="19" name="组合 18">
            <a:extLst>
              <a:ext uri="{FF2B5EF4-FFF2-40B4-BE49-F238E27FC236}">
                <a16:creationId xmlns:a16="http://schemas.microsoft.com/office/drawing/2014/main" id="{2EB3617A-2692-EC6C-D1F5-3382044D2677}"/>
              </a:ext>
            </a:extLst>
          </p:cNvPr>
          <p:cNvGrpSpPr/>
          <p:nvPr/>
        </p:nvGrpSpPr>
        <p:grpSpPr>
          <a:xfrm>
            <a:off x="59237" y="2562497"/>
            <a:ext cx="2054860" cy="2054860"/>
            <a:chOff x="139" y="3628"/>
            <a:chExt cx="3236" cy="3236"/>
          </a:xfrm>
        </p:grpSpPr>
        <p:pic>
          <p:nvPicPr>
            <p:cNvPr id="23" name="图片 22" descr="千库网_红色田字格_元素编号12295522">
              <a:extLst>
                <a:ext uri="{FF2B5EF4-FFF2-40B4-BE49-F238E27FC236}">
                  <a16:creationId xmlns:a16="http://schemas.microsoft.com/office/drawing/2014/main" id="{AE5CAB93-0DE7-F50E-7F95-5D90E05FBA48}"/>
                </a:ext>
              </a:extLst>
            </p:cNvPr>
            <p:cNvPicPr>
              <a:picLocks noChangeAspect="1"/>
            </p:cNvPicPr>
            <p:nvPr/>
          </p:nvPicPr>
          <p:blipFill>
            <a:blip r:embed="rId2"/>
            <a:stretch>
              <a:fillRect/>
            </a:stretch>
          </p:blipFill>
          <p:spPr>
            <a:xfrm>
              <a:off x="139" y="3628"/>
              <a:ext cx="3237" cy="3237"/>
            </a:xfrm>
            <a:prstGeom prst="rect">
              <a:avLst/>
            </a:prstGeom>
          </p:spPr>
        </p:pic>
        <p:pic>
          <p:nvPicPr>
            <p:cNvPr id="24" name="图片 23">
              <a:extLst>
                <a:ext uri="{FF2B5EF4-FFF2-40B4-BE49-F238E27FC236}">
                  <a16:creationId xmlns:a16="http://schemas.microsoft.com/office/drawing/2014/main" id="{EDCE0D20-44A1-F42B-6202-938F77AB0D4C}"/>
                </a:ext>
              </a:extLst>
            </p:cNvPr>
            <p:cNvPicPr>
              <a:picLocks noChangeAspect="1"/>
            </p:cNvPicPr>
            <p:nvPr/>
          </p:nvPicPr>
          <p:blipFill>
            <a:blip r:embed="rId3">
              <a:clrChange>
                <a:clrFrom>
                  <a:srgbClr val="FFFFFF">
                    <a:alpha val="100000"/>
                  </a:srgbClr>
                </a:clrFrom>
                <a:clrTo>
                  <a:srgbClr val="FFFFFF">
                    <a:alpha val="100000"/>
                    <a:alpha val="0"/>
                  </a:srgbClr>
                </a:clrTo>
              </a:clrChange>
            </a:blip>
            <a:srcRect r="54428"/>
            <a:stretch>
              <a:fillRect/>
            </a:stretch>
          </p:blipFill>
          <p:spPr>
            <a:xfrm>
              <a:off x="780" y="3739"/>
              <a:ext cx="2223" cy="2886"/>
            </a:xfrm>
            <a:prstGeom prst="rect">
              <a:avLst/>
            </a:prstGeom>
          </p:spPr>
        </p:pic>
      </p:grpSp>
      <p:grpSp>
        <p:nvGrpSpPr>
          <p:cNvPr id="20" name="组合 19">
            <a:extLst>
              <a:ext uri="{FF2B5EF4-FFF2-40B4-BE49-F238E27FC236}">
                <a16:creationId xmlns:a16="http://schemas.microsoft.com/office/drawing/2014/main" id="{16B4126F-FE1A-9D59-E563-DC91475A1AB2}"/>
              </a:ext>
            </a:extLst>
          </p:cNvPr>
          <p:cNvGrpSpPr/>
          <p:nvPr/>
        </p:nvGrpSpPr>
        <p:grpSpPr>
          <a:xfrm>
            <a:off x="1958522" y="2562497"/>
            <a:ext cx="2054860" cy="2054860"/>
            <a:chOff x="5576" y="3628"/>
            <a:chExt cx="3236" cy="3236"/>
          </a:xfrm>
        </p:grpSpPr>
        <p:pic>
          <p:nvPicPr>
            <p:cNvPr id="21" name="图片 20" descr="千库网_红色田字格_元素编号12295522">
              <a:extLst>
                <a:ext uri="{FF2B5EF4-FFF2-40B4-BE49-F238E27FC236}">
                  <a16:creationId xmlns:a16="http://schemas.microsoft.com/office/drawing/2014/main" id="{15FF0404-75FC-C644-78B8-EF5944EB6D7C}"/>
                </a:ext>
              </a:extLst>
            </p:cNvPr>
            <p:cNvPicPr>
              <a:picLocks noChangeAspect="1"/>
            </p:cNvPicPr>
            <p:nvPr/>
          </p:nvPicPr>
          <p:blipFill>
            <a:blip r:embed="rId2"/>
            <a:stretch>
              <a:fillRect/>
            </a:stretch>
          </p:blipFill>
          <p:spPr>
            <a:xfrm>
              <a:off x="5576" y="3628"/>
              <a:ext cx="3237" cy="3237"/>
            </a:xfrm>
            <a:prstGeom prst="rect">
              <a:avLst/>
            </a:prstGeom>
          </p:spPr>
        </p:pic>
        <p:pic>
          <p:nvPicPr>
            <p:cNvPr id="22" name="图片 21">
              <a:extLst>
                <a:ext uri="{FF2B5EF4-FFF2-40B4-BE49-F238E27FC236}">
                  <a16:creationId xmlns:a16="http://schemas.microsoft.com/office/drawing/2014/main" id="{0DEB72AD-66C4-2D5D-8B09-4CA45A853A9F}"/>
                </a:ext>
              </a:extLst>
            </p:cNvPr>
            <p:cNvPicPr>
              <a:picLocks noChangeAspect="1"/>
            </p:cNvPicPr>
            <p:nvPr/>
          </p:nvPicPr>
          <p:blipFill>
            <a:blip r:embed="rId3">
              <a:clrChange>
                <a:clrFrom>
                  <a:srgbClr val="FFFFFF">
                    <a:alpha val="100000"/>
                  </a:srgbClr>
                </a:clrFrom>
                <a:clrTo>
                  <a:srgbClr val="FFFFFF">
                    <a:alpha val="100000"/>
                    <a:alpha val="0"/>
                  </a:srgbClr>
                </a:clrTo>
              </a:clrChange>
            </a:blip>
            <a:srcRect l="57401"/>
            <a:stretch>
              <a:fillRect/>
            </a:stretch>
          </p:blipFill>
          <p:spPr>
            <a:xfrm>
              <a:off x="6156" y="3684"/>
              <a:ext cx="2078" cy="2886"/>
            </a:xfrm>
            <a:prstGeom prst="rect">
              <a:avLst/>
            </a:prstGeom>
          </p:spPr>
        </p:pic>
      </p:grpSp>
      <p:sp>
        <p:nvSpPr>
          <p:cNvPr id="18" name="文本框 17">
            <a:extLst>
              <a:ext uri="{FF2B5EF4-FFF2-40B4-BE49-F238E27FC236}">
                <a16:creationId xmlns:a16="http://schemas.microsoft.com/office/drawing/2014/main" id="{EB4D331E-CB57-022E-9898-891990A6BB9C}"/>
              </a:ext>
            </a:extLst>
          </p:cNvPr>
          <p:cNvSpPr txBox="1"/>
          <p:nvPr/>
        </p:nvSpPr>
        <p:spPr>
          <a:xfrm>
            <a:off x="559617" y="2102757"/>
            <a:ext cx="3275965" cy="521970"/>
          </a:xfrm>
          <a:prstGeom prst="rect">
            <a:avLst/>
          </a:prstGeom>
          <a:noFill/>
        </p:spPr>
        <p:txBody>
          <a:bodyPr wrap="square" rtlCol="0">
            <a:noAutofit/>
          </a:bodyPr>
          <a:lstStyle/>
          <a:p>
            <a:r>
              <a:rPr lang="en-US" altLang="zh-CN" sz="2800" dirty="0" err="1">
                <a:solidFill>
                  <a:schemeClr val="accent1"/>
                </a:solidFill>
                <a:latin typeface="微软雅黑" panose="020B0503020204020204" pitchFamily="34" charset="-122"/>
                <a:ea typeface="微软雅黑" panose="020B0503020204020204" pitchFamily="34" charset="-122"/>
              </a:rPr>
              <a:t>zhong</a:t>
            </a:r>
            <a:r>
              <a:rPr lang="en-US" altLang="zh-CN" sz="2800" dirty="0">
                <a:solidFill>
                  <a:schemeClr val="accent1"/>
                </a:solidFill>
                <a:latin typeface="微软雅黑" panose="020B0503020204020204" pitchFamily="34" charset="-122"/>
                <a:ea typeface="微软雅黑" panose="020B0503020204020204" pitchFamily="34" charset="-122"/>
              </a:rPr>
              <a:t>         </a:t>
            </a:r>
            <a:r>
              <a:rPr lang="en-US" altLang="zh-CN" sz="2800" dirty="0" err="1">
                <a:solidFill>
                  <a:schemeClr val="accent1"/>
                </a:solidFill>
                <a:latin typeface="微软雅黑" panose="020B0503020204020204" pitchFamily="34" charset="-122"/>
                <a:ea typeface="微软雅黑" panose="020B0503020204020204" pitchFamily="34" charset="-122"/>
              </a:rPr>
              <a:t>guo</a:t>
            </a:r>
            <a:endParaRPr lang="en-US" altLang="zh-CN" sz="2800" dirty="0">
              <a:solidFill>
                <a:schemeClr val="accent1"/>
              </a:solidFill>
              <a:latin typeface="微软雅黑" panose="020B0503020204020204" pitchFamily="34" charset="-122"/>
              <a:ea typeface="微软雅黑" panose="020B0503020204020204" pitchFamily="34" charset="-122"/>
            </a:endParaRPr>
          </a:p>
        </p:txBody>
      </p:sp>
      <p:pic>
        <p:nvPicPr>
          <p:cNvPr id="28" name="图片 27">
            <a:extLst>
              <a:ext uri="{FF2B5EF4-FFF2-40B4-BE49-F238E27FC236}">
                <a16:creationId xmlns:a16="http://schemas.microsoft.com/office/drawing/2014/main" id="{1BB799E1-AEA0-C8DE-1204-1470CE19383A}"/>
              </a:ext>
            </a:extLst>
          </p:cNvPr>
          <p:cNvPicPr>
            <a:picLocks noChangeAspect="1"/>
          </p:cNvPicPr>
          <p:nvPr/>
        </p:nvPicPr>
        <p:blipFill>
          <a:blip r:embed="rId4">
            <a:clrChange>
              <a:clrFrom>
                <a:srgbClr val="FFFFFF">
                  <a:alpha val="100000"/>
                </a:srgbClr>
              </a:clrFrom>
              <a:clrTo>
                <a:srgbClr val="FFFFFF">
                  <a:alpha val="100000"/>
                  <a:alpha val="0"/>
                </a:srgbClr>
              </a:clrTo>
            </a:clrChange>
          </a:blip>
          <a:srcRect r="59401" b="5623"/>
          <a:stretch>
            <a:fillRect/>
          </a:stretch>
        </p:blipFill>
        <p:spPr>
          <a:xfrm>
            <a:off x="4573452" y="2831737"/>
            <a:ext cx="1257300" cy="1588135"/>
          </a:xfrm>
          <a:prstGeom prst="rect">
            <a:avLst/>
          </a:prstGeom>
        </p:spPr>
      </p:pic>
      <p:pic>
        <p:nvPicPr>
          <p:cNvPr id="29" name="图片 28">
            <a:extLst>
              <a:ext uri="{FF2B5EF4-FFF2-40B4-BE49-F238E27FC236}">
                <a16:creationId xmlns:a16="http://schemas.microsoft.com/office/drawing/2014/main" id="{85CF1355-861C-342B-B8C0-E87EDC408344}"/>
              </a:ext>
            </a:extLst>
          </p:cNvPr>
          <p:cNvPicPr>
            <a:picLocks noChangeAspect="1"/>
          </p:cNvPicPr>
          <p:nvPr/>
        </p:nvPicPr>
        <p:blipFill>
          <a:blip r:embed="rId4">
            <a:clrChange>
              <a:clrFrom>
                <a:srgbClr val="FFFFFF">
                  <a:alpha val="100000"/>
                </a:srgbClr>
              </a:clrFrom>
              <a:clrTo>
                <a:srgbClr val="FFFFFF">
                  <a:alpha val="100000"/>
                  <a:alpha val="0"/>
                </a:srgbClr>
              </a:clrTo>
            </a:clrChange>
          </a:blip>
          <a:srcRect l="42895" t="1434" r="5434" b="302"/>
          <a:stretch>
            <a:fillRect/>
          </a:stretch>
        </p:blipFill>
        <p:spPr>
          <a:xfrm>
            <a:off x="6301922" y="2831737"/>
            <a:ext cx="1600200" cy="1653540"/>
          </a:xfrm>
          <a:prstGeom prst="rect">
            <a:avLst/>
          </a:prstGeom>
        </p:spPr>
      </p:pic>
      <p:pic>
        <p:nvPicPr>
          <p:cNvPr id="30" name="图片 29" descr="千库网_红色田字格_元素编号12295522">
            <a:extLst>
              <a:ext uri="{FF2B5EF4-FFF2-40B4-BE49-F238E27FC236}">
                <a16:creationId xmlns:a16="http://schemas.microsoft.com/office/drawing/2014/main" id="{AB60FA1B-E731-5AF9-FF2D-C1DED3047E87}"/>
              </a:ext>
            </a:extLst>
          </p:cNvPr>
          <p:cNvPicPr>
            <a:picLocks noChangeAspect="1"/>
          </p:cNvPicPr>
          <p:nvPr/>
        </p:nvPicPr>
        <p:blipFill>
          <a:blip r:embed="rId2"/>
          <a:stretch>
            <a:fillRect/>
          </a:stretch>
        </p:blipFill>
        <p:spPr>
          <a:xfrm>
            <a:off x="4174672" y="2598057"/>
            <a:ext cx="2055495" cy="2055495"/>
          </a:xfrm>
          <a:prstGeom prst="rect">
            <a:avLst/>
          </a:prstGeom>
        </p:spPr>
      </p:pic>
      <p:pic>
        <p:nvPicPr>
          <p:cNvPr id="31" name="图片 30" descr="千库网_红色田字格_元素编号12295522">
            <a:extLst>
              <a:ext uri="{FF2B5EF4-FFF2-40B4-BE49-F238E27FC236}">
                <a16:creationId xmlns:a16="http://schemas.microsoft.com/office/drawing/2014/main" id="{30D9BE39-5C9B-A8ED-57D1-4BB88CBABF5F}"/>
              </a:ext>
            </a:extLst>
          </p:cNvPr>
          <p:cNvPicPr>
            <a:picLocks noChangeAspect="1"/>
          </p:cNvPicPr>
          <p:nvPr/>
        </p:nvPicPr>
        <p:blipFill>
          <a:blip r:embed="rId2"/>
          <a:stretch>
            <a:fillRect/>
          </a:stretch>
        </p:blipFill>
        <p:spPr>
          <a:xfrm>
            <a:off x="6073957" y="2598057"/>
            <a:ext cx="2055495" cy="2055495"/>
          </a:xfrm>
          <a:prstGeom prst="rect">
            <a:avLst/>
          </a:prstGeom>
        </p:spPr>
      </p:pic>
      <p:sp>
        <p:nvSpPr>
          <p:cNvPr id="27" name="文本框 26">
            <a:extLst>
              <a:ext uri="{FF2B5EF4-FFF2-40B4-BE49-F238E27FC236}">
                <a16:creationId xmlns:a16="http://schemas.microsoft.com/office/drawing/2014/main" id="{AA525191-87CC-53CE-7CCA-FFB4294561A9}"/>
              </a:ext>
            </a:extLst>
          </p:cNvPr>
          <p:cNvSpPr txBox="1"/>
          <p:nvPr/>
        </p:nvSpPr>
        <p:spPr>
          <a:xfrm>
            <a:off x="4824912" y="2111012"/>
            <a:ext cx="2887980" cy="521970"/>
          </a:xfrm>
          <a:prstGeom prst="rect">
            <a:avLst/>
          </a:prstGeom>
          <a:noFill/>
        </p:spPr>
        <p:txBody>
          <a:bodyPr wrap="square" rtlCol="0">
            <a:noAutofit/>
          </a:bodyPr>
          <a:lstStyle/>
          <a:p>
            <a:r>
              <a:rPr lang="en-US" altLang="zh-CN" sz="2800">
                <a:solidFill>
                  <a:schemeClr val="accent1"/>
                </a:solidFill>
                <a:latin typeface="微软雅黑" panose="020B0503020204020204" pitchFamily="34" charset="-122"/>
                <a:ea typeface="微软雅黑" panose="020B0503020204020204" pitchFamily="34" charset="-122"/>
              </a:rPr>
              <a:t>nip            pon</a:t>
            </a:r>
          </a:p>
        </p:txBody>
      </p:sp>
      <p:pic>
        <p:nvPicPr>
          <p:cNvPr id="37" name="图片 36" descr="千库网_红色田字格_元素编号12295522">
            <a:extLst>
              <a:ext uri="{FF2B5EF4-FFF2-40B4-BE49-F238E27FC236}">
                <a16:creationId xmlns:a16="http://schemas.microsoft.com/office/drawing/2014/main" id="{22742CD7-356A-EF9F-6EEF-EE98BDC2771F}"/>
              </a:ext>
            </a:extLst>
          </p:cNvPr>
          <p:cNvPicPr>
            <a:picLocks noChangeAspect="1"/>
          </p:cNvPicPr>
          <p:nvPr/>
        </p:nvPicPr>
        <p:blipFill>
          <a:blip r:embed="rId2"/>
          <a:stretch>
            <a:fillRect/>
          </a:stretch>
        </p:blipFill>
        <p:spPr>
          <a:xfrm>
            <a:off x="8224702" y="2632982"/>
            <a:ext cx="2055495" cy="2055495"/>
          </a:xfrm>
          <a:prstGeom prst="rect">
            <a:avLst/>
          </a:prstGeom>
        </p:spPr>
      </p:pic>
      <p:pic>
        <p:nvPicPr>
          <p:cNvPr id="38" name="图片 37" descr="千库网_红色田字格_元素编号12295522">
            <a:extLst>
              <a:ext uri="{FF2B5EF4-FFF2-40B4-BE49-F238E27FC236}">
                <a16:creationId xmlns:a16="http://schemas.microsoft.com/office/drawing/2014/main" id="{6D54A346-7488-EA3F-51FE-604BF2DF03BF}"/>
              </a:ext>
            </a:extLst>
          </p:cNvPr>
          <p:cNvPicPr>
            <a:picLocks noChangeAspect="1"/>
          </p:cNvPicPr>
          <p:nvPr/>
        </p:nvPicPr>
        <p:blipFill>
          <a:blip r:embed="rId2"/>
          <a:stretch>
            <a:fillRect/>
          </a:stretch>
        </p:blipFill>
        <p:spPr>
          <a:xfrm>
            <a:off x="10123987" y="2632982"/>
            <a:ext cx="2055495" cy="2055495"/>
          </a:xfrm>
          <a:prstGeom prst="rect">
            <a:avLst/>
          </a:prstGeom>
        </p:spPr>
      </p:pic>
      <p:sp>
        <p:nvSpPr>
          <p:cNvPr id="34" name="文本框 33">
            <a:extLst>
              <a:ext uri="{FF2B5EF4-FFF2-40B4-BE49-F238E27FC236}">
                <a16:creationId xmlns:a16="http://schemas.microsoft.com/office/drawing/2014/main" id="{1D17F832-528E-DF2E-3C37-E973512EF233}"/>
              </a:ext>
            </a:extLst>
          </p:cNvPr>
          <p:cNvSpPr txBox="1"/>
          <p:nvPr/>
        </p:nvSpPr>
        <p:spPr>
          <a:xfrm>
            <a:off x="8845732" y="2184672"/>
            <a:ext cx="3275965" cy="521970"/>
          </a:xfrm>
          <a:prstGeom prst="rect">
            <a:avLst/>
          </a:prstGeom>
          <a:noFill/>
        </p:spPr>
        <p:txBody>
          <a:bodyPr wrap="square" rtlCol="0">
            <a:noAutofit/>
          </a:bodyPr>
          <a:lstStyle/>
          <a:p>
            <a:r>
              <a:rPr lang="en-US" altLang="zh-CN" sz="2800">
                <a:solidFill>
                  <a:schemeClr val="accent1"/>
                </a:solidFill>
                <a:latin typeface="微软雅黑" panose="020B0503020204020204" pitchFamily="34" charset="-122"/>
                <a:ea typeface="微软雅黑" panose="020B0503020204020204" pitchFamily="34" charset="-122"/>
              </a:rPr>
              <a:t>việt           nam</a:t>
            </a:r>
          </a:p>
        </p:txBody>
      </p:sp>
      <p:pic>
        <p:nvPicPr>
          <p:cNvPr id="35" name="图片 34">
            <a:extLst>
              <a:ext uri="{FF2B5EF4-FFF2-40B4-BE49-F238E27FC236}">
                <a16:creationId xmlns:a16="http://schemas.microsoft.com/office/drawing/2014/main" id="{56FB894C-8DC1-1F14-7514-59EFAE53AC4A}"/>
              </a:ext>
            </a:extLst>
          </p:cNvPr>
          <p:cNvPicPr>
            <a:picLocks noChangeAspect="1"/>
          </p:cNvPicPr>
          <p:nvPr/>
        </p:nvPicPr>
        <p:blipFill>
          <a:blip r:embed="rId5">
            <a:clrChange>
              <a:clrFrom>
                <a:srgbClr val="FFFFFF">
                  <a:alpha val="100000"/>
                </a:srgbClr>
              </a:clrFrom>
              <a:clrTo>
                <a:srgbClr val="FFFFFF">
                  <a:alpha val="100000"/>
                  <a:alpha val="0"/>
                </a:srgbClr>
              </a:clrTo>
            </a:clrChange>
          </a:blip>
          <a:srcRect l="53366" b="1266"/>
          <a:stretch>
            <a:fillRect/>
          </a:stretch>
        </p:blipFill>
        <p:spPr>
          <a:xfrm>
            <a:off x="10557057" y="2850787"/>
            <a:ext cx="1266825" cy="1485900"/>
          </a:xfrm>
          <a:prstGeom prst="rect">
            <a:avLst/>
          </a:prstGeom>
        </p:spPr>
      </p:pic>
      <p:pic>
        <p:nvPicPr>
          <p:cNvPr id="36" name="图片 35">
            <a:extLst>
              <a:ext uri="{FF2B5EF4-FFF2-40B4-BE49-F238E27FC236}">
                <a16:creationId xmlns:a16="http://schemas.microsoft.com/office/drawing/2014/main" id="{54B3E072-2C94-4D8E-770B-0DF8C6EB58D8}"/>
              </a:ext>
            </a:extLst>
          </p:cNvPr>
          <p:cNvPicPr>
            <a:picLocks noChangeAspect="1"/>
          </p:cNvPicPr>
          <p:nvPr/>
        </p:nvPicPr>
        <p:blipFill>
          <a:blip r:embed="rId5">
            <a:clrChange>
              <a:clrFrom>
                <a:srgbClr val="FFFFFF">
                  <a:alpha val="100000"/>
                </a:srgbClr>
              </a:clrFrom>
              <a:clrTo>
                <a:srgbClr val="FFFFFF">
                  <a:alpha val="100000"/>
                  <a:alpha val="0"/>
                </a:srgbClr>
              </a:clrTo>
            </a:clrChange>
          </a:blip>
          <a:srcRect r="45138" b="7131"/>
          <a:stretch>
            <a:fillRect/>
          </a:stretch>
        </p:blipFill>
        <p:spPr>
          <a:xfrm>
            <a:off x="8526962" y="2850787"/>
            <a:ext cx="1490345" cy="1397635"/>
          </a:xfrm>
          <a:prstGeom prst="rect">
            <a:avLst/>
          </a:prstGeom>
        </p:spPr>
      </p:pic>
      <p:sp>
        <p:nvSpPr>
          <p:cNvPr id="39" name="文本框 38">
            <a:extLst>
              <a:ext uri="{FF2B5EF4-FFF2-40B4-BE49-F238E27FC236}">
                <a16:creationId xmlns:a16="http://schemas.microsoft.com/office/drawing/2014/main" id="{715B0459-045C-88AD-465C-430CB9556EF2}"/>
              </a:ext>
            </a:extLst>
          </p:cNvPr>
          <p:cNvSpPr txBox="1"/>
          <p:nvPr/>
        </p:nvSpPr>
        <p:spPr>
          <a:xfrm>
            <a:off x="2449830" y="4953000"/>
            <a:ext cx="8236585" cy="977265"/>
          </a:xfrm>
          <a:prstGeom prst="rect">
            <a:avLst/>
          </a:prstGeom>
          <a:noFill/>
        </p:spPr>
        <p:txBody>
          <a:bodyPr wrap="square" rtlCol="0">
            <a:noAutofit/>
          </a:bodyPr>
          <a:lstStyle/>
          <a:p>
            <a:pPr>
              <a:lnSpc>
                <a:spcPct val="120000"/>
              </a:lnSpc>
              <a:spcBef>
                <a:spcPts val="0"/>
              </a:spcBef>
              <a:spcAft>
                <a:spcPts val="0"/>
              </a:spcAft>
            </a:pPr>
            <a:r>
              <a:rPr lang="zh-CN" altLang="en-US" sz="2400" dirty="0"/>
              <a:t>在新中国之前，越南、朝鲜、日本等曾使用汉字的国家进行文字改革，是都不同程度地采取了拉丁化方案；</a:t>
            </a:r>
          </a:p>
        </p:txBody>
      </p:sp>
      <p:pic>
        <p:nvPicPr>
          <p:cNvPr id="40" name="图片 63" descr="343435383036333b343532343032383bc8c8b5e3cbd1cbf7">
            <a:extLst>
              <a:ext uri="{FF2B5EF4-FFF2-40B4-BE49-F238E27FC236}">
                <a16:creationId xmlns:a16="http://schemas.microsoft.com/office/drawing/2014/main" id="{EFD9F747-9A06-9D3B-8F05-D99280F4F7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09090" y="4965700"/>
            <a:ext cx="922020" cy="922020"/>
          </a:xfrm>
          <a:prstGeom prst="rect">
            <a:avLst/>
          </a:prstGeom>
        </p:spPr>
      </p:pic>
    </p:spTree>
    <p:extLst>
      <p:ext uri="{BB962C8B-B14F-4D97-AF65-F5344CB8AC3E}">
        <p14:creationId xmlns:p14="http://schemas.microsoft.com/office/powerpoint/2010/main" val="163441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3FA581F-D0E8-431B-6719-476492552BDA}"/>
              </a:ext>
            </a:extLst>
          </p:cNvPr>
          <p:cNvSpPr>
            <a:spLocks noGrp="1"/>
          </p:cNvSpPr>
          <p:nvPr>
            <p:ph type="body" sz="quarter" idx="10"/>
          </p:nvPr>
        </p:nvSpPr>
        <p:spPr/>
        <p:txBody>
          <a:bodyPr/>
          <a:lstStyle/>
          <a:p>
            <a:r>
              <a:rPr lang="zh-CN" altLang="en-US" dirty="0"/>
              <a:t>汉字的简化</a:t>
            </a:r>
            <a:endParaRPr lang="en-US" altLang="zh-CN" dirty="0"/>
          </a:p>
        </p:txBody>
      </p:sp>
      <p:grpSp>
        <p:nvGrpSpPr>
          <p:cNvPr id="25" name="组合 24">
            <a:extLst>
              <a:ext uri="{FF2B5EF4-FFF2-40B4-BE49-F238E27FC236}">
                <a16:creationId xmlns:a16="http://schemas.microsoft.com/office/drawing/2014/main" id="{E18D3549-BE8F-3144-E3D3-5619D8C2FB6A}"/>
              </a:ext>
            </a:extLst>
          </p:cNvPr>
          <p:cNvGrpSpPr/>
          <p:nvPr/>
        </p:nvGrpSpPr>
        <p:grpSpPr>
          <a:xfrm>
            <a:off x="1900138" y="1385570"/>
            <a:ext cx="3761105" cy="915035"/>
            <a:chOff x="1639387" y="1385570"/>
            <a:chExt cx="3761105" cy="915035"/>
          </a:xfrm>
        </p:grpSpPr>
        <p:sp>
          <p:nvSpPr>
            <p:cNvPr id="42" name="圆角矩形 71">
              <a:extLst>
                <a:ext uri="{FF2B5EF4-FFF2-40B4-BE49-F238E27FC236}">
                  <a16:creationId xmlns:a16="http://schemas.microsoft.com/office/drawing/2014/main" id="{F6EA9549-0A89-64A1-8322-5B88EBB5F861}"/>
                </a:ext>
              </a:extLst>
            </p:cNvPr>
            <p:cNvSpPr/>
            <p:nvPr/>
          </p:nvSpPr>
          <p:spPr>
            <a:xfrm>
              <a:off x="1743527" y="1489710"/>
              <a:ext cx="3656965" cy="810895"/>
            </a:xfrm>
            <a:prstGeom prst="roundRect">
              <a:avLst>
                <a:gd name="adj" fmla="val 12451"/>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endParaRPr kumimoji="1" lang="zh-CN" altLang="en-US" sz="3200" b="1" dirty="0">
                <a:solidFill>
                  <a:schemeClr val="accent1"/>
                </a:solidFill>
                <a:latin typeface="+mn-ea"/>
                <a:cs typeface="微软雅黑" panose="020B0503020204020204" pitchFamily="34" charset="-122"/>
                <a:sym typeface="+mn-ea"/>
              </a:endParaRPr>
            </a:p>
          </p:txBody>
        </p:sp>
        <p:sp>
          <p:nvSpPr>
            <p:cNvPr id="43" name="圆角矩形 67">
              <a:extLst>
                <a:ext uri="{FF2B5EF4-FFF2-40B4-BE49-F238E27FC236}">
                  <a16:creationId xmlns:a16="http://schemas.microsoft.com/office/drawing/2014/main" id="{5BAD22A2-EFEA-C070-08A9-452C7B71C472}"/>
                </a:ext>
              </a:extLst>
            </p:cNvPr>
            <p:cNvSpPr/>
            <p:nvPr/>
          </p:nvSpPr>
          <p:spPr>
            <a:xfrm>
              <a:off x="1639387" y="1385570"/>
              <a:ext cx="3656965" cy="810895"/>
            </a:xfrm>
            <a:prstGeom prst="roundRect">
              <a:avLst>
                <a:gd name="adj" fmla="val 12451"/>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kumimoji="1" lang="en-US" altLang="zh-CN" sz="3200" b="1" dirty="0">
                  <a:solidFill>
                    <a:schemeClr val="accent1"/>
                  </a:solidFill>
                  <a:latin typeface="+mn-ea"/>
                  <a:cs typeface="微软雅黑" panose="020B0503020204020204" pitchFamily="34" charset="-122"/>
                  <a:sym typeface="+mn-ea"/>
                </a:rPr>
                <a:t>  </a:t>
              </a:r>
              <a:r>
                <a:rPr kumimoji="1" lang="zh-CN" altLang="en-US" sz="3200" b="1" dirty="0">
                  <a:solidFill>
                    <a:schemeClr val="accent1"/>
                  </a:solidFill>
                  <a:latin typeface="+mn-ea"/>
                  <a:cs typeface="微软雅黑" panose="020B0503020204020204" pitchFamily="34" charset="-122"/>
                  <a:sym typeface="+mn-ea"/>
                </a:rPr>
                <a:t>支持原因</a:t>
              </a:r>
            </a:p>
          </p:txBody>
        </p:sp>
        <p:pic>
          <p:nvPicPr>
            <p:cNvPr id="44" name="图片 74" descr="303b32313538323039313bd5fdc8b7">
              <a:extLst>
                <a:ext uri="{FF2B5EF4-FFF2-40B4-BE49-F238E27FC236}">
                  <a16:creationId xmlns:a16="http://schemas.microsoft.com/office/drawing/2014/main" id="{DBDE11F7-287D-1FC0-AED6-94A3C34300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3527" y="1385570"/>
              <a:ext cx="762000" cy="762000"/>
            </a:xfrm>
            <a:prstGeom prst="rect">
              <a:avLst/>
            </a:prstGeom>
          </p:spPr>
        </p:pic>
      </p:grpSp>
      <p:pic>
        <p:nvPicPr>
          <p:cNvPr id="4" name="图形 3" descr="银行 纯色填充">
            <a:extLst>
              <a:ext uri="{FF2B5EF4-FFF2-40B4-BE49-F238E27FC236}">
                <a16:creationId xmlns:a16="http://schemas.microsoft.com/office/drawing/2014/main" id="{3A2C19EE-D789-7382-E9C2-7B8CD722E2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1803" y="5498373"/>
            <a:ext cx="540000" cy="540000"/>
          </a:xfrm>
          <a:prstGeom prst="rect">
            <a:avLst/>
          </a:prstGeom>
        </p:spPr>
      </p:pic>
      <p:pic>
        <p:nvPicPr>
          <p:cNvPr id="6" name="图形 5" descr="书籍 纯色填充">
            <a:extLst>
              <a:ext uri="{FF2B5EF4-FFF2-40B4-BE49-F238E27FC236}">
                <a16:creationId xmlns:a16="http://schemas.microsoft.com/office/drawing/2014/main" id="{95061800-4E04-7600-B8C0-D2DACBC0E7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1803" y="2435560"/>
            <a:ext cx="540000" cy="540000"/>
          </a:xfrm>
          <a:prstGeom prst="rect">
            <a:avLst/>
          </a:prstGeom>
        </p:spPr>
      </p:pic>
      <p:pic>
        <p:nvPicPr>
          <p:cNvPr id="20" name="图形 19">
            <a:extLst>
              <a:ext uri="{FF2B5EF4-FFF2-40B4-BE49-F238E27FC236}">
                <a16:creationId xmlns:a16="http://schemas.microsoft.com/office/drawing/2014/main" id="{8B6D63D6-26E0-437C-8519-86F21EABEBD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8672" y="3325815"/>
            <a:ext cx="666546" cy="666546"/>
          </a:xfrm>
          <a:prstGeom prst="rect">
            <a:avLst/>
          </a:prstGeom>
        </p:spPr>
      </p:pic>
      <p:pic>
        <p:nvPicPr>
          <p:cNvPr id="22" name="图形 21">
            <a:extLst>
              <a:ext uri="{FF2B5EF4-FFF2-40B4-BE49-F238E27FC236}">
                <a16:creationId xmlns:a16="http://schemas.microsoft.com/office/drawing/2014/main" id="{120F3449-33A1-978E-75DC-E6AD88CEECB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1803" y="4483680"/>
            <a:ext cx="540000" cy="540000"/>
          </a:xfrm>
          <a:prstGeom prst="rect">
            <a:avLst/>
          </a:prstGeom>
        </p:spPr>
      </p:pic>
      <p:sp>
        <p:nvSpPr>
          <p:cNvPr id="32" name="文本框 31">
            <a:extLst>
              <a:ext uri="{FF2B5EF4-FFF2-40B4-BE49-F238E27FC236}">
                <a16:creationId xmlns:a16="http://schemas.microsoft.com/office/drawing/2014/main" id="{E52A35B1-16B3-7AEC-FF3F-65CF5043BB12}"/>
              </a:ext>
            </a:extLst>
          </p:cNvPr>
          <p:cNvSpPr txBox="1"/>
          <p:nvPr/>
        </p:nvSpPr>
        <p:spPr>
          <a:xfrm>
            <a:off x="1825088" y="2435560"/>
            <a:ext cx="3908340" cy="540000"/>
          </a:xfrm>
          <a:prstGeom prst="rect">
            <a:avLst/>
          </a:prstGeom>
          <a:noFill/>
        </p:spPr>
        <p:txBody>
          <a:bodyPr wrap="square">
            <a:noAutofit/>
          </a:bodyPr>
          <a:lstStyle/>
          <a:p>
            <a:r>
              <a:rPr lang="zh-CN" altLang="en-US" sz="1800" dirty="0">
                <a:solidFill>
                  <a:schemeClr val="tx1">
                    <a:lumMod val="85000"/>
                    <a:lumOff val="15000"/>
                  </a:schemeClr>
                </a:solidFill>
              </a:rPr>
              <a:t>拉丁化能客观地缩短识字的时间，有助于教育事业发展</a:t>
            </a:r>
            <a:endParaRPr lang="zh-CN" altLang="en-US" dirty="0"/>
          </a:p>
        </p:txBody>
      </p:sp>
      <p:sp>
        <p:nvSpPr>
          <p:cNvPr id="33" name="文本框 32">
            <a:extLst>
              <a:ext uri="{FF2B5EF4-FFF2-40B4-BE49-F238E27FC236}">
                <a16:creationId xmlns:a16="http://schemas.microsoft.com/office/drawing/2014/main" id="{5BAD1F4A-4E3D-2C16-051D-05EE2816BB67}"/>
              </a:ext>
            </a:extLst>
          </p:cNvPr>
          <p:cNvSpPr txBox="1"/>
          <p:nvPr/>
        </p:nvSpPr>
        <p:spPr>
          <a:xfrm>
            <a:off x="1825088" y="3386740"/>
            <a:ext cx="3908340" cy="546065"/>
          </a:xfrm>
          <a:prstGeom prst="rect">
            <a:avLst/>
          </a:prstGeom>
          <a:noFill/>
        </p:spPr>
        <p:txBody>
          <a:bodyPr wrap="square">
            <a:noAutofit/>
          </a:bodyPr>
          <a:lstStyle/>
          <a:p>
            <a:r>
              <a:rPr lang="zh-CN" altLang="en-US" sz="1800" dirty="0">
                <a:solidFill>
                  <a:schemeClr val="tx1">
                    <a:lumMod val="85000"/>
                    <a:lumOff val="15000"/>
                  </a:schemeClr>
                </a:solidFill>
              </a:rPr>
              <a:t>汉字对打字机、发报机的复杂性要求高，降低了政府处理文件的效率；</a:t>
            </a:r>
          </a:p>
        </p:txBody>
      </p:sp>
      <p:sp>
        <p:nvSpPr>
          <p:cNvPr id="34" name="文本框 33">
            <a:extLst>
              <a:ext uri="{FF2B5EF4-FFF2-40B4-BE49-F238E27FC236}">
                <a16:creationId xmlns:a16="http://schemas.microsoft.com/office/drawing/2014/main" id="{0FB352BB-46E1-5E62-AEA6-4A79AB767D8B}"/>
              </a:ext>
            </a:extLst>
          </p:cNvPr>
          <p:cNvSpPr txBox="1"/>
          <p:nvPr/>
        </p:nvSpPr>
        <p:spPr>
          <a:xfrm>
            <a:off x="1825088" y="4483680"/>
            <a:ext cx="3908340" cy="540000"/>
          </a:xfrm>
          <a:prstGeom prst="rect">
            <a:avLst/>
          </a:prstGeom>
          <a:noFill/>
        </p:spPr>
        <p:txBody>
          <a:bodyPr wrap="square">
            <a:noAutofit/>
          </a:bodyPr>
          <a:lstStyle/>
          <a:p>
            <a:r>
              <a:rPr lang="zh-CN" altLang="en-US" sz="1800" dirty="0">
                <a:solidFill>
                  <a:schemeClr val="tx1">
                    <a:lumMod val="85000"/>
                    <a:lumOff val="15000"/>
                  </a:schemeClr>
                </a:solidFill>
              </a:rPr>
              <a:t>汉字在印刷时，其铸字与照排工作需要大量人力成本；</a:t>
            </a:r>
          </a:p>
        </p:txBody>
      </p:sp>
      <p:sp>
        <p:nvSpPr>
          <p:cNvPr id="35" name="文本框 34">
            <a:extLst>
              <a:ext uri="{FF2B5EF4-FFF2-40B4-BE49-F238E27FC236}">
                <a16:creationId xmlns:a16="http://schemas.microsoft.com/office/drawing/2014/main" id="{57DC9B64-3564-1176-B89F-0752D4959B25}"/>
              </a:ext>
            </a:extLst>
          </p:cNvPr>
          <p:cNvSpPr txBox="1"/>
          <p:nvPr/>
        </p:nvSpPr>
        <p:spPr>
          <a:xfrm>
            <a:off x="1825088" y="5498373"/>
            <a:ext cx="3908340" cy="540000"/>
          </a:xfrm>
          <a:prstGeom prst="rect">
            <a:avLst/>
          </a:prstGeom>
          <a:noFill/>
        </p:spPr>
        <p:txBody>
          <a:bodyPr wrap="square">
            <a:noAutofit/>
          </a:bodyPr>
          <a:lstStyle/>
          <a:p>
            <a:r>
              <a:rPr lang="zh-CN" altLang="en-US" sz="1800" dirty="0">
                <a:solidFill>
                  <a:schemeClr val="tx1">
                    <a:lumMod val="85000"/>
                    <a:lumOff val="15000"/>
                  </a:schemeClr>
                </a:solidFill>
              </a:rPr>
              <a:t>在建国初期因为政治上的</a:t>
            </a:r>
            <a:r>
              <a:rPr lang="en-US" altLang="zh-CN" sz="1800" dirty="0">
                <a:solidFill>
                  <a:schemeClr val="tx1">
                    <a:lumMod val="85000"/>
                    <a:lumOff val="15000"/>
                  </a:schemeClr>
                </a:solidFill>
              </a:rPr>
              <a:t>“</a:t>
            </a:r>
            <a:r>
              <a:rPr lang="zh-CN" altLang="en-US" sz="1800" dirty="0">
                <a:solidFill>
                  <a:schemeClr val="tx1">
                    <a:lumMod val="85000"/>
                    <a:lumOff val="15000"/>
                  </a:schemeClr>
                </a:solidFill>
              </a:rPr>
              <a:t>苏化</a:t>
            </a:r>
            <a:r>
              <a:rPr lang="en-US" altLang="zh-CN" sz="1800" dirty="0">
                <a:solidFill>
                  <a:schemeClr val="tx1">
                    <a:lumMod val="85000"/>
                    <a:lumOff val="15000"/>
                  </a:schemeClr>
                </a:solidFill>
              </a:rPr>
              <a:t>”</a:t>
            </a:r>
            <a:r>
              <a:rPr lang="zh-CN" altLang="en-US" sz="1800" dirty="0">
                <a:solidFill>
                  <a:schemeClr val="tx1">
                    <a:lumMod val="85000"/>
                    <a:lumOff val="15000"/>
                  </a:schemeClr>
                </a:solidFill>
              </a:rPr>
              <a:t>，认为拉丁化有助于维护阶级统治</a:t>
            </a:r>
            <a:r>
              <a:rPr lang="en-US" altLang="zh-CN" sz="1800" dirty="0">
                <a:solidFill>
                  <a:schemeClr val="tx1">
                    <a:lumMod val="85000"/>
                    <a:lumOff val="15000"/>
                  </a:schemeClr>
                </a:solidFill>
              </a:rPr>
              <a:t>.</a:t>
            </a:r>
            <a:endParaRPr lang="zh-CN" altLang="en-US" dirty="0"/>
          </a:p>
        </p:txBody>
      </p:sp>
      <p:grpSp>
        <p:nvGrpSpPr>
          <p:cNvPr id="29" name="组合 28">
            <a:extLst>
              <a:ext uri="{FF2B5EF4-FFF2-40B4-BE49-F238E27FC236}">
                <a16:creationId xmlns:a16="http://schemas.microsoft.com/office/drawing/2014/main" id="{46010D38-7EB3-488C-26AC-78B73205E073}"/>
              </a:ext>
            </a:extLst>
          </p:cNvPr>
          <p:cNvGrpSpPr/>
          <p:nvPr/>
        </p:nvGrpSpPr>
        <p:grpSpPr>
          <a:xfrm>
            <a:off x="7164996" y="1385570"/>
            <a:ext cx="3761105" cy="915035"/>
            <a:chOff x="7164996" y="1385570"/>
            <a:chExt cx="3761105" cy="915035"/>
          </a:xfrm>
        </p:grpSpPr>
        <p:sp>
          <p:nvSpPr>
            <p:cNvPr id="45" name="圆角矩形 78">
              <a:extLst>
                <a:ext uri="{FF2B5EF4-FFF2-40B4-BE49-F238E27FC236}">
                  <a16:creationId xmlns:a16="http://schemas.microsoft.com/office/drawing/2014/main" id="{1A1F07BA-E118-ABD1-16B0-F31EF7F81183}"/>
                </a:ext>
              </a:extLst>
            </p:cNvPr>
            <p:cNvSpPr/>
            <p:nvPr/>
          </p:nvSpPr>
          <p:spPr>
            <a:xfrm>
              <a:off x="7269136" y="1489710"/>
              <a:ext cx="3656965" cy="810895"/>
            </a:xfrm>
            <a:prstGeom prst="roundRect">
              <a:avLst>
                <a:gd name="adj" fmla="val 12451"/>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endParaRPr kumimoji="1" lang="zh-CN" altLang="en-US" sz="3200" b="1" dirty="0">
                <a:solidFill>
                  <a:schemeClr val="accent1"/>
                </a:solidFill>
                <a:latin typeface="+mn-ea"/>
                <a:cs typeface="微软雅黑" panose="020B0503020204020204" pitchFamily="34" charset="-122"/>
                <a:sym typeface="+mn-ea"/>
              </a:endParaRPr>
            </a:p>
          </p:txBody>
        </p:sp>
        <p:sp>
          <p:nvSpPr>
            <p:cNvPr id="46" name="圆角矩形 79">
              <a:extLst>
                <a:ext uri="{FF2B5EF4-FFF2-40B4-BE49-F238E27FC236}">
                  <a16:creationId xmlns:a16="http://schemas.microsoft.com/office/drawing/2014/main" id="{3EE27890-2DC0-27C1-741F-2A0DDEEC8F23}"/>
                </a:ext>
              </a:extLst>
            </p:cNvPr>
            <p:cNvSpPr/>
            <p:nvPr/>
          </p:nvSpPr>
          <p:spPr>
            <a:xfrm>
              <a:off x="7164996" y="1385570"/>
              <a:ext cx="3656965" cy="810895"/>
            </a:xfrm>
            <a:prstGeom prst="roundRect">
              <a:avLst>
                <a:gd name="adj" fmla="val 12451"/>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kumimoji="1" lang="en-US" altLang="zh-CN" sz="3200" b="1" dirty="0">
                  <a:solidFill>
                    <a:schemeClr val="accent1"/>
                  </a:solidFill>
                  <a:latin typeface="+mn-ea"/>
                  <a:cs typeface="微软雅黑" panose="020B0503020204020204" pitchFamily="34" charset="-122"/>
                  <a:sym typeface="+mn-ea"/>
                </a:rPr>
                <a:t>  </a:t>
              </a:r>
              <a:r>
                <a:rPr kumimoji="1" lang="zh-CN" altLang="en-US" sz="3200" b="1" dirty="0">
                  <a:solidFill>
                    <a:schemeClr val="accent1"/>
                  </a:solidFill>
                  <a:latin typeface="+mn-ea"/>
                  <a:cs typeface="微软雅黑" panose="020B0503020204020204" pitchFamily="34" charset="-122"/>
                  <a:sym typeface="+mn-ea"/>
                </a:rPr>
                <a:t>反对原因</a:t>
              </a:r>
            </a:p>
          </p:txBody>
        </p:sp>
        <p:pic>
          <p:nvPicPr>
            <p:cNvPr id="47" name="图片 75" descr="343435383132373b333634393034383bc8a1cffb">
              <a:extLst>
                <a:ext uri="{FF2B5EF4-FFF2-40B4-BE49-F238E27FC236}">
                  <a16:creationId xmlns:a16="http://schemas.microsoft.com/office/drawing/2014/main" id="{A3A289D6-AA0D-5F67-E9CE-AE8E7938D90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28826" y="1455420"/>
              <a:ext cx="720725" cy="720725"/>
            </a:xfrm>
            <a:prstGeom prst="rect">
              <a:avLst/>
            </a:prstGeom>
          </p:spPr>
        </p:pic>
      </p:grpSp>
      <p:pic>
        <p:nvPicPr>
          <p:cNvPr id="10" name="图形 9">
            <a:extLst>
              <a:ext uri="{FF2B5EF4-FFF2-40B4-BE49-F238E27FC236}">
                <a16:creationId xmlns:a16="http://schemas.microsoft.com/office/drawing/2014/main" id="{BF5A5006-1D27-0ACA-5907-4FCDB88DF57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267188" y="5421563"/>
            <a:ext cx="693620" cy="693620"/>
          </a:xfrm>
          <a:prstGeom prst="rect">
            <a:avLst/>
          </a:prstGeom>
        </p:spPr>
      </p:pic>
      <p:pic>
        <p:nvPicPr>
          <p:cNvPr id="14" name="图形 13">
            <a:extLst>
              <a:ext uri="{FF2B5EF4-FFF2-40B4-BE49-F238E27FC236}">
                <a16:creationId xmlns:a16="http://schemas.microsoft.com/office/drawing/2014/main" id="{8A1940E5-DC0C-9A17-41D8-261C702557B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43998" y="4483680"/>
            <a:ext cx="540000" cy="540000"/>
          </a:xfrm>
          <a:prstGeom prst="rect">
            <a:avLst/>
          </a:prstGeom>
        </p:spPr>
      </p:pic>
      <p:pic>
        <p:nvPicPr>
          <p:cNvPr id="16" name="图形 15">
            <a:extLst>
              <a:ext uri="{FF2B5EF4-FFF2-40B4-BE49-F238E27FC236}">
                <a16:creationId xmlns:a16="http://schemas.microsoft.com/office/drawing/2014/main" id="{029DE949-4071-C1D4-8FFC-C06062EC383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43998" y="3389772"/>
            <a:ext cx="540000" cy="540000"/>
          </a:xfrm>
          <a:prstGeom prst="rect">
            <a:avLst/>
          </a:prstGeom>
        </p:spPr>
      </p:pic>
      <p:pic>
        <p:nvPicPr>
          <p:cNvPr id="18" name="图形 17">
            <a:extLst>
              <a:ext uri="{FF2B5EF4-FFF2-40B4-BE49-F238E27FC236}">
                <a16:creationId xmlns:a16="http://schemas.microsoft.com/office/drawing/2014/main" id="{EB00268A-A10C-B35E-6500-E4D55F66003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343998" y="2435560"/>
            <a:ext cx="540000" cy="540000"/>
          </a:xfrm>
          <a:prstGeom prst="rect">
            <a:avLst/>
          </a:prstGeom>
        </p:spPr>
      </p:pic>
      <p:sp>
        <p:nvSpPr>
          <p:cNvPr id="36" name="文本框 35">
            <a:extLst>
              <a:ext uri="{FF2B5EF4-FFF2-40B4-BE49-F238E27FC236}">
                <a16:creationId xmlns:a16="http://schemas.microsoft.com/office/drawing/2014/main" id="{0C452F17-C3C0-BB89-271E-71AE2D6741D6}"/>
              </a:ext>
            </a:extLst>
          </p:cNvPr>
          <p:cNvSpPr txBox="1"/>
          <p:nvPr/>
        </p:nvSpPr>
        <p:spPr>
          <a:xfrm>
            <a:off x="7161858" y="2435560"/>
            <a:ext cx="3908340" cy="540000"/>
          </a:xfrm>
          <a:prstGeom prst="rect">
            <a:avLst/>
          </a:prstGeom>
          <a:noFill/>
        </p:spPr>
        <p:txBody>
          <a:bodyPr wrap="square">
            <a:noAutofit/>
          </a:bodyPr>
          <a:lstStyle/>
          <a:p>
            <a:r>
              <a:rPr lang="zh-CN" altLang="en-US" sz="1800" dirty="0">
                <a:solidFill>
                  <a:schemeClr val="tx1">
                    <a:lumMod val="85000"/>
                    <a:lumOff val="15000"/>
                  </a:schemeClr>
                </a:solidFill>
              </a:rPr>
              <a:t>拉丁化能客观地缩短识字的时间，有助于教育事业发展</a:t>
            </a:r>
            <a:endParaRPr lang="zh-CN" altLang="en-US" dirty="0"/>
          </a:p>
        </p:txBody>
      </p:sp>
      <p:sp>
        <p:nvSpPr>
          <p:cNvPr id="37" name="文本框 36">
            <a:extLst>
              <a:ext uri="{FF2B5EF4-FFF2-40B4-BE49-F238E27FC236}">
                <a16:creationId xmlns:a16="http://schemas.microsoft.com/office/drawing/2014/main" id="{132D13BB-BAA7-7EB3-E52A-C64422E8FA3E}"/>
              </a:ext>
            </a:extLst>
          </p:cNvPr>
          <p:cNvSpPr txBox="1"/>
          <p:nvPr/>
        </p:nvSpPr>
        <p:spPr>
          <a:xfrm>
            <a:off x="7161858" y="3389772"/>
            <a:ext cx="3908340" cy="540000"/>
          </a:xfrm>
          <a:prstGeom prst="rect">
            <a:avLst/>
          </a:prstGeom>
          <a:noFill/>
        </p:spPr>
        <p:txBody>
          <a:bodyPr wrap="square">
            <a:noAutofit/>
          </a:bodyPr>
          <a:lstStyle/>
          <a:p>
            <a:r>
              <a:rPr lang="zh-CN" altLang="en-US" sz="1800" dirty="0">
                <a:solidFill>
                  <a:schemeClr val="tx1">
                    <a:lumMod val="85000"/>
                    <a:lumOff val="15000"/>
                  </a:schemeClr>
                </a:solidFill>
              </a:rPr>
              <a:t>我国地域广阔具有许多的方言，对于南方方言地区来说拉丁化的汉字很难学习。</a:t>
            </a:r>
          </a:p>
          <a:p>
            <a:pPr marL="342900" indent="-342900">
              <a:buFont typeface="Wingdings" panose="05000000000000000000" charset="0"/>
              <a:buChar char="l"/>
            </a:pPr>
            <a:endParaRPr lang="zh-CN" altLang="en-US" sz="1800" dirty="0">
              <a:solidFill>
                <a:schemeClr val="tx1">
                  <a:lumMod val="85000"/>
                  <a:lumOff val="15000"/>
                </a:schemeClr>
              </a:solidFill>
            </a:endParaRPr>
          </a:p>
        </p:txBody>
      </p:sp>
      <p:sp>
        <p:nvSpPr>
          <p:cNvPr id="38" name="文本框 37">
            <a:extLst>
              <a:ext uri="{FF2B5EF4-FFF2-40B4-BE49-F238E27FC236}">
                <a16:creationId xmlns:a16="http://schemas.microsoft.com/office/drawing/2014/main" id="{457FED34-752D-7314-9628-7C0028F0DF39}"/>
              </a:ext>
            </a:extLst>
          </p:cNvPr>
          <p:cNvSpPr txBox="1"/>
          <p:nvPr/>
        </p:nvSpPr>
        <p:spPr>
          <a:xfrm>
            <a:off x="7161858" y="4483680"/>
            <a:ext cx="3908340" cy="540000"/>
          </a:xfrm>
          <a:prstGeom prst="rect">
            <a:avLst/>
          </a:prstGeom>
          <a:noFill/>
        </p:spPr>
        <p:txBody>
          <a:bodyPr wrap="square">
            <a:noAutofit/>
          </a:bodyPr>
          <a:lstStyle/>
          <a:p>
            <a:r>
              <a:rPr lang="zh-CN" altLang="en-US" sz="1800" dirty="0">
                <a:solidFill>
                  <a:schemeClr val="tx1">
                    <a:lumMod val="85000"/>
                    <a:lumOff val="15000"/>
                  </a:schemeClr>
                </a:solidFill>
              </a:rPr>
              <a:t>拉丁化能客观地缩短识字的时间，有助于教育事业发展</a:t>
            </a:r>
            <a:endParaRPr lang="zh-CN" altLang="en-US" dirty="0"/>
          </a:p>
        </p:txBody>
      </p:sp>
      <p:sp>
        <p:nvSpPr>
          <p:cNvPr id="39" name="文本框 38">
            <a:extLst>
              <a:ext uri="{FF2B5EF4-FFF2-40B4-BE49-F238E27FC236}">
                <a16:creationId xmlns:a16="http://schemas.microsoft.com/office/drawing/2014/main" id="{2A05E5F6-5663-FB9E-2715-70101A9368F6}"/>
              </a:ext>
            </a:extLst>
          </p:cNvPr>
          <p:cNvSpPr txBox="1"/>
          <p:nvPr/>
        </p:nvSpPr>
        <p:spPr>
          <a:xfrm>
            <a:off x="7161858" y="5498373"/>
            <a:ext cx="3908340" cy="540000"/>
          </a:xfrm>
          <a:prstGeom prst="rect">
            <a:avLst/>
          </a:prstGeom>
          <a:noFill/>
        </p:spPr>
        <p:txBody>
          <a:bodyPr wrap="square">
            <a:noAutofit/>
          </a:bodyPr>
          <a:lstStyle/>
          <a:p>
            <a:r>
              <a:rPr lang="zh-CN" altLang="en-US" sz="1800" dirty="0">
                <a:solidFill>
                  <a:schemeClr val="tx1">
                    <a:lumMod val="85000"/>
                    <a:lumOff val="15000"/>
                  </a:schemeClr>
                </a:solidFill>
              </a:rPr>
              <a:t>出于汉字的历史地位，也是为了对之后的古代文献的研究做出的考量。</a:t>
            </a:r>
          </a:p>
        </p:txBody>
      </p:sp>
    </p:spTree>
    <p:extLst>
      <p:ext uri="{BB962C8B-B14F-4D97-AF65-F5344CB8AC3E}">
        <p14:creationId xmlns:p14="http://schemas.microsoft.com/office/powerpoint/2010/main" val="2573259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3FA581F-D0E8-431B-6719-476492552BDA}"/>
              </a:ext>
            </a:extLst>
          </p:cNvPr>
          <p:cNvSpPr>
            <a:spLocks noGrp="1"/>
          </p:cNvSpPr>
          <p:nvPr>
            <p:ph type="body" sz="quarter" idx="10"/>
          </p:nvPr>
        </p:nvSpPr>
        <p:spPr/>
        <p:txBody>
          <a:bodyPr>
            <a:noAutofit/>
          </a:bodyPr>
          <a:lstStyle/>
          <a:p>
            <a:r>
              <a:rPr lang="zh-CN" altLang="en-US" dirty="0"/>
              <a:t>汉字的简化</a:t>
            </a:r>
            <a:endParaRPr lang="en-US" altLang="zh-CN" dirty="0"/>
          </a:p>
        </p:txBody>
      </p:sp>
      <p:cxnSp>
        <p:nvCxnSpPr>
          <p:cNvPr id="11" name="直接连接符 10">
            <a:extLst>
              <a:ext uri="{FF2B5EF4-FFF2-40B4-BE49-F238E27FC236}">
                <a16:creationId xmlns:a16="http://schemas.microsoft.com/office/drawing/2014/main" id="{F59C94A0-561B-1C1F-35E2-888D9CCAACA9}"/>
              </a:ext>
            </a:extLst>
          </p:cNvPr>
          <p:cNvCxnSpPr>
            <a:cxnSpLocks/>
          </p:cNvCxnSpPr>
          <p:nvPr/>
        </p:nvCxnSpPr>
        <p:spPr>
          <a:xfrm rot="10800000">
            <a:off x="624163" y="2372776"/>
            <a:ext cx="10990016" cy="0"/>
          </a:xfrm>
          <a:prstGeom prst="line">
            <a:avLst/>
          </a:prstGeom>
          <a:ln w="19050" cap="rnd">
            <a:noFill/>
            <a:round/>
          </a:ln>
          <a:effectLst>
            <a:outerShdw blurRad="50800" dist="50800" dir="5400000" algn="ctr" rotWithShape="0">
              <a:schemeClr val="accent2"/>
            </a:outerShdw>
          </a:effectLst>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29ED2F8F-6E8A-3D01-2B26-F3A0996D66C2}"/>
              </a:ext>
            </a:extLst>
          </p:cNvPr>
          <p:cNvCxnSpPr>
            <a:cxnSpLocks/>
          </p:cNvCxnSpPr>
          <p:nvPr/>
        </p:nvCxnSpPr>
        <p:spPr>
          <a:xfrm flipV="1">
            <a:off x="1702035" y="2393737"/>
            <a:ext cx="1" cy="1112458"/>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3" name="ïṣľíḑe">
            <a:extLst>
              <a:ext uri="{FF2B5EF4-FFF2-40B4-BE49-F238E27FC236}">
                <a16:creationId xmlns:a16="http://schemas.microsoft.com/office/drawing/2014/main" id="{12AB57FC-9AD2-E9BC-25E6-BDDD2AEDAF1E}"/>
              </a:ext>
            </a:extLst>
          </p:cNvPr>
          <p:cNvSpPr/>
          <p:nvPr/>
        </p:nvSpPr>
        <p:spPr>
          <a:xfrm rot="10800000">
            <a:off x="1405824" y="3496412"/>
            <a:ext cx="592422" cy="592146"/>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400" dirty="0">
              <a:cs typeface="+mn-ea"/>
              <a:sym typeface="+mn-lt"/>
            </a:endParaRPr>
          </a:p>
        </p:txBody>
      </p:sp>
      <p:sp>
        <p:nvSpPr>
          <p:cNvPr id="24" name="îṩľïḑè">
            <a:extLst>
              <a:ext uri="{FF2B5EF4-FFF2-40B4-BE49-F238E27FC236}">
                <a16:creationId xmlns:a16="http://schemas.microsoft.com/office/drawing/2014/main" id="{BF1047D3-1244-469A-791F-88C0F96EA69F}"/>
              </a:ext>
            </a:extLst>
          </p:cNvPr>
          <p:cNvSpPr/>
          <p:nvPr/>
        </p:nvSpPr>
        <p:spPr>
          <a:xfrm rot="10800000">
            <a:off x="1647318" y="2318058"/>
            <a:ext cx="109436" cy="109436"/>
          </a:xfrm>
          <a:prstGeom prst="ellipse">
            <a:avLst/>
          </a:pr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dirty="0">
              <a:solidFill>
                <a:schemeClr val="bg1"/>
              </a:solidFill>
              <a:cs typeface="+mn-ea"/>
              <a:sym typeface="+mn-lt"/>
            </a:endParaRPr>
          </a:p>
        </p:txBody>
      </p:sp>
      <p:grpSp>
        <p:nvGrpSpPr>
          <p:cNvPr id="30" name="组合 29">
            <a:extLst>
              <a:ext uri="{FF2B5EF4-FFF2-40B4-BE49-F238E27FC236}">
                <a16:creationId xmlns:a16="http://schemas.microsoft.com/office/drawing/2014/main" id="{D3BC2896-B94B-E50A-DD86-312F9B21FEF9}"/>
              </a:ext>
            </a:extLst>
          </p:cNvPr>
          <p:cNvGrpSpPr/>
          <p:nvPr/>
        </p:nvGrpSpPr>
        <p:grpSpPr>
          <a:xfrm>
            <a:off x="985449" y="1674767"/>
            <a:ext cx="1433172" cy="400110"/>
            <a:chOff x="985449" y="1674767"/>
            <a:chExt cx="1433172" cy="400110"/>
          </a:xfrm>
        </p:grpSpPr>
        <p:sp>
          <p:nvSpPr>
            <p:cNvPr id="10" name="矩形: 圆角 9">
              <a:extLst>
                <a:ext uri="{FF2B5EF4-FFF2-40B4-BE49-F238E27FC236}">
                  <a16:creationId xmlns:a16="http://schemas.microsoft.com/office/drawing/2014/main" id="{3AB499F0-CC0B-DD27-4651-D7F01F4EB62D}"/>
                </a:ext>
              </a:extLst>
            </p:cNvPr>
            <p:cNvSpPr/>
            <p:nvPr/>
          </p:nvSpPr>
          <p:spPr>
            <a:xfrm>
              <a:off x="1060072" y="1674770"/>
              <a:ext cx="1283926" cy="40010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3" name="矩形 32">
              <a:extLst>
                <a:ext uri="{FF2B5EF4-FFF2-40B4-BE49-F238E27FC236}">
                  <a16:creationId xmlns:a16="http://schemas.microsoft.com/office/drawing/2014/main" id="{798523ED-CC36-85A2-2E73-BA10C84CBD3F}"/>
                </a:ext>
              </a:extLst>
            </p:cNvPr>
            <p:cNvSpPr/>
            <p:nvPr/>
          </p:nvSpPr>
          <p:spPr>
            <a:xfrm>
              <a:off x="985449" y="1674767"/>
              <a:ext cx="1433172" cy="400110"/>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bg1"/>
                  </a:solidFill>
                  <a:cs typeface="+mn-ea"/>
                </a:rPr>
                <a:t>1956年</a:t>
              </a:r>
              <a:endParaRPr lang="en-US" altLang="zh-CN" sz="2000" b="1" dirty="0">
                <a:solidFill>
                  <a:schemeClr val="bg1"/>
                </a:solidFill>
                <a:cs typeface="+mn-ea"/>
                <a:sym typeface="+mn-lt"/>
              </a:endParaRPr>
            </a:p>
          </p:txBody>
        </p:sp>
      </p:grpSp>
      <p:sp>
        <p:nvSpPr>
          <p:cNvPr id="34" name="矩形 33">
            <a:extLst>
              <a:ext uri="{FF2B5EF4-FFF2-40B4-BE49-F238E27FC236}">
                <a16:creationId xmlns:a16="http://schemas.microsoft.com/office/drawing/2014/main" id="{F75ABD9B-7C53-82AB-EE5A-AF7357CE8CB0}"/>
              </a:ext>
            </a:extLst>
          </p:cNvPr>
          <p:cNvSpPr/>
          <p:nvPr/>
        </p:nvSpPr>
        <p:spPr>
          <a:xfrm>
            <a:off x="814562" y="4169404"/>
            <a:ext cx="1800000" cy="105785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t>国务院通过汉字简化方案并开始全国推行</a:t>
            </a:r>
            <a:endParaRPr lang="en-US" altLang="zh-CN" sz="1600" dirty="0">
              <a:cs typeface="+mn-ea"/>
              <a:sym typeface="+mn-lt"/>
            </a:endParaRPr>
          </a:p>
        </p:txBody>
      </p:sp>
      <p:sp>
        <p:nvSpPr>
          <p:cNvPr id="18" name="ïṡ1iďè">
            <a:extLst>
              <a:ext uri="{FF2B5EF4-FFF2-40B4-BE49-F238E27FC236}">
                <a16:creationId xmlns:a16="http://schemas.microsoft.com/office/drawing/2014/main" id="{39E0455A-5469-E547-234D-BF0CE645F2C7}"/>
              </a:ext>
            </a:extLst>
          </p:cNvPr>
          <p:cNvSpPr/>
          <p:nvPr/>
        </p:nvSpPr>
        <p:spPr>
          <a:xfrm rot="10800000">
            <a:off x="7345595" y="2318058"/>
            <a:ext cx="109436" cy="109436"/>
          </a:xfrm>
          <a:prstGeom prst="ellipse">
            <a:avLst/>
          </a:pr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dirty="0">
              <a:solidFill>
                <a:schemeClr val="bg1"/>
              </a:solidFill>
              <a:cs typeface="+mn-ea"/>
              <a:sym typeface="+mn-lt"/>
            </a:endParaRPr>
          </a:p>
        </p:txBody>
      </p:sp>
      <p:cxnSp>
        <p:nvCxnSpPr>
          <p:cNvPr id="27" name="直接连接符 26">
            <a:extLst>
              <a:ext uri="{FF2B5EF4-FFF2-40B4-BE49-F238E27FC236}">
                <a16:creationId xmlns:a16="http://schemas.microsoft.com/office/drawing/2014/main" id="{D108E3DB-8B34-C68F-1416-471708ED7DBF}"/>
              </a:ext>
            </a:extLst>
          </p:cNvPr>
          <p:cNvCxnSpPr>
            <a:cxnSpLocks/>
          </p:cNvCxnSpPr>
          <p:nvPr/>
        </p:nvCxnSpPr>
        <p:spPr>
          <a:xfrm flipV="1">
            <a:off x="7400313" y="2391487"/>
            <a:ext cx="1" cy="1112458"/>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8" name="ïṣľíḑe">
            <a:extLst>
              <a:ext uri="{FF2B5EF4-FFF2-40B4-BE49-F238E27FC236}">
                <a16:creationId xmlns:a16="http://schemas.microsoft.com/office/drawing/2014/main" id="{02057916-46B2-5E6F-793D-BA2EFC982680}"/>
              </a:ext>
            </a:extLst>
          </p:cNvPr>
          <p:cNvSpPr/>
          <p:nvPr/>
        </p:nvSpPr>
        <p:spPr>
          <a:xfrm rot="10800000">
            <a:off x="7104103" y="3494162"/>
            <a:ext cx="592422" cy="592146"/>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400" dirty="0">
              <a:cs typeface="+mn-ea"/>
              <a:sym typeface="+mn-lt"/>
            </a:endParaRPr>
          </a:p>
        </p:txBody>
      </p:sp>
      <p:grpSp>
        <p:nvGrpSpPr>
          <p:cNvPr id="14" name="组合 13">
            <a:extLst>
              <a:ext uri="{FF2B5EF4-FFF2-40B4-BE49-F238E27FC236}">
                <a16:creationId xmlns:a16="http://schemas.microsoft.com/office/drawing/2014/main" id="{60173A10-8487-9706-2A30-9F9147DF85BA}"/>
              </a:ext>
            </a:extLst>
          </p:cNvPr>
          <p:cNvGrpSpPr/>
          <p:nvPr/>
        </p:nvGrpSpPr>
        <p:grpSpPr>
          <a:xfrm>
            <a:off x="6683727" y="1666586"/>
            <a:ext cx="1433172" cy="400110"/>
            <a:chOff x="6683727" y="1666586"/>
            <a:chExt cx="1433172" cy="400110"/>
          </a:xfrm>
        </p:grpSpPr>
        <p:sp>
          <p:nvSpPr>
            <p:cNvPr id="44" name="矩形: 圆角 43">
              <a:extLst>
                <a:ext uri="{FF2B5EF4-FFF2-40B4-BE49-F238E27FC236}">
                  <a16:creationId xmlns:a16="http://schemas.microsoft.com/office/drawing/2014/main" id="{5BBF9FD5-8E4F-54EF-CF86-3E8760CA44A1}"/>
                </a:ext>
              </a:extLst>
            </p:cNvPr>
            <p:cNvSpPr/>
            <p:nvPr/>
          </p:nvSpPr>
          <p:spPr>
            <a:xfrm>
              <a:off x="6758350" y="1666589"/>
              <a:ext cx="1283926" cy="40010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矩形 34">
              <a:extLst>
                <a:ext uri="{FF2B5EF4-FFF2-40B4-BE49-F238E27FC236}">
                  <a16:creationId xmlns:a16="http://schemas.microsoft.com/office/drawing/2014/main" id="{97BF95B2-129C-BA10-E3A5-A7F68D4BC154}"/>
                </a:ext>
              </a:extLst>
            </p:cNvPr>
            <p:cNvSpPr/>
            <p:nvPr/>
          </p:nvSpPr>
          <p:spPr>
            <a:xfrm>
              <a:off x="6683727" y="1666586"/>
              <a:ext cx="1433172" cy="400110"/>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1960</a:t>
              </a:r>
              <a:r>
                <a:rPr lang="zh-CN" altLang="en-US" sz="2000" b="1" dirty="0">
                  <a:solidFill>
                    <a:schemeClr val="bg1"/>
                  </a:solidFill>
                  <a:cs typeface="+mn-ea"/>
                  <a:sym typeface="+mn-lt"/>
                </a:rPr>
                <a:t>年代</a:t>
              </a:r>
              <a:endParaRPr lang="en-US" altLang="zh-CN" sz="1400" b="1" dirty="0">
                <a:solidFill>
                  <a:schemeClr val="bg1"/>
                </a:solidFill>
                <a:cs typeface="+mn-ea"/>
                <a:sym typeface="+mn-lt"/>
              </a:endParaRPr>
            </a:p>
          </p:txBody>
        </p:sp>
      </p:grpSp>
      <p:sp>
        <p:nvSpPr>
          <p:cNvPr id="36" name="矩形 35">
            <a:extLst>
              <a:ext uri="{FF2B5EF4-FFF2-40B4-BE49-F238E27FC236}">
                <a16:creationId xmlns:a16="http://schemas.microsoft.com/office/drawing/2014/main" id="{CE1BAE85-D033-4B63-F3CB-144DA378A46D}"/>
              </a:ext>
            </a:extLst>
          </p:cNvPr>
          <p:cNvSpPr/>
          <p:nvPr/>
        </p:nvSpPr>
        <p:spPr>
          <a:xfrm>
            <a:off x="6512840" y="4169404"/>
            <a:ext cx="1800000" cy="105785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t>上海印刷技术研究所成立</a:t>
            </a:r>
            <a:endParaRPr lang="en-US" altLang="zh-CN" sz="1600" dirty="0">
              <a:sym typeface="+mn-lt"/>
            </a:endParaRPr>
          </a:p>
        </p:txBody>
      </p:sp>
      <p:cxnSp>
        <p:nvCxnSpPr>
          <p:cNvPr id="19" name="直接连接符 18">
            <a:extLst>
              <a:ext uri="{FF2B5EF4-FFF2-40B4-BE49-F238E27FC236}">
                <a16:creationId xmlns:a16="http://schemas.microsoft.com/office/drawing/2014/main" id="{F03033C8-C64F-1EDA-83D3-EE1841472741}"/>
              </a:ext>
            </a:extLst>
          </p:cNvPr>
          <p:cNvCxnSpPr>
            <a:cxnSpLocks/>
          </p:cNvCxnSpPr>
          <p:nvPr/>
        </p:nvCxnSpPr>
        <p:spPr>
          <a:xfrm flipV="1">
            <a:off x="4551174" y="2393735"/>
            <a:ext cx="0" cy="191145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0" name="isļïḑe">
            <a:extLst>
              <a:ext uri="{FF2B5EF4-FFF2-40B4-BE49-F238E27FC236}">
                <a16:creationId xmlns:a16="http://schemas.microsoft.com/office/drawing/2014/main" id="{BEC90539-F70F-B1F1-FF9E-3C4D5ABE2709}"/>
              </a:ext>
            </a:extLst>
          </p:cNvPr>
          <p:cNvSpPr/>
          <p:nvPr/>
        </p:nvSpPr>
        <p:spPr>
          <a:xfrm rot="10800000">
            <a:off x="4254964" y="4305185"/>
            <a:ext cx="592422" cy="592146"/>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400" dirty="0">
              <a:cs typeface="+mn-ea"/>
              <a:sym typeface="+mn-lt"/>
            </a:endParaRPr>
          </a:p>
        </p:txBody>
      </p:sp>
      <p:sp>
        <p:nvSpPr>
          <p:cNvPr id="21" name="íṣľíďé">
            <a:extLst>
              <a:ext uri="{FF2B5EF4-FFF2-40B4-BE49-F238E27FC236}">
                <a16:creationId xmlns:a16="http://schemas.microsoft.com/office/drawing/2014/main" id="{CA53B618-794E-9470-FD78-5DD4C676ABAB}"/>
              </a:ext>
            </a:extLst>
          </p:cNvPr>
          <p:cNvSpPr/>
          <p:nvPr/>
        </p:nvSpPr>
        <p:spPr>
          <a:xfrm rot="10800000">
            <a:off x="4496457" y="2318058"/>
            <a:ext cx="109436" cy="109436"/>
          </a:xfrm>
          <a:prstGeom prst="ellipse">
            <a:avLst/>
          </a:pr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dirty="0">
              <a:solidFill>
                <a:schemeClr val="bg1"/>
              </a:solidFill>
              <a:cs typeface="+mn-ea"/>
              <a:sym typeface="+mn-lt"/>
            </a:endParaRPr>
          </a:p>
        </p:txBody>
      </p:sp>
      <p:grpSp>
        <p:nvGrpSpPr>
          <p:cNvPr id="16" name="组合 15">
            <a:extLst>
              <a:ext uri="{FF2B5EF4-FFF2-40B4-BE49-F238E27FC236}">
                <a16:creationId xmlns:a16="http://schemas.microsoft.com/office/drawing/2014/main" id="{C2602A02-92B4-2D70-EF59-87EEBC27F26D}"/>
              </a:ext>
            </a:extLst>
          </p:cNvPr>
          <p:cNvGrpSpPr/>
          <p:nvPr/>
        </p:nvGrpSpPr>
        <p:grpSpPr>
          <a:xfrm>
            <a:off x="3834588" y="1657484"/>
            <a:ext cx="1433172" cy="400110"/>
            <a:chOff x="3834588" y="1657484"/>
            <a:chExt cx="1433172" cy="400110"/>
          </a:xfrm>
        </p:grpSpPr>
        <p:sp>
          <p:nvSpPr>
            <p:cNvPr id="43" name="矩形: 圆角 42">
              <a:extLst>
                <a:ext uri="{FF2B5EF4-FFF2-40B4-BE49-F238E27FC236}">
                  <a16:creationId xmlns:a16="http://schemas.microsoft.com/office/drawing/2014/main" id="{38A251B5-FEF6-D0DD-0AF5-EF07501B8D8B}"/>
                </a:ext>
              </a:extLst>
            </p:cNvPr>
            <p:cNvSpPr/>
            <p:nvPr/>
          </p:nvSpPr>
          <p:spPr>
            <a:xfrm>
              <a:off x="3909211" y="1657487"/>
              <a:ext cx="1283926" cy="40010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 name="矩形 38">
              <a:extLst>
                <a:ext uri="{FF2B5EF4-FFF2-40B4-BE49-F238E27FC236}">
                  <a16:creationId xmlns:a16="http://schemas.microsoft.com/office/drawing/2014/main" id="{7F1CDC4E-F511-A920-7B21-7142F1027E09}"/>
                </a:ext>
              </a:extLst>
            </p:cNvPr>
            <p:cNvSpPr/>
            <p:nvPr/>
          </p:nvSpPr>
          <p:spPr>
            <a:xfrm>
              <a:off x="3834588" y="1657484"/>
              <a:ext cx="1433172" cy="400110"/>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bg1"/>
                  </a:solidFill>
                  <a:cs typeface="+mn-ea"/>
                </a:rPr>
                <a:t>1959年</a:t>
              </a:r>
              <a:endParaRPr lang="en-US" altLang="zh-CN" sz="2000" b="1" dirty="0">
                <a:solidFill>
                  <a:schemeClr val="bg1"/>
                </a:solidFill>
                <a:cs typeface="+mn-ea"/>
                <a:sym typeface="+mn-lt"/>
              </a:endParaRPr>
            </a:p>
          </p:txBody>
        </p:sp>
      </p:grpSp>
      <p:sp>
        <p:nvSpPr>
          <p:cNvPr id="40" name="矩形 39">
            <a:extLst>
              <a:ext uri="{FF2B5EF4-FFF2-40B4-BE49-F238E27FC236}">
                <a16:creationId xmlns:a16="http://schemas.microsoft.com/office/drawing/2014/main" id="{50347C4A-FB8E-37E1-C573-3D791E35E0F5}"/>
              </a:ext>
            </a:extLst>
          </p:cNvPr>
          <p:cNvSpPr/>
          <p:nvPr/>
        </p:nvSpPr>
        <p:spPr>
          <a:xfrm>
            <a:off x="3663701" y="5025953"/>
            <a:ext cx="1800000" cy="105785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t>印刷字体在莱比锡图书馆博览会参与评比落败</a:t>
            </a:r>
            <a:endParaRPr lang="en-US" altLang="zh-CN" sz="1600" dirty="0">
              <a:sym typeface="+mn-lt"/>
            </a:endParaRPr>
          </a:p>
        </p:txBody>
      </p:sp>
      <p:sp>
        <p:nvSpPr>
          <p:cNvPr id="17" name="iSļîḍé">
            <a:extLst>
              <a:ext uri="{FF2B5EF4-FFF2-40B4-BE49-F238E27FC236}">
                <a16:creationId xmlns:a16="http://schemas.microsoft.com/office/drawing/2014/main" id="{BCF6000E-1C2B-64CA-D49B-B7A11A467654}"/>
              </a:ext>
            </a:extLst>
          </p:cNvPr>
          <p:cNvSpPr/>
          <p:nvPr/>
        </p:nvSpPr>
        <p:spPr>
          <a:xfrm rot="10800000">
            <a:off x="10194734" y="2318058"/>
            <a:ext cx="109436" cy="109436"/>
          </a:xfrm>
          <a:prstGeom prst="ellipse">
            <a:avLst/>
          </a:pr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dirty="0">
              <a:solidFill>
                <a:schemeClr val="bg1"/>
              </a:solidFill>
              <a:cs typeface="+mn-ea"/>
              <a:sym typeface="+mn-lt"/>
            </a:endParaRPr>
          </a:p>
        </p:txBody>
      </p:sp>
      <p:cxnSp>
        <p:nvCxnSpPr>
          <p:cNvPr id="25" name="直接连接符 24">
            <a:extLst>
              <a:ext uri="{FF2B5EF4-FFF2-40B4-BE49-F238E27FC236}">
                <a16:creationId xmlns:a16="http://schemas.microsoft.com/office/drawing/2014/main" id="{9AE93E5D-C716-B600-587A-3D02214DC87E}"/>
              </a:ext>
            </a:extLst>
          </p:cNvPr>
          <p:cNvCxnSpPr>
            <a:cxnSpLocks/>
          </p:cNvCxnSpPr>
          <p:nvPr/>
        </p:nvCxnSpPr>
        <p:spPr>
          <a:xfrm flipV="1">
            <a:off x="10249452" y="2391485"/>
            <a:ext cx="0" cy="191145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6" name="isļïḑe">
            <a:extLst>
              <a:ext uri="{FF2B5EF4-FFF2-40B4-BE49-F238E27FC236}">
                <a16:creationId xmlns:a16="http://schemas.microsoft.com/office/drawing/2014/main" id="{7B3CBE7B-D9BC-9632-8F1A-5D02BD0B8488}"/>
              </a:ext>
            </a:extLst>
          </p:cNvPr>
          <p:cNvSpPr/>
          <p:nvPr/>
        </p:nvSpPr>
        <p:spPr>
          <a:xfrm rot="10800000">
            <a:off x="9953241" y="4302935"/>
            <a:ext cx="592422" cy="592146"/>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400" dirty="0">
              <a:cs typeface="+mn-ea"/>
              <a:sym typeface="+mn-lt"/>
            </a:endParaRPr>
          </a:p>
        </p:txBody>
      </p:sp>
      <p:grpSp>
        <p:nvGrpSpPr>
          <p:cNvPr id="15" name="组合 14">
            <a:extLst>
              <a:ext uri="{FF2B5EF4-FFF2-40B4-BE49-F238E27FC236}">
                <a16:creationId xmlns:a16="http://schemas.microsoft.com/office/drawing/2014/main" id="{8FD9CD50-3C75-AD09-5CC5-F40559BE812A}"/>
              </a:ext>
            </a:extLst>
          </p:cNvPr>
          <p:cNvGrpSpPr/>
          <p:nvPr/>
        </p:nvGrpSpPr>
        <p:grpSpPr>
          <a:xfrm>
            <a:off x="9532866" y="1655344"/>
            <a:ext cx="1433172" cy="400110"/>
            <a:chOff x="9532866" y="1655344"/>
            <a:chExt cx="1433172" cy="400110"/>
          </a:xfrm>
        </p:grpSpPr>
        <p:sp>
          <p:nvSpPr>
            <p:cNvPr id="37" name="矩形: 圆角 36">
              <a:extLst>
                <a:ext uri="{FF2B5EF4-FFF2-40B4-BE49-F238E27FC236}">
                  <a16:creationId xmlns:a16="http://schemas.microsoft.com/office/drawing/2014/main" id="{9B4AA598-062B-A580-1D91-FABD7F8D8AB5}"/>
                </a:ext>
              </a:extLst>
            </p:cNvPr>
            <p:cNvSpPr/>
            <p:nvPr/>
          </p:nvSpPr>
          <p:spPr>
            <a:xfrm>
              <a:off x="9607489" y="1655347"/>
              <a:ext cx="1283926" cy="40010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 name="矩形 40">
              <a:extLst>
                <a:ext uri="{FF2B5EF4-FFF2-40B4-BE49-F238E27FC236}">
                  <a16:creationId xmlns:a16="http://schemas.microsoft.com/office/drawing/2014/main" id="{3856514B-89FE-508E-E696-06A5B45A1CAC}"/>
                </a:ext>
              </a:extLst>
            </p:cNvPr>
            <p:cNvSpPr/>
            <p:nvPr/>
          </p:nvSpPr>
          <p:spPr>
            <a:xfrm>
              <a:off x="9532866" y="1655344"/>
              <a:ext cx="1433172" cy="400110"/>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1961</a:t>
              </a:r>
              <a:r>
                <a:rPr lang="zh-CN" altLang="en-US" sz="2000" b="1" dirty="0">
                  <a:solidFill>
                    <a:schemeClr val="bg1"/>
                  </a:solidFill>
                  <a:cs typeface="+mn-ea"/>
                  <a:sym typeface="+mn-lt"/>
                </a:rPr>
                <a:t>年</a:t>
              </a:r>
              <a:endParaRPr lang="en-US" altLang="zh-CN" sz="1400" b="1" dirty="0">
                <a:solidFill>
                  <a:schemeClr val="bg1"/>
                </a:solidFill>
                <a:cs typeface="+mn-ea"/>
                <a:sym typeface="+mn-lt"/>
              </a:endParaRPr>
            </a:p>
          </p:txBody>
        </p:sp>
      </p:grpSp>
      <p:sp>
        <p:nvSpPr>
          <p:cNvPr id="42" name="矩形 41">
            <a:extLst>
              <a:ext uri="{FF2B5EF4-FFF2-40B4-BE49-F238E27FC236}">
                <a16:creationId xmlns:a16="http://schemas.microsoft.com/office/drawing/2014/main" id="{86DB8BB5-39BC-032D-23F0-F2095AB43369}"/>
              </a:ext>
            </a:extLst>
          </p:cNvPr>
          <p:cNvSpPr/>
          <p:nvPr/>
        </p:nvSpPr>
        <p:spPr>
          <a:xfrm>
            <a:off x="9361979" y="4996925"/>
            <a:ext cx="1800000" cy="105785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t>上海印刷技术研究所完成了18000余字印刷字体创写</a:t>
            </a:r>
            <a:endParaRPr lang="en-US" altLang="zh-CN" sz="1600" dirty="0">
              <a:sym typeface="+mn-lt"/>
            </a:endParaRPr>
          </a:p>
        </p:txBody>
      </p:sp>
      <p:cxnSp>
        <p:nvCxnSpPr>
          <p:cNvPr id="4" name="直接箭头连接符 3">
            <a:extLst>
              <a:ext uri="{FF2B5EF4-FFF2-40B4-BE49-F238E27FC236}">
                <a16:creationId xmlns:a16="http://schemas.microsoft.com/office/drawing/2014/main" id="{2DECD24A-1EB4-F964-3FD6-BB57FB57CDFD}"/>
              </a:ext>
            </a:extLst>
          </p:cNvPr>
          <p:cNvCxnSpPr>
            <a:cxnSpLocks/>
          </p:cNvCxnSpPr>
          <p:nvPr/>
        </p:nvCxnSpPr>
        <p:spPr>
          <a:xfrm>
            <a:off x="261253" y="2372776"/>
            <a:ext cx="11614179"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pic>
        <p:nvPicPr>
          <p:cNvPr id="29" name="图形 28" descr="银行 纯色填充">
            <a:extLst>
              <a:ext uri="{FF2B5EF4-FFF2-40B4-BE49-F238E27FC236}">
                <a16:creationId xmlns:a16="http://schemas.microsoft.com/office/drawing/2014/main" id="{6C9A9190-0E97-D8A8-7A9D-40BEC38D1C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176" y="3617377"/>
            <a:ext cx="360000" cy="360000"/>
          </a:xfrm>
          <a:prstGeom prst="rect">
            <a:avLst/>
          </a:prstGeom>
        </p:spPr>
      </p:pic>
      <p:pic>
        <p:nvPicPr>
          <p:cNvPr id="5" name="图形 4">
            <a:extLst>
              <a:ext uri="{FF2B5EF4-FFF2-40B4-BE49-F238E27FC236}">
                <a16:creationId xmlns:a16="http://schemas.microsoft.com/office/drawing/2014/main" id="{811758C2-E10D-59E1-D0B3-79F1066324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63647" y="4419008"/>
            <a:ext cx="365400" cy="360000"/>
          </a:xfrm>
          <a:prstGeom prst="rect">
            <a:avLst/>
          </a:prstGeom>
        </p:spPr>
      </p:pic>
      <p:pic>
        <p:nvPicPr>
          <p:cNvPr id="7" name="图形 6">
            <a:extLst>
              <a:ext uri="{FF2B5EF4-FFF2-40B4-BE49-F238E27FC236}">
                <a16:creationId xmlns:a16="http://schemas.microsoft.com/office/drawing/2014/main" id="{B25FF2CF-51A1-EABF-6377-F02833096F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94505" y="4419008"/>
            <a:ext cx="360000" cy="360000"/>
          </a:xfrm>
          <a:prstGeom prst="rect">
            <a:avLst/>
          </a:prstGeom>
        </p:spPr>
      </p:pic>
      <p:pic>
        <p:nvPicPr>
          <p:cNvPr id="9" name="图形 8">
            <a:extLst>
              <a:ext uri="{FF2B5EF4-FFF2-40B4-BE49-F238E27FC236}">
                <a16:creationId xmlns:a16="http://schemas.microsoft.com/office/drawing/2014/main" id="{92996FC2-8B6D-65EB-0451-FF003A93CFE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32840" y="3587856"/>
            <a:ext cx="360000" cy="360000"/>
          </a:xfrm>
          <a:prstGeom prst="rect">
            <a:avLst/>
          </a:prstGeom>
        </p:spPr>
      </p:pic>
    </p:spTree>
    <p:extLst>
      <p:ext uri="{BB962C8B-B14F-4D97-AF65-F5344CB8AC3E}">
        <p14:creationId xmlns:p14="http://schemas.microsoft.com/office/powerpoint/2010/main" val="29266062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618,&quot;width&quot;:19344}"/>
</p:tagLst>
</file>

<file path=ppt/tags/tag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自定义 4">
      <a:dk1>
        <a:srgbClr val="000000"/>
      </a:dk1>
      <a:lt1>
        <a:srgbClr val="FFFFFF"/>
      </a:lt1>
      <a:dk2>
        <a:srgbClr val="0F1423"/>
      </a:dk2>
      <a:lt2>
        <a:srgbClr val="FFFFFF"/>
      </a:lt2>
      <a:accent1>
        <a:srgbClr val="C44450"/>
      </a:accent1>
      <a:accent2>
        <a:srgbClr val="4D1919"/>
      </a:accent2>
      <a:accent3>
        <a:srgbClr val="986A5D"/>
      </a:accent3>
      <a:accent4>
        <a:srgbClr val="D3C9BF"/>
      </a:accent4>
      <a:accent5>
        <a:srgbClr val="F77883"/>
      </a:accent5>
      <a:accent6>
        <a:srgbClr val="3D8E92"/>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1111</Words>
  <Application>Microsoft Office PowerPoint</Application>
  <PresentationFormat>宽屏</PresentationFormat>
  <Paragraphs>106</Paragraphs>
  <Slides>17</Slides>
  <Notes>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江西拙楷</vt:lpstr>
      <vt:lpstr>微软雅黑</vt:lpstr>
      <vt:lpstr>Microsoft YaHei Light</vt:lpstr>
      <vt:lpstr>Arial</vt:lpstr>
      <vt:lpstr>Wingdings</vt:lpstr>
      <vt:lpstr>Calibri</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Kwok Siu Cheng</dc:creator>
  <cp:lastModifiedBy>Cheng Kwok Siu</cp:lastModifiedBy>
  <cp:revision>169</cp:revision>
  <dcterms:created xsi:type="dcterms:W3CDTF">2019-06-19T02:08:00Z</dcterms:created>
  <dcterms:modified xsi:type="dcterms:W3CDTF">2022-07-15T08:50:51Z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76F1C1A9C2CD421D87C2C86B79B4352B</vt:lpwstr>
  </property>
</Properties>
</file>