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94" r:id="rId2"/>
    <p:sldId id="336" r:id="rId3"/>
    <p:sldId id="266" r:id="rId4"/>
    <p:sldId id="271" r:id="rId5"/>
    <p:sldId id="299" r:id="rId6"/>
    <p:sldId id="270" r:id="rId7"/>
    <p:sldId id="400" r:id="rId8"/>
    <p:sldId id="397" r:id="rId9"/>
    <p:sldId id="304" r:id="rId10"/>
    <p:sldId id="303" r:id="rId11"/>
    <p:sldId id="409" r:id="rId12"/>
    <p:sldId id="461" r:id="rId13"/>
    <p:sldId id="398" r:id="rId14"/>
    <p:sldId id="273" r:id="rId15"/>
    <p:sldId id="306" r:id="rId16"/>
    <p:sldId id="428" r:id="rId17"/>
    <p:sldId id="458" r:id="rId18"/>
    <p:sldId id="399" r:id="rId19"/>
    <p:sldId id="280" r:id="rId20"/>
    <p:sldId id="281" r:id="rId21"/>
    <p:sldId id="282" r:id="rId22"/>
    <p:sldId id="283" r:id="rId23"/>
    <p:sldId id="460" r:id="rId24"/>
    <p:sldId id="288" r:id="rId25"/>
    <p:sldId id="289" r:id="rId26"/>
    <p:sldId id="405" r:id="rId27"/>
    <p:sldId id="395" r:id="rId28"/>
    <p:sldId id="314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930FA11-B2C6-4199-9BFB-13D42F5D3237}">
          <p14:sldIdLst>
            <p14:sldId id="394"/>
            <p14:sldId id="336"/>
            <p14:sldId id="266"/>
            <p14:sldId id="271"/>
            <p14:sldId id="299"/>
            <p14:sldId id="270"/>
            <p14:sldId id="400"/>
            <p14:sldId id="397"/>
            <p14:sldId id="304"/>
            <p14:sldId id="303"/>
            <p14:sldId id="409"/>
            <p14:sldId id="461"/>
            <p14:sldId id="398"/>
            <p14:sldId id="273"/>
            <p14:sldId id="306"/>
            <p14:sldId id="428"/>
            <p14:sldId id="458"/>
            <p14:sldId id="399"/>
            <p14:sldId id="280"/>
            <p14:sldId id="281"/>
            <p14:sldId id="282"/>
            <p14:sldId id="283"/>
            <p14:sldId id="460"/>
            <p14:sldId id="288"/>
            <p14:sldId id="289"/>
            <p14:sldId id="405"/>
            <p14:sldId id="395"/>
          </p14:sldIdLst>
        </p14:section>
        <p14:section name="标注" id="{204E7F02-5313-4301-B7E7-B6CF526ED955}">
          <p14:sldIdLst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BCF799-BAE5-4C4E-A622-F9B7B9EC8704}" v="1" dt="2022-01-27T09:04:13.6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210" y="6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328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2ABCF799-BAE5-4C4E-A622-F9B7B9EC8704}"/>
    <pc:docChg chg="undo custSel addSld delSld modSld delSection modSection">
      <pc:chgData name="Xin Zhang (FA Talent)" userId="474f572f-8271-4f60-858e-cee871e0aec6" providerId="ADAL" clId="{2ABCF799-BAE5-4C4E-A622-F9B7B9EC8704}" dt="2022-01-27T09:04:34.177" v="17" actId="20577"/>
      <pc:docMkLst>
        <pc:docMk/>
      </pc:docMkLst>
      <pc:sldChg chg="modSp add mod">
        <pc:chgData name="Xin Zhang (FA Talent)" userId="474f572f-8271-4f60-858e-cee871e0aec6" providerId="ADAL" clId="{2ABCF799-BAE5-4C4E-A622-F9B7B9EC8704}" dt="2022-01-27T09:04:34.177" v="17" actId="20577"/>
        <pc:sldMkLst>
          <pc:docMk/>
          <pc:sldMk cId="3179033524" sldId="314"/>
        </pc:sldMkLst>
        <pc:spChg chg="mod">
          <ac:chgData name="Xin Zhang (FA Talent)" userId="474f572f-8271-4f60-858e-cee871e0aec6" providerId="ADAL" clId="{2ABCF799-BAE5-4C4E-A622-F9B7B9EC8704}" dt="2022-01-27T09:04:34.177" v="17" actId="20577"/>
          <ac:spMkLst>
            <pc:docMk/>
            <pc:sldMk cId="3179033524" sldId="314"/>
            <ac:spMk id="3" creationId="{9AFB47E1-7AF0-204F-89F0-4C0DE2B37BF5}"/>
          </ac:spMkLst>
        </pc:spChg>
      </pc:sldChg>
      <pc:sldChg chg="modSp mod">
        <pc:chgData name="Xin Zhang (FA Talent)" userId="474f572f-8271-4f60-858e-cee871e0aec6" providerId="ADAL" clId="{2ABCF799-BAE5-4C4E-A622-F9B7B9EC8704}" dt="2022-01-27T09:03:26.445" v="2" actId="2711"/>
        <pc:sldMkLst>
          <pc:docMk/>
          <pc:sldMk cId="0" sldId="394"/>
        </pc:sldMkLst>
        <pc:spChg chg="mod">
          <ac:chgData name="Xin Zhang (FA Talent)" userId="474f572f-8271-4f60-858e-cee871e0aec6" providerId="ADAL" clId="{2ABCF799-BAE5-4C4E-A622-F9B7B9EC8704}" dt="2022-01-27T09:03:26.445" v="2" actId="2711"/>
          <ac:spMkLst>
            <pc:docMk/>
            <pc:sldMk cId="0" sldId="394"/>
            <ac:spMk id="9" creationId="{00000000-0000-0000-0000-000000000000}"/>
          </ac:spMkLst>
        </pc:spChg>
      </pc:sldChg>
      <pc:sldChg chg="del">
        <pc:chgData name="Xin Zhang (FA Talent)" userId="474f572f-8271-4f60-858e-cee871e0aec6" providerId="ADAL" clId="{2ABCF799-BAE5-4C4E-A622-F9B7B9EC8704}" dt="2022-01-27T09:04:31.425" v="15" actId="47"/>
        <pc:sldMkLst>
          <pc:docMk/>
          <pc:sldMk cId="0" sldId="401"/>
        </pc:sldMkLst>
      </pc:sldChg>
      <pc:sldChg chg="del">
        <pc:chgData name="Xin Zhang (FA Talent)" userId="474f572f-8271-4f60-858e-cee871e0aec6" providerId="ADAL" clId="{2ABCF799-BAE5-4C4E-A622-F9B7B9EC8704}" dt="2022-01-27T09:03:34.850" v="4" actId="47"/>
        <pc:sldMkLst>
          <pc:docMk/>
          <pc:sldMk cId="0" sldId="402"/>
        </pc:sldMkLst>
      </pc:sldChg>
      <pc:sldChg chg="del">
        <pc:chgData name="Xin Zhang (FA Talent)" userId="474f572f-8271-4f60-858e-cee871e0aec6" providerId="ADAL" clId="{2ABCF799-BAE5-4C4E-A622-F9B7B9EC8704}" dt="2022-01-27T09:03:34.683" v="3" actId="47"/>
        <pc:sldMkLst>
          <pc:docMk/>
          <pc:sldMk cId="0" sldId="403"/>
        </pc:sldMkLst>
      </pc:sldChg>
      <pc:sldChg chg="del">
        <pc:chgData name="Xin Zhang (FA Talent)" userId="474f572f-8271-4f60-858e-cee871e0aec6" providerId="ADAL" clId="{2ABCF799-BAE5-4C4E-A622-F9B7B9EC8704}" dt="2022-01-27T09:03:39.260" v="5" actId="47"/>
        <pc:sldMkLst>
          <pc:docMk/>
          <pc:sldMk cId="0" sldId="480"/>
        </pc:sldMkLst>
      </pc:sldChg>
      <pc:sldChg chg="del">
        <pc:chgData name="Xin Zhang (FA Talent)" userId="474f572f-8271-4f60-858e-cee871e0aec6" providerId="ADAL" clId="{2ABCF799-BAE5-4C4E-A622-F9B7B9EC8704}" dt="2022-01-27T09:03:39.794" v="6" actId="47"/>
        <pc:sldMkLst>
          <pc:docMk/>
          <pc:sldMk cId="0" sldId="481"/>
        </pc:sldMkLst>
      </pc:sldChg>
      <pc:sldChg chg="del">
        <pc:chgData name="Xin Zhang (FA Talent)" userId="474f572f-8271-4f60-858e-cee871e0aec6" providerId="ADAL" clId="{2ABCF799-BAE5-4C4E-A622-F9B7B9EC8704}" dt="2022-01-27T09:03:39.971" v="7" actId="47"/>
        <pc:sldMkLst>
          <pc:docMk/>
          <pc:sldMk cId="0" sldId="482"/>
        </pc:sldMkLst>
      </pc:sldChg>
      <pc:sldMasterChg chg="delSldLayout">
        <pc:chgData name="Xin Zhang (FA Talent)" userId="474f572f-8271-4f60-858e-cee871e0aec6" providerId="ADAL" clId="{2ABCF799-BAE5-4C4E-A622-F9B7B9EC8704}" dt="2022-01-27T09:04:20.597" v="11" actId="2696"/>
        <pc:sldMasterMkLst>
          <pc:docMk/>
          <pc:sldMasterMk cId="0" sldId="2147483648"/>
        </pc:sldMasterMkLst>
        <pc:sldLayoutChg chg="del">
          <pc:chgData name="Xin Zhang (FA Talent)" userId="474f572f-8271-4f60-858e-cee871e0aec6" providerId="ADAL" clId="{2ABCF799-BAE5-4C4E-A622-F9B7B9EC8704}" dt="2022-01-27T09:04:20.597" v="11" actId="2696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Xin Zhang (FA Talent)" userId="474f572f-8271-4f60-858e-cee871e0aec6" providerId="ADAL" clId="{2ABCF799-BAE5-4C4E-A622-F9B7B9EC8704}" dt="2022-01-27T09:04:19.154" v="10" actId="2696"/>
          <pc:sldLayoutMkLst>
            <pc:docMk/>
            <pc:sldMasterMk cId="0" sldId="2147483648"/>
            <pc:sldLayoutMk cId="0" sldId="214748365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Standalone HMD</c:v>
                </c:pt>
              </c:strCache>
            </c:strRef>
          </c:tx>
          <c:spPr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2.2999999999999998</c:v>
                </c:pt>
                <c:pt idx="1">
                  <c:v>5</c:v>
                </c:pt>
                <c:pt idx="2">
                  <c:v>8.4</c:v>
                </c:pt>
                <c:pt idx="3">
                  <c:v>12</c:v>
                </c:pt>
                <c:pt idx="4">
                  <c:v>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80-4E83-9ADD-B4447FE2C4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Tethered HMD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9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1.6</c:v>
                </c:pt>
                <c:pt idx="1">
                  <c:v>4.4000000000000004</c:v>
                </c:pt>
                <c:pt idx="2">
                  <c:v>8</c:v>
                </c:pt>
                <c:pt idx="3">
                  <c:v>9.4</c:v>
                </c:pt>
                <c:pt idx="4">
                  <c:v>14.1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80-4E83-9ADD-B4447FE2C4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61301025"/>
        <c:axId val="335672838"/>
      </c:barChart>
      <c:catAx>
        <c:axId val="561301025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35672838"/>
        <c:crosses val="autoZero"/>
        <c:auto val="1"/>
        <c:lblAlgn val="ctr"/>
        <c:lblOffset val="100"/>
        <c:noMultiLvlLbl val="0"/>
      </c:catAx>
      <c:valAx>
        <c:axId val="33567283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1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61301025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30055922724961898"/>
          <c:y val="0.905241935483871"/>
          <c:w val="0.42023385866802199"/>
          <c:h val="6.3709677419354793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">
    <p:bg>
      <p:bgPr>
        <a:gradFill>
          <a:gsLst>
            <a:gs pos="100000">
              <a:schemeClr val="tx1"/>
            </a:gs>
            <a:gs pos="0">
              <a:schemeClr val="tx2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 userDrawn="1"/>
        </p:nvSpPr>
        <p:spPr>
          <a:xfrm>
            <a:off x="7886700" y="395605"/>
            <a:ext cx="3957955" cy="3957955"/>
          </a:xfrm>
          <a:prstGeom prst="ellipse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 userDrawn="1"/>
        </p:nvGrpSpPr>
        <p:grpSpPr>
          <a:xfrm>
            <a:off x="800100" y="14605"/>
            <a:ext cx="10591800" cy="6842760"/>
            <a:chOff x="1260" y="23"/>
            <a:chExt cx="16680" cy="10776"/>
          </a:xfrm>
        </p:grpSpPr>
        <p:sp>
          <p:nvSpPr>
            <p:cNvPr id="9" name="任意多边形 8"/>
            <p:cNvSpPr/>
            <p:nvPr userDrawn="1"/>
          </p:nvSpPr>
          <p:spPr>
            <a:xfrm>
              <a:off x="1260" y="23"/>
              <a:ext cx="16680" cy="10777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6680" h="10777">
                  <a:moveTo>
                    <a:pt x="8340" y="952"/>
                  </a:moveTo>
                  <a:cubicBezTo>
                    <a:pt x="5895" y="952"/>
                    <a:pt x="3914" y="2933"/>
                    <a:pt x="3914" y="5378"/>
                  </a:cubicBezTo>
                  <a:cubicBezTo>
                    <a:pt x="3914" y="7822"/>
                    <a:pt x="5895" y="9803"/>
                    <a:pt x="8340" y="9803"/>
                  </a:cubicBezTo>
                  <a:cubicBezTo>
                    <a:pt x="10784" y="9803"/>
                    <a:pt x="12765" y="7822"/>
                    <a:pt x="12765" y="5378"/>
                  </a:cubicBezTo>
                  <a:cubicBezTo>
                    <a:pt x="12765" y="2933"/>
                    <a:pt x="10784" y="952"/>
                    <a:pt x="8340" y="952"/>
                  </a:cubicBezTo>
                  <a:close/>
                  <a:moveTo>
                    <a:pt x="1965" y="0"/>
                  </a:moveTo>
                  <a:lnTo>
                    <a:pt x="14715" y="0"/>
                  </a:lnTo>
                  <a:lnTo>
                    <a:pt x="14776" y="72"/>
                  </a:lnTo>
                  <a:cubicBezTo>
                    <a:pt x="15965" y="1514"/>
                    <a:pt x="16680" y="3362"/>
                    <a:pt x="16680" y="5377"/>
                  </a:cubicBezTo>
                  <a:cubicBezTo>
                    <a:pt x="16680" y="7428"/>
                    <a:pt x="15940" y="9306"/>
                    <a:pt x="14711" y="10759"/>
                  </a:cubicBezTo>
                  <a:lnTo>
                    <a:pt x="14696" y="10777"/>
                  </a:lnTo>
                  <a:lnTo>
                    <a:pt x="1984" y="10777"/>
                  </a:lnTo>
                  <a:lnTo>
                    <a:pt x="1969" y="10759"/>
                  </a:lnTo>
                  <a:cubicBezTo>
                    <a:pt x="740" y="9306"/>
                    <a:pt x="0" y="7428"/>
                    <a:pt x="0" y="5377"/>
                  </a:cubicBezTo>
                  <a:cubicBezTo>
                    <a:pt x="0" y="3362"/>
                    <a:pt x="715" y="1514"/>
                    <a:pt x="1904" y="72"/>
                  </a:cubicBezTo>
                  <a:lnTo>
                    <a:pt x="196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50000"/>
                  </a:schemeClr>
                </a:gs>
                <a:gs pos="44000">
                  <a:schemeClr val="accent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 userDrawn="1"/>
          </p:nvSpPr>
          <p:spPr>
            <a:xfrm flipH="1" flipV="1">
              <a:off x="1260" y="23"/>
              <a:ext cx="16680" cy="10777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6680" h="10777">
                  <a:moveTo>
                    <a:pt x="8340" y="975"/>
                  </a:moveTo>
                  <a:cubicBezTo>
                    <a:pt x="5895" y="975"/>
                    <a:pt x="3914" y="2956"/>
                    <a:pt x="3914" y="5401"/>
                  </a:cubicBezTo>
                  <a:cubicBezTo>
                    <a:pt x="3914" y="7845"/>
                    <a:pt x="5895" y="9826"/>
                    <a:pt x="8340" y="9826"/>
                  </a:cubicBezTo>
                  <a:cubicBezTo>
                    <a:pt x="10784" y="9826"/>
                    <a:pt x="12765" y="7845"/>
                    <a:pt x="12765" y="5401"/>
                  </a:cubicBezTo>
                  <a:cubicBezTo>
                    <a:pt x="12765" y="2956"/>
                    <a:pt x="10784" y="975"/>
                    <a:pt x="8340" y="975"/>
                  </a:cubicBezTo>
                  <a:close/>
                  <a:moveTo>
                    <a:pt x="1984" y="0"/>
                  </a:moveTo>
                  <a:lnTo>
                    <a:pt x="14696" y="0"/>
                  </a:lnTo>
                  <a:lnTo>
                    <a:pt x="14711" y="18"/>
                  </a:lnTo>
                  <a:cubicBezTo>
                    <a:pt x="15940" y="1471"/>
                    <a:pt x="16680" y="3349"/>
                    <a:pt x="16680" y="5400"/>
                  </a:cubicBezTo>
                  <a:cubicBezTo>
                    <a:pt x="16680" y="7415"/>
                    <a:pt x="15965" y="9263"/>
                    <a:pt x="14776" y="10705"/>
                  </a:cubicBezTo>
                  <a:lnTo>
                    <a:pt x="14715" y="10777"/>
                  </a:lnTo>
                  <a:lnTo>
                    <a:pt x="1965" y="10777"/>
                  </a:lnTo>
                  <a:lnTo>
                    <a:pt x="1904" y="10705"/>
                  </a:lnTo>
                  <a:cubicBezTo>
                    <a:pt x="715" y="9263"/>
                    <a:pt x="0" y="7415"/>
                    <a:pt x="0" y="5400"/>
                  </a:cubicBezTo>
                  <a:cubicBezTo>
                    <a:pt x="0" y="3349"/>
                    <a:pt x="740" y="1471"/>
                    <a:pt x="1969" y="18"/>
                  </a:cubicBezTo>
                  <a:lnTo>
                    <a:pt x="1984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30000"/>
                  </a:schemeClr>
                </a:gs>
                <a:gs pos="39000">
                  <a:schemeClr val="accent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 userDrawn="1"/>
        </p:nvSpPr>
        <p:spPr>
          <a:xfrm>
            <a:off x="0" y="635"/>
            <a:ext cx="12191365" cy="686181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-960120" y="4652645"/>
            <a:ext cx="3957955" cy="3957955"/>
          </a:xfrm>
          <a:prstGeom prst="ellipse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0015220" y="4829810"/>
            <a:ext cx="1062990" cy="1062990"/>
          </a:xfrm>
          <a:prstGeom prst="ellipse">
            <a:avLst/>
          </a:prstGeom>
          <a:gradFill>
            <a:gsLst>
              <a:gs pos="26000">
                <a:schemeClr val="bg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430530" y="546735"/>
            <a:ext cx="720090" cy="720090"/>
          </a:xfrm>
          <a:prstGeom prst="ellipse">
            <a:avLst/>
          </a:prstGeom>
          <a:gradFill>
            <a:gsLst>
              <a:gs pos="26000">
                <a:schemeClr val="bg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目录">
    <p:bg>
      <p:bgPr>
        <a:gradFill>
          <a:gsLst>
            <a:gs pos="100000">
              <a:schemeClr val="tx1"/>
            </a:gs>
            <a:gs pos="0">
              <a:schemeClr val="tx2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/>
          <p:cNvSpPr/>
          <p:nvPr userDrawn="1"/>
        </p:nvSpPr>
        <p:spPr>
          <a:xfrm>
            <a:off x="7886700" y="395605"/>
            <a:ext cx="3957955" cy="3957955"/>
          </a:xfrm>
          <a:prstGeom prst="ellipse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 userDrawn="1"/>
        </p:nvGrpSpPr>
        <p:grpSpPr>
          <a:xfrm>
            <a:off x="800100" y="14605"/>
            <a:ext cx="10591800" cy="6842760"/>
            <a:chOff x="1260" y="23"/>
            <a:chExt cx="16680" cy="10776"/>
          </a:xfrm>
        </p:grpSpPr>
        <p:sp>
          <p:nvSpPr>
            <p:cNvPr id="2" name="任意多边形 1"/>
            <p:cNvSpPr/>
            <p:nvPr userDrawn="1"/>
          </p:nvSpPr>
          <p:spPr>
            <a:xfrm>
              <a:off x="1260" y="23"/>
              <a:ext cx="16680" cy="10777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6680" h="10777">
                  <a:moveTo>
                    <a:pt x="8340" y="952"/>
                  </a:moveTo>
                  <a:cubicBezTo>
                    <a:pt x="5895" y="952"/>
                    <a:pt x="3914" y="2933"/>
                    <a:pt x="3914" y="5378"/>
                  </a:cubicBezTo>
                  <a:cubicBezTo>
                    <a:pt x="3914" y="7822"/>
                    <a:pt x="5895" y="9803"/>
                    <a:pt x="8340" y="9803"/>
                  </a:cubicBezTo>
                  <a:cubicBezTo>
                    <a:pt x="10784" y="9803"/>
                    <a:pt x="12765" y="7822"/>
                    <a:pt x="12765" y="5378"/>
                  </a:cubicBezTo>
                  <a:cubicBezTo>
                    <a:pt x="12765" y="2933"/>
                    <a:pt x="10784" y="952"/>
                    <a:pt x="8340" y="952"/>
                  </a:cubicBezTo>
                  <a:close/>
                  <a:moveTo>
                    <a:pt x="1965" y="0"/>
                  </a:moveTo>
                  <a:lnTo>
                    <a:pt x="14715" y="0"/>
                  </a:lnTo>
                  <a:lnTo>
                    <a:pt x="14776" y="72"/>
                  </a:lnTo>
                  <a:cubicBezTo>
                    <a:pt x="15965" y="1514"/>
                    <a:pt x="16680" y="3362"/>
                    <a:pt x="16680" y="5377"/>
                  </a:cubicBezTo>
                  <a:cubicBezTo>
                    <a:pt x="16680" y="7428"/>
                    <a:pt x="15940" y="9306"/>
                    <a:pt x="14711" y="10759"/>
                  </a:cubicBezTo>
                  <a:lnTo>
                    <a:pt x="14696" y="10777"/>
                  </a:lnTo>
                  <a:lnTo>
                    <a:pt x="1984" y="10777"/>
                  </a:lnTo>
                  <a:lnTo>
                    <a:pt x="1969" y="10759"/>
                  </a:lnTo>
                  <a:cubicBezTo>
                    <a:pt x="740" y="9306"/>
                    <a:pt x="0" y="7428"/>
                    <a:pt x="0" y="5377"/>
                  </a:cubicBezTo>
                  <a:cubicBezTo>
                    <a:pt x="0" y="3362"/>
                    <a:pt x="715" y="1514"/>
                    <a:pt x="1904" y="72"/>
                  </a:cubicBezTo>
                  <a:lnTo>
                    <a:pt x="1965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50000"/>
                  </a:schemeClr>
                </a:gs>
                <a:gs pos="44000">
                  <a:schemeClr val="accent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3"/>
            <p:cNvSpPr/>
            <p:nvPr userDrawn="1"/>
          </p:nvSpPr>
          <p:spPr>
            <a:xfrm flipH="1" flipV="1">
              <a:off x="1260" y="23"/>
              <a:ext cx="16680" cy="10777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6680" h="10777">
                  <a:moveTo>
                    <a:pt x="8340" y="975"/>
                  </a:moveTo>
                  <a:cubicBezTo>
                    <a:pt x="5895" y="975"/>
                    <a:pt x="3914" y="2956"/>
                    <a:pt x="3914" y="5401"/>
                  </a:cubicBezTo>
                  <a:cubicBezTo>
                    <a:pt x="3914" y="7845"/>
                    <a:pt x="5895" y="9826"/>
                    <a:pt x="8340" y="9826"/>
                  </a:cubicBezTo>
                  <a:cubicBezTo>
                    <a:pt x="10784" y="9826"/>
                    <a:pt x="12765" y="7845"/>
                    <a:pt x="12765" y="5401"/>
                  </a:cubicBezTo>
                  <a:cubicBezTo>
                    <a:pt x="12765" y="2956"/>
                    <a:pt x="10784" y="975"/>
                    <a:pt x="8340" y="975"/>
                  </a:cubicBezTo>
                  <a:close/>
                  <a:moveTo>
                    <a:pt x="1984" y="0"/>
                  </a:moveTo>
                  <a:lnTo>
                    <a:pt x="14696" y="0"/>
                  </a:lnTo>
                  <a:lnTo>
                    <a:pt x="14711" y="18"/>
                  </a:lnTo>
                  <a:cubicBezTo>
                    <a:pt x="15940" y="1471"/>
                    <a:pt x="16680" y="3349"/>
                    <a:pt x="16680" y="5400"/>
                  </a:cubicBezTo>
                  <a:cubicBezTo>
                    <a:pt x="16680" y="7415"/>
                    <a:pt x="15965" y="9263"/>
                    <a:pt x="14776" y="10705"/>
                  </a:cubicBezTo>
                  <a:lnTo>
                    <a:pt x="14715" y="10777"/>
                  </a:lnTo>
                  <a:lnTo>
                    <a:pt x="1965" y="10777"/>
                  </a:lnTo>
                  <a:lnTo>
                    <a:pt x="1904" y="10705"/>
                  </a:lnTo>
                  <a:cubicBezTo>
                    <a:pt x="715" y="9263"/>
                    <a:pt x="0" y="7415"/>
                    <a:pt x="0" y="5400"/>
                  </a:cubicBezTo>
                  <a:cubicBezTo>
                    <a:pt x="0" y="3349"/>
                    <a:pt x="740" y="1471"/>
                    <a:pt x="1969" y="18"/>
                  </a:cubicBezTo>
                  <a:lnTo>
                    <a:pt x="1984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30000"/>
                  </a:schemeClr>
                </a:gs>
                <a:gs pos="39000">
                  <a:schemeClr val="accent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 userDrawn="1"/>
        </p:nvSpPr>
        <p:spPr>
          <a:xfrm>
            <a:off x="0" y="635"/>
            <a:ext cx="12191365" cy="686181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-960120" y="4652645"/>
            <a:ext cx="3957955" cy="3957955"/>
          </a:xfrm>
          <a:prstGeom prst="ellipse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0015220" y="4829810"/>
            <a:ext cx="1062990" cy="1062990"/>
          </a:xfrm>
          <a:prstGeom prst="ellipse">
            <a:avLst/>
          </a:prstGeom>
          <a:gradFill>
            <a:gsLst>
              <a:gs pos="26000">
                <a:schemeClr val="bg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430530" y="546735"/>
            <a:ext cx="720090" cy="720090"/>
          </a:xfrm>
          <a:prstGeom prst="ellipse">
            <a:avLst/>
          </a:prstGeom>
          <a:gradFill>
            <a:gsLst>
              <a:gs pos="26000">
                <a:schemeClr val="bg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/>
        </p:nvSpPr>
        <p:spPr>
          <a:xfrm>
            <a:off x="1743075" y="635"/>
            <a:ext cx="8705215" cy="685736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709" h="10799">
                <a:moveTo>
                  <a:pt x="10036" y="0"/>
                </a:moveTo>
                <a:lnTo>
                  <a:pt x="11307" y="0"/>
                </a:lnTo>
                <a:lnTo>
                  <a:pt x="11340" y="28"/>
                </a:lnTo>
                <a:cubicBezTo>
                  <a:pt x="12791" y="1285"/>
                  <a:pt x="13709" y="3141"/>
                  <a:pt x="13709" y="5212"/>
                </a:cubicBezTo>
                <a:cubicBezTo>
                  <a:pt x="13709" y="7489"/>
                  <a:pt x="12599" y="9507"/>
                  <a:pt x="10890" y="10753"/>
                </a:cubicBezTo>
                <a:lnTo>
                  <a:pt x="10826" y="10799"/>
                </a:lnTo>
                <a:lnTo>
                  <a:pt x="9318" y="10799"/>
                </a:lnTo>
                <a:lnTo>
                  <a:pt x="9367" y="10777"/>
                </a:lnTo>
                <a:cubicBezTo>
                  <a:pt x="11486" y="9820"/>
                  <a:pt x="12960" y="7688"/>
                  <a:pt x="12960" y="5212"/>
                </a:cubicBezTo>
                <a:cubicBezTo>
                  <a:pt x="12960" y="3025"/>
                  <a:pt x="11810" y="1107"/>
                  <a:pt x="10083" y="29"/>
                </a:cubicBezTo>
                <a:lnTo>
                  <a:pt x="10036" y="0"/>
                </a:lnTo>
                <a:close/>
                <a:moveTo>
                  <a:pt x="2402" y="0"/>
                </a:moveTo>
                <a:lnTo>
                  <a:pt x="3673" y="0"/>
                </a:lnTo>
                <a:lnTo>
                  <a:pt x="3626" y="29"/>
                </a:lnTo>
                <a:cubicBezTo>
                  <a:pt x="1899" y="1107"/>
                  <a:pt x="749" y="3025"/>
                  <a:pt x="749" y="5212"/>
                </a:cubicBezTo>
                <a:cubicBezTo>
                  <a:pt x="749" y="7688"/>
                  <a:pt x="2223" y="9820"/>
                  <a:pt x="4342" y="10777"/>
                </a:cubicBezTo>
                <a:lnTo>
                  <a:pt x="4391" y="10799"/>
                </a:lnTo>
                <a:lnTo>
                  <a:pt x="2883" y="10799"/>
                </a:lnTo>
                <a:lnTo>
                  <a:pt x="2819" y="10753"/>
                </a:lnTo>
                <a:cubicBezTo>
                  <a:pt x="1110" y="9507"/>
                  <a:pt x="0" y="7489"/>
                  <a:pt x="0" y="5212"/>
                </a:cubicBezTo>
                <a:cubicBezTo>
                  <a:pt x="0" y="3141"/>
                  <a:pt x="918" y="1285"/>
                  <a:pt x="2369" y="28"/>
                </a:cubicBezTo>
                <a:lnTo>
                  <a:pt x="2402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0" y="1254760"/>
            <a:ext cx="12191936" cy="4787900"/>
            <a:chOff x="0" y="690"/>
            <a:chExt cx="25742" cy="10110"/>
          </a:xfrm>
        </p:grpSpPr>
        <p:pic>
          <p:nvPicPr>
            <p:cNvPr id="31" name="图片 30" descr="pexels-cottonbro-8059123"/>
            <p:cNvPicPr>
              <a:picLocks noChangeAspect="1"/>
            </p:cNvPicPr>
            <p:nvPr/>
          </p:nvPicPr>
          <p:blipFill>
            <a:blip r:embed="rId2"/>
            <a:srcRect t="13731"/>
            <a:stretch>
              <a:fillRect/>
            </a:stretch>
          </p:blipFill>
          <p:spPr>
            <a:xfrm flipH="1">
              <a:off x="0" y="690"/>
              <a:ext cx="7814" cy="10110"/>
            </a:xfrm>
            <a:prstGeom prst="rect">
              <a:avLst/>
            </a:prstGeom>
          </p:spPr>
        </p:pic>
        <p:pic>
          <p:nvPicPr>
            <p:cNvPr id="13" name="图片 12" descr="pexels-cottonbro-8059123"/>
            <p:cNvPicPr>
              <a:picLocks noChangeAspect="1"/>
            </p:cNvPicPr>
            <p:nvPr/>
          </p:nvPicPr>
          <p:blipFill>
            <a:blip r:embed="rId2"/>
            <a:srcRect t="13731"/>
            <a:stretch>
              <a:fillRect/>
            </a:stretch>
          </p:blipFill>
          <p:spPr>
            <a:xfrm>
              <a:off x="17928" y="690"/>
              <a:ext cx="7814" cy="10110"/>
            </a:xfrm>
            <a:prstGeom prst="rect">
              <a:avLst/>
            </a:prstGeom>
          </p:spPr>
        </p:pic>
      </p:grpSp>
      <p:sp>
        <p:nvSpPr>
          <p:cNvPr id="15" name="矩形 14"/>
          <p:cNvSpPr/>
          <p:nvPr userDrawn="1"/>
        </p:nvSpPr>
        <p:spPr>
          <a:xfrm>
            <a:off x="0" y="4617085"/>
            <a:ext cx="12191365" cy="224536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4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51miz-E1197612-8C7A73CC-3840x1920"/>
          <p:cNvPicPr>
            <a:picLocks noChangeAspect="1"/>
          </p:cNvPicPr>
          <p:nvPr userDrawn="1"/>
        </p:nvPicPr>
        <p:blipFill>
          <a:blip r:embed="rId2">
            <a:alphaModFix amt="20000"/>
            <a:grayscl/>
          </a:blip>
          <a:srcRect l="6405" t="12681" r="11658"/>
          <a:stretch>
            <a:fillRect/>
          </a:stretch>
        </p:blipFill>
        <p:spPr>
          <a:xfrm>
            <a:off x="-635" y="0"/>
            <a:ext cx="12192635" cy="64973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1" h="10232">
                <a:moveTo>
                  <a:pt x="0" y="0"/>
                </a:moveTo>
                <a:lnTo>
                  <a:pt x="19201" y="0"/>
                </a:lnTo>
                <a:lnTo>
                  <a:pt x="19201" y="10232"/>
                </a:lnTo>
                <a:lnTo>
                  <a:pt x="0" y="1023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" name="矩形 31"/>
          <p:cNvSpPr/>
          <p:nvPr userDrawn="1"/>
        </p:nvSpPr>
        <p:spPr>
          <a:xfrm>
            <a:off x="-635" y="0"/>
            <a:ext cx="12192635" cy="6858000"/>
          </a:xfrm>
          <a:prstGeom prst="rect">
            <a:avLst/>
          </a:prstGeom>
          <a:gradFill>
            <a:gsLst>
              <a:gs pos="100000">
                <a:schemeClr val="tx1">
                  <a:alpha val="20000"/>
                </a:schemeClr>
              </a:gs>
              <a:gs pos="0">
                <a:srgbClr val="000000">
                  <a:alpha val="10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040" y="571500"/>
            <a:ext cx="128778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视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/>
        </p:nvGrpSpPr>
        <p:grpSpPr>
          <a:xfrm>
            <a:off x="-1280795" y="-619125"/>
            <a:ext cx="14782165" cy="6693535"/>
            <a:chOff x="-2017" y="-975"/>
            <a:chExt cx="23279" cy="10541"/>
          </a:xfrm>
        </p:grpSpPr>
        <p:cxnSp>
          <p:nvCxnSpPr>
            <p:cNvPr id="14" name="直接连接符 13"/>
            <p:cNvCxnSpPr/>
            <p:nvPr/>
          </p:nvCxnSpPr>
          <p:spPr>
            <a:xfrm flipV="1">
              <a:off x="9602" y="2943"/>
              <a:ext cx="7740" cy="2071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516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0112" y="6160"/>
              <a:ext cx="11150" cy="3064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516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 flipV="1">
              <a:off x="8400" y="2067"/>
              <a:ext cx="554" cy="2097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516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1153" y="5302"/>
              <a:ext cx="6815" cy="900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516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-2017" y="6138"/>
              <a:ext cx="10202" cy="3429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516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 flipV="1">
              <a:off x="-1799" y="-975"/>
              <a:ext cx="9835" cy="5566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alpha val="50000"/>
                    </a:schemeClr>
                  </a:gs>
                </a:gsLst>
                <a:lin ang="516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 userDrawn="1"/>
        </p:nvSpPr>
        <p:spPr>
          <a:xfrm>
            <a:off x="0" y="0"/>
            <a:ext cx="12190730" cy="6857365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梯形 11"/>
          <p:cNvSpPr/>
          <p:nvPr userDrawn="1"/>
        </p:nvSpPr>
        <p:spPr>
          <a:xfrm>
            <a:off x="0" y="5307330"/>
            <a:ext cx="12190095" cy="1550035"/>
          </a:xfrm>
          <a:prstGeom prst="trapezoid">
            <a:avLst>
              <a:gd name="adj" fmla="val 200901"/>
            </a:avLst>
          </a:prstGeom>
          <a:gradFill>
            <a:gsLst>
              <a:gs pos="5000">
                <a:schemeClr val="accent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媒体占位符 2"/>
          <p:cNvSpPr>
            <a:spLocks noGrp="1" noChangeAspect="1"/>
          </p:cNvSpPr>
          <p:nvPr>
            <p:ph type="media" sz="quarter" idx="10" hasCustomPrompt="1"/>
          </p:nvPr>
        </p:nvSpPr>
        <p:spPr>
          <a:xfrm>
            <a:off x="3053715" y="1885315"/>
            <a:ext cx="6084000" cy="3422210"/>
          </a:xfrm>
          <a:prstGeom prst="roundRect">
            <a:avLst>
              <a:gd name="adj" fmla="val 4707"/>
            </a:avLst>
          </a:prstGeom>
          <a:solidFill>
            <a:schemeClr val="accent1">
              <a:lumMod val="10000"/>
            </a:schemeClr>
          </a:solidFill>
          <a:ln>
            <a:solidFill>
              <a:schemeClr val="accent1">
                <a:alpha val="50000"/>
              </a:schemeClr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040" y="571500"/>
            <a:ext cx="128778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lang="zh-CN" altLang="en-US" sz="1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标注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2450801" y="595724"/>
            <a:ext cx="1402001" cy="5666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图片出处</a:t>
            </a:r>
          </a:p>
          <a:p>
            <a:pPr defTabSz="609600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来源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作者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4159510" y="595724"/>
            <a:ext cx="7074345" cy="5682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英文 微软雅黑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  <a:sym typeface="+mn-ea"/>
              </a:rPr>
              <a:t>、微软雅黑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  <a:sym typeface="+mn-ea"/>
              </a:rPr>
              <a:t>light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中文 微软雅黑、微软雅黑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light</a:t>
            </a: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正文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1.3</a:t>
            </a: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en-US" altLang="zh-CN" sz="14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https://www.pexels.com/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 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、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bing.cn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Segoe UI Light" panose="020B0502040204020203"/>
              </a:rPr>
              <a:t>（均为可商用素材网站）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Segoe UI Light" panose="020B0502040204020203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Light" panose="020B0502040204020203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Light" panose="020B0502040204020203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Light" panose="020B0502040204020203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Light" panose="020B0502040204020203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Light" panose="020B0502040204020203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Segoe UI Light" panose="020B0502040204020203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配色灵感主要</a:t>
            </a:r>
            <a:r>
              <a:rPr kumimoji="0" 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来源于华为鸿蒙发布会，设计灵感则来自站酷等多处简约科技风格的作品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6096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林先森（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微信号：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13005095375</a:t>
            </a:r>
            <a:r>
              <a:rPr 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7316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2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file:///C:\Users\Administrator\Desktop\51miz-V100703-E51752D3.mov" TargetMode="External"/><Relationship Id="rId1" Type="http://schemas.microsoft.com/office/2007/relationships/media" Target="file:///C:\Users\Administrator\Desktop\51miz-V100703-E51752D3.mov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70635" y="1422400"/>
            <a:ext cx="965136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cap="all">
                <a:gradFill>
                  <a:gsLst>
                    <a:gs pos="0">
                      <a:schemeClr val="bg1">
                        <a:alpha val="10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0"/>
                </a:gradFill>
                <a:uFillTx/>
                <a:latin typeface="+mj-lt"/>
                <a:ea typeface="+mj-lt"/>
              </a:rPr>
              <a:t>Metaverse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760220" y="2002155"/>
            <a:ext cx="86721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08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  <a:latin typeface="+mn-ea"/>
                <a:cs typeface="微软雅黑" panose="020B0503020204020204" charset="-122"/>
              </a:rPr>
              <a:t>未来，已来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630" y="6035675"/>
            <a:ext cx="1095375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圆角矩形 15"/>
          <p:cNvSpPr/>
          <p:nvPr/>
        </p:nvSpPr>
        <p:spPr>
          <a:xfrm>
            <a:off x="3815715" y="3950970"/>
            <a:ext cx="4561205" cy="402590"/>
          </a:xfrm>
          <a:prstGeom prst="roundRect">
            <a:avLst>
              <a:gd name="adj" fmla="val 50000"/>
            </a:avLst>
          </a:prstGeom>
          <a:solidFill>
            <a:schemeClr val="tx1">
              <a:alpha val="50000"/>
            </a:schemeClr>
          </a:solidFill>
          <a:ln>
            <a:gradFill>
              <a:gsLst>
                <a:gs pos="0">
                  <a:schemeClr val="bg1">
                    <a:alpha val="10000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27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gradFill>
                  <a:gsLst>
                    <a:gs pos="0">
                      <a:schemeClr val="bg1"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a typeface="+mn-lt"/>
                <a:cs typeface="+mn-lt"/>
              </a:rPr>
              <a:t>元宇宙</a:t>
            </a:r>
            <a:r>
              <a:rPr lang="en-US" altLang="zh-CN">
                <a:gradFill>
                  <a:gsLst>
                    <a:gs pos="0">
                      <a:schemeClr val="bg1"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a typeface="+mn-lt"/>
                <a:cs typeface="+mn-lt"/>
              </a:rPr>
              <a:t>——</a:t>
            </a:r>
            <a:r>
              <a:rPr lang="zh-CN" altLang="en-US">
                <a:gradFill>
                  <a:gsLst>
                    <a:gs pos="0">
                      <a:schemeClr val="bg1">
                        <a:alpha val="10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a typeface="+mn-lt"/>
                <a:cs typeface="+mn-lt"/>
              </a:rPr>
              <a:t>开启未来新时代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>
            <a:off x="0" y="2341880"/>
            <a:ext cx="5435600" cy="451612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8560" h="7112">
                <a:moveTo>
                  <a:pt x="2877" y="0"/>
                </a:moveTo>
                <a:cubicBezTo>
                  <a:pt x="6016" y="0"/>
                  <a:pt x="8560" y="2544"/>
                  <a:pt x="8560" y="5684"/>
                </a:cubicBezTo>
                <a:cubicBezTo>
                  <a:pt x="8560" y="6174"/>
                  <a:pt x="8498" y="6650"/>
                  <a:pt x="8381" y="7104"/>
                </a:cubicBezTo>
                <a:lnTo>
                  <a:pt x="8379" y="7112"/>
                </a:lnTo>
                <a:lnTo>
                  <a:pt x="6714" y="7112"/>
                </a:lnTo>
                <a:lnTo>
                  <a:pt x="6722" y="7091"/>
                </a:lnTo>
                <a:cubicBezTo>
                  <a:pt x="6882" y="6652"/>
                  <a:pt x="6970" y="6178"/>
                  <a:pt x="6970" y="5684"/>
                </a:cubicBezTo>
                <a:cubicBezTo>
                  <a:pt x="6970" y="3422"/>
                  <a:pt x="5138" y="1590"/>
                  <a:pt x="2877" y="1590"/>
                </a:cubicBezTo>
                <a:cubicBezTo>
                  <a:pt x="1763" y="1590"/>
                  <a:pt x="754" y="2034"/>
                  <a:pt x="17" y="2754"/>
                </a:cubicBezTo>
                <a:lnTo>
                  <a:pt x="0" y="2771"/>
                </a:lnTo>
                <a:lnTo>
                  <a:pt x="0" y="781"/>
                </a:lnTo>
                <a:lnTo>
                  <a:pt x="47" y="753"/>
                </a:lnTo>
                <a:cubicBezTo>
                  <a:pt x="880" y="274"/>
                  <a:pt x="1846" y="0"/>
                  <a:pt x="2877" y="0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7111365" y="635"/>
            <a:ext cx="5080635" cy="48933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8001" h="7706">
                <a:moveTo>
                  <a:pt x="1187" y="0"/>
                </a:moveTo>
                <a:lnTo>
                  <a:pt x="3388" y="0"/>
                </a:lnTo>
                <a:lnTo>
                  <a:pt x="3359" y="12"/>
                </a:lnTo>
                <a:cubicBezTo>
                  <a:pt x="2146" y="507"/>
                  <a:pt x="1291" y="1699"/>
                  <a:pt x="1291" y="3091"/>
                </a:cubicBezTo>
                <a:cubicBezTo>
                  <a:pt x="1291" y="4927"/>
                  <a:pt x="2779" y="6415"/>
                  <a:pt x="4616" y="6415"/>
                </a:cubicBezTo>
                <a:cubicBezTo>
                  <a:pt x="6452" y="6415"/>
                  <a:pt x="7940" y="4927"/>
                  <a:pt x="7940" y="3091"/>
                </a:cubicBezTo>
                <a:cubicBezTo>
                  <a:pt x="7940" y="1699"/>
                  <a:pt x="7085" y="507"/>
                  <a:pt x="5872" y="12"/>
                </a:cubicBezTo>
                <a:lnTo>
                  <a:pt x="5843" y="0"/>
                </a:lnTo>
                <a:lnTo>
                  <a:pt x="8001" y="0"/>
                </a:lnTo>
                <a:lnTo>
                  <a:pt x="8001" y="6228"/>
                </a:lnTo>
                <a:lnTo>
                  <a:pt x="7995" y="6235"/>
                </a:lnTo>
                <a:cubicBezTo>
                  <a:pt x="7152" y="7140"/>
                  <a:pt x="5950" y="7706"/>
                  <a:pt x="4616" y="7706"/>
                </a:cubicBezTo>
                <a:cubicBezTo>
                  <a:pt x="2066" y="7706"/>
                  <a:pt x="0" y="5640"/>
                  <a:pt x="0" y="3091"/>
                </a:cubicBezTo>
                <a:cubicBezTo>
                  <a:pt x="0" y="1915"/>
                  <a:pt x="439" y="843"/>
                  <a:pt x="1162" y="28"/>
                </a:cubicBezTo>
                <a:lnTo>
                  <a:pt x="1187" y="0"/>
                </a:ln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783590" y="485775"/>
            <a:ext cx="2828925" cy="924560"/>
            <a:chOff x="1140" y="757"/>
            <a:chExt cx="4455" cy="1456"/>
          </a:xfrm>
        </p:grpSpPr>
        <p:sp>
          <p:nvSpPr>
            <p:cNvPr id="3" name="文本框 2"/>
            <p:cNvSpPr txBox="1"/>
            <p:nvPr/>
          </p:nvSpPr>
          <p:spPr>
            <a:xfrm>
              <a:off x="1140" y="757"/>
              <a:ext cx="44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TWO</a:t>
              </a: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140" y="1162"/>
              <a:ext cx="445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元宇宙的八个要素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40" y="1827"/>
              <a:ext cx="445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  <a:cs typeface="微软雅黑" panose="020B0503020204020204" charset="-122"/>
                  <a:sym typeface="+mn-ea"/>
                </a:rPr>
                <a:t>Metacosmic Characteristics</a:t>
              </a:r>
            </a:p>
          </p:txBody>
        </p:sp>
      </p:grpSp>
      <p:sp>
        <p:nvSpPr>
          <p:cNvPr id="50" name="等腰三角形 49"/>
          <p:cNvSpPr/>
          <p:nvPr/>
        </p:nvSpPr>
        <p:spPr>
          <a:xfrm flipV="1">
            <a:off x="-699770" y="4362450"/>
            <a:ext cx="163195" cy="75565"/>
          </a:xfrm>
          <a:prstGeom prst="triangle">
            <a:avLst/>
          </a:pr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>
            <a:off x="850265" y="1988185"/>
            <a:ext cx="2504440" cy="1475740"/>
            <a:chOff x="1339" y="3248"/>
            <a:chExt cx="3944" cy="2324"/>
          </a:xfrm>
        </p:grpSpPr>
        <p:grpSp>
          <p:nvGrpSpPr>
            <p:cNvPr id="58" name="组合 57"/>
            <p:cNvGrpSpPr/>
            <p:nvPr/>
          </p:nvGrpSpPr>
          <p:grpSpPr>
            <a:xfrm>
              <a:off x="1339" y="3248"/>
              <a:ext cx="3944" cy="2324"/>
              <a:chOff x="1339" y="3248"/>
              <a:chExt cx="3944" cy="2324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1339" y="3248"/>
                <a:ext cx="3944" cy="2324"/>
                <a:chOff x="1339" y="2886"/>
                <a:chExt cx="4046" cy="2324"/>
              </a:xfrm>
              <a:effectLst>
                <a:outerShdw blurRad="63500" sx="102000" sy="1020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grpSpPr>
            <p:sp>
              <p:nvSpPr>
                <p:cNvPr id="9" name="圆角矩形 8"/>
                <p:cNvSpPr/>
                <p:nvPr/>
              </p:nvSpPr>
              <p:spPr>
                <a:xfrm>
                  <a:off x="1339" y="2886"/>
                  <a:ext cx="4046" cy="2324"/>
                </a:xfrm>
                <a:prstGeom prst="roundRect">
                  <a:avLst>
                    <a:gd name="adj" fmla="val 9509"/>
                  </a:avLst>
                </a:pr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ffectLst>
                  <a:outerShdw blurRad="762000" dist="25400" algn="ctr" rotWithShape="0">
                    <a:schemeClr val="bg1">
                      <a:alpha val="1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同侧圆角矩形 16"/>
                <p:cNvSpPr/>
                <p:nvPr/>
              </p:nvSpPr>
              <p:spPr>
                <a:xfrm flipV="1">
                  <a:off x="1339" y="5125"/>
                  <a:ext cx="4045" cy="85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0">
                      <a:schemeClr val="bg1"/>
                    </a:gs>
                    <a:gs pos="97000">
                      <a:schemeClr val="accent1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3" name="等腰三角形 42"/>
              <p:cNvSpPr/>
              <p:nvPr/>
            </p:nvSpPr>
            <p:spPr>
              <a:xfrm flipV="1">
                <a:off x="3182" y="3543"/>
                <a:ext cx="257" cy="119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9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721" y="3999"/>
              <a:ext cx="318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800" b="1" cap="all">
                  <a:gradFill>
                    <a:gsLst>
                      <a:gs pos="0">
                        <a:schemeClr val="bg1">
                          <a:alpha val="30000"/>
                        </a:schemeClr>
                      </a:gs>
                      <a:gs pos="87000">
                        <a:schemeClr val="bg1">
                          <a:alpha val="0"/>
                        </a:schemeClr>
                      </a:gs>
                    </a:gsLst>
                    <a:lin ang="5400000" scaled="0"/>
                  </a:gradFill>
                  <a:uFillTx/>
                  <a:latin typeface="+mj-lt"/>
                  <a:ea typeface="微软雅黑" panose="020B0503020204020204" charset="-122"/>
                </a:rPr>
                <a:t>identity</a:t>
              </a: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962" y="4391"/>
              <a:ext cx="269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n-ea"/>
                </a:rPr>
                <a:t>身份</a:t>
              </a: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3569970" y="1988185"/>
            <a:ext cx="2504440" cy="1475740"/>
            <a:chOff x="5622" y="3248"/>
            <a:chExt cx="3944" cy="2324"/>
          </a:xfrm>
        </p:grpSpPr>
        <p:grpSp>
          <p:nvGrpSpPr>
            <p:cNvPr id="57" name="组合 56"/>
            <p:cNvGrpSpPr/>
            <p:nvPr/>
          </p:nvGrpSpPr>
          <p:grpSpPr>
            <a:xfrm>
              <a:off x="5622" y="3248"/>
              <a:ext cx="3944" cy="2324"/>
              <a:chOff x="5622" y="3248"/>
              <a:chExt cx="3944" cy="2324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5622" y="3248"/>
                <a:ext cx="3944" cy="2324"/>
                <a:chOff x="1339" y="2886"/>
                <a:chExt cx="4046" cy="2324"/>
              </a:xfrm>
              <a:effectLst>
                <a:outerShdw blurRad="63500" sx="102000" sy="1020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grpSpPr>
            <p:sp>
              <p:nvSpPr>
                <p:cNvPr id="20" name="圆角矩形 19"/>
                <p:cNvSpPr/>
                <p:nvPr/>
              </p:nvSpPr>
              <p:spPr>
                <a:xfrm>
                  <a:off x="1339" y="2886"/>
                  <a:ext cx="4046" cy="2324"/>
                </a:xfrm>
                <a:prstGeom prst="roundRect">
                  <a:avLst>
                    <a:gd name="adj" fmla="val 9509"/>
                  </a:avLst>
                </a:pr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ffectLst>
                  <a:outerShdw blurRad="762000" dist="25400" algn="ctr" rotWithShape="0">
                    <a:schemeClr val="bg1">
                      <a:alpha val="1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同侧圆角矩形 20"/>
                <p:cNvSpPr/>
                <p:nvPr/>
              </p:nvSpPr>
              <p:spPr>
                <a:xfrm flipV="1">
                  <a:off x="1339" y="5125"/>
                  <a:ext cx="4045" cy="85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0">
                      <a:schemeClr val="bg1"/>
                    </a:gs>
                    <a:gs pos="97000">
                      <a:schemeClr val="accent1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4" name="等腰三角形 43"/>
              <p:cNvSpPr/>
              <p:nvPr/>
            </p:nvSpPr>
            <p:spPr>
              <a:xfrm flipV="1">
                <a:off x="7466" y="3543"/>
                <a:ext cx="257" cy="119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9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3" name="文本框 72"/>
            <p:cNvSpPr txBox="1"/>
            <p:nvPr/>
          </p:nvSpPr>
          <p:spPr>
            <a:xfrm>
              <a:off x="6003" y="3999"/>
              <a:ext cx="318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800" b="1" cap="all">
                  <a:gradFill>
                    <a:gsLst>
                      <a:gs pos="0">
                        <a:schemeClr val="bg1">
                          <a:alpha val="30000"/>
                        </a:schemeClr>
                      </a:gs>
                      <a:gs pos="87000">
                        <a:schemeClr val="bg1">
                          <a:alpha val="0"/>
                        </a:schemeClr>
                      </a:gs>
                    </a:gsLst>
                    <a:lin ang="5400000" scaled="0"/>
                  </a:gradFill>
                  <a:uFillTx/>
                  <a:latin typeface="+mj-lt"/>
                  <a:ea typeface="微软雅黑" panose="020B0503020204020204" charset="-122"/>
                </a:rPr>
                <a:t>friends</a:t>
              </a: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6245" y="4391"/>
              <a:ext cx="269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n-ea"/>
                </a:rPr>
                <a:t>朋友</a:t>
              </a: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6289675" y="1988185"/>
            <a:ext cx="2504440" cy="1475740"/>
            <a:chOff x="9905" y="3248"/>
            <a:chExt cx="3944" cy="2324"/>
          </a:xfrm>
        </p:grpSpPr>
        <p:grpSp>
          <p:nvGrpSpPr>
            <p:cNvPr id="56" name="组合 55"/>
            <p:cNvGrpSpPr/>
            <p:nvPr/>
          </p:nvGrpSpPr>
          <p:grpSpPr>
            <a:xfrm>
              <a:off x="9905" y="3248"/>
              <a:ext cx="3944" cy="2324"/>
              <a:chOff x="9905" y="3248"/>
              <a:chExt cx="3944" cy="2324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9905" y="3248"/>
                <a:ext cx="3944" cy="2324"/>
                <a:chOff x="1339" y="2886"/>
                <a:chExt cx="4046" cy="2324"/>
              </a:xfrm>
              <a:effectLst>
                <a:outerShdw blurRad="63500" sx="102000" sy="1020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grpSpPr>
            <p:sp>
              <p:nvSpPr>
                <p:cNvPr id="23" name="圆角矩形 22"/>
                <p:cNvSpPr/>
                <p:nvPr/>
              </p:nvSpPr>
              <p:spPr>
                <a:xfrm>
                  <a:off x="1339" y="2886"/>
                  <a:ext cx="4046" cy="2324"/>
                </a:xfrm>
                <a:prstGeom prst="roundRect">
                  <a:avLst>
                    <a:gd name="adj" fmla="val 9509"/>
                  </a:avLst>
                </a:pr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ffectLst>
                  <a:outerShdw blurRad="762000" dist="25400" algn="ctr" rotWithShape="0">
                    <a:schemeClr val="bg1">
                      <a:alpha val="1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同侧圆角矩形 23"/>
                <p:cNvSpPr/>
                <p:nvPr/>
              </p:nvSpPr>
              <p:spPr>
                <a:xfrm flipV="1">
                  <a:off x="1339" y="5125"/>
                  <a:ext cx="4045" cy="85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0">
                      <a:schemeClr val="bg1"/>
                    </a:gs>
                    <a:gs pos="97000">
                      <a:schemeClr val="accent1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5" name="等腰三角形 44"/>
              <p:cNvSpPr/>
              <p:nvPr/>
            </p:nvSpPr>
            <p:spPr>
              <a:xfrm flipV="1">
                <a:off x="11748" y="3543"/>
                <a:ext cx="257" cy="119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9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5" name="文本框 74"/>
            <p:cNvSpPr txBox="1"/>
            <p:nvPr/>
          </p:nvSpPr>
          <p:spPr>
            <a:xfrm>
              <a:off x="10011" y="3999"/>
              <a:ext cx="3727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b="1" cap="all">
                  <a:gradFill>
                    <a:gsLst>
                      <a:gs pos="0">
                        <a:schemeClr val="bg1">
                          <a:alpha val="30000"/>
                        </a:schemeClr>
                      </a:gs>
                      <a:gs pos="87000">
                        <a:schemeClr val="bg1">
                          <a:alpha val="0"/>
                        </a:schemeClr>
                      </a:gs>
                    </a:gsLst>
                    <a:lin ang="5400000" scaled="0"/>
                  </a:gradFill>
                  <a:uFillTx/>
                  <a:latin typeface="+mj-lt"/>
                  <a:ea typeface="微软雅黑" panose="020B0503020204020204" charset="-122"/>
                </a:rPr>
                <a:t>immersion</a:t>
              </a: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0527" y="4391"/>
              <a:ext cx="269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n-ea"/>
                </a:rPr>
                <a:t>沉浸感</a:t>
              </a: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9008745" y="1988185"/>
            <a:ext cx="2504440" cy="1475740"/>
            <a:chOff x="14187" y="3248"/>
            <a:chExt cx="3944" cy="2324"/>
          </a:xfrm>
        </p:grpSpPr>
        <p:grpSp>
          <p:nvGrpSpPr>
            <p:cNvPr id="55" name="组合 54"/>
            <p:cNvGrpSpPr/>
            <p:nvPr/>
          </p:nvGrpSpPr>
          <p:grpSpPr>
            <a:xfrm>
              <a:off x="14187" y="3248"/>
              <a:ext cx="3944" cy="2324"/>
              <a:chOff x="14187" y="3248"/>
              <a:chExt cx="3944" cy="2324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14187" y="3248"/>
                <a:ext cx="3944" cy="2324"/>
                <a:chOff x="1339" y="2886"/>
                <a:chExt cx="4046" cy="2324"/>
              </a:xfrm>
              <a:effectLst>
                <a:outerShdw blurRad="63500" sx="102000" sy="1020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grpSpPr>
            <p:sp>
              <p:nvSpPr>
                <p:cNvPr id="26" name="圆角矩形 25"/>
                <p:cNvSpPr/>
                <p:nvPr/>
              </p:nvSpPr>
              <p:spPr>
                <a:xfrm>
                  <a:off x="1339" y="2886"/>
                  <a:ext cx="4046" cy="2324"/>
                </a:xfrm>
                <a:prstGeom prst="roundRect">
                  <a:avLst>
                    <a:gd name="adj" fmla="val 9509"/>
                  </a:avLst>
                </a:pr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ffectLst>
                  <a:outerShdw blurRad="762000" dist="25400" algn="ctr" rotWithShape="0">
                    <a:schemeClr val="bg1">
                      <a:alpha val="1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同侧圆角矩形 26"/>
                <p:cNvSpPr/>
                <p:nvPr/>
              </p:nvSpPr>
              <p:spPr>
                <a:xfrm flipV="1">
                  <a:off x="1339" y="5125"/>
                  <a:ext cx="4045" cy="85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0">
                      <a:schemeClr val="bg1"/>
                    </a:gs>
                    <a:gs pos="97000">
                      <a:schemeClr val="accent1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6" name="等腰三角形 45"/>
              <p:cNvSpPr/>
              <p:nvPr/>
            </p:nvSpPr>
            <p:spPr>
              <a:xfrm flipV="1">
                <a:off x="16030" y="3543"/>
                <a:ext cx="257" cy="119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9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6" name="文本框 75"/>
            <p:cNvSpPr txBox="1"/>
            <p:nvPr/>
          </p:nvSpPr>
          <p:spPr>
            <a:xfrm>
              <a:off x="14570" y="3999"/>
              <a:ext cx="318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800" b="1" cap="all">
                  <a:gradFill>
                    <a:gsLst>
                      <a:gs pos="0">
                        <a:schemeClr val="bg1">
                          <a:alpha val="30000"/>
                        </a:schemeClr>
                      </a:gs>
                      <a:gs pos="87000">
                        <a:schemeClr val="bg1">
                          <a:alpha val="0"/>
                        </a:schemeClr>
                      </a:gs>
                    </a:gsLst>
                    <a:lin ang="5400000" scaled="0"/>
                  </a:gradFill>
                  <a:uFillTx/>
                  <a:latin typeface="+mj-lt"/>
                  <a:ea typeface="微软雅黑" panose="020B0503020204020204" charset="-122"/>
                </a:rPr>
                <a:t>fluent</a:t>
              </a: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4809" y="4391"/>
              <a:ext cx="269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n-ea"/>
                </a:rPr>
                <a:t>低延迟</a:t>
              </a: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850900" y="4281805"/>
            <a:ext cx="2504440" cy="1475740"/>
            <a:chOff x="1339" y="6543"/>
            <a:chExt cx="3944" cy="2324"/>
          </a:xfrm>
        </p:grpSpPr>
        <p:grpSp>
          <p:nvGrpSpPr>
            <p:cNvPr id="59" name="组合 58"/>
            <p:cNvGrpSpPr/>
            <p:nvPr/>
          </p:nvGrpSpPr>
          <p:grpSpPr>
            <a:xfrm>
              <a:off x="1339" y="6543"/>
              <a:ext cx="3944" cy="2324"/>
              <a:chOff x="1339" y="6543"/>
              <a:chExt cx="3944" cy="2324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1339" y="6543"/>
                <a:ext cx="3944" cy="2324"/>
                <a:chOff x="1339" y="2886"/>
                <a:chExt cx="4046" cy="2324"/>
              </a:xfrm>
              <a:effectLst>
                <a:outerShdw blurRad="63500" sx="102000" sy="1020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grpSpPr>
            <p:sp>
              <p:nvSpPr>
                <p:cNvPr id="31" name="圆角矩形 30"/>
                <p:cNvSpPr/>
                <p:nvPr/>
              </p:nvSpPr>
              <p:spPr>
                <a:xfrm>
                  <a:off x="1339" y="2886"/>
                  <a:ext cx="4046" cy="2324"/>
                </a:xfrm>
                <a:prstGeom prst="roundRect">
                  <a:avLst>
                    <a:gd name="adj" fmla="val 9509"/>
                  </a:avLst>
                </a:pr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ffectLst>
                  <a:outerShdw blurRad="762000" dist="25400" algn="ctr" rotWithShape="0">
                    <a:schemeClr val="bg1">
                      <a:alpha val="1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同侧圆角矩形 31"/>
                <p:cNvSpPr/>
                <p:nvPr/>
              </p:nvSpPr>
              <p:spPr>
                <a:xfrm flipV="1">
                  <a:off x="1339" y="5125"/>
                  <a:ext cx="4045" cy="85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0">
                      <a:schemeClr val="bg1"/>
                    </a:gs>
                    <a:gs pos="97000">
                      <a:schemeClr val="accent1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1" name="等腰三角形 50"/>
              <p:cNvSpPr/>
              <p:nvPr/>
            </p:nvSpPr>
            <p:spPr>
              <a:xfrm flipV="1">
                <a:off x="3182" y="6838"/>
                <a:ext cx="257" cy="119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9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7" name="文本框 76"/>
            <p:cNvSpPr txBox="1"/>
            <p:nvPr/>
          </p:nvSpPr>
          <p:spPr>
            <a:xfrm>
              <a:off x="1720" y="7358"/>
              <a:ext cx="3181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800" b="1" cap="all">
                  <a:gradFill>
                    <a:gsLst>
                      <a:gs pos="0">
                        <a:schemeClr val="bg1">
                          <a:alpha val="30000"/>
                        </a:schemeClr>
                      </a:gs>
                      <a:gs pos="87000">
                        <a:schemeClr val="bg1">
                          <a:alpha val="0"/>
                        </a:schemeClr>
                      </a:gs>
                    </a:gsLst>
                    <a:lin ang="5400000" scaled="0"/>
                  </a:gradFill>
                  <a:uFillTx/>
                  <a:latin typeface="+mj-lt"/>
                  <a:ea typeface="微软雅黑" panose="020B0503020204020204" charset="-122"/>
                </a:rPr>
                <a:t>Various</a:t>
              </a: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1962" y="7726"/>
              <a:ext cx="269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n-ea"/>
                </a:rPr>
                <a:t>多元化</a:t>
              </a: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3570605" y="4281805"/>
            <a:ext cx="2504440" cy="1475740"/>
            <a:chOff x="5622" y="6543"/>
            <a:chExt cx="3944" cy="2324"/>
          </a:xfrm>
        </p:grpSpPr>
        <p:grpSp>
          <p:nvGrpSpPr>
            <p:cNvPr id="60" name="组合 59"/>
            <p:cNvGrpSpPr/>
            <p:nvPr/>
          </p:nvGrpSpPr>
          <p:grpSpPr>
            <a:xfrm>
              <a:off x="5622" y="6543"/>
              <a:ext cx="3944" cy="2324"/>
              <a:chOff x="5622" y="6543"/>
              <a:chExt cx="3944" cy="2324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5622" y="6543"/>
                <a:ext cx="3944" cy="2324"/>
                <a:chOff x="1339" y="2886"/>
                <a:chExt cx="4046" cy="2324"/>
              </a:xfrm>
              <a:effectLst>
                <a:outerShdw blurRad="63500" sx="102000" sy="1020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1339" y="2886"/>
                  <a:ext cx="4046" cy="2324"/>
                </a:xfrm>
                <a:prstGeom prst="roundRect">
                  <a:avLst>
                    <a:gd name="adj" fmla="val 9509"/>
                  </a:avLst>
                </a:pr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ffectLst>
                  <a:outerShdw blurRad="762000" dist="25400" algn="ctr" rotWithShape="0">
                    <a:schemeClr val="bg1">
                      <a:alpha val="1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同侧圆角矩形 34"/>
                <p:cNvSpPr/>
                <p:nvPr/>
              </p:nvSpPr>
              <p:spPr>
                <a:xfrm flipV="1">
                  <a:off x="1339" y="5125"/>
                  <a:ext cx="4045" cy="85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0">
                      <a:schemeClr val="bg1"/>
                    </a:gs>
                    <a:gs pos="97000">
                      <a:schemeClr val="accent1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2" name="等腰三角形 51"/>
              <p:cNvSpPr/>
              <p:nvPr/>
            </p:nvSpPr>
            <p:spPr>
              <a:xfrm flipV="1">
                <a:off x="7467" y="6841"/>
                <a:ext cx="257" cy="119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9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8" name="文本框 77"/>
            <p:cNvSpPr txBox="1"/>
            <p:nvPr/>
          </p:nvSpPr>
          <p:spPr>
            <a:xfrm>
              <a:off x="5655" y="7358"/>
              <a:ext cx="3877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b="1" cap="all">
                  <a:gradFill>
                    <a:gsLst>
                      <a:gs pos="0">
                        <a:schemeClr val="bg1">
                          <a:alpha val="30000"/>
                        </a:schemeClr>
                      </a:gs>
                      <a:gs pos="87000">
                        <a:schemeClr val="bg1">
                          <a:alpha val="0"/>
                        </a:schemeClr>
                      </a:gs>
                    </a:gsLst>
                    <a:lin ang="5400000" scaled="0"/>
                  </a:gradFill>
                  <a:uFillTx/>
                  <a:latin typeface="+mj-lt"/>
                  <a:ea typeface="微软雅黑" panose="020B0503020204020204" charset="-122"/>
                </a:rPr>
                <a:t>everywhere</a:t>
              </a: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6245" y="7726"/>
              <a:ext cx="269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n-ea"/>
                </a:rPr>
                <a:t>随地</a:t>
              </a: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6290310" y="4281805"/>
            <a:ext cx="2504440" cy="1475740"/>
            <a:chOff x="9905" y="6543"/>
            <a:chExt cx="3944" cy="2324"/>
          </a:xfrm>
        </p:grpSpPr>
        <p:grpSp>
          <p:nvGrpSpPr>
            <p:cNvPr id="61" name="组合 60"/>
            <p:cNvGrpSpPr/>
            <p:nvPr/>
          </p:nvGrpSpPr>
          <p:grpSpPr>
            <a:xfrm>
              <a:off x="9905" y="6543"/>
              <a:ext cx="3944" cy="2324"/>
              <a:chOff x="9905" y="6543"/>
              <a:chExt cx="3944" cy="2324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9905" y="6543"/>
                <a:ext cx="3944" cy="2324"/>
                <a:chOff x="1339" y="2886"/>
                <a:chExt cx="4046" cy="2324"/>
              </a:xfrm>
              <a:effectLst>
                <a:outerShdw blurRad="63500" sx="102000" sy="1020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grpSpPr>
            <p:sp>
              <p:nvSpPr>
                <p:cNvPr id="37" name="圆角矩形 36"/>
                <p:cNvSpPr/>
                <p:nvPr/>
              </p:nvSpPr>
              <p:spPr>
                <a:xfrm>
                  <a:off x="1339" y="2886"/>
                  <a:ext cx="4046" cy="2324"/>
                </a:xfrm>
                <a:prstGeom prst="roundRect">
                  <a:avLst>
                    <a:gd name="adj" fmla="val 9509"/>
                  </a:avLst>
                </a:pr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ffectLst>
                  <a:outerShdw blurRad="762000" dist="25400" algn="ctr" rotWithShape="0">
                    <a:schemeClr val="bg1">
                      <a:alpha val="1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同侧圆角矩形 37"/>
                <p:cNvSpPr/>
                <p:nvPr/>
              </p:nvSpPr>
              <p:spPr>
                <a:xfrm flipV="1">
                  <a:off x="1339" y="5125"/>
                  <a:ext cx="4045" cy="85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0">
                      <a:schemeClr val="bg1"/>
                    </a:gs>
                    <a:gs pos="97000">
                      <a:schemeClr val="accent1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3" name="等腰三角形 52"/>
              <p:cNvSpPr/>
              <p:nvPr/>
            </p:nvSpPr>
            <p:spPr>
              <a:xfrm flipV="1">
                <a:off x="11748" y="6841"/>
                <a:ext cx="257" cy="119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9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9" name="文本框 78"/>
            <p:cNvSpPr txBox="1"/>
            <p:nvPr/>
          </p:nvSpPr>
          <p:spPr>
            <a:xfrm>
              <a:off x="10092" y="7358"/>
              <a:ext cx="3565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b="1" cap="all">
                  <a:gradFill>
                    <a:gsLst>
                      <a:gs pos="0">
                        <a:schemeClr val="bg1">
                          <a:alpha val="30000"/>
                        </a:schemeClr>
                      </a:gs>
                      <a:gs pos="87000">
                        <a:schemeClr val="bg1">
                          <a:alpha val="0"/>
                        </a:schemeClr>
                      </a:gs>
                    </a:gsLst>
                    <a:lin ang="5400000" scaled="0"/>
                  </a:gradFill>
                  <a:uFillTx/>
                  <a:latin typeface="+mj-lt"/>
                  <a:ea typeface="微软雅黑" panose="020B0503020204020204" charset="-122"/>
                </a:rPr>
                <a:t>Economics</a:t>
              </a: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10527" y="7726"/>
              <a:ext cx="269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n-ea"/>
                </a:rPr>
                <a:t>经济系统</a:t>
              </a: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9010015" y="4281805"/>
            <a:ext cx="2504440" cy="1475740"/>
            <a:chOff x="14188" y="6543"/>
            <a:chExt cx="3944" cy="2324"/>
          </a:xfrm>
        </p:grpSpPr>
        <p:grpSp>
          <p:nvGrpSpPr>
            <p:cNvPr id="62" name="组合 61"/>
            <p:cNvGrpSpPr/>
            <p:nvPr/>
          </p:nvGrpSpPr>
          <p:grpSpPr>
            <a:xfrm>
              <a:off x="14188" y="6543"/>
              <a:ext cx="3944" cy="2324"/>
              <a:chOff x="14188" y="6543"/>
              <a:chExt cx="3944" cy="2324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14188" y="6543"/>
                <a:ext cx="3944" cy="2324"/>
                <a:chOff x="1339" y="2886"/>
                <a:chExt cx="4046" cy="2324"/>
              </a:xfrm>
              <a:effectLst>
                <a:outerShdw blurRad="63500" sx="102000" sy="1020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grpSpPr>
            <p:sp>
              <p:nvSpPr>
                <p:cNvPr id="41" name="圆角矩形 40"/>
                <p:cNvSpPr/>
                <p:nvPr/>
              </p:nvSpPr>
              <p:spPr>
                <a:xfrm>
                  <a:off x="1339" y="2886"/>
                  <a:ext cx="4046" cy="2324"/>
                </a:xfrm>
                <a:prstGeom prst="roundRect">
                  <a:avLst>
                    <a:gd name="adj" fmla="val 9509"/>
                  </a:avLst>
                </a:pr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ffectLst>
                  <a:outerShdw blurRad="762000" dist="25400" algn="ctr" rotWithShape="0">
                    <a:schemeClr val="bg1">
                      <a:alpha val="16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同侧圆角矩形 41"/>
                <p:cNvSpPr/>
                <p:nvPr/>
              </p:nvSpPr>
              <p:spPr>
                <a:xfrm flipV="1">
                  <a:off x="1339" y="5125"/>
                  <a:ext cx="4045" cy="85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0">
                      <a:schemeClr val="bg1"/>
                    </a:gs>
                    <a:gs pos="97000">
                      <a:schemeClr val="accent1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4" name="等腰三角形 53"/>
              <p:cNvSpPr/>
              <p:nvPr/>
            </p:nvSpPr>
            <p:spPr>
              <a:xfrm flipV="1">
                <a:off x="16029" y="6841"/>
                <a:ext cx="257" cy="119"/>
              </a:xfrm>
              <a:prstGeom prst="triangle">
                <a:avLst/>
              </a:prstGeom>
              <a:gradFill>
                <a:gsLst>
                  <a:gs pos="0">
                    <a:schemeClr val="bg1"/>
                  </a:gs>
                  <a:gs pos="9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0" name="文本框 79"/>
            <p:cNvSpPr txBox="1"/>
            <p:nvPr/>
          </p:nvSpPr>
          <p:spPr>
            <a:xfrm>
              <a:off x="14276" y="7358"/>
              <a:ext cx="3763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b="1" cap="all">
                  <a:gradFill>
                    <a:gsLst>
                      <a:gs pos="0">
                        <a:schemeClr val="bg1">
                          <a:alpha val="30000"/>
                        </a:schemeClr>
                      </a:gs>
                      <a:gs pos="87000">
                        <a:schemeClr val="bg1">
                          <a:alpha val="0"/>
                        </a:schemeClr>
                      </a:gs>
                    </a:gsLst>
                    <a:lin ang="5400000" scaled="0"/>
                  </a:gradFill>
                  <a:uFillTx/>
                  <a:latin typeface="+mj-lt"/>
                  <a:ea typeface="微软雅黑" panose="020B0503020204020204" charset="-122"/>
                </a:rPr>
                <a:t>civilization</a:t>
              </a: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4809" y="7726"/>
              <a:ext cx="269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n-ea"/>
                </a:rPr>
                <a:t>文明</a:t>
              </a:r>
            </a:p>
          </p:txBody>
        </p:sp>
      </p:grpSp>
      <p:sp>
        <p:nvSpPr>
          <p:cNvPr id="15" name="任意多边形 14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83590" y="485775"/>
            <a:ext cx="2828925" cy="924560"/>
            <a:chOff x="1140" y="757"/>
            <a:chExt cx="4455" cy="1456"/>
          </a:xfrm>
        </p:grpSpPr>
        <p:sp>
          <p:nvSpPr>
            <p:cNvPr id="3" name="文本框 2"/>
            <p:cNvSpPr txBox="1"/>
            <p:nvPr/>
          </p:nvSpPr>
          <p:spPr>
            <a:xfrm>
              <a:off x="1140" y="757"/>
              <a:ext cx="44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TWO</a:t>
              </a: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140" y="1162"/>
              <a:ext cx="445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可应用的场景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40" y="1827"/>
              <a:ext cx="445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  <a:cs typeface="微软雅黑" panose="020B0503020204020204" charset="-122"/>
                  <a:sym typeface="+mn-ea"/>
                </a:rPr>
                <a:t>Application scenario</a:t>
              </a:r>
            </a:p>
          </p:txBody>
        </p:sp>
      </p:grpSp>
      <p:pic>
        <p:nvPicPr>
          <p:cNvPr id="100" name="图片 99"/>
          <p:cNvPicPr/>
          <p:nvPr/>
        </p:nvPicPr>
        <p:blipFill>
          <a:blip r:embed="rId2"/>
          <a:srcRect t="6265" b="6265"/>
          <a:stretch>
            <a:fillRect/>
          </a:stretch>
        </p:blipFill>
        <p:spPr>
          <a:xfrm>
            <a:off x="0" y="4382135"/>
            <a:ext cx="4925695" cy="2032000"/>
          </a:xfrm>
          <a:prstGeom prst="rect">
            <a:avLst/>
          </a:prstGeom>
          <a:noFill/>
          <a:ln w="15875">
            <a:solidFill>
              <a:schemeClr val="accent1">
                <a:alpha val="50000"/>
              </a:schemeClr>
            </a:solidFill>
          </a:ln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835" y="4382135"/>
            <a:ext cx="3495675" cy="2032000"/>
          </a:xfrm>
          <a:prstGeom prst="rect">
            <a:avLst/>
          </a:prstGeom>
          <a:noFill/>
          <a:ln w="15875">
            <a:solidFill>
              <a:schemeClr val="accent1">
                <a:alpha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285" y="4382135"/>
            <a:ext cx="3304540" cy="2032000"/>
          </a:xfrm>
          <a:prstGeom prst="rect">
            <a:avLst/>
          </a:prstGeom>
          <a:ln w="15875">
            <a:solidFill>
              <a:schemeClr val="accent1">
                <a:alpha val="50000"/>
              </a:schemeClr>
            </a:solidFill>
          </a:ln>
        </p:spPr>
      </p:pic>
      <p:pic>
        <p:nvPicPr>
          <p:cNvPr id="103" name="图片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1849755"/>
            <a:ext cx="3262630" cy="2297430"/>
          </a:xfrm>
          <a:prstGeom prst="rect">
            <a:avLst/>
          </a:prstGeom>
          <a:noFill/>
          <a:ln w="15875">
            <a:solidFill>
              <a:schemeClr val="accent1">
                <a:alpha val="50000"/>
              </a:schemeClr>
            </a:solidFill>
          </a:ln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3920" y="1849120"/>
            <a:ext cx="3877310" cy="2298065"/>
          </a:xfrm>
          <a:prstGeom prst="rect">
            <a:avLst/>
          </a:prstGeom>
          <a:noFill/>
          <a:ln w="15875">
            <a:solidFill>
              <a:schemeClr val="accent1">
                <a:alpha val="50000"/>
              </a:schemeClr>
            </a:solidFill>
          </a:ln>
        </p:spPr>
      </p:pic>
      <p:pic>
        <p:nvPicPr>
          <p:cNvPr id="105" name="图片 104"/>
          <p:cNvPicPr>
            <a:picLocks noChangeAspect="1"/>
          </p:cNvPicPr>
          <p:nvPr/>
        </p:nvPicPr>
        <p:blipFill>
          <a:blip r:embed="rId7"/>
          <a:srcRect l="5217" r="12700"/>
          <a:stretch>
            <a:fillRect/>
          </a:stretch>
        </p:blipFill>
        <p:spPr>
          <a:xfrm>
            <a:off x="7462520" y="1849120"/>
            <a:ext cx="4729480" cy="2298065"/>
          </a:xfrm>
          <a:prstGeom prst="rect">
            <a:avLst/>
          </a:prstGeom>
          <a:noFill/>
          <a:ln w="15875">
            <a:solidFill>
              <a:schemeClr val="accent1">
                <a:alpha val="50000"/>
              </a:schemeClr>
            </a:solidFill>
          </a:ln>
        </p:spPr>
      </p:pic>
      <p:sp>
        <p:nvSpPr>
          <p:cNvPr id="15" name="任意多边形 14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81D8961-718F-4643-B63E-95D07876D7DF}"/>
              </a:ext>
            </a:extLst>
          </p:cNvPr>
          <p:cNvSpPr/>
          <p:nvPr/>
        </p:nvSpPr>
        <p:spPr>
          <a:xfrm>
            <a:off x="0" y="1849120"/>
            <a:ext cx="3262630" cy="2297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1C8653B-7A04-4150-8E37-B306A2D80664}"/>
              </a:ext>
            </a:extLst>
          </p:cNvPr>
          <p:cNvSpPr/>
          <p:nvPr/>
        </p:nvSpPr>
        <p:spPr>
          <a:xfrm>
            <a:off x="3423919" y="1849120"/>
            <a:ext cx="3877309" cy="2297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7B0BE36-8C2A-48AD-B05F-5F6C652F4B56}"/>
              </a:ext>
            </a:extLst>
          </p:cNvPr>
          <p:cNvSpPr/>
          <p:nvPr/>
        </p:nvSpPr>
        <p:spPr>
          <a:xfrm>
            <a:off x="7462518" y="1849120"/>
            <a:ext cx="4729482" cy="2297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93C8137-B385-4ADD-B722-043DCD639C3C}"/>
              </a:ext>
            </a:extLst>
          </p:cNvPr>
          <p:cNvSpPr/>
          <p:nvPr/>
        </p:nvSpPr>
        <p:spPr>
          <a:xfrm>
            <a:off x="8845825" y="4382135"/>
            <a:ext cx="3342999" cy="20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E8589EA-E7BF-4BFE-98AB-FCA6430EBD96}"/>
              </a:ext>
            </a:extLst>
          </p:cNvPr>
          <p:cNvSpPr/>
          <p:nvPr/>
        </p:nvSpPr>
        <p:spPr>
          <a:xfrm>
            <a:off x="5156834" y="4382135"/>
            <a:ext cx="3495675" cy="20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0BE2C6D-6724-43D8-BAFE-66BA851B1645}"/>
              </a:ext>
            </a:extLst>
          </p:cNvPr>
          <p:cNvSpPr/>
          <p:nvPr/>
        </p:nvSpPr>
        <p:spPr>
          <a:xfrm>
            <a:off x="-1" y="4381500"/>
            <a:ext cx="4925695" cy="20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http://photo-static-api.fotomore.com/creative/vcg/400/new/VCG41N1182764552.jpg" descr="&amp;pky340_sjzg_VCG41N1182764552&amp;2&amp;src_toppic_inpsrchzd1&amp;"/>
          <p:cNvPicPr>
            <a:picLocks noChangeAspect="1"/>
          </p:cNvPicPr>
          <p:nvPr/>
        </p:nvPicPr>
        <p:blipFill>
          <a:blip r:embed="rId2">
            <a:alphaModFix amt="10000"/>
            <a:grayscl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83590" y="485775"/>
            <a:ext cx="2828925" cy="924560"/>
            <a:chOff x="1140" y="757"/>
            <a:chExt cx="4455" cy="1456"/>
          </a:xfrm>
        </p:grpSpPr>
        <p:sp>
          <p:nvSpPr>
            <p:cNvPr id="3" name="文本框 2"/>
            <p:cNvSpPr txBox="1"/>
            <p:nvPr/>
          </p:nvSpPr>
          <p:spPr>
            <a:xfrm>
              <a:off x="1140" y="757"/>
              <a:ext cx="44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TWO</a:t>
              </a: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140" y="1162"/>
              <a:ext cx="445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元宇宙面临的挑战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40" y="1827"/>
              <a:ext cx="445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  <a:cs typeface="微软雅黑" panose="020B0503020204020204" charset="-122"/>
                  <a:sym typeface="+mn-ea"/>
                </a:rPr>
                <a:t>Challenges facing the</a:t>
              </a:r>
              <a:r>
                <a:rPr lang="en-US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  <a:cs typeface="微软雅黑" panose="020B0503020204020204" charset="-122"/>
                  <a:sym typeface="+mn-ea"/>
                </a:rPr>
                <a:t> </a:t>
              </a:r>
              <a:r>
                <a:rPr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  <a:cs typeface="微软雅黑" panose="020B0503020204020204" charset="-122"/>
                  <a:sym typeface="+mn-ea"/>
                </a:rPr>
                <a:t>Metacosmic</a:t>
              </a:r>
              <a:endParaRPr lang="en-US" altLang="zh-CN" sz="1000" cap="all">
                <a:solidFill>
                  <a:schemeClr val="bg1">
                    <a:alpha val="50000"/>
                  </a:schemeClr>
                </a:solidFill>
                <a:uFillTx/>
                <a:ea typeface="微软雅黑 Light" panose="020B0502040204020203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42" name="任意多边形 41"/>
          <p:cNvSpPr/>
          <p:nvPr/>
        </p:nvSpPr>
        <p:spPr>
          <a:xfrm flipH="1">
            <a:off x="5870575" y="1628140"/>
            <a:ext cx="2698750" cy="4641850"/>
          </a:xfrm>
          <a:custGeom>
            <a:avLst/>
            <a:gdLst>
              <a:gd name="connsiteX0" fmla="*/ 0 w 3822"/>
              <a:gd name="connsiteY0" fmla="*/ 0 h 8154"/>
              <a:gd name="connsiteX1" fmla="*/ 1117 w 3822"/>
              <a:gd name="connsiteY1" fmla="*/ 2677 h 8154"/>
              <a:gd name="connsiteX2" fmla="*/ 3385 w 3822"/>
              <a:gd name="connsiteY2" fmla="*/ 3970 h 8154"/>
              <a:gd name="connsiteX3" fmla="*/ 3415 w 3822"/>
              <a:gd name="connsiteY3" fmla="*/ 3978 h 8154"/>
              <a:gd name="connsiteX4" fmla="*/ 3596 w 3822"/>
              <a:gd name="connsiteY4" fmla="*/ 3978 h 8154"/>
              <a:gd name="connsiteX5" fmla="*/ 3596 w 3822"/>
              <a:gd name="connsiteY5" fmla="*/ 3868 h 8154"/>
              <a:gd name="connsiteX6" fmla="*/ 3822 w 3822"/>
              <a:gd name="connsiteY6" fmla="*/ 4095 h 8154"/>
              <a:gd name="connsiteX7" fmla="*/ 3596 w 3822"/>
              <a:gd name="connsiteY7" fmla="*/ 4321 h 8154"/>
              <a:gd name="connsiteX8" fmla="*/ 3596 w 3822"/>
              <a:gd name="connsiteY8" fmla="*/ 4211 h 8154"/>
              <a:gd name="connsiteX9" fmla="*/ 3551 w 3822"/>
              <a:gd name="connsiteY9" fmla="*/ 4211 h 8154"/>
              <a:gd name="connsiteX10" fmla="*/ 3550 w 3822"/>
              <a:gd name="connsiteY10" fmla="*/ 4211 h 8154"/>
              <a:gd name="connsiteX11" fmla="*/ 1117 w 3822"/>
              <a:gd name="connsiteY11" fmla="*/ 5627 h 8154"/>
              <a:gd name="connsiteX12" fmla="*/ 0 w 3822"/>
              <a:gd name="connsiteY12" fmla="*/ 8154 h 8154"/>
              <a:gd name="connsiteX13" fmla="*/ 0 w 3822"/>
              <a:gd name="connsiteY13" fmla="*/ 0 h 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22" h="8154">
                <a:moveTo>
                  <a:pt x="0" y="0"/>
                </a:moveTo>
                <a:cubicBezTo>
                  <a:pt x="167" y="960"/>
                  <a:pt x="538" y="1797"/>
                  <a:pt x="1117" y="2677"/>
                </a:cubicBezTo>
                <a:cubicBezTo>
                  <a:pt x="1596" y="3262"/>
                  <a:pt x="2548" y="3738"/>
                  <a:pt x="3385" y="3970"/>
                </a:cubicBezTo>
                <a:lnTo>
                  <a:pt x="3415" y="3978"/>
                </a:lnTo>
                <a:lnTo>
                  <a:pt x="3596" y="3978"/>
                </a:lnTo>
                <a:lnTo>
                  <a:pt x="3596" y="3868"/>
                </a:lnTo>
                <a:lnTo>
                  <a:pt x="3822" y="4095"/>
                </a:lnTo>
                <a:lnTo>
                  <a:pt x="3596" y="4321"/>
                </a:lnTo>
                <a:lnTo>
                  <a:pt x="3596" y="4211"/>
                </a:lnTo>
                <a:lnTo>
                  <a:pt x="3551" y="4211"/>
                </a:lnTo>
                <a:lnTo>
                  <a:pt x="3550" y="4211"/>
                </a:lnTo>
                <a:cubicBezTo>
                  <a:pt x="2696" y="4486"/>
                  <a:pt x="1702" y="4985"/>
                  <a:pt x="1117" y="5627"/>
                </a:cubicBezTo>
                <a:cubicBezTo>
                  <a:pt x="569" y="6329"/>
                  <a:pt x="200" y="7244"/>
                  <a:pt x="0" y="815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任意多边形 40"/>
          <p:cNvSpPr/>
          <p:nvPr/>
        </p:nvSpPr>
        <p:spPr>
          <a:xfrm>
            <a:off x="3719830" y="1628140"/>
            <a:ext cx="2698750" cy="4641850"/>
          </a:xfrm>
          <a:custGeom>
            <a:avLst/>
            <a:gdLst>
              <a:gd name="connsiteX0" fmla="*/ 0 w 3822"/>
              <a:gd name="connsiteY0" fmla="*/ 0 h 8154"/>
              <a:gd name="connsiteX1" fmla="*/ 1117 w 3822"/>
              <a:gd name="connsiteY1" fmla="*/ 2677 h 8154"/>
              <a:gd name="connsiteX2" fmla="*/ 3385 w 3822"/>
              <a:gd name="connsiteY2" fmla="*/ 3970 h 8154"/>
              <a:gd name="connsiteX3" fmla="*/ 3415 w 3822"/>
              <a:gd name="connsiteY3" fmla="*/ 3978 h 8154"/>
              <a:gd name="connsiteX4" fmla="*/ 3596 w 3822"/>
              <a:gd name="connsiteY4" fmla="*/ 3978 h 8154"/>
              <a:gd name="connsiteX5" fmla="*/ 3596 w 3822"/>
              <a:gd name="connsiteY5" fmla="*/ 3868 h 8154"/>
              <a:gd name="connsiteX6" fmla="*/ 3822 w 3822"/>
              <a:gd name="connsiteY6" fmla="*/ 4095 h 8154"/>
              <a:gd name="connsiteX7" fmla="*/ 3596 w 3822"/>
              <a:gd name="connsiteY7" fmla="*/ 4321 h 8154"/>
              <a:gd name="connsiteX8" fmla="*/ 3596 w 3822"/>
              <a:gd name="connsiteY8" fmla="*/ 4211 h 8154"/>
              <a:gd name="connsiteX9" fmla="*/ 3551 w 3822"/>
              <a:gd name="connsiteY9" fmla="*/ 4211 h 8154"/>
              <a:gd name="connsiteX10" fmla="*/ 3550 w 3822"/>
              <a:gd name="connsiteY10" fmla="*/ 4211 h 8154"/>
              <a:gd name="connsiteX11" fmla="*/ 1117 w 3822"/>
              <a:gd name="connsiteY11" fmla="*/ 5627 h 8154"/>
              <a:gd name="connsiteX12" fmla="*/ 0 w 3822"/>
              <a:gd name="connsiteY12" fmla="*/ 8154 h 8154"/>
              <a:gd name="connsiteX13" fmla="*/ 0 w 3822"/>
              <a:gd name="connsiteY13" fmla="*/ 0 h 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22" h="8154">
                <a:moveTo>
                  <a:pt x="0" y="0"/>
                </a:moveTo>
                <a:cubicBezTo>
                  <a:pt x="167" y="960"/>
                  <a:pt x="538" y="1797"/>
                  <a:pt x="1117" y="2677"/>
                </a:cubicBezTo>
                <a:cubicBezTo>
                  <a:pt x="1596" y="3262"/>
                  <a:pt x="2548" y="3738"/>
                  <a:pt x="3385" y="3970"/>
                </a:cubicBezTo>
                <a:lnTo>
                  <a:pt x="3415" y="3978"/>
                </a:lnTo>
                <a:lnTo>
                  <a:pt x="3596" y="3978"/>
                </a:lnTo>
                <a:lnTo>
                  <a:pt x="3596" y="3868"/>
                </a:lnTo>
                <a:lnTo>
                  <a:pt x="3822" y="4095"/>
                </a:lnTo>
                <a:lnTo>
                  <a:pt x="3596" y="4321"/>
                </a:lnTo>
                <a:lnTo>
                  <a:pt x="3596" y="4211"/>
                </a:lnTo>
                <a:lnTo>
                  <a:pt x="3551" y="4211"/>
                </a:lnTo>
                <a:lnTo>
                  <a:pt x="3550" y="4211"/>
                </a:lnTo>
                <a:cubicBezTo>
                  <a:pt x="2696" y="4486"/>
                  <a:pt x="1702" y="4985"/>
                  <a:pt x="1117" y="5627"/>
                </a:cubicBezTo>
                <a:cubicBezTo>
                  <a:pt x="569" y="6329"/>
                  <a:pt x="200" y="7244"/>
                  <a:pt x="0" y="815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4782185" y="2634615"/>
            <a:ext cx="2627630" cy="262890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1181100" algn="ctr" rotWithShape="0">
              <a:schemeClr val="accent1"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783590" y="1990090"/>
            <a:ext cx="2921000" cy="441960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  <a:effectLst>
            <a:outerShdw blurRad="673100" dist="177800" dir="5400000" sx="72000" sy="72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资本操纵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783590" y="2858770"/>
            <a:ext cx="2921000" cy="441960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  <a:effectLst>
            <a:outerShdw blurRad="673100" dist="177800" dir="5400000" sx="72000" sy="72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舆论泡沫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783590" y="3728085"/>
            <a:ext cx="2921000" cy="441960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  <a:effectLst>
            <a:outerShdw blurRad="673100" dist="177800" dir="5400000" sx="72000" sy="72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伦理制约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783590" y="4596765"/>
            <a:ext cx="2921000" cy="441960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  <a:effectLst>
            <a:outerShdw blurRad="673100" dist="177800" dir="5400000" sx="72000" sy="72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垄断张力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783590" y="5465445"/>
            <a:ext cx="2921000" cy="441960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  <a:effectLst>
            <a:outerShdw blurRad="673100" dist="177800" dir="5400000" sx="72000" sy="72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算力压力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8584565" y="1990090"/>
            <a:ext cx="2921000" cy="441960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  <a:effectLst>
            <a:outerShdw blurRad="673100" dist="177800" dir="5400000" sx="72000" sy="72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经济风险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8584565" y="2858770"/>
            <a:ext cx="2921000" cy="441960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  <a:effectLst>
            <a:outerShdw blurRad="673100" dist="177800" dir="5400000" sx="72000" sy="72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沉迷风险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8584565" y="3728085"/>
            <a:ext cx="2921000" cy="441960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  <a:effectLst>
            <a:outerShdw blurRad="673100" dist="177800" dir="5400000" sx="72000" sy="72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知识产权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8584565" y="4596765"/>
            <a:ext cx="2921000" cy="441960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  <a:effectLst>
            <a:outerShdw blurRad="673100" dist="177800" dir="5400000" sx="72000" sy="72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私隐风险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8584565" y="5465445"/>
            <a:ext cx="2921000" cy="441960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  <a:effectLst>
            <a:outerShdw blurRad="673100" dist="177800" dir="5400000" sx="72000" sy="72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产业内卷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5145405" y="2775585"/>
            <a:ext cx="1901190" cy="2005965"/>
            <a:chOff x="8103" y="4502"/>
            <a:chExt cx="2994" cy="3159"/>
          </a:xfrm>
        </p:grpSpPr>
        <p:pic>
          <p:nvPicPr>
            <p:cNvPr id="29" name="图片 28" descr="343538343131363b343538343034343bccf4d5bd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03" y="4502"/>
              <a:ext cx="2994" cy="2994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8175" y="6937"/>
              <a:ext cx="285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2">
                      <a:lumMod val="50000"/>
                    </a:schemeClr>
                  </a:solidFill>
                  <a:latin typeface="+mj-ea"/>
                  <a:ea typeface="+mj-ea"/>
                </a:rPr>
                <a:t>十大挑战</a:t>
              </a:r>
            </a:p>
          </p:txBody>
        </p:sp>
      </p:grpSp>
      <p:sp>
        <p:nvSpPr>
          <p:cNvPr id="6" name="任意多边形 5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18310" y="4681855"/>
            <a:ext cx="8757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cap="all">
                <a:solidFill>
                  <a:schemeClr val="bg1">
                    <a:alpha val="10000"/>
                  </a:schemeClr>
                </a:solidFill>
                <a:uFillTx/>
                <a:latin typeface="+mj-lt"/>
                <a:ea typeface="微软雅黑" panose="020B0503020204020204" charset="-122"/>
                <a:cs typeface="微软雅黑" panose="020B0503020204020204" charset="-122"/>
              </a:rPr>
              <a:t>How far is the </a:t>
            </a:r>
            <a:r>
              <a:rPr lang="en-US" altLang="zh-CN" sz="4000" b="1" cap="all">
                <a:solidFill>
                  <a:schemeClr val="bg1">
                    <a:alpha val="10000"/>
                  </a:schemeClr>
                </a:solidFill>
                <a:uFillTx/>
                <a:latin typeface="+mj-lt"/>
                <a:ea typeface="微软雅黑" panose="020B0503020204020204" charset="-122"/>
                <a:cs typeface="微软雅黑" panose="020B0503020204020204" charset="-122"/>
                <a:sym typeface="+mn-ea"/>
              </a:rPr>
              <a:t>Metaverse</a:t>
            </a:r>
            <a:r>
              <a:rPr lang="zh-CN" altLang="en-US" sz="4000" b="1" cap="all">
                <a:solidFill>
                  <a:schemeClr val="bg1">
                    <a:alpha val="10000"/>
                  </a:schemeClr>
                </a:solidFill>
                <a:uFillTx/>
                <a:latin typeface="+mj-lt"/>
                <a:ea typeface="微软雅黑" panose="020B0503020204020204" charset="-122"/>
                <a:cs typeface="微软雅黑" panose="020B0503020204020204" charset="-122"/>
              </a:rPr>
              <a:t>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231515" y="4935220"/>
            <a:ext cx="5730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gradFill>
                  <a:gsLst>
                    <a:gs pos="0">
                      <a:schemeClr val="bg1">
                        <a:alpha val="100000"/>
                      </a:schemeClr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n-ea"/>
              </a:rPr>
              <a:t>元宇宙还有多远？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4524375" y="780415"/>
            <a:ext cx="3138805" cy="3774440"/>
            <a:chOff x="4082" y="0"/>
            <a:chExt cx="4990" cy="6000"/>
          </a:xfrm>
        </p:grpSpPr>
        <p:sp>
          <p:nvSpPr>
            <p:cNvPr id="16" name="任意多边形 15"/>
            <p:cNvSpPr/>
            <p:nvPr/>
          </p:nvSpPr>
          <p:spPr>
            <a:xfrm>
              <a:off x="4082" y="1066"/>
              <a:ext cx="4935" cy="493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5790" h="5790">
                  <a:moveTo>
                    <a:pt x="2895" y="810"/>
                  </a:moveTo>
                  <a:cubicBezTo>
                    <a:pt x="1743" y="810"/>
                    <a:pt x="810" y="1743"/>
                    <a:pt x="810" y="2895"/>
                  </a:cubicBezTo>
                  <a:cubicBezTo>
                    <a:pt x="810" y="4047"/>
                    <a:pt x="1743" y="4980"/>
                    <a:pt x="2895" y="4980"/>
                  </a:cubicBezTo>
                  <a:cubicBezTo>
                    <a:pt x="4047" y="4980"/>
                    <a:pt x="4980" y="4047"/>
                    <a:pt x="4980" y="2895"/>
                  </a:cubicBezTo>
                  <a:cubicBezTo>
                    <a:pt x="4980" y="1743"/>
                    <a:pt x="4047" y="810"/>
                    <a:pt x="2895" y="810"/>
                  </a:cubicBezTo>
                  <a:close/>
                  <a:moveTo>
                    <a:pt x="2895" y="0"/>
                  </a:moveTo>
                  <a:cubicBezTo>
                    <a:pt x="4494" y="0"/>
                    <a:pt x="5790" y="1296"/>
                    <a:pt x="5790" y="2895"/>
                  </a:cubicBezTo>
                  <a:cubicBezTo>
                    <a:pt x="5790" y="4494"/>
                    <a:pt x="4494" y="5790"/>
                    <a:pt x="2895" y="5790"/>
                  </a:cubicBezTo>
                  <a:cubicBezTo>
                    <a:pt x="1296" y="5790"/>
                    <a:pt x="0" y="4494"/>
                    <a:pt x="0" y="2895"/>
                  </a:cubicBezTo>
                  <a:cubicBezTo>
                    <a:pt x="0" y="1296"/>
                    <a:pt x="1296" y="0"/>
                    <a:pt x="2895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C:/Users/Administrator/AppData/Local/Temp/picturecompress_20211108115749/output_1.jpgoutput_1"/>
            <p:cNvPicPr>
              <a:picLocks noChangeAspect="1"/>
            </p:cNvPicPr>
            <p:nvPr/>
          </p:nvPicPr>
          <p:blipFill>
            <a:blip r:embed="rId2"/>
            <a:srcRect l="11764" t="24990" r="19681" b="29315"/>
            <a:stretch>
              <a:fillRect/>
            </a:stretch>
          </p:blipFill>
          <p:spPr>
            <a:xfrm flipH="1">
              <a:off x="4339" y="1154"/>
              <a:ext cx="4444" cy="4444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6" h="4935">
                  <a:moveTo>
                    <a:pt x="2468" y="0"/>
                  </a:moveTo>
                  <a:cubicBezTo>
                    <a:pt x="3831" y="0"/>
                    <a:pt x="4936" y="1105"/>
                    <a:pt x="4936" y="2468"/>
                  </a:cubicBezTo>
                  <a:cubicBezTo>
                    <a:pt x="4936" y="3830"/>
                    <a:pt x="3831" y="4935"/>
                    <a:pt x="2468" y="4935"/>
                  </a:cubicBezTo>
                  <a:cubicBezTo>
                    <a:pt x="1105" y="4935"/>
                    <a:pt x="0" y="3830"/>
                    <a:pt x="0" y="2468"/>
                  </a:cubicBezTo>
                  <a:cubicBezTo>
                    <a:pt x="0" y="1105"/>
                    <a:pt x="1105" y="0"/>
                    <a:pt x="2468" y="0"/>
                  </a:cubicBezTo>
                  <a:close/>
                </a:path>
              </a:pathLst>
            </a:custGeom>
          </p:spPr>
        </p:pic>
        <p:pic>
          <p:nvPicPr>
            <p:cNvPr id="18" name="图片 17" descr="C:/Users/Administrator/AppData/Local/Temp/picturecompress_20211108115749/output_1.jpgoutput_1"/>
            <p:cNvPicPr>
              <a:picLocks noChangeAspect="1"/>
            </p:cNvPicPr>
            <p:nvPr/>
          </p:nvPicPr>
          <p:blipFill>
            <a:blip r:embed="rId2"/>
            <a:srcRect l="6826" t="13120" r="16975" b="34703"/>
            <a:stretch>
              <a:fillRect/>
            </a:stretch>
          </p:blipFill>
          <p:spPr>
            <a:xfrm flipH="1">
              <a:off x="4132" y="0"/>
              <a:ext cx="4940" cy="5074"/>
            </a:xfrm>
            <a:prstGeom prst="ellipse">
              <a:avLst/>
            </a:prstGeom>
          </p:spPr>
        </p:pic>
        <p:sp>
          <p:nvSpPr>
            <p:cNvPr id="19" name="任意多边形 18"/>
            <p:cNvSpPr/>
            <p:nvPr/>
          </p:nvSpPr>
          <p:spPr>
            <a:xfrm>
              <a:off x="4094" y="1066"/>
              <a:ext cx="4935" cy="493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5790" h="5790">
                  <a:moveTo>
                    <a:pt x="2895" y="810"/>
                  </a:moveTo>
                  <a:cubicBezTo>
                    <a:pt x="1743" y="810"/>
                    <a:pt x="810" y="1743"/>
                    <a:pt x="810" y="2895"/>
                  </a:cubicBezTo>
                  <a:cubicBezTo>
                    <a:pt x="810" y="4047"/>
                    <a:pt x="1743" y="4980"/>
                    <a:pt x="2895" y="4980"/>
                  </a:cubicBezTo>
                  <a:cubicBezTo>
                    <a:pt x="4047" y="4980"/>
                    <a:pt x="4980" y="4047"/>
                    <a:pt x="4980" y="2895"/>
                  </a:cubicBezTo>
                  <a:cubicBezTo>
                    <a:pt x="4980" y="1743"/>
                    <a:pt x="4047" y="810"/>
                    <a:pt x="2895" y="810"/>
                  </a:cubicBezTo>
                  <a:close/>
                  <a:moveTo>
                    <a:pt x="2895" y="0"/>
                  </a:moveTo>
                  <a:cubicBezTo>
                    <a:pt x="4494" y="0"/>
                    <a:pt x="5790" y="1296"/>
                    <a:pt x="5790" y="2895"/>
                  </a:cubicBezTo>
                  <a:cubicBezTo>
                    <a:pt x="5790" y="4494"/>
                    <a:pt x="4494" y="5790"/>
                    <a:pt x="2895" y="5790"/>
                  </a:cubicBezTo>
                  <a:cubicBezTo>
                    <a:pt x="1296" y="5790"/>
                    <a:pt x="0" y="4494"/>
                    <a:pt x="0" y="2895"/>
                  </a:cubicBezTo>
                  <a:cubicBezTo>
                    <a:pt x="0" y="1296"/>
                    <a:pt x="1296" y="0"/>
                    <a:pt x="2895" y="0"/>
                  </a:cubicBezTo>
                  <a:close/>
                </a:path>
              </a:pathLst>
            </a:custGeom>
            <a:gradFill>
              <a:gsLst>
                <a:gs pos="63000">
                  <a:schemeClr val="bg1">
                    <a:alpha val="0"/>
                  </a:schemeClr>
                </a:gs>
                <a:gs pos="67000">
                  <a:srgbClr val="E8F1F9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83590" y="485775"/>
            <a:ext cx="3297555" cy="925830"/>
            <a:chOff x="1140" y="757"/>
            <a:chExt cx="5193" cy="1458"/>
          </a:xfrm>
        </p:grpSpPr>
        <p:sp>
          <p:nvSpPr>
            <p:cNvPr id="12" name="文本框 11"/>
            <p:cNvSpPr txBox="1"/>
            <p:nvPr/>
          </p:nvSpPr>
          <p:spPr>
            <a:xfrm>
              <a:off x="1140" y="757"/>
              <a:ext cx="519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THREE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40" y="1162"/>
              <a:ext cx="519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元宇宙发展的两种可能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40" y="1827"/>
              <a:ext cx="5193" cy="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</a:rPr>
                <a:t>Two possible developments of the </a:t>
              </a:r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  <a:sym typeface="+mn-ea"/>
                </a:rPr>
                <a:t>Metaverse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 rot="21000000">
            <a:off x="2728278" y="1612265"/>
            <a:ext cx="6633210" cy="2571750"/>
            <a:chOff x="4757" y="3755"/>
            <a:chExt cx="11136" cy="4316"/>
          </a:xfrm>
        </p:grpSpPr>
        <p:sp>
          <p:nvSpPr>
            <p:cNvPr id="16" name="椭圆 15"/>
            <p:cNvSpPr/>
            <p:nvPr/>
          </p:nvSpPr>
          <p:spPr>
            <a:xfrm>
              <a:off x="8167" y="3755"/>
              <a:ext cx="4316" cy="4316"/>
            </a:xfrm>
            <a:prstGeom prst="ellipse">
              <a:avLst/>
            </a:prstGeom>
            <a:solidFill>
              <a:schemeClr val="accent1">
                <a:lumMod val="10000"/>
              </a:schemeClr>
            </a:solidFill>
            <a:ln w="19050">
              <a:gradFill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</a:ln>
            <a:effectLst>
              <a:outerShdw blurRad="787400" dist="635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4757" y="4980"/>
              <a:ext cx="11137" cy="1866"/>
              <a:chOff x="4577" y="4614"/>
              <a:chExt cx="11137" cy="1866"/>
            </a:xfrm>
          </p:grpSpPr>
          <p:sp>
            <p:nvSpPr>
              <p:cNvPr id="18" name="任意多边形 17"/>
              <p:cNvSpPr/>
              <p:nvPr/>
            </p:nvSpPr>
            <p:spPr>
              <a:xfrm rot="21000000">
                <a:off x="5668" y="4716"/>
                <a:ext cx="10046" cy="1765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12717" h="2234">
                    <a:moveTo>
                      <a:pt x="5498" y="264"/>
                    </a:moveTo>
                    <a:cubicBezTo>
                      <a:pt x="2818" y="264"/>
                      <a:pt x="645" y="646"/>
                      <a:pt x="645" y="1117"/>
                    </a:cubicBezTo>
                    <a:cubicBezTo>
                      <a:pt x="645" y="1587"/>
                      <a:pt x="2818" y="1969"/>
                      <a:pt x="5498" y="1969"/>
                    </a:cubicBezTo>
                    <a:cubicBezTo>
                      <a:pt x="8178" y="1969"/>
                      <a:pt x="10351" y="1587"/>
                      <a:pt x="10351" y="1117"/>
                    </a:cubicBezTo>
                    <a:cubicBezTo>
                      <a:pt x="10351" y="646"/>
                      <a:pt x="8178" y="264"/>
                      <a:pt x="5498" y="264"/>
                    </a:cubicBezTo>
                    <a:close/>
                    <a:moveTo>
                      <a:pt x="6359" y="0"/>
                    </a:moveTo>
                    <a:cubicBezTo>
                      <a:pt x="9870" y="0"/>
                      <a:pt x="12717" y="500"/>
                      <a:pt x="12717" y="1117"/>
                    </a:cubicBezTo>
                    <a:cubicBezTo>
                      <a:pt x="12717" y="1734"/>
                      <a:pt x="9870" y="2234"/>
                      <a:pt x="6359" y="2234"/>
                    </a:cubicBezTo>
                    <a:cubicBezTo>
                      <a:pt x="2847" y="2234"/>
                      <a:pt x="0" y="1734"/>
                      <a:pt x="0" y="1117"/>
                    </a:cubicBezTo>
                    <a:cubicBezTo>
                      <a:pt x="0" y="500"/>
                      <a:pt x="2847" y="0"/>
                      <a:pt x="6359" y="0"/>
                    </a:cubicBezTo>
                    <a:close/>
                  </a:path>
                </a:pathLst>
              </a:custGeom>
              <a:gradFill>
                <a:gsLst>
                  <a:gs pos="5000">
                    <a:schemeClr val="bg1">
                      <a:alpha val="0"/>
                    </a:schemeClr>
                  </a:gs>
                  <a:gs pos="100000">
                    <a:srgbClr val="E8F1F9">
                      <a:alpha val="25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 rot="600000" flipH="1">
                <a:off x="4577" y="4614"/>
                <a:ext cx="10046" cy="1765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12717" h="2234">
                    <a:moveTo>
                      <a:pt x="5498" y="264"/>
                    </a:moveTo>
                    <a:cubicBezTo>
                      <a:pt x="2818" y="264"/>
                      <a:pt x="645" y="646"/>
                      <a:pt x="645" y="1117"/>
                    </a:cubicBezTo>
                    <a:cubicBezTo>
                      <a:pt x="645" y="1587"/>
                      <a:pt x="2818" y="1969"/>
                      <a:pt x="5498" y="1969"/>
                    </a:cubicBezTo>
                    <a:cubicBezTo>
                      <a:pt x="8178" y="1969"/>
                      <a:pt x="10351" y="1587"/>
                      <a:pt x="10351" y="1117"/>
                    </a:cubicBezTo>
                    <a:cubicBezTo>
                      <a:pt x="10351" y="646"/>
                      <a:pt x="8178" y="264"/>
                      <a:pt x="5498" y="264"/>
                    </a:cubicBezTo>
                    <a:close/>
                    <a:moveTo>
                      <a:pt x="6359" y="0"/>
                    </a:moveTo>
                    <a:cubicBezTo>
                      <a:pt x="9870" y="0"/>
                      <a:pt x="12717" y="500"/>
                      <a:pt x="12717" y="1117"/>
                    </a:cubicBezTo>
                    <a:cubicBezTo>
                      <a:pt x="12717" y="1734"/>
                      <a:pt x="9870" y="2234"/>
                      <a:pt x="6359" y="2234"/>
                    </a:cubicBezTo>
                    <a:cubicBezTo>
                      <a:pt x="2847" y="2234"/>
                      <a:pt x="0" y="1734"/>
                      <a:pt x="0" y="1117"/>
                    </a:cubicBezTo>
                    <a:cubicBezTo>
                      <a:pt x="0" y="500"/>
                      <a:pt x="2847" y="0"/>
                      <a:pt x="6359" y="0"/>
                    </a:cubicBezTo>
                    <a:close/>
                  </a:path>
                </a:pathLst>
              </a:custGeom>
              <a:gradFill>
                <a:gsLst>
                  <a:gs pos="5000">
                    <a:schemeClr val="bg1">
                      <a:alpha val="0"/>
                    </a:schemeClr>
                  </a:gs>
                  <a:gs pos="100000">
                    <a:srgbClr val="E8F1F9">
                      <a:alpha val="5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3" name="圆角矩形 32"/>
          <p:cNvSpPr/>
          <p:nvPr/>
        </p:nvSpPr>
        <p:spPr>
          <a:xfrm>
            <a:off x="5132705" y="5133975"/>
            <a:ext cx="1926590" cy="4127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>
            <a:outerShdw blurRad="495300" dist="177800" dir="5400000" sx="80000" sy="8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元宇宙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782955" y="3675380"/>
            <a:ext cx="26549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zh-CN" altLang="en-US" sz="2000"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开放式的</a:t>
            </a:r>
          </a:p>
          <a:p>
            <a:pPr algn="l" fontAlgn="auto">
              <a:lnSpc>
                <a:spcPct val="120000"/>
              </a:lnSpc>
            </a:pPr>
            <a:r>
              <a:rPr lang="zh-CN" altLang="en-US" sz="2000"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平台和创作激励机制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782955" y="4624705"/>
            <a:ext cx="3876040" cy="1431290"/>
            <a:chOff x="1233" y="7283"/>
            <a:chExt cx="6104" cy="2254"/>
          </a:xfrm>
        </p:grpSpPr>
        <p:sp>
          <p:nvSpPr>
            <p:cNvPr id="26" name="圆角矩形 25"/>
            <p:cNvSpPr/>
            <p:nvPr/>
          </p:nvSpPr>
          <p:spPr>
            <a:xfrm>
              <a:off x="1233" y="7283"/>
              <a:ext cx="6105" cy="2254"/>
            </a:xfrm>
            <a:prstGeom prst="roundRect">
              <a:avLst>
                <a:gd name="adj" fmla="val 11858"/>
              </a:avLst>
            </a:prstGeom>
            <a:gradFill>
              <a:gsLst>
                <a:gs pos="20000">
                  <a:schemeClr val="accent1">
                    <a:alpha val="17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rgbClr val="E8F1F9">
                    <a:alpha val="23000"/>
                  </a:srgbClr>
                </a:gs>
                <a:gs pos="47000">
                  <a:srgbClr val="DBE9F6">
                    <a:alpha val="0"/>
                  </a:srgbClr>
                </a:gs>
                <a:gs pos="68000">
                  <a:srgbClr val="E8F1F9">
                    <a:alpha val="0"/>
                  </a:srgbClr>
                </a:gs>
              </a:gsLst>
              <a:lin ang="2700000" scaled="0"/>
            </a:gradFill>
            <a:ln>
              <a:gradFill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752" y="7692"/>
              <a:ext cx="5066" cy="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auto">
                <a:lnSpc>
                  <a:spcPct val="130000"/>
                </a:lnSpc>
              </a:pPr>
              <a:r>
                <a:rPr lang="zh-CN" altLang="en-US" sz="1400">
                  <a:solidFill>
                    <a:schemeClr val="bg1">
                      <a:lumMod val="85000"/>
                    </a:schemeClr>
                  </a:solidFill>
                </a:rPr>
                <a:t>通过向用户提供开放性的创作平台和激励机制，激发用户们的创造力，让元宇宙具有无限的可能性</a:t>
              </a: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8859520" y="3675380"/>
            <a:ext cx="26549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auto">
              <a:lnSpc>
                <a:spcPct val="120000"/>
              </a:lnSpc>
            </a:pPr>
            <a:r>
              <a:rPr lang="zh-CN" altLang="en-US" sz="2000"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核心且</a:t>
            </a:r>
            <a:r>
              <a:rPr lang="zh-CN" altLang="en-US" sz="2000"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sym typeface="+mn-ea"/>
              </a:rPr>
              <a:t>丰富</a:t>
            </a:r>
            <a:r>
              <a:rPr lang="zh-CN" altLang="en-US" sz="2000"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的</a:t>
            </a:r>
          </a:p>
          <a:p>
            <a:pPr algn="r" fontAlgn="auto">
              <a:lnSpc>
                <a:spcPct val="120000"/>
              </a:lnSpc>
            </a:pPr>
            <a:r>
              <a:rPr lang="zh-CN" altLang="en-US" sz="2000"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体验机制和交互体验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7637780" y="4624705"/>
            <a:ext cx="3876040" cy="1431290"/>
            <a:chOff x="12028" y="7283"/>
            <a:chExt cx="6104" cy="2254"/>
          </a:xfrm>
        </p:grpSpPr>
        <p:sp>
          <p:nvSpPr>
            <p:cNvPr id="27" name="圆角矩形 26"/>
            <p:cNvSpPr/>
            <p:nvPr/>
          </p:nvSpPr>
          <p:spPr>
            <a:xfrm>
              <a:off x="12028" y="7283"/>
              <a:ext cx="6105" cy="2254"/>
            </a:xfrm>
            <a:prstGeom prst="roundRect">
              <a:avLst>
                <a:gd name="adj" fmla="val 11858"/>
              </a:avLst>
            </a:prstGeom>
            <a:gradFill>
              <a:gsLst>
                <a:gs pos="20000">
                  <a:schemeClr val="accent1">
                    <a:alpha val="17000"/>
                  </a:schemeClr>
                </a:gs>
                <a:gs pos="0">
                  <a:schemeClr val="bg1">
                    <a:alpha val="0"/>
                  </a:schemeClr>
                </a:gs>
                <a:gs pos="100000">
                  <a:srgbClr val="E8F1F9">
                    <a:alpha val="23000"/>
                  </a:srgbClr>
                </a:gs>
                <a:gs pos="47000">
                  <a:srgbClr val="DBE9F6">
                    <a:alpha val="0"/>
                  </a:srgbClr>
                </a:gs>
                <a:gs pos="68000">
                  <a:srgbClr val="E8F1F9">
                    <a:alpha val="0"/>
                  </a:srgbClr>
                </a:gs>
              </a:gsLst>
              <a:lin ang="2700000" scaled="0"/>
            </a:gradFill>
            <a:ln>
              <a:gradFill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2547" y="7675"/>
              <a:ext cx="5066" cy="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auto">
                <a:lnSpc>
                  <a:spcPct val="130000"/>
                </a:lnSpc>
              </a:pPr>
              <a:r>
                <a:rPr lang="zh-CN" altLang="en-US" sz="1400">
                  <a:solidFill>
                    <a:schemeClr val="bg1">
                      <a:lumMod val="85000"/>
                    </a:schemeClr>
                  </a:solidFill>
                </a:rPr>
                <a:t>依托核心技术，为用户带来一个规模完善的体验机制。同时，依托</a:t>
              </a:r>
              <a:r>
                <a:rPr lang="en-US" altLang="zh-CN" sz="1400">
                  <a:solidFill>
                    <a:schemeClr val="bg1">
                      <a:lumMod val="85000"/>
                    </a:schemeClr>
                  </a:solidFill>
                </a:rPr>
                <a:t>VR</a:t>
              </a:r>
              <a:r>
                <a:rPr lang="zh-CN" altLang="en-US" sz="1400">
                  <a:solidFill>
                    <a:schemeClr val="bg1">
                      <a:lumMod val="85000"/>
                    </a:schemeClr>
                  </a:solidFill>
                </a:rPr>
                <a:t>、</a:t>
              </a:r>
              <a:r>
                <a:rPr lang="en-US" altLang="zh-CN" sz="1400">
                  <a:solidFill>
                    <a:schemeClr val="bg1">
                      <a:lumMod val="85000"/>
                    </a:schemeClr>
                  </a:solidFill>
                </a:rPr>
                <a:t>AR</a:t>
              </a:r>
              <a:r>
                <a:rPr lang="zh-CN" altLang="en-US" sz="1400">
                  <a:solidFill>
                    <a:schemeClr val="bg1">
                      <a:lumMod val="85000"/>
                    </a:schemeClr>
                  </a:solidFill>
                </a:rPr>
                <a:t>等核心技术创造更好的交互体验</a:t>
              </a:r>
            </a:p>
          </p:txBody>
        </p:sp>
      </p:grpSp>
      <p:sp>
        <p:nvSpPr>
          <p:cNvPr id="43" name="任意多边形 42"/>
          <p:cNvSpPr/>
          <p:nvPr/>
        </p:nvSpPr>
        <p:spPr>
          <a:xfrm>
            <a:off x="1074420" y="2957195"/>
            <a:ext cx="2158365" cy="635000"/>
          </a:xfrm>
          <a:custGeom>
            <a:avLst/>
            <a:gdLst>
              <a:gd name="connisteX0" fmla="*/ 2158365 w 2158365"/>
              <a:gd name="connsiteY0" fmla="*/ 0 h 635000"/>
              <a:gd name="connisteX1" fmla="*/ 634365 w 2158365"/>
              <a:gd name="connsiteY1" fmla="*/ 0 h 635000"/>
              <a:gd name="connisteX2" fmla="*/ 0 w 2158365"/>
              <a:gd name="connsiteY2" fmla="*/ 635000 h 635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158365" h="635000">
                <a:moveTo>
                  <a:pt x="2158365" y="0"/>
                </a:moveTo>
                <a:lnTo>
                  <a:pt x="634365" y="0"/>
                </a:lnTo>
                <a:lnTo>
                  <a:pt x="0" y="635000"/>
                </a:lnTo>
              </a:path>
            </a:pathLst>
          </a:custGeom>
          <a:noFill/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</a:gradFill>
            <a:headEnd type="oval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 43"/>
          <p:cNvSpPr/>
          <p:nvPr/>
        </p:nvSpPr>
        <p:spPr>
          <a:xfrm flipH="1">
            <a:off x="8567420" y="2957830"/>
            <a:ext cx="2616200" cy="718185"/>
          </a:xfrm>
          <a:custGeom>
            <a:avLst/>
            <a:gdLst>
              <a:gd name="connisteX0" fmla="*/ 2158365 w 2158365"/>
              <a:gd name="connsiteY0" fmla="*/ 0 h 635000"/>
              <a:gd name="connisteX1" fmla="*/ 634365 w 2158365"/>
              <a:gd name="connsiteY1" fmla="*/ 0 h 635000"/>
              <a:gd name="connisteX2" fmla="*/ 0 w 2158365"/>
              <a:gd name="connsiteY2" fmla="*/ 635000 h 635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2158365" h="635000">
                <a:moveTo>
                  <a:pt x="2158365" y="0"/>
                </a:moveTo>
                <a:lnTo>
                  <a:pt x="634365" y="0"/>
                </a:lnTo>
                <a:lnTo>
                  <a:pt x="0" y="635000"/>
                </a:lnTo>
              </a:path>
            </a:pathLst>
          </a:custGeom>
          <a:noFill/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</a:gradFill>
            <a:headEnd type="oval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6"/>
          <p:cNvSpPr/>
          <p:nvPr/>
        </p:nvSpPr>
        <p:spPr>
          <a:xfrm>
            <a:off x="8266430" y="996315"/>
            <a:ext cx="3925570" cy="586168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6182" h="9231">
                <a:moveTo>
                  <a:pt x="4616" y="0"/>
                </a:moveTo>
                <a:cubicBezTo>
                  <a:pt x="5153" y="0"/>
                  <a:pt x="5669" y="92"/>
                  <a:pt x="6149" y="261"/>
                </a:cubicBezTo>
                <a:lnTo>
                  <a:pt x="6182" y="273"/>
                </a:lnTo>
                <a:lnTo>
                  <a:pt x="6182" y="1683"/>
                </a:lnTo>
                <a:lnTo>
                  <a:pt x="6165" y="1673"/>
                </a:lnTo>
                <a:cubicBezTo>
                  <a:pt x="5702" y="1429"/>
                  <a:pt x="5175" y="1291"/>
                  <a:pt x="4616" y="1291"/>
                </a:cubicBezTo>
                <a:cubicBezTo>
                  <a:pt x="2779" y="1291"/>
                  <a:pt x="1291" y="2779"/>
                  <a:pt x="1291" y="4616"/>
                </a:cubicBezTo>
                <a:cubicBezTo>
                  <a:pt x="1291" y="6452"/>
                  <a:pt x="2779" y="7940"/>
                  <a:pt x="4616" y="7940"/>
                </a:cubicBezTo>
                <a:cubicBezTo>
                  <a:pt x="5175" y="7940"/>
                  <a:pt x="5702" y="7802"/>
                  <a:pt x="6165" y="7558"/>
                </a:cubicBezTo>
                <a:lnTo>
                  <a:pt x="6182" y="7548"/>
                </a:lnTo>
                <a:lnTo>
                  <a:pt x="6182" y="8958"/>
                </a:lnTo>
                <a:lnTo>
                  <a:pt x="6149" y="8970"/>
                </a:lnTo>
                <a:cubicBezTo>
                  <a:pt x="5669" y="9139"/>
                  <a:pt x="5153" y="9231"/>
                  <a:pt x="4616" y="9231"/>
                </a:cubicBezTo>
                <a:cubicBezTo>
                  <a:pt x="2066" y="9231"/>
                  <a:pt x="0" y="7165"/>
                  <a:pt x="0" y="4616"/>
                </a:cubicBezTo>
                <a:cubicBezTo>
                  <a:pt x="0" y="2066"/>
                  <a:pt x="2066" y="0"/>
                  <a:pt x="4616" y="0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0" y="4222115"/>
            <a:ext cx="3062605" cy="263588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823" h="4151">
                <a:moveTo>
                  <a:pt x="1602" y="0"/>
                </a:moveTo>
                <a:cubicBezTo>
                  <a:pt x="3381" y="0"/>
                  <a:pt x="4823" y="1442"/>
                  <a:pt x="4823" y="3221"/>
                </a:cubicBezTo>
                <a:cubicBezTo>
                  <a:pt x="4823" y="3541"/>
                  <a:pt x="4776" y="3849"/>
                  <a:pt x="4690" y="4141"/>
                </a:cubicBezTo>
                <a:lnTo>
                  <a:pt x="4687" y="4151"/>
                </a:lnTo>
                <a:lnTo>
                  <a:pt x="3728" y="4151"/>
                </a:lnTo>
                <a:lnTo>
                  <a:pt x="3740" y="4124"/>
                </a:lnTo>
                <a:cubicBezTo>
                  <a:pt x="3857" y="3847"/>
                  <a:pt x="3922" y="3541"/>
                  <a:pt x="3922" y="3221"/>
                </a:cubicBezTo>
                <a:cubicBezTo>
                  <a:pt x="3922" y="1939"/>
                  <a:pt x="2884" y="901"/>
                  <a:pt x="1602" y="901"/>
                </a:cubicBezTo>
                <a:cubicBezTo>
                  <a:pt x="981" y="901"/>
                  <a:pt x="417" y="1145"/>
                  <a:pt x="1" y="1542"/>
                </a:cubicBezTo>
                <a:lnTo>
                  <a:pt x="0" y="1543"/>
                </a:lnTo>
                <a:lnTo>
                  <a:pt x="0" y="426"/>
                </a:lnTo>
                <a:lnTo>
                  <a:pt x="33" y="408"/>
                </a:lnTo>
                <a:cubicBezTo>
                  <a:pt x="497" y="148"/>
                  <a:pt x="1032" y="0"/>
                  <a:pt x="1602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783590" y="485775"/>
            <a:ext cx="4439285" cy="924560"/>
            <a:chOff x="1140" y="757"/>
            <a:chExt cx="6991" cy="1456"/>
          </a:xfrm>
        </p:grpSpPr>
        <p:sp>
          <p:nvSpPr>
            <p:cNvPr id="12" name="文本框 11"/>
            <p:cNvSpPr txBox="1"/>
            <p:nvPr/>
          </p:nvSpPr>
          <p:spPr>
            <a:xfrm>
              <a:off x="1140" y="757"/>
              <a:ext cx="519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THREE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40" y="1162"/>
              <a:ext cx="699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开放式的平台和创作激励机制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40" y="1827"/>
              <a:ext cx="6990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</a:rPr>
                <a:t>Open platform and creative incentive mechanism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1069340" y="1840865"/>
            <a:ext cx="6669405" cy="346011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http://photo-static-api.fotomore.com/creative/vcg/400/new/VCG41N1271942716.jpg" descr="&amp;pky330_sjzg_VCG41N1271942716&amp;2&amp;src_toppic_inpsrchzd1&amp;"/>
          <p:cNvPicPr>
            <a:picLocks noChangeAspect="1"/>
          </p:cNvPicPr>
          <p:nvPr/>
        </p:nvPicPr>
        <p:blipFill>
          <a:blip r:embed="rId2">
            <a:lum bright="12000" contrast="30000"/>
          </a:blip>
          <a:stretch>
            <a:fillRect/>
          </a:stretch>
        </p:blipFill>
        <p:spPr>
          <a:xfrm>
            <a:off x="847090" y="2316480"/>
            <a:ext cx="6436995" cy="33775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47090" y="2316480"/>
            <a:ext cx="6436995" cy="3376295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108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088630" y="2693670"/>
            <a:ext cx="3425190" cy="28867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作为元宇宙第一股的Roblox，与 Steam 等游戏商店不同的是。在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sym typeface="+mn-ea"/>
              </a:rPr>
              <a:t>Roblox中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每个玩家不仅可以挑选喜欢的游戏，还可成为创作者，在游戏引擎 Roblox Studio 上用简单的工具搭建出游戏、剧情、角色和空间，邀请其他用户进入体验并从中获取利益。在 Roblox 中，玩家使用一种名叫 Robux的虚拟货币购买游戏和道具，开发者亦可以将挣到的Robux换成现实货币，这极大地激发了玩家的创造力。</a:t>
            </a:r>
          </a:p>
        </p:txBody>
      </p:sp>
      <p:sp>
        <p:nvSpPr>
          <p:cNvPr id="5" name="任意多边形 4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6"/>
          <p:cNvSpPr/>
          <p:nvPr/>
        </p:nvSpPr>
        <p:spPr>
          <a:xfrm>
            <a:off x="-1704975" y="3297555"/>
            <a:ext cx="5861685" cy="586168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790" h="5790">
                <a:moveTo>
                  <a:pt x="2895" y="810"/>
                </a:moveTo>
                <a:cubicBezTo>
                  <a:pt x="1743" y="810"/>
                  <a:pt x="810" y="1743"/>
                  <a:pt x="810" y="2895"/>
                </a:cubicBezTo>
                <a:cubicBezTo>
                  <a:pt x="810" y="4047"/>
                  <a:pt x="1743" y="4980"/>
                  <a:pt x="2895" y="4980"/>
                </a:cubicBezTo>
                <a:cubicBezTo>
                  <a:pt x="4047" y="4980"/>
                  <a:pt x="4980" y="4047"/>
                  <a:pt x="4980" y="2895"/>
                </a:cubicBezTo>
                <a:cubicBezTo>
                  <a:pt x="4980" y="1743"/>
                  <a:pt x="4047" y="810"/>
                  <a:pt x="2895" y="810"/>
                </a:cubicBezTo>
                <a:close/>
                <a:moveTo>
                  <a:pt x="2895" y="0"/>
                </a:moveTo>
                <a:cubicBezTo>
                  <a:pt x="4494" y="0"/>
                  <a:pt x="5790" y="1296"/>
                  <a:pt x="5790" y="2895"/>
                </a:cubicBezTo>
                <a:cubicBezTo>
                  <a:pt x="5790" y="4494"/>
                  <a:pt x="4494" y="5790"/>
                  <a:pt x="2895" y="5790"/>
                </a:cubicBezTo>
                <a:cubicBezTo>
                  <a:pt x="1296" y="5790"/>
                  <a:pt x="0" y="4494"/>
                  <a:pt x="0" y="2895"/>
                </a:cubicBezTo>
                <a:cubicBezTo>
                  <a:pt x="0" y="1296"/>
                  <a:pt x="1296" y="0"/>
                  <a:pt x="2895" y="0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5960745" y="1294130"/>
            <a:ext cx="4992370" cy="499237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8132" h="8132">
                <a:moveTo>
                  <a:pt x="4066" y="523"/>
                </a:moveTo>
                <a:cubicBezTo>
                  <a:pt x="2109" y="523"/>
                  <a:pt x="523" y="2109"/>
                  <a:pt x="523" y="4066"/>
                </a:cubicBezTo>
                <a:cubicBezTo>
                  <a:pt x="523" y="6023"/>
                  <a:pt x="2109" y="7609"/>
                  <a:pt x="4066" y="7609"/>
                </a:cubicBezTo>
                <a:cubicBezTo>
                  <a:pt x="6023" y="7609"/>
                  <a:pt x="7609" y="6023"/>
                  <a:pt x="7609" y="4066"/>
                </a:cubicBezTo>
                <a:cubicBezTo>
                  <a:pt x="7609" y="2109"/>
                  <a:pt x="6023" y="523"/>
                  <a:pt x="4066" y="523"/>
                </a:cubicBezTo>
                <a:close/>
                <a:moveTo>
                  <a:pt x="4066" y="0"/>
                </a:moveTo>
                <a:cubicBezTo>
                  <a:pt x="6312" y="0"/>
                  <a:pt x="8132" y="1820"/>
                  <a:pt x="8132" y="4066"/>
                </a:cubicBezTo>
                <a:cubicBezTo>
                  <a:pt x="8132" y="6312"/>
                  <a:pt x="6312" y="8132"/>
                  <a:pt x="4066" y="8132"/>
                </a:cubicBezTo>
                <a:cubicBezTo>
                  <a:pt x="1820" y="8132"/>
                  <a:pt x="0" y="6312"/>
                  <a:pt x="0" y="4066"/>
                </a:cubicBezTo>
                <a:cubicBezTo>
                  <a:pt x="0" y="1820"/>
                  <a:pt x="1820" y="0"/>
                  <a:pt x="4066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783590" y="485775"/>
            <a:ext cx="4439285" cy="924560"/>
            <a:chOff x="1140" y="757"/>
            <a:chExt cx="6991" cy="1456"/>
          </a:xfrm>
        </p:grpSpPr>
        <p:sp>
          <p:nvSpPr>
            <p:cNvPr id="12" name="文本框 11"/>
            <p:cNvSpPr txBox="1"/>
            <p:nvPr/>
          </p:nvSpPr>
          <p:spPr>
            <a:xfrm>
              <a:off x="1140" y="757"/>
              <a:ext cx="519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THREE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40" y="1162"/>
              <a:ext cx="699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体验机制和交互体验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40" y="1827"/>
              <a:ext cx="6990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</a:rPr>
                <a:t>Experience mechanism and interactive experience</a:t>
              </a:r>
            </a:p>
          </p:txBody>
        </p:sp>
      </p:grpSp>
      <p:sp>
        <p:nvSpPr>
          <p:cNvPr id="15" name="任意多边形 14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009897" y="2108835"/>
            <a:ext cx="6503923" cy="3753485"/>
            <a:chOff x="3280" y="3004"/>
            <a:chExt cx="11745" cy="6778"/>
          </a:xfrm>
        </p:grpSpPr>
        <p:pic>
          <p:nvPicPr>
            <p:cNvPr id="100" name="图片 99"/>
            <p:cNvPicPr/>
            <p:nvPr/>
          </p:nvPicPr>
          <p:blipFill>
            <a:blip r:embed="rId2"/>
            <a:srcRect b="4472"/>
            <a:stretch>
              <a:fillRect/>
            </a:stretch>
          </p:blipFill>
          <p:spPr>
            <a:xfrm>
              <a:off x="6052" y="3004"/>
              <a:ext cx="7096" cy="4310"/>
            </a:xfrm>
            <a:prstGeom prst="rect">
              <a:avLst/>
            </a:prstGeom>
            <a:noFill/>
            <a:ln w="9525">
              <a:noFill/>
            </a:ln>
            <a:effectLst>
              <a:outerShdw blurRad="546100" sx="112000" sy="112000" algn="ctr" rotWithShape="0">
                <a:schemeClr val="tx1">
                  <a:alpha val="65000"/>
                </a:schemeClr>
              </a:outerShdw>
            </a:effectLst>
          </p:spPr>
        </p:pic>
        <p:pic>
          <p:nvPicPr>
            <p:cNvPr id="101" name="图片 10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595" y="6165"/>
              <a:ext cx="6430" cy="3617"/>
            </a:xfrm>
            <a:prstGeom prst="rect">
              <a:avLst/>
            </a:prstGeom>
            <a:noFill/>
            <a:ln w="9525">
              <a:noFill/>
            </a:ln>
            <a:effectLst>
              <a:outerShdw blurRad="546100" sx="112000" sy="112000" algn="ctr" rotWithShape="0">
                <a:schemeClr val="tx1">
                  <a:alpha val="65000"/>
                </a:schemeClr>
              </a:outerShdw>
            </a:effectLst>
          </p:spPr>
        </p:pic>
        <p:pic>
          <p:nvPicPr>
            <p:cNvPr id="102" name="图片 10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280" y="4579"/>
              <a:ext cx="7610" cy="4040"/>
            </a:xfrm>
            <a:prstGeom prst="rect">
              <a:avLst/>
            </a:prstGeom>
            <a:noFill/>
            <a:ln w="9525">
              <a:noFill/>
            </a:ln>
            <a:effectLst>
              <a:outerShdw blurRad="546100" sx="112000" sy="112000" algn="ctr" rotWithShape="0">
                <a:schemeClr val="tx1">
                  <a:alpha val="65000"/>
                </a:schemeClr>
              </a:outerShdw>
            </a:effectLst>
          </p:spPr>
        </p:pic>
      </p:grpSp>
      <p:sp>
        <p:nvSpPr>
          <p:cNvPr id="5" name="文本框 4"/>
          <p:cNvSpPr txBox="1"/>
          <p:nvPr/>
        </p:nvSpPr>
        <p:spPr>
          <a:xfrm>
            <a:off x="783590" y="2190115"/>
            <a:ext cx="3585210" cy="1209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堡垒之夜近年来也在元宇宙概念上发力，希望打造超越游戏、更宽广的虚拟世界。堡垒之夜本是第三人称射击游戏，但因其丰富的玩法和联动备受玩家青睐。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83590" y="3729355"/>
            <a:ext cx="3585210" cy="1768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sym typeface="+mn-ea"/>
              </a:rPr>
              <a:t>在20</a:t>
            </a:r>
            <a:r>
              <a:rPr lang="en-US" altLang="zh-CN" sz="1400">
                <a:solidFill>
                  <a:schemeClr val="bg1">
                    <a:lumMod val="85000"/>
                  </a:schemeClr>
                </a:solidFill>
                <a:sym typeface="+mn-ea"/>
              </a:rPr>
              <a:t>XX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sym typeface="+mn-ea"/>
              </a:rPr>
              <a:t>年，不论是邀请饶舌歌手Travis Scott 开办虚拟演唱会，还是与一系列漫威 IP 达成梦幻联动，无不是充满想象力和野心的尝试。今年4月，堡垒之夜的开发者 Epic Games 也在新一轮融资中达到了 290 亿美元的估值。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1B6BD63-95B4-4EB7-8AC0-013EDCC24893}"/>
              </a:ext>
            </a:extLst>
          </p:cNvPr>
          <p:cNvSpPr/>
          <p:nvPr/>
        </p:nvSpPr>
        <p:spPr>
          <a:xfrm>
            <a:off x="7953137" y="3859317"/>
            <a:ext cx="3560683" cy="2003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5D60284-8753-4AF1-8ABC-393872F72D0C}"/>
              </a:ext>
            </a:extLst>
          </p:cNvPr>
          <p:cNvSpPr/>
          <p:nvPr/>
        </p:nvSpPr>
        <p:spPr>
          <a:xfrm>
            <a:off x="6544923" y="2108835"/>
            <a:ext cx="3929488" cy="2003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45888A5-FE4B-4B47-80D4-4B9D415A50AF}"/>
              </a:ext>
            </a:extLst>
          </p:cNvPr>
          <p:cNvSpPr/>
          <p:nvPr/>
        </p:nvSpPr>
        <p:spPr>
          <a:xfrm>
            <a:off x="5009897" y="2981030"/>
            <a:ext cx="4214121" cy="223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83590" y="485775"/>
            <a:ext cx="4439285" cy="924560"/>
            <a:chOff x="1140" y="757"/>
            <a:chExt cx="6991" cy="1456"/>
          </a:xfrm>
        </p:grpSpPr>
        <p:sp>
          <p:nvSpPr>
            <p:cNvPr id="12" name="文本框 11"/>
            <p:cNvSpPr txBox="1"/>
            <p:nvPr/>
          </p:nvSpPr>
          <p:spPr>
            <a:xfrm>
              <a:off x="1140" y="757"/>
              <a:ext cx="519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THREE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40" y="1162"/>
              <a:ext cx="699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各大名企入驻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40" y="1827"/>
              <a:ext cx="6990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</a:rPr>
                <a:t>Major famous enterprises settled in</a:t>
              </a:r>
            </a:p>
          </p:txBody>
        </p:sp>
      </p:grpSp>
      <p:pic>
        <p:nvPicPr>
          <p:cNvPr id="101" name="图片 100"/>
          <p:cNvPicPr/>
          <p:nvPr/>
        </p:nvPicPr>
        <p:blipFill>
          <a:blip r:embed="rId2"/>
          <a:srcRect t="9574" b="6639"/>
          <a:stretch>
            <a:fillRect/>
          </a:stretch>
        </p:blipFill>
        <p:spPr>
          <a:xfrm>
            <a:off x="4881245" y="2319020"/>
            <a:ext cx="7310755" cy="34455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" name="组合 23"/>
          <p:cNvGrpSpPr/>
          <p:nvPr/>
        </p:nvGrpSpPr>
        <p:grpSpPr>
          <a:xfrm>
            <a:off x="868045" y="1930400"/>
            <a:ext cx="5671185" cy="4222750"/>
            <a:chOff x="1367" y="3040"/>
            <a:chExt cx="8931" cy="6650"/>
          </a:xfrm>
        </p:grpSpPr>
        <p:sp>
          <p:nvSpPr>
            <p:cNvPr id="23" name="梯形 22"/>
            <p:cNvSpPr/>
            <p:nvPr/>
          </p:nvSpPr>
          <p:spPr>
            <a:xfrm rot="5400000">
              <a:off x="6141" y="5533"/>
              <a:ext cx="6651" cy="1665"/>
            </a:xfrm>
            <a:prstGeom prst="trapezoid">
              <a:avLst>
                <a:gd name="adj" fmla="val 42102"/>
              </a:avLst>
            </a:prstGeom>
            <a:gradFill>
              <a:gsLst>
                <a:gs pos="2100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1367" y="3040"/>
              <a:ext cx="7468" cy="6650"/>
            </a:xfrm>
            <a:prstGeom prst="roundRect">
              <a:avLst>
                <a:gd name="adj" fmla="val 4375"/>
              </a:avLst>
            </a:prstGeom>
            <a:solidFill>
              <a:schemeClr val="accent1">
                <a:lumMod val="10000"/>
              </a:schemeClr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298575" y="2319020"/>
            <a:ext cx="3880485" cy="120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其实，如果细细观察，你会发现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sym typeface="+mn-ea"/>
              </a:rPr>
              <a:t>身边的许多科技产物和概念中处处充满了元宇宙的初形态。日前，全球各大企业也正在以不同的方式去踏入这片未知的领域</a:t>
            </a:r>
            <a:endParaRPr lang="en-US" altLang="zh-CN" sz="1400">
              <a:solidFill>
                <a:schemeClr val="bg1">
                  <a:lumMod val="85000"/>
                </a:schemeClr>
              </a:solidFill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276985" y="3747770"/>
            <a:ext cx="3924300" cy="0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1298575" y="4023995"/>
            <a:ext cx="1226185" cy="471170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ROBLOX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2626360" y="4023995"/>
            <a:ext cx="1226185" cy="471170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Epic Game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298575" y="4658995"/>
            <a:ext cx="1226185" cy="471170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MetaApp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2626360" y="4658995"/>
            <a:ext cx="1226185" cy="471170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HUAWEI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1298575" y="5293995"/>
            <a:ext cx="1226185" cy="471170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Adobe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2626360" y="5293995"/>
            <a:ext cx="1226185" cy="471170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Tencent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3953510" y="4023360"/>
            <a:ext cx="1226185" cy="471170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Sony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3953510" y="4658360"/>
            <a:ext cx="1226185" cy="471170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/>
              <a:t>Google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3953510" y="5293360"/>
            <a:ext cx="1226185" cy="471170"/>
          </a:xfrm>
          <a:prstGeom prst="roundRect">
            <a:avLst/>
          </a:prstGeom>
          <a:solidFill>
            <a:schemeClr val="accent1">
              <a:lumMod val="1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/>
                </a:gs>
              </a:gsLst>
              <a:lin ang="27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......</a:t>
            </a:r>
          </a:p>
        </p:txBody>
      </p:sp>
      <p:sp>
        <p:nvSpPr>
          <p:cNvPr id="18" name="任意多边形 17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18310" y="4681855"/>
            <a:ext cx="8757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000" b="1" cap="all">
                <a:solidFill>
                  <a:schemeClr val="bg1">
                    <a:alpha val="10000"/>
                  </a:schemeClr>
                </a:solidFill>
                <a:uFillTx/>
                <a:latin typeface="+mj-lt"/>
                <a:ea typeface="微软雅黑" panose="020B0503020204020204" charset="-122"/>
                <a:cs typeface="微软雅黑" panose="020B0503020204020204" charset="-122"/>
              </a:rPr>
              <a:t>The future has come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231515" y="4935220"/>
            <a:ext cx="5730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gradFill>
                  <a:gsLst>
                    <a:gs pos="0">
                      <a:schemeClr val="bg1">
                        <a:alpha val="100000"/>
                      </a:schemeClr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n-ea"/>
              </a:rPr>
              <a:t>未来，已来</a:t>
            </a:r>
          </a:p>
        </p:txBody>
      </p:sp>
      <p:grpSp>
        <p:nvGrpSpPr>
          <p:cNvPr id="11" name="组合 10"/>
          <p:cNvGrpSpPr/>
          <p:nvPr/>
        </p:nvGrpSpPr>
        <p:grpSpPr>
          <a:xfrm flipH="1">
            <a:off x="3633470" y="150495"/>
            <a:ext cx="4110990" cy="4404995"/>
            <a:chOff x="7125" y="237"/>
            <a:chExt cx="6474" cy="6937"/>
          </a:xfrm>
        </p:grpSpPr>
        <p:grpSp>
          <p:nvGrpSpPr>
            <p:cNvPr id="6" name="组合 5"/>
            <p:cNvGrpSpPr/>
            <p:nvPr/>
          </p:nvGrpSpPr>
          <p:grpSpPr>
            <a:xfrm>
              <a:off x="7125" y="237"/>
              <a:ext cx="6474" cy="6937"/>
              <a:chOff x="6480" y="-95"/>
              <a:chExt cx="5291" cy="5669"/>
            </a:xfrm>
          </p:grpSpPr>
          <p:sp>
            <p:nvSpPr>
              <p:cNvPr id="7" name="任意多边形 6"/>
              <p:cNvSpPr/>
              <p:nvPr/>
            </p:nvSpPr>
            <p:spPr>
              <a:xfrm>
                <a:off x="6480" y="1360"/>
                <a:ext cx="4215" cy="4215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">
                    <a:pos x="hc" y="t"/>
                  </a:cxn>
                  <a:cxn ang="3">
                    <a:pos x="il" y="it"/>
                  </a:cxn>
                  <a:cxn ang="cd2">
                    <a:pos x="l" y="vc"/>
                  </a:cxn>
                  <a:cxn ang="cd4">
                    <a:pos x="il" y="ib"/>
                  </a:cxn>
                  <a:cxn ang="cd4">
                    <a:pos x="hc" y="b"/>
                  </a:cxn>
                  <a:cxn ang="cd4">
                    <a:pos x="ir" y="ib"/>
                  </a:cxn>
                  <a:cxn ang="0">
                    <a:pos x="r" y="vc"/>
                  </a:cxn>
                  <a:cxn ang="3">
                    <a:pos x="ir" y="it"/>
                  </a:cxn>
                </a:cxnLst>
                <a:rect l="l" t="t" r="r" b="b"/>
                <a:pathLst>
                  <a:path w="5790" h="5790">
                    <a:moveTo>
                      <a:pt x="2895" y="810"/>
                    </a:moveTo>
                    <a:cubicBezTo>
                      <a:pt x="1743" y="810"/>
                      <a:pt x="810" y="1743"/>
                      <a:pt x="810" y="2895"/>
                    </a:cubicBezTo>
                    <a:cubicBezTo>
                      <a:pt x="810" y="4047"/>
                      <a:pt x="1743" y="4980"/>
                      <a:pt x="2895" y="4980"/>
                    </a:cubicBezTo>
                    <a:cubicBezTo>
                      <a:pt x="4047" y="4980"/>
                      <a:pt x="4980" y="4047"/>
                      <a:pt x="4980" y="2895"/>
                    </a:cubicBezTo>
                    <a:cubicBezTo>
                      <a:pt x="4980" y="1743"/>
                      <a:pt x="4047" y="810"/>
                      <a:pt x="2895" y="810"/>
                    </a:cubicBezTo>
                    <a:close/>
                    <a:moveTo>
                      <a:pt x="2895" y="0"/>
                    </a:moveTo>
                    <a:cubicBezTo>
                      <a:pt x="4494" y="0"/>
                      <a:pt x="5790" y="1296"/>
                      <a:pt x="5790" y="2895"/>
                    </a:cubicBezTo>
                    <a:cubicBezTo>
                      <a:pt x="5790" y="4494"/>
                      <a:pt x="4494" y="5790"/>
                      <a:pt x="2895" y="5790"/>
                    </a:cubicBezTo>
                    <a:cubicBezTo>
                      <a:pt x="1296" y="5790"/>
                      <a:pt x="0" y="4494"/>
                      <a:pt x="0" y="2895"/>
                    </a:cubicBezTo>
                    <a:cubicBezTo>
                      <a:pt x="0" y="1296"/>
                      <a:pt x="1296" y="0"/>
                      <a:pt x="289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" name="图片 8" descr="C:/Users/Administrator/AppData/Local/Temp/picturecompress_20211108171917/output_1.jpgoutput_1"/>
              <p:cNvPicPr>
                <a:picLocks noChangeAspect="1"/>
              </p:cNvPicPr>
              <p:nvPr/>
            </p:nvPicPr>
            <p:blipFill>
              <a:blip r:embed="rId2"/>
              <a:srcRect l="29802" t="24987" r="20192"/>
              <a:stretch>
                <a:fillRect/>
              </a:stretch>
            </p:blipFill>
            <p:spPr>
              <a:xfrm>
                <a:off x="6480" y="1360"/>
                <a:ext cx="4215" cy="4215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215" h="4215">
                    <a:moveTo>
                      <a:pt x="2108" y="0"/>
                    </a:moveTo>
                    <a:cubicBezTo>
                      <a:pt x="3271" y="0"/>
                      <a:pt x="4215" y="944"/>
                      <a:pt x="4215" y="2108"/>
                    </a:cubicBezTo>
                    <a:cubicBezTo>
                      <a:pt x="4215" y="3271"/>
                      <a:pt x="3271" y="4215"/>
                      <a:pt x="2108" y="4215"/>
                    </a:cubicBezTo>
                    <a:cubicBezTo>
                      <a:pt x="944" y="4215"/>
                      <a:pt x="0" y="3271"/>
                      <a:pt x="0" y="2108"/>
                    </a:cubicBezTo>
                    <a:cubicBezTo>
                      <a:pt x="0" y="944"/>
                      <a:pt x="944" y="0"/>
                      <a:pt x="2108" y="0"/>
                    </a:cubicBezTo>
                    <a:close/>
                  </a:path>
                </a:pathLst>
              </a:custGeom>
            </p:spPr>
          </p:pic>
          <p:pic>
            <p:nvPicPr>
              <p:cNvPr id="10" name="图片 9" descr="C:/Users/Administrator/AppData/Local/Temp/picturecompress_20211108171917/output_1.jpgoutput_1"/>
              <p:cNvPicPr>
                <a:picLocks noChangeAspect="1"/>
              </p:cNvPicPr>
              <p:nvPr/>
            </p:nvPicPr>
            <p:blipFill>
              <a:blip r:embed="rId2"/>
              <a:srcRect l="40728" r="7510" b="39776"/>
              <a:stretch>
                <a:fillRect/>
              </a:stretch>
            </p:blipFill>
            <p:spPr>
              <a:xfrm>
                <a:off x="7409" y="-95"/>
                <a:ext cx="4363" cy="3384"/>
              </a:xfrm>
              <a:prstGeom prst="rect">
                <a:avLst/>
              </a:prstGeom>
            </p:spPr>
          </p:pic>
        </p:grpSp>
        <p:sp>
          <p:nvSpPr>
            <p:cNvPr id="8" name="任意多边形 7"/>
            <p:cNvSpPr/>
            <p:nvPr/>
          </p:nvSpPr>
          <p:spPr>
            <a:xfrm>
              <a:off x="7125" y="2286"/>
              <a:ext cx="5158" cy="4889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5790" h="5790">
                  <a:moveTo>
                    <a:pt x="2895" y="810"/>
                  </a:moveTo>
                  <a:cubicBezTo>
                    <a:pt x="1743" y="810"/>
                    <a:pt x="810" y="1743"/>
                    <a:pt x="810" y="2895"/>
                  </a:cubicBezTo>
                  <a:cubicBezTo>
                    <a:pt x="810" y="4047"/>
                    <a:pt x="1743" y="4980"/>
                    <a:pt x="2895" y="4980"/>
                  </a:cubicBezTo>
                  <a:cubicBezTo>
                    <a:pt x="4047" y="4980"/>
                    <a:pt x="4980" y="4047"/>
                    <a:pt x="4980" y="2895"/>
                  </a:cubicBezTo>
                  <a:cubicBezTo>
                    <a:pt x="4980" y="1743"/>
                    <a:pt x="4047" y="810"/>
                    <a:pt x="2895" y="810"/>
                  </a:cubicBezTo>
                  <a:close/>
                  <a:moveTo>
                    <a:pt x="2895" y="0"/>
                  </a:moveTo>
                  <a:cubicBezTo>
                    <a:pt x="4494" y="0"/>
                    <a:pt x="5790" y="1296"/>
                    <a:pt x="5790" y="2895"/>
                  </a:cubicBezTo>
                  <a:cubicBezTo>
                    <a:pt x="5790" y="4494"/>
                    <a:pt x="4494" y="5790"/>
                    <a:pt x="2895" y="5790"/>
                  </a:cubicBezTo>
                  <a:cubicBezTo>
                    <a:pt x="1296" y="5790"/>
                    <a:pt x="0" y="4494"/>
                    <a:pt x="0" y="2895"/>
                  </a:cubicBezTo>
                  <a:cubicBezTo>
                    <a:pt x="0" y="1296"/>
                    <a:pt x="1296" y="0"/>
                    <a:pt x="2895" y="0"/>
                  </a:cubicBezTo>
                  <a:close/>
                </a:path>
              </a:pathLst>
            </a:custGeom>
            <a:gradFill>
              <a:gsLst>
                <a:gs pos="44000">
                  <a:schemeClr val="bg1">
                    <a:alpha val="0"/>
                  </a:schemeClr>
                </a:gs>
                <a:gs pos="59000">
                  <a:srgbClr val="E8F1F9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83590" y="485775"/>
            <a:ext cx="3296920" cy="924560"/>
            <a:chOff x="1140" y="757"/>
            <a:chExt cx="5192" cy="1456"/>
          </a:xfrm>
        </p:grpSpPr>
        <p:sp>
          <p:nvSpPr>
            <p:cNvPr id="12" name="文本框 11"/>
            <p:cNvSpPr txBox="1"/>
            <p:nvPr/>
          </p:nvSpPr>
          <p:spPr>
            <a:xfrm>
              <a:off x="1140" y="757"/>
              <a:ext cx="519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FOUR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40" y="1162"/>
              <a:ext cx="519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en-US" altLang="zh-CN" sz="2400">
                  <a:solidFill>
                    <a:schemeClr val="bg1"/>
                  </a:solidFill>
                  <a:sym typeface="+mn-ea"/>
                </a:rPr>
                <a:t>VR/AR</a:t>
              </a: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技术</a:t>
              </a:r>
              <a:r>
                <a:rPr lang="en-US" altLang="zh-CN" sz="2400">
                  <a:solidFill>
                    <a:schemeClr val="bg1"/>
                  </a:solidFill>
                  <a:sym typeface="+mn-ea"/>
                </a:rPr>
                <a:t> x </a:t>
              </a: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元宇宙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40" y="1827"/>
              <a:ext cx="519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</a:rPr>
                <a:t>VR/AR technology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268595" y="1856740"/>
            <a:ext cx="6245225" cy="4086225"/>
            <a:chOff x="8298" y="3224"/>
            <a:chExt cx="9835" cy="6435"/>
          </a:xfrm>
        </p:grpSpPr>
        <p:grpSp>
          <p:nvGrpSpPr>
            <p:cNvPr id="8" name="组合 7"/>
            <p:cNvGrpSpPr/>
            <p:nvPr/>
          </p:nvGrpSpPr>
          <p:grpSpPr>
            <a:xfrm>
              <a:off x="8298" y="3224"/>
              <a:ext cx="9835" cy="6435"/>
              <a:chOff x="8297" y="3224"/>
              <a:chExt cx="9835" cy="6435"/>
            </a:xfrm>
          </p:grpSpPr>
          <p:graphicFrame>
            <p:nvGraphicFramePr>
              <p:cNvPr id="4" name="图表 3"/>
              <p:cNvGraphicFramePr/>
              <p:nvPr/>
            </p:nvGraphicFramePr>
            <p:xfrm>
              <a:off x="8297" y="4034"/>
              <a:ext cx="9835" cy="562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pSp>
            <p:nvGrpSpPr>
              <p:cNvPr id="7" name="组合 6"/>
              <p:cNvGrpSpPr/>
              <p:nvPr/>
            </p:nvGrpSpPr>
            <p:grpSpPr>
              <a:xfrm>
                <a:off x="8478" y="3224"/>
                <a:ext cx="6917" cy="580"/>
                <a:chOff x="1213" y="3041"/>
                <a:chExt cx="6917" cy="580"/>
              </a:xfrm>
            </p:grpSpPr>
            <p:sp>
              <p:nvSpPr>
                <p:cNvPr id="5" name="文本框 4"/>
                <p:cNvSpPr txBox="1"/>
                <p:nvPr/>
              </p:nvSpPr>
              <p:spPr>
                <a:xfrm>
                  <a:off x="1532" y="3041"/>
                  <a:ext cx="6599" cy="58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r>
                    <a:rPr lang="zh-CN" altLang="en-US" b="1">
                      <a:gradFill>
                        <a:gsLst>
                          <a:gs pos="0">
                            <a:schemeClr val="bg1"/>
                          </a:gs>
                          <a:gs pos="100000">
                            <a:schemeClr val="accent1"/>
                          </a:gs>
                        </a:gsLst>
                        <a:lin ang="2700000" scaled="0"/>
                      </a:gradFill>
                      <a:latin typeface="+mj-ea"/>
                      <a:ea typeface="+mj-ea"/>
                      <a:cs typeface="微软雅黑" panose="020B0503020204020204" charset="-122"/>
                    </a:rPr>
                    <a:t>中国VR头显出货量</a:t>
                  </a:r>
                </a:p>
              </p:txBody>
            </p:sp>
            <p:sp>
              <p:nvSpPr>
                <p:cNvPr id="6" name="等腰三角形 5"/>
                <p:cNvSpPr/>
                <p:nvPr/>
              </p:nvSpPr>
              <p:spPr>
                <a:xfrm rot="5400000">
                  <a:off x="1131" y="3256"/>
                  <a:ext cx="315" cy="150"/>
                </a:xfrm>
                <a:prstGeom prst="triangl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16" name="文本框 15"/>
            <p:cNvSpPr txBox="1"/>
            <p:nvPr/>
          </p:nvSpPr>
          <p:spPr>
            <a:xfrm>
              <a:off x="16165" y="3273"/>
              <a:ext cx="1968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400">
                  <a:solidFill>
                    <a:schemeClr val="bg1"/>
                  </a:solidFill>
                  <a:sym typeface="+mn-ea"/>
                </a:rPr>
                <a:t>单位：百万台</a:t>
              </a: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783590" y="2258060"/>
            <a:ext cx="3904615" cy="1768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据外媒 BusinessWire 报道，IDC 最新数据显示，20</a:t>
            </a: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XX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 年第一季度全球 VR 头显出货量同比增长 52.4%，Oculus Quest 2及HTC Vive Focus 等VR一体机占据了绝大多数的发货量。VR游戏和健身的日益普及提升了消费者对 VR 的认知，而Facebook 等公司则使这项技术更易于使用。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83590" y="4333240"/>
            <a:ext cx="3904615" cy="120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sym typeface="+mn-ea"/>
              </a:rPr>
              <a:t>目前的 VR/AR 市场潜力巨大，在这种硬件和软件高速发展的时刻，优质的设计内容可能是一个很大的突破口，UX/UI/动效/3D 在VR/AR 的应用非常值得设计师思考和实践。</a:t>
            </a:r>
          </a:p>
        </p:txBody>
      </p:sp>
      <p:sp>
        <p:nvSpPr>
          <p:cNvPr id="3" name="任意多边形 2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2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/>
        </p:nvGrpSpPr>
        <p:grpSpPr>
          <a:xfrm>
            <a:off x="4402455" y="871855"/>
            <a:ext cx="3386455" cy="977900"/>
            <a:chOff x="6933" y="1373"/>
            <a:chExt cx="5333" cy="1540"/>
          </a:xfrm>
        </p:grpSpPr>
        <p:sp>
          <p:nvSpPr>
            <p:cNvPr id="14" name="文本框 13"/>
            <p:cNvSpPr txBox="1"/>
            <p:nvPr/>
          </p:nvSpPr>
          <p:spPr>
            <a:xfrm>
              <a:off x="6933" y="1373"/>
              <a:ext cx="5333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cap="all">
                  <a:solidFill>
                    <a:schemeClr val="bg1">
                      <a:alpha val="10000"/>
                    </a:schemeClr>
                  </a:solidFill>
                  <a:latin typeface="+mj-ea"/>
                  <a:ea typeface="+mj-ea"/>
                </a:rPr>
                <a:t>CONTENTS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8444" y="1703"/>
              <a:ext cx="2311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40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ea typeface="+mn-lt"/>
                </a:rPr>
                <a:t>目录</a:t>
              </a: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4197033" y="2443480"/>
            <a:ext cx="3796665" cy="460375"/>
            <a:chOff x="6613" y="3848"/>
            <a:chExt cx="5979" cy="725"/>
          </a:xfrm>
        </p:grpSpPr>
        <p:sp>
          <p:nvSpPr>
            <p:cNvPr id="27" name="文本框 26"/>
            <p:cNvSpPr txBox="1"/>
            <p:nvPr/>
          </p:nvSpPr>
          <p:spPr>
            <a:xfrm>
              <a:off x="6781" y="3848"/>
              <a:ext cx="56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+mn-ea"/>
                </a:rPr>
                <a:t>什么是元宇宙？</a:t>
              </a: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6546" y="4127"/>
              <a:ext cx="300" cy="166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16200000" flipH="1">
              <a:off x="12359" y="4127"/>
              <a:ext cx="300" cy="166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grpSp>
        <p:nvGrpSpPr>
          <p:cNvPr id="30" name="组合 29"/>
          <p:cNvGrpSpPr/>
          <p:nvPr userDrawn="1"/>
        </p:nvGrpSpPr>
        <p:grpSpPr>
          <a:xfrm>
            <a:off x="4197033" y="3093720"/>
            <a:ext cx="3796665" cy="460375"/>
            <a:chOff x="6613" y="3848"/>
            <a:chExt cx="5979" cy="725"/>
          </a:xfrm>
        </p:grpSpPr>
        <p:sp>
          <p:nvSpPr>
            <p:cNvPr id="34" name="文本框 33"/>
            <p:cNvSpPr txBox="1"/>
            <p:nvPr/>
          </p:nvSpPr>
          <p:spPr>
            <a:xfrm>
              <a:off x="6781" y="3848"/>
              <a:ext cx="56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+mn-ea"/>
                </a:rPr>
                <a:t>元宇宙的技术基础</a:t>
              </a:r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6546" y="4127"/>
              <a:ext cx="300" cy="166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36" name="等腰三角形 35"/>
            <p:cNvSpPr/>
            <p:nvPr/>
          </p:nvSpPr>
          <p:spPr>
            <a:xfrm rot="16200000" flipH="1">
              <a:off x="12359" y="4127"/>
              <a:ext cx="300" cy="166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grpSp>
        <p:nvGrpSpPr>
          <p:cNvPr id="37" name="组合 36"/>
          <p:cNvGrpSpPr/>
          <p:nvPr userDrawn="1"/>
        </p:nvGrpSpPr>
        <p:grpSpPr>
          <a:xfrm>
            <a:off x="4197033" y="3743960"/>
            <a:ext cx="3796665" cy="460375"/>
            <a:chOff x="6613" y="3848"/>
            <a:chExt cx="5979" cy="725"/>
          </a:xfrm>
        </p:grpSpPr>
        <p:sp>
          <p:nvSpPr>
            <p:cNvPr id="38" name="文本框 37"/>
            <p:cNvSpPr txBox="1"/>
            <p:nvPr/>
          </p:nvSpPr>
          <p:spPr>
            <a:xfrm>
              <a:off x="6781" y="3848"/>
              <a:ext cx="56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+mn-ea"/>
                </a:rPr>
                <a:t>元宇宙还有多远？</a:t>
              </a:r>
            </a:p>
          </p:txBody>
        </p:sp>
        <p:sp>
          <p:nvSpPr>
            <p:cNvPr id="39" name="等腰三角形 38"/>
            <p:cNvSpPr/>
            <p:nvPr/>
          </p:nvSpPr>
          <p:spPr>
            <a:xfrm rot="5400000">
              <a:off x="6546" y="4127"/>
              <a:ext cx="300" cy="166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0" name="等腰三角形 39"/>
            <p:cNvSpPr/>
            <p:nvPr/>
          </p:nvSpPr>
          <p:spPr>
            <a:xfrm rot="16200000" flipH="1">
              <a:off x="12359" y="4127"/>
              <a:ext cx="300" cy="166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grpSp>
        <p:nvGrpSpPr>
          <p:cNvPr id="41" name="组合 40"/>
          <p:cNvGrpSpPr/>
          <p:nvPr userDrawn="1"/>
        </p:nvGrpSpPr>
        <p:grpSpPr>
          <a:xfrm>
            <a:off x="4197033" y="4394200"/>
            <a:ext cx="3796665" cy="460375"/>
            <a:chOff x="6613" y="3848"/>
            <a:chExt cx="5979" cy="725"/>
          </a:xfrm>
        </p:grpSpPr>
        <p:sp>
          <p:nvSpPr>
            <p:cNvPr id="42" name="文本框 41"/>
            <p:cNvSpPr txBox="1"/>
            <p:nvPr/>
          </p:nvSpPr>
          <p:spPr>
            <a:xfrm>
              <a:off x="6781" y="3848"/>
              <a:ext cx="564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+mn-ea"/>
                </a:rPr>
                <a:t>未来，已来</a:t>
              </a:r>
            </a:p>
          </p:txBody>
        </p:sp>
        <p:sp>
          <p:nvSpPr>
            <p:cNvPr id="43" name="等腰三角形 42"/>
            <p:cNvSpPr/>
            <p:nvPr/>
          </p:nvSpPr>
          <p:spPr>
            <a:xfrm rot="5400000">
              <a:off x="6546" y="4127"/>
              <a:ext cx="300" cy="166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6200000" flipH="1">
              <a:off x="12359" y="4127"/>
              <a:ext cx="300" cy="166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5483860" y="635"/>
            <a:ext cx="6598920" cy="410718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0392" h="6468">
                <a:moveTo>
                  <a:pt x="157" y="0"/>
                </a:moveTo>
                <a:lnTo>
                  <a:pt x="1675" y="0"/>
                </a:lnTo>
                <a:lnTo>
                  <a:pt x="1665" y="28"/>
                </a:lnTo>
                <a:cubicBezTo>
                  <a:pt x="1528" y="417"/>
                  <a:pt x="1454" y="836"/>
                  <a:pt x="1454" y="1272"/>
                </a:cubicBezTo>
                <a:cubicBezTo>
                  <a:pt x="1454" y="3340"/>
                  <a:pt x="3128" y="5014"/>
                  <a:pt x="5196" y="5014"/>
                </a:cubicBezTo>
                <a:cubicBezTo>
                  <a:pt x="7264" y="5014"/>
                  <a:pt x="8938" y="3340"/>
                  <a:pt x="8938" y="1272"/>
                </a:cubicBezTo>
                <a:cubicBezTo>
                  <a:pt x="8938" y="836"/>
                  <a:pt x="8864" y="417"/>
                  <a:pt x="8727" y="28"/>
                </a:cubicBezTo>
                <a:lnTo>
                  <a:pt x="8717" y="0"/>
                </a:lnTo>
                <a:lnTo>
                  <a:pt x="10235" y="0"/>
                </a:lnTo>
                <a:lnTo>
                  <a:pt x="10244" y="36"/>
                </a:lnTo>
                <a:cubicBezTo>
                  <a:pt x="10341" y="432"/>
                  <a:pt x="10392" y="846"/>
                  <a:pt x="10392" y="1272"/>
                </a:cubicBezTo>
                <a:cubicBezTo>
                  <a:pt x="10392" y="4142"/>
                  <a:pt x="8066" y="6468"/>
                  <a:pt x="5196" y="6468"/>
                </a:cubicBezTo>
                <a:cubicBezTo>
                  <a:pt x="2326" y="6468"/>
                  <a:pt x="0" y="4142"/>
                  <a:pt x="0" y="1272"/>
                </a:cubicBezTo>
                <a:cubicBezTo>
                  <a:pt x="0" y="846"/>
                  <a:pt x="51" y="432"/>
                  <a:pt x="148" y="36"/>
                </a:cubicBezTo>
                <a:lnTo>
                  <a:pt x="157" y="0"/>
                </a:ln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783590" y="485775"/>
            <a:ext cx="3296920" cy="924560"/>
            <a:chOff x="1140" y="757"/>
            <a:chExt cx="5192" cy="1456"/>
          </a:xfrm>
        </p:grpSpPr>
        <p:sp>
          <p:nvSpPr>
            <p:cNvPr id="12" name="文本框 11"/>
            <p:cNvSpPr txBox="1"/>
            <p:nvPr/>
          </p:nvSpPr>
          <p:spPr>
            <a:xfrm>
              <a:off x="1140" y="757"/>
              <a:ext cx="519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FOUR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40" y="1162"/>
              <a:ext cx="519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en-US" altLang="zh-CN" sz="2400">
                  <a:solidFill>
                    <a:schemeClr val="bg1"/>
                  </a:solidFill>
                  <a:sym typeface="+mn-ea"/>
                </a:rPr>
                <a:t>VR/AR</a:t>
              </a: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技术</a:t>
              </a:r>
              <a:r>
                <a:rPr lang="en-US" altLang="zh-CN" sz="2400">
                  <a:solidFill>
                    <a:schemeClr val="bg1"/>
                  </a:solidFill>
                  <a:sym typeface="+mn-ea"/>
                </a:rPr>
                <a:t> x </a:t>
              </a: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元宇宙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40" y="1827"/>
              <a:ext cx="519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</a:rPr>
                <a:t>VR/AR technology</a:t>
              </a:r>
            </a:p>
          </p:txBody>
        </p:sp>
      </p:grpSp>
      <p:pic>
        <p:nvPicPr>
          <p:cNvPr id="7" name="http://photo-static-api.fotomore.com/creative/vcg/400/new/VCG41N1223479554.jpg" descr="&amp;pky350_sjzg_VCG41N1223479554&amp;2&amp;src_toppic_insrchxs1&amp;"/>
          <p:cNvPicPr>
            <a:picLocks noChangeAspect="1"/>
          </p:cNvPicPr>
          <p:nvPr/>
        </p:nvPicPr>
        <p:blipFill>
          <a:blip r:embed="rId2"/>
          <a:srcRect t="25611" b="40513"/>
          <a:stretch>
            <a:fillRect/>
          </a:stretch>
        </p:blipFill>
        <p:spPr>
          <a:xfrm>
            <a:off x="0" y="1946275"/>
            <a:ext cx="12192635" cy="259016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1935480"/>
            <a:ext cx="12192000" cy="262128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83590" y="5071110"/>
            <a:ext cx="10731500" cy="1209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例如像如今已颇具规模的虚拟现实技术（</a:t>
            </a: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VR/AR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）就受到了越来越多人的认可。用户可以在虚拟现实世界体验到最真实的感受，其模拟环境的真实性与现实世界难辨真假，让人有种身临其境的感觉；同时，具有超强的仿真系统，真正实现了人机交互，使人在操作过程中，可以随意操作并且得到环境最真实的反馈。正是虚拟现实技术的存在性、多感知性、交互性等特征使它受到了许多人的喜爱，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sym typeface="+mn-ea"/>
              </a:rPr>
              <a:t>而这也正是元宇宙诞生的核心技术之一。</a:t>
            </a:r>
            <a:endParaRPr lang="zh-CN" altLang="en-US" sz="140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26440" y="3164205"/>
            <a:ext cx="1178560" cy="1064260"/>
            <a:chOff x="1144" y="5036"/>
            <a:chExt cx="1856" cy="1676"/>
          </a:xfrm>
        </p:grpSpPr>
        <p:pic>
          <p:nvPicPr>
            <p:cNvPr id="17" name="图片 16" descr="32313536303635383b32313536303634303b5652d1dbbeb5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34" y="5036"/>
              <a:ext cx="1676" cy="167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144" y="5987"/>
              <a:ext cx="1857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240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sym typeface="+mn-ea"/>
                </a:rPr>
                <a:t>VR/AR</a:t>
              </a: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2070735" y="3475990"/>
            <a:ext cx="0" cy="695325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任意多边形 2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83590" y="485775"/>
            <a:ext cx="3296920" cy="924560"/>
            <a:chOff x="1140" y="757"/>
            <a:chExt cx="5192" cy="1456"/>
          </a:xfrm>
        </p:grpSpPr>
        <p:sp>
          <p:nvSpPr>
            <p:cNvPr id="12" name="文本框 11"/>
            <p:cNvSpPr txBox="1"/>
            <p:nvPr/>
          </p:nvSpPr>
          <p:spPr>
            <a:xfrm>
              <a:off x="1140" y="757"/>
              <a:ext cx="519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FOUR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40" y="1162"/>
              <a:ext cx="519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en-US" altLang="zh-CN" sz="2400">
                  <a:solidFill>
                    <a:schemeClr val="bg1"/>
                  </a:solidFill>
                  <a:sym typeface="+mn-ea"/>
                </a:rPr>
                <a:t>NFT</a:t>
              </a: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技术</a:t>
              </a:r>
              <a:r>
                <a:rPr lang="en-US" altLang="zh-CN" sz="2400">
                  <a:solidFill>
                    <a:schemeClr val="bg1"/>
                  </a:solidFill>
                  <a:sym typeface="+mn-ea"/>
                </a:rPr>
                <a:t> x </a:t>
              </a: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元宇宙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40" y="1827"/>
              <a:ext cx="519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</a:rPr>
                <a:t>NFT technology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82955" y="1847215"/>
            <a:ext cx="2877185" cy="2698750"/>
            <a:chOff x="1233" y="3393"/>
            <a:chExt cx="4531" cy="4250"/>
          </a:xfrm>
        </p:grpSpPr>
        <p:pic>
          <p:nvPicPr>
            <p:cNvPr id="4" name="图片 3" descr="微信图片_20211108221822"/>
            <p:cNvPicPr>
              <a:picLocks noChangeAspect="1"/>
            </p:cNvPicPr>
            <p:nvPr/>
          </p:nvPicPr>
          <p:blipFill>
            <a:blip r:embed="rId2"/>
            <a:srcRect l="34495" t="8269" r="35552" b="50917"/>
            <a:stretch>
              <a:fillRect/>
            </a:stretch>
          </p:blipFill>
          <p:spPr>
            <a:xfrm>
              <a:off x="1234" y="3393"/>
              <a:ext cx="4530" cy="3183"/>
            </a:xfrm>
            <a:prstGeom prst="rect">
              <a:avLst/>
            </a:prstGeom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</a:ln>
          </p:spPr>
        </p:pic>
        <p:grpSp>
          <p:nvGrpSpPr>
            <p:cNvPr id="18" name="组合 17"/>
            <p:cNvGrpSpPr/>
            <p:nvPr/>
          </p:nvGrpSpPr>
          <p:grpSpPr>
            <a:xfrm>
              <a:off x="1233" y="7015"/>
              <a:ext cx="4226" cy="628"/>
              <a:chOff x="1068" y="7014"/>
              <a:chExt cx="4226" cy="628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1234" y="7014"/>
                <a:ext cx="4060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>
                    <a:gradFill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2700000" scaled="0"/>
                    </a:gradFill>
                  </a:rPr>
                  <a:t>线上电商交易</a:t>
                </a:r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1068" y="7025"/>
                <a:ext cx="0" cy="588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组合 23"/>
          <p:cNvGrpSpPr/>
          <p:nvPr/>
        </p:nvGrpSpPr>
        <p:grpSpPr>
          <a:xfrm>
            <a:off x="4701540" y="1847215"/>
            <a:ext cx="2876550" cy="2698750"/>
            <a:chOff x="7404" y="3393"/>
            <a:chExt cx="4530" cy="4250"/>
          </a:xfrm>
        </p:grpSpPr>
        <p:pic>
          <p:nvPicPr>
            <p:cNvPr id="3" name="图片 2" descr="微信图片_20211108221822"/>
            <p:cNvPicPr>
              <a:picLocks noChangeAspect="1"/>
            </p:cNvPicPr>
            <p:nvPr/>
          </p:nvPicPr>
          <p:blipFill>
            <a:blip r:embed="rId2"/>
            <a:srcRect t="8657" r="67693" b="51019"/>
            <a:stretch>
              <a:fillRect/>
            </a:stretch>
          </p:blipFill>
          <p:spPr>
            <a:xfrm>
              <a:off x="7404" y="3393"/>
              <a:ext cx="4530" cy="3183"/>
            </a:xfrm>
            <a:prstGeom prst="rect">
              <a:avLst/>
            </a:prstGeom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</a:ln>
          </p:spPr>
        </p:pic>
        <p:grpSp>
          <p:nvGrpSpPr>
            <p:cNvPr id="22" name="组合 21"/>
            <p:cNvGrpSpPr/>
            <p:nvPr/>
          </p:nvGrpSpPr>
          <p:grpSpPr>
            <a:xfrm>
              <a:off x="7404" y="7015"/>
              <a:ext cx="4226" cy="628"/>
              <a:chOff x="1068" y="7849"/>
              <a:chExt cx="4226" cy="628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1234" y="7849"/>
                <a:ext cx="4060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>
                    <a:gradFill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2700000" scaled="0"/>
                    </a:gradFill>
                  </a:rPr>
                  <a:t>数字艺术作品</a:t>
                </a:r>
              </a:p>
            </p:txBody>
          </p:sp>
          <p:cxnSp>
            <p:nvCxnSpPr>
              <p:cNvPr id="19" name="直接连接符 18"/>
              <p:cNvCxnSpPr/>
              <p:nvPr/>
            </p:nvCxnSpPr>
            <p:spPr>
              <a:xfrm>
                <a:off x="1068" y="7859"/>
                <a:ext cx="0" cy="588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组合 25"/>
          <p:cNvGrpSpPr/>
          <p:nvPr/>
        </p:nvGrpSpPr>
        <p:grpSpPr>
          <a:xfrm>
            <a:off x="8620125" y="1847215"/>
            <a:ext cx="2875280" cy="2698750"/>
            <a:chOff x="13575" y="3393"/>
            <a:chExt cx="4528" cy="4250"/>
          </a:xfrm>
        </p:grpSpPr>
        <p:pic>
          <p:nvPicPr>
            <p:cNvPr id="5" name="图片 4" descr="微信图片_20211108221822"/>
            <p:cNvPicPr>
              <a:picLocks noChangeAspect="1"/>
            </p:cNvPicPr>
            <p:nvPr/>
          </p:nvPicPr>
          <p:blipFill>
            <a:blip r:embed="rId2"/>
            <a:srcRect l="68849" t="9667" r="2141" b="53296"/>
            <a:stretch>
              <a:fillRect/>
            </a:stretch>
          </p:blipFill>
          <p:spPr>
            <a:xfrm>
              <a:off x="13575" y="3393"/>
              <a:ext cx="4529" cy="3183"/>
            </a:xfrm>
            <a:prstGeom prst="rect">
              <a:avLst/>
            </a:prstGeom>
            <a:ln w="190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</a:ln>
          </p:spPr>
        </p:pic>
        <p:grpSp>
          <p:nvGrpSpPr>
            <p:cNvPr id="21" name="组合 20"/>
            <p:cNvGrpSpPr/>
            <p:nvPr/>
          </p:nvGrpSpPr>
          <p:grpSpPr>
            <a:xfrm>
              <a:off x="13575" y="7015"/>
              <a:ext cx="4226" cy="628"/>
              <a:chOff x="1068" y="8885"/>
              <a:chExt cx="4226" cy="628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1234" y="8885"/>
                <a:ext cx="4060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>
                    <a:gradFill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2700000" scaled="0"/>
                    </a:gradFill>
                  </a:rPr>
                  <a:t>游戏物品交易</a:t>
                </a:r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>
                <a:off x="1068" y="8905"/>
                <a:ext cx="0" cy="588"/>
              </a:xfrm>
              <a:prstGeom prst="line">
                <a:avLst/>
              </a:prstGeom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文本框 26"/>
          <p:cNvSpPr txBox="1"/>
          <p:nvPr/>
        </p:nvSpPr>
        <p:spPr>
          <a:xfrm>
            <a:off x="582295" y="4980940"/>
            <a:ext cx="10931525" cy="1209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NFT 是 Non-Fungible Tokens 的缩写，意思是不可互换的代币/非同质化代币，具有不可分割、不可替代、独一无二等特点。可互换的的代币具有相同的属性、价格，就像是你的 1 比特币和我的 1 比特币的本质是一样的。但 NFT 都是独一无二的，NFT 可以代表一幅画，一首歌，一项专利，一段影片，一张照片，或者其他的知识产权。在这个领域，NFT 起到的是专利局的作用：帮助每一个独一无二的东西进行版权登记，帮助其识别专利。</a:t>
            </a:r>
          </a:p>
        </p:txBody>
      </p:sp>
      <p:sp>
        <p:nvSpPr>
          <p:cNvPr id="6" name="任意多边形 5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83590" y="485775"/>
            <a:ext cx="3296920" cy="924560"/>
            <a:chOff x="1140" y="757"/>
            <a:chExt cx="5192" cy="1456"/>
          </a:xfrm>
        </p:grpSpPr>
        <p:sp>
          <p:nvSpPr>
            <p:cNvPr id="12" name="文本框 11"/>
            <p:cNvSpPr txBox="1"/>
            <p:nvPr/>
          </p:nvSpPr>
          <p:spPr>
            <a:xfrm>
              <a:off x="1140" y="757"/>
              <a:ext cx="519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FOUR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40" y="1162"/>
              <a:ext cx="519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en-US" altLang="zh-CN" sz="2400">
                  <a:solidFill>
                    <a:schemeClr val="bg1"/>
                  </a:solidFill>
                  <a:sym typeface="+mn-ea"/>
                </a:rPr>
                <a:t>NFT</a:t>
              </a: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技术</a:t>
              </a:r>
              <a:r>
                <a:rPr lang="en-US" altLang="zh-CN" sz="2400">
                  <a:solidFill>
                    <a:schemeClr val="bg1"/>
                  </a:solidFill>
                  <a:sym typeface="+mn-ea"/>
                </a:rPr>
                <a:t> x </a:t>
              </a: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元宇宙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40" y="1827"/>
              <a:ext cx="519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</a:rPr>
                <a:t>NFT technology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90" y="1941830"/>
            <a:ext cx="4979670" cy="2451100"/>
          </a:xfrm>
          <a:prstGeom prst="rect">
            <a:avLst/>
          </a:prstGeom>
          <a:effectLst>
            <a:reflection blurRad="609600" stA="32000" endA="300" endPos="35000" dir="5400000" sy="-100000" algn="bl" rotWithShape="0"/>
          </a:effectLst>
          <a:scene3d>
            <a:camera prst="perspectiveRight">
              <a:rot lat="0" lon="19800000" rev="0"/>
            </a:camera>
            <a:lightRig rig="threePt" dir="t"/>
          </a:scene3d>
          <a:sp3d prstMaterial="matte"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r="1732" b="5052"/>
          <a:stretch>
            <a:fillRect/>
          </a:stretch>
        </p:blipFill>
        <p:spPr>
          <a:xfrm>
            <a:off x="6533515" y="1941830"/>
            <a:ext cx="4981575" cy="2451100"/>
          </a:xfrm>
          <a:prstGeom prst="rect">
            <a:avLst/>
          </a:prstGeom>
          <a:effectLst>
            <a:reflection blurRad="609600" stA="32000" endA="300" endPos="35000" dir="5400000" sy="-100000" algn="bl" rotWithShape="0"/>
          </a:effectLst>
          <a:scene3d>
            <a:camera prst="perspectiveLeft" fov="2700000">
              <a:rot lat="0" lon="1800000" rev="0"/>
            </a:camera>
            <a:lightRig rig="threePt" dir="t"/>
          </a:scene3d>
          <a:sp3d prstMaterial="matte"/>
        </p:spPr>
      </p:pic>
      <p:sp>
        <p:nvSpPr>
          <p:cNvPr id="17" name="椭圆 16"/>
          <p:cNvSpPr/>
          <p:nvPr/>
        </p:nvSpPr>
        <p:spPr>
          <a:xfrm>
            <a:off x="4921250" y="2042795"/>
            <a:ext cx="2350135" cy="2350135"/>
          </a:xfrm>
          <a:prstGeom prst="ellipse">
            <a:avLst/>
          </a:prstGeom>
          <a:solidFill>
            <a:schemeClr val="tx1"/>
          </a:solidFill>
          <a:ln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10800000" scaled="1"/>
            </a:gradFill>
          </a:ln>
          <a:effectLst>
            <a:outerShdw blurRad="850900" sx="131000" sy="131000" algn="c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5039995" y="2749550"/>
            <a:ext cx="2113280" cy="1167130"/>
            <a:chOff x="7937" y="4118"/>
            <a:chExt cx="3328" cy="1838"/>
          </a:xfrm>
        </p:grpSpPr>
        <p:sp>
          <p:nvSpPr>
            <p:cNvPr id="18" name="文本框 17"/>
            <p:cNvSpPr txBox="1"/>
            <p:nvPr/>
          </p:nvSpPr>
          <p:spPr>
            <a:xfrm>
              <a:off x="8219" y="4844"/>
              <a:ext cx="2764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00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sym typeface="+mn-ea"/>
                </a:rPr>
                <a:t>Bored Ape Yacht Club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937" y="4118"/>
              <a:ext cx="3329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b="1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j-ea"/>
                  <a:ea typeface="+mj-ea"/>
                  <a:sym typeface="+mn-ea"/>
                </a:rPr>
                <a:t>身价数十万的</a:t>
              </a: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83590" y="5398135"/>
            <a:ext cx="10732135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CryptoPunks 作为 OG（元老）依然稳定在前三，并且最近出现的另一种头像 Bored Ape Yacht Club 也是在以太坊区块链上空投出来之后马上受到了人们的追捧，这两者的成功都是完美契合了人们的社交需求与审美需求，人们购买他们就像购买收藏品一样，这是一种数字艺术品的交易。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784860" y="4832350"/>
            <a:ext cx="3514090" cy="481965"/>
            <a:chOff x="1234" y="7492"/>
            <a:chExt cx="5534" cy="759"/>
          </a:xfrm>
        </p:grpSpPr>
        <p:sp>
          <p:nvSpPr>
            <p:cNvPr id="5" name="文本框 4"/>
            <p:cNvSpPr txBox="1"/>
            <p:nvPr/>
          </p:nvSpPr>
          <p:spPr>
            <a:xfrm>
              <a:off x="1234" y="7492"/>
              <a:ext cx="5534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2000" b="1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j-ea"/>
                  <a:ea typeface="+mj-ea"/>
                  <a:sym typeface="+mn-ea"/>
                </a:rPr>
                <a:t>一夜爆火的像素插画</a:t>
              </a:r>
            </a:p>
          </p:txBody>
        </p:sp>
        <p:cxnSp>
          <p:nvCxnSpPr>
            <p:cNvPr id="7" name="直接连接符 6"/>
            <p:cNvCxnSpPr/>
            <p:nvPr/>
          </p:nvCxnSpPr>
          <p:spPr>
            <a:xfrm flipH="1">
              <a:off x="1347" y="8251"/>
              <a:ext cx="811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任意多边形 5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4985385"/>
            <a:ext cx="3367150" cy="18726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303" h="2949">
                <a:moveTo>
                  <a:pt x="2175" y="0"/>
                </a:moveTo>
                <a:cubicBezTo>
                  <a:pt x="3838" y="0"/>
                  <a:pt x="5198" y="1295"/>
                  <a:pt x="5302" y="2932"/>
                </a:cubicBezTo>
                <a:lnTo>
                  <a:pt x="5303" y="2949"/>
                </a:lnTo>
                <a:lnTo>
                  <a:pt x="4424" y="2949"/>
                </a:lnTo>
                <a:lnTo>
                  <a:pt x="4420" y="2903"/>
                </a:lnTo>
                <a:cubicBezTo>
                  <a:pt x="4304" y="1764"/>
                  <a:pt x="3343" y="877"/>
                  <a:pt x="2175" y="877"/>
                </a:cubicBezTo>
                <a:cubicBezTo>
                  <a:pt x="1142" y="877"/>
                  <a:pt x="272" y="1569"/>
                  <a:pt x="3" y="2515"/>
                </a:cubicBezTo>
                <a:lnTo>
                  <a:pt x="0" y="2528"/>
                </a:lnTo>
                <a:lnTo>
                  <a:pt x="0" y="877"/>
                </a:lnTo>
                <a:lnTo>
                  <a:pt x="13" y="865"/>
                </a:lnTo>
                <a:cubicBezTo>
                  <a:pt x="575" y="329"/>
                  <a:pt x="1336" y="0"/>
                  <a:pt x="217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5483860" y="635"/>
            <a:ext cx="6598920" cy="410718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0392" h="6468">
                <a:moveTo>
                  <a:pt x="157" y="0"/>
                </a:moveTo>
                <a:lnTo>
                  <a:pt x="1675" y="0"/>
                </a:lnTo>
                <a:lnTo>
                  <a:pt x="1665" y="28"/>
                </a:lnTo>
                <a:cubicBezTo>
                  <a:pt x="1528" y="417"/>
                  <a:pt x="1454" y="836"/>
                  <a:pt x="1454" y="1272"/>
                </a:cubicBezTo>
                <a:cubicBezTo>
                  <a:pt x="1454" y="3340"/>
                  <a:pt x="3128" y="5014"/>
                  <a:pt x="5196" y="5014"/>
                </a:cubicBezTo>
                <a:cubicBezTo>
                  <a:pt x="7264" y="5014"/>
                  <a:pt x="8938" y="3340"/>
                  <a:pt x="8938" y="1272"/>
                </a:cubicBezTo>
                <a:cubicBezTo>
                  <a:pt x="8938" y="836"/>
                  <a:pt x="8864" y="417"/>
                  <a:pt x="8727" y="28"/>
                </a:cubicBezTo>
                <a:lnTo>
                  <a:pt x="8717" y="0"/>
                </a:lnTo>
                <a:lnTo>
                  <a:pt x="10235" y="0"/>
                </a:lnTo>
                <a:lnTo>
                  <a:pt x="10244" y="36"/>
                </a:lnTo>
                <a:cubicBezTo>
                  <a:pt x="10341" y="432"/>
                  <a:pt x="10392" y="846"/>
                  <a:pt x="10392" y="1272"/>
                </a:cubicBezTo>
                <a:cubicBezTo>
                  <a:pt x="10392" y="4142"/>
                  <a:pt x="8066" y="6468"/>
                  <a:pt x="5196" y="6468"/>
                </a:cubicBezTo>
                <a:cubicBezTo>
                  <a:pt x="2326" y="6468"/>
                  <a:pt x="0" y="4142"/>
                  <a:pt x="0" y="1272"/>
                </a:cubicBezTo>
                <a:cubicBezTo>
                  <a:pt x="0" y="846"/>
                  <a:pt x="51" y="432"/>
                  <a:pt x="148" y="36"/>
                </a:cubicBezTo>
                <a:lnTo>
                  <a:pt x="157" y="0"/>
                </a:ln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同侧圆角矩形 2"/>
          <p:cNvSpPr/>
          <p:nvPr/>
        </p:nvSpPr>
        <p:spPr>
          <a:xfrm>
            <a:off x="783590" y="1819910"/>
            <a:ext cx="10734675" cy="607060"/>
          </a:xfrm>
          <a:prstGeom prst="round2Same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783590" y="485775"/>
            <a:ext cx="3486150" cy="924560"/>
            <a:chOff x="1140" y="757"/>
            <a:chExt cx="5490" cy="1456"/>
          </a:xfrm>
        </p:grpSpPr>
        <p:sp>
          <p:nvSpPr>
            <p:cNvPr id="6" name="文本框 5"/>
            <p:cNvSpPr txBox="1"/>
            <p:nvPr/>
          </p:nvSpPr>
          <p:spPr>
            <a:xfrm>
              <a:off x="1140" y="757"/>
              <a:ext cx="519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FOUR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40" y="1162"/>
              <a:ext cx="549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sz="2400">
                  <a:solidFill>
                    <a:schemeClr val="bg1"/>
                  </a:solidFill>
                  <a:sym typeface="+mn-ea"/>
                </a:rPr>
                <a:t>OpenSea</a:t>
              </a:r>
              <a:r>
                <a:rPr lang="zh-CN" sz="2400">
                  <a:solidFill>
                    <a:schemeClr val="bg1"/>
                  </a:solidFill>
                  <a:sym typeface="+mn-ea"/>
                </a:rPr>
                <a:t>近期</a:t>
              </a:r>
              <a:r>
                <a:rPr lang="en-US" altLang="zh-CN" sz="2400">
                  <a:solidFill>
                    <a:schemeClr val="bg1"/>
                  </a:solidFill>
                  <a:sym typeface="+mn-ea"/>
                </a:rPr>
                <a:t> Top</a:t>
              </a:r>
              <a:r>
                <a:rPr sz="2400">
                  <a:solidFill>
                    <a:schemeClr val="bg1"/>
                  </a:solidFill>
                  <a:sym typeface="+mn-ea"/>
                </a:rPr>
                <a:t> NFTs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140" y="1827"/>
              <a:ext cx="519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</a:rPr>
                <a:t>top nfts by opensea</a:t>
              </a:r>
            </a:p>
          </p:txBody>
        </p:sp>
      </p:grpSp>
      <p:graphicFrame>
        <p:nvGraphicFramePr>
          <p:cNvPr id="16" name="表格 15"/>
          <p:cNvGraphicFramePr/>
          <p:nvPr>
            <p:custDataLst>
              <p:tags r:id="rId1"/>
            </p:custDataLst>
          </p:nvPr>
        </p:nvGraphicFramePr>
        <p:xfrm>
          <a:off x="783590" y="1819910"/>
          <a:ext cx="10737215" cy="426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1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2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2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20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26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20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20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用户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销量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24H%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7D%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最低价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购买者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资产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accent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CryptoPunks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9,435.60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-75.41%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-48.79</a:t>
                      </a: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  <a:sym typeface="+mn-ea"/>
                        </a:rPr>
                        <a:t>%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3.1k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10.0k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 w="12700">
                      <a:solidFill>
                        <a:schemeClr val="accent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The Sevens(official)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8,896.56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-14.39</a:t>
                      </a: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  <a:sym typeface="+mn-ea"/>
                        </a:rPr>
                        <a:t>%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ea"/>
                          <a:ea typeface="+mn-ea"/>
                        </a:rPr>
                        <a:t>+583.18</a:t>
                      </a:r>
                      <a:r>
                        <a:rPr lang="en-US" altLang="zh-CN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ea"/>
                          <a:ea typeface="+mn-ea"/>
                          <a:sym typeface="+mn-ea"/>
                        </a:rPr>
                        <a:t>%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0.43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3.5k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7.0k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Bored Ape Yacht Club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7,679.17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-10.25</a:t>
                      </a: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  <a:sym typeface="+mn-ea"/>
                        </a:rPr>
                        <a:t>%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-58.06</a:t>
                      </a: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  <a:sym typeface="+mn-ea"/>
                        </a:rPr>
                        <a:t>%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33.60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5.4k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10.0k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loot(for Adbenturers)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7,285.46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ea"/>
                          <a:ea typeface="+mn-ea"/>
                        </a:rPr>
                        <a:t>+20.27</a:t>
                      </a:r>
                      <a:r>
                        <a:rPr lang="en-US" altLang="zh-CN" sz="140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latin typeface="+mn-ea"/>
                          <a:ea typeface="+mn-ea"/>
                          <a:sym typeface="+mn-ea"/>
                        </a:rPr>
                        <a:t>%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-86.76</a:t>
                      </a: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  <a:sym typeface="+mn-ea"/>
                        </a:rPr>
                        <a:t>%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7.80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2.5k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7.8k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PUNKS Comic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5,638.01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-32.67</a:t>
                      </a: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  <a:sym typeface="+mn-ea"/>
                        </a:rPr>
                        <a:t>%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-28.51</a:t>
                      </a: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  <a:sym typeface="+mn-ea"/>
                        </a:rPr>
                        <a:t>%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4.30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3.6k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10.0k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CrypToadz by GREMPLIN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5,524.38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</a:rPr>
                        <a:t>-40.62</a:t>
                      </a:r>
                      <a:r>
                        <a:rPr lang="en-US" altLang="zh-CN" sz="1400">
                          <a:solidFill>
                            <a:schemeClr val="accent4"/>
                          </a:solidFill>
                          <a:latin typeface="+mn-ea"/>
                          <a:ea typeface="+mn-ea"/>
                          <a:sym typeface="+mn-ea"/>
                        </a:rPr>
                        <a:t>%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0.52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2.7k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altLang="zh-CN" sz="14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7.0k</a:t>
                      </a:r>
                    </a:p>
                  </a:txBody>
                  <a:tcPr marL="179705" marR="1797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任意多边形 14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83590" y="485775"/>
            <a:ext cx="3296920" cy="924560"/>
            <a:chOff x="1140" y="757"/>
            <a:chExt cx="5192" cy="1456"/>
          </a:xfrm>
        </p:grpSpPr>
        <p:sp>
          <p:nvSpPr>
            <p:cNvPr id="12" name="文本框 11"/>
            <p:cNvSpPr txBox="1"/>
            <p:nvPr/>
          </p:nvSpPr>
          <p:spPr>
            <a:xfrm>
              <a:off x="1140" y="757"/>
              <a:ext cx="519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FOUR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40" y="1162"/>
              <a:ext cx="519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区块链技术</a:t>
              </a:r>
              <a:r>
                <a:rPr lang="en-US" altLang="zh-CN" sz="2400">
                  <a:solidFill>
                    <a:schemeClr val="bg1"/>
                  </a:solidFill>
                  <a:sym typeface="+mn-ea"/>
                </a:rPr>
                <a:t> x </a:t>
              </a: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元宇宙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40" y="1827"/>
              <a:ext cx="519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</a:rPr>
                <a:t>Blockchain technology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731510" y="2369185"/>
            <a:ext cx="4446905" cy="2881630"/>
            <a:chOff x="8625" y="3157"/>
            <a:chExt cx="8010" cy="5190"/>
          </a:xfrm>
        </p:grpSpPr>
        <p:cxnSp>
          <p:nvCxnSpPr>
            <p:cNvPr id="16" name="直接连接符 15"/>
            <p:cNvCxnSpPr/>
            <p:nvPr/>
          </p:nvCxnSpPr>
          <p:spPr>
            <a:xfrm flipH="1" flipV="1">
              <a:off x="10020" y="3157"/>
              <a:ext cx="3000" cy="2475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8625" y="5647"/>
              <a:ext cx="4395" cy="270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13035" y="4207"/>
              <a:ext cx="3600" cy="1410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3035" y="5647"/>
              <a:ext cx="2400" cy="1875"/>
            </a:xfrm>
            <a:prstGeom prst="line">
              <a:avLst/>
            </a:prstGeom>
            <a:ln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4458335" y="2092960"/>
            <a:ext cx="1554480" cy="556260"/>
            <a:chOff x="6602" y="2910"/>
            <a:chExt cx="2448" cy="876"/>
          </a:xfrm>
        </p:grpSpPr>
        <p:sp>
          <p:nvSpPr>
            <p:cNvPr id="22" name="文本框 21"/>
            <p:cNvSpPr txBox="1"/>
            <p:nvPr/>
          </p:nvSpPr>
          <p:spPr>
            <a:xfrm>
              <a:off x="6602" y="3206"/>
              <a:ext cx="2448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zh-CN" dirty="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n-ea"/>
                  <a:sym typeface="+mn-ea"/>
                </a:rPr>
                <a:t>开放，共识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602" y="2910"/>
              <a:ext cx="244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zh-CN" altLang="zh-CN" sz="1000" dirty="0">
                  <a:solidFill>
                    <a:schemeClr val="bg1">
                      <a:lumMod val="65000"/>
                    </a:schemeClr>
                  </a:solidFill>
                  <a:latin typeface="+mn-ea"/>
                  <a:sym typeface="+mn-ea"/>
                </a:rPr>
                <a:t>Open consensus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231255" y="5074285"/>
            <a:ext cx="1554480" cy="556260"/>
            <a:chOff x="6602" y="2910"/>
            <a:chExt cx="2448" cy="876"/>
          </a:xfrm>
        </p:grpSpPr>
        <p:sp>
          <p:nvSpPr>
            <p:cNvPr id="26" name="文本框 25"/>
            <p:cNvSpPr txBox="1"/>
            <p:nvPr/>
          </p:nvSpPr>
          <p:spPr>
            <a:xfrm>
              <a:off x="6602" y="3206"/>
              <a:ext cx="2448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dirty="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n-ea"/>
                  <a:sym typeface="+mn-ea"/>
                </a:rPr>
                <a:t>公开透明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602" y="2910"/>
              <a:ext cx="244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zh-CN" sz="1000" dirty="0">
                  <a:solidFill>
                    <a:schemeClr val="bg1">
                      <a:lumMod val="65000"/>
                    </a:schemeClr>
                  </a:solidFill>
                  <a:latin typeface="+mn-ea"/>
                  <a:sym typeface="+mn-ea"/>
                </a:rPr>
                <a:t>Open and transparent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512300" y="5250815"/>
            <a:ext cx="1554480" cy="556260"/>
            <a:chOff x="6602" y="2910"/>
            <a:chExt cx="2448" cy="876"/>
          </a:xfrm>
        </p:grpSpPr>
        <p:sp>
          <p:nvSpPr>
            <p:cNvPr id="29" name="文本框 28"/>
            <p:cNvSpPr txBox="1"/>
            <p:nvPr/>
          </p:nvSpPr>
          <p:spPr>
            <a:xfrm>
              <a:off x="6602" y="3206"/>
              <a:ext cx="2448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zh-CN" dirty="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n-ea"/>
                  <a:sym typeface="+mn-ea"/>
                </a:rPr>
                <a:t>可追溯性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602" y="2910"/>
              <a:ext cx="244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zh-CN" sz="1000" dirty="0">
                  <a:solidFill>
                    <a:schemeClr val="bg1">
                      <a:lumMod val="65000"/>
                    </a:schemeClr>
                  </a:solidFill>
                  <a:latin typeface="+mn-ea"/>
                  <a:sym typeface="+mn-ea"/>
                </a:rPr>
                <a:t>Traceability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0178415" y="3427095"/>
            <a:ext cx="1554480" cy="556260"/>
            <a:chOff x="6602" y="2910"/>
            <a:chExt cx="2448" cy="876"/>
          </a:xfrm>
        </p:grpSpPr>
        <p:sp>
          <p:nvSpPr>
            <p:cNvPr id="32" name="文本框 31"/>
            <p:cNvSpPr txBox="1"/>
            <p:nvPr/>
          </p:nvSpPr>
          <p:spPr>
            <a:xfrm>
              <a:off x="6602" y="3206"/>
              <a:ext cx="2448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zh-CN" dirty="0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n-ea"/>
                  <a:sym typeface="+mn-ea"/>
                </a:rPr>
                <a:t>去中心化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602" y="2910"/>
              <a:ext cx="244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zh-CN" sz="1000" dirty="0">
                  <a:solidFill>
                    <a:schemeClr val="bg1">
                      <a:lumMod val="65000"/>
                    </a:schemeClr>
                  </a:solidFill>
                  <a:latin typeface="+mn-ea"/>
                  <a:sym typeface="+mn-ea"/>
                </a:rPr>
                <a:t>Decentralization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117590" y="1988185"/>
            <a:ext cx="765810" cy="765810"/>
            <a:chOff x="9215" y="2696"/>
            <a:chExt cx="1206" cy="1206"/>
          </a:xfrm>
        </p:grpSpPr>
        <p:sp>
          <p:nvSpPr>
            <p:cNvPr id="6" name="椭圆 5"/>
            <p:cNvSpPr/>
            <p:nvPr/>
          </p:nvSpPr>
          <p:spPr>
            <a:xfrm>
              <a:off x="9215" y="2696"/>
              <a:ext cx="1207" cy="1207"/>
            </a:xfrm>
            <a:prstGeom prst="ellipse">
              <a:avLst/>
            </a:prstGeom>
            <a:solidFill>
              <a:schemeClr val="accent1">
                <a:lumMod val="10000"/>
              </a:schemeClr>
            </a:solidFill>
            <a:ln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7" name="图片 36" descr="343435383137333b333633343938323bced5cad6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33" y="3014"/>
              <a:ext cx="570" cy="570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5351145" y="4864100"/>
            <a:ext cx="765810" cy="765810"/>
            <a:chOff x="8008" y="7225"/>
            <a:chExt cx="1206" cy="1206"/>
          </a:xfrm>
        </p:grpSpPr>
        <p:sp>
          <p:nvSpPr>
            <p:cNvPr id="7" name="椭圆 6"/>
            <p:cNvSpPr/>
            <p:nvPr/>
          </p:nvSpPr>
          <p:spPr>
            <a:xfrm>
              <a:off x="8008" y="7225"/>
              <a:ext cx="1207" cy="1207"/>
            </a:xfrm>
            <a:prstGeom prst="ellipse">
              <a:avLst/>
            </a:prstGeom>
            <a:solidFill>
              <a:schemeClr val="accent1">
                <a:lumMod val="10000"/>
              </a:schemeClr>
            </a:solidFill>
            <a:ln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8" name="图片 37" descr="343435383231353b333634313739393bd1dbbea6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17" y="7656"/>
              <a:ext cx="589" cy="345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9725660" y="2565400"/>
            <a:ext cx="765810" cy="765810"/>
            <a:chOff x="14897" y="3605"/>
            <a:chExt cx="1206" cy="1206"/>
          </a:xfrm>
        </p:grpSpPr>
        <p:sp>
          <p:nvSpPr>
            <p:cNvPr id="8" name="椭圆 7"/>
            <p:cNvSpPr/>
            <p:nvPr/>
          </p:nvSpPr>
          <p:spPr>
            <a:xfrm>
              <a:off x="14897" y="3605"/>
              <a:ext cx="1207" cy="1207"/>
            </a:xfrm>
            <a:prstGeom prst="ellipse">
              <a:avLst/>
            </a:prstGeom>
            <a:solidFill>
              <a:schemeClr val="accent1">
                <a:lumMod val="10000"/>
              </a:schemeClr>
            </a:solidFill>
            <a:ln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9" name="图片 38" descr="343435333332343b333635393039313bcafdbedd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168" y="3875"/>
              <a:ext cx="666" cy="666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7405370" y="2994025"/>
            <a:ext cx="1548130" cy="1549400"/>
            <a:chOff x="11317" y="4295"/>
            <a:chExt cx="2438" cy="2440"/>
          </a:xfrm>
        </p:grpSpPr>
        <p:sp>
          <p:nvSpPr>
            <p:cNvPr id="3" name="椭圆 2"/>
            <p:cNvSpPr/>
            <p:nvPr/>
          </p:nvSpPr>
          <p:spPr>
            <a:xfrm>
              <a:off x="11317" y="4295"/>
              <a:ext cx="2439" cy="2440"/>
            </a:xfrm>
            <a:prstGeom prst="ellipse">
              <a:avLst/>
            </a:prstGeom>
            <a:solidFill>
              <a:schemeClr val="accent1">
                <a:lumMod val="10000"/>
              </a:schemeClr>
            </a:solidFill>
            <a:ln>
              <a:gradFill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27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6" name="图片 45" descr="32313536353137303b32313536353136313bc7f8bfe9c1b4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969" y="4719"/>
              <a:ext cx="1134" cy="1134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11494" y="5860"/>
              <a:ext cx="208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</a:rPr>
                <a:t>特征</a:t>
              </a:r>
            </a:p>
          </p:txBody>
        </p:sp>
      </p:grpSp>
      <p:cxnSp>
        <p:nvCxnSpPr>
          <p:cNvPr id="50" name="直接连接符 49"/>
          <p:cNvCxnSpPr/>
          <p:nvPr/>
        </p:nvCxnSpPr>
        <p:spPr>
          <a:xfrm>
            <a:off x="4260215" y="1809750"/>
            <a:ext cx="0" cy="4419600"/>
          </a:xfrm>
          <a:prstGeom prst="line">
            <a:avLst/>
          </a:prstGeom>
          <a:ln>
            <a:solidFill>
              <a:schemeClr val="bg1">
                <a:lumMod val="75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783590" y="2022475"/>
            <a:ext cx="3043555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zh-CN" sz="1400" dirty="0">
                <a:solidFill>
                  <a:schemeClr val="bg1">
                    <a:lumMod val="85000"/>
                  </a:schemeClr>
                </a:solidFill>
                <a:latin typeface="+mn-ea"/>
                <a:sym typeface="+mn-ea"/>
              </a:rPr>
              <a:t>区块链是一个分布式账本，一种通过去中心化、去信任的方式集体维护一个可靠数据库的技术方案。</a:t>
            </a:r>
          </a:p>
        </p:txBody>
      </p:sp>
      <p:grpSp>
        <p:nvGrpSpPr>
          <p:cNvPr id="54" name="组合 53"/>
          <p:cNvGrpSpPr/>
          <p:nvPr/>
        </p:nvGrpSpPr>
        <p:grpSpPr>
          <a:xfrm>
            <a:off x="783590" y="3700780"/>
            <a:ext cx="3043555" cy="992505"/>
            <a:chOff x="1234" y="5603"/>
            <a:chExt cx="4793" cy="1563"/>
          </a:xfrm>
        </p:grpSpPr>
        <p:sp>
          <p:nvSpPr>
            <p:cNvPr id="52" name="圆角矩形 51"/>
            <p:cNvSpPr/>
            <p:nvPr/>
          </p:nvSpPr>
          <p:spPr>
            <a:xfrm>
              <a:off x="1234" y="5603"/>
              <a:ext cx="2235" cy="464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</a:schemeClr>
            </a:solidFill>
            <a:ln>
              <a:gradFill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27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j-ea"/>
                  <a:ea typeface="+mj-ea"/>
                </a:rPr>
                <a:t>从数据角度</a:t>
              </a: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234" y="6142"/>
              <a:ext cx="4793" cy="10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 fontAlgn="auto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  <a:sym typeface="+mn-ea"/>
                </a:rPr>
                <a:t>区块链是一种几乎不可能被更改的分布式数据库。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83590" y="4917440"/>
            <a:ext cx="3044190" cy="992505"/>
            <a:chOff x="1234" y="5603"/>
            <a:chExt cx="4794" cy="1563"/>
          </a:xfrm>
        </p:grpSpPr>
        <p:sp>
          <p:nvSpPr>
            <p:cNvPr id="56" name="圆角矩形 55"/>
            <p:cNvSpPr/>
            <p:nvPr/>
          </p:nvSpPr>
          <p:spPr>
            <a:xfrm>
              <a:off x="1234" y="5603"/>
              <a:ext cx="2235" cy="464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</a:schemeClr>
            </a:solidFill>
            <a:ln>
              <a:gradFill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27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j-ea"/>
                  <a:ea typeface="+mj-ea"/>
                </a:rPr>
                <a:t>从技术角度</a:t>
              </a: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234" y="6142"/>
              <a:ext cx="4794" cy="102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just" fontAlgn="auto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  <a:sym typeface="+mn-ea"/>
                </a:rPr>
                <a:t>区块链是多种技术的集合，</a:t>
              </a:r>
              <a:r>
                <a:rPr lang="zh-CN" altLang="zh-CN" sz="1400" dirty="0">
                  <a:solidFill>
                    <a:schemeClr val="bg1">
                      <a:lumMod val="85000"/>
                    </a:schemeClr>
                  </a:solidFill>
                  <a:latin typeface="+mn-ea"/>
                  <a:sym typeface="+mn-ea"/>
                </a:rPr>
                <a:t>形成新的数据记录、存储和表达的方式</a:t>
              </a:r>
              <a:r>
                <a:rPr lang="zh-CN" altLang="en-US" sz="1400" dirty="0">
                  <a:solidFill>
                    <a:schemeClr val="bg1">
                      <a:lumMod val="85000"/>
                    </a:schemeClr>
                  </a:solidFill>
                  <a:latin typeface="+mn-ea"/>
                  <a:sym typeface="+mn-ea"/>
                </a:rPr>
                <a:t>。</a:t>
              </a:r>
            </a:p>
          </p:txBody>
        </p:sp>
      </p:grpSp>
      <p:sp>
        <p:nvSpPr>
          <p:cNvPr id="4" name="任意多边形 3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9119870" y="4342130"/>
            <a:ext cx="765810" cy="765810"/>
            <a:chOff x="14362" y="6838"/>
            <a:chExt cx="1206" cy="1206"/>
          </a:xfrm>
        </p:grpSpPr>
        <p:sp>
          <p:nvSpPr>
            <p:cNvPr id="10" name="椭圆 9"/>
            <p:cNvSpPr/>
            <p:nvPr/>
          </p:nvSpPr>
          <p:spPr>
            <a:xfrm>
              <a:off x="14362" y="6838"/>
              <a:ext cx="1207" cy="1207"/>
            </a:xfrm>
            <a:prstGeom prst="ellipse">
              <a:avLst/>
            </a:prstGeom>
            <a:solidFill>
              <a:schemeClr val="accent1">
                <a:lumMod val="10000"/>
              </a:schemeClr>
            </a:solidFill>
            <a:ln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343435383136353b333635393538353bc1b4bdd3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679" y="7155"/>
              <a:ext cx="573" cy="5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6"/>
          <p:cNvSpPr/>
          <p:nvPr/>
        </p:nvSpPr>
        <p:spPr>
          <a:xfrm>
            <a:off x="7200265" y="635"/>
            <a:ext cx="4991735" cy="685736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7861" h="10799">
                <a:moveTo>
                  <a:pt x="3025" y="0"/>
                </a:moveTo>
                <a:lnTo>
                  <a:pt x="7861" y="0"/>
                </a:lnTo>
                <a:lnTo>
                  <a:pt x="7861" y="1104"/>
                </a:lnTo>
                <a:lnTo>
                  <a:pt x="7844" y="1098"/>
                </a:lnTo>
                <a:cubicBezTo>
                  <a:pt x="7370" y="932"/>
                  <a:pt x="6860" y="841"/>
                  <a:pt x="6329" y="841"/>
                </a:cubicBezTo>
                <a:cubicBezTo>
                  <a:pt x="3811" y="841"/>
                  <a:pt x="1771" y="2881"/>
                  <a:pt x="1771" y="5399"/>
                </a:cubicBezTo>
                <a:cubicBezTo>
                  <a:pt x="1771" y="7917"/>
                  <a:pt x="3811" y="9957"/>
                  <a:pt x="6329" y="9957"/>
                </a:cubicBezTo>
                <a:cubicBezTo>
                  <a:pt x="6860" y="9957"/>
                  <a:pt x="7370" y="9866"/>
                  <a:pt x="7844" y="9700"/>
                </a:cubicBezTo>
                <a:lnTo>
                  <a:pt x="7861" y="9694"/>
                </a:lnTo>
                <a:lnTo>
                  <a:pt x="7861" y="10799"/>
                </a:lnTo>
                <a:lnTo>
                  <a:pt x="3026" y="10799"/>
                </a:lnTo>
                <a:lnTo>
                  <a:pt x="2982" y="10772"/>
                </a:lnTo>
                <a:cubicBezTo>
                  <a:pt x="1191" y="9654"/>
                  <a:pt x="0" y="7666"/>
                  <a:pt x="0" y="5399"/>
                </a:cubicBezTo>
                <a:cubicBezTo>
                  <a:pt x="0" y="3132"/>
                  <a:pt x="1191" y="1144"/>
                  <a:pt x="2982" y="26"/>
                </a:cubicBezTo>
                <a:lnTo>
                  <a:pt x="3025" y="0"/>
                </a:ln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0" y="635"/>
            <a:ext cx="4991735" cy="685736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7861" h="10799">
                <a:moveTo>
                  <a:pt x="0" y="0"/>
                </a:moveTo>
                <a:lnTo>
                  <a:pt x="4836" y="0"/>
                </a:lnTo>
                <a:lnTo>
                  <a:pt x="4879" y="26"/>
                </a:lnTo>
                <a:cubicBezTo>
                  <a:pt x="6670" y="1144"/>
                  <a:pt x="7861" y="3132"/>
                  <a:pt x="7861" y="5399"/>
                </a:cubicBezTo>
                <a:cubicBezTo>
                  <a:pt x="7861" y="7666"/>
                  <a:pt x="6670" y="9654"/>
                  <a:pt x="4879" y="10772"/>
                </a:cubicBezTo>
                <a:lnTo>
                  <a:pt x="4835" y="10799"/>
                </a:lnTo>
                <a:lnTo>
                  <a:pt x="0" y="10799"/>
                </a:lnTo>
                <a:lnTo>
                  <a:pt x="0" y="9694"/>
                </a:lnTo>
                <a:lnTo>
                  <a:pt x="17" y="9700"/>
                </a:lnTo>
                <a:cubicBezTo>
                  <a:pt x="491" y="9866"/>
                  <a:pt x="1001" y="9957"/>
                  <a:pt x="1532" y="9957"/>
                </a:cubicBezTo>
                <a:cubicBezTo>
                  <a:pt x="4050" y="9957"/>
                  <a:pt x="6090" y="7917"/>
                  <a:pt x="6090" y="5399"/>
                </a:cubicBezTo>
                <a:cubicBezTo>
                  <a:pt x="6090" y="2881"/>
                  <a:pt x="4050" y="841"/>
                  <a:pt x="1532" y="841"/>
                </a:cubicBezTo>
                <a:cubicBezTo>
                  <a:pt x="1001" y="841"/>
                  <a:pt x="491" y="932"/>
                  <a:pt x="17" y="1098"/>
                </a:cubicBezTo>
                <a:lnTo>
                  <a:pt x="0" y="11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783590" y="485775"/>
            <a:ext cx="3296920" cy="924560"/>
            <a:chOff x="1140" y="757"/>
            <a:chExt cx="5192" cy="1456"/>
          </a:xfrm>
        </p:grpSpPr>
        <p:sp>
          <p:nvSpPr>
            <p:cNvPr id="12" name="文本框 11"/>
            <p:cNvSpPr txBox="1"/>
            <p:nvPr/>
          </p:nvSpPr>
          <p:spPr>
            <a:xfrm>
              <a:off x="1140" y="757"/>
              <a:ext cx="519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FOUR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40" y="1162"/>
              <a:ext cx="519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00000"/>
                </a:lnSpc>
              </a:pPr>
              <a:r>
                <a:rPr lang="zh-CN" altLang="en-US" sz="2400">
                  <a:solidFill>
                    <a:schemeClr val="bg1"/>
                  </a:solidFill>
                  <a:sym typeface="+mn-ea"/>
                </a:rPr>
                <a:t>区块链技术的两个应用</a:t>
              </a:r>
              <a:endParaRPr lang="en-US" altLang="zh-CN" sz="2400">
                <a:solidFill>
                  <a:schemeClr val="bg1"/>
                </a:solidFill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40" y="1827"/>
              <a:ext cx="5191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</a:rPr>
                <a:t>Two applications of blockchain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0" y="3126740"/>
            <a:ext cx="12192000" cy="373189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4105910" y="2654300"/>
            <a:ext cx="1637030" cy="1549400"/>
            <a:chOff x="5218" y="4180"/>
            <a:chExt cx="2578" cy="2440"/>
          </a:xfrm>
        </p:grpSpPr>
        <p:sp>
          <p:nvSpPr>
            <p:cNvPr id="3" name="椭圆 2"/>
            <p:cNvSpPr/>
            <p:nvPr/>
          </p:nvSpPr>
          <p:spPr>
            <a:xfrm>
              <a:off x="5287" y="4180"/>
              <a:ext cx="2439" cy="2440"/>
            </a:xfrm>
            <a:prstGeom prst="ellipse">
              <a:avLst/>
            </a:prstGeom>
            <a:solidFill>
              <a:schemeClr val="accent1">
                <a:lumMod val="10000"/>
              </a:schemeClr>
            </a:solidFill>
            <a:ln>
              <a:gradFill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27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5218" y="4923"/>
              <a:ext cx="2578" cy="954"/>
              <a:chOff x="7142" y="1895"/>
              <a:chExt cx="2578" cy="954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7381" y="2221"/>
                <a:ext cx="2100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>
                    <a:gradFill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2700000" scaled="0"/>
                    </a:gradFill>
                  </a:rPr>
                  <a:t>比特币</a:t>
                </a: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7142" y="1895"/>
                <a:ext cx="2578" cy="6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2000" b="1" cap="all">
                    <a:gradFill>
                      <a:gsLst>
                        <a:gs pos="0">
                          <a:schemeClr val="bg1">
                            <a:alpha val="3000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</a:gradFill>
                    <a:uFillTx/>
                    <a:latin typeface="+mj-lt"/>
                    <a:ea typeface="微软雅黑" panose="020B0503020204020204" charset="-122"/>
                  </a:rPr>
                  <a:t>Bitcoin</a:t>
                </a:r>
              </a:p>
            </p:txBody>
          </p:sp>
        </p:grpSp>
        <p:sp>
          <p:nvSpPr>
            <p:cNvPr id="25" name="等腰三角形 24"/>
            <p:cNvSpPr/>
            <p:nvPr/>
          </p:nvSpPr>
          <p:spPr>
            <a:xfrm>
              <a:off x="6394" y="6031"/>
              <a:ext cx="225" cy="135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423025" y="2654300"/>
            <a:ext cx="1637030" cy="1549400"/>
            <a:chOff x="10832" y="4180"/>
            <a:chExt cx="2578" cy="2440"/>
          </a:xfrm>
        </p:grpSpPr>
        <p:sp>
          <p:nvSpPr>
            <p:cNvPr id="4" name="椭圆 3"/>
            <p:cNvSpPr/>
            <p:nvPr/>
          </p:nvSpPr>
          <p:spPr>
            <a:xfrm>
              <a:off x="10902" y="4180"/>
              <a:ext cx="2439" cy="2440"/>
            </a:xfrm>
            <a:prstGeom prst="ellipse">
              <a:avLst/>
            </a:prstGeom>
            <a:solidFill>
              <a:schemeClr val="accent1">
                <a:lumMod val="10000"/>
              </a:schemeClr>
            </a:solidFill>
            <a:ln>
              <a:gradFill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27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10832" y="4923"/>
              <a:ext cx="2578" cy="1115"/>
              <a:chOff x="7338" y="2573"/>
              <a:chExt cx="2578" cy="1115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7338" y="2573"/>
                <a:ext cx="2578" cy="111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2000" b="1" cap="all">
                    <a:gradFill>
                      <a:gsLst>
                        <a:gs pos="0">
                          <a:schemeClr val="bg1">
                            <a:alpha val="3000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</a:gradFill>
                    <a:latin typeface="+mj-lt"/>
                    <a:ea typeface="微软雅黑" panose="020B0503020204020204" charset="-122"/>
                    <a:sym typeface="+mn-ea"/>
                  </a:rPr>
                  <a:t>Ethereum</a:t>
                </a:r>
                <a:endParaRPr lang="zh-CN" altLang="en-US" sz="2000" b="1" cap="all">
                  <a:gradFill>
                    <a:gsLst>
                      <a:gs pos="0">
                        <a:schemeClr val="bg1">
                          <a:alpha val="30000"/>
                        </a:schemeClr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5400000" scaled="0"/>
                  </a:gradFill>
                  <a:uFillTx/>
                  <a:latin typeface="+mj-lt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7577" y="2899"/>
                <a:ext cx="2100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>
                    <a:gradFill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2700000" scaled="0"/>
                    </a:gradFill>
                  </a:rPr>
                  <a:t>以太坊</a:t>
                </a:r>
              </a:p>
            </p:txBody>
          </p:sp>
        </p:grpSp>
        <p:sp>
          <p:nvSpPr>
            <p:cNvPr id="26" name="等腰三角形 25"/>
            <p:cNvSpPr/>
            <p:nvPr/>
          </p:nvSpPr>
          <p:spPr>
            <a:xfrm>
              <a:off x="12009" y="6031"/>
              <a:ext cx="225" cy="135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783590" y="2265045"/>
            <a:ext cx="2701925" cy="23279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比特币是是一种价值储存手段 (SoV)。它是不可篡改的、也是世界上最去中心化的资产。它的价值是依靠人们的信仰而赋予的，只要有人相信它，它就会一直保值。从技术上讲，比特币区块链 (Bitcoin) 的存在是为了铸造和追踪 bitcoin (BTC)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8816340" y="2265045"/>
            <a:ext cx="2701925" cy="23279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比特币有一个最大的局限</a:t>
            </a: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——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sym typeface="+mn-ea"/>
              </a:rPr>
              <a:t>仅能实现简单的价值传递。而相较于它，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以太坊不仅是一种加密货币，它支持复杂的价值传递。它是可编程的区块链，意味着可以使用写入代码的「货币」来开发Apps和产品，这也让以太坊成为了第二代区块链技术的代名词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-1128395" y="3434882"/>
            <a:ext cx="14946630" cy="5109343"/>
            <a:chOff x="-1102" y="5905"/>
            <a:chExt cx="23538" cy="9800"/>
          </a:xfrm>
        </p:grpSpPr>
        <p:pic>
          <p:nvPicPr>
            <p:cNvPr id="5" name="图片 4" descr="51miz-E1152870-C11AC02D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7380" y="6078"/>
              <a:ext cx="15056" cy="9627"/>
            </a:xfrm>
            <a:prstGeom prst="rect">
              <a:avLst/>
            </a:prstGeom>
          </p:spPr>
        </p:pic>
        <p:pic>
          <p:nvPicPr>
            <p:cNvPr id="6" name="图片 5" descr="51miz-E1152870-C11AC02D"/>
            <p:cNvPicPr>
              <a:picLocks noChangeAspect="1"/>
            </p:cNvPicPr>
            <p:nvPr/>
          </p:nvPicPr>
          <p:blipFill>
            <a:blip r:embed="rId2">
              <a:alphaModFix amt="40000"/>
            </a:blip>
            <a:stretch>
              <a:fillRect/>
            </a:stretch>
          </p:blipFill>
          <p:spPr>
            <a:xfrm flipH="1">
              <a:off x="-1102" y="5905"/>
              <a:ext cx="11568" cy="8679"/>
            </a:xfrm>
            <a:prstGeom prst="rect">
              <a:avLst/>
            </a:prstGeom>
          </p:spPr>
        </p:pic>
      </p:grpSp>
      <p:sp>
        <p:nvSpPr>
          <p:cNvPr id="30" name="任意多边形 29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bright="-6000" contrast="18000"/>
          </a:blip>
          <a:srcRect t="14459" b="4501"/>
          <a:stretch>
            <a:fillRect/>
          </a:stretch>
        </p:blipFill>
        <p:spPr>
          <a:xfrm>
            <a:off x="0" y="0"/>
            <a:ext cx="12192635" cy="6096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635" y="-635"/>
            <a:ext cx="12192000" cy="6858635"/>
          </a:xfrm>
          <a:prstGeom prst="rect">
            <a:avLst/>
          </a:prstGeom>
          <a:gradFill>
            <a:gsLst>
              <a:gs pos="2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>
            <a:off x="-5097780" y="-443230"/>
            <a:ext cx="7745730" cy="77457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790" h="5790">
                <a:moveTo>
                  <a:pt x="2895" y="810"/>
                </a:moveTo>
                <a:cubicBezTo>
                  <a:pt x="1743" y="810"/>
                  <a:pt x="810" y="1743"/>
                  <a:pt x="810" y="2895"/>
                </a:cubicBezTo>
                <a:cubicBezTo>
                  <a:pt x="810" y="4047"/>
                  <a:pt x="1743" y="4980"/>
                  <a:pt x="2895" y="4980"/>
                </a:cubicBezTo>
                <a:cubicBezTo>
                  <a:pt x="4047" y="4980"/>
                  <a:pt x="4980" y="4047"/>
                  <a:pt x="4980" y="2895"/>
                </a:cubicBezTo>
                <a:cubicBezTo>
                  <a:pt x="4980" y="1743"/>
                  <a:pt x="4047" y="810"/>
                  <a:pt x="2895" y="810"/>
                </a:cubicBezTo>
                <a:close/>
                <a:moveTo>
                  <a:pt x="2895" y="0"/>
                </a:moveTo>
                <a:cubicBezTo>
                  <a:pt x="4494" y="0"/>
                  <a:pt x="5790" y="1296"/>
                  <a:pt x="5790" y="2895"/>
                </a:cubicBezTo>
                <a:cubicBezTo>
                  <a:pt x="5790" y="4494"/>
                  <a:pt x="4494" y="5790"/>
                  <a:pt x="2895" y="5790"/>
                </a:cubicBezTo>
                <a:cubicBezTo>
                  <a:pt x="1296" y="5790"/>
                  <a:pt x="0" y="4494"/>
                  <a:pt x="0" y="2895"/>
                </a:cubicBezTo>
                <a:cubicBezTo>
                  <a:pt x="0" y="1296"/>
                  <a:pt x="1296" y="0"/>
                  <a:pt x="2895" y="0"/>
                </a:cubicBezTo>
                <a:close/>
              </a:path>
            </a:pathLst>
          </a:cu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/>
              <a:t>93</a:t>
            </a:r>
          </a:p>
          <a:p>
            <a:pPr algn="ctr"/>
            <a:endParaRPr lang="en-US" altLang="zh-CN"/>
          </a:p>
        </p:txBody>
      </p:sp>
      <p:sp>
        <p:nvSpPr>
          <p:cNvPr id="5" name="任意多边形 4"/>
          <p:cNvSpPr/>
          <p:nvPr/>
        </p:nvSpPr>
        <p:spPr>
          <a:xfrm>
            <a:off x="9545320" y="-443865"/>
            <a:ext cx="7745730" cy="77457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790" h="5790">
                <a:moveTo>
                  <a:pt x="2895" y="810"/>
                </a:moveTo>
                <a:cubicBezTo>
                  <a:pt x="1743" y="810"/>
                  <a:pt x="810" y="1743"/>
                  <a:pt x="810" y="2895"/>
                </a:cubicBezTo>
                <a:cubicBezTo>
                  <a:pt x="810" y="4047"/>
                  <a:pt x="1743" y="4980"/>
                  <a:pt x="2895" y="4980"/>
                </a:cubicBezTo>
                <a:cubicBezTo>
                  <a:pt x="4047" y="4980"/>
                  <a:pt x="4980" y="4047"/>
                  <a:pt x="4980" y="2895"/>
                </a:cubicBezTo>
                <a:cubicBezTo>
                  <a:pt x="4980" y="1743"/>
                  <a:pt x="4047" y="810"/>
                  <a:pt x="2895" y="810"/>
                </a:cubicBezTo>
                <a:close/>
                <a:moveTo>
                  <a:pt x="2895" y="0"/>
                </a:moveTo>
                <a:cubicBezTo>
                  <a:pt x="4494" y="0"/>
                  <a:pt x="5790" y="1296"/>
                  <a:pt x="5790" y="2895"/>
                </a:cubicBezTo>
                <a:cubicBezTo>
                  <a:pt x="5790" y="4494"/>
                  <a:pt x="4494" y="5790"/>
                  <a:pt x="2895" y="5790"/>
                </a:cubicBezTo>
                <a:cubicBezTo>
                  <a:pt x="1296" y="5790"/>
                  <a:pt x="0" y="4494"/>
                  <a:pt x="0" y="2895"/>
                </a:cubicBezTo>
                <a:cubicBezTo>
                  <a:pt x="0" y="1296"/>
                  <a:pt x="1296" y="0"/>
                  <a:pt x="2895" y="0"/>
                </a:cubicBezTo>
                <a:close/>
              </a:path>
            </a:pathLst>
          </a:cu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/>
              <a:t>93</a:t>
            </a:r>
          </a:p>
          <a:p>
            <a:pPr algn="ctr"/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1249680" y="4827270"/>
            <a:ext cx="9693275" cy="11703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30000"/>
              </a:lnSpc>
            </a:pPr>
            <a:r>
              <a:rPr lang="zh-CN" altLang="en-US"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0"/>
                </a:gradFill>
              </a:rPr>
              <a:t>对于创意工作者而言，元宇宙是一个可以自由发挥并且有更多可能性的全新空间，元宇宙对于创作的友好性也会吸引越来越多的人投入其中，或许我们现在对元宇宙所知甚少，只要保持客观与理性去探索，或许也能找到新的创作灵感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630" y="6035675"/>
            <a:ext cx="1095375" cy="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文本框 32"/>
          <p:cNvSpPr txBox="1"/>
          <p:nvPr/>
        </p:nvSpPr>
        <p:spPr>
          <a:xfrm>
            <a:off x="1271270" y="1574800"/>
            <a:ext cx="965136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cap="all">
                <a:gradFill>
                  <a:gsLst>
                    <a:gs pos="0">
                      <a:schemeClr val="bg1">
                        <a:alpha val="10000"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0"/>
                </a:gradFill>
                <a:uFillTx/>
                <a:latin typeface="+mj-lt"/>
                <a:ea typeface="微软雅黑" panose="020B0503020204020204" charset="-122"/>
              </a:rPr>
              <a:t>Metaverse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271270" y="2297430"/>
            <a:ext cx="96513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  <a:latin typeface="+mn-ea"/>
                <a:cs typeface="微软雅黑" panose="020B0503020204020204" charset="-122"/>
              </a:rPr>
              <a:t>未来已来</a:t>
            </a:r>
            <a:r>
              <a:rPr lang="en-US" altLang="zh-CN" sz="80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  <a:latin typeface="+mn-ea"/>
                <a:cs typeface="微软雅黑" panose="020B0503020204020204" charset="-122"/>
              </a:rPr>
              <a:t>  </a:t>
            </a:r>
            <a:r>
              <a:rPr lang="zh-CN" sz="80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  <a:latin typeface="+mn-ea"/>
                <a:cs typeface="微软雅黑" panose="020B0503020204020204" charset="-122"/>
              </a:rPr>
              <a:t>你来不来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25930" y="3619500"/>
            <a:ext cx="87407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en-US" cap="all" dirty="0">
                <a:solidFill>
                  <a:schemeClr val="bg1">
                    <a:lumMod val="65000"/>
                  </a:schemeClr>
                </a:solidFill>
                <a:uFillTx/>
                <a:sym typeface="+mn-ea"/>
              </a:rPr>
              <a:t>The Future Is Here. Are You ready?</a:t>
            </a:r>
            <a:endParaRPr lang="en-US" altLang="en-US" cap="all" dirty="0">
              <a:solidFill>
                <a:schemeClr val="bg1">
                  <a:lumMod val="65000"/>
                </a:schemeClr>
              </a:solidFill>
              <a:uFillTx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" altLang="zh-CN" dirty="0" err="1"/>
              <a:t>freepik.com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林先森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tx2">
                <a:lumMod val="5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718310" y="4681855"/>
            <a:ext cx="8757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cap="all">
                <a:solidFill>
                  <a:schemeClr val="bg1">
                    <a:alpha val="10000"/>
                  </a:schemeClr>
                </a:solidFill>
                <a:uFillTx/>
                <a:latin typeface="+mj-lt"/>
                <a:ea typeface="微软雅黑" panose="020B0503020204020204" charset="-122"/>
                <a:cs typeface="微软雅黑" panose="020B0503020204020204" charset="-122"/>
              </a:rPr>
              <a:t>WHAT IS </a:t>
            </a:r>
            <a:r>
              <a:rPr lang="en-US" altLang="zh-CN" sz="4000" b="1" cap="all">
                <a:solidFill>
                  <a:schemeClr val="bg1">
                    <a:alpha val="10000"/>
                  </a:schemeClr>
                </a:solidFill>
                <a:uFillTx/>
                <a:latin typeface="+mj-lt"/>
                <a:ea typeface="微软雅黑" panose="020B0503020204020204" charset="-122"/>
                <a:cs typeface="微软雅黑" panose="020B0503020204020204" charset="-122"/>
                <a:sym typeface="+mn-ea"/>
              </a:rPr>
              <a:t>Metaverse</a:t>
            </a:r>
            <a:r>
              <a:rPr lang="zh-CN" altLang="en-US" sz="4000" b="1" cap="all">
                <a:solidFill>
                  <a:schemeClr val="bg1">
                    <a:alpha val="10000"/>
                  </a:schemeClr>
                </a:solidFill>
                <a:uFillTx/>
                <a:latin typeface="+mj-lt"/>
                <a:ea typeface="微软雅黑" panose="020B0503020204020204" charset="-122"/>
                <a:cs typeface="微软雅黑" panose="020B0503020204020204" charset="-122"/>
              </a:rPr>
              <a:t>？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543935" y="4935220"/>
            <a:ext cx="51066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gradFill>
                  <a:gsLst>
                    <a:gs pos="0">
                      <a:schemeClr val="bg1">
                        <a:alpha val="100000"/>
                      </a:schemeClr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n-ea"/>
              </a:rPr>
              <a:t>什么是元宇宙？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483610" y="465455"/>
            <a:ext cx="4488180" cy="4095750"/>
            <a:chOff x="5486" y="136"/>
            <a:chExt cx="7068" cy="6450"/>
          </a:xfrm>
        </p:grpSpPr>
        <p:sp>
          <p:nvSpPr>
            <p:cNvPr id="17" name="任意多边形 16"/>
            <p:cNvSpPr/>
            <p:nvPr/>
          </p:nvSpPr>
          <p:spPr>
            <a:xfrm>
              <a:off x="7133" y="1652"/>
              <a:ext cx="4935" cy="493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5790" h="5790">
                  <a:moveTo>
                    <a:pt x="2895" y="810"/>
                  </a:moveTo>
                  <a:cubicBezTo>
                    <a:pt x="1743" y="810"/>
                    <a:pt x="810" y="1743"/>
                    <a:pt x="810" y="2895"/>
                  </a:cubicBezTo>
                  <a:cubicBezTo>
                    <a:pt x="810" y="4047"/>
                    <a:pt x="1743" y="4980"/>
                    <a:pt x="2895" y="4980"/>
                  </a:cubicBezTo>
                  <a:cubicBezTo>
                    <a:pt x="4047" y="4980"/>
                    <a:pt x="4980" y="4047"/>
                    <a:pt x="4980" y="2895"/>
                  </a:cubicBezTo>
                  <a:cubicBezTo>
                    <a:pt x="4980" y="1743"/>
                    <a:pt x="4047" y="810"/>
                    <a:pt x="2895" y="810"/>
                  </a:cubicBezTo>
                  <a:close/>
                  <a:moveTo>
                    <a:pt x="2895" y="0"/>
                  </a:moveTo>
                  <a:cubicBezTo>
                    <a:pt x="4494" y="0"/>
                    <a:pt x="5790" y="1296"/>
                    <a:pt x="5790" y="2895"/>
                  </a:cubicBezTo>
                  <a:cubicBezTo>
                    <a:pt x="5790" y="4494"/>
                    <a:pt x="4494" y="5790"/>
                    <a:pt x="2895" y="5790"/>
                  </a:cubicBezTo>
                  <a:cubicBezTo>
                    <a:pt x="1296" y="5790"/>
                    <a:pt x="0" y="4494"/>
                    <a:pt x="0" y="2895"/>
                  </a:cubicBezTo>
                  <a:cubicBezTo>
                    <a:pt x="0" y="1296"/>
                    <a:pt x="1296" y="0"/>
                    <a:pt x="2895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486" y="136"/>
              <a:ext cx="7069" cy="5911"/>
              <a:chOff x="5293" y="394"/>
              <a:chExt cx="7406" cy="6192"/>
            </a:xfrm>
          </p:grpSpPr>
          <p:pic>
            <p:nvPicPr>
              <p:cNvPr id="19" name="http://photo-static-api.fotomore.com/creative/vcg/400/new/VCG211129988789.jpg" descr="&amp;pky230_sjzg_VCG211129988789&amp;2&amp;src_toppic_inpsrchzd1&amp;"/>
              <p:cNvPicPr>
                <a:picLocks noChangeAspect="1"/>
              </p:cNvPicPr>
              <p:nvPr/>
            </p:nvPicPr>
            <p:blipFill>
              <a:blip r:embed="rId2"/>
              <a:srcRect l="21505" t="-969" r="11839" b="969"/>
              <a:stretch>
                <a:fillRect/>
              </a:stretch>
            </p:blipFill>
            <p:spPr>
              <a:xfrm>
                <a:off x="6506" y="394"/>
                <a:ext cx="6193" cy="6193"/>
              </a:xfrm>
              <a:prstGeom prst="ellipse">
                <a:avLst/>
              </a:prstGeom>
            </p:spPr>
          </p:pic>
          <p:pic>
            <p:nvPicPr>
              <p:cNvPr id="20" name="http://photo-static-api.fotomore.com/creative/vcg/400/new/VCG211129988789.jpg" descr="&amp;pky230_sjzg_VCG211129988789&amp;2&amp;src_toppic_inpsrchzd1&amp;"/>
              <p:cNvPicPr>
                <a:picLocks noChangeAspect="1"/>
              </p:cNvPicPr>
              <p:nvPr/>
            </p:nvPicPr>
            <p:blipFill>
              <a:blip r:embed="rId2"/>
              <a:srcRect l="8449" t="-969" r="11839" b="29259"/>
              <a:stretch>
                <a:fillRect/>
              </a:stretch>
            </p:blipFill>
            <p:spPr>
              <a:xfrm>
                <a:off x="5293" y="394"/>
                <a:ext cx="7406" cy="4441"/>
              </a:xfrm>
              <a:prstGeom prst="rect">
                <a:avLst/>
              </a:prstGeom>
            </p:spPr>
          </p:pic>
        </p:grpSp>
        <p:sp>
          <p:nvSpPr>
            <p:cNvPr id="21" name="任意多边形 20"/>
            <p:cNvSpPr/>
            <p:nvPr/>
          </p:nvSpPr>
          <p:spPr>
            <a:xfrm>
              <a:off x="7132" y="1652"/>
              <a:ext cx="4935" cy="493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5790" h="5790">
                  <a:moveTo>
                    <a:pt x="2895" y="810"/>
                  </a:moveTo>
                  <a:cubicBezTo>
                    <a:pt x="1743" y="810"/>
                    <a:pt x="810" y="1743"/>
                    <a:pt x="810" y="2895"/>
                  </a:cubicBezTo>
                  <a:cubicBezTo>
                    <a:pt x="810" y="4047"/>
                    <a:pt x="1743" y="4980"/>
                    <a:pt x="2895" y="4980"/>
                  </a:cubicBezTo>
                  <a:cubicBezTo>
                    <a:pt x="4047" y="4980"/>
                    <a:pt x="4980" y="4047"/>
                    <a:pt x="4980" y="2895"/>
                  </a:cubicBezTo>
                  <a:cubicBezTo>
                    <a:pt x="4980" y="1743"/>
                    <a:pt x="4047" y="810"/>
                    <a:pt x="2895" y="810"/>
                  </a:cubicBezTo>
                  <a:close/>
                  <a:moveTo>
                    <a:pt x="2895" y="0"/>
                  </a:moveTo>
                  <a:cubicBezTo>
                    <a:pt x="4494" y="0"/>
                    <a:pt x="5790" y="1296"/>
                    <a:pt x="5790" y="2895"/>
                  </a:cubicBezTo>
                  <a:cubicBezTo>
                    <a:pt x="5790" y="4494"/>
                    <a:pt x="4494" y="5790"/>
                    <a:pt x="2895" y="5790"/>
                  </a:cubicBezTo>
                  <a:cubicBezTo>
                    <a:pt x="1296" y="5790"/>
                    <a:pt x="0" y="4494"/>
                    <a:pt x="0" y="2895"/>
                  </a:cubicBezTo>
                  <a:cubicBezTo>
                    <a:pt x="0" y="1296"/>
                    <a:pt x="1296" y="0"/>
                    <a:pt x="2895" y="0"/>
                  </a:cubicBezTo>
                  <a:close/>
                </a:path>
              </a:pathLst>
            </a:custGeom>
            <a:gradFill>
              <a:gsLst>
                <a:gs pos="75000">
                  <a:schemeClr val="bg1">
                    <a:alpha val="0"/>
                  </a:schemeClr>
                </a:gs>
                <a:gs pos="79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83590" y="485775"/>
            <a:ext cx="2828925" cy="924560"/>
            <a:chOff x="1140" y="757"/>
            <a:chExt cx="4455" cy="1456"/>
          </a:xfrm>
        </p:grpSpPr>
        <p:sp>
          <p:nvSpPr>
            <p:cNvPr id="3" name="文本框 2"/>
            <p:cNvSpPr txBox="1"/>
            <p:nvPr/>
          </p:nvSpPr>
          <p:spPr>
            <a:xfrm>
              <a:off x="1140" y="757"/>
              <a:ext cx="44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ONE</a:t>
              </a: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140" y="1162"/>
              <a:ext cx="445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异军突起的元宇宙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40" y="1827"/>
              <a:ext cx="445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latin typeface="微软雅黑 Light" panose="020B0502040204020203" charset="-122"/>
                  <a:ea typeface="微软雅黑 Light" panose="020B0502040204020203" charset="-122"/>
                  <a:sym typeface="+mn-ea"/>
                </a:rPr>
                <a:t>Metacosmic background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703955" y="1675130"/>
            <a:ext cx="4448810" cy="4438650"/>
            <a:chOff x="6345" y="2864"/>
            <a:chExt cx="6511" cy="6496"/>
          </a:xfrm>
        </p:grpSpPr>
        <p:sp>
          <p:nvSpPr>
            <p:cNvPr id="6" name="椭圆 5"/>
            <p:cNvSpPr/>
            <p:nvPr/>
          </p:nvSpPr>
          <p:spPr>
            <a:xfrm>
              <a:off x="8509" y="5000"/>
              <a:ext cx="2776" cy="2776"/>
            </a:xfrm>
            <a:prstGeom prst="ellipse">
              <a:avLst/>
            </a:prstGeom>
            <a:gradFill>
              <a:gsLst>
                <a:gs pos="0">
                  <a:srgbClr val="FEF8EA">
                    <a:lumMod val="10000"/>
                    <a:lumOff val="90000"/>
                  </a:srgbClr>
                </a:gs>
                <a:gs pos="95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6345" y="2864"/>
              <a:ext cx="3400" cy="3402"/>
              <a:chOff x="6346" y="2848"/>
              <a:chExt cx="3400" cy="3402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6346" y="2848"/>
                <a:ext cx="3401" cy="3402"/>
              </a:xfrm>
              <a:prstGeom prst="roundRect">
                <a:avLst>
                  <a:gd name="adj" fmla="val 12192"/>
                </a:avLst>
              </a:prstGeom>
              <a:blipFill rotWithShape="1">
                <a:blip r:embed="rId2"/>
                <a:tile tx="0" ty="0" sx="100000" sy="100000" flip="none" algn="ctr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圆角矩形 19"/>
              <p:cNvSpPr/>
              <p:nvPr/>
            </p:nvSpPr>
            <p:spPr>
              <a:xfrm>
                <a:off x="6346" y="2848"/>
                <a:ext cx="3401" cy="3402"/>
              </a:xfrm>
              <a:prstGeom prst="roundRect">
                <a:avLst>
                  <a:gd name="adj" fmla="val 12192"/>
                </a:avLst>
              </a:prstGeom>
              <a:solidFill>
                <a:schemeClr val="tx1">
                  <a:alpha val="54000"/>
                </a:schemeClr>
              </a:solidFill>
              <a:ln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0007" y="3645"/>
              <a:ext cx="2620" cy="2621"/>
              <a:chOff x="10008" y="3629"/>
              <a:chExt cx="2620" cy="2621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10008" y="3629"/>
                <a:ext cx="2620" cy="2621"/>
              </a:xfrm>
              <a:prstGeom prst="roundRect">
                <a:avLst/>
              </a:prstGeom>
              <a:blipFill rotWithShape="1">
                <a:blip r:embed="rId3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10008" y="3630"/>
                <a:ext cx="2621" cy="2620"/>
              </a:xfrm>
              <a:prstGeom prst="roundRect">
                <a:avLst>
                  <a:gd name="adj" fmla="val 12192"/>
                </a:avLst>
              </a:prstGeom>
              <a:solidFill>
                <a:schemeClr val="tx1">
                  <a:alpha val="64000"/>
                </a:schemeClr>
              </a:solidFill>
              <a:ln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7555" y="6510"/>
              <a:ext cx="2190" cy="2190"/>
              <a:chOff x="7556" y="6494"/>
              <a:chExt cx="2190" cy="2190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7556" y="6494"/>
                <a:ext cx="2191" cy="2191"/>
              </a:xfrm>
              <a:prstGeom prst="roundRect">
                <a:avLst/>
              </a:prstGeom>
              <a:blipFill rotWithShape="1">
                <a:blip r:embed="rId4"/>
                <a:tile tx="0" ty="0" sx="100000" sy="100000" flip="none" algn="ctr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7556" y="6494"/>
                <a:ext cx="2191" cy="2191"/>
              </a:xfrm>
              <a:prstGeom prst="roundRect">
                <a:avLst>
                  <a:gd name="adj" fmla="val 12192"/>
                </a:avLst>
              </a:prstGeom>
              <a:solidFill>
                <a:schemeClr val="tx1">
                  <a:alpha val="50000"/>
                </a:schemeClr>
              </a:solidFill>
              <a:ln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10006" y="6510"/>
              <a:ext cx="2850" cy="2850"/>
              <a:chOff x="10007" y="6494"/>
              <a:chExt cx="2850" cy="2850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0008" y="6494"/>
                <a:ext cx="2849" cy="2850"/>
              </a:xfrm>
              <a:prstGeom prst="roundRect">
                <a:avLst/>
              </a:prstGeom>
              <a:blipFill rotWithShape="1">
                <a:blip r:embed="rId5"/>
                <a:tile tx="0" ty="0" sx="100000" sy="100000" flip="none" algn="ctr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圆角矩形 22"/>
              <p:cNvSpPr/>
              <p:nvPr/>
            </p:nvSpPr>
            <p:spPr>
              <a:xfrm>
                <a:off x="10007" y="6494"/>
                <a:ext cx="2851" cy="2850"/>
              </a:xfrm>
              <a:prstGeom prst="roundRect">
                <a:avLst>
                  <a:gd name="adj" fmla="val 12192"/>
                </a:avLst>
              </a:prstGeom>
              <a:solidFill>
                <a:schemeClr val="tx1">
                  <a:alpha val="60000"/>
                </a:schemeClr>
              </a:solidFill>
              <a:ln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9" name="文本框 28"/>
          <p:cNvSpPr txBox="1"/>
          <p:nvPr/>
        </p:nvSpPr>
        <p:spPr>
          <a:xfrm>
            <a:off x="783590" y="2622550"/>
            <a:ext cx="2439035" cy="23279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en-US" altLang="zh-CN" sz="1400">
                <a:solidFill>
                  <a:schemeClr val="bg1">
                    <a:lumMod val="75000"/>
                  </a:schemeClr>
                </a:solidFill>
              </a:rPr>
              <a:t>20XX</a:t>
            </a:r>
            <a:r>
              <a:rPr lang="zh-CN" altLang="en-US" sz="1400">
                <a:solidFill>
                  <a:schemeClr val="bg1">
                    <a:lumMod val="75000"/>
                  </a:schemeClr>
                </a:solidFill>
              </a:rPr>
              <a:t>年3月</a:t>
            </a:r>
            <a:r>
              <a:rPr lang="en-US" altLang="zh-CN" sz="140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zh-CN" altLang="en-US" sz="1400">
                <a:solidFill>
                  <a:schemeClr val="bg1">
                    <a:lumMod val="75000"/>
                  </a:schemeClr>
                </a:solidFill>
              </a:rPr>
              <a:t>0日，游戏公司 Roblox 通过直接上市的方式登陆纽交所，首日股价上升 54.4%，市值超过 400 亿美元。这是元宇宙的概念首次出现在上市公司的招股书当中。而在一年前，Roblox 的估值仅为 40 亿美元。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916670" y="2203450"/>
            <a:ext cx="2597150" cy="31667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75000"/>
                  </a:schemeClr>
                </a:solidFill>
              </a:rPr>
              <a:t>后续，随着 Roblox 的上涨，元宇宙的概念引爆了资本圈。除了号称元宇宙第一股的Roblox，Facebook、谷歌、亚马孙等公司也在纷纷布局元宇宙；国内市场中，腾讯、网易、字节跳动等互联网大厂也已悉数入局这一赛道。2021 年以后，元宇宙这个赛道似乎突然变得十分火热，不少公司纷纷打上布局元宇宙的标签。</a:t>
            </a:r>
          </a:p>
        </p:txBody>
      </p:sp>
      <p:sp>
        <p:nvSpPr>
          <p:cNvPr id="16" name="任意多边形 15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>
            <a:off x="0" y="1741982"/>
            <a:ext cx="12192000" cy="3143781"/>
          </a:xfrm>
          <a:custGeom>
            <a:avLst/>
            <a:gdLst>
              <a:gd name="connisteX0" fmla="*/ 2504237 w 20420294"/>
              <a:gd name="connsiteY0" fmla="*/ 6522109 h 6522109"/>
              <a:gd name="connisteX1" fmla="*/ 7193712 w 20420294"/>
              <a:gd name="connsiteY1" fmla="*/ 3973854 h 6522109"/>
              <a:gd name="connisteX2" fmla="*/ 13384962 w 20420294"/>
              <a:gd name="connsiteY2" fmla="*/ 5545479 h 6522109"/>
              <a:gd name="connisteX3" fmla="*/ 19600342 w 20420294"/>
              <a:gd name="connsiteY3" fmla="*/ 2878479 h 6522109"/>
              <a:gd name="connisteX4" fmla="*/ 20219467 w 20420294"/>
              <a:gd name="connsiteY4" fmla="*/ 2569234 h 6522109"/>
              <a:gd name="connisteX5" fmla="*/ 19647967 w 20420294"/>
              <a:gd name="connsiteY5" fmla="*/ 878229 h 6522109"/>
              <a:gd name="connisteX6" fmla="*/ 18337962 w 20420294"/>
              <a:gd name="connsiteY6" fmla="*/ 92734 h 6522109"/>
              <a:gd name="connisteX7" fmla="*/ 17575962 w 20420294"/>
              <a:gd name="connsiteY7" fmla="*/ 306729 h 6522109"/>
              <a:gd name="connisteX8" fmla="*/ 13075717 w 20420294"/>
              <a:gd name="connsiteY8" fmla="*/ 2140609 h 6522109"/>
              <a:gd name="connisteX9" fmla="*/ 6360592 w 20420294"/>
              <a:gd name="connsiteY9" fmla="*/ 449604 h 6522109"/>
              <a:gd name="connisteX10" fmla="*/ 860857 w 20420294"/>
              <a:gd name="connsiteY10" fmla="*/ 2759734 h 6522109"/>
              <a:gd name="connisteX11" fmla="*/ 289357 w 20420294"/>
              <a:gd name="connsiteY11" fmla="*/ 5379109 h 6522109"/>
              <a:gd name="connisteX12" fmla="*/ 2408987 w 20420294"/>
              <a:gd name="connsiteY12" fmla="*/ 6522109 h 652210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19200" h="4951">
                <a:moveTo>
                  <a:pt x="19200" y="0"/>
                </a:moveTo>
                <a:lnTo>
                  <a:pt x="19200" y="3242"/>
                </a:lnTo>
                <a:lnTo>
                  <a:pt x="19159" y="3257"/>
                </a:lnTo>
                <a:cubicBezTo>
                  <a:pt x="17588" y="3818"/>
                  <a:pt x="15757" y="4378"/>
                  <a:pt x="13876" y="4486"/>
                </a:cubicBezTo>
                <a:cubicBezTo>
                  <a:pt x="10533" y="4677"/>
                  <a:pt x="8468" y="2941"/>
                  <a:pt x="5536" y="3112"/>
                </a:cubicBezTo>
                <a:cubicBezTo>
                  <a:pt x="3200" y="3248"/>
                  <a:pt x="1272" y="4282"/>
                  <a:pt x="30" y="4935"/>
                </a:cubicBezTo>
                <a:lnTo>
                  <a:pt x="0" y="4951"/>
                </a:lnTo>
                <a:lnTo>
                  <a:pt x="0" y="786"/>
                </a:lnTo>
                <a:lnTo>
                  <a:pt x="88" y="758"/>
                </a:lnTo>
                <a:cubicBezTo>
                  <a:pt x="1325" y="374"/>
                  <a:pt x="2768" y="85"/>
                  <a:pt x="4414" y="31"/>
                </a:cubicBezTo>
                <a:cubicBezTo>
                  <a:pt x="7704" y="-77"/>
                  <a:pt x="10438" y="1534"/>
                  <a:pt x="13460" y="1509"/>
                </a:cubicBezTo>
                <a:cubicBezTo>
                  <a:pt x="16245" y="1486"/>
                  <a:pt x="17843" y="447"/>
                  <a:pt x="19186" y="5"/>
                </a:cubicBezTo>
                <a:lnTo>
                  <a:pt x="19200" y="0"/>
                </a:lnTo>
                <a:close/>
              </a:path>
            </a:pathLst>
          </a:custGeom>
          <a:gradFill>
            <a:gsLst>
              <a:gs pos="59000">
                <a:srgbClr val="E7F0F9">
                  <a:alpha val="24000"/>
                </a:srgbClr>
              </a:gs>
              <a:gs pos="19000">
                <a:schemeClr val="bg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 descr="C:/Users/Administrator/AppData/Local/Temp/picturecompress_20211107204608/output_1.pngoutput_1"/>
          <p:cNvPicPr>
            <a:picLocks noChangeAspect="1"/>
          </p:cNvPicPr>
          <p:nvPr/>
        </p:nvPicPr>
        <p:blipFill>
          <a:blip r:embed="rId2"/>
          <a:srcRect l="25318" r="11474" b="6372"/>
          <a:stretch>
            <a:fillRect/>
          </a:stretch>
        </p:blipFill>
        <p:spPr>
          <a:xfrm>
            <a:off x="5768340" y="466725"/>
            <a:ext cx="6345555" cy="63912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993" h="10065">
                <a:moveTo>
                  <a:pt x="0" y="0"/>
                </a:moveTo>
                <a:lnTo>
                  <a:pt x="9993" y="0"/>
                </a:lnTo>
                <a:lnTo>
                  <a:pt x="9993" y="10065"/>
                </a:lnTo>
                <a:lnTo>
                  <a:pt x="0" y="10065"/>
                </a:lnTo>
                <a:lnTo>
                  <a:pt x="0" y="0"/>
                </a:lnTo>
                <a:close/>
              </a:path>
            </a:pathLst>
          </a:custGeom>
          <a:effectLst>
            <a:softEdge rad="63500"/>
          </a:effectLst>
        </p:spPr>
      </p:pic>
      <p:grpSp>
        <p:nvGrpSpPr>
          <p:cNvPr id="5" name="组合 4"/>
          <p:cNvGrpSpPr/>
          <p:nvPr/>
        </p:nvGrpSpPr>
        <p:grpSpPr>
          <a:xfrm>
            <a:off x="783590" y="485775"/>
            <a:ext cx="2828925" cy="924560"/>
            <a:chOff x="1140" y="757"/>
            <a:chExt cx="4455" cy="1456"/>
          </a:xfrm>
        </p:grpSpPr>
        <p:sp>
          <p:nvSpPr>
            <p:cNvPr id="3" name="文本框 2"/>
            <p:cNvSpPr txBox="1"/>
            <p:nvPr/>
          </p:nvSpPr>
          <p:spPr>
            <a:xfrm>
              <a:off x="1140" y="757"/>
              <a:ext cx="44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ONE</a:t>
              </a: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140" y="1162"/>
              <a:ext cx="445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+mn-ea"/>
                </a:rPr>
                <a:t>什么是元宇宙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40" y="1827"/>
              <a:ext cx="445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+mn-lt"/>
                </a:rPr>
                <a:t>what is </a:t>
              </a:r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+mn-lt"/>
                  <a:sym typeface="+mn-ea"/>
                </a:rPr>
                <a:t>Metaverse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83590" y="2494280"/>
            <a:ext cx="4494530" cy="14890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75000"/>
                  </a:schemeClr>
                </a:solidFill>
                <a:latin typeface="+mn-ea"/>
                <a:cs typeface="+mn-ea"/>
              </a:rPr>
              <a:t>元宇宙就是数字世界，Metaverse，即meta（超越+宇宙）的结合。这个概念也是来自于尼尔·斯蒂芬森 (Neal Stephenson) 1992 年的科幻小说《雪崩》 ( Snow Crash）中创造的。斯蒂芬森用这个词来描述一个基于虚拟现实的互联网后继者。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83590" y="4335145"/>
            <a:ext cx="4494530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简单来说，元宇宙也可以理解为人类意识中的虚拟世界, 元宇宙不是特指某一款应用或产品，它更像是一个概念</a:t>
            </a:r>
            <a:r>
              <a:rPr lang="en-US" altLang="zh-CN" sz="1400">
                <a:solidFill>
                  <a:schemeClr val="bg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——</a:t>
            </a:r>
            <a:r>
              <a:rPr lang="zh-CN" altLang="en-US" sz="1400">
                <a:solidFill>
                  <a:schemeClr val="bg1">
                    <a:lumMod val="75000"/>
                  </a:schemeClr>
                </a:solidFill>
                <a:latin typeface="+mn-ea"/>
                <a:cs typeface="+mn-ea"/>
                <a:sym typeface="+mn-ea"/>
              </a:rPr>
              <a:t>通过数字化形态承载的平行宇宙。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114300" y="6203950"/>
            <a:ext cx="1478915" cy="75565"/>
            <a:chOff x="15744" y="9615"/>
            <a:chExt cx="2329" cy="119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5744" y="9675"/>
              <a:ext cx="2181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圆角矩形 39"/>
            <p:cNvSpPr/>
            <p:nvPr/>
          </p:nvSpPr>
          <p:spPr>
            <a:xfrm>
              <a:off x="17158" y="9615"/>
              <a:ext cx="915" cy="1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任意多边形 16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558540" y="645795"/>
            <a:ext cx="5266690" cy="556704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790" h="5790">
                <a:moveTo>
                  <a:pt x="2895" y="810"/>
                </a:moveTo>
                <a:cubicBezTo>
                  <a:pt x="1743" y="810"/>
                  <a:pt x="810" y="1743"/>
                  <a:pt x="810" y="2895"/>
                </a:cubicBezTo>
                <a:cubicBezTo>
                  <a:pt x="810" y="4047"/>
                  <a:pt x="1743" y="4980"/>
                  <a:pt x="2895" y="4980"/>
                </a:cubicBezTo>
                <a:cubicBezTo>
                  <a:pt x="4047" y="4980"/>
                  <a:pt x="4980" y="4047"/>
                  <a:pt x="4980" y="2895"/>
                </a:cubicBezTo>
                <a:cubicBezTo>
                  <a:pt x="4980" y="1743"/>
                  <a:pt x="4047" y="810"/>
                  <a:pt x="2895" y="810"/>
                </a:cubicBezTo>
                <a:close/>
                <a:moveTo>
                  <a:pt x="2895" y="0"/>
                </a:moveTo>
                <a:cubicBezTo>
                  <a:pt x="4494" y="0"/>
                  <a:pt x="5790" y="1296"/>
                  <a:pt x="5790" y="2895"/>
                </a:cubicBezTo>
                <a:cubicBezTo>
                  <a:pt x="5790" y="4494"/>
                  <a:pt x="4494" y="5790"/>
                  <a:pt x="2895" y="5790"/>
                </a:cubicBezTo>
                <a:cubicBezTo>
                  <a:pt x="1296" y="5790"/>
                  <a:pt x="0" y="4494"/>
                  <a:pt x="0" y="2895"/>
                </a:cubicBezTo>
                <a:cubicBezTo>
                  <a:pt x="0" y="1296"/>
                  <a:pt x="1296" y="0"/>
                  <a:pt x="2895" y="0"/>
                </a:cubicBezTo>
                <a:close/>
              </a:path>
            </a:pathLst>
          </a:custGeom>
          <a:solidFill>
            <a:schemeClr val="bg1">
              <a:lumMod val="6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783590" y="485775"/>
            <a:ext cx="2828925" cy="924560"/>
            <a:chOff x="1140" y="757"/>
            <a:chExt cx="4455" cy="1456"/>
          </a:xfrm>
        </p:grpSpPr>
        <p:sp>
          <p:nvSpPr>
            <p:cNvPr id="3" name="文本框 2"/>
            <p:cNvSpPr txBox="1"/>
            <p:nvPr/>
          </p:nvSpPr>
          <p:spPr>
            <a:xfrm>
              <a:off x="1140" y="757"/>
              <a:ext cx="44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ONE</a:t>
              </a: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140" y="1162"/>
              <a:ext cx="445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什么是元宇宙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40" y="1827"/>
              <a:ext cx="445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</a:rPr>
                <a:t>what is </a:t>
              </a:r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  <a:sym typeface="+mn-ea"/>
                </a:rPr>
                <a:t>Metaverse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778635" y="1743710"/>
            <a:ext cx="2740660" cy="2740660"/>
            <a:chOff x="2658" y="2887"/>
            <a:chExt cx="4316" cy="4316"/>
          </a:xfrm>
        </p:grpSpPr>
        <p:sp>
          <p:nvSpPr>
            <p:cNvPr id="7" name="椭圆 6"/>
            <p:cNvSpPr/>
            <p:nvPr/>
          </p:nvSpPr>
          <p:spPr>
            <a:xfrm>
              <a:off x="2658" y="2887"/>
              <a:ext cx="4316" cy="4316"/>
            </a:xfrm>
            <a:prstGeom prst="ellipse">
              <a:avLst/>
            </a:prstGeom>
            <a:solidFill>
              <a:schemeClr val="tx1">
                <a:alpha val="80000"/>
              </a:schemeClr>
            </a:solidFill>
            <a:ln w="19050">
              <a:gradFill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</a:ln>
            <a:effectLst>
              <a:outerShdw blurRad="787400" dist="635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3800" y="4740"/>
              <a:ext cx="2456" cy="56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真实世界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270" y="3991"/>
              <a:ext cx="153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j-ea"/>
                  <a:ea typeface="+mj-ea"/>
                </a:rPr>
                <a:t>科学技术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637" y="3659"/>
              <a:ext cx="153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物理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104" y="5413"/>
              <a:ext cx="153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现实生活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637" y="5906"/>
              <a:ext cx="153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真实身份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673340" y="1743710"/>
            <a:ext cx="2740660" cy="2740660"/>
            <a:chOff x="11941" y="2887"/>
            <a:chExt cx="4316" cy="4316"/>
          </a:xfrm>
        </p:grpSpPr>
        <p:sp>
          <p:nvSpPr>
            <p:cNvPr id="9" name="椭圆 8"/>
            <p:cNvSpPr/>
            <p:nvPr/>
          </p:nvSpPr>
          <p:spPr>
            <a:xfrm>
              <a:off x="11941" y="2887"/>
              <a:ext cx="4316" cy="4316"/>
            </a:xfrm>
            <a:prstGeom prst="ellipse">
              <a:avLst/>
            </a:prstGeom>
            <a:solidFill>
              <a:schemeClr val="tx1">
                <a:alpha val="80000"/>
              </a:schemeClr>
            </a:solidFill>
            <a:ln w="19050">
              <a:gradFill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</a:ln>
            <a:effectLst>
              <a:outerShdw blurRad="787400" dist="635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12871" y="4474"/>
              <a:ext cx="2456" cy="567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虚拟世界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650" y="3407"/>
              <a:ext cx="153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平行宇宙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2616" y="3890"/>
              <a:ext cx="1533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online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2217" y="5413"/>
              <a:ext cx="1932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3D</a:t>
              </a:r>
              <a:r>
                <a:rPr lang="zh-CN" altLang="en-US" sz="1400" b="1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虚拟空间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897" y="5625"/>
              <a:ext cx="186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bg1">
                      <a:alpha val="30000"/>
                    </a:schemeClr>
                  </a:solidFill>
                  <a:latin typeface="+mj-ea"/>
                  <a:ea typeface="+mj-ea"/>
                </a:rPr>
                <a:t>数字化形态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2749" y="6142"/>
              <a:ext cx="270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>
                  <a:gradFill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lin ang="2700000" scaled="0"/>
                  </a:gradFill>
                  <a:latin typeface="+mj-ea"/>
                  <a:ea typeface="+mj-ea"/>
                </a:rPr>
                <a:t>meta+universe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678045" y="2693035"/>
            <a:ext cx="2835910" cy="842645"/>
            <a:chOff x="7224" y="3943"/>
            <a:chExt cx="4466" cy="1327"/>
          </a:xfrm>
        </p:grpSpPr>
        <p:grpSp>
          <p:nvGrpSpPr>
            <p:cNvPr id="30" name="组合 29"/>
            <p:cNvGrpSpPr/>
            <p:nvPr/>
          </p:nvGrpSpPr>
          <p:grpSpPr>
            <a:xfrm>
              <a:off x="7224" y="3943"/>
              <a:ext cx="4466" cy="531"/>
              <a:chOff x="7224" y="3943"/>
              <a:chExt cx="4466" cy="531"/>
            </a:xfrm>
          </p:grpSpPr>
          <p:cxnSp>
            <p:nvCxnSpPr>
              <p:cNvPr id="25" name="直接箭头连接符 24"/>
              <p:cNvCxnSpPr/>
              <p:nvPr/>
            </p:nvCxnSpPr>
            <p:spPr>
              <a:xfrm>
                <a:off x="7224" y="4474"/>
                <a:ext cx="4467" cy="0"/>
              </a:xfrm>
              <a:prstGeom prst="straightConnector1">
                <a:avLst/>
              </a:prstGeom>
              <a:ln>
                <a:solidFill>
                  <a:schemeClr val="accent1">
                    <a:alpha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文本框 26"/>
              <p:cNvSpPr txBox="1"/>
              <p:nvPr/>
            </p:nvSpPr>
            <p:spPr>
              <a:xfrm>
                <a:off x="8983" y="3943"/>
                <a:ext cx="123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solidFill>
                      <a:schemeClr val="accent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技术</a:t>
                </a: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7224" y="4740"/>
              <a:ext cx="4466" cy="530"/>
              <a:chOff x="7224" y="4740"/>
              <a:chExt cx="4466" cy="530"/>
            </a:xfrm>
          </p:grpSpPr>
          <p:cxnSp>
            <p:nvCxnSpPr>
              <p:cNvPr id="26" name="直接箭头连接符 25"/>
              <p:cNvCxnSpPr/>
              <p:nvPr/>
            </p:nvCxnSpPr>
            <p:spPr>
              <a:xfrm flipH="1">
                <a:off x="7224" y="4740"/>
                <a:ext cx="4467" cy="0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  <a:alpha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文本框 27"/>
              <p:cNvSpPr txBox="1"/>
              <p:nvPr/>
            </p:nvSpPr>
            <p:spPr>
              <a:xfrm>
                <a:off x="8983" y="4740"/>
                <a:ext cx="123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>
                    <a:solidFill>
                      <a:schemeClr val="accent1">
                        <a:lumMod val="7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映射</a:t>
                </a:r>
              </a:p>
            </p:txBody>
          </p:sp>
        </p:grpSp>
      </p:grpSp>
      <p:sp>
        <p:nvSpPr>
          <p:cNvPr id="36" name="文本框 35"/>
          <p:cNvSpPr txBox="1"/>
          <p:nvPr/>
        </p:nvSpPr>
        <p:spPr>
          <a:xfrm>
            <a:off x="783590" y="5069840"/>
            <a:ext cx="10730230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75000"/>
                  </a:schemeClr>
                </a:solidFill>
              </a:rPr>
              <a:t>通过虚拟增强的物理现实，元宇宙呈现收敛性和物理持久性特征。基于未来互联网具有链接感知和共享特征的3D虚拟空间（由 AR，VR，3D 等技术支持），因此元宇宙的本质即为平行宇宙。在真实世界中以技术创造这个世界，并通过这个世界去映射现实。简单来说，就是现实世界的“人造映射版”，我们在虚拟世界中与一个全新的身份一一对应，并且不会间断地</a:t>
            </a:r>
            <a:r>
              <a:rPr lang="en-US" altLang="zh-CN" sz="1400">
                <a:solidFill>
                  <a:schemeClr val="bg1">
                    <a:lumMod val="75000"/>
                  </a:schemeClr>
                </a:solidFill>
              </a:rPr>
              <a:t>“</a:t>
            </a:r>
            <a:r>
              <a:rPr lang="zh-CN" altLang="en-US" sz="1400">
                <a:solidFill>
                  <a:schemeClr val="bg1">
                    <a:lumMod val="75000"/>
                  </a:schemeClr>
                </a:solidFill>
              </a:rPr>
              <a:t>生活下去”。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191135" y="2682875"/>
            <a:ext cx="1310005" cy="834390"/>
            <a:chOff x="321" y="4001"/>
            <a:chExt cx="2611" cy="1663"/>
          </a:xfrm>
        </p:grpSpPr>
        <p:sp>
          <p:nvSpPr>
            <p:cNvPr id="37" name="椭圆 36"/>
            <p:cNvSpPr/>
            <p:nvPr/>
          </p:nvSpPr>
          <p:spPr>
            <a:xfrm>
              <a:off x="2434" y="4001"/>
              <a:ext cx="498" cy="498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1702" y="4518"/>
              <a:ext cx="498" cy="498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2157" y="5166"/>
              <a:ext cx="498" cy="498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1233" y="5011"/>
              <a:ext cx="332" cy="332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586" y="4773"/>
              <a:ext cx="265" cy="265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321" y="5078"/>
              <a:ext cx="265" cy="265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 flipH="1">
            <a:off x="10692130" y="2682875"/>
            <a:ext cx="1310005" cy="834390"/>
            <a:chOff x="321" y="4001"/>
            <a:chExt cx="2611" cy="1663"/>
          </a:xfrm>
        </p:grpSpPr>
        <p:sp>
          <p:nvSpPr>
            <p:cNvPr id="47" name="椭圆 46"/>
            <p:cNvSpPr/>
            <p:nvPr/>
          </p:nvSpPr>
          <p:spPr>
            <a:xfrm>
              <a:off x="2434" y="4001"/>
              <a:ext cx="498" cy="498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702" y="4518"/>
              <a:ext cx="498" cy="498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2157" y="5166"/>
              <a:ext cx="498" cy="498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233" y="5011"/>
              <a:ext cx="332" cy="332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586" y="4773"/>
              <a:ext cx="265" cy="265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321" y="5078"/>
              <a:ext cx="265" cy="265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任意多边形 14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83590" y="485775"/>
            <a:ext cx="2828925" cy="924560"/>
            <a:chOff x="1140" y="757"/>
            <a:chExt cx="4455" cy="1456"/>
          </a:xfrm>
        </p:grpSpPr>
        <p:sp>
          <p:nvSpPr>
            <p:cNvPr id="4" name="文本框 3"/>
            <p:cNvSpPr txBox="1"/>
            <p:nvPr/>
          </p:nvSpPr>
          <p:spPr>
            <a:xfrm>
              <a:off x="1140" y="757"/>
              <a:ext cx="44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ONE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140" y="1162"/>
              <a:ext cx="445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元宇宙介绍视频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40" y="1827"/>
              <a:ext cx="445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</a:rPr>
                <a:t>Introduction to the </a:t>
              </a:r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  <a:sym typeface="+mn-ea"/>
                </a:rPr>
                <a:t>Metaverse</a:t>
              </a:r>
              <a:r>
                <a:rPr lang="en-US" altLang="zh-CN"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</a:rPr>
                <a:t> video</a:t>
              </a:r>
            </a:p>
          </p:txBody>
        </p:sp>
      </p:grpSp>
      <p:pic>
        <p:nvPicPr>
          <p:cNvPr id="29" name="51miz-V100703-E51752D3">
            <a:hlinkClick r:id="" action="ppaction://media"/>
          </p:cNvPr>
          <p:cNvPicPr>
            <a:picLocks noGrp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3750" y="1885315"/>
            <a:ext cx="6083929" cy="342221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>
            <a:off x="2287270" y="2701925"/>
            <a:ext cx="0" cy="1892935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616710" y="3864610"/>
            <a:ext cx="0" cy="1892935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8629650" y="4594860"/>
            <a:ext cx="0" cy="1892935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10307955" y="2840990"/>
            <a:ext cx="0" cy="1892935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009650" y="2232660"/>
            <a:ext cx="0" cy="124333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1546205" y="3864610"/>
            <a:ext cx="0" cy="1892935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4474210" y="5989320"/>
            <a:ext cx="0" cy="1892935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 14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3851910" y="810260"/>
            <a:ext cx="3811270" cy="3751580"/>
            <a:chOff x="5559" y="1287"/>
            <a:chExt cx="6002" cy="5908"/>
          </a:xfrm>
        </p:grpSpPr>
        <p:sp>
          <p:nvSpPr>
            <p:cNvPr id="15" name="任意多边形 14"/>
            <p:cNvSpPr/>
            <p:nvPr/>
          </p:nvSpPr>
          <p:spPr>
            <a:xfrm>
              <a:off x="6612" y="2249"/>
              <a:ext cx="4935" cy="493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5790" h="5790">
                  <a:moveTo>
                    <a:pt x="2895" y="810"/>
                  </a:moveTo>
                  <a:cubicBezTo>
                    <a:pt x="1743" y="810"/>
                    <a:pt x="810" y="1743"/>
                    <a:pt x="810" y="2895"/>
                  </a:cubicBezTo>
                  <a:cubicBezTo>
                    <a:pt x="810" y="4047"/>
                    <a:pt x="1743" y="4980"/>
                    <a:pt x="2895" y="4980"/>
                  </a:cubicBezTo>
                  <a:cubicBezTo>
                    <a:pt x="4047" y="4980"/>
                    <a:pt x="4980" y="4047"/>
                    <a:pt x="4980" y="2895"/>
                  </a:cubicBezTo>
                  <a:cubicBezTo>
                    <a:pt x="4980" y="1743"/>
                    <a:pt x="4047" y="810"/>
                    <a:pt x="2895" y="810"/>
                  </a:cubicBezTo>
                  <a:close/>
                  <a:moveTo>
                    <a:pt x="2895" y="0"/>
                  </a:moveTo>
                  <a:cubicBezTo>
                    <a:pt x="4494" y="0"/>
                    <a:pt x="5790" y="1296"/>
                    <a:pt x="5790" y="2895"/>
                  </a:cubicBezTo>
                  <a:cubicBezTo>
                    <a:pt x="5790" y="4494"/>
                    <a:pt x="4494" y="5790"/>
                    <a:pt x="2895" y="5790"/>
                  </a:cubicBezTo>
                  <a:cubicBezTo>
                    <a:pt x="1296" y="5790"/>
                    <a:pt x="0" y="4494"/>
                    <a:pt x="0" y="2895"/>
                  </a:cubicBezTo>
                  <a:cubicBezTo>
                    <a:pt x="0" y="1296"/>
                    <a:pt x="1296" y="0"/>
                    <a:pt x="2895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5559" y="1287"/>
              <a:ext cx="6002" cy="5909"/>
              <a:chOff x="6079" y="1274"/>
              <a:chExt cx="6002" cy="5909"/>
            </a:xfrm>
          </p:grpSpPr>
          <p:pic>
            <p:nvPicPr>
              <p:cNvPr id="17" name="图片 16" descr="51miz-E728380-EF6EF1FC-3840x21717"/>
              <p:cNvPicPr>
                <a:picLocks noChangeAspect="1"/>
              </p:cNvPicPr>
              <p:nvPr/>
            </p:nvPicPr>
            <p:blipFill>
              <a:blip r:embed="rId2"/>
              <a:srcRect l="55739" t="32357" r="12229" b="46296"/>
              <a:stretch>
                <a:fillRect/>
              </a:stretch>
            </p:blipFill>
            <p:spPr>
              <a:xfrm>
                <a:off x="7132" y="2249"/>
                <a:ext cx="4936" cy="4935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936" h="4935">
                    <a:moveTo>
                      <a:pt x="2468" y="0"/>
                    </a:moveTo>
                    <a:cubicBezTo>
                      <a:pt x="3831" y="0"/>
                      <a:pt x="4936" y="1105"/>
                      <a:pt x="4936" y="2468"/>
                    </a:cubicBezTo>
                    <a:cubicBezTo>
                      <a:pt x="4936" y="3830"/>
                      <a:pt x="3831" y="4935"/>
                      <a:pt x="2468" y="4935"/>
                    </a:cubicBezTo>
                    <a:cubicBezTo>
                      <a:pt x="1105" y="4935"/>
                      <a:pt x="0" y="3830"/>
                      <a:pt x="0" y="2468"/>
                    </a:cubicBezTo>
                    <a:cubicBezTo>
                      <a:pt x="0" y="1105"/>
                      <a:pt x="1105" y="0"/>
                      <a:pt x="2468" y="0"/>
                    </a:cubicBezTo>
                    <a:close/>
                  </a:path>
                </a:pathLst>
              </a:custGeom>
            </p:spPr>
          </p:pic>
          <p:pic>
            <p:nvPicPr>
              <p:cNvPr id="18" name="图片 17" descr="51miz-E728380-EF6EF1FC-3840x21717"/>
              <p:cNvPicPr>
                <a:picLocks noChangeAspect="1"/>
              </p:cNvPicPr>
              <p:nvPr/>
            </p:nvPicPr>
            <p:blipFill>
              <a:blip r:embed="rId2"/>
              <a:srcRect l="49074" t="28204" r="11976" b="49125"/>
              <a:stretch>
                <a:fillRect/>
              </a:stretch>
            </p:blipFill>
            <p:spPr>
              <a:xfrm>
                <a:off x="6079" y="1274"/>
                <a:ext cx="6002" cy="5241"/>
              </a:xfrm>
              <a:prstGeom prst="ellipse">
                <a:avLst/>
              </a:prstGeom>
              <a:effectLst/>
            </p:spPr>
          </p:pic>
        </p:grpSp>
        <p:sp>
          <p:nvSpPr>
            <p:cNvPr id="19" name="任意多边形 18"/>
            <p:cNvSpPr/>
            <p:nvPr/>
          </p:nvSpPr>
          <p:spPr>
            <a:xfrm>
              <a:off x="6626" y="2249"/>
              <a:ext cx="4935" cy="493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5790" h="5790">
                  <a:moveTo>
                    <a:pt x="2895" y="810"/>
                  </a:moveTo>
                  <a:cubicBezTo>
                    <a:pt x="1743" y="810"/>
                    <a:pt x="810" y="1743"/>
                    <a:pt x="810" y="2895"/>
                  </a:cubicBezTo>
                  <a:cubicBezTo>
                    <a:pt x="810" y="4047"/>
                    <a:pt x="1743" y="4980"/>
                    <a:pt x="2895" y="4980"/>
                  </a:cubicBezTo>
                  <a:cubicBezTo>
                    <a:pt x="4047" y="4980"/>
                    <a:pt x="4980" y="4047"/>
                    <a:pt x="4980" y="2895"/>
                  </a:cubicBezTo>
                  <a:cubicBezTo>
                    <a:pt x="4980" y="1743"/>
                    <a:pt x="4047" y="810"/>
                    <a:pt x="2895" y="810"/>
                  </a:cubicBezTo>
                  <a:close/>
                  <a:moveTo>
                    <a:pt x="2895" y="0"/>
                  </a:moveTo>
                  <a:cubicBezTo>
                    <a:pt x="4494" y="0"/>
                    <a:pt x="5790" y="1296"/>
                    <a:pt x="5790" y="2895"/>
                  </a:cubicBezTo>
                  <a:cubicBezTo>
                    <a:pt x="5790" y="4494"/>
                    <a:pt x="4494" y="5790"/>
                    <a:pt x="2895" y="5790"/>
                  </a:cubicBezTo>
                  <a:cubicBezTo>
                    <a:pt x="1296" y="5790"/>
                    <a:pt x="0" y="4494"/>
                    <a:pt x="0" y="2895"/>
                  </a:cubicBezTo>
                  <a:cubicBezTo>
                    <a:pt x="0" y="1296"/>
                    <a:pt x="1296" y="0"/>
                    <a:pt x="2895" y="0"/>
                  </a:cubicBezTo>
                  <a:close/>
                </a:path>
              </a:pathLst>
            </a:custGeom>
            <a:gradFill>
              <a:gsLst>
                <a:gs pos="71000">
                  <a:schemeClr val="bg1">
                    <a:alpha val="0"/>
                  </a:schemeClr>
                </a:gs>
                <a:gs pos="80000">
                  <a:schemeClr val="accent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6626" y="2249"/>
              <a:ext cx="4935" cy="4935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5790" h="5790">
                  <a:moveTo>
                    <a:pt x="2895" y="810"/>
                  </a:moveTo>
                  <a:cubicBezTo>
                    <a:pt x="1743" y="810"/>
                    <a:pt x="810" y="1743"/>
                    <a:pt x="810" y="2895"/>
                  </a:cubicBezTo>
                  <a:cubicBezTo>
                    <a:pt x="810" y="4047"/>
                    <a:pt x="1743" y="4980"/>
                    <a:pt x="2895" y="4980"/>
                  </a:cubicBezTo>
                  <a:cubicBezTo>
                    <a:pt x="4047" y="4980"/>
                    <a:pt x="4980" y="4047"/>
                    <a:pt x="4980" y="2895"/>
                  </a:cubicBezTo>
                  <a:cubicBezTo>
                    <a:pt x="4980" y="1743"/>
                    <a:pt x="4047" y="810"/>
                    <a:pt x="2895" y="810"/>
                  </a:cubicBezTo>
                  <a:close/>
                  <a:moveTo>
                    <a:pt x="2895" y="0"/>
                  </a:moveTo>
                  <a:cubicBezTo>
                    <a:pt x="4494" y="0"/>
                    <a:pt x="5790" y="1296"/>
                    <a:pt x="5790" y="2895"/>
                  </a:cubicBezTo>
                  <a:cubicBezTo>
                    <a:pt x="5790" y="4494"/>
                    <a:pt x="4494" y="5790"/>
                    <a:pt x="2895" y="5790"/>
                  </a:cubicBezTo>
                  <a:cubicBezTo>
                    <a:pt x="1296" y="5790"/>
                    <a:pt x="0" y="4494"/>
                    <a:pt x="0" y="2895"/>
                  </a:cubicBezTo>
                  <a:cubicBezTo>
                    <a:pt x="0" y="1296"/>
                    <a:pt x="1296" y="0"/>
                    <a:pt x="2895" y="0"/>
                  </a:cubicBezTo>
                  <a:close/>
                </a:path>
              </a:pathLst>
            </a:custGeom>
            <a:gradFill>
              <a:gsLst>
                <a:gs pos="66000">
                  <a:schemeClr val="bg1">
                    <a:alpha val="0"/>
                  </a:schemeClr>
                </a:gs>
                <a:gs pos="85000">
                  <a:schemeClr val="accent1"/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718310" y="4681855"/>
            <a:ext cx="8757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000" b="1" cap="all">
                <a:solidFill>
                  <a:schemeClr val="bg1">
                    <a:alpha val="10000"/>
                  </a:schemeClr>
                </a:solidFill>
                <a:uFillTx/>
                <a:latin typeface="+mj-lt"/>
                <a:ea typeface="微软雅黑" panose="020B0503020204020204" charset="-122"/>
                <a:cs typeface="微软雅黑" panose="020B0503020204020204" charset="-122"/>
              </a:rPr>
              <a:t>Metacosmic Technology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43935" y="4935220"/>
            <a:ext cx="51066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n-ea"/>
              </a:rPr>
              <a:t>元宇宙的技术基础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/>
        </p:nvSpPr>
        <p:spPr>
          <a:xfrm flipH="1">
            <a:off x="5754370" y="2341880"/>
            <a:ext cx="6437630" cy="451612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0138" h="7112">
                <a:moveTo>
                  <a:pt x="4455" y="0"/>
                </a:moveTo>
                <a:cubicBezTo>
                  <a:pt x="7594" y="0"/>
                  <a:pt x="10138" y="2544"/>
                  <a:pt x="10138" y="5684"/>
                </a:cubicBezTo>
                <a:cubicBezTo>
                  <a:pt x="10138" y="6174"/>
                  <a:pt x="10076" y="6650"/>
                  <a:pt x="9959" y="7104"/>
                </a:cubicBezTo>
                <a:lnTo>
                  <a:pt x="9957" y="7112"/>
                </a:lnTo>
                <a:lnTo>
                  <a:pt x="8292" y="7112"/>
                </a:lnTo>
                <a:lnTo>
                  <a:pt x="8300" y="7091"/>
                </a:lnTo>
                <a:cubicBezTo>
                  <a:pt x="8460" y="6652"/>
                  <a:pt x="8548" y="6178"/>
                  <a:pt x="8548" y="5684"/>
                </a:cubicBezTo>
                <a:cubicBezTo>
                  <a:pt x="8548" y="3422"/>
                  <a:pt x="6716" y="1590"/>
                  <a:pt x="4455" y="1590"/>
                </a:cubicBezTo>
                <a:cubicBezTo>
                  <a:pt x="2193" y="1590"/>
                  <a:pt x="361" y="3422"/>
                  <a:pt x="361" y="5684"/>
                </a:cubicBezTo>
                <a:cubicBezTo>
                  <a:pt x="361" y="6178"/>
                  <a:pt x="449" y="6652"/>
                  <a:pt x="609" y="7091"/>
                </a:cubicBezTo>
                <a:lnTo>
                  <a:pt x="617" y="7112"/>
                </a:lnTo>
                <a:lnTo>
                  <a:pt x="0" y="7112"/>
                </a:lnTo>
                <a:lnTo>
                  <a:pt x="0" y="2153"/>
                </a:lnTo>
                <a:lnTo>
                  <a:pt x="26" y="2121"/>
                </a:lnTo>
                <a:cubicBezTo>
                  <a:pt x="1067" y="828"/>
                  <a:pt x="2664" y="0"/>
                  <a:pt x="4455" y="0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 flipH="1">
            <a:off x="0" y="5080"/>
            <a:ext cx="4078605" cy="488886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6423" h="7699">
                <a:moveTo>
                  <a:pt x="5860" y="0"/>
                </a:moveTo>
                <a:lnTo>
                  <a:pt x="6423" y="0"/>
                </a:lnTo>
                <a:lnTo>
                  <a:pt x="6423" y="293"/>
                </a:lnTo>
                <a:lnTo>
                  <a:pt x="6408" y="283"/>
                </a:lnTo>
                <a:cubicBezTo>
                  <a:pt x="6239" y="175"/>
                  <a:pt x="6060" y="82"/>
                  <a:pt x="5872" y="5"/>
                </a:cubicBezTo>
                <a:lnTo>
                  <a:pt x="5860" y="0"/>
                </a:lnTo>
                <a:close/>
                <a:moveTo>
                  <a:pt x="1181" y="0"/>
                </a:moveTo>
                <a:lnTo>
                  <a:pt x="3371" y="0"/>
                </a:lnTo>
                <a:lnTo>
                  <a:pt x="3359" y="5"/>
                </a:lnTo>
                <a:cubicBezTo>
                  <a:pt x="2146" y="500"/>
                  <a:pt x="1291" y="1692"/>
                  <a:pt x="1291" y="3084"/>
                </a:cubicBezTo>
                <a:cubicBezTo>
                  <a:pt x="1291" y="4920"/>
                  <a:pt x="2779" y="6408"/>
                  <a:pt x="4616" y="6408"/>
                </a:cubicBezTo>
                <a:cubicBezTo>
                  <a:pt x="5276" y="6408"/>
                  <a:pt x="5890" y="6216"/>
                  <a:pt x="6408" y="5884"/>
                </a:cubicBezTo>
                <a:lnTo>
                  <a:pt x="6423" y="5874"/>
                </a:lnTo>
                <a:lnTo>
                  <a:pt x="6423" y="7332"/>
                </a:lnTo>
                <a:lnTo>
                  <a:pt x="6412" y="7336"/>
                </a:lnTo>
                <a:cubicBezTo>
                  <a:pt x="5860" y="7570"/>
                  <a:pt x="5253" y="7699"/>
                  <a:pt x="4616" y="7699"/>
                </a:cubicBezTo>
                <a:cubicBezTo>
                  <a:pt x="2066" y="7699"/>
                  <a:pt x="0" y="5633"/>
                  <a:pt x="0" y="3084"/>
                </a:cubicBezTo>
                <a:cubicBezTo>
                  <a:pt x="0" y="1908"/>
                  <a:pt x="439" y="836"/>
                  <a:pt x="1162" y="21"/>
                </a:cubicBezTo>
                <a:lnTo>
                  <a:pt x="1181" y="0"/>
                </a:ln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783590" y="485775"/>
            <a:ext cx="2828925" cy="924560"/>
            <a:chOff x="1140" y="757"/>
            <a:chExt cx="4455" cy="1456"/>
          </a:xfrm>
        </p:grpSpPr>
        <p:sp>
          <p:nvSpPr>
            <p:cNvPr id="3" name="文本框 2"/>
            <p:cNvSpPr txBox="1"/>
            <p:nvPr/>
          </p:nvSpPr>
          <p:spPr>
            <a:xfrm>
              <a:off x="1140" y="757"/>
              <a:ext cx="44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ln>
                    <a:gradFill>
                      <a:gsLst>
                        <a:gs pos="0">
                          <a:schemeClr val="bg1">
                            <a:alpha val="50000"/>
                          </a:schemeClr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noFill/>
                  <a:latin typeface="+mj-lt"/>
                  <a:ea typeface="微软雅黑" panose="020B0503020204020204" charset="-122"/>
                </a:rPr>
                <a:t>PART TWO</a:t>
              </a: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140" y="1162"/>
              <a:ext cx="445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元宇宙的技术基础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40" y="1827"/>
              <a:ext cx="4455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1000" cap="all">
                  <a:solidFill>
                    <a:schemeClr val="bg1">
                      <a:alpha val="50000"/>
                    </a:schemeClr>
                  </a:solidFill>
                  <a:uFillTx/>
                  <a:ea typeface="微软雅黑 Light" panose="020B0502040204020203" charset="-122"/>
                  <a:cs typeface="微软雅黑" panose="020B0503020204020204" charset="-122"/>
                  <a:sym typeface="+mn-ea"/>
                </a:rPr>
                <a:t>Metacosmic Technology</a:t>
              </a:r>
              <a:endParaRPr lang="en-US" altLang="zh-CN" sz="1000" cap="all">
                <a:solidFill>
                  <a:schemeClr val="bg1">
                    <a:alpha val="50000"/>
                  </a:schemeClr>
                </a:solidFill>
                <a:uFillTx/>
                <a:ea typeface="微软雅黑 Light" panose="020B0502040204020203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50" name="等腰三角形 49"/>
          <p:cNvSpPr/>
          <p:nvPr/>
        </p:nvSpPr>
        <p:spPr>
          <a:xfrm flipV="1">
            <a:off x="-699770" y="4362450"/>
            <a:ext cx="163195" cy="75565"/>
          </a:xfrm>
          <a:prstGeom prst="triangle">
            <a:avLst/>
          </a:pr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3569970" y="1988820"/>
            <a:ext cx="2504440" cy="3771900"/>
            <a:chOff x="5622" y="3248"/>
            <a:chExt cx="3944" cy="5824"/>
          </a:xfrm>
          <a:effectLst>
            <a:outerShdw blurRad="228600" algn="ctr" rotWithShape="0">
              <a:schemeClr val="bg1">
                <a:alpha val="18000"/>
              </a:schemeClr>
            </a:outerShdw>
          </a:effectLst>
        </p:grpSpPr>
        <p:sp>
          <p:nvSpPr>
            <p:cNvPr id="6" name="圆角矩形 5"/>
            <p:cNvSpPr/>
            <p:nvPr/>
          </p:nvSpPr>
          <p:spPr>
            <a:xfrm>
              <a:off x="5622" y="3248"/>
              <a:ext cx="3944" cy="5824"/>
            </a:xfrm>
            <a:prstGeom prst="roundRect">
              <a:avLst>
                <a:gd name="adj" fmla="val 6135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同侧圆角矩形 20"/>
            <p:cNvSpPr/>
            <p:nvPr/>
          </p:nvSpPr>
          <p:spPr>
            <a:xfrm flipV="1">
              <a:off x="5623" y="8987"/>
              <a:ext cx="3943" cy="85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等腰三角形 43"/>
            <p:cNvSpPr/>
            <p:nvPr/>
          </p:nvSpPr>
          <p:spPr>
            <a:xfrm flipV="1">
              <a:off x="7466" y="3760"/>
              <a:ext cx="257" cy="119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3806825" y="4237990"/>
            <a:ext cx="2032000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通过区块链、AI 技术降低内容创作门槛，提升可延展性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3806825" y="3679190"/>
            <a:ext cx="2030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j-ea"/>
                <a:ea typeface="+mj-ea"/>
              </a:rPr>
              <a:t>人工智能</a:t>
            </a:r>
            <a:endParaRPr lang="en-US" altLang="zh-CN" sz="2400" b="1">
              <a:gradFill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2700000" scaled="0"/>
              </a:gradFill>
              <a:latin typeface="+mj-ea"/>
              <a:ea typeface="+mj-ea"/>
            </a:endParaRPr>
          </a:p>
        </p:txBody>
      </p:sp>
      <p:pic>
        <p:nvPicPr>
          <p:cNvPr id="66" name="图片 65" descr="343435383036333b343532343031343bc8cbb9a4d6c7c4dc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7695" y="2679700"/>
            <a:ext cx="808990" cy="82486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289675" y="1988820"/>
            <a:ext cx="2504440" cy="3771900"/>
            <a:chOff x="9905" y="3248"/>
            <a:chExt cx="3944" cy="5824"/>
          </a:xfrm>
          <a:effectLst>
            <a:outerShdw blurRad="228600" algn="ctr" rotWithShape="0">
              <a:schemeClr val="bg1">
                <a:alpha val="18000"/>
              </a:schemeClr>
            </a:outerShdw>
          </a:effectLst>
        </p:grpSpPr>
        <p:sp>
          <p:nvSpPr>
            <p:cNvPr id="7" name="圆角矩形 6"/>
            <p:cNvSpPr/>
            <p:nvPr/>
          </p:nvSpPr>
          <p:spPr>
            <a:xfrm>
              <a:off x="9905" y="3248"/>
              <a:ext cx="3944" cy="5824"/>
            </a:xfrm>
            <a:prstGeom prst="roundRect">
              <a:avLst>
                <a:gd name="adj" fmla="val 6135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同侧圆角矩形 23"/>
            <p:cNvSpPr/>
            <p:nvPr/>
          </p:nvSpPr>
          <p:spPr>
            <a:xfrm flipV="1">
              <a:off x="9906" y="8987"/>
              <a:ext cx="3943" cy="85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 flipV="1">
              <a:off x="11748" y="3760"/>
              <a:ext cx="257" cy="119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6526530" y="4237990"/>
            <a:ext cx="2032000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通过 5G、云计算技术支撑大规模用户同时在线，提升可进入性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6526530" y="3679190"/>
            <a:ext cx="2030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j-ea"/>
                <a:ea typeface="+mj-ea"/>
              </a:rPr>
              <a:t>网络</a:t>
            </a:r>
          </a:p>
        </p:txBody>
      </p:sp>
      <p:pic>
        <p:nvPicPr>
          <p:cNvPr id="67" name="图片 66" descr="303b343132383033313bcdf8c2e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0105" y="2733675"/>
            <a:ext cx="702945" cy="71691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009380" y="1988820"/>
            <a:ext cx="2504440" cy="3771900"/>
            <a:chOff x="14188" y="3248"/>
            <a:chExt cx="3944" cy="5824"/>
          </a:xfrm>
          <a:effectLst>
            <a:outerShdw blurRad="228600" algn="ctr" rotWithShape="0">
              <a:schemeClr val="bg1">
                <a:alpha val="18000"/>
              </a:schemeClr>
            </a:outerShdw>
          </a:effectLst>
        </p:grpSpPr>
        <p:sp>
          <p:nvSpPr>
            <p:cNvPr id="11" name="圆角矩形 10"/>
            <p:cNvSpPr/>
            <p:nvPr/>
          </p:nvSpPr>
          <p:spPr>
            <a:xfrm>
              <a:off x="14188" y="3248"/>
              <a:ext cx="3944" cy="5824"/>
            </a:xfrm>
            <a:prstGeom prst="roundRect">
              <a:avLst>
                <a:gd name="adj" fmla="val 6135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同侧圆角矩形 26"/>
            <p:cNvSpPr/>
            <p:nvPr/>
          </p:nvSpPr>
          <p:spPr>
            <a:xfrm flipV="1">
              <a:off x="14188" y="8987"/>
              <a:ext cx="3943" cy="85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等腰三角形 45"/>
            <p:cNvSpPr/>
            <p:nvPr/>
          </p:nvSpPr>
          <p:spPr>
            <a:xfrm flipV="1">
              <a:off x="16030" y="3760"/>
              <a:ext cx="257" cy="119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9246235" y="4237990"/>
            <a:ext cx="2032000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通过 AR、VR 等新兴交互技术来提升元宇宙用户的沉浸感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9246235" y="3679190"/>
            <a:ext cx="2030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j-ea"/>
                <a:ea typeface="+mj-ea"/>
              </a:rPr>
              <a:t>实时交互</a:t>
            </a:r>
          </a:p>
        </p:txBody>
      </p:sp>
      <p:pic>
        <p:nvPicPr>
          <p:cNvPr id="68" name="图片 67" descr="333437323830313b333530343136313bbdbbbba5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9490" y="2717800"/>
            <a:ext cx="734695" cy="7493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50265" y="1988820"/>
            <a:ext cx="2504440" cy="3771900"/>
            <a:chOff x="1339" y="3248"/>
            <a:chExt cx="3944" cy="5824"/>
          </a:xfrm>
          <a:effectLst>
            <a:outerShdw blurRad="228600" algn="ctr" rotWithShape="0">
              <a:schemeClr val="bg1">
                <a:alpha val="18000"/>
              </a:schemeClr>
            </a:outerShdw>
          </a:effectLst>
        </p:grpSpPr>
        <p:sp>
          <p:nvSpPr>
            <p:cNvPr id="9" name="圆角矩形 8"/>
            <p:cNvSpPr/>
            <p:nvPr/>
          </p:nvSpPr>
          <p:spPr>
            <a:xfrm>
              <a:off x="1339" y="3248"/>
              <a:ext cx="3944" cy="5824"/>
            </a:xfrm>
            <a:prstGeom prst="roundRect">
              <a:avLst>
                <a:gd name="adj" fmla="val 6135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同侧圆角矩形 16"/>
            <p:cNvSpPr/>
            <p:nvPr/>
          </p:nvSpPr>
          <p:spPr>
            <a:xfrm flipV="1">
              <a:off x="1340" y="8987"/>
              <a:ext cx="3943" cy="85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等腰三角形 42"/>
            <p:cNvSpPr/>
            <p:nvPr/>
          </p:nvSpPr>
          <p:spPr>
            <a:xfrm flipV="1">
              <a:off x="3182" y="3760"/>
              <a:ext cx="257" cy="119"/>
            </a:xfrm>
            <a:prstGeom prst="triangle">
              <a:avLst/>
            </a:prstGeom>
            <a:gradFill>
              <a:gsLst>
                <a:gs pos="0">
                  <a:schemeClr val="bg1"/>
                </a:gs>
                <a:gs pos="9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087120" y="4237990"/>
            <a:ext cx="2032000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30000"/>
              </a:lnSpc>
            </a:pPr>
            <a:r>
              <a:rPr lang="zh-CN" altLang="en-US" sz="1400">
                <a:solidFill>
                  <a:schemeClr val="bg1">
                    <a:lumMod val="85000"/>
                  </a:schemeClr>
                </a:solidFill>
              </a:rPr>
              <a:t>通过算法、算力提升驱动渲染模式升级，提升可触达性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1087120" y="3679190"/>
            <a:ext cx="2030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j-ea"/>
                <a:ea typeface="+mj-ea"/>
              </a:rPr>
              <a:t>算法</a:t>
            </a:r>
          </a:p>
        </p:txBody>
      </p:sp>
      <p:pic>
        <p:nvPicPr>
          <p:cNvPr id="69" name="图片 68" descr="32313536313337343b32313536313337303bd0bec6ac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6395" y="2640330"/>
            <a:ext cx="930910" cy="949325"/>
          </a:xfrm>
          <a:prstGeom prst="rect">
            <a:avLst/>
          </a:prstGeom>
        </p:spPr>
      </p:pic>
      <p:sp>
        <p:nvSpPr>
          <p:cNvPr id="20" name="任意多边形 19"/>
          <p:cNvSpPr/>
          <p:nvPr/>
        </p:nvSpPr>
        <p:spPr>
          <a:xfrm>
            <a:off x="0" y="377355"/>
            <a:ext cx="582930" cy="11915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18" h="1876">
                <a:moveTo>
                  <a:pt x="0" y="0"/>
                </a:moveTo>
                <a:lnTo>
                  <a:pt x="4" y="0"/>
                </a:lnTo>
                <a:cubicBezTo>
                  <a:pt x="511" y="13"/>
                  <a:pt x="918" y="428"/>
                  <a:pt x="918" y="938"/>
                </a:cubicBezTo>
                <a:cubicBezTo>
                  <a:pt x="918" y="1449"/>
                  <a:pt x="511" y="1864"/>
                  <a:pt x="4" y="1876"/>
                </a:cubicBezTo>
                <a:lnTo>
                  <a:pt x="0" y="1876"/>
                </a:lnTo>
                <a:lnTo>
                  <a:pt x="0" y="1614"/>
                </a:lnTo>
                <a:lnTo>
                  <a:pt x="14" y="1613"/>
                </a:lnTo>
                <a:cubicBezTo>
                  <a:pt x="372" y="1595"/>
                  <a:pt x="655" y="1300"/>
                  <a:pt x="655" y="938"/>
                </a:cubicBezTo>
                <a:cubicBezTo>
                  <a:pt x="655" y="576"/>
                  <a:pt x="372" y="281"/>
                  <a:pt x="14" y="263"/>
                </a:cubicBezTo>
                <a:lnTo>
                  <a:pt x="0" y="26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70887cc-4488-4abc-8db8-5fbd019bc158}"/>
  <p:tag name="TABLE_ENDDRAG_ORIGIN_RECT" val="845*335"/>
  <p:tag name="TABLE_ENDDRAG_RECT" val="61*137*845*335"/>
</p:tagLst>
</file>

<file path=ppt/theme/theme1.xml><?xml version="1.0" encoding="utf-8"?>
<a:theme xmlns:a="http://schemas.openxmlformats.org/drawingml/2006/main" name="Office 主题">
  <a:themeElements>
    <a:clrScheme name="元宇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EE1F2"/>
      </a:accent1>
      <a:accent2>
        <a:srgbClr val="FFFFFF"/>
      </a:accent2>
      <a:accent3>
        <a:srgbClr val="A5A5A5"/>
      </a:accent3>
      <a:accent4>
        <a:srgbClr val="FFC000"/>
      </a:accent4>
      <a:accent5>
        <a:srgbClr val="CEE1F2"/>
      </a:accent5>
      <a:accent6>
        <a:srgbClr val="70AD47"/>
      </a:accent6>
      <a:hlink>
        <a:srgbClr val="0563C1"/>
      </a:hlink>
      <a:folHlink>
        <a:srgbClr val="954F72"/>
      </a:folHlink>
    </a:clrScheme>
    <a:fontScheme name="元宇宙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2123</Words>
  <Application>Microsoft Office PowerPoint</Application>
  <PresentationFormat>宽屏</PresentationFormat>
  <Paragraphs>266</Paragraphs>
  <Slides>28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Microsoft YaHei Light</vt:lpstr>
      <vt:lpstr>Microsoft YaHei</vt:lpstr>
      <vt:lpstr>Microsoft YaHei</vt:lpstr>
      <vt:lpstr>微软雅黑 Light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Xin Zhang (FA Talent)</cp:lastModifiedBy>
  <cp:revision>102</cp:revision>
  <dcterms:created xsi:type="dcterms:W3CDTF">2021-11-07T04:26:00Z</dcterms:created>
  <dcterms:modified xsi:type="dcterms:W3CDTF">2022-01-27T09:04:35Z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8C6B7058638A4BED981460A69B40A08F</vt:lpwstr>
  </property>
  <property fmtid="{D5CDD505-2E9C-101B-9397-08002B2CF9AE}" pid="3" name="KSOProductBuildVer">
    <vt:lpwstr>2052-11.1.0.11045</vt:lpwstr>
  </property>
</Properties>
</file>