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16" r:id="rId3"/>
    <p:sldId id="317" r:id="rId4"/>
    <p:sldId id="320" r:id="rId5"/>
    <p:sldId id="322" r:id="rId6"/>
    <p:sldId id="318" r:id="rId7"/>
    <p:sldId id="321" r:id="rId8"/>
    <p:sldId id="324" r:id="rId9"/>
    <p:sldId id="319" r:id="rId10"/>
    <p:sldId id="325" r:id="rId11"/>
    <p:sldId id="323" r:id="rId12"/>
    <p:sldId id="315" r:id="rId13"/>
    <p:sldId id="314" r:id="rId14"/>
  </p:sldIdLst>
  <p:sldSz cx="12192000" cy="6858000"/>
  <p:notesSz cx="6858000" cy="9144000"/>
  <p:embeddedFontLst>
    <p:embeddedFont>
      <p:font typeface="Arial Black" panose="020B0A04020102020204" pitchFamily="34" charset="0"/>
      <p:bold r:id="rId15"/>
    </p:embeddedFont>
    <p:embeddedFont>
      <p:font typeface="Microsoft YaHei Light" panose="020B0502040204020203" pitchFamily="34" charset="-122"/>
      <p:regular r:id="rId16"/>
    </p:embeddedFont>
    <p:embeddedFont>
      <p:font typeface="微软雅黑" panose="020B0503020204020204" pitchFamily="34" charset="-122"/>
      <p:regular r:id="rId17"/>
      <p:bold r:id="rId18"/>
    </p:embeddedFont>
    <p:embeddedFont>
      <p:font typeface="微软雅黑" panose="020B0503020204020204" pitchFamily="34" charset="-122"/>
      <p:regular r:id="rId17"/>
      <p:bold r:id="rId18"/>
    </p:embeddedFont>
    <p:embeddedFont>
      <p:font typeface="微软雅黑 Light" panose="020B0502040204020203" pitchFamily="34" charset="-122"/>
      <p:regular r:id="rId1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3"/>
    <a:srgbClr val="000525"/>
    <a:srgbClr val="DAE3FC"/>
    <a:srgbClr val="000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124" y="2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曝光率</c:v>
                </c:pt>
                <c:pt idx="1">
                  <c:v>使用率</c:v>
                </c:pt>
                <c:pt idx="2">
                  <c:v>知晓率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25-4AF5-86D0-CFDBDC6D088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曝光率</c:v>
                </c:pt>
                <c:pt idx="1">
                  <c:v>使用率</c:v>
                </c:pt>
                <c:pt idx="2">
                  <c:v>知晓率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0925-4AF5-86D0-CFDBDC6D088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曝光率</c:v>
                </c:pt>
                <c:pt idx="1">
                  <c:v>使用率</c:v>
                </c:pt>
                <c:pt idx="2">
                  <c:v>知晓率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0925-4AF5-86D0-CFDBDC6D08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6887024"/>
        <c:axId val="1306892016"/>
      </c:barChart>
      <c:catAx>
        <c:axId val="1306887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306892016"/>
        <c:crosses val="autoZero"/>
        <c:auto val="1"/>
        <c:lblAlgn val="ctr"/>
        <c:lblOffset val="100"/>
        <c:noMultiLvlLbl val="0"/>
      </c:catAx>
      <c:valAx>
        <c:axId val="1306892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0688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B5C37A-0A01-0A35-61AF-1DDFAE4E1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9DC1-6320-41B9-8884-943A3BB8BDAD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483E0D-9C0B-C38E-23E9-13D9507BF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77C1C4-97BC-61BC-6CA6-F76000521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A4785-54C4-461A-8045-E96CCB2DF24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图片 10" descr="背景图案&#10;&#10;描述已自动生成">
            <a:extLst>
              <a:ext uri="{FF2B5EF4-FFF2-40B4-BE49-F238E27FC236}">
                <a16:creationId xmlns:a16="http://schemas.microsoft.com/office/drawing/2014/main" id="{44AA29DC-2D91-9536-3013-BA637B2ADA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3" b="2147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5A6DAC5-9DA1-1FEC-54C7-C9B708687BCD}"/>
              </a:ext>
            </a:extLst>
          </p:cNvPr>
          <p:cNvSpPr/>
          <p:nvPr userDrawn="1"/>
        </p:nvSpPr>
        <p:spPr>
          <a:xfrm>
            <a:off x="-1" y="-1"/>
            <a:ext cx="12192000" cy="4427621"/>
          </a:xfrm>
          <a:prstGeom prst="rect">
            <a:avLst/>
          </a:prstGeom>
          <a:gradFill>
            <a:gsLst>
              <a:gs pos="0">
                <a:schemeClr val="tx1">
                  <a:alpha val="75000"/>
                </a:schemeClr>
              </a:gs>
              <a:gs pos="87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359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032103E-65E0-44B5-066D-8289FA9C2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9DC1-6320-41B9-8884-943A3BB8BDAD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19996B2-3D75-2D58-B218-29260A77C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C0DF59B-0877-48B3-0881-B8BF4AF52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A4785-54C4-461A-8045-E96CCB2DF24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8" name="图片 17" descr="背景图案&#10;&#10;描述已自动生成">
            <a:extLst>
              <a:ext uri="{FF2B5EF4-FFF2-40B4-BE49-F238E27FC236}">
                <a16:creationId xmlns:a16="http://schemas.microsoft.com/office/drawing/2014/main" id="{C96107FC-A8FE-C01B-C873-60EB45B86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18" b="18558"/>
          <a:stretch>
            <a:fillRect/>
          </a:stretch>
        </p:blipFill>
        <p:spPr>
          <a:xfrm>
            <a:off x="-1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065B8FA-56B9-179B-2A6F-20B512FE0DB5}"/>
              </a:ext>
            </a:extLst>
          </p:cNvPr>
          <p:cNvSpPr/>
          <p:nvPr userDrawn="1"/>
        </p:nvSpPr>
        <p:spPr>
          <a:xfrm>
            <a:off x="10159" y="-21378"/>
            <a:ext cx="12192000" cy="6858001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8A0F5AE-05D0-809F-B8C3-DDB5D753874D}"/>
              </a:ext>
            </a:extLst>
          </p:cNvPr>
          <p:cNvGrpSpPr/>
          <p:nvPr userDrawn="1"/>
        </p:nvGrpSpPr>
        <p:grpSpPr>
          <a:xfrm flipV="1">
            <a:off x="4038600" y="993512"/>
            <a:ext cx="4135120" cy="321945"/>
            <a:chOff x="969888" y="3890235"/>
            <a:chExt cx="1985768" cy="592332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E9C932D3-D135-8F69-5A59-BB4D3024E43A}"/>
                </a:ext>
              </a:extLst>
            </p:cNvPr>
            <p:cNvSpPr/>
            <p:nvPr/>
          </p:nvSpPr>
          <p:spPr>
            <a:xfrm>
              <a:off x="969888" y="3890235"/>
              <a:ext cx="1985768" cy="447787"/>
            </a:xfrm>
            <a:custGeom>
              <a:avLst/>
              <a:gdLst>
                <a:gd name="connsiteX0" fmla="*/ 0 w 2144910"/>
                <a:gd name="connsiteY0" fmla="*/ 0 h 715168"/>
                <a:gd name="connsiteX1" fmla="*/ 2144910 w 2144910"/>
                <a:gd name="connsiteY1" fmla="*/ 0 h 715168"/>
                <a:gd name="connsiteX2" fmla="*/ 2144910 w 2144910"/>
                <a:gd name="connsiteY2" fmla="*/ 715168 h 715168"/>
                <a:gd name="connsiteX3" fmla="*/ 0 w 2144910"/>
                <a:gd name="connsiteY3" fmla="*/ 715168 h 715168"/>
                <a:gd name="connsiteX4" fmla="*/ 0 w 2144910"/>
                <a:gd name="connsiteY4" fmla="*/ 0 h 715168"/>
                <a:gd name="connsiteX0-1" fmla="*/ 486136 w 2144910"/>
                <a:gd name="connsiteY0-2" fmla="*/ 11574 h 715168"/>
                <a:gd name="connsiteX1-3" fmla="*/ 2144910 w 2144910"/>
                <a:gd name="connsiteY1-4" fmla="*/ 0 h 715168"/>
                <a:gd name="connsiteX2-5" fmla="*/ 2144910 w 2144910"/>
                <a:gd name="connsiteY2-6" fmla="*/ 715168 h 715168"/>
                <a:gd name="connsiteX3-7" fmla="*/ 0 w 2144910"/>
                <a:gd name="connsiteY3-8" fmla="*/ 715168 h 715168"/>
                <a:gd name="connsiteX4-9" fmla="*/ 486136 w 2144910"/>
                <a:gd name="connsiteY4-10" fmla="*/ 11574 h 715168"/>
                <a:gd name="connsiteX0-11" fmla="*/ 486136 w 2144910"/>
                <a:gd name="connsiteY0-12" fmla="*/ 0 h 703594"/>
                <a:gd name="connsiteX1-13" fmla="*/ 1577750 w 2144910"/>
                <a:gd name="connsiteY1-14" fmla="*/ 1 h 703594"/>
                <a:gd name="connsiteX2-15" fmla="*/ 2144910 w 2144910"/>
                <a:gd name="connsiteY2-16" fmla="*/ 703594 h 703594"/>
                <a:gd name="connsiteX3-17" fmla="*/ 0 w 2144910"/>
                <a:gd name="connsiteY3-18" fmla="*/ 703594 h 703594"/>
                <a:gd name="connsiteX4-19" fmla="*/ 486136 w 2144910"/>
                <a:gd name="connsiteY4-20" fmla="*/ 0 h 703594"/>
                <a:gd name="connsiteX0-21" fmla="*/ 474561 w 2144910"/>
                <a:gd name="connsiteY0-22" fmla="*/ 231492 h 703593"/>
                <a:gd name="connsiteX1-23" fmla="*/ 1577750 w 2144910"/>
                <a:gd name="connsiteY1-24" fmla="*/ 0 h 703593"/>
                <a:gd name="connsiteX2-25" fmla="*/ 2144910 w 2144910"/>
                <a:gd name="connsiteY2-26" fmla="*/ 703593 h 703593"/>
                <a:gd name="connsiteX3-27" fmla="*/ 0 w 2144910"/>
                <a:gd name="connsiteY3-28" fmla="*/ 703593 h 703593"/>
                <a:gd name="connsiteX4-29" fmla="*/ 474561 w 2144910"/>
                <a:gd name="connsiteY4-30" fmla="*/ 231492 h 703593"/>
                <a:gd name="connsiteX0-31" fmla="*/ 474561 w 2144910"/>
                <a:gd name="connsiteY0-32" fmla="*/ 11573 h 483674"/>
                <a:gd name="connsiteX1-33" fmla="*/ 1612474 w 2144910"/>
                <a:gd name="connsiteY1-34" fmla="*/ 0 h 483674"/>
                <a:gd name="connsiteX2-35" fmla="*/ 2144910 w 2144910"/>
                <a:gd name="connsiteY2-36" fmla="*/ 483674 h 483674"/>
                <a:gd name="connsiteX3-37" fmla="*/ 0 w 2144910"/>
                <a:gd name="connsiteY3-38" fmla="*/ 483674 h 483674"/>
                <a:gd name="connsiteX4-39" fmla="*/ 474561 w 2144910"/>
                <a:gd name="connsiteY4-40" fmla="*/ 11573 h 4836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144910" h="483674">
                  <a:moveTo>
                    <a:pt x="474561" y="11573"/>
                  </a:moveTo>
                  <a:lnTo>
                    <a:pt x="1612474" y="0"/>
                  </a:lnTo>
                  <a:lnTo>
                    <a:pt x="2144910" y="483674"/>
                  </a:lnTo>
                  <a:lnTo>
                    <a:pt x="0" y="483674"/>
                  </a:lnTo>
                  <a:lnTo>
                    <a:pt x="474561" y="1157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4EF6E592-CF2A-11AB-C99A-6187D92F7332}"/>
                </a:ext>
              </a:extLst>
            </p:cNvPr>
            <p:cNvSpPr/>
            <p:nvPr/>
          </p:nvSpPr>
          <p:spPr>
            <a:xfrm>
              <a:off x="969888" y="4034780"/>
              <a:ext cx="1985768" cy="447787"/>
            </a:xfrm>
            <a:custGeom>
              <a:avLst/>
              <a:gdLst>
                <a:gd name="connsiteX0" fmla="*/ 0 w 2144910"/>
                <a:gd name="connsiteY0" fmla="*/ 0 h 715168"/>
                <a:gd name="connsiteX1" fmla="*/ 2144910 w 2144910"/>
                <a:gd name="connsiteY1" fmla="*/ 0 h 715168"/>
                <a:gd name="connsiteX2" fmla="*/ 2144910 w 2144910"/>
                <a:gd name="connsiteY2" fmla="*/ 715168 h 715168"/>
                <a:gd name="connsiteX3" fmla="*/ 0 w 2144910"/>
                <a:gd name="connsiteY3" fmla="*/ 715168 h 715168"/>
                <a:gd name="connsiteX4" fmla="*/ 0 w 2144910"/>
                <a:gd name="connsiteY4" fmla="*/ 0 h 715168"/>
                <a:gd name="connsiteX0-1" fmla="*/ 486136 w 2144910"/>
                <a:gd name="connsiteY0-2" fmla="*/ 11574 h 715168"/>
                <a:gd name="connsiteX1-3" fmla="*/ 2144910 w 2144910"/>
                <a:gd name="connsiteY1-4" fmla="*/ 0 h 715168"/>
                <a:gd name="connsiteX2-5" fmla="*/ 2144910 w 2144910"/>
                <a:gd name="connsiteY2-6" fmla="*/ 715168 h 715168"/>
                <a:gd name="connsiteX3-7" fmla="*/ 0 w 2144910"/>
                <a:gd name="connsiteY3-8" fmla="*/ 715168 h 715168"/>
                <a:gd name="connsiteX4-9" fmla="*/ 486136 w 2144910"/>
                <a:gd name="connsiteY4-10" fmla="*/ 11574 h 715168"/>
                <a:gd name="connsiteX0-11" fmla="*/ 486136 w 2144910"/>
                <a:gd name="connsiteY0-12" fmla="*/ 0 h 703594"/>
                <a:gd name="connsiteX1-13" fmla="*/ 1577750 w 2144910"/>
                <a:gd name="connsiteY1-14" fmla="*/ 1 h 703594"/>
                <a:gd name="connsiteX2-15" fmla="*/ 2144910 w 2144910"/>
                <a:gd name="connsiteY2-16" fmla="*/ 703594 h 703594"/>
                <a:gd name="connsiteX3-17" fmla="*/ 0 w 2144910"/>
                <a:gd name="connsiteY3-18" fmla="*/ 703594 h 703594"/>
                <a:gd name="connsiteX4-19" fmla="*/ 486136 w 2144910"/>
                <a:gd name="connsiteY4-20" fmla="*/ 0 h 703594"/>
                <a:gd name="connsiteX0-21" fmla="*/ 474561 w 2144910"/>
                <a:gd name="connsiteY0-22" fmla="*/ 231492 h 703593"/>
                <a:gd name="connsiteX1-23" fmla="*/ 1577750 w 2144910"/>
                <a:gd name="connsiteY1-24" fmla="*/ 0 h 703593"/>
                <a:gd name="connsiteX2-25" fmla="*/ 2144910 w 2144910"/>
                <a:gd name="connsiteY2-26" fmla="*/ 703593 h 703593"/>
                <a:gd name="connsiteX3-27" fmla="*/ 0 w 2144910"/>
                <a:gd name="connsiteY3-28" fmla="*/ 703593 h 703593"/>
                <a:gd name="connsiteX4-29" fmla="*/ 474561 w 2144910"/>
                <a:gd name="connsiteY4-30" fmla="*/ 231492 h 703593"/>
                <a:gd name="connsiteX0-31" fmla="*/ 474561 w 2144910"/>
                <a:gd name="connsiteY0-32" fmla="*/ 11573 h 483674"/>
                <a:gd name="connsiteX1-33" fmla="*/ 1612474 w 2144910"/>
                <a:gd name="connsiteY1-34" fmla="*/ 0 h 483674"/>
                <a:gd name="connsiteX2-35" fmla="*/ 2144910 w 2144910"/>
                <a:gd name="connsiteY2-36" fmla="*/ 483674 h 483674"/>
                <a:gd name="connsiteX3-37" fmla="*/ 0 w 2144910"/>
                <a:gd name="connsiteY3-38" fmla="*/ 483674 h 483674"/>
                <a:gd name="connsiteX4-39" fmla="*/ 474561 w 2144910"/>
                <a:gd name="connsiteY4-40" fmla="*/ 11573 h 4836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144910" h="483674">
                  <a:moveTo>
                    <a:pt x="474561" y="11573"/>
                  </a:moveTo>
                  <a:lnTo>
                    <a:pt x="1612474" y="0"/>
                  </a:lnTo>
                  <a:lnTo>
                    <a:pt x="2144910" y="483674"/>
                  </a:lnTo>
                  <a:lnTo>
                    <a:pt x="0" y="483674"/>
                  </a:lnTo>
                  <a:lnTo>
                    <a:pt x="474561" y="1157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F93F2EAB-60E1-5D0B-A707-44FF6BB403DD}"/>
              </a:ext>
            </a:extLst>
          </p:cNvPr>
          <p:cNvSpPr/>
          <p:nvPr userDrawn="1"/>
        </p:nvSpPr>
        <p:spPr>
          <a:xfrm flipV="1">
            <a:off x="-10162" y="-21378"/>
            <a:ext cx="12192000" cy="6858001"/>
          </a:xfrm>
          <a:prstGeom prst="rect">
            <a:avLst/>
          </a:prstGeom>
          <a:gradFill>
            <a:gsLst>
              <a:gs pos="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F2B49F93-9DD8-0A8D-74D6-658BA6BFC500}"/>
              </a:ext>
            </a:extLst>
          </p:cNvPr>
          <p:cNvSpPr/>
          <p:nvPr userDrawn="1"/>
        </p:nvSpPr>
        <p:spPr>
          <a:xfrm>
            <a:off x="1576034" y="2806472"/>
            <a:ext cx="9027721" cy="4051528"/>
          </a:xfrm>
          <a:custGeom>
            <a:avLst/>
            <a:gdLst>
              <a:gd name="connsiteX0" fmla="*/ 4513860 w 9027721"/>
              <a:gd name="connsiteY0" fmla="*/ 0 h 4051528"/>
              <a:gd name="connsiteX1" fmla="*/ 9009367 w 9027721"/>
              <a:gd name="connsiteY1" fmla="*/ 3867593 h 4051528"/>
              <a:gd name="connsiteX2" fmla="*/ 9027721 w 9027721"/>
              <a:gd name="connsiteY2" fmla="*/ 4051528 h 4051528"/>
              <a:gd name="connsiteX3" fmla="*/ 0 w 9027721"/>
              <a:gd name="connsiteY3" fmla="*/ 4051528 h 4051528"/>
              <a:gd name="connsiteX4" fmla="*/ 18354 w 9027721"/>
              <a:gd name="connsiteY4" fmla="*/ 3867593 h 4051528"/>
              <a:gd name="connsiteX5" fmla="*/ 4513860 w 9027721"/>
              <a:gd name="connsiteY5" fmla="*/ 0 h 405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7721" h="4051528">
                <a:moveTo>
                  <a:pt x="4513860" y="0"/>
                </a:moveTo>
                <a:cubicBezTo>
                  <a:pt x="6793947" y="0"/>
                  <a:pt x="8681954" y="1678702"/>
                  <a:pt x="9009367" y="3867593"/>
                </a:cubicBezTo>
                <a:lnTo>
                  <a:pt x="9027721" y="4051528"/>
                </a:lnTo>
                <a:lnTo>
                  <a:pt x="0" y="4051528"/>
                </a:lnTo>
                <a:lnTo>
                  <a:pt x="18354" y="3867593"/>
                </a:lnTo>
                <a:cubicBezTo>
                  <a:pt x="345767" y="1678702"/>
                  <a:pt x="2233773" y="0"/>
                  <a:pt x="4513860" y="0"/>
                </a:cubicBezTo>
                <a:close/>
              </a:path>
            </a:pathLst>
          </a:custGeom>
          <a:solidFill>
            <a:schemeClr val="accent2">
              <a:alpha val="12000"/>
            </a:schemeClr>
          </a:solidFill>
          <a:ln>
            <a:solidFill>
              <a:schemeClr val="accent2">
                <a:alpha val="7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+mn-ea"/>
              <a:ea typeface="+mn-ea"/>
              <a:sym typeface="字魂59号-创粗黑" panose="00000500000000000000" charset="-122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0958E4AF-29DE-9059-DD82-68B86CD5ACAB}"/>
              </a:ext>
            </a:extLst>
          </p:cNvPr>
          <p:cNvSpPr/>
          <p:nvPr userDrawn="1"/>
        </p:nvSpPr>
        <p:spPr>
          <a:xfrm>
            <a:off x="2732965" y="4008774"/>
            <a:ext cx="6724800" cy="2849227"/>
          </a:xfrm>
          <a:custGeom>
            <a:avLst/>
            <a:gdLst>
              <a:gd name="connsiteX0" fmla="*/ 3362400 w 6724800"/>
              <a:gd name="connsiteY0" fmla="*/ 0 h 2849227"/>
              <a:gd name="connsiteX1" fmla="*/ 6670806 w 6724800"/>
              <a:gd name="connsiteY1" fmla="*/ 2578685 h 2849227"/>
              <a:gd name="connsiteX2" fmla="*/ 6724800 w 6724800"/>
              <a:gd name="connsiteY2" fmla="*/ 2849227 h 2849227"/>
              <a:gd name="connsiteX3" fmla="*/ 0 w 6724800"/>
              <a:gd name="connsiteY3" fmla="*/ 2849227 h 2849227"/>
              <a:gd name="connsiteX4" fmla="*/ 53994 w 6724800"/>
              <a:gd name="connsiteY4" fmla="*/ 2578685 h 2849227"/>
              <a:gd name="connsiteX5" fmla="*/ 3362400 w 6724800"/>
              <a:gd name="connsiteY5" fmla="*/ 0 h 284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24800" h="2849227">
                <a:moveTo>
                  <a:pt x="3362400" y="0"/>
                </a:moveTo>
                <a:cubicBezTo>
                  <a:pt x="4959057" y="0"/>
                  <a:pt x="6299459" y="1097162"/>
                  <a:pt x="6670806" y="2578685"/>
                </a:cubicBezTo>
                <a:lnTo>
                  <a:pt x="6724800" y="2849227"/>
                </a:lnTo>
                <a:lnTo>
                  <a:pt x="0" y="2849227"/>
                </a:lnTo>
                <a:lnTo>
                  <a:pt x="53994" y="2578685"/>
                </a:lnTo>
                <a:cubicBezTo>
                  <a:pt x="425341" y="1097162"/>
                  <a:pt x="1765743" y="0"/>
                  <a:pt x="33624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2000"/>
                </a:schemeClr>
              </a:gs>
              <a:gs pos="100000">
                <a:schemeClr val="accent4">
                  <a:alpha val="0"/>
                </a:schemeClr>
              </a:gs>
            </a:gsLst>
            <a:lin ang="5400000" scaled="0"/>
          </a:gradFill>
          <a:ln>
            <a:solidFill>
              <a:schemeClr val="accent2">
                <a:alpha val="7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EE1F4B77-714A-6585-63F8-181713189EE7}"/>
              </a:ext>
            </a:extLst>
          </p:cNvPr>
          <p:cNvSpPr/>
          <p:nvPr userDrawn="1"/>
        </p:nvSpPr>
        <p:spPr>
          <a:xfrm>
            <a:off x="4530560" y="5755659"/>
            <a:ext cx="3129612" cy="1102341"/>
          </a:xfrm>
          <a:custGeom>
            <a:avLst/>
            <a:gdLst>
              <a:gd name="connsiteX0" fmla="*/ 1564805 w 3129612"/>
              <a:gd name="connsiteY0" fmla="*/ 0 h 1102341"/>
              <a:gd name="connsiteX1" fmla="*/ 3109354 w 3129612"/>
              <a:gd name="connsiteY1" fmla="*/ 1044234 h 1102341"/>
              <a:gd name="connsiteX2" fmla="*/ 3129612 w 3129612"/>
              <a:gd name="connsiteY2" fmla="*/ 1102341 h 1102341"/>
              <a:gd name="connsiteX3" fmla="*/ 0 w 3129612"/>
              <a:gd name="connsiteY3" fmla="*/ 1102341 h 1102341"/>
              <a:gd name="connsiteX4" fmla="*/ 20258 w 3129612"/>
              <a:gd name="connsiteY4" fmla="*/ 1044234 h 1102341"/>
              <a:gd name="connsiteX5" fmla="*/ 1564805 w 3129612"/>
              <a:gd name="connsiteY5" fmla="*/ 0 h 11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612" h="1102341">
                <a:moveTo>
                  <a:pt x="1564805" y="0"/>
                </a:moveTo>
                <a:cubicBezTo>
                  <a:pt x="2264700" y="0"/>
                  <a:pt x="2863654" y="432182"/>
                  <a:pt x="3109354" y="1044234"/>
                </a:cubicBezTo>
                <a:lnTo>
                  <a:pt x="3129612" y="1102341"/>
                </a:lnTo>
                <a:lnTo>
                  <a:pt x="0" y="1102341"/>
                </a:lnTo>
                <a:lnTo>
                  <a:pt x="20258" y="1044234"/>
                </a:lnTo>
                <a:cubicBezTo>
                  <a:pt x="265958" y="432182"/>
                  <a:pt x="864911" y="0"/>
                  <a:pt x="156480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2000"/>
                </a:schemeClr>
              </a:gs>
              <a:gs pos="100000">
                <a:schemeClr val="accent4">
                  <a:alpha val="0"/>
                </a:schemeClr>
              </a:gs>
            </a:gsLst>
            <a:lin ang="5400000" scaled="0"/>
          </a:gradFill>
          <a:ln>
            <a:solidFill>
              <a:schemeClr val="accent2">
                <a:alpha val="7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: 圆角 6">
            <a:extLst>
              <a:ext uri="{FF2B5EF4-FFF2-40B4-BE49-F238E27FC236}">
                <a16:creationId xmlns:a16="http://schemas.microsoft.com/office/drawing/2014/main" id="{775B03A7-E6B9-0026-1C7A-728C16BCB2BA}"/>
              </a:ext>
            </a:extLst>
          </p:cNvPr>
          <p:cNvSpPr/>
          <p:nvPr userDrawn="1"/>
        </p:nvSpPr>
        <p:spPr>
          <a:xfrm>
            <a:off x="4775139" y="1908226"/>
            <a:ext cx="2662041" cy="3165381"/>
          </a:xfrm>
          <a:prstGeom prst="roundRect">
            <a:avLst/>
          </a:prstGeom>
          <a:gradFill>
            <a:gsLst>
              <a:gs pos="0">
                <a:schemeClr val="accent1"/>
              </a:gs>
              <a:gs pos="90000">
                <a:schemeClr val="accent2"/>
              </a:gs>
            </a:gsLst>
            <a:lin ang="5400000" scaled="0"/>
          </a:gradFill>
          <a:ln>
            <a:noFill/>
          </a:ln>
          <a:effectLst>
            <a:outerShdw blurRad="3175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+mn-ea"/>
              <a:ea typeface="+mn-ea"/>
              <a:sym typeface="字魂59号-创粗黑" panose="00000500000000000000" charset="-122"/>
            </a:endParaRPr>
          </a:p>
        </p:txBody>
      </p:sp>
      <p:sp>
        <p:nvSpPr>
          <p:cNvPr id="21" name="矩形: 圆角 7">
            <a:extLst>
              <a:ext uri="{FF2B5EF4-FFF2-40B4-BE49-F238E27FC236}">
                <a16:creationId xmlns:a16="http://schemas.microsoft.com/office/drawing/2014/main" id="{52606E73-7FCA-68DF-079E-3B44E0546EA2}"/>
              </a:ext>
            </a:extLst>
          </p:cNvPr>
          <p:cNvSpPr/>
          <p:nvPr userDrawn="1"/>
        </p:nvSpPr>
        <p:spPr>
          <a:xfrm>
            <a:off x="1076538" y="1908226"/>
            <a:ext cx="2662041" cy="31653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+mn-ea"/>
              <a:ea typeface="+mn-ea"/>
              <a:sym typeface="字魂59号-创粗黑" panose="00000500000000000000" charset="-122"/>
            </a:endParaRPr>
          </a:p>
        </p:txBody>
      </p:sp>
      <p:sp>
        <p:nvSpPr>
          <p:cNvPr id="22" name="矩形: 圆角 8">
            <a:extLst>
              <a:ext uri="{FF2B5EF4-FFF2-40B4-BE49-F238E27FC236}">
                <a16:creationId xmlns:a16="http://schemas.microsoft.com/office/drawing/2014/main" id="{7CF505B3-102F-A07A-AB49-75C327FCE893}"/>
              </a:ext>
            </a:extLst>
          </p:cNvPr>
          <p:cNvSpPr/>
          <p:nvPr userDrawn="1"/>
        </p:nvSpPr>
        <p:spPr>
          <a:xfrm>
            <a:off x="8478026" y="1909026"/>
            <a:ext cx="2662041" cy="31653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+mn-ea"/>
              <a:ea typeface="+mn-ea"/>
              <a:sym typeface="字魂59号-创粗黑" panose="00000500000000000000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333C502-3B43-C858-8EC6-D2B9941DB0A5}"/>
              </a:ext>
            </a:extLst>
          </p:cNvPr>
          <p:cNvSpPr txBox="1"/>
          <p:nvPr userDrawn="1"/>
        </p:nvSpPr>
        <p:spPr>
          <a:xfrm>
            <a:off x="5229444" y="405897"/>
            <a:ext cx="1733107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+mj-ea"/>
                <a:ea typeface="+mj-ea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84306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C4ECEC-CA4D-12D2-842B-CAD41217C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9DC1-6320-41B9-8884-943A3BB8BDAD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5BBFEB-178D-E173-6755-8287A971D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4A19B18-95D0-3F54-A059-A00458341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A4785-54C4-461A-8045-E96CCB2DF24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黑暗中的灯光&#10;&#10;中度可信度描述已自动生成">
            <a:extLst>
              <a:ext uri="{FF2B5EF4-FFF2-40B4-BE49-F238E27FC236}">
                <a16:creationId xmlns:a16="http://schemas.microsoft.com/office/drawing/2014/main" id="{28F39C85-6DD6-F32E-9A97-304190C1D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11"/>
          <a:stretch>
            <a:fillRect/>
          </a:stretch>
        </p:blipFill>
        <p:spPr>
          <a:xfrm>
            <a:off x="0" y="0"/>
            <a:ext cx="12188950" cy="6858000"/>
          </a:xfrm>
          <a:custGeom>
            <a:avLst/>
            <a:gdLst>
              <a:gd name="connsiteX0" fmla="*/ 0 w 12188950"/>
              <a:gd name="connsiteY0" fmla="*/ 0 h 6858000"/>
              <a:gd name="connsiteX1" fmla="*/ 12188950 w 12188950"/>
              <a:gd name="connsiteY1" fmla="*/ 0 h 6858000"/>
              <a:gd name="connsiteX2" fmla="*/ 12188950 w 12188950"/>
              <a:gd name="connsiteY2" fmla="*/ 6858000 h 6858000"/>
              <a:gd name="connsiteX3" fmla="*/ 0 w 121889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0" h="6858000">
                <a:moveTo>
                  <a:pt x="0" y="0"/>
                </a:moveTo>
                <a:lnTo>
                  <a:pt x="12188950" y="0"/>
                </a:lnTo>
                <a:lnTo>
                  <a:pt x="1218895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676D5B95-8104-8CD0-CCDE-92A02E030EE1}"/>
              </a:ext>
            </a:extLst>
          </p:cNvPr>
          <p:cNvSpPr/>
          <p:nvPr userDrawn="1"/>
        </p:nvSpPr>
        <p:spPr>
          <a:xfrm>
            <a:off x="1313581" y="2404152"/>
            <a:ext cx="375559" cy="37555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89AD6F7-BE00-7430-FC54-48206D8A1539}"/>
              </a:ext>
            </a:extLst>
          </p:cNvPr>
          <p:cNvSpPr/>
          <p:nvPr userDrawn="1"/>
        </p:nvSpPr>
        <p:spPr>
          <a:xfrm>
            <a:off x="10072387" y="3828143"/>
            <a:ext cx="1093174" cy="109317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2159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A072AE9-223D-7A19-EEC2-2F556395EDD5}"/>
              </a:ext>
            </a:extLst>
          </p:cNvPr>
          <p:cNvSpPr/>
          <p:nvPr userDrawn="1"/>
        </p:nvSpPr>
        <p:spPr>
          <a:xfrm>
            <a:off x="10498784" y="0"/>
            <a:ext cx="580534" cy="58053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967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06E6C7-D3AF-EDA3-9C9B-49C25A9B1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9DC1-6320-41B9-8884-943A3BB8BDAD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4F88BB-33EB-683D-31D0-FF4E5A301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074DAC-6DC4-C2C0-AF95-E0F6EA042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A4785-54C4-461A-8045-E96CCB2DF24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18E6454-A281-CC92-513C-3903F1BC75D2}"/>
              </a:ext>
            </a:extLst>
          </p:cNvPr>
          <p:cNvSpPr/>
          <p:nvPr userDrawn="1"/>
        </p:nvSpPr>
        <p:spPr>
          <a:xfrm>
            <a:off x="0" y="0"/>
            <a:ext cx="12192000" cy="68567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 descr="背景图案&#10;&#10;描述已自动生成">
            <a:extLst>
              <a:ext uri="{FF2B5EF4-FFF2-40B4-BE49-F238E27FC236}">
                <a16:creationId xmlns:a16="http://schemas.microsoft.com/office/drawing/2014/main" id="{50469FB7-BD5E-CA5B-2E47-B0489404F7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18" b="18558"/>
          <a:stretch>
            <a:fillRect/>
          </a:stretch>
        </p:blipFill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252E76EF-35ED-0F6D-B60C-CAC354A7F134}"/>
              </a:ext>
            </a:extLst>
          </p:cNvPr>
          <p:cNvSpPr/>
          <p:nvPr userDrawn="1"/>
        </p:nvSpPr>
        <p:spPr>
          <a:xfrm>
            <a:off x="380156" y="404382"/>
            <a:ext cx="365126" cy="36512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2159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C6C1A125-944A-FF05-36DF-8D8E65544E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32151"/>
            <a:ext cx="9170097" cy="5095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201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06E6C7-D3AF-EDA3-9C9B-49C25A9B1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9DC1-6320-41B9-8884-943A3BB8BDAD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4F88BB-33EB-683D-31D0-FF4E5A301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074DAC-6DC4-C2C0-AF95-E0F6EA042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A4785-54C4-461A-8045-E96CCB2DF24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18E6454-A281-CC92-513C-3903F1BC75D2}"/>
              </a:ext>
            </a:extLst>
          </p:cNvPr>
          <p:cNvSpPr/>
          <p:nvPr userDrawn="1"/>
        </p:nvSpPr>
        <p:spPr>
          <a:xfrm>
            <a:off x="0" y="0"/>
            <a:ext cx="12192000" cy="68567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 descr="背景图案&#10;&#10;中度可信度描述已自动生成">
            <a:extLst>
              <a:ext uri="{FF2B5EF4-FFF2-40B4-BE49-F238E27FC236}">
                <a16:creationId xmlns:a16="http://schemas.microsoft.com/office/drawing/2014/main" id="{A77F0AF9-3478-FE44-7646-DB667A892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7" t="24084" r="587" b="2032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252E76EF-35ED-0F6D-B60C-CAC354A7F134}"/>
              </a:ext>
            </a:extLst>
          </p:cNvPr>
          <p:cNvSpPr/>
          <p:nvPr userDrawn="1"/>
        </p:nvSpPr>
        <p:spPr>
          <a:xfrm>
            <a:off x="380156" y="404382"/>
            <a:ext cx="365126" cy="36512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2159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C6C1A125-944A-FF05-36DF-8D8E65544E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32151"/>
            <a:ext cx="9170097" cy="5095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0720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FD427F7-C829-9396-18C3-CEC22DCD0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9DC1-6320-41B9-8884-943A3BB8BDAD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B6598DD-EB04-03E8-B1B8-B778C8BAE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C7A538-485B-808C-E1C3-CDD0B3361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A4785-54C4-461A-8045-E96CCB2DF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15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85DC50-E359-D7B8-1D24-E7A522430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9DC1-6320-41B9-8884-943A3BB8BDAD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6F96D2-9D8D-B246-E258-DB75BD9E1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6135E1-6EA0-6B9C-7EBA-47666E8F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A4785-54C4-461A-8045-E96CCB2DF24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 descr="黑暗中的蓝色星球&#10;&#10;描述已自动生成">
            <a:extLst>
              <a:ext uri="{FF2B5EF4-FFF2-40B4-BE49-F238E27FC236}">
                <a16:creationId xmlns:a16="http://schemas.microsoft.com/office/drawing/2014/main" id="{7189B959-FBA0-6861-498B-88C8E51BF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25" t="28936" r="17825" b="167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2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21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E2357EB-5688-5AE1-7B9E-4BDEC882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896B7D-F70D-EEB4-E720-812ECED5D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5233F6-5283-D697-B298-7CC491C42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9DC1-6320-41B9-8884-943A3BB8BDAD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03464-FE80-E902-D13F-FDC224F73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942D1A-4B22-8D18-5528-B94B76288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A4785-54C4-461A-8045-E96CCB2DF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71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5" r:id="rId5"/>
    <p:sldLayoutId id="2147483664" r:id="rId6"/>
    <p:sldLayoutId id="2147483650" r:id="rId7"/>
    <p:sldLayoutId id="214748366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6487B4C6-1634-D2A1-25DB-8870D462ED87}"/>
              </a:ext>
            </a:extLst>
          </p:cNvPr>
          <p:cNvSpPr txBox="1"/>
          <p:nvPr/>
        </p:nvSpPr>
        <p:spPr>
          <a:xfrm>
            <a:off x="624118" y="1662899"/>
            <a:ext cx="9143999" cy="2123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600" b="1" i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8000">
                      <a:schemeClr val="accent4"/>
                    </a:gs>
                  </a:gsLst>
                  <a:lin ang="5400000" scaled="1"/>
                </a:gradFill>
                <a:latin typeface="+mj-ea"/>
                <a:ea typeface="+mj-ea"/>
              </a:rPr>
              <a:t>蓝色科技风</a:t>
            </a:r>
            <a:endParaRPr lang="en-US" altLang="zh-CN" sz="6600" b="1" i="1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98000">
                    <a:schemeClr val="accent4"/>
                  </a:gs>
                </a:gsLst>
                <a:lin ang="5400000" scaled="1"/>
              </a:gradFill>
              <a:latin typeface="+mj-ea"/>
              <a:ea typeface="+mj-ea"/>
            </a:endParaRPr>
          </a:p>
          <a:p>
            <a:pPr algn="ctr"/>
            <a:r>
              <a:rPr lang="zh-CN" altLang="en-US" sz="6600" b="1" i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4"/>
                    </a:gs>
                  </a:gsLst>
                  <a:lin ang="5400000" scaled="1"/>
                </a:gradFill>
                <a:latin typeface="+mj-ea"/>
                <a:ea typeface="+mj-ea"/>
              </a:rPr>
              <a:t>                </a:t>
            </a:r>
            <a:r>
              <a:rPr lang="zh-CN" altLang="en-US" sz="6600" b="1" i="1" dirty="0">
                <a:solidFill>
                  <a:schemeClr val="bg1"/>
                </a:solidFill>
                <a:latin typeface="+mj-ea"/>
                <a:ea typeface="+mj-ea"/>
              </a:rPr>
              <a:t>工作汇报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586CCA4C-C0FB-68C9-1EF7-5C1D2B50527B}"/>
              </a:ext>
            </a:extLst>
          </p:cNvPr>
          <p:cNvSpPr/>
          <p:nvPr/>
        </p:nvSpPr>
        <p:spPr>
          <a:xfrm>
            <a:off x="2712427" y="1350180"/>
            <a:ext cx="312719" cy="31271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99857A70-8F61-29C4-CF2C-D12B7E8803CF}"/>
              </a:ext>
            </a:extLst>
          </p:cNvPr>
          <p:cNvSpPr/>
          <p:nvPr/>
        </p:nvSpPr>
        <p:spPr>
          <a:xfrm>
            <a:off x="1217170" y="4650470"/>
            <a:ext cx="707323" cy="707323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3C6653C-F95C-C70A-3B51-5B5AA28956F9}"/>
              </a:ext>
            </a:extLst>
          </p:cNvPr>
          <p:cNvSpPr/>
          <p:nvPr/>
        </p:nvSpPr>
        <p:spPr>
          <a:xfrm>
            <a:off x="8934755" y="-303692"/>
            <a:ext cx="1102678" cy="110267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01847C-AD8B-F168-3FC6-FACB6A283729}"/>
              </a:ext>
            </a:extLst>
          </p:cNvPr>
          <p:cNvSpPr txBox="1"/>
          <p:nvPr/>
        </p:nvSpPr>
        <p:spPr>
          <a:xfrm>
            <a:off x="2793128" y="2611143"/>
            <a:ext cx="2951487" cy="12915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200" b="1" dirty="0">
                <a:ln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  <a:noFill/>
                <a:effectLst>
                  <a:outerShdw blurRad="50800" dist="38100" dir="2700000" algn="tl" rotWithShape="0">
                    <a:schemeClr val="accent6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20XX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E3DA287-F615-7890-8F53-C9A76349FA99}"/>
              </a:ext>
            </a:extLst>
          </p:cNvPr>
          <p:cNvSpPr/>
          <p:nvPr/>
        </p:nvSpPr>
        <p:spPr>
          <a:xfrm>
            <a:off x="6237223" y="2636338"/>
            <a:ext cx="3248871" cy="8839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3DC2D050-8EEB-2D45-D33E-6F5E99F6760D}"/>
              </a:ext>
            </a:extLst>
          </p:cNvPr>
          <p:cNvSpPr/>
          <p:nvPr/>
        </p:nvSpPr>
        <p:spPr>
          <a:xfrm>
            <a:off x="10974830" y="5200749"/>
            <a:ext cx="314088" cy="31408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DF631E1F-2CC8-F720-4C22-F94127F7EB53}"/>
              </a:ext>
            </a:extLst>
          </p:cNvPr>
          <p:cNvSpPr/>
          <p:nvPr/>
        </p:nvSpPr>
        <p:spPr>
          <a:xfrm>
            <a:off x="8136720" y="3838144"/>
            <a:ext cx="522264" cy="522264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23445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F0B52C3-BB59-38F7-335B-34087AE119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在“用”字上见实效</a:t>
            </a:r>
          </a:p>
        </p:txBody>
      </p:sp>
      <p:sp>
        <p:nvSpPr>
          <p:cNvPr id="3" name="梯形 2">
            <a:extLst>
              <a:ext uri="{FF2B5EF4-FFF2-40B4-BE49-F238E27FC236}">
                <a16:creationId xmlns:a16="http://schemas.microsoft.com/office/drawing/2014/main" id="{A75860AB-F809-CF6D-6737-693ED16F353B}"/>
              </a:ext>
            </a:extLst>
          </p:cNvPr>
          <p:cNvSpPr/>
          <p:nvPr/>
        </p:nvSpPr>
        <p:spPr>
          <a:xfrm flipV="1">
            <a:off x="499129" y="3593780"/>
            <a:ext cx="3539277" cy="2488999"/>
          </a:xfrm>
          <a:prstGeom prst="trapezoid">
            <a:avLst>
              <a:gd name="adj" fmla="val 22836"/>
            </a:avLst>
          </a:prstGeom>
          <a:gradFill>
            <a:gsLst>
              <a:gs pos="0">
                <a:schemeClr val="accent2">
                  <a:alpha val="0"/>
                </a:schemeClr>
              </a:gs>
              <a:gs pos="51000">
                <a:schemeClr val="accent2">
                  <a:alpha val="29000"/>
                </a:schemeClr>
              </a:gs>
              <a:gs pos="71000">
                <a:schemeClr val="accent2">
                  <a:alpha val="17000"/>
                </a:schemeClr>
              </a:gs>
              <a:gs pos="36000">
                <a:schemeClr val="accent2">
                  <a:alpha val="26000"/>
                </a:schemeClr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F3FF961-37EB-7B1A-4D44-F6A20D4DB6E3}"/>
              </a:ext>
            </a:extLst>
          </p:cNvPr>
          <p:cNvSpPr/>
          <p:nvPr/>
        </p:nvSpPr>
        <p:spPr>
          <a:xfrm>
            <a:off x="343759" y="5270598"/>
            <a:ext cx="3783192" cy="730361"/>
          </a:xfrm>
          <a:prstGeom prst="ellipse">
            <a:avLst/>
          </a:prstGeom>
          <a:noFill/>
          <a:ln>
            <a:solidFill>
              <a:schemeClr val="accent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CB70DE6F-0EED-0C15-369D-430A08D9488D}"/>
              </a:ext>
            </a:extLst>
          </p:cNvPr>
          <p:cNvSpPr/>
          <p:nvPr/>
        </p:nvSpPr>
        <p:spPr>
          <a:xfrm>
            <a:off x="639353" y="5314600"/>
            <a:ext cx="3258831" cy="629131"/>
          </a:xfrm>
          <a:prstGeom prst="ellipse">
            <a:avLst/>
          </a:prstGeom>
          <a:noFill/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D6646CF-9836-FC89-A107-7828DDE3C3F6}"/>
              </a:ext>
            </a:extLst>
          </p:cNvPr>
          <p:cNvSpPr/>
          <p:nvPr/>
        </p:nvSpPr>
        <p:spPr>
          <a:xfrm>
            <a:off x="605939" y="5720153"/>
            <a:ext cx="3258831" cy="629131"/>
          </a:xfrm>
          <a:prstGeom prst="ellipse">
            <a:avLst/>
          </a:prstGeom>
          <a:gradFill flip="none" rotWithShape="1">
            <a:gsLst>
              <a:gs pos="56000">
                <a:schemeClr val="accent1">
                  <a:alpha val="0"/>
                </a:schemeClr>
              </a:gs>
              <a:gs pos="100000">
                <a:schemeClr val="accent2">
                  <a:alpha val="36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38BB99F-5E54-D89B-C9F9-C13C9351B594}"/>
              </a:ext>
            </a:extLst>
          </p:cNvPr>
          <p:cNvSpPr/>
          <p:nvPr/>
        </p:nvSpPr>
        <p:spPr>
          <a:xfrm>
            <a:off x="993434" y="5327107"/>
            <a:ext cx="2550671" cy="492418"/>
          </a:xfrm>
          <a:prstGeom prst="ellipse">
            <a:avLst/>
          </a:prstGeom>
          <a:solidFill>
            <a:schemeClr val="accent2">
              <a:alpha val="5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C4662A9F-FC9B-7D25-776A-543D2BA1351C}"/>
              </a:ext>
            </a:extLst>
          </p:cNvPr>
          <p:cNvSpPr/>
          <p:nvPr/>
        </p:nvSpPr>
        <p:spPr>
          <a:xfrm>
            <a:off x="994450" y="5268011"/>
            <a:ext cx="2550671" cy="492418"/>
          </a:xfrm>
          <a:prstGeom prst="ellipse">
            <a:avLst/>
          </a:prstGeom>
          <a:solidFill>
            <a:schemeClr val="accent2">
              <a:alpha val="5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A83323B4-F6E4-FCEF-00F9-D2E4D9C958E0}"/>
              </a:ext>
            </a:extLst>
          </p:cNvPr>
          <p:cNvSpPr/>
          <p:nvPr/>
        </p:nvSpPr>
        <p:spPr>
          <a:xfrm>
            <a:off x="995464" y="5208914"/>
            <a:ext cx="2550671" cy="492418"/>
          </a:xfrm>
          <a:prstGeom prst="ellipse">
            <a:avLst/>
          </a:prstGeom>
          <a:solidFill>
            <a:schemeClr val="accent2">
              <a:alpha val="5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A6E0303-EBAD-2A2A-C3AC-E1C5B8750FEA}"/>
              </a:ext>
            </a:extLst>
          </p:cNvPr>
          <p:cNvSpPr/>
          <p:nvPr/>
        </p:nvSpPr>
        <p:spPr>
          <a:xfrm>
            <a:off x="996480" y="5149818"/>
            <a:ext cx="2550671" cy="492418"/>
          </a:xfrm>
          <a:prstGeom prst="ellipse">
            <a:avLst/>
          </a:prstGeom>
          <a:solidFill>
            <a:schemeClr val="accent2">
              <a:alpha val="5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AC17311-5AC6-567A-978C-2BAA49759ECC}"/>
              </a:ext>
            </a:extLst>
          </p:cNvPr>
          <p:cNvSpPr/>
          <p:nvPr/>
        </p:nvSpPr>
        <p:spPr>
          <a:xfrm>
            <a:off x="997494" y="5090722"/>
            <a:ext cx="2550671" cy="492418"/>
          </a:xfrm>
          <a:prstGeom prst="ellipse">
            <a:avLst/>
          </a:prstGeom>
          <a:solidFill>
            <a:schemeClr val="accent2">
              <a:alpha val="5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58341392-725F-BB71-324F-302B750C6796}"/>
              </a:ext>
            </a:extLst>
          </p:cNvPr>
          <p:cNvSpPr/>
          <p:nvPr/>
        </p:nvSpPr>
        <p:spPr>
          <a:xfrm>
            <a:off x="998510" y="5031626"/>
            <a:ext cx="2550671" cy="492418"/>
          </a:xfrm>
          <a:prstGeom prst="ellipse">
            <a:avLst/>
          </a:prstGeom>
          <a:solidFill>
            <a:schemeClr val="accent2">
              <a:alpha val="5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DB16A9-2D0F-AA24-9E35-E9D43695B010}"/>
              </a:ext>
            </a:extLst>
          </p:cNvPr>
          <p:cNvSpPr txBox="1"/>
          <p:nvPr/>
        </p:nvSpPr>
        <p:spPr>
          <a:xfrm>
            <a:off x="1446777" y="5943735"/>
            <a:ext cx="1510030" cy="368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应用实景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73EA322-A640-364A-2F1B-458633BD8F68}"/>
              </a:ext>
            </a:extLst>
          </p:cNvPr>
          <p:cNvSpPr txBox="1"/>
          <p:nvPr/>
        </p:nvSpPr>
        <p:spPr>
          <a:xfrm>
            <a:off x="8397285" y="3810866"/>
            <a:ext cx="3336353" cy="2060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思源黑体 CN Normal" panose="020B0400000000000000" pitchFamily="34" charset="-122"/>
                <a:sym typeface="+mn-ea"/>
              </a:rPr>
              <a:t>应用在线进驻</a:t>
            </a:r>
            <a:r>
              <a:rPr lang="zh-CN" altLang="en-US" dirty="0">
                <a:solidFill>
                  <a:schemeClr val="bg1"/>
                </a:solidFill>
                <a:cs typeface="思源黑体 CN Normal" panose="020B0400000000000000" pitchFamily="34" charset="-122"/>
                <a:sym typeface="+mn-ea"/>
              </a:rPr>
              <a:t>61</a:t>
            </a:r>
            <a:r>
              <a:rPr lang="zh-CN" altLang="en-US" dirty="0">
                <a:solidFill>
                  <a:schemeClr val="bg1"/>
                </a:solidFill>
                <a:latin typeface="+mn-ea"/>
                <a:cs typeface="思源黑体 CN Normal" panose="020B0400000000000000" pitchFamily="34" charset="-122"/>
                <a:sym typeface="+mn-ea"/>
              </a:rPr>
              <a:t>名调解员、</a:t>
            </a:r>
            <a:r>
              <a:rPr lang="zh-CN" altLang="en-US" dirty="0">
                <a:solidFill>
                  <a:schemeClr val="bg1"/>
                </a:solidFill>
                <a:cs typeface="思源黑体 CN Normal" panose="020B0400000000000000" pitchFamily="34" charset="-122"/>
                <a:sym typeface="+mn-ea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+mn-ea"/>
                <a:cs typeface="思源黑体 CN Normal" panose="020B0400000000000000" pitchFamily="34" charset="-122"/>
                <a:sym typeface="+mn-ea"/>
              </a:rPr>
              <a:t>名专业律师、</a:t>
            </a:r>
            <a:r>
              <a:rPr lang="zh-CN" altLang="en-US" dirty="0">
                <a:solidFill>
                  <a:schemeClr val="bg1"/>
                </a:solidFill>
                <a:cs typeface="思源黑体 CN Normal" panose="020B0400000000000000" pitchFamily="34" charset="-122"/>
                <a:sym typeface="+mn-ea"/>
              </a:rPr>
              <a:t>8</a:t>
            </a:r>
            <a:r>
              <a:rPr lang="zh-CN" altLang="en-US" dirty="0">
                <a:solidFill>
                  <a:schemeClr val="bg1"/>
                </a:solidFill>
                <a:latin typeface="+mn-ea"/>
                <a:cs typeface="思源黑体 CN Normal" panose="020B0400000000000000" pitchFamily="34" charset="-122"/>
                <a:sym typeface="+mn-ea"/>
              </a:rPr>
              <a:t>名心理咨询师等专业力量，开展在线化、即时化服务，满足不同类型需求。</a:t>
            </a:r>
            <a:endParaRPr lang="en-US" altLang="zh-CN" dirty="0">
              <a:solidFill>
                <a:schemeClr val="bg1"/>
              </a:solidFill>
              <a:latin typeface="+mn-ea"/>
              <a:cs typeface="思源黑体 CN Normal" panose="020B0400000000000000" pitchFamily="34" charset="-122"/>
              <a:sym typeface="+mn-ea"/>
            </a:endParaRPr>
          </a:p>
          <a:p>
            <a:pPr algn="just">
              <a:lnSpc>
                <a:spcPct val="120000"/>
              </a:lnSpc>
              <a:buClrTx/>
              <a:buSzTx/>
              <a:buFontTx/>
            </a:pPr>
            <a:endParaRPr lang="en-US" altLang="zh-CN" dirty="0">
              <a:solidFill>
                <a:schemeClr val="bg1"/>
              </a:solidFill>
              <a:latin typeface="+mn-ea"/>
              <a:cs typeface="思源黑体 CN Normal" panose="020B0400000000000000" pitchFamily="34" charset="-122"/>
              <a:sym typeface="+mn-ea"/>
            </a:endParaRPr>
          </a:p>
          <a:p>
            <a:pPr algn="just">
              <a:lnSpc>
                <a:spcPct val="120000"/>
              </a:lnSpc>
              <a:buClrTx/>
              <a:buSzTx/>
              <a:buFontTx/>
            </a:pPr>
            <a:endParaRPr lang="zh-CN" altLang="en-US" dirty="0">
              <a:solidFill>
                <a:schemeClr val="bg1"/>
              </a:solidFill>
              <a:latin typeface="+mn-ea"/>
              <a:cs typeface="思源黑体 CN Normal" panose="020B0400000000000000" pitchFamily="34" charset="-122"/>
              <a:sym typeface="+mn-ea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4C87F776-8601-CA3E-3778-1A49BE7930B7}"/>
              </a:ext>
            </a:extLst>
          </p:cNvPr>
          <p:cNvCxnSpPr>
            <a:cxnSpLocks/>
          </p:cNvCxnSpPr>
          <p:nvPr/>
        </p:nvCxnSpPr>
        <p:spPr>
          <a:xfrm>
            <a:off x="8192022" y="3465513"/>
            <a:ext cx="2948604" cy="0"/>
          </a:xfrm>
          <a:prstGeom prst="straightConnector1">
            <a:avLst/>
          </a:prstGeom>
          <a:ln w="2222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占位符 1">
            <a:extLst>
              <a:ext uri="{FF2B5EF4-FFF2-40B4-BE49-F238E27FC236}">
                <a16:creationId xmlns:a16="http://schemas.microsoft.com/office/drawing/2014/main" id="{281B149F-CB25-C1D0-3F45-66009774AFC9}"/>
              </a:ext>
            </a:extLst>
          </p:cNvPr>
          <p:cNvSpPr txBox="1">
            <a:spLocks/>
          </p:cNvSpPr>
          <p:nvPr/>
        </p:nvSpPr>
        <p:spPr>
          <a:xfrm>
            <a:off x="7793857" y="2751241"/>
            <a:ext cx="3453134" cy="509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dirty="0"/>
              <a:t>放大工作优势</a:t>
            </a:r>
          </a:p>
        </p:txBody>
      </p:sp>
      <p:pic>
        <p:nvPicPr>
          <p:cNvPr id="21" name="图片 20" descr="背景图案&#10;&#10;描述已自动生成">
            <a:extLst>
              <a:ext uri="{FF2B5EF4-FFF2-40B4-BE49-F238E27FC236}">
                <a16:creationId xmlns:a16="http://schemas.microsoft.com/office/drawing/2014/main" id="{5CA6E05A-5577-CA94-71BB-F944B553C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645" y="2126232"/>
            <a:ext cx="4600822" cy="2210551"/>
          </a:xfrm>
          <a:prstGeom prst="rect">
            <a:avLst/>
          </a:prstGeom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A6541D6-A8CB-48E2-4765-86E27DBAC460}"/>
              </a:ext>
            </a:extLst>
          </p:cNvPr>
          <p:cNvSpPr/>
          <p:nvPr/>
        </p:nvSpPr>
        <p:spPr>
          <a:xfrm>
            <a:off x="1245878" y="1046646"/>
            <a:ext cx="2045776" cy="4397572"/>
          </a:xfrm>
          <a:prstGeom prst="roundRect">
            <a:avLst>
              <a:gd name="adj" fmla="val 9849"/>
            </a:avLst>
          </a:prstGeom>
          <a:blipFill dpi="0"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962B2760-D610-4724-7447-ADC5D588AA7E}"/>
              </a:ext>
            </a:extLst>
          </p:cNvPr>
          <p:cNvSpPr/>
          <p:nvPr/>
        </p:nvSpPr>
        <p:spPr>
          <a:xfrm>
            <a:off x="1770167" y="985447"/>
            <a:ext cx="1077132" cy="202949"/>
          </a:xfrm>
          <a:prstGeom prst="roundRect">
            <a:avLst>
              <a:gd name="adj" fmla="val 3957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梯形 23">
            <a:extLst>
              <a:ext uri="{FF2B5EF4-FFF2-40B4-BE49-F238E27FC236}">
                <a16:creationId xmlns:a16="http://schemas.microsoft.com/office/drawing/2014/main" id="{687E08F6-9A3E-3AA7-02C6-67A6CE68EA28}"/>
              </a:ext>
            </a:extLst>
          </p:cNvPr>
          <p:cNvSpPr/>
          <p:nvPr/>
        </p:nvSpPr>
        <p:spPr>
          <a:xfrm flipV="1">
            <a:off x="4394802" y="3593780"/>
            <a:ext cx="3539277" cy="2488999"/>
          </a:xfrm>
          <a:prstGeom prst="trapezoid">
            <a:avLst>
              <a:gd name="adj" fmla="val 22836"/>
            </a:avLst>
          </a:prstGeom>
          <a:gradFill>
            <a:gsLst>
              <a:gs pos="0">
                <a:schemeClr val="accent2">
                  <a:alpha val="0"/>
                </a:schemeClr>
              </a:gs>
              <a:gs pos="51000">
                <a:schemeClr val="accent2">
                  <a:alpha val="29000"/>
                </a:schemeClr>
              </a:gs>
              <a:gs pos="71000">
                <a:schemeClr val="accent2">
                  <a:alpha val="17000"/>
                </a:schemeClr>
              </a:gs>
              <a:gs pos="36000">
                <a:schemeClr val="accent2">
                  <a:alpha val="26000"/>
                </a:schemeClr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C061A68A-FB5C-2D3D-B75D-633C1821B72C}"/>
              </a:ext>
            </a:extLst>
          </p:cNvPr>
          <p:cNvSpPr/>
          <p:nvPr/>
        </p:nvSpPr>
        <p:spPr>
          <a:xfrm>
            <a:off x="4239432" y="5270598"/>
            <a:ext cx="3783192" cy="730361"/>
          </a:xfrm>
          <a:prstGeom prst="ellipse">
            <a:avLst/>
          </a:prstGeom>
          <a:noFill/>
          <a:ln>
            <a:solidFill>
              <a:schemeClr val="accent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1F9943CA-9DF0-9DD4-8E78-D6D43CDA037E}"/>
              </a:ext>
            </a:extLst>
          </p:cNvPr>
          <p:cNvSpPr/>
          <p:nvPr/>
        </p:nvSpPr>
        <p:spPr>
          <a:xfrm>
            <a:off x="4535026" y="5314600"/>
            <a:ext cx="3258831" cy="629131"/>
          </a:xfrm>
          <a:prstGeom prst="ellipse">
            <a:avLst/>
          </a:prstGeom>
          <a:noFill/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87EBA296-7C3D-B0B8-5AAC-221D2285B4B9}"/>
              </a:ext>
            </a:extLst>
          </p:cNvPr>
          <p:cNvSpPr/>
          <p:nvPr/>
        </p:nvSpPr>
        <p:spPr>
          <a:xfrm>
            <a:off x="4501612" y="5720153"/>
            <a:ext cx="3258831" cy="629131"/>
          </a:xfrm>
          <a:prstGeom prst="ellipse">
            <a:avLst/>
          </a:prstGeom>
          <a:gradFill flip="none" rotWithShape="1">
            <a:gsLst>
              <a:gs pos="56000">
                <a:schemeClr val="accent1">
                  <a:alpha val="0"/>
                </a:schemeClr>
              </a:gs>
              <a:gs pos="100000">
                <a:schemeClr val="accent2">
                  <a:alpha val="36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A2EBC4A8-6C44-65D0-F9C7-687934737AAC}"/>
              </a:ext>
            </a:extLst>
          </p:cNvPr>
          <p:cNvSpPr/>
          <p:nvPr/>
        </p:nvSpPr>
        <p:spPr>
          <a:xfrm>
            <a:off x="4889107" y="5327107"/>
            <a:ext cx="2550671" cy="492418"/>
          </a:xfrm>
          <a:prstGeom prst="ellipse">
            <a:avLst/>
          </a:prstGeom>
          <a:solidFill>
            <a:schemeClr val="accent2">
              <a:alpha val="5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6FFD42EF-13B6-F310-0A4A-6A6AE59E4E7B}"/>
              </a:ext>
            </a:extLst>
          </p:cNvPr>
          <p:cNvSpPr/>
          <p:nvPr/>
        </p:nvSpPr>
        <p:spPr>
          <a:xfrm>
            <a:off x="4890123" y="5268011"/>
            <a:ext cx="2550671" cy="492418"/>
          </a:xfrm>
          <a:prstGeom prst="ellipse">
            <a:avLst/>
          </a:prstGeom>
          <a:solidFill>
            <a:schemeClr val="accent2">
              <a:alpha val="5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500D1E8D-EF3C-6A5B-EAA1-5A65A37FEBBA}"/>
              </a:ext>
            </a:extLst>
          </p:cNvPr>
          <p:cNvSpPr/>
          <p:nvPr/>
        </p:nvSpPr>
        <p:spPr>
          <a:xfrm>
            <a:off x="4891137" y="5208914"/>
            <a:ext cx="2550671" cy="492418"/>
          </a:xfrm>
          <a:prstGeom prst="ellipse">
            <a:avLst/>
          </a:prstGeom>
          <a:solidFill>
            <a:schemeClr val="accent2">
              <a:alpha val="5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4BEACF44-81FE-2CB7-A808-13C5F335B394}"/>
              </a:ext>
            </a:extLst>
          </p:cNvPr>
          <p:cNvSpPr/>
          <p:nvPr/>
        </p:nvSpPr>
        <p:spPr>
          <a:xfrm>
            <a:off x="4892153" y="5149818"/>
            <a:ext cx="2550671" cy="492418"/>
          </a:xfrm>
          <a:prstGeom prst="ellipse">
            <a:avLst/>
          </a:prstGeom>
          <a:solidFill>
            <a:schemeClr val="accent2">
              <a:alpha val="5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5FCD78A6-D219-FB94-4E67-C41B648CDED3}"/>
              </a:ext>
            </a:extLst>
          </p:cNvPr>
          <p:cNvSpPr/>
          <p:nvPr/>
        </p:nvSpPr>
        <p:spPr>
          <a:xfrm>
            <a:off x="4893167" y="5090722"/>
            <a:ext cx="2550671" cy="492418"/>
          </a:xfrm>
          <a:prstGeom prst="ellipse">
            <a:avLst/>
          </a:prstGeom>
          <a:solidFill>
            <a:schemeClr val="accent2">
              <a:alpha val="5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7207386B-D668-8533-0417-BCB8915E2B8F}"/>
              </a:ext>
            </a:extLst>
          </p:cNvPr>
          <p:cNvSpPr/>
          <p:nvPr/>
        </p:nvSpPr>
        <p:spPr>
          <a:xfrm>
            <a:off x="4894183" y="5031626"/>
            <a:ext cx="2550671" cy="492418"/>
          </a:xfrm>
          <a:prstGeom prst="ellipse">
            <a:avLst/>
          </a:prstGeom>
          <a:solidFill>
            <a:schemeClr val="accent2">
              <a:alpha val="5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7A43A5E-0756-61C4-8373-9ADB4A59C544}"/>
              </a:ext>
            </a:extLst>
          </p:cNvPr>
          <p:cNvSpPr txBox="1"/>
          <p:nvPr/>
        </p:nvSpPr>
        <p:spPr>
          <a:xfrm>
            <a:off x="5342450" y="5943735"/>
            <a:ext cx="1510030" cy="368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应用实景</a:t>
            </a:r>
          </a:p>
        </p:txBody>
      </p:sp>
      <p:pic>
        <p:nvPicPr>
          <p:cNvPr id="35" name="图片 34" descr="背景图案&#10;&#10;描述已自动生成">
            <a:extLst>
              <a:ext uri="{FF2B5EF4-FFF2-40B4-BE49-F238E27FC236}">
                <a16:creationId xmlns:a16="http://schemas.microsoft.com/office/drawing/2014/main" id="{AD7D094E-A598-F31D-EFC5-749B10B54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4028" y="2126232"/>
            <a:ext cx="4600822" cy="2210551"/>
          </a:xfrm>
          <a:prstGeom prst="rect">
            <a:avLst/>
          </a:prstGeom>
        </p:spPr>
      </p:pic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70325546-435D-1940-E419-6D8D5A84CCFB}"/>
              </a:ext>
            </a:extLst>
          </p:cNvPr>
          <p:cNvSpPr/>
          <p:nvPr/>
        </p:nvSpPr>
        <p:spPr>
          <a:xfrm>
            <a:off x="5141551" y="1046646"/>
            <a:ext cx="2045776" cy="4397572"/>
          </a:xfrm>
          <a:prstGeom prst="roundRect">
            <a:avLst>
              <a:gd name="adj" fmla="val 9849"/>
            </a:avLst>
          </a:prstGeom>
          <a:blipFill dpi="0"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614C7BBD-64EA-7CD5-D17D-33D371C45A47}"/>
              </a:ext>
            </a:extLst>
          </p:cNvPr>
          <p:cNvSpPr/>
          <p:nvPr/>
        </p:nvSpPr>
        <p:spPr>
          <a:xfrm>
            <a:off x="5665840" y="985447"/>
            <a:ext cx="1077132" cy="202949"/>
          </a:xfrm>
          <a:prstGeom prst="roundRect">
            <a:avLst>
              <a:gd name="adj" fmla="val 3957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224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0F2E7D13-670E-1B69-F653-3F4C740D39D6}"/>
              </a:ext>
            </a:extLst>
          </p:cNvPr>
          <p:cNvSpPr/>
          <p:nvPr/>
        </p:nvSpPr>
        <p:spPr>
          <a:xfrm>
            <a:off x="405034" y="1202499"/>
            <a:ext cx="8205470" cy="498334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58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cs typeface="+mn-ea"/>
              <a:sym typeface="+mn-lt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118EA6F-1AE2-CB98-BA86-739A6FBC06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在“晓”字上做推广</a:t>
            </a:r>
          </a:p>
        </p:txBody>
      </p:sp>
      <p:sp>
        <p:nvSpPr>
          <p:cNvPr id="11" name="ïṡ1ïḍê">
            <a:extLst>
              <a:ext uri="{FF2B5EF4-FFF2-40B4-BE49-F238E27FC236}">
                <a16:creationId xmlns:a16="http://schemas.microsoft.com/office/drawing/2014/main" id="{10AD1131-1959-E8BC-6634-370E8B297018}"/>
              </a:ext>
            </a:extLst>
          </p:cNvPr>
          <p:cNvSpPr/>
          <p:nvPr/>
        </p:nvSpPr>
        <p:spPr>
          <a:xfrm rot="17648675">
            <a:off x="8809600" y="2147080"/>
            <a:ext cx="2845351" cy="2845348"/>
          </a:xfrm>
          <a:prstGeom prst="arc">
            <a:avLst>
              <a:gd name="adj1" fmla="val 16200000"/>
              <a:gd name="adj2" fmla="val 12111527"/>
            </a:avLst>
          </a:prstGeom>
          <a:ln w="28575" cap="rnd">
            <a:gradFill>
              <a:gsLst>
                <a:gs pos="0">
                  <a:schemeClr val="accent1">
                    <a:alpha val="0"/>
                  </a:schemeClr>
                </a:gs>
                <a:gs pos="56000">
                  <a:schemeClr val="accent2"/>
                </a:gs>
                <a:gs pos="100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iŝḻiďe">
            <a:extLst>
              <a:ext uri="{FF2B5EF4-FFF2-40B4-BE49-F238E27FC236}">
                <a16:creationId xmlns:a16="http://schemas.microsoft.com/office/drawing/2014/main" id="{C2683CC8-2614-D850-6B9F-0B1E683A78E5}"/>
              </a:ext>
            </a:extLst>
          </p:cNvPr>
          <p:cNvSpPr txBox="1"/>
          <p:nvPr/>
        </p:nvSpPr>
        <p:spPr>
          <a:xfrm>
            <a:off x="8904729" y="3293378"/>
            <a:ext cx="274947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4000" b="1" dirty="0">
                <a:gradFill>
                  <a:gsLst>
                    <a:gs pos="62000">
                      <a:schemeClr val="accent2"/>
                    </a:gs>
                    <a:gs pos="100000">
                      <a:schemeClr val="accent1"/>
                    </a:gs>
                  </a:gsLst>
                  <a:lin ang="10800000" scaled="0"/>
                </a:gradFill>
                <a:latin typeface="+mj-ea"/>
                <a:ea typeface="+mj-ea"/>
              </a:rPr>
              <a:t>管理和服务</a:t>
            </a:r>
          </a:p>
        </p:txBody>
      </p:sp>
      <p:sp>
        <p:nvSpPr>
          <p:cNvPr id="13" name="ïŝḷíḓe">
            <a:extLst>
              <a:ext uri="{FF2B5EF4-FFF2-40B4-BE49-F238E27FC236}">
                <a16:creationId xmlns:a16="http://schemas.microsoft.com/office/drawing/2014/main" id="{AEA81062-6609-AF4D-B76A-C59E0B56091A}"/>
              </a:ext>
            </a:extLst>
          </p:cNvPr>
          <p:cNvSpPr/>
          <p:nvPr/>
        </p:nvSpPr>
        <p:spPr>
          <a:xfrm rot="9739595">
            <a:off x="6358197" y="1954921"/>
            <a:ext cx="2069577" cy="2069575"/>
          </a:xfrm>
          <a:prstGeom prst="arc">
            <a:avLst>
              <a:gd name="adj1" fmla="val 16200000"/>
              <a:gd name="adj2" fmla="val 12111527"/>
            </a:avLst>
          </a:prstGeom>
          <a:ln w="28575" cap="rnd">
            <a:gradFill>
              <a:gsLst>
                <a:gs pos="0">
                  <a:schemeClr val="accent1">
                    <a:alpha val="0"/>
                  </a:schemeClr>
                </a:gs>
                <a:gs pos="56000">
                  <a:schemeClr val="accent2"/>
                </a:gs>
                <a:gs pos="100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íśļídê">
            <a:extLst>
              <a:ext uri="{FF2B5EF4-FFF2-40B4-BE49-F238E27FC236}">
                <a16:creationId xmlns:a16="http://schemas.microsoft.com/office/drawing/2014/main" id="{E10DA989-D4EF-4ED1-0C8B-B142F7D5FBE2}"/>
              </a:ext>
            </a:extLst>
          </p:cNvPr>
          <p:cNvSpPr txBox="1"/>
          <p:nvPr/>
        </p:nvSpPr>
        <p:spPr>
          <a:xfrm>
            <a:off x="6729536" y="2709813"/>
            <a:ext cx="1403985" cy="583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 dirty="0">
                <a:gradFill>
                  <a:gsLst>
                    <a:gs pos="62000">
                      <a:schemeClr val="accent2"/>
                    </a:gs>
                    <a:gs pos="100000">
                      <a:schemeClr val="accent1"/>
                    </a:gs>
                  </a:gsLst>
                  <a:lin ang="10800000" scaled="0"/>
                </a:gradFill>
                <a:latin typeface="+mj-ea"/>
                <a:ea typeface="+mj-ea"/>
              </a:rPr>
              <a:t>体验感</a:t>
            </a:r>
          </a:p>
        </p:txBody>
      </p:sp>
      <p:sp>
        <p:nvSpPr>
          <p:cNvPr id="15" name="iśḻiḍè">
            <a:extLst>
              <a:ext uri="{FF2B5EF4-FFF2-40B4-BE49-F238E27FC236}">
                <a16:creationId xmlns:a16="http://schemas.microsoft.com/office/drawing/2014/main" id="{33E6600A-39AD-BFA5-B600-DBFC321B024C}"/>
              </a:ext>
            </a:extLst>
          </p:cNvPr>
          <p:cNvSpPr/>
          <p:nvPr/>
        </p:nvSpPr>
        <p:spPr>
          <a:xfrm rot="20830936">
            <a:off x="7108042" y="3468564"/>
            <a:ext cx="1896722" cy="1896720"/>
          </a:xfrm>
          <a:prstGeom prst="arc">
            <a:avLst>
              <a:gd name="adj1" fmla="val 16200000"/>
              <a:gd name="adj2" fmla="val 12111527"/>
            </a:avLst>
          </a:prstGeom>
          <a:ln w="28575" cap="rnd">
            <a:gradFill>
              <a:gsLst>
                <a:gs pos="0">
                  <a:schemeClr val="accent1">
                    <a:alpha val="0"/>
                  </a:schemeClr>
                </a:gs>
                <a:gs pos="56000">
                  <a:schemeClr val="accent2"/>
                </a:gs>
                <a:gs pos="100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ísļidé">
            <a:extLst>
              <a:ext uri="{FF2B5EF4-FFF2-40B4-BE49-F238E27FC236}">
                <a16:creationId xmlns:a16="http://schemas.microsoft.com/office/drawing/2014/main" id="{B4063D65-ED18-4B2F-1E51-D3AE322DE60F}"/>
              </a:ext>
            </a:extLst>
          </p:cNvPr>
          <p:cNvSpPr txBox="1"/>
          <p:nvPr/>
        </p:nvSpPr>
        <p:spPr>
          <a:xfrm>
            <a:off x="7535335" y="4211351"/>
            <a:ext cx="1249680" cy="5219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800" b="1" dirty="0">
                <a:gradFill>
                  <a:gsLst>
                    <a:gs pos="62000">
                      <a:schemeClr val="accent2"/>
                    </a:gs>
                    <a:gs pos="100000">
                      <a:schemeClr val="accent1"/>
                    </a:gs>
                  </a:gsLst>
                  <a:lin ang="10800000" scaled="0"/>
                </a:gradFill>
                <a:latin typeface="+mn-ea"/>
              </a:rPr>
              <a:t>粘性度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83BAD59F-5136-6A94-E133-3B7DB2E71FCF}"/>
              </a:ext>
            </a:extLst>
          </p:cNvPr>
          <p:cNvSpPr/>
          <p:nvPr/>
        </p:nvSpPr>
        <p:spPr>
          <a:xfrm>
            <a:off x="6092884" y="4278108"/>
            <a:ext cx="642819" cy="64281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2159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74B0791-5A47-A021-3FAE-256F26CF05B2}"/>
              </a:ext>
            </a:extLst>
          </p:cNvPr>
          <p:cNvSpPr/>
          <p:nvPr/>
        </p:nvSpPr>
        <p:spPr>
          <a:xfrm>
            <a:off x="9284718" y="4416924"/>
            <a:ext cx="520863" cy="520863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2159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CC06F93D-2AB9-ECAC-403B-6ED8F7CE4C80}"/>
              </a:ext>
            </a:extLst>
          </p:cNvPr>
          <p:cNvSpPr/>
          <p:nvPr/>
        </p:nvSpPr>
        <p:spPr>
          <a:xfrm>
            <a:off x="11324677" y="5069569"/>
            <a:ext cx="252190" cy="25219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2159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729E2505-015C-0BF6-3286-DE18916BA1DD}"/>
              </a:ext>
            </a:extLst>
          </p:cNvPr>
          <p:cNvSpPr/>
          <p:nvPr/>
        </p:nvSpPr>
        <p:spPr>
          <a:xfrm>
            <a:off x="9494778" y="2583718"/>
            <a:ext cx="252190" cy="25219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2159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927B3D6-7FB7-70FA-9B5D-7AC9436EFCAC}"/>
              </a:ext>
            </a:extLst>
          </p:cNvPr>
          <p:cNvSpPr/>
          <p:nvPr/>
        </p:nvSpPr>
        <p:spPr>
          <a:xfrm>
            <a:off x="8739691" y="2118677"/>
            <a:ext cx="330077" cy="330077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2159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45B317A-8E9C-0A98-30BC-F448953BCD96}"/>
              </a:ext>
            </a:extLst>
          </p:cNvPr>
          <p:cNvSpPr txBox="1"/>
          <p:nvPr/>
        </p:nvSpPr>
        <p:spPr>
          <a:xfrm>
            <a:off x="689962" y="1392636"/>
            <a:ext cx="5228411" cy="10561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坚持实用效果导向，积极运用平台渠道加大宣传推广力度，完善小程序用户指南，拓宽场景应用门户登陆渠道</a:t>
            </a:r>
          </a:p>
        </p:txBody>
      </p:sp>
      <p:graphicFrame>
        <p:nvGraphicFramePr>
          <p:cNvPr id="49" name="图表 48">
            <a:extLst>
              <a:ext uri="{FF2B5EF4-FFF2-40B4-BE49-F238E27FC236}">
                <a16:creationId xmlns:a16="http://schemas.microsoft.com/office/drawing/2014/main" id="{A8D5F33E-5AE2-01D3-4903-51E424E9F5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6622752"/>
              </p:ext>
            </p:extLst>
          </p:nvPr>
        </p:nvGraphicFramePr>
        <p:xfrm>
          <a:off x="693379" y="2891651"/>
          <a:ext cx="4941285" cy="3294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6054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988D1DE-ECDF-03B6-5DDB-1F3002C222A7}"/>
              </a:ext>
            </a:extLst>
          </p:cNvPr>
          <p:cNvSpPr txBox="1"/>
          <p:nvPr/>
        </p:nvSpPr>
        <p:spPr>
          <a:xfrm>
            <a:off x="286465" y="4055834"/>
            <a:ext cx="11619067" cy="614861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474434"/>
              </a:avLst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8800" b="1" dirty="0">
                <a:ln>
                  <a:solidFill>
                    <a:schemeClr val="accent2"/>
                  </a:solidFill>
                </a:ln>
                <a:noFill/>
                <a:effectLst>
                  <a:outerShdw blurRad="50800" dist="38100" dir="2700000" algn="tl" rotWithShape="0">
                    <a:schemeClr val="accent6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THANKS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B104195-768C-F760-2547-1CCCB7D123B3}"/>
              </a:ext>
            </a:extLst>
          </p:cNvPr>
          <p:cNvSpPr txBox="1"/>
          <p:nvPr/>
        </p:nvSpPr>
        <p:spPr>
          <a:xfrm>
            <a:off x="1524000" y="884088"/>
            <a:ext cx="9143999" cy="14527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96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4"/>
                    </a:gs>
                  </a:gsLst>
                  <a:lin ang="5400000" scaled="1"/>
                </a:gradFill>
                <a:latin typeface="+mj-ea"/>
                <a:ea typeface="+mj-ea"/>
              </a:rPr>
              <a:t>感谢观看</a:t>
            </a:r>
            <a:endParaRPr lang="en-US" altLang="zh-CN" sz="9600" b="1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pic>
        <p:nvPicPr>
          <p:cNvPr id="10" name="图片 9" descr="黑暗中的蓝色星球&#10;&#10;描述已自动生成">
            <a:extLst>
              <a:ext uri="{FF2B5EF4-FFF2-40B4-BE49-F238E27FC236}">
                <a16:creationId xmlns:a16="http://schemas.microsoft.com/office/drawing/2014/main" id="{B90A90DB-1B3C-14D3-34FE-733426DD4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8"/>
          <a:stretch/>
        </p:blipFill>
        <p:spPr>
          <a:xfrm>
            <a:off x="0" y="3701142"/>
            <a:ext cx="12192000" cy="3156857"/>
          </a:xfrm>
          <a:prstGeom prst="rect">
            <a:avLst/>
          </a:prstGeom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F9884A01-3014-E1AC-44FA-808E3B774160}"/>
              </a:ext>
            </a:extLst>
          </p:cNvPr>
          <p:cNvSpPr/>
          <p:nvPr/>
        </p:nvSpPr>
        <p:spPr>
          <a:xfrm>
            <a:off x="1667619" y="1672912"/>
            <a:ext cx="375559" cy="37555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05441F46-7B09-6AFA-4020-96A2BC449DCC}"/>
              </a:ext>
            </a:extLst>
          </p:cNvPr>
          <p:cNvSpPr/>
          <p:nvPr/>
        </p:nvSpPr>
        <p:spPr>
          <a:xfrm>
            <a:off x="9384158" y="1942689"/>
            <a:ext cx="744965" cy="74496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2159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5CE6108C-73DA-2824-16C0-AF9C396545FC}"/>
              </a:ext>
            </a:extLst>
          </p:cNvPr>
          <p:cNvSpPr/>
          <p:nvPr/>
        </p:nvSpPr>
        <p:spPr>
          <a:xfrm>
            <a:off x="7768202" y="414130"/>
            <a:ext cx="580534" cy="58053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90541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/>
              <a:t>Ar</a:t>
            </a:r>
            <a:r>
              <a:rPr kumimoji="1" lang="en-US" altLang="zh-CN" dirty="0" err="1"/>
              <a:t>ia</a:t>
            </a:r>
            <a:r>
              <a:rPr kumimoji="1" lang="en" altLang="zh-CN" dirty="0"/>
              <a:t>l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-US" altLang="zh-CN" dirty="0" err="1"/>
              <a:t>freepik</a:t>
            </a:r>
            <a:r>
              <a:rPr kumimoji="1" lang="zh-CN" altLang="en-US" dirty="0"/>
              <a:t>、</a:t>
            </a:r>
            <a:r>
              <a:rPr kumimoji="1" lang="en-US" altLang="zh-CN" dirty="0"/>
              <a:t> </a:t>
            </a:r>
            <a:r>
              <a:rPr kumimoji="1" lang="en-US" altLang="zh-CN" dirty="0" err="1"/>
              <a:t>pixeltrue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 err="1"/>
              <a:t>gosenibun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27D7DE53-338F-1923-E279-7E4991960655}"/>
              </a:ext>
            </a:extLst>
          </p:cNvPr>
          <p:cNvSpPr txBox="1"/>
          <p:nvPr/>
        </p:nvSpPr>
        <p:spPr>
          <a:xfrm>
            <a:off x="1531087" y="2286004"/>
            <a:ext cx="1690577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 dirty="0">
                <a:solidFill>
                  <a:schemeClr val="accent2"/>
                </a:solidFill>
                <a:latin typeface="+mj-ea"/>
                <a:ea typeface="+mj-ea"/>
              </a:rPr>
              <a:t>需求分析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2090EA6-E5BB-75A1-B077-C996048DE6A9}"/>
              </a:ext>
            </a:extLst>
          </p:cNvPr>
          <p:cNvSpPr txBox="1"/>
          <p:nvPr/>
        </p:nvSpPr>
        <p:spPr>
          <a:xfrm>
            <a:off x="5250711" y="2286004"/>
            <a:ext cx="1690577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场景建设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867CC92-6880-23A7-81CB-ED00C91D18D7}"/>
              </a:ext>
            </a:extLst>
          </p:cNvPr>
          <p:cNvSpPr txBox="1"/>
          <p:nvPr/>
        </p:nvSpPr>
        <p:spPr>
          <a:xfrm>
            <a:off x="8970335" y="2286004"/>
            <a:ext cx="1690577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 dirty="0">
                <a:solidFill>
                  <a:schemeClr val="accent2"/>
                </a:solidFill>
                <a:latin typeface="+mj-ea"/>
                <a:ea typeface="+mj-ea"/>
              </a:rPr>
              <a:t>创新突破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6DC3A1D-516F-A536-354A-5B58A139743B}"/>
              </a:ext>
            </a:extLst>
          </p:cNvPr>
          <p:cNvSpPr txBox="1"/>
          <p:nvPr/>
        </p:nvSpPr>
        <p:spPr>
          <a:xfrm>
            <a:off x="1313119" y="3062176"/>
            <a:ext cx="2126512" cy="1250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海量数据的归集需求；品牌提质升级的改善需求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2500ADA-6267-119C-4F97-3EDED8930F8B}"/>
              </a:ext>
            </a:extLst>
          </p:cNvPr>
          <p:cNvSpPr txBox="1"/>
          <p:nvPr/>
        </p:nvSpPr>
        <p:spPr>
          <a:xfrm>
            <a:off x="5032744" y="3062176"/>
            <a:ext cx="2126512" cy="1250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明确任务做优系统架构；整合资源改变作战模式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1264CAC-E355-A4E1-3A8B-CC93A0C46965}"/>
              </a:ext>
            </a:extLst>
          </p:cNvPr>
          <p:cNvSpPr txBox="1"/>
          <p:nvPr/>
        </p:nvSpPr>
        <p:spPr>
          <a:xfrm>
            <a:off x="8752369" y="3062176"/>
            <a:ext cx="2126512" cy="1250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放大工作优势，在“用”字上见实效；服务受众扩圈，在“晓”字上做推广</a:t>
            </a:r>
          </a:p>
        </p:txBody>
      </p:sp>
    </p:spTree>
    <p:extLst>
      <p:ext uri="{BB962C8B-B14F-4D97-AF65-F5344CB8AC3E}">
        <p14:creationId xmlns:p14="http://schemas.microsoft.com/office/powerpoint/2010/main" val="564867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A97D52BD-7209-9065-D91E-EA73561F8F8F}"/>
              </a:ext>
            </a:extLst>
          </p:cNvPr>
          <p:cNvSpPr txBox="1"/>
          <p:nvPr/>
        </p:nvSpPr>
        <p:spPr>
          <a:xfrm>
            <a:off x="3867592" y="3786020"/>
            <a:ext cx="4456815" cy="11352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 dirty="0">
                <a:ln>
                  <a:solidFill>
                    <a:schemeClr val="accent1"/>
                  </a:solidFill>
                </a:ln>
                <a:noFill/>
                <a:effectLst>
                  <a:outerShdw blurRad="50800" dist="38100" dir="2700000" algn="tl" rotWithShape="0">
                    <a:schemeClr val="accent6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PART ONE</a:t>
            </a:r>
            <a:endParaRPr lang="zh-CN" altLang="en-US" sz="6000" dirty="0">
              <a:ln>
                <a:solidFill>
                  <a:schemeClr val="accent1"/>
                </a:solidFill>
              </a:ln>
              <a:noFill/>
              <a:effectLst>
                <a:outerShdw blurRad="50800" dist="38100" dir="2700000" algn="tl" rotWithShape="0">
                  <a:schemeClr val="accent6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F00F9E5-6AF4-BED2-DB27-B097225C1ED7}"/>
              </a:ext>
            </a:extLst>
          </p:cNvPr>
          <p:cNvSpPr txBox="1"/>
          <p:nvPr/>
        </p:nvSpPr>
        <p:spPr>
          <a:xfrm>
            <a:off x="4343314" y="2157579"/>
            <a:ext cx="3505370" cy="9144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accent4"/>
                    </a:gs>
                  </a:gsLst>
                  <a:lin ang="5400000" scaled="1"/>
                </a:gradFill>
                <a:latin typeface="+mj-ea"/>
                <a:ea typeface="+mj-ea"/>
              </a:rPr>
              <a:t>需求分析</a:t>
            </a:r>
          </a:p>
        </p:txBody>
      </p:sp>
    </p:spTree>
    <p:extLst>
      <p:ext uri="{BB962C8B-B14F-4D97-AF65-F5344CB8AC3E}">
        <p14:creationId xmlns:p14="http://schemas.microsoft.com/office/powerpoint/2010/main" val="262678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背景图案&#10;&#10;中度可信度描述已自动生成">
            <a:extLst>
              <a:ext uri="{FF2B5EF4-FFF2-40B4-BE49-F238E27FC236}">
                <a16:creationId xmlns:a16="http://schemas.microsoft.com/office/drawing/2014/main" id="{66B4C69D-20F9-E810-297D-68A05D6B2B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7" t="24084" r="587" b="2032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CD8ECDA-19F1-CCF4-0808-17175B5CF3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海量数据的归集需求</a:t>
            </a:r>
          </a:p>
        </p:txBody>
      </p:sp>
      <p:sp>
        <p:nvSpPr>
          <p:cNvPr id="5" name="矩形: 圆角 2">
            <a:extLst>
              <a:ext uri="{FF2B5EF4-FFF2-40B4-BE49-F238E27FC236}">
                <a16:creationId xmlns:a16="http://schemas.microsoft.com/office/drawing/2014/main" id="{92AF362D-2F0D-EB80-5962-FD8F79E0A364}"/>
              </a:ext>
            </a:extLst>
          </p:cNvPr>
          <p:cNvSpPr/>
          <p:nvPr/>
        </p:nvSpPr>
        <p:spPr>
          <a:xfrm>
            <a:off x="716706" y="1626446"/>
            <a:ext cx="5328138" cy="3288323"/>
          </a:xfrm>
          <a:prstGeom prst="roundRect">
            <a:avLst>
              <a:gd name="adj" fmla="val 10528"/>
            </a:avLst>
          </a:prstGeom>
          <a:blipFill dpi="0"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: 圆角 2">
            <a:extLst>
              <a:ext uri="{FF2B5EF4-FFF2-40B4-BE49-F238E27FC236}">
                <a16:creationId xmlns:a16="http://schemas.microsoft.com/office/drawing/2014/main" id="{8D39EA5E-ADE8-E01E-57A3-74D0079C469C}"/>
              </a:ext>
            </a:extLst>
          </p:cNvPr>
          <p:cNvSpPr/>
          <p:nvPr/>
        </p:nvSpPr>
        <p:spPr>
          <a:xfrm>
            <a:off x="6147158" y="1626445"/>
            <a:ext cx="5328138" cy="3288323"/>
          </a:xfrm>
          <a:prstGeom prst="roundRect">
            <a:avLst>
              <a:gd name="adj" fmla="val 10528"/>
            </a:avLst>
          </a:prstGeom>
          <a:blipFill dpi="0"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/>
            </a:solidFill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2AA0770-6CF3-D608-AD25-E28544684822}"/>
              </a:ext>
            </a:extLst>
          </p:cNvPr>
          <p:cNvSpPr/>
          <p:nvPr/>
        </p:nvSpPr>
        <p:spPr>
          <a:xfrm>
            <a:off x="4631377" y="1270661"/>
            <a:ext cx="748145" cy="7918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7B20F41-38DA-5E9D-5BE1-CE5AB05D5707}"/>
              </a:ext>
            </a:extLst>
          </p:cNvPr>
          <p:cNvSpPr txBox="1"/>
          <p:nvPr/>
        </p:nvSpPr>
        <p:spPr>
          <a:xfrm>
            <a:off x="4661065" y="1404951"/>
            <a:ext cx="68876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01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E011CFD-7BCB-8F43-3F24-556A3984D3D8}"/>
              </a:ext>
            </a:extLst>
          </p:cNvPr>
          <p:cNvSpPr/>
          <p:nvPr/>
        </p:nvSpPr>
        <p:spPr>
          <a:xfrm>
            <a:off x="10388930" y="1270661"/>
            <a:ext cx="748145" cy="7918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02C2874-6A72-747B-572C-AB3FB1DE111C}"/>
              </a:ext>
            </a:extLst>
          </p:cNvPr>
          <p:cNvSpPr txBox="1"/>
          <p:nvPr/>
        </p:nvSpPr>
        <p:spPr>
          <a:xfrm>
            <a:off x="10418618" y="1404951"/>
            <a:ext cx="68876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02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474D4C3-7852-009C-8736-73C4C794B613}"/>
              </a:ext>
            </a:extLst>
          </p:cNvPr>
          <p:cNvSpPr txBox="1"/>
          <p:nvPr/>
        </p:nvSpPr>
        <p:spPr>
          <a:xfrm>
            <a:off x="557211" y="5231554"/>
            <a:ext cx="11077580" cy="729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>
                <a:solidFill>
                  <a:schemeClr val="bg1"/>
                </a:solidFill>
                <a:latin typeface="+mn-ea"/>
              </a:rPr>
              <a:t>以“家”为切入口，婚姻家事、邻里等问题解决需求量多，家庭在安全生产、情感联络上也有相似需求，海量数据问题是急需要解决的问题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8CBB9AC2-7925-4636-9737-CA545D095952}"/>
              </a:ext>
            </a:extLst>
          </p:cNvPr>
          <p:cNvSpPr/>
          <p:nvPr/>
        </p:nvSpPr>
        <p:spPr>
          <a:xfrm>
            <a:off x="380156" y="404382"/>
            <a:ext cx="365126" cy="36512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2159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030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1B8C73F-3DD5-ED31-4257-77D41C4A1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332151"/>
            <a:ext cx="4327566" cy="509587"/>
          </a:xfrm>
        </p:spPr>
        <p:txBody>
          <a:bodyPr/>
          <a:lstStyle/>
          <a:p>
            <a:r>
              <a:rPr lang="zh-CN" altLang="en-US" sz="2800" dirty="0"/>
              <a:t>品牌提质升级的改善需求</a:t>
            </a:r>
            <a:endParaRPr lang="zh-CN" altLang="en-US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9815CED-B469-70B4-2F35-1B3F6F997847}"/>
              </a:ext>
            </a:extLst>
          </p:cNvPr>
          <p:cNvSpPr/>
          <p:nvPr/>
        </p:nvSpPr>
        <p:spPr>
          <a:xfrm>
            <a:off x="5344334" y="15970"/>
            <a:ext cx="7120108" cy="7120108"/>
          </a:xfrm>
          <a:prstGeom prst="ellipse">
            <a:avLst/>
          </a:prstGeom>
          <a:noFill/>
          <a:ln w="12700" cap="flat" cmpd="sng" algn="ctr">
            <a:gradFill flip="none" rotWithShape="1">
              <a:gsLst>
                <a:gs pos="51000">
                  <a:schemeClr val="accent2"/>
                </a:gs>
                <a:gs pos="99000">
                  <a:schemeClr val="accent2">
                    <a:alpha val="0"/>
                  </a:schemeClr>
                </a:gs>
                <a:gs pos="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9DC2D90E-6DE4-DB98-E928-41CB6A668DDE}"/>
              </a:ext>
            </a:extLst>
          </p:cNvPr>
          <p:cNvSpPr/>
          <p:nvPr/>
        </p:nvSpPr>
        <p:spPr>
          <a:xfrm>
            <a:off x="5701470" y="373106"/>
            <a:ext cx="6405837" cy="6405837"/>
          </a:xfrm>
          <a:prstGeom prst="ellipse">
            <a:avLst/>
          </a:prstGeom>
          <a:noFill/>
          <a:ln w="12700" cap="flat" cmpd="sng" algn="ctr">
            <a:gradFill flip="none" rotWithShape="1">
              <a:gsLst>
                <a:gs pos="51000">
                  <a:schemeClr val="accent2"/>
                </a:gs>
                <a:gs pos="99000">
                  <a:schemeClr val="accent2">
                    <a:alpha val="0"/>
                  </a:schemeClr>
                </a:gs>
                <a:gs pos="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7324657-1393-9406-1523-B29947A0C1D2}"/>
              </a:ext>
            </a:extLst>
          </p:cNvPr>
          <p:cNvSpPr/>
          <p:nvPr/>
        </p:nvSpPr>
        <p:spPr>
          <a:xfrm>
            <a:off x="5880037" y="551673"/>
            <a:ext cx="6048701" cy="6048701"/>
          </a:xfrm>
          <a:prstGeom prst="ellipse">
            <a:avLst/>
          </a:prstGeom>
          <a:noFill/>
          <a:ln w="12700" cap="flat" cmpd="sng" algn="ctr">
            <a:gradFill flip="none" rotWithShape="1">
              <a:gsLst>
                <a:gs pos="51000">
                  <a:schemeClr val="accent2"/>
                </a:gs>
                <a:gs pos="99000">
                  <a:schemeClr val="accent2">
                    <a:alpha val="0"/>
                  </a:schemeClr>
                </a:gs>
                <a:gs pos="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96E0368-7925-2200-AFDE-F97E5A047CDE}"/>
              </a:ext>
            </a:extLst>
          </p:cNvPr>
          <p:cNvSpPr/>
          <p:nvPr/>
        </p:nvSpPr>
        <p:spPr>
          <a:xfrm>
            <a:off x="6058605" y="730241"/>
            <a:ext cx="5691566" cy="5691566"/>
          </a:xfrm>
          <a:prstGeom prst="ellipse">
            <a:avLst/>
          </a:prstGeom>
          <a:noFill/>
          <a:ln w="12700" cap="flat" cmpd="sng" algn="ctr">
            <a:gradFill flip="none" rotWithShape="1">
              <a:gsLst>
                <a:gs pos="51000">
                  <a:schemeClr val="accent2"/>
                </a:gs>
                <a:gs pos="99000">
                  <a:schemeClr val="accent2">
                    <a:alpha val="0"/>
                  </a:schemeClr>
                </a:gs>
                <a:gs pos="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ED1DA7D-C2DE-AF92-7B97-BFFD522D1B3E}"/>
              </a:ext>
            </a:extLst>
          </p:cNvPr>
          <p:cNvSpPr/>
          <p:nvPr/>
        </p:nvSpPr>
        <p:spPr>
          <a:xfrm>
            <a:off x="6237173" y="908809"/>
            <a:ext cx="5334430" cy="5334430"/>
          </a:xfrm>
          <a:prstGeom prst="ellipse">
            <a:avLst/>
          </a:prstGeom>
          <a:noFill/>
          <a:ln w="12700" cap="flat" cmpd="sng" algn="ctr">
            <a:gradFill flip="none" rotWithShape="1">
              <a:gsLst>
                <a:gs pos="51000">
                  <a:schemeClr val="accent2"/>
                </a:gs>
                <a:gs pos="99000">
                  <a:schemeClr val="accent2">
                    <a:alpha val="0"/>
                  </a:schemeClr>
                </a:gs>
                <a:gs pos="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C70DF36-47D5-7C0F-048A-701EA6837702}"/>
              </a:ext>
            </a:extLst>
          </p:cNvPr>
          <p:cNvSpPr/>
          <p:nvPr/>
        </p:nvSpPr>
        <p:spPr>
          <a:xfrm>
            <a:off x="6415741" y="1087377"/>
            <a:ext cx="4977295" cy="4977295"/>
          </a:xfrm>
          <a:prstGeom prst="ellipse">
            <a:avLst/>
          </a:prstGeom>
          <a:solidFill>
            <a:schemeClr val="accent2"/>
          </a:solidFill>
          <a:ln w="12700" cap="flat" cmpd="sng" algn="ctr">
            <a:gradFill flip="none" rotWithShape="1">
              <a:gsLst>
                <a:gs pos="51000">
                  <a:schemeClr val="accent2"/>
                </a:gs>
                <a:gs pos="99000">
                  <a:schemeClr val="accent2">
                    <a:alpha val="0"/>
                  </a:schemeClr>
                </a:gs>
                <a:gs pos="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15BD4D88-7BC7-B782-2F1A-A2ACE70152DE}"/>
              </a:ext>
            </a:extLst>
          </p:cNvPr>
          <p:cNvSpPr/>
          <p:nvPr/>
        </p:nvSpPr>
        <p:spPr>
          <a:xfrm>
            <a:off x="6594309" y="1265945"/>
            <a:ext cx="4620159" cy="4620159"/>
          </a:xfrm>
          <a:prstGeom prst="ellipse">
            <a:avLst/>
          </a:prstGeom>
          <a:solidFill>
            <a:schemeClr val="accent1"/>
          </a:solidFill>
          <a:ln w="12700" cap="flat" cmpd="sng" algn="ctr">
            <a:gradFill flip="none" rotWithShape="1">
              <a:gsLst>
                <a:gs pos="51000">
                  <a:schemeClr val="accent2"/>
                </a:gs>
                <a:gs pos="99000">
                  <a:schemeClr val="accent2">
                    <a:alpha val="0"/>
                  </a:schemeClr>
                </a:gs>
                <a:gs pos="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C5A02979-B60E-B521-F047-A516898D2BC5}"/>
              </a:ext>
            </a:extLst>
          </p:cNvPr>
          <p:cNvSpPr/>
          <p:nvPr/>
        </p:nvSpPr>
        <p:spPr>
          <a:xfrm>
            <a:off x="6772876" y="1444512"/>
            <a:ext cx="4263023" cy="4263023"/>
          </a:xfrm>
          <a:prstGeom prst="ellipse">
            <a:avLst/>
          </a:prstGeom>
          <a:solidFill>
            <a:schemeClr val="accent1"/>
          </a:solidFill>
          <a:ln w="12700" cap="flat" cmpd="sng" algn="ctr">
            <a:gradFill flip="none" rotWithShape="1">
              <a:gsLst>
                <a:gs pos="51000">
                  <a:schemeClr val="accent2"/>
                </a:gs>
                <a:gs pos="99000">
                  <a:schemeClr val="accent2">
                    <a:alpha val="0"/>
                  </a:schemeClr>
                </a:gs>
                <a:gs pos="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12073B09-2BD7-B6AF-8D5D-2C2953654B2E}"/>
              </a:ext>
            </a:extLst>
          </p:cNvPr>
          <p:cNvSpPr/>
          <p:nvPr/>
        </p:nvSpPr>
        <p:spPr>
          <a:xfrm>
            <a:off x="6951444" y="1623080"/>
            <a:ext cx="3905888" cy="3905888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51000">
                  <a:schemeClr val="accent2"/>
                </a:gs>
                <a:gs pos="99000">
                  <a:schemeClr val="accent2">
                    <a:alpha val="0"/>
                  </a:schemeClr>
                </a:gs>
                <a:gs pos="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C654091F-DF47-5F76-3924-00E407EB410D}"/>
              </a:ext>
            </a:extLst>
          </p:cNvPr>
          <p:cNvSpPr/>
          <p:nvPr/>
        </p:nvSpPr>
        <p:spPr>
          <a:xfrm>
            <a:off x="4851560" y="1059939"/>
            <a:ext cx="1900052" cy="50958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alpha val="92000"/>
                </a:schemeClr>
              </a:gs>
              <a:gs pos="100000">
                <a:schemeClr val="accent2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F1F067DD-160F-AA67-CEDE-3C6F50A5BFE9}"/>
              </a:ext>
            </a:extLst>
          </p:cNvPr>
          <p:cNvSpPr/>
          <p:nvPr/>
        </p:nvSpPr>
        <p:spPr>
          <a:xfrm>
            <a:off x="3962873" y="3186732"/>
            <a:ext cx="1900052" cy="50958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alpha val="92000"/>
                </a:schemeClr>
              </a:gs>
              <a:gs pos="100000">
                <a:schemeClr val="accent2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3877C424-3FA2-9837-C9CC-2077E63EA817}"/>
              </a:ext>
            </a:extLst>
          </p:cNvPr>
          <p:cNvSpPr/>
          <p:nvPr/>
        </p:nvSpPr>
        <p:spPr>
          <a:xfrm>
            <a:off x="4972939" y="5542028"/>
            <a:ext cx="1900052" cy="50958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alpha val="92000"/>
                </a:schemeClr>
              </a:gs>
              <a:gs pos="100000">
                <a:schemeClr val="accent2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591AB8B-860D-C7C6-4C8F-DE411EDB75AD}"/>
              </a:ext>
            </a:extLst>
          </p:cNvPr>
          <p:cNvSpPr txBox="1"/>
          <p:nvPr/>
        </p:nvSpPr>
        <p:spPr>
          <a:xfrm>
            <a:off x="5150788" y="1130066"/>
            <a:ext cx="142427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 err="1">
                <a:solidFill>
                  <a:schemeClr val="bg1"/>
                </a:solidFill>
              </a:rPr>
              <a:t>OfficePLUS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1822FBF-F23B-BF63-D8DE-BACFE45175B4}"/>
              </a:ext>
            </a:extLst>
          </p:cNvPr>
          <p:cNvSpPr txBox="1"/>
          <p:nvPr/>
        </p:nvSpPr>
        <p:spPr>
          <a:xfrm>
            <a:off x="4262703" y="3256860"/>
            <a:ext cx="142427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 err="1">
                <a:solidFill>
                  <a:schemeClr val="bg1"/>
                </a:solidFill>
              </a:rPr>
              <a:t>OfficePLUS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66D5FEC-51DC-C8A9-9685-5E02C4E07BFE}"/>
              </a:ext>
            </a:extLst>
          </p:cNvPr>
          <p:cNvSpPr txBox="1"/>
          <p:nvPr/>
        </p:nvSpPr>
        <p:spPr>
          <a:xfrm>
            <a:off x="5213799" y="5618682"/>
            <a:ext cx="142427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 err="1">
                <a:solidFill>
                  <a:schemeClr val="bg1"/>
                </a:solidFill>
              </a:rPr>
              <a:t>OfficePLUS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9D3919B-65FB-57BB-89EC-14E8191B7B46}"/>
              </a:ext>
            </a:extLst>
          </p:cNvPr>
          <p:cNvSpPr txBox="1"/>
          <p:nvPr/>
        </p:nvSpPr>
        <p:spPr>
          <a:xfrm>
            <a:off x="774065" y="1918069"/>
            <a:ext cx="3331655" cy="13947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需要共享平台来获取数据信息、充实治理力量，通过数字赋能，能够打通社会服务和数据应用的瓶颈制约。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AB6E29E-D474-C1AE-3C79-EADBBC266921}"/>
              </a:ext>
            </a:extLst>
          </p:cNvPr>
          <p:cNvSpPr txBox="1"/>
          <p:nvPr/>
        </p:nvSpPr>
        <p:spPr>
          <a:xfrm>
            <a:off x="747889" y="1336487"/>
            <a:ext cx="68876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01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F3B4487-0CCF-310D-F702-BF61CA65BB47}"/>
              </a:ext>
            </a:extLst>
          </p:cNvPr>
          <p:cNvSpPr/>
          <p:nvPr/>
        </p:nvSpPr>
        <p:spPr>
          <a:xfrm>
            <a:off x="838200" y="1841346"/>
            <a:ext cx="2184211" cy="8024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1BA1D88-2BB1-7EAA-DF92-BA80A90BE4D1}"/>
              </a:ext>
            </a:extLst>
          </p:cNvPr>
          <p:cNvSpPr txBox="1"/>
          <p:nvPr/>
        </p:nvSpPr>
        <p:spPr>
          <a:xfrm>
            <a:off x="796732" y="4491362"/>
            <a:ext cx="3331655" cy="13947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需要共享平台来获取数据信息、充实治理力量，通过数字赋能，能够打通社会服务和数据应用的瓶颈制约。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442EDAA-629A-5BA7-640F-973AB9EB8792}"/>
              </a:ext>
            </a:extLst>
          </p:cNvPr>
          <p:cNvSpPr txBox="1"/>
          <p:nvPr/>
        </p:nvSpPr>
        <p:spPr>
          <a:xfrm>
            <a:off x="770556" y="3909780"/>
            <a:ext cx="68876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02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01C7BB4-1E37-07ED-DE52-03F023505A11}"/>
              </a:ext>
            </a:extLst>
          </p:cNvPr>
          <p:cNvSpPr/>
          <p:nvPr/>
        </p:nvSpPr>
        <p:spPr>
          <a:xfrm>
            <a:off x="860867" y="4414639"/>
            <a:ext cx="2184211" cy="8024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ea"/>
              <a:ea typeface="+mj-ea"/>
            </a:endParaRPr>
          </a:p>
        </p:txBody>
      </p:sp>
      <p:pic>
        <p:nvPicPr>
          <p:cNvPr id="36" name="图片 35" descr="图形用户界面, 应用程序&#10;&#10;描述已自动生成">
            <a:extLst>
              <a:ext uri="{FF2B5EF4-FFF2-40B4-BE49-F238E27FC236}">
                <a16:creationId xmlns:a16="http://schemas.microsoft.com/office/drawing/2014/main" id="{56F40B8C-B65D-3E22-4E58-B68D33D7A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8155" y="357035"/>
            <a:ext cx="6283589" cy="6283589"/>
          </a:xfrm>
          <a:prstGeom prst="rect">
            <a:avLst/>
          </a:prstGeom>
        </p:spPr>
      </p:pic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F1BDB2AA-D6C1-3834-B6A0-1B21F85B387C}"/>
              </a:ext>
            </a:extLst>
          </p:cNvPr>
          <p:cNvSpPr/>
          <p:nvPr/>
        </p:nvSpPr>
        <p:spPr>
          <a:xfrm flipH="1">
            <a:off x="6313473" y="1317638"/>
            <a:ext cx="4977296" cy="3145531"/>
          </a:xfrm>
          <a:custGeom>
            <a:avLst/>
            <a:gdLst>
              <a:gd name="connsiteX0" fmla="*/ 81643 w 5412922"/>
              <a:gd name="connsiteY0" fmla="*/ 0 h 3420836"/>
              <a:gd name="connsiteX1" fmla="*/ 0 w 5412922"/>
              <a:gd name="connsiteY1" fmla="*/ 3396343 h 3420836"/>
              <a:gd name="connsiteX2" fmla="*/ 5412922 w 5412922"/>
              <a:gd name="connsiteY2" fmla="*/ 3420836 h 3420836"/>
              <a:gd name="connsiteX3" fmla="*/ 4947557 w 5412922"/>
              <a:gd name="connsiteY3" fmla="*/ 636815 h 3420836"/>
              <a:gd name="connsiteX4" fmla="*/ 81643 w 5412922"/>
              <a:gd name="connsiteY4" fmla="*/ 0 h 34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2922" h="3420836">
                <a:moveTo>
                  <a:pt x="81643" y="0"/>
                </a:moveTo>
                <a:lnTo>
                  <a:pt x="0" y="3396343"/>
                </a:lnTo>
                <a:lnTo>
                  <a:pt x="5412922" y="3420836"/>
                </a:lnTo>
                <a:lnTo>
                  <a:pt x="4947557" y="636815"/>
                </a:lnTo>
                <a:lnTo>
                  <a:pt x="81643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4006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A97D52BD-7209-9065-D91E-EA73561F8F8F}"/>
              </a:ext>
            </a:extLst>
          </p:cNvPr>
          <p:cNvSpPr txBox="1"/>
          <p:nvPr/>
        </p:nvSpPr>
        <p:spPr>
          <a:xfrm>
            <a:off x="3867592" y="3786020"/>
            <a:ext cx="4456815" cy="11352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 dirty="0">
                <a:ln>
                  <a:solidFill>
                    <a:schemeClr val="accent1"/>
                  </a:solidFill>
                </a:ln>
                <a:noFill/>
                <a:effectLst>
                  <a:outerShdw blurRad="50800" dist="38100" dir="2700000" algn="tl" rotWithShape="0">
                    <a:schemeClr val="accent6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PART TWO</a:t>
            </a:r>
            <a:endParaRPr lang="zh-CN" altLang="en-US" sz="6000" dirty="0">
              <a:ln>
                <a:solidFill>
                  <a:schemeClr val="accent1"/>
                </a:solidFill>
              </a:ln>
              <a:noFill/>
              <a:effectLst>
                <a:outerShdw blurRad="50800" dist="38100" dir="2700000" algn="tl" rotWithShape="0">
                  <a:schemeClr val="accent6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F00F9E5-6AF4-BED2-DB27-B097225C1ED7}"/>
              </a:ext>
            </a:extLst>
          </p:cNvPr>
          <p:cNvSpPr txBox="1"/>
          <p:nvPr/>
        </p:nvSpPr>
        <p:spPr>
          <a:xfrm>
            <a:off x="4343314" y="2157579"/>
            <a:ext cx="3505370" cy="9144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accent4"/>
                    </a:gs>
                  </a:gsLst>
                  <a:lin ang="5400000" scaled="1"/>
                </a:gradFill>
                <a:latin typeface="+mj-ea"/>
                <a:ea typeface="+mj-ea"/>
              </a:rPr>
              <a:t>场景建设</a:t>
            </a:r>
          </a:p>
        </p:txBody>
      </p:sp>
    </p:spTree>
    <p:extLst>
      <p:ext uri="{BB962C8B-B14F-4D97-AF65-F5344CB8AC3E}">
        <p14:creationId xmlns:p14="http://schemas.microsoft.com/office/powerpoint/2010/main" val="3552188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1CBD654-3F8F-A36A-35D0-BAD1785F36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332151"/>
            <a:ext cx="3876304" cy="509587"/>
          </a:xfrm>
        </p:spPr>
        <p:txBody>
          <a:bodyPr/>
          <a:lstStyle/>
          <a:p>
            <a:r>
              <a:rPr lang="zh-CN" altLang="en-US" dirty="0"/>
              <a:t>明确任务做优系统架构</a:t>
            </a:r>
          </a:p>
        </p:txBody>
      </p:sp>
      <p:pic>
        <p:nvPicPr>
          <p:cNvPr id="4" name="图片 3" descr="图形用户界面&#10;&#10;描述已自动生成">
            <a:extLst>
              <a:ext uri="{FF2B5EF4-FFF2-40B4-BE49-F238E27FC236}">
                <a16:creationId xmlns:a16="http://schemas.microsoft.com/office/drawing/2014/main" id="{BE5B58A5-05B1-CCE9-0AC7-7AA00D505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697" y1="24808" x2="29091" y2="28687"/>
                        <a14:foregroundMark x1="29091" y1="28687" x2="29152" y2="28687"/>
                        <a14:foregroundMark x1="71818" y1="19394" x2="77394" y2="22788"/>
                        <a14:foregroundMark x1="77394" y1="22788" x2="77394" y2="22788"/>
                        <a14:foregroundMark x1="72970" y1="16283" x2="74152" y2="17374"/>
                        <a14:foregroundMark x1="22758" y1="52848" x2="22182" y2="58909"/>
                        <a14:foregroundMark x1="28212" y1="70222" x2="28091" y2="74101"/>
                        <a14:foregroundMark x1="65788" y1="64323" x2="66818" y2="63556"/>
                        <a14:foregroundMark x1="65091" y1="64970" x2="66000" y2="64485"/>
                        <a14:foregroundMark x1="71121" y1="65414" x2="71576" y2="68848"/>
                        <a14:foregroundMark x1="30545" y1="81535" x2="32394" y2="81535"/>
                        <a14:foregroundMark x1="28333" y1="76283" x2="28697" y2="79071"/>
                        <a14:foregroundMark x1="70667" y1="51636" x2="71000" y2="53010"/>
                        <a14:foregroundMark x1="71697" y1="55960" x2="72061" y2="59394"/>
                        <a14:foregroundMark x1="72061" y1="60606" x2="72061" y2="62020"/>
                        <a14:foregroundMark x1="64727" y1="65576" x2="64727" y2="65576"/>
                        <a14:foregroundMark x1="68455" y1="59677" x2="68091" y2="62465"/>
                        <a14:foregroundMark x1="67970" y1="56727" x2="67970" y2="56727"/>
                        <a14:foregroundMark x1="72061" y1="62545" x2="72030" y2="63111"/>
                        <a14:foregroundMark x1="71939" y1="63475" x2="71697" y2="64000"/>
                        <a14:foregroundMark x1="68030" y1="57455" x2="68242" y2="58061"/>
                        <a14:foregroundMark x1="68091" y1="54626" x2="68091" y2="54667"/>
                        <a14:foregroundMark x1="68394" y1="62384" x2="68273" y2="62545"/>
                        <a14:foregroundMark x1="67970" y1="63152" x2="67970" y2="63152"/>
                        <a14:foregroundMark x1="68212" y1="63030" x2="68212" y2="63030"/>
                        <a14:foregroundMark x1="68394" y1="62747" x2="68394" y2="62747"/>
                        <a14:foregroundMark x1="68303" y1="62869" x2="68303" y2="62869"/>
                        <a14:foregroundMark x1="68394" y1="62707" x2="68394" y2="62707"/>
                        <a14:foregroundMark x1="71939" y1="65293" x2="71879" y2="64929"/>
                        <a14:foregroundMark x1="71758" y1="64202" x2="71758" y2="64202"/>
                        <a14:foregroundMark x1="71818" y1="65374" x2="72182" y2="63677"/>
                        <a14:foregroundMark x1="72030" y1="63596" x2="71879" y2="65212"/>
                        <a14:foregroundMark x1="71970" y1="63919" x2="71970" y2="63919"/>
                        <a14:foregroundMark x1="71970" y1="63919" x2="71970" y2="64808"/>
                        <a14:backgroundMark x1="74152" y1="59071" x2="75091" y2="63273"/>
                        <a14:backgroundMark x1="68909" y1="57374" x2="70182" y2="60929"/>
                        <a14:backgroundMark x1="68727" y1="55596" x2="68939" y2="56323"/>
                        <a14:backgroundMark x1="68667" y1="54707" x2="68667" y2="54707"/>
                        <a14:backgroundMark x1="68576" y1="54465" x2="68576" y2="54465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8" y="1498206"/>
            <a:ext cx="5375564" cy="4031673"/>
          </a:xfrm>
          <a:prstGeom prst="rect">
            <a:avLst/>
          </a:prstGeom>
        </p:spPr>
      </p:pic>
      <p:sp>
        <p:nvSpPr>
          <p:cNvPr id="5" name="左箭头 48">
            <a:extLst>
              <a:ext uri="{FF2B5EF4-FFF2-40B4-BE49-F238E27FC236}">
                <a16:creationId xmlns:a16="http://schemas.microsoft.com/office/drawing/2014/main" id="{A606BD35-6D48-DAEB-8534-397D4BFD8EB5}"/>
              </a:ext>
            </a:extLst>
          </p:cNvPr>
          <p:cNvSpPr/>
          <p:nvPr/>
        </p:nvSpPr>
        <p:spPr>
          <a:xfrm>
            <a:off x="4110075" y="1328121"/>
            <a:ext cx="791845" cy="432435"/>
          </a:xfrm>
          <a:prstGeom prst="leftArrow">
            <a:avLst/>
          </a:prstGeom>
          <a:gradFill>
            <a:gsLst>
              <a:gs pos="0">
                <a:schemeClr val="accent1">
                  <a:alpha val="92000"/>
                </a:schemeClr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左箭头 48">
            <a:extLst>
              <a:ext uri="{FF2B5EF4-FFF2-40B4-BE49-F238E27FC236}">
                <a16:creationId xmlns:a16="http://schemas.microsoft.com/office/drawing/2014/main" id="{DC7C4895-AD03-FD24-593E-2CC153280151}"/>
              </a:ext>
            </a:extLst>
          </p:cNvPr>
          <p:cNvSpPr/>
          <p:nvPr/>
        </p:nvSpPr>
        <p:spPr>
          <a:xfrm>
            <a:off x="6359215" y="1669285"/>
            <a:ext cx="574466" cy="313722"/>
          </a:xfrm>
          <a:prstGeom prst="leftArrow">
            <a:avLst/>
          </a:prstGeom>
          <a:gradFill>
            <a:gsLst>
              <a:gs pos="0">
                <a:schemeClr val="accent1">
                  <a:alpha val="92000"/>
                </a:schemeClr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左箭头 48">
            <a:extLst>
              <a:ext uri="{FF2B5EF4-FFF2-40B4-BE49-F238E27FC236}">
                <a16:creationId xmlns:a16="http://schemas.microsoft.com/office/drawing/2014/main" id="{E93FF36E-0281-80F6-60FA-4ED632FA28EF}"/>
              </a:ext>
            </a:extLst>
          </p:cNvPr>
          <p:cNvSpPr/>
          <p:nvPr/>
        </p:nvSpPr>
        <p:spPr>
          <a:xfrm flipH="1">
            <a:off x="4714504" y="5386242"/>
            <a:ext cx="574466" cy="313722"/>
          </a:xfrm>
          <a:prstGeom prst="leftArrow">
            <a:avLst/>
          </a:prstGeom>
          <a:gradFill>
            <a:gsLst>
              <a:gs pos="0">
                <a:schemeClr val="accent1">
                  <a:alpha val="92000"/>
                </a:schemeClr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箭头 48">
            <a:extLst>
              <a:ext uri="{FF2B5EF4-FFF2-40B4-BE49-F238E27FC236}">
                <a16:creationId xmlns:a16="http://schemas.microsoft.com/office/drawing/2014/main" id="{468A2558-097E-9645-86A3-759412F53F3E}"/>
              </a:ext>
            </a:extLst>
          </p:cNvPr>
          <p:cNvSpPr/>
          <p:nvPr/>
        </p:nvSpPr>
        <p:spPr>
          <a:xfrm flipH="1">
            <a:off x="6533575" y="5699964"/>
            <a:ext cx="791845" cy="432435"/>
          </a:xfrm>
          <a:prstGeom prst="leftArrow">
            <a:avLst/>
          </a:prstGeom>
          <a:gradFill>
            <a:gsLst>
              <a:gs pos="0">
                <a:schemeClr val="accent1">
                  <a:alpha val="92000"/>
                </a:schemeClr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DFC5A89-9BBB-1B19-B990-5800FC005C28}"/>
              </a:ext>
            </a:extLst>
          </p:cNvPr>
          <p:cNvSpPr/>
          <p:nvPr/>
        </p:nvSpPr>
        <p:spPr>
          <a:xfrm>
            <a:off x="385084" y="1760555"/>
            <a:ext cx="3238230" cy="4031672"/>
          </a:xfrm>
          <a:prstGeom prst="roundRect">
            <a:avLst/>
          </a:prstGeom>
          <a:gradFill flip="none" rotWithShape="1">
            <a:gsLst>
              <a:gs pos="42000">
                <a:schemeClr val="accent2">
                  <a:alpha val="0"/>
                </a:schemeClr>
              </a:gs>
              <a:gs pos="100000">
                <a:schemeClr val="accent2">
                  <a:alpha val="50000"/>
                </a:schemeClr>
              </a:gs>
            </a:gsLst>
            <a:lin ang="54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3CED4373-AB56-89C5-2F91-D0877B49BEE5}"/>
              </a:ext>
            </a:extLst>
          </p:cNvPr>
          <p:cNvSpPr/>
          <p:nvPr/>
        </p:nvSpPr>
        <p:spPr>
          <a:xfrm>
            <a:off x="1058377" y="1505762"/>
            <a:ext cx="1900052" cy="50958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alpha val="92000"/>
                </a:schemeClr>
              </a:gs>
              <a:gs pos="100000">
                <a:schemeClr val="accent2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1011DCB3-AF28-D7EF-89A5-81CAE9329199}"/>
              </a:ext>
            </a:extLst>
          </p:cNvPr>
          <p:cNvSpPr/>
          <p:nvPr/>
        </p:nvSpPr>
        <p:spPr>
          <a:xfrm>
            <a:off x="8544184" y="1760555"/>
            <a:ext cx="3238230" cy="4031672"/>
          </a:xfrm>
          <a:prstGeom prst="roundRect">
            <a:avLst/>
          </a:prstGeom>
          <a:gradFill flip="none" rotWithShape="1">
            <a:gsLst>
              <a:gs pos="42000">
                <a:schemeClr val="accent2">
                  <a:alpha val="0"/>
                </a:schemeClr>
              </a:gs>
              <a:gs pos="100000">
                <a:schemeClr val="accent2">
                  <a:alpha val="50000"/>
                </a:schemeClr>
              </a:gs>
            </a:gsLst>
            <a:lin ang="54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B88BBCE-639B-258C-9790-23A3148C9EC1}"/>
              </a:ext>
            </a:extLst>
          </p:cNvPr>
          <p:cNvSpPr txBox="1"/>
          <p:nvPr/>
        </p:nvSpPr>
        <p:spPr>
          <a:xfrm>
            <a:off x="1581758" y="1527444"/>
            <a:ext cx="84488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前端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3D82E33-F1EE-8766-5B19-6D3E888E8F5D}"/>
              </a:ext>
            </a:extLst>
          </p:cNvPr>
          <p:cNvSpPr/>
          <p:nvPr/>
        </p:nvSpPr>
        <p:spPr>
          <a:xfrm>
            <a:off x="9213273" y="1497382"/>
            <a:ext cx="1900052" cy="50958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alpha val="92000"/>
                </a:schemeClr>
              </a:gs>
              <a:gs pos="100000">
                <a:schemeClr val="accent2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471B128-2AB5-A467-1107-FC1BB630D405}"/>
              </a:ext>
            </a:extLst>
          </p:cNvPr>
          <p:cNvSpPr txBox="1"/>
          <p:nvPr/>
        </p:nvSpPr>
        <p:spPr>
          <a:xfrm>
            <a:off x="9740858" y="1521342"/>
            <a:ext cx="84488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后端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76D2263-3302-4F59-BC5B-CA6CF69B30D8}"/>
              </a:ext>
            </a:extLst>
          </p:cNvPr>
          <p:cNvSpPr txBox="1"/>
          <p:nvPr/>
        </p:nvSpPr>
        <p:spPr>
          <a:xfrm>
            <a:off x="643109" y="2300861"/>
            <a:ext cx="2722180" cy="305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“熟人社会”更注重个性化调解能不出面办理“一站式”服务，地方产业特色，信息有壁垒，不能方便之间需求。不断做优系统及其重要。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zh-CN" dirty="0">
              <a:solidFill>
                <a:schemeClr val="bg1"/>
              </a:solidFill>
            </a:endParaRPr>
          </a:p>
          <a:p>
            <a:pPr algn="just">
              <a:lnSpc>
                <a:spcPct val="120000"/>
              </a:lnSpc>
            </a:pPr>
            <a:endParaRPr lang="en-US" altLang="zh-CN" dirty="0">
              <a:solidFill>
                <a:schemeClr val="bg1"/>
              </a:solidFill>
            </a:endParaRPr>
          </a:p>
          <a:p>
            <a:pPr algn="just">
              <a:lnSpc>
                <a:spcPct val="120000"/>
              </a:lnSpc>
            </a:pP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4B3F100-D936-7F6E-DCB4-00C291A63C94}"/>
              </a:ext>
            </a:extLst>
          </p:cNvPr>
          <p:cNvSpPr txBox="1"/>
          <p:nvPr/>
        </p:nvSpPr>
        <p:spPr>
          <a:xfrm>
            <a:off x="8802209" y="2300861"/>
            <a:ext cx="2722180" cy="305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“熟人社会”更注重个性化调解能不出面办理“一站式”服务，地方产业特色，信息有壁垒，不能方便之间需求。不断做优系统及其重要。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zh-CN" dirty="0">
              <a:solidFill>
                <a:schemeClr val="bg1"/>
              </a:solidFill>
            </a:endParaRPr>
          </a:p>
          <a:p>
            <a:pPr algn="just">
              <a:lnSpc>
                <a:spcPct val="120000"/>
              </a:lnSpc>
            </a:pPr>
            <a:endParaRPr lang="en-US" altLang="zh-CN" dirty="0">
              <a:solidFill>
                <a:schemeClr val="bg1"/>
              </a:solidFill>
            </a:endParaRPr>
          </a:p>
          <a:p>
            <a:pPr algn="just">
              <a:lnSpc>
                <a:spcPct val="120000"/>
              </a:lnSpc>
            </a:pP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8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B1BA64F-1165-F7AD-EE38-8181242BFF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整合资源改变作战模式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1199096-40A1-F00F-8DD0-24132300A3FC}"/>
              </a:ext>
            </a:extLst>
          </p:cNvPr>
          <p:cNvSpPr txBox="1"/>
          <p:nvPr/>
        </p:nvSpPr>
        <p:spPr>
          <a:xfrm>
            <a:off x="1342466" y="2651949"/>
            <a:ext cx="2261586" cy="8135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hangingPunct="0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以解决小问题推动成果建设大完善</a:t>
            </a:r>
            <a:endParaRPr lang="en-US" altLang="zh-CN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pPr algn="just" hangingPunct="0">
              <a:lnSpc>
                <a:spcPct val="120000"/>
              </a:lnSpc>
            </a:pPr>
            <a:endParaRPr lang="en-US" altLang="zh-CN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pPr algn="just" hangingPunct="0">
              <a:lnSpc>
                <a:spcPct val="120000"/>
              </a:lnSpc>
            </a:pPr>
            <a:endParaRPr lang="en-US" altLang="zh-CN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pPr algn="just" hangingPunct="0">
              <a:lnSpc>
                <a:spcPct val="120000"/>
              </a:lnSpc>
            </a:pPr>
            <a:endParaRPr lang="zh-CN" altLang="en-US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9EFFA2BC-1B67-E923-B243-314809C9FE34}"/>
              </a:ext>
            </a:extLst>
          </p:cNvPr>
          <p:cNvSpPr/>
          <p:nvPr/>
        </p:nvSpPr>
        <p:spPr>
          <a:xfrm>
            <a:off x="1482242" y="5859313"/>
            <a:ext cx="9367283" cy="698190"/>
          </a:xfrm>
          <a:prstGeom prst="ellipse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97000">
                <a:schemeClr val="accent2"/>
              </a:gs>
            </a:gsLst>
            <a:lin ang="5400000" scaled="1"/>
          </a:gradFill>
          <a:ln w="12700" cap="flat" cmpd="sng" algn="ctr">
            <a:gradFill>
              <a:gsLst>
                <a:gs pos="0">
                  <a:schemeClr val="accent2">
                    <a:alpha val="0"/>
                  </a:schemeClr>
                </a:gs>
                <a:gs pos="87000">
                  <a:schemeClr val="accent2">
                    <a:alpha val="40000"/>
                  </a:schemeClr>
                </a:gs>
              </a:gsLst>
              <a:lin ang="5400000" scaled="1"/>
            </a:gra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流程图: 摘录 3">
            <a:extLst>
              <a:ext uri="{FF2B5EF4-FFF2-40B4-BE49-F238E27FC236}">
                <a16:creationId xmlns:a16="http://schemas.microsoft.com/office/drawing/2014/main" id="{C5BFFBC0-581A-1598-51B9-0CA38373941D}"/>
              </a:ext>
            </a:extLst>
          </p:cNvPr>
          <p:cNvSpPr/>
          <p:nvPr/>
        </p:nvSpPr>
        <p:spPr>
          <a:xfrm flipV="1">
            <a:off x="1342466" y="4576847"/>
            <a:ext cx="9507059" cy="511323"/>
          </a:xfrm>
          <a:prstGeom prst="flowChartExtra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97000">
                <a:schemeClr val="accent2"/>
              </a:gs>
            </a:gsLst>
            <a:lin ang="16200000" scaled="1"/>
            <a:tileRect/>
          </a:gradFill>
          <a:ln w="12700" cap="flat" cmpd="sng" algn="ctr"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87000">
                  <a:schemeClr val="accent2">
                    <a:alpha val="40000"/>
                  </a:schemeClr>
                </a:gs>
              </a:gsLst>
              <a:lin ang="16200000" scaled="1"/>
              <a:tileRect/>
            </a:gra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F47B430-6AED-75E0-FB0A-2910900E9CB7}"/>
              </a:ext>
            </a:extLst>
          </p:cNvPr>
          <p:cNvSpPr/>
          <p:nvPr/>
        </p:nvSpPr>
        <p:spPr>
          <a:xfrm>
            <a:off x="887817" y="1934830"/>
            <a:ext cx="10416366" cy="2126056"/>
          </a:xfrm>
          <a:prstGeom prst="rect">
            <a:avLst/>
          </a:prstGeom>
          <a:noFill/>
          <a:ln w="22225" cap="flat" cmpd="sng" algn="ctr">
            <a:gradFill flip="none" rotWithShape="1">
              <a:gsLst>
                <a:gs pos="65000">
                  <a:schemeClr val="accent1">
                    <a:alpha val="0"/>
                  </a:schemeClr>
                </a:gs>
                <a:gs pos="35000">
                  <a:schemeClr val="accent1">
                    <a:alpha val="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0" scaled="1"/>
              <a:tileRect/>
            </a:gra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9D34B741-ED0B-7FCB-0105-4E00E5509817}"/>
              </a:ext>
            </a:extLst>
          </p:cNvPr>
          <p:cNvSpPr/>
          <p:nvPr/>
        </p:nvSpPr>
        <p:spPr>
          <a:xfrm>
            <a:off x="4524906" y="1313127"/>
            <a:ext cx="3142178" cy="314217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7B47A49-7954-D149-0C44-FE0312E729C0}"/>
              </a:ext>
            </a:extLst>
          </p:cNvPr>
          <p:cNvSpPr txBox="1"/>
          <p:nvPr/>
        </p:nvSpPr>
        <p:spPr>
          <a:xfrm>
            <a:off x="4396468" y="2438137"/>
            <a:ext cx="3399064" cy="998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问题导向</a:t>
            </a:r>
            <a:endParaRPr lang="en-US" altLang="zh-CN" sz="2400" b="1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结果导向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61855B1-CA24-0F1C-5606-7DB077459EDC}"/>
              </a:ext>
            </a:extLst>
          </p:cNvPr>
          <p:cNvSpPr/>
          <p:nvPr/>
        </p:nvSpPr>
        <p:spPr>
          <a:xfrm>
            <a:off x="4283364" y="1080848"/>
            <a:ext cx="3625271" cy="3625271"/>
          </a:xfrm>
          <a:prstGeom prst="ellipse">
            <a:avLst/>
          </a:prstGeom>
          <a:noFill/>
          <a:ln w="12700" cap="flat" cmpd="sng" algn="ctr">
            <a:solidFill>
              <a:schemeClr val="accent1"/>
            </a:solidFill>
            <a:prstDash val="lgDash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9" name="流程图: 摘录 8">
            <a:extLst>
              <a:ext uri="{FF2B5EF4-FFF2-40B4-BE49-F238E27FC236}">
                <a16:creationId xmlns:a16="http://schemas.microsoft.com/office/drawing/2014/main" id="{C8BD0F8C-F8BC-B19D-F6A6-1E5D9664F712}"/>
              </a:ext>
            </a:extLst>
          </p:cNvPr>
          <p:cNvSpPr/>
          <p:nvPr/>
        </p:nvSpPr>
        <p:spPr>
          <a:xfrm rot="10493996">
            <a:off x="4141791" y="2419878"/>
            <a:ext cx="318755" cy="189912"/>
          </a:xfrm>
          <a:prstGeom prst="flowChartExtra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58C82D2-CAB7-0ACB-1B96-6A73BF6F3595}"/>
              </a:ext>
            </a:extLst>
          </p:cNvPr>
          <p:cNvSpPr txBox="1"/>
          <p:nvPr/>
        </p:nvSpPr>
        <p:spPr>
          <a:xfrm>
            <a:off x="4524906" y="5647946"/>
            <a:ext cx="3142178" cy="5113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schemeClr val="bg1">
                      <a:alpha val="20000"/>
                    </a:schemeClr>
                  </a:outerShdw>
                </a:effectLst>
                <a:latin typeface="+mn-ea"/>
              </a:rPr>
              <a:t>实现信息共享机制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AC10FA9-9CE8-9962-A8DF-E8F26A275752}"/>
              </a:ext>
            </a:extLst>
          </p:cNvPr>
          <p:cNvSpPr txBox="1"/>
          <p:nvPr/>
        </p:nvSpPr>
        <p:spPr>
          <a:xfrm>
            <a:off x="8587939" y="2623583"/>
            <a:ext cx="2261586" cy="8419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hangingPunct="0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以小切口撬动能力和服务水平再上新台阶</a:t>
            </a:r>
            <a:endParaRPr lang="en-US" altLang="zh-CN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pPr algn="just" hangingPunct="0">
              <a:lnSpc>
                <a:spcPct val="120000"/>
              </a:lnSpc>
            </a:pPr>
            <a:endParaRPr lang="en-US" altLang="zh-CN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pPr algn="just" hangingPunct="0">
              <a:lnSpc>
                <a:spcPct val="120000"/>
              </a:lnSpc>
            </a:pPr>
            <a:endParaRPr lang="en-US" altLang="zh-CN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pPr algn="just" hangingPunct="0">
              <a:lnSpc>
                <a:spcPct val="120000"/>
              </a:lnSpc>
            </a:pPr>
            <a:endParaRPr lang="en-US" altLang="zh-CN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pPr algn="just" hangingPunct="0">
              <a:lnSpc>
                <a:spcPct val="120000"/>
              </a:lnSpc>
            </a:pPr>
            <a:endParaRPr lang="zh-CN" altLang="en-US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2" name="箭头: 虚尾 11">
            <a:extLst>
              <a:ext uri="{FF2B5EF4-FFF2-40B4-BE49-F238E27FC236}">
                <a16:creationId xmlns:a16="http://schemas.microsoft.com/office/drawing/2014/main" id="{C5B1001B-C71E-EFAC-2BD8-D250693BC206}"/>
              </a:ext>
            </a:extLst>
          </p:cNvPr>
          <p:cNvSpPr/>
          <p:nvPr/>
        </p:nvSpPr>
        <p:spPr>
          <a:xfrm>
            <a:off x="8020962" y="3603685"/>
            <a:ext cx="454649" cy="32387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虚尾 12">
            <a:extLst>
              <a:ext uri="{FF2B5EF4-FFF2-40B4-BE49-F238E27FC236}">
                <a16:creationId xmlns:a16="http://schemas.microsoft.com/office/drawing/2014/main" id="{9CB9C062-6621-9898-607D-35893B92072D}"/>
              </a:ext>
            </a:extLst>
          </p:cNvPr>
          <p:cNvSpPr/>
          <p:nvPr/>
        </p:nvSpPr>
        <p:spPr>
          <a:xfrm flipH="1">
            <a:off x="3545227" y="3601262"/>
            <a:ext cx="454649" cy="32387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157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A97D52BD-7209-9065-D91E-EA73561F8F8F}"/>
              </a:ext>
            </a:extLst>
          </p:cNvPr>
          <p:cNvSpPr txBox="1"/>
          <p:nvPr/>
        </p:nvSpPr>
        <p:spPr>
          <a:xfrm>
            <a:off x="3802743" y="3786021"/>
            <a:ext cx="4615543" cy="13885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673606"/>
              </a:avLst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 dirty="0">
                <a:ln>
                  <a:solidFill>
                    <a:schemeClr val="accent1"/>
                  </a:solidFill>
                </a:ln>
                <a:noFill/>
                <a:effectLst>
                  <a:outerShdw blurRad="50800" dist="38100" dir="2700000" algn="tl" rotWithShape="0">
                    <a:schemeClr val="accent6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PART THREE</a:t>
            </a:r>
            <a:endParaRPr lang="zh-CN" altLang="en-US" sz="6000" dirty="0">
              <a:ln>
                <a:solidFill>
                  <a:schemeClr val="accent1"/>
                </a:solidFill>
              </a:ln>
              <a:noFill/>
              <a:effectLst>
                <a:outerShdw blurRad="50800" dist="38100" dir="2700000" algn="tl" rotWithShape="0">
                  <a:schemeClr val="accent6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F00F9E5-6AF4-BED2-DB27-B097225C1ED7}"/>
              </a:ext>
            </a:extLst>
          </p:cNvPr>
          <p:cNvSpPr txBox="1"/>
          <p:nvPr/>
        </p:nvSpPr>
        <p:spPr>
          <a:xfrm>
            <a:off x="4343314" y="2157579"/>
            <a:ext cx="3505370" cy="9144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accent4"/>
                    </a:gs>
                  </a:gsLst>
                  <a:lin ang="5400000" scaled="1"/>
                </a:gradFill>
                <a:latin typeface="+mj-ea"/>
                <a:ea typeface="+mj-ea"/>
              </a:rPr>
              <a:t>创新突破</a:t>
            </a:r>
          </a:p>
        </p:txBody>
      </p:sp>
    </p:spTree>
    <p:extLst>
      <p:ext uri="{BB962C8B-B14F-4D97-AF65-F5344CB8AC3E}">
        <p14:creationId xmlns:p14="http://schemas.microsoft.com/office/powerpoint/2010/main" val="2558139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EC9FE"/>
      </a:accent1>
      <a:accent2>
        <a:srgbClr val="0241F5"/>
      </a:accent2>
      <a:accent3>
        <a:srgbClr val="A5A5A5"/>
      </a:accent3>
      <a:accent4>
        <a:srgbClr val="CEF4FE"/>
      </a:accent4>
      <a:accent5>
        <a:srgbClr val="5B9BD5"/>
      </a:accent5>
      <a:accent6>
        <a:srgbClr val="000223"/>
      </a:accent6>
      <a:hlink>
        <a:srgbClr val="0563C1"/>
      </a:hlink>
      <a:folHlink>
        <a:srgbClr val="7030A0"/>
      </a:folHlink>
    </a:clrScheme>
    <a:fontScheme name="自定义 6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2676</TotalTime>
  <Words>483</Words>
  <Application>Microsoft Office PowerPoint</Application>
  <PresentationFormat>宽屏</PresentationFormat>
  <Paragraphs>79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0" baseType="lpstr">
      <vt:lpstr>Arial Black</vt:lpstr>
      <vt:lpstr>微软雅黑</vt:lpstr>
      <vt:lpstr>微软雅黑 Light</vt:lpstr>
      <vt:lpstr>Arial</vt:lpstr>
      <vt:lpstr>微软雅黑</vt:lpstr>
      <vt:lpstr>Microsoft YaHei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吴 静雯</dc:creator>
  <cp:lastModifiedBy>吴 静雯</cp:lastModifiedBy>
  <cp:revision>33</cp:revision>
  <dcterms:created xsi:type="dcterms:W3CDTF">2022-07-11T12:51:22Z</dcterms:created>
  <dcterms:modified xsi:type="dcterms:W3CDTF">2022-08-10T13:56:03Z</dcterms:modified>
</cp:coreProperties>
</file>