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handoutMasterIdLst>
    <p:handoutMasterId r:id="rId37"/>
  </p:handoutMasterIdLst>
  <p:sldIdLst>
    <p:sldId id="270" r:id="rId2"/>
    <p:sldId id="271" r:id="rId3"/>
    <p:sldId id="257" r:id="rId4"/>
    <p:sldId id="289" r:id="rId5"/>
    <p:sldId id="282" r:id="rId6"/>
    <p:sldId id="290" r:id="rId7"/>
    <p:sldId id="284" r:id="rId8"/>
    <p:sldId id="285" r:id="rId9"/>
    <p:sldId id="296" r:id="rId10"/>
    <p:sldId id="272" r:id="rId11"/>
    <p:sldId id="286" r:id="rId12"/>
    <p:sldId id="317" r:id="rId13"/>
    <p:sldId id="318" r:id="rId14"/>
    <p:sldId id="298" r:id="rId15"/>
    <p:sldId id="322" r:id="rId16"/>
    <p:sldId id="273" r:id="rId17"/>
    <p:sldId id="287" r:id="rId18"/>
    <p:sldId id="291" r:id="rId19"/>
    <p:sldId id="292" r:id="rId20"/>
    <p:sldId id="295" r:id="rId21"/>
    <p:sldId id="306" r:id="rId22"/>
    <p:sldId id="308" r:id="rId23"/>
    <p:sldId id="297" r:id="rId24"/>
    <p:sldId id="300" r:id="rId25"/>
    <p:sldId id="274" r:id="rId26"/>
    <p:sldId id="321" r:id="rId27"/>
    <p:sldId id="320" r:id="rId28"/>
    <p:sldId id="305" r:id="rId29"/>
    <p:sldId id="302" r:id="rId30"/>
    <p:sldId id="303" r:id="rId31"/>
    <p:sldId id="319" r:id="rId32"/>
    <p:sldId id="288" r:id="rId33"/>
    <p:sldId id="276" r:id="rId34"/>
    <p:sldId id="323" r:id="rId35"/>
  </p:sldIdLst>
  <p:sldSz cx="12192000" cy="6858000"/>
  <p:notesSz cx="6858000" cy="9144000"/>
  <p:embeddedFontLst>
    <p:embeddedFont>
      <p:font typeface="Microsoft YaHei" panose="020B0503020204020204" pitchFamily="34" charset="-122"/>
      <p:regular r:id="rId38"/>
      <p:bold r:id="rId39"/>
    </p:embeddedFont>
    <p:embeddedFont>
      <p:font typeface="Microsoft YaHei" panose="020B0503020204020204" pitchFamily="34" charset="-122"/>
      <p:regular r:id="rId38"/>
      <p:bold r:id="rId39"/>
    </p:embeddedFont>
    <p:embeddedFont>
      <p:font typeface="Arial Black" panose="020B0A04020102020204" pitchFamily="34" charset="0"/>
      <p:bold r:id="rId40"/>
    </p:embeddedFont>
    <p:embeddedFont>
      <p:font typeface="Microsoft YaHei Light" panose="020B0502040204020203" pitchFamily="34"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735AF0"/>
    <a:srgbClr val="15C2FF"/>
    <a:srgbClr val="6D53EF"/>
    <a:srgbClr val="90ACDC"/>
    <a:srgbClr val="374BFE"/>
    <a:srgbClr val="024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9" autoAdjust="0"/>
    <p:restoredTop sz="94651" autoAdjust="0"/>
  </p:normalViewPr>
  <p:slideViewPr>
    <p:cSldViewPr snapToGrid="0">
      <p:cViewPr varScale="1">
        <p:scale>
          <a:sx n="84" d="100"/>
          <a:sy n="84" d="100"/>
        </p:scale>
        <p:origin x="68" y="1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3" d="100"/>
          <a:sy n="73" d="100"/>
        </p:scale>
        <p:origin x="2200"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线上预约</c:v>
                </c:pt>
              </c:strCache>
            </c:strRef>
          </c:tx>
          <c:spPr>
            <a:solidFill>
              <a:schemeClr val="accent1"/>
            </a:solidFill>
            <a:ln>
              <a:noFill/>
            </a:ln>
            <a:effectLst/>
          </c:spPr>
          <c:invertIfNegative val="0"/>
          <c:cat>
            <c:strRef>
              <c:f>Sheet1!$A$2:$A$5</c:f>
              <c:strCache>
                <c:ptCount val="4"/>
                <c:pt idx="0">
                  <c:v>20XX</c:v>
                </c:pt>
                <c:pt idx="1">
                  <c:v>20XX</c:v>
                </c:pt>
                <c:pt idx="2">
                  <c:v>20XX</c:v>
                </c:pt>
                <c:pt idx="3">
                  <c:v>20XX</c:v>
                </c:pt>
              </c:strCache>
            </c:strRef>
          </c:cat>
          <c:val>
            <c:numRef>
              <c:f>Sheet1!$B$2:$B$5</c:f>
              <c:numCache>
                <c:formatCode>General</c:formatCode>
                <c:ptCount val="4"/>
                <c:pt idx="0">
                  <c:v>2000</c:v>
                </c:pt>
                <c:pt idx="1">
                  <c:v>4000</c:v>
                </c:pt>
                <c:pt idx="2">
                  <c:v>6000</c:v>
                </c:pt>
                <c:pt idx="3">
                  <c:v>9000</c:v>
                </c:pt>
              </c:numCache>
            </c:numRef>
          </c:val>
          <c:extLst>
            <c:ext xmlns:c16="http://schemas.microsoft.com/office/drawing/2014/chart" uri="{C3380CC4-5D6E-409C-BE32-E72D297353CC}">
              <c16:uniqueId val="{00000000-5AEC-4C39-A696-947083415842}"/>
            </c:ext>
          </c:extLst>
        </c:ser>
        <c:ser>
          <c:idx val="1"/>
          <c:order val="1"/>
          <c:tx>
            <c:strRef>
              <c:f>Sheet1!$C$1</c:f>
              <c:strCache>
                <c:ptCount val="1"/>
                <c:pt idx="0">
                  <c:v>线下就诊</c:v>
                </c:pt>
              </c:strCache>
            </c:strRef>
          </c:tx>
          <c:spPr>
            <a:solidFill>
              <a:schemeClr val="accent2"/>
            </a:solidFill>
            <a:ln>
              <a:noFill/>
            </a:ln>
            <a:effectLst/>
          </c:spPr>
          <c:invertIfNegative val="0"/>
          <c:cat>
            <c:strRef>
              <c:f>Sheet1!$A$2:$A$5</c:f>
              <c:strCache>
                <c:ptCount val="4"/>
                <c:pt idx="0">
                  <c:v>20XX</c:v>
                </c:pt>
                <c:pt idx="1">
                  <c:v>20XX</c:v>
                </c:pt>
                <c:pt idx="2">
                  <c:v>20XX</c:v>
                </c:pt>
                <c:pt idx="3">
                  <c:v>20XX</c:v>
                </c:pt>
              </c:strCache>
            </c:strRef>
          </c:cat>
          <c:val>
            <c:numRef>
              <c:f>Sheet1!$C$2:$C$5</c:f>
              <c:numCache>
                <c:formatCode>General</c:formatCode>
                <c:ptCount val="4"/>
                <c:pt idx="0">
                  <c:v>7000</c:v>
                </c:pt>
                <c:pt idx="1">
                  <c:v>5000</c:v>
                </c:pt>
                <c:pt idx="2">
                  <c:v>7000</c:v>
                </c:pt>
                <c:pt idx="3">
                  <c:v>7000</c:v>
                </c:pt>
              </c:numCache>
            </c:numRef>
          </c:val>
          <c:extLst>
            <c:ext xmlns:c16="http://schemas.microsoft.com/office/drawing/2014/chart" uri="{C3380CC4-5D6E-409C-BE32-E72D297353CC}">
              <c16:uniqueId val="{00000001-5AEC-4C39-A696-947083415842}"/>
            </c:ext>
          </c:extLst>
        </c:ser>
        <c:dLbls>
          <c:showLegendKey val="0"/>
          <c:showVal val="0"/>
          <c:showCatName val="0"/>
          <c:showSerName val="0"/>
          <c:showPercent val="0"/>
          <c:showBubbleSize val="0"/>
        </c:dLbls>
        <c:gapWidth val="219"/>
        <c:overlap val="-27"/>
        <c:axId val="91146983"/>
        <c:axId val="91152559"/>
      </c:barChart>
      <c:catAx>
        <c:axId val="91146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91152559"/>
        <c:crosses val="autoZero"/>
        <c:auto val="1"/>
        <c:lblAlgn val="ctr"/>
        <c:lblOffset val="100"/>
        <c:noMultiLvlLbl val="0"/>
      </c:catAx>
      <c:valAx>
        <c:axId val="91152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91146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33361849254797E-2"/>
          <c:y val="3.6119904289105699E-2"/>
          <c:w val="0.91665529027975501"/>
          <c:h val="0.74850559950289297"/>
        </c:manualLayout>
      </c:layout>
      <c:areaChart>
        <c:grouping val="stacked"/>
        <c:varyColors val="0"/>
        <c:ser>
          <c:idx val="0"/>
          <c:order val="0"/>
          <c:tx>
            <c:strRef>
              <c:f>Sheet1!$B$1</c:f>
              <c:strCache>
                <c:ptCount val="1"/>
                <c:pt idx="0">
                  <c:v>期望值</c:v>
                </c:pt>
              </c:strCache>
            </c:strRef>
          </c:tx>
          <c:spPr>
            <a:gradFill flip="none" rotWithShape="1">
              <a:gsLst>
                <a:gs pos="0">
                  <a:schemeClr val="accent1">
                    <a:alpha val="0"/>
                  </a:schemeClr>
                </a:gs>
                <a:gs pos="100000">
                  <a:schemeClr val="accent1"/>
                </a:gs>
              </a:gsLst>
              <a:lin ang="16200000" scaled="1"/>
              <a:tileRect/>
            </a:gradFill>
            <a:ln>
              <a:noFill/>
            </a:ln>
            <a:effectLst/>
          </c:spPr>
          <c:cat>
            <c:strRef>
              <c:f>Sheet1!$A$2:$A$8</c:f>
              <c:strCache>
                <c:ptCount val="7"/>
                <c:pt idx="0">
                  <c:v>20XX</c:v>
                </c:pt>
                <c:pt idx="1">
                  <c:v>20XX</c:v>
                </c:pt>
                <c:pt idx="2">
                  <c:v>20XX</c:v>
                </c:pt>
                <c:pt idx="3">
                  <c:v>20XX</c:v>
                </c:pt>
                <c:pt idx="4">
                  <c:v>20XX</c:v>
                </c:pt>
                <c:pt idx="5">
                  <c:v>20XX</c:v>
                </c:pt>
                <c:pt idx="6">
                  <c:v>20XX</c:v>
                </c:pt>
              </c:strCache>
            </c:strRef>
          </c:cat>
          <c:val>
            <c:numRef>
              <c:f>Sheet1!$B$2:$B$8</c:f>
              <c:numCache>
                <c:formatCode>General</c:formatCode>
                <c:ptCount val="7"/>
                <c:pt idx="0">
                  <c:v>10</c:v>
                </c:pt>
                <c:pt idx="1">
                  <c:v>16</c:v>
                </c:pt>
                <c:pt idx="2">
                  <c:v>30</c:v>
                </c:pt>
                <c:pt idx="3">
                  <c:v>44</c:v>
                </c:pt>
                <c:pt idx="4">
                  <c:v>50</c:v>
                </c:pt>
                <c:pt idx="5">
                  <c:v>66</c:v>
                </c:pt>
                <c:pt idx="6">
                  <c:v>70</c:v>
                </c:pt>
              </c:numCache>
            </c:numRef>
          </c:val>
          <c:extLst>
            <c:ext xmlns:c16="http://schemas.microsoft.com/office/drawing/2014/chart" uri="{C3380CC4-5D6E-409C-BE32-E72D297353CC}">
              <c16:uniqueId val="{00000000-6F28-47B2-9D1F-4660AAFF5B56}"/>
            </c:ext>
          </c:extLst>
        </c:ser>
        <c:ser>
          <c:idx val="1"/>
          <c:order val="1"/>
          <c:tx>
            <c:strRef>
              <c:f>Sheet1!$C$1</c:f>
              <c:strCache>
                <c:ptCount val="1"/>
                <c:pt idx="0">
                  <c:v>实际值</c:v>
                </c:pt>
              </c:strCache>
            </c:strRef>
          </c:tx>
          <c:spPr>
            <a:gradFill>
              <a:gsLst>
                <a:gs pos="0">
                  <a:schemeClr val="accent2">
                    <a:alpha val="0"/>
                  </a:schemeClr>
                </a:gs>
                <a:gs pos="100000">
                  <a:schemeClr val="accent2"/>
                </a:gs>
              </a:gsLst>
              <a:lin ang="16200000" scaled="1"/>
            </a:gradFill>
            <a:ln>
              <a:noFill/>
            </a:ln>
            <a:effectLst/>
          </c:spPr>
          <c:cat>
            <c:strRef>
              <c:f>Sheet1!$A$2:$A$8</c:f>
              <c:strCache>
                <c:ptCount val="7"/>
                <c:pt idx="0">
                  <c:v>20XX</c:v>
                </c:pt>
                <c:pt idx="1">
                  <c:v>20XX</c:v>
                </c:pt>
                <c:pt idx="2">
                  <c:v>20XX</c:v>
                </c:pt>
                <c:pt idx="3">
                  <c:v>20XX</c:v>
                </c:pt>
                <c:pt idx="4">
                  <c:v>20XX</c:v>
                </c:pt>
                <c:pt idx="5">
                  <c:v>20XX</c:v>
                </c:pt>
                <c:pt idx="6">
                  <c:v>20XX</c:v>
                </c:pt>
              </c:strCache>
            </c:strRef>
          </c:cat>
          <c:val>
            <c:numRef>
              <c:f>Sheet1!$C$2:$C$8</c:f>
              <c:numCache>
                <c:formatCode>General</c:formatCode>
                <c:ptCount val="7"/>
                <c:pt idx="0">
                  <c:v>5</c:v>
                </c:pt>
                <c:pt idx="1">
                  <c:v>28</c:v>
                </c:pt>
                <c:pt idx="2">
                  <c:v>30</c:v>
                </c:pt>
                <c:pt idx="3">
                  <c:v>44</c:v>
                </c:pt>
                <c:pt idx="4">
                  <c:v>56</c:v>
                </c:pt>
                <c:pt idx="5">
                  <c:v>80</c:v>
                </c:pt>
                <c:pt idx="6">
                  <c:v>90</c:v>
                </c:pt>
              </c:numCache>
            </c:numRef>
          </c:val>
          <c:extLst>
            <c:ext xmlns:c16="http://schemas.microsoft.com/office/drawing/2014/chart" uri="{C3380CC4-5D6E-409C-BE32-E72D297353CC}">
              <c16:uniqueId val="{00000001-6F28-47B2-9D1F-4660AAFF5B56}"/>
            </c:ext>
          </c:extLst>
        </c:ser>
        <c:dLbls>
          <c:showLegendKey val="0"/>
          <c:showVal val="0"/>
          <c:showCatName val="0"/>
          <c:showSerName val="0"/>
          <c:showPercent val="0"/>
          <c:showBubbleSize val="0"/>
        </c:dLbls>
        <c:axId val="1116912288"/>
        <c:axId val="1116912616"/>
      </c:areaChart>
      <c:catAx>
        <c:axId val="1116912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116912616"/>
        <c:crosses val="autoZero"/>
        <c:auto val="1"/>
        <c:lblAlgn val="ctr"/>
        <c:lblOffset val="100"/>
        <c:noMultiLvlLbl val="1"/>
      </c:catAx>
      <c:valAx>
        <c:axId val="1116912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116912288"/>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ea"/>
                <a:ea typeface="+mn-ea"/>
                <a:cs typeface="+mn-cs"/>
              </a:defRPr>
            </a:pPr>
            <a:endParaRPr lang="zh-CN"/>
          </a:p>
        </c:txPr>
      </c:legendEntry>
      <c:legendEntry>
        <c:idx val="1"/>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ea"/>
                <a:ea typeface="+mn-ea"/>
                <a:cs typeface="+mn-cs"/>
              </a:defRPr>
            </a:pPr>
            <a:endParaRPr lang="zh-CN"/>
          </a:p>
        </c:txPr>
      </c:legendEntry>
      <c:layout>
        <c:manualLayout>
          <c:xMode val="edge"/>
          <c:yMode val="edge"/>
          <c:x val="0.42749347248570002"/>
          <c:y val="0.89989439940869598"/>
          <c:w val="0.14501305502860001"/>
          <c:h val="5.9265456238338197E-2"/>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panose="020B0604020202020204" pitchFamily="34" charset="0"/>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rPr>
              <a:t>2022/7/15</a:t>
            </a:fld>
            <a:endParaRPr lang="zh-CN" altLang="en-US">
              <a:latin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panose="020B0604020202020204" pitchFamily="34" charset="0"/>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rPr>
              <a:t>‹#›</a:t>
            </a:fld>
            <a:endParaRPr lang="zh-CN" altLang="en-US">
              <a:latin typeface="Arial"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687C0B21-1F9D-4561-AFF2-0D09D5A1DB5B}" type="datetimeFigureOut">
              <a:rPr lang="zh-CN" altLang="en-US" smtClean="0"/>
              <a:t>2022/7/15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DC7D93D2-23A6-46D4-AA22-3A34AB8B701E}"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7D93D2-23A6-46D4-AA22-3A34AB8B701E}"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7D93D2-23A6-46D4-AA22-3A34AB8B701E}" type="slidenum">
              <a:rPr lang="zh-CN" altLang="en-US" smtClean="0"/>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C7D93D2-23A6-46D4-AA22-3A34AB8B701E}"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4" t="8337" r="45" b="13721"/>
          <a:stretch>
            <a:fillRect/>
          </a:stretch>
        </p:blipFill>
        <p:spPr>
          <a:xfrm flipH="1">
            <a:off x="1" y="0"/>
            <a:ext cx="12173833" cy="6858000"/>
          </a:xfrm>
          <a:custGeom>
            <a:avLst/>
            <a:gdLst>
              <a:gd name="connsiteX0" fmla="*/ 12173833 w 12173833"/>
              <a:gd name="connsiteY0" fmla="*/ 0 h 6858000"/>
              <a:gd name="connsiteX1" fmla="*/ 0 w 12173833"/>
              <a:gd name="connsiteY1" fmla="*/ 0 h 6858000"/>
              <a:gd name="connsiteX2" fmla="*/ 0 w 12173833"/>
              <a:gd name="connsiteY2" fmla="*/ 6858000 h 6858000"/>
              <a:gd name="connsiteX3" fmla="*/ 12173833 w 121738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73833" h="6858000">
                <a:moveTo>
                  <a:pt x="12173833" y="0"/>
                </a:moveTo>
                <a:lnTo>
                  <a:pt x="0" y="0"/>
                </a:lnTo>
                <a:lnTo>
                  <a:pt x="0" y="6858000"/>
                </a:lnTo>
                <a:lnTo>
                  <a:pt x="12173833" y="6858000"/>
                </a:lnTo>
                <a:close/>
              </a:path>
            </a:pathLst>
          </a:custGeom>
        </p:spPr>
      </p:pic>
      <p:pic>
        <p:nvPicPr>
          <p:cNvPr id="4" name="图片 3"/>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1934" t="8337" b="13721"/>
          <a:stretch>
            <a:fillRect/>
          </a:stretch>
        </p:blipFill>
        <p:spPr>
          <a:xfrm flipH="1">
            <a:off x="1436804" y="0"/>
            <a:ext cx="10737029" cy="6858000"/>
          </a:xfrm>
          <a:custGeom>
            <a:avLst/>
            <a:gdLst>
              <a:gd name="connsiteX0" fmla="*/ 10737029 w 10737029"/>
              <a:gd name="connsiteY0" fmla="*/ 0 h 6858000"/>
              <a:gd name="connsiteX1" fmla="*/ 0 w 10737029"/>
              <a:gd name="connsiteY1" fmla="*/ 0 h 6858000"/>
              <a:gd name="connsiteX2" fmla="*/ 0 w 10737029"/>
              <a:gd name="connsiteY2" fmla="*/ 6858000 h 6858000"/>
              <a:gd name="connsiteX3" fmla="*/ 10737029 w 107370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37029" h="6858000">
                <a:moveTo>
                  <a:pt x="10737029" y="0"/>
                </a:moveTo>
                <a:lnTo>
                  <a:pt x="0" y="0"/>
                </a:lnTo>
                <a:lnTo>
                  <a:pt x="0" y="6858000"/>
                </a:lnTo>
                <a:lnTo>
                  <a:pt x="10737029" y="6858000"/>
                </a:lnTo>
                <a:close/>
              </a:path>
            </a:pathLst>
          </a:custGeom>
        </p:spPr>
      </p:pic>
      <p:grpSp>
        <p:nvGrpSpPr>
          <p:cNvPr id="5" name="组合 4"/>
          <p:cNvGrpSpPr/>
          <p:nvPr userDrawn="1"/>
        </p:nvGrpSpPr>
        <p:grpSpPr>
          <a:xfrm>
            <a:off x="0" y="-35620"/>
            <a:ext cx="12204699" cy="6017357"/>
            <a:chOff x="0" y="-35620"/>
            <a:chExt cx="12204699" cy="6017357"/>
          </a:xfrm>
        </p:grpSpPr>
        <p:sp>
          <p:nvSpPr>
            <p:cNvPr id="6" name="任意多边形: 形状 5"/>
            <p:cNvSpPr/>
            <p:nvPr/>
          </p:nvSpPr>
          <p:spPr>
            <a:xfrm>
              <a:off x="0" y="0"/>
              <a:ext cx="12204699" cy="5981737"/>
            </a:xfrm>
            <a:custGeom>
              <a:avLst/>
              <a:gdLst>
                <a:gd name="connsiteX0" fmla="*/ 0 w 12192000"/>
                <a:gd name="connsiteY0" fmla="*/ 0 h 5981737"/>
                <a:gd name="connsiteX1" fmla="*/ 12180888 w 12192000"/>
                <a:gd name="connsiteY1" fmla="*/ 0 h 5981737"/>
                <a:gd name="connsiteX2" fmla="*/ 12180888 w 12192000"/>
                <a:gd name="connsiteY2" fmla="*/ 5100099 h 5981737"/>
                <a:gd name="connsiteX3" fmla="*/ 12192000 w 12192000"/>
                <a:gd name="connsiteY3" fmla="*/ 5105360 h 5981737"/>
                <a:gd name="connsiteX4" fmla="*/ 12192000 w 12192000"/>
                <a:gd name="connsiteY4" fmla="*/ 5334517 h 5981737"/>
                <a:gd name="connsiteX5" fmla="*/ 12010401 w 12192000"/>
                <a:gd name="connsiteY5" fmla="*/ 5289899 h 5981737"/>
                <a:gd name="connsiteX6" fmla="*/ 9285288 w 12192000"/>
                <a:gd name="connsiteY6" fmla="*/ 4914900 h 5981737"/>
                <a:gd name="connsiteX7" fmla="*/ 3049588 w 12192000"/>
                <a:gd name="connsiteY7" fmla="*/ 5981700 h 5981737"/>
                <a:gd name="connsiteX8" fmla="*/ 49272 w 12192000"/>
                <a:gd name="connsiteY8" fmla="*/ 4872529 h 5981737"/>
                <a:gd name="connsiteX9" fmla="*/ 0 w 12192000"/>
                <a:gd name="connsiteY9" fmla="*/ 4823379 h 598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981737">
                  <a:moveTo>
                    <a:pt x="0" y="0"/>
                  </a:moveTo>
                  <a:lnTo>
                    <a:pt x="12180888" y="0"/>
                  </a:lnTo>
                  <a:lnTo>
                    <a:pt x="12180888" y="5100099"/>
                  </a:lnTo>
                  <a:lnTo>
                    <a:pt x="12192000" y="5105360"/>
                  </a:lnTo>
                  <a:lnTo>
                    <a:pt x="12192000" y="5334517"/>
                  </a:lnTo>
                  <a:lnTo>
                    <a:pt x="12010401" y="5289899"/>
                  </a:lnTo>
                  <a:cubicBezTo>
                    <a:pt x="11252895" y="5107399"/>
                    <a:pt x="10167806" y="4878398"/>
                    <a:pt x="9285288" y="4914900"/>
                  </a:cubicBezTo>
                  <a:cubicBezTo>
                    <a:pt x="7268105" y="4998333"/>
                    <a:pt x="4588924" y="5988762"/>
                    <a:pt x="3049588" y="5981700"/>
                  </a:cubicBezTo>
                  <a:cubicBezTo>
                    <a:pt x="1857773" y="5945585"/>
                    <a:pt x="809138" y="5585040"/>
                    <a:pt x="49272" y="4872529"/>
                  </a:cubicBezTo>
                  <a:lnTo>
                    <a:pt x="0" y="4823379"/>
                  </a:lnTo>
                  <a:close/>
                </a:path>
              </a:pathLst>
            </a:custGeom>
            <a:gradFill>
              <a:gsLst>
                <a:gs pos="0">
                  <a:schemeClr val="accent1"/>
                </a:gs>
                <a:gs pos="100000">
                  <a:schemeClr val="accent1">
                    <a:alpha val="61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任意多边形: 形状 6"/>
            <p:cNvSpPr/>
            <p:nvPr/>
          </p:nvSpPr>
          <p:spPr>
            <a:xfrm>
              <a:off x="2613331" y="-1"/>
              <a:ext cx="9591368" cy="5981738"/>
            </a:xfrm>
            <a:custGeom>
              <a:avLst/>
              <a:gdLst>
                <a:gd name="connsiteX0" fmla="*/ 4984905 w 9591368"/>
                <a:gd name="connsiteY0" fmla="*/ 0 h 5981738"/>
                <a:gd name="connsiteX1" fmla="*/ 9580244 w 9591368"/>
                <a:gd name="connsiteY1" fmla="*/ 0 h 5981738"/>
                <a:gd name="connsiteX2" fmla="*/ 9580244 w 9591368"/>
                <a:gd name="connsiteY2" fmla="*/ 5100099 h 5981738"/>
                <a:gd name="connsiteX3" fmla="*/ 9591368 w 9591368"/>
                <a:gd name="connsiteY3" fmla="*/ 5105361 h 5981738"/>
                <a:gd name="connsiteX4" fmla="*/ 9591368 w 9591368"/>
                <a:gd name="connsiteY4" fmla="*/ 5334518 h 5981738"/>
                <a:gd name="connsiteX5" fmla="*/ 9409580 w 9591368"/>
                <a:gd name="connsiteY5" fmla="*/ 5289900 h 5981738"/>
                <a:gd name="connsiteX6" fmla="*/ 6681628 w 9591368"/>
                <a:gd name="connsiteY6" fmla="*/ 4914901 h 5981738"/>
                <a:gd name="connsiteX7" fmla="*/ 439434 w 9591368"/>
                <a:gd name="connsiteY7" fmla="*/ 5981701 h 5981738"/>
                <a:gd name="connsiteX8" fmla="*/ 217451 w 9591368"/>
                <a:gd name="connsiteY8" fmla="*/ 5971120 h 5981738"/>
                <a:gd name="connsiteX9" fmla="*/ 0 w 9591368"/>
                <a:gd name="connsiteY9" fmla="*/ 5952976 h 5981738"/>
                <a:gd name="connsiteX10" fmla="*/ 77815 w 9591368"/>
                <a:gd name="connsiteY10" fmla="*/ 5615820 h 5981738"/>
                <a:gd name="connsiteX11" fmla="*/ 4890074 w 9591368"/>
                <a:gd name="connsiteY11" fmla="*/ 37391 h 598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91368" h="5981738">
                  <a:moveTo>
                    <a:pt x="4984905" y="0"/>
                  </a:moveTo>
                  <a:lnTo>
                    <a:pt x="9580244" y="0"/>
                  </a:lnTo>
                  <a:lnTo>
                    <a:pt x="9580244" y="5100099"/>
                  </a:lnTo>
                  <a:lnTo>
                    <a:pt x="9591368" y="5105361"/>
                  </a:lnTo>
                  <a:lnTo>
                    <a:pt x="9591368" y="5334518"/>
                  </a:lnTo>
                  <a:lnTo>
                    <a:pt x="9409580" y="5289900"/>
                  </a:lnTo>
                  <a:cubicBezTo>
                    <a:pt x="8651285" y="5107399"/>
                    <a:pt x="7565066" y="4878399"/>
                    <a:pt x="6681628" y="4914901"/>
                  </a:cubicBezTo>
                  <a:cubicBezTo>
                    <a:pt x="4662345" y="4998334"/>
                    <a:pt x="1980374" y="5988763"/>
                    <a:pt x="439434" y="5981701"/>
                  </a:cubicBezTo>
                  <a:cubicBezTo>
                    <a:pt x="364868" y="5979443"/>
                    <a:pt x="290862" y="5975919"/>
                    <a:pt x="217451" y="5971120"/>
                  </a:cubicBezTo>
                  <a:lnTo>
                    <a:pt x="0" y="5952976"/>
                  </a:lnTo>
                  <a:lnTo>
                    <a:pt x="77815" y="5615820"/>
                  </a:lnTo>
                  <a:cubicBezTo>
                    <a:pt x="726608" y="3094166"/>
                    <a:pt x="2529594" y="1035790"/>
                    <a:pt x="4890074" y="37391"/>
                  </a:cubicBezTo>
                  <a:close/>
                </a:path>
              </a:pathLst>
            </a:custGeom>
            <a:gradFill>
              <a:gsLst>
                <a:gs pos="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任意多边形: 形状 7"/>
            <p:cNvSpPr/>
            <p:nvPr/>
          </p:nvSpPr>
          <p:spPr>
            <a:xfrm>
              <a:off x="0" y="0"/>
              <a:ext cx="10251931" cy="5981737"/>
            </a:xfrm>
            <a:custGeom>
              <a:avLst/>
              <a:gdLst>
                <a:gd name="connsiteX0" fmla="*/ 0 w 10251931"/>
                <a:gd name="connsiteY0" fmla="*/ 0 h 5981737"/>
                <a:gd name="connsiteX1" fmla="*/ 9028280 w 10251931"/>
                <a:gd name="connsiteY1" fmla="*/ 0 h 5981737"/>
                <a:gd name="connsiteX2" fmla="*/ 9136758 w 10251931"/>
                <a:gd name="connsiteY2" fmla="*/ 169210 h 5981737"/>
                <a:gd name="connsiteX3" fmla="*/ 10251931 w 10251931"/>
                <a:gd name="connsiteY3" fmla="*/ 4163438 h 5981737"/>
                <a:gd name="connsiteX4" fmla="*/ 10212162 w 10251931"/>
                <a:gd name="connsiteY4" fmla="*/ 4951014 h 5981737"/>
                <a:gd name="connsiteX5" fmla="*/ 10211590 w 10251931"/>
                <a:gd name="connsiteY5" fmla="*/ 4955518 h 5981737"/>
                <a:gd name="connsiteX6" fmla="*/ 9987267 w 10251931"/>
                <a:gd name="connsiteY6" fmla="*/ 4932431 h 5981737"/>
                <a:gd name="connsiteX7" fmla="*/ 9294959 w 10251931"/>
                <a:gd name="connsiteY7" fmla="*/ 4914900 h 5981737"/>
                <a:gd name="connsiteX8" fmla="*/ 3052765 w 10251931"/>
                <a:gd name="connsiteY8" fmla="*/ 5981700 h 5981737"/>
                <a:gd name="connsiteX9" fmla="*/ 49324 w 10251931"/>
                <a:gd name="connsiteY9" fmla="*/ 4872529 h 5981737"/>
                <a:gd name="connsiteX10" fmla="*/ 0 w 10251931"/>
                <a:gd name="connsiteY10" fmla="*/ 4823379 h 598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1931" h="5981737">
                  <a:moveTo>
                    <a:pt x="0" y="0"/>
                  </a:moveTo>
                  <a:lnTo>
                    <a:pt x="9028280" y="0"/>
                  </a:lnTo>
                  <a:lnTo>
                    <a:pt x="9136758" y="169210"/>
                  </a:lnTo>
                  <a:cubicBezTo>
                    <a:pt x="9844419" y="1333864"/>
                    <a:pt x="10251931" y="2701061"/>
                    <a:pt x="10251931" y="4163438"/>
                  </a:cubicBezTo>
                  <a:cubicBezTo>
                    <a:pt x="10251931" y="4429325"/>
                    <a:pt x="10238459" y="4692065"/>
                    <a:pt x="10212162" y="4951014"/>
                  </a:cubicBezTo>
                  <a:lnTo>
                    <a:pt x="10211590" y="4955518"/>
                  </a:lnTo>
                  <a:lnTo>
                    <a:pt x="9987267" y="4932431"/>
                  </a:lnTo>
                  <a:cubicBezTo>
                    <a:pt x="9749352" y="4913243"/>
                    <a:pt x="9515819" y="4905775"/>
                    <a:pt x="9294959" y="4914900"/>
                  </a:cubicBezTo>
                  <a:cubicBezTo>
                    <a:pt x="7275676" y="4998333"/>
                    <a:pt x="4593704" y="5988762"/>
                    <a:pt x="3052765" y="5981700"/>
                  </a:cubicBezTo>
                  <a:cubicBezTo>
                    <a:pt x="1859708" y="5945585"/>
                    <a:pt x="809981" y="5585040"/>
                    <a:pt x="49324" y="4872529"/>
                  </a:cubicBezTo>
                  <a:lnTo>
                    <a:pt x="0" y="4823379"/>
                  </a:lnTo>
                  <a:close/>
                </a:path>
              </a:pathLst>
            </a:custGeom>
            <a:solidFill>
              <a:schemeClr val="accent1">
                <a:lumMod val="20000"/>
                <a:lumOff val="8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任意多边形: 形状 8"/>
            <p:cNvSpPr/>
            <p:nvPr/>
          </p:nvSpPr>
          <p:spPr>
            <a:xfrm>
              <a:off x="12700" y="4355"/>
              <a:ext cx="6393802" cy="5977381"/>
            </a:xfrm>
            <a:custGeom>
              <a:avLst/>
              <a:gdLst>
                <a:gd name="connsiteX0" fmla="*/ 0 w 6393802"/>
                <a:gd name="connsiteY0" fmla="*/ 0 h 5977381"/>
                <a:gd name="connsiteX1" fmla="*/ 155638 w 6393802"/>
                <a:gd name="connsiteY1" fmla="*/ 3650 h 5977381"/>
                <a:gd name="connsiteX2" fmla="*/ 6369489 w 6393802"/>
                <a:gd name="connsiteY2" fmla="*/ 5209950 h 5977381"/>
                <a:gd name="connsiteX3" fmla="*/ 6393802 w 6393802"/>
                <a:gd name="connsiteY3" fmla="*/ 5387422 h 5977381"/>
                <a:gd name="connsiteX4" fmla="*/ 5994483 w 6393802"/>
                <a:gd name="connsiteY4" fmla="*/ 5477880 h 5977381"/>
                <a:gd name="connsiteX5" fmla="*/ 3052765 w 6393802"/>
                <a:gd name="connsiteY5" fmla="*/ 5977344 h 5977381"/>
                <a:gd name="connsiteX6" fmla="*/ 49324 w 6393802"/>
                <a:gd name="connsiteY6" fmla="*/ 4868173 h 5977381"/>
                <a:gd name="connsiteX7" fmla="*/ 0 w 6393802"/>
                <a:gd name="connsiteY7" fmla="*/ 4819023 h 597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3802" h="5977381">
                  <a:moveTo>
                    <a:pt x="0" y="0"/>
                  </a:moveTo>
                  <a:lnTo>
                    <a:pt x="155638" y="3650"/>
                  </a:lnTo>
                  <a:cubicBezTo>
                    <a:pt x="3320446" y="152451"/>
                    <a:pt x="5899883" y="2359221"/>
                    <a:pt x="6369489" y="5209950"/>
                  </a:cubicBezTo>
                  <a:lnTo>
                    <a:pt x="6393802" y="5387422"/>
                  </a:lnTo>
                  <a:lnTo>
                    <a:pt x="5994483" y="5477880"/>
                  </a:lnTo>
                  <a:cubicBezTo>
                    <a:pt x="4878962" y="5735034"/>
                    <a:pt x="3823234" y="5980875"/>
                    <a:pt x="3052765" y="5977344"/>
                  </a:cubicBezTo>
                  <a:cubicBezTo>
                    <a:pt x="1859708" y="5941229"/>
                    <a:pt x="809981" y="5580684"/>
                    <a:pt x="49324" y="4868173"/>
                  </a:cubicBezTo>
                  <a:lnTo>
                    <a:pt x="0" y="4819023"/>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p:cNvSpPr/>
            <p:nvPr/>
          </p:nvSpPr>
          <p:spPr>
            <a:xfrm>
              <a:off x="12700" y="-35620"/>
              <a:ext cx="4973156" cy="2362591"/>
            </a:xfrm>
            <a:custGeom>
              <a:avLst/>
              <a:gdLst>
                <a:gd name="connsiteX0" fmla="*/ 0 w 4973156"/>
                <a:gd name="connsiteY0" fmla="*/ 0 h 2362591"/>
                <a:gd name="connsiteX1" fmla="*/ 4973156 w 4973156"/>
                <a:gd name="connsiteY1" fmla="*/ 0 h 2362591"/>
                <a:gd name="connsiteX2" fmla="*/ 4911858 w 4973156"/>
                <a:gd name="connsiteY2" fmla="*/ 167477 h 2362591"/>
                <a:gd name="connsiteX3" fmla="*/ 1600200 w 4973156"/>
                <a:gd name="connsiteY3" fmla="*/ 2362591 h 2362591"/>
                <a:gd name="connsiteX4" fmla="*/ 42009 w 4973156"/>
                <a:gd name="connsiteY4" fmla="*/ 2008174 h 2362591"/>
                <a:gd name="connsiteX5" fmla="*/ 0 w 4973156"/>
                <a:gd name="connsiteY5" fmla="*/ 1986658 h 236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3156" h="2362591">
                  <a:moveTo>
                    <a:pt x="0" y="0"/>
                  </a:moveTo>
                  <a:lnTo>
                    <a:pt x="4973156" y="0"/>
                  </a:lnTo>
                  <a:lnTo>
                    <a:pt x="4911858" y="167477"/>
                  </a:lnTo>
                  <a:cubicBezTo>
                    <a:pt x="4366244" y="1457454"/>
                    <a:pt x="3088926" y="2362591"/>
                    <a:pt x="1600200" y="2362591"/>
                  </a:cubicBezTo>
                  <a:cubicBezTo>
                    <a:pt x="1041928" y="2362591"/>
                    <a:pt x="513385" y="2235306"/>
                    <a:pt x="42009" y="2008174"/>
                  </a:cubicBezTo>
                  <a:lnTo>
                    <a:pt x="0" y="1986658"/>
                  </a:lnTo>
                  <a:close/>
                </a:path>
              </a:pathLst>
            </a:cu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p:nvSpPr>
          <p:spPr>
            <a:xfrm>
              <a:off x="12701" y="4355"/>
              <a:ext cx="4016545" cy="2322616"/>
            </a:xfrm>
            <a:custGeom>
              <a:avLst/>
              <a:gdLst>
                <a:gd name="connsiteX0" fmla="*/ 0 w 4016545"/>
                <a:gd name="connsiteY0" fmla="*/ 0 h 2322616"/>
                <a:gd name="connsiteX1" fmla="*/ 155638 w 4016545"/>
                <a:gd name="connsiteY1" fmla="*/ 3650 h 2322616"/>
                <a:gd name="connsiteX2" fmla="*/ 3845659 w 4016545"/>
                <a:gd name="connsiteY2" fmla="*/ 1262266 h 2322616"/>
                <a:gd name="connsiteX3" fmla="*/ 4016545 w 4016545"/>
                <a:gd name="connsiteY3" fmla="*/ 1389143 h 2322616"/>
                <a:gd name="connsiteX4" fmla="*/ 3819151 w 4016545"/>
                <a:gd name="connsiteY4" fmla="*/ 1556045 h 2322616"/>
                <a:gd name="connsiteX5" fmla="*/ 1600200 w 4016545"/>
                <a:gd name="connsiteY5" fmla="*/ 2322616 h 2322616"/>
                <a:gd name="connsiteX6" fmla="*/ 42009 w 4016545"/>
                <a:gd name="connsiteY6" fmla="*/ 1968199 h 2322616"/>
                <a:gd name="connsiteX7" fmla="*/ 0 w 4016545"/>
                <a:gd name="connsiteY7" fmla="*/ 1946683 h 232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6545" h="2322616">
                  <a:moveTo>
                    <a:pt x="0" y="0"/>
                  </a:moveTo>
                  <a:lnTo>
                    <a:pt x="155638" y="3650"/>
                  </a:lnTo>
                  <a:cubicBezTo>
                    <a:pt x="1540242" y="68751"/>
                    <a:pt x="2812801" y="527759"/>
                    <a:pt x="3845659" y="1262266"/>
                  </a:cubicBezTo>
                  <a:lnTo>
                    <a:pt x="4016545" y="1389143"/>
                  </a:lnTo>
                  <a:lnTo>
                    <a:pt x="3819151" y="1556045"/>
                  </a:lnTo>
                  <a:cubicBezTo>
                    <a:pt x="3208126" y="2036225"/>
                    <a:pt x="2437609" y="2322616"/>
                    <a:pt x="1600200" y="2322616"/>
                  </a:cubicBezTo>
                  <a:cubicBezTo>
                    <a:pt x="1041928" y="2322616"/>
                    <a:pt x="513385" y="2195331"/>
                    <a:pt x="42009" y="1968199"/>
                  </a:cubicBezTo>
                  <a:lnTo>
                    <a:pt x="0" y="19466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形状 11"/>
            <p:cNvSpPr/>
            <p:nvPr/>
          </p:nvSpPr>
          <p:spPr>
            <a:xfrm>
              <a:off x="7683786" y="549275"/>
              <a:ext cx="4520913" cy="4785242"/>
            </a:xfrm>
            <a:custGeom>
              <a:avLst/>
              <a:gdLst>
                <a:gd name="connsiteX0" fmla="*/ 3505200 w 4520913"/>
                <a:gd name="connsiteY0" fmla="*/ 0 h 4785242"/>
                <a:gd name="connsiteX1" fmla="*/ 4381204 w 4520913"/>
                <a:gd name="connsiteY1" fmla="*/ 110353 h 4785242"/>
                <a:gd name="connsiteX2" fmla="*/ 4509789 w 4520913"/>
                <a:gd name="connsiteY2" fmla="*/ 146867 h 4785242"/>
                <a:gd name="connsiteX3" fmla="*/ 4509789 w 4520913"/>
                <a:gd name="connsiteY3" fmla="*/ 4550824 h 4785242"/>
                <a:gd name="connsiteX4" fmla="*/ 4520913 w 4520913"/>
                <a:gd name="connsiteY4" fmla="*/ 4556085 h 4785242"/>
                <a:gd name="connsiteX5" fmla="*/ 4520913 w 4520913"/>
                <a:gd name="connsiteY5" fmla="*/ 4785242 h 4785242"/>
                <a:gd name="connsiteX6" fmla="*/ 4339125 w 4520913"/>
                <a:gd name="connsiteY6" fmla="*/ 4740624 h 4785242"/>
                <a:gd name="connsiteX7" fmla="*/ 1611173 w 4520913"/>
                <a:gd name="connsiteY7" fmla="*/ 4365625 h 4785242"/>
                <a:gd name="connsiteX8" fmla="*/ 417323 w 4520913"/>
                <a:gd name="connsiteY8" fmla="*/ 4495662 h 4785242"/>
                <a:gd name="connsiteX9" fmla="*/ 155995 w 4520913"/>
                <a:gd name="connsiteY9" fmla="*/ 4541346 h 4785242"/>
                <a:gd name="connsiteX10" fmla="*/ 71213 w 4520913"/>
                <a:gd name="connsiteY10" fmla="*/ 4211620 h 4785242"/>
                <a:gd name="connsiteX11" fmla="*/ 0 w 4520913"/>
                <a:gd name="connsiteY11" fmla="*/ 3505200 h 4785242"/>
                <a:gd name="connsiteX12" fmla="*/ 3505200 w 4520913"/>
                <a:gd name="connsiteY12" fmla="*/ 0 h 478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0913" h="4785242">
                  <a:moveTo>
                    <a:pt x="3505200" y="0"/>
                  </a:moveTo>
                  <a:cubicBezTo>
                    <a:pt x="3807679" y="0"/>
                    <a:pt x="4101210" y="38314"/>
                    <a:pt x="4381204" y="110353"/>
                  </a:cubicBezTo>
                  <a:lnTo>
                    <a:pt x="4509789" y="146867"/>
                  </a:lnTo>
                  <a:lnTo>
                    <a:pt x="4509789" y="4550824"/>
                  </a:lnTo>
                  <a:lnTo>
                    <a:pt x="4520913" y="4556085"/>
                  </a:lnTo>
                  <a:lnTo>
                    <a:pt x="4520913" y="4785242"/>
                  </a:lnTo>
                  <a:lnTo>
                    <a:pt x="4339125" y="4740624"/>
                  </a:lnTo>
                  <a:cubicBezTo>
                    <a:pt x="3580830" y="4558124"/>
                    <a:pt x="2494611" y="4329123"/>
                    <a:pt x="1611173" y="4365625"/>
                  </a:cubicBezTo>
                  <a:cubicBezTo>
                    <a:pt x="1232557" y="4381269"/>
                    <a:pt x="830644" y="4428799"/>
                    <a:pt x="417323" y="4495662"/>
                  </a:cubicBezTo>
                  <a:lnTo>
                    <a:pt x="155995" y="4541346"/>
                  </a:lnTo>
                  <a:lnTo>
                    <a:pt x="71213" y="4211620"/>
                  </a:lnTo>
                  <a:cubicBezTo>
                    <a:pt x="24521" y="3983440"/>
                    <a:pt x="0" y="3747184"/>
                    <a:pt x="0" y="3505200"/>
                  </a:cubicBezTo>
                  <a:cubicBezTo>
                    <a:pt x="0" y="1569331"/>
                    <a:pt x="1569331" y="0"/>
                    <a:pt x="3505200" y="0"/>
                  </a:cubicBezTo>
                  <a:close/>
                </a:path>
              </a:pathLst>
            </a:custGeom>
            <a:solidFill>
              <a:schemeClr val="accent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14" name="组合 13"/>
          <p:cNvGrpSpPr/>
          <p:nvPr userDrawn="1"/>
        </p:nvGrpSpPr>
        <p:grpSpPr>
          <a:xfrm>
            <a:off x="9546206" y="4617007"/>
            <a:ext cx="653512" cy="653512"/>
            <a:chOff x="10374698" y="4677859"/>
            <a:chExt cx="653512" cy="653512"/>
          </a:xfrm>
        </p:grpSpPr>
        <p:sp>
          <p:nvSpPr>
            <p:cNvPr id="15" name="椭圆 14"/>
            <p:cNvSpPr/>
            <p:nvPr/>
          </p:nvSpPr>
          <p:spPr>
            <a:xfrm>
              <a:off x="10374698" y="4677859"/>
              <a:ext cx="653512" cy="653512"/>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0618921" y="4987926"/>
              <a:ext cx="161920" cy="80960"/>
            </a:xfrm>
            <a:custGeom>
              <a:avLst/>
              <a:gdLst>
                <a:gd name="connsiteX0" fmla="*/ 0 w 255587"/>
                <a:gd name="connsiteY0" fmla="*/ 0 h 131762"/>
                <a:gd name="connsiteX1" fmla="*/ 131762 w 255587"/>
                <a:gd name="connsiteY1" fmla="*/ 131762 h 131762"/>
                <a:gd name="connsiteX2" fmla="*/ 255587 w 255587"/>
                <a:gd name="connsiteY2" fmla="*/ 7937 h 131762"/>
                <a:gd name="connsiteX0-1" fmla="*/ 0 w 263524"/>
                <a:gd name="connsiteY0-2" fmla="*/ 1 h 131763"/>
                <a:gd name="connsiteX1-3" fmla="*/ 131762 w 263524"/>
                <a:gd name="connsiteY1-4" fmla="*/ 131763 h 131763"/>
                <a:gd name="connsiteX2-5" fmla="*/ 263524 w 263524"/>
                <a:gd name="connsiteY2-6" fmla="*/ 0 h 131763"/>
              </a:gdLst>
              <a:ahLst/>
              <a:cxnLst>
                <a:cxn ang="0">
                  <a:pos x="connsiteX0-1" y="connsiteY0-2"/>
                </a:cxn>
                <a:cxn ang="0">
                  <a:pos x="connsiteX1-3" y="connsiteY1-4"/>
                </a:cxn>
                <a:cxn ang="0">
                  <a:pos x="connsiteX2-5" y="connsiteY2-6"/>
                </a:cxn>
              </a:cxnLst>
              <a:rect l="l" t="t" r="r" b="b"/>
              <a:pathLst>
                <a:path w="263524" h="131763">
                  <a:moveTo>
                    <a:pt x="0" y="1"/>
                  </a:moveTo>
                  <a:lnTo>
                    <a:pt x="131762" y="131763"/>
                  </a:lnTo>
                  <a:lnTo>
                    <a:pt x="263524"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813509" y="987508"/>
            <a:ext cx="2639728" cy="356310"/>
            <a:chOff x="4600574" y="3332653"/>
            <a:chExt cx="2926218" cy="394978"/>
          </a:xfrm>
          <a:solidFill>
            <a:schemeClr val="bg1"/>
          </a:solidFill>
        </p:grpSpPr>
        <p:sp>
          <p:nvSpPr>
            <p:cNvPr id="18" name="任意多边形: 形状 17"/>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19" name="任意多边形: 形状 18"/>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20" name="任意多边形: 形状 19"/>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21" name="任意多边形: 形状 20"/>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22" name="任意多边形: 形状 21"/>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23" name="任意多边形: 形状 22"/>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28" name="组合 27"/>
          <p:cNvGrpSpPr/>
          <p:nvPr userDrawn="1"/>
        </p:nvGrpSpPr>
        <p:grpSpPr>
          <a:xfrm>
            <a:off x="10588525" y="510132"/>
            <a:ext cx="1224376" cy="165266"/>
            <a:chOff x="4600574" y="3332653"/>
            <a:chExt cx="2926218" cy="394978"/>
          </a:xfrm>
        </p:grpSpPr>
        <p:sp>
          <p:nvSpPr>
            <p:cNvPr id="16" name="任意多边形: 形状 15"/>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solidFill>
              <a:srgbClr val="404040"/>
            </a:solidFill>
            <a:ln w="17928" cap="flat">
              <a:noFill/>
              <a:prstDash val="solid"/>
              <a:miter/>
            </a:ln>
          </p:spPr>
          <p:txBody>
            <a:bodyPr rtlCol="0" anchor="ctr"/>
            <a:lstStyle/>
            <a:p>
              <a:endParaRPr lang="zh-CN" altLang="en-US"/>
            </a:p>
          </p:txBody>
        </p:sp>
        <p:sp>
          <p:nvSpPr>
            <p:cNvPr id="17" name="任意多边形: 形状 16"/>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solidFill>
              <a:srgbClr val="EF5B35"/>
            </a:solidFill>
            <a:ln w="17928" cap="flat">
              <a:noFill/>
              <a:prstDash val="solid"/>
              <a:miter/>
            </a:ln>
          </p:spPr>
          <p:txBody>
            <a:bodyPr rtlCol="0" anchor="ctr"/>
            <a:lstStyle/>
            <a:p>
              <a:endParaRPr lang="zh-CN" altLang="en-US"/>
            </a:p>
          </p:txBody>
        </p:sp>
        <p:sp>
          <p:nvSpPr>
            <p:cNvPr id="18" name="任意多边形: 形状 17"/>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solidFill>
              <a:srgbClr val="293B8F"/>
            </a:solidFill>
            <a:ln w="17928" cap="flat">
              <a:noFill/>
              <a:prstDash val="solid"/>
              <a:miter/>
            </a:ln>
          </p:spPr>
          <p:txBody>
            <a:bodyPr rtlCol="0" anchor="ctr"/>
            <a:lstStyle/>
            <a:p>
              <a:endParaRPr lang="zh-CN" altLang="en-US"/>
            </a:p>
          </p:txBody>
        </p:sp>
        <p:sp>
          <p:nvSpPr>
            <p:cNvPr id="19" name="任意多边形: 形状 18"/>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solidFill>
              <a:srgbClr val="1A9248"/>
            </a:solidFill>
            <a:ln w="17928" cap="flat">
              <a:noFill/>
              <a:prstDash val="solid"/>
              <a:miter/>
            </a:ln>
          </p:spPr>
          <p:txBody>
            <a:bodyPr rtlCol="0" anchor="ctr"/>
            <a:lstStyle/>
            <a:p>
              <a:endParaRPr lang="zh-CN" altLang="en-US"/>
            </a:p>
          </p:txBody>
        </p:sp>
        <p:sp>
          <p:nvSpPr>
            <p:cNvPr id="20" name="任意多边形: 形状 19"/>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solidFill>
              <a:srgbClr val="FBB04C"/>
            </a:solidFill>
            <a:ln w="17928" cap="flat">
              <a:noFill/>
              <a:prstDash val="solid"/>
              <a:miter/>
            </a:ln>
          </p:spPr>
          <p:txBody>
            <a:bodyPr rtlCol="0" anchor="ctr"/>
            <a:lstStyle/>
            <a:p>
              <a:endParaRPr lang="zh-CN" altLang="en-US"/>
            </a:p>
          </p:txBody>
        </p:sp>
        <p:sp>
          <p:nvSpPr>
            <p:cNvPr id="21" name="任意多边形: 形状 20"/>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solidFill>
              <a:srgbClr val="404040"/>
            </a:solidFill>
            <a:ln w="17928" cap="flat">
              <a:noFill/>
              <a:prstDash val="solid"/>
              <a:miter/>
            </a:ln>
          </p:spPr>
          <p:txBody>
            <a:bodyPr rtlCol="0" anchor="ctr"/>
            <a:lstStyle/>
            <a:p>
              <a:endParaRPr lang="zh-CN" altLang="en-US"/>
            </a:p>
          </p:txBody>
        </p:sp>
      </p:grpSp>
      <p:sp>
        <p:nvSpPr>
          <p:cNvPr id="2" name="任意多边形: 形状 1"/>
          <p:cNvSpPr/>
          <p:nvPr userDrawn="1"/>
        </p:nvSpPr>
        <p:spPr>
          <a:xfrm flipV="1">
            <a:off x="0" y="5464457"/>
            <a:ext cx="12192000" cy="1346418"/>
          </a:xfrm>
          <a:custGeom>
            <a:avLst/>
            <a:gdLst>
              <a:gd name="connsiteX0" fmla="*/ 3061989 w 12192000"/>
              <a:gd name="connsiteY0" fmla="*/ 1346393 h 1346418"/>
              <a:gd name="connsiteX1" fmla="*/ 10031262 w 12192000"/>
              <a:gd name="connsiteY1" fmla="*/ 848966 h 1346418"/>
              <a:gd name="connsiteX2" fmla="*/ 11984202 w 12192000"/>
              <a:gd name="connsiteY2" fmla="*/ 1190088 h 1346418"/>
              <a:gd name="connsiteX3" fmla="*/ 12192000 w 12192000"/>
              <a:gd name="connsiteY3" fmla="*/ 1248776 h 1346418"/>
              <a:gd name="connsiteX4" fmla="*/ 12192000 w 12192000"/>
              <a:gd name="connsiteY4" fmla="*/ 0 h 1346418"/>
              <a:gd name="connsiteX5" fmla="*/ 0 w 12192000"/>
              <a:gd name="connsiteY5" fmla="*/ 0 h 1346418"/>
              <a:gd name="connsiteX6" fmla="*/ 0 w 12192000"/>
              <a:gd name="connsiteY6" fmla="*/ 669799 h 1346418"/>
              <a:gd name="connsiteX7" fmla="*/ 259667 w 12192000"/>
              <a:gd name="connsiteY7" fmla="*/ 803057 h 1346418"/>
              <a:gd name="connsiteX8" fmla="*/ 3061989 w 12192000"/>
              <a:gd name="connsiteY8" fmla="*/ 1346393 h 134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46418">
                <a:moveTo>
                  <a:pt x="3061989" y="1346393"/>
                </a:moveTo>
                <a:cubicBezTo>
                  <a:pt x="4658412" y="1350862"/>
                  <a:pt x="8455181" y="754750"/>
                  <a:pt x="10031262" y="848966"/>
                </a:cubicBezTo>
                <a:cubicBezTo>
                  <a:pt x="11181196" y="917708"/>
                  <a:pt x="11577287" y="1067220"/>
                  <a:pt x="11984202" y="1190088"/>
                </a:cubicBezTo>
                <a:lnTo>
                  <a:pt x="12192000" y="1248776"/>
                </a:lnTo>
                <a:lnTo>
                  <a:pt x="12192000" y="0"/>
                </a:lnTo>
                <a:lnTo>
                  <a:pt x="0" y="0"/>
                </a:lnTo>
                <a:lnTo>
                  <a:pt x="0" y="669799"/>
                </a:lnTo>
                <a:lnTo>
                  <a:pt x="259667" y="803057"/>
                </a:lnTo>
                <a:cubicBezTo>
                  <a:pt x="1012653" y="1149171"/>
                  <a:pt x="1980477" y="1326391"/>
                  <a:pt x="3061989" y="13463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任意多边形: 形状 2"/>
          <p:cNvSpPr/>
          <p:nvPr userDrawn="1"/>
        </p:nvSpPr>
        <p:spPr>
          <a:xfrm flipV="1">
            <a:off x="0" y="5540580"/>
            <a:ext cx="12192000" cy="1317420"/>
          </a:xfrm>
          <a:custGeom>
            <a:avLst/>
            <a:gdLst>
              <a:gd name="connsiteX0" fmla="*/ 2985079 w 12192000"/>
              <a:gd name="connsiteY0" fmla="*/ 1317397 h 1317420"/>
              <a:gd name="connsiteX1" fmla="*/ 9307150 w 12192000"/>
              <a:gd name="connsiteY1" fmla="*/ 642170 h 1317420"/>
              <a:gd name="connsiteX2" fmla="*/ 12070009 w 12192000"/>
              <a:gd name="connsiteY2" fmla="*/ 879524 h 1317420"/>
              <a:gd name="connsiteX3" fmla="*/ 12192000 w 12192000"/>
              <a:gd name="connsiteY3" fmla="*/ 898236 h 1317420"/>
              <a:gd name="connsiteX4" fmla="*/ 12192000 w 12192000"/>
              <a:gd name="connsiteY4" fmla="*/ 0 h 1317420"/>
              <a:gd name="connsiteX5" fmla="*/ 0 w 12192000"/>
              <a:gd name="connsiteY5" fmla="*/ 0 h 1317420"/>
              <a:gd name="connsiteX6" fmla="*/ 0 w 12192000"/>
              <a:gd name="connsiteY6" fmla="*/ 645166 h 1317420"/>
              <a:gd name="connsiteX7" fmla="*/ 245537 w 12192000"/>
              <a:gd name="connsiteY7" fmla="*/ 774061 h 1317420"/>
              <a:gd name="connsiteX8" fmla="*/ 2985079 w 12192000"/>
              <a:gd name="connsiteY8" fmla="*/ 1317397 h 131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17420">
                <a:moveTo>
                  <a:pt x="2985079" y="1317397"/>
                </a:moveTo>
                <a:cubicBezTo>
                  <a:pt x="4545736" y="1321867"/>
                  <a:pt x="7262027" y="694979"/>
                  <a:pt x="9307150" y="642170"/>
                </a:cubicBezTo>
                <a:cubicBezTo>
                  <a:pt x="10201892" y="619067"/>
                  <a:pt x="11302010" y="764012"/>
                  <a:pt x="12070009" y="879524"/>
                </a:cubicBezTo>
                <a:lnTo>
                  <a:pt x="12192000" y="898236"/>
                </a:lnTo>
                <a:lnTo>
                  <a:pt x="12192000" y="0"/>
                </a:lnTo>
                <a:lnTo>
                  <a:pt x="0" y="0"/>
                </a:lnTo>
                <a:lnTo>
                  <a:pt x="0" y="645166"/>
                </a:lnTo>
                <a:lnTo>
                  <a:pt x="245537" y="774061"/>
                </a:lnTo>
                <a:cubicBezTo>
                  <a:pt x="981654" y="1120176"/>
                  <a:pt x="1927796" y="1297396"/>
                  <a:pt x="2985079" y="131739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3"/>
          <p:cNvGrpSpPr/>
          <p:nvPr userDrawn="1"/>
        </p:nvGrpSpPr>
        <p:grpSpPr>
          <a:xfrm>
            <a:off x="630549" y="0"/>
            <a:ext cx="1904996" cy="4912533"/>
            <a:chOff x="612076" y="-759303"/>
            <a:chExt cx="1904996" cy="4912533"/>
          </a:xfrm>
        </p:grpSpPr>
        <p:sp>
          <p:nvSpPr>
            <p:cNvPr id="5" name="文本框 4"/>
            <p:cNvSpPr txBox="1"/>
            <p:nvPr/>
          </p:nvSpPr>
          <p:spPr>
            <a:xfrm>
              <a:off x="1316742" y="82770"/>
              <a:ext cx="1200330" cy="1754326"/>
            </a:xfrm>
            <a:prstGeom prst="rect">
              <a:avLst/>
            </a:prstGeom>
            <a:noFill/>
          </p:spPr>
          <p:txBody>
            <a:bodyPr wrap="square" lIns="0" rIns="0" rtlCol="0">
              <a:spAutoFit/>
            </a:bodyPr>
            <a:lstStyle/>
            <a:p>
              <a:pPr algn="l"/>
              <a:r>
                <a:rPr lang="zh-CN" altLang="en-US" sz="5400" b="1" dirty="0">
                  <a:solidFill>
                    <a:schemeClr val="tx1">
                      <a:lumMod val="75000"/>
                      <a:lumOff val="25000"/>
                    </a:schemeClr>
                  </a:solidFill>
                  <a:latin typeface="+mj-ea"/>
                  <a:ea typeface="+mj-ea"/>
                </a:rPr>
                <a:t>目</a:t>
              </a:r>
              <a:endParaRPr lang="en-US" altLang="zh-CN" sz="5400" b="1" dirty="0">
                <a:solidFill>
                  <a:schemeClr val="tx1">
                    <a:lumMod val="75000"/>
                    <a:lumOff val="25000"/>
                  </a:schemeClr>
                </a:solidFill>
                <a:latin typeface="+mj-ea"/>
                <a:ea typeface="+mj-ea"/>
              </a:endParaRPr>
            </a:p>
            <a:p>
              <a:pPr algn="l"/>
              <a:r>
                <a:rPr lang="zh-CN" altLang="en-US" sz="5400" b="1" dirty="0">
                  <a:solidFill>
                    <a:schemeClr val="tx1">
                      <a:lumMod val="75000"/>
                      <a:lumOff val="25000"/>
                    </a:schemeClr>
                  </a:solidFill>
                  <a:latin typeface="+mj-ea"/>
                  <a:ea typeface="+mj-ea"/>
                </a:rPr>
                <a:t>录</a:t>
              </a:r>
            </a:p>
          </p:txBody>
        </p:sp>
        <p:sp>
          <p:nvSpPr>
            <p:cNvPr id="6" name="文本框 5"/>
            <p:cNvSpPr txBox="1"/>
            <p:nvPr/>
          </p:nvSpPr>
          <p:spPr>
            <a:xfrm rot="5400000">
              <a:off x="-990753" y="1780959"/>
              <a:ext cx="3975100" cy="769441"/>
            </a:xfrm>
            <a:prstGeom prst="rect">
              <a:avLst/>
            </a:prstGeom>
            <a:noFill/>
          </p:spPr>
          <p:txBody>
            <a:bodyPr wrap="square" lIns="0" rIns="0" rtlCol="0">
              <a:spAutoFit/>
            </a:bodyPr>
            <a:lstStyle/>
            <a:p>
              <a:pPr algn="l"/>
              <a:r>
                <a:rPr lang="en-US" altLang="zh-CN" sz="4400" b="1" dirty="0">
                  <a:solidFill>
                    <a:schemeClr val="accent2"/>
                  </a:solidFill>
                  <a:latin typeface="+mj-lt"/>
                </a:rPr>
                <a:t>C</a:t>
              </a:r>
              <a:r>
                <a:rPr lang="en-US" altLang="zh-CN" sz="4400" b="1" dirty="0">
                  <a:solidFill>
                    <a:schemeClr val="accent1"/>
                  </a:solidFill>
                  <a:latin typeface="+mj-lt"/>
                </a:rPr>
                <a:t>ONTENTS</a:t>
              </a:r>
              <a:r>
                <a:rPr lang="en-US" altLang="zh-CN" sz="4400" b="1" dirty="0">
                  <a:solidFill>
                    <a:schemeClr val="accent2"/>
                  </a:solidFill>
                  <a:latin typeface="+mj-lt"/>
                </a:rPr>
                <a:t>.</a:t>
              </a:r>
              <a:endParaRPr lang="zh-CN" altLang="en-US" sz="4400" b="1" dirty="0">
                <a:solidFill>
                  <a:schemeClr val="accent2"/>
                </a:solidFill>
                <a:latin typeface="+mj-lt"/>
              </a:endParaRPr>
            </a:p>
          </p:txBody>
        </p:sp>
        <p:cxnSp>
          <p:nvCxnSpPr>
            <p:cNvPr id="7" name="直接连接符 6"/>
            <p:cNvCxnSpPr/>
            <p:nvPr/>
          </p:nvCxnSpPr>
          <p:spPr>
            <a:xfrm>
              <a:off x="676852" y="-759303"/>
              <a:ext cx="0" cy="4527550"/>
            </a:xfrm>
            <a:prstGeom prst="line">
              <a:avLst/>
            </a:prstGeom>
            <a:ln w="63500"/>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5" name="任意多边形: 形状 4"/>
          <p:cNvSpPr/>
          <p:nvPr userDrawn="1"/>
        </p:nvSpPr>
        <p:spPr>
          <a:xfrm>
            <a:off x="721590" y="0"/>
            <a:ext cx="1185647" cy="329185"/>
          </a:xfrm>
          <a:custGeom>
            <a:avLst/>
            <a:gdLst>
              <a:gd name="connsiteX0" fmla="*/ 0 w 1185647"/>
              <a:gd name="connsiteY0" fmla="*/ 0 h 329185"/>
              <a:gd name="connsiteX1" fmla="*/ 1185647 w 1185647"/>
              <a:gd name="connsiteY1" fmla="*/ 0 h 329185"/>
              <a:gd name="connsiteX2" fmla="*/ 1185647 w 1185647"/>
              <a:gd name="connsiteY2" fmla="*/ 329185 h 329185"/>
              <a:gd name="connsiteX3" fmla="*/ 0 w 1185647"/>
              <a:gd name="connsiteY3" fmla="*/ 329185 h 329185"/>
            </a:gdLst>
            <a:ahLst/>
            <a:cxnLst>
              <a:cxn ang="0">
                <a:pos x="connsiteX0" y="connsiteY0"/>
              </a:cxn>
              <a:cxn ang="0">
                <a:pos x="connsiteX1" y="connsiteY1"/>
              </a:cxn>
              <a:cxn ang="0">
                <a:pos x="connsiteX2" y="connsiteY2"/>
              </a:cxn>
              <a:cxn ang="0">
                <a:pos x="connsiteX3" y="connsiteY3"/>
              </a:cxn>
            </a:cxnLst>
            <a:rect l="l" t="t" r="r" b="b"/>
            <a:pathLst>
              <a:path w="1185647" h="329185">
                <a:moveTo>
                  <a:pt x="0" y="0"/>
                </a:moveTo>
                <a:lnTo>
                  <a:pt x="1185647" y="0"/>
                </a:lnTo>
                <a:lnTo>
                  <a:pt x="1185647" y="329185"/>
                </a:lnTo>
                <a:lnTo>
                  <a:pt x="0" y="329185"/>
                </a:lnTo>
                <a:close/>
              </a:path>
            </a:pathLst>
          </a:cu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 name="图片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2" t="5014" r="10858"/>
          <a:stretch>
            <a:fillRect/>
          </a:stretch>
        </p:blipFill>
        <p:spPr>
          <a:xfrm>
            <a:off x="3638351" y="549275"/>
            <a:ext cx="8037094" cy="5759450"/>
          </a:xfrm>
          <a:prstGeom prst="rect">
            <a:avLst/>
          </a:prstGeom>
        </p:spPr>
      </p:pic>
      <p:grpSp>
        <p:nvGrpSpPr>
          <p:cNvPr id="7" name="组合 6"/>
          <p:cNvGrpSpPr/>
          <p:nvPr userDrawn="1"/>
        </p:nvGrpSpPr>
        <p:grpSpPr>
          <a:xfrm>
            <a:off x="682861" y="713332"/>
            <a:ext cx="1224376" cy="165266"/>
            <a:chOff x="4600574" y="3332653"/>
            <a:chExt cx="2926218" cy="394978"/>
          </a:xfrm>
        </p:grpSpPr>
        <p:sp>
          <p:nvSpPr>
            <p:cNvPr id="8" name="任意多边形: 形状 7"/>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solidFill>
              <a:srgbClr val="404040"/>
            </a:solidFill>
            <a:ln w="17928" cap="flat">
              <a:noFill/>
              <a:prstDash val="solid"/>
              <a:miter/>
            </a:ln>
          </p:spPr>
          <p:txBody>
            <a:bodyPr rtlCol="0" anchor="ctr"/>
            <a:lstStyle/>
            <a:p>
              <a:endParaRPr lang="zh-CN" altLang="en-US"/>
            </a:p>
          </p:txBody>
        </p:sp>
        <p:sp>
          <p:nvSpPr>
            <p:cNvPr id="9" name="任意多边形: 形状 8"/>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solidFill>
              <a:srgbClr val="EF5B35"/>
            </a:solidFill>
            <a:ln w="17928" cap="flat">
              <a:noFill/>
              <a:prstDash val="solid"/>
              <a:miter/>
            </a:ln>
          </p:spPr>
          <p:txBody>
            <a:bodyPr rtlCol="0" anchor="ctr"/>
            <a:lstStyle/>
            <a:p>
              <a:endParaRPr lang="zh-CN" altLang="en-US"/>
            </a:p>
          </p:txBody>
        </p:sp>
        <p:sp>
          <p:nvSpPr>
            <p:cNvPr id="10" name="任意多边形: 形状 9"/>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solidFill>
              <a:srgbClr val="293B8F"/>
            </a:solidFill>
            <a:ln w="17928" cap="flat">
              <a:noFill/>
              <a:prstDash val="solid"/>
              <a:miter/>
            </a:ln>
          </p:spPr>
          <p:txBody>
            <a:bodyPr rtlCol="0" anchor="ctr"/>
            <a:lstStyle/>
            <a:p>
              <a:endParaRPr lang="zh-CN" altLang="en-US"/>
            </a:p>
          </p:txBody>
        </p:sp>
        <p:sp>
          <p:nvSpPr>
            <p:cNvPr id="11" name="任意多边形: 形状 10"/>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solidFill>
              <a:srgbClr val="1A9248"/>
            </a:solidFill>
            <a:ln w="17928" cap="flat">
              <a:noFill/>
              <a:prstDash val="solid"/>
              <a:miter/>
            </a:ln>
          </p:spPr>
          <p:txBody>
            <a:bodyPr rtlCol="0" anchor="ctr"/>
            <a:lstStyle/>
            <a:p>
              <a:endParaRPr lang="zh-CN" altLang="en-US"/>
            </a:p>
          </p:txBody>
        </p:sp>
        <p:sp>
          <p:nvSpPr>
            <p:cNvPr id="12" name="任意多边形: 形状 11"/>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solidFill>
              <a:srgbClr val="FBB04C"/>
            </a:solidFill>
            <a:ln w="17928" cap="flat">
              <a:noFill/>
              <a:prstDash val="solid"/>
              <a:miter/>
            </a:ln>
          </p:spPr>
          <p:txBody>
            <a:bodyPr rtlCol="0" anchor="ctr"/>
            <a:lstStyle/>
            <a:p>
              <a:endParaRPr lang="zh-CN" altLang="en-US"/>
            </a:p>
          </p:txBody>
        </p:sp>
        <p:sp>
          <p:nvSpPr>
            <p:cNvPr id="13" name="任意多边形: 形状 12"/>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solidFill>
              <a:srgbClr val="404040"/>
            </a:solidFill>
            <a:ln w="17928" cap="flat">
              <a:noFill/>
              <a:prstDash val="solid"/>
              <a:miter/>
            </a:ln>
          </p:spPr>
          <p:txBody>
            <a:bodyPr rtlCol="0" anchor="ctr"/>
            <a:lstStyle/>
            <a:p>
              <a:endParaRPr lang="zh-CN"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grpSp>
        <p:nvGrpSpPr>
          <p:cNvPr id="4" name="组合 3"/>
          <p:cNvGrpSpPr/>
          <p:nvPr/>
        </p:nvGrpSpPr>
        <p:grpSpPr>
          <a:xfrm>
            <a:off x="449271" y="521711"/>
            <a:ext cx="461994" cy="260644"/>
            <a:chOff x="7326178" y="4591252"/>
            <a:chExt cx="1721275" cy="971092"/>
          </a:xfrm>
        </p:grpSpPr>
        <p:sp>
          <p:nvSpPr>
            <p:cNvPr id="5" name="矩形: 圆角 4"/>
            <p:cNvSpPr/>
            <p:nvPr/>
          </p:nvSpPr>
          <p:spPr>
            <a:xfrm rot="19051363">
              <a:off x="8075453" y="4591252"/>
              <a:ext cx="972000" cy="971092"/>
            </a:xfrm>
            <a:prstGeom prst="roundRect">
              <a:avLst>
                <a:gd name="adj" fmla="val 169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rot="19051363">
              <a:off x="7326178" y="4591252"/>
              <a:ext cx="972000" cy="971092"/>
            </a:xfrm>
            <a:prstGeom prst="roundRect">
              <a:avLst>
                <a:gd name="adj" fmla="val 169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 name="标题 11"/>
          <p:cNvSpPr>
            <a:spLocks noGrp="1"/>
          </p:cNvSpPr>
          <p:nvPr>
            <p:ph type="title"/>
          </p:nvPr>
        </p:nvSpPr>
        <p:spPr>
          <a:xfrm>
            <a:off x="1057182" y="402525"/>
            <a:ext cx="7030884" cy="297043"/>
          </a:xfrm>
          <a:prstGeom prst="rect">
            <a:avLst/>
          </a:prstGeom>
        </p:spPr>
        <p:txBody>
          <a:bodyPr lIns="0" tIns="0" rIns="0" bIns="0"/>
          <a:lstStyle>
            <a:lvl1pPr algn="l">
              <a:lnSpc>
                <a:spcPct val="100000"/>
              </a:lnSpc>
              <a:defRPr sz="2400" b="0">
                <a:solidFill>
                  <a:schemeClr val="accent1"/>
                </a:solidFill>
                <a:latin typeface="+mj-ea"/>
                <a:ea typeface="+mj-ea"/>
              </a:defRPr>
            </a:lvl1pPr>
          </a:lstStyle>
          <a:p>
            <a:r>
              <a:rPr lang="zh-CN" altLang="en-US" dirty="0"/>
              <a:t>单击此处编辑母版标题样式</a:t>
            </a:r>
          </a:p>
        </p:txBody>
      </p:sp>
      <p:sp>
        <p:nvSpPr>
          <p:cNvPr id="14" name="文本占位符 13"/>
          <p:cNvSpPr>
            <a:spLocks noGrp="1"/>
          </p:cNvSpPr>
          <p:nvPr>
            <p:ph type="body" sz="quarter" idx="10"/>
          </p:nvPr>
        </p:nvSpPr>
        <p:spPr>
          <a:xfrm>
            <a:off x="1057181" y="762756"/>
            <a:ext cx="7030883" cy="182124"/>
          </a:xfrm>
          <a:prstGeom prst="rect">
            <a:avLst/>
          </a:prstGeom>
        </p:spPr>
        <p:txBody>
          <a:bodyPr lIns="0" tIns="0" rIns="0" bIns="0"/>
          <a:lstStyle>
            <a:lvl1pPr marL="0" indent="0">
              <a:buNone/>
              <a:tabLst>
                <a:tab pos="1701800" algn="l"/>
              </a:tabLst>
              <a:defRPr sz="900" b="0">
                <a:solidFill>
                  <a:schemeClr val="accent1">
                    <a:lumMod val="20000"/>
                    <a:lumOff val="80000"/>
                  </a:schemeClr>
                </a:solidFill>
                <a:latin typeface="+mn-lt"/>
              </a:defRPr>
            </a:lvl1pPr>
          </a:lstStyle>
          <a:p>
            <a:pPr lvl="0"/>
            <a:r>
              <a:rPr lang="zh-CN" altLang="en-US" dirty="0"/>
              <a:t>单击此处编辑母版文本样式</a:t>
            </a:r>
          </a:p>
        </p:txBody>
      </p:sp>
      <p:grpSp>
        <p:nvGrpSpPr>
          <p:cNvPr id="13" name="组合 12"/>
          <p:cNvGrpSpPr/>
          <p:nvPr userDrawn="1"/>
        </p:nvGrpSpPr>
        <p:grpSpPr>
          <a:xfrm>
            <a:off x="10588525" y="510132"/>
            <a:ext cx="1224376" cy="165266"/>
            <a:chOff x="4600574" y="3332653"/>
            <a:chExt cx="2926218" cy="394978"/>
          </a:xfrm>
        </p:grpSpPr>
        <p:sp>
          <p:nvSpPr>
            <p:cNvPr id="15" name="任意多边形: 形状 14"/>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solidFill>
              <a:srgbClr val="404040"/>
            </a:solidFill>
            <a:ln w="17928" cap="flat">
              <a:noFill/>
              <a:prstDash val="solid"/>
              <a:miter/>
            </a:ln>
          </p:spPr>
          <p:txBody>
            <a:bodyPr rtlCol="0" anchor="ctr"/>
            <a:lstStyle/>
            <a:p>
              <a:endParaRPr lang="zh-CN" altLang="en-US"/>
            </a:p>
          </p:txBody>
        </p:sp>
        <p:sp>
          <p:nvSpPr>
            <p:cNvPr id="16" name="任意多边形: 形状 15"/>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solidFill>
              <a:srgbClr val="EF5B35"/>
            </a:solidFill>
            <a:ln w="17928" cap="flat">
              <a:noFill/>
              <a:prstDash val="solid"/>
              <a:miter/>
            </a:ln>
          </p:spPr>
          <p:txBody>
            <a:bodyPr rtlCol="0" anchor="ctr"/>
            <a:lstStyle/>
            <a:p>
              <a:endParaRPr lang="zh-CN" altLang="en-US"/>
            </a:p>
          </p:txBody>
        </p:sp>
        <p:sp>
          <p:nvSpPr>
            <p:cNvPr id="17" name="任意多边形: 形状 16"/>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solidFill>
              <a:srgbClr val="293B8F"/>
            </a:solidFill>
            <a:ln w="17928" cap="flat">
              <a:noFill/>
              <a:prstDash val="solid"/>
              <a:miter/>
            </a:ln>
          </p:spPr>
          <p:txBody>
            <a:bodyPr rtlCol="0" anchor="ctr"/>
            <a:lstStyle/>
            <a:p>
              <a:endParaRPr lang="zh-CN" altLang="en-US"/>
            </a:p>
          </p:txBody>
        </p:sp>
        <p:sp>
          <p:nvSpPr>
            <p:cNvPr id="18" name="任意多边形: 形状 17"/>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solidFill>
              <a:srgbClr val="1A9248"/>
            </a:solidFill>
            <a:ln w="17928" cap="flat">
              <a:noFill/>
              <a:prstDash val="solid"/>
              <a:miter/>
            </a:ln>
          </p:spPr>
          <p:txBody>
            <a:bodyPr rtlCol="0" anchor="ctr"/>
            <a:lstStyle/>
            <a:p>
              <a:endParaRPr lang="zh-CN" altLang="en-US"/>
            </a:p>
          </p:txBody>
        </p:sp>
        <p:sp>
          <p:nvSpPr>
            <p:cNvPr id="19" name="任意多边形: 形状 18"/>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solidFill>
              <a:srgbClr val="FBB04C"/>
            </a:solidFill>
            <a:ln w="17928" cap="flat">
              <a:noFill/>
              <a:prstDash val="solid"/>
              <a:miter/>
            </a:ln>
          </p:spPr>
          <p:txBody>
            <a:bodyPr rtlCol="0" anchor="ctr"/>
            <a:lstStyle/>
            <a:p>
              <a:endParaRPr lang="zh-CN" altLang="en-US"/>
            </a:p>
          </p:txBody>
        </p:sp>
        <p:sp>
          <p:nvSpPr>
            <p:cNvPr id="20" name="任意多边形: 形状 19"/>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solidFill>
              <a:srgbClr val="404040"/>
            </a:solidFill>
            <a:ln w="17928" cap="flat">
              <a:noFill/>
              <a:prstDash val="solid"/>
              <a:miter/>
            </a:ln>
          </p:spPr>
          <p:txBody>
            <a:bodyPr rtlCol="0" anchor="ctr"/>
            <a:lstStyle/>
            <a:p>
              <a:endParaRPr lang="zh-CN" altLang="en-US"/>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4" t="8337" r="45" b="13721"/>
          <a:stretch>
            <a:fillRect/>
          </a:stretch>
        </p:blipFill>
        <p:spPr>
          <a:xfrm flipH="1">
            <a:off x="1" y="0"/>
            <a:ext cx="12173833" cy="6858000"/>
          </a:xfrm>
          <a:custGeom>
            <a:avLst/>
            <a:gdLst>
              <a:gd name="connsiteX0" fmla="*/ 12173833 w 12173833"/>
              <a:gd name="connsiteY0" fmla="*/ 0 h 6858000"/>
              <a:gd name="connsiteX1" fmla="*/ 0 w 12173833"/>
              <a:gd name="connsiteY1" fmla="*/ 0 h 6858000"/>
              <a:gd name="connsiteX2" fmla="*/ 0 w 12173833"/>
              <a:gd name="connsiteY2" fmla="*/ 6858000 h 6858000"/>
              <a:gd name="connsiteX3" fmla="*/ 12173833 w 121738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73833" h="6858000">
                <a:moveTo>
                  <a:pt x="12173833" y="0"/>
                </a:moveTo>
                <a:lnTo>
                  <a:pt x="0" y="0"/>
                </a:lnTo>
                <a:lnTo>
                  <a:pt x="0" y="6858000"/>
                </a:lnTo>
                <a:lnTo>
                  <a:pt x="12173833" y="6858000"/>
                </a:lnTo>
                <a:close/>
              </a:path>
            </a:pathLst>
          </a:custGeom>
        </p:spPr>
      </p:pic>
      <p:pic>
        <p:nvPicPr>
          <p:cNvPr id="4" name="图片 3"/>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1934" t="8337" b="13721"/>
          <a:stretch>
            <a:fillRect/>
          </a:stretch>
        </p:blipFill>
        <p:spPr>
          <a:xfrm flipH="1">
            <a:off x="1436804" y="0"/>
            <a:ext cx="10737029" cy="6858000"/>
          </a:xfrm>
          <a:custGeom>
            <a:avLst/>
            <a:gdLst>
              <a:gd name="connsiteX0" fmla="*/ 10737029 w 10737029"/>
              <a:gd name="connsiteY0" fmla="*/ 0 h 6858000"/>
              <a:gd name="connsiteX1" fmla="*/ 0 w 10737029"/>
              <a:gd name="connsiteY1" fmla="*/ 0 h 6858000"/>
              <a:gd name="connsiteX2" fmla="*/ 0 w 10737029"/>
              <a:gd name="connsiteY2" fmla="*/ 6858000 h 6858000"/>
              <a:gd name="connsiteX3" fmla="*/ 10737029 w 107370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37029" h="6858000">
                <a:moveTo>
                  <a:pt x="10737029" y="0"/>
                </a:moveTo>
                <a:lnTo>
                  <a:pt x="0" y="0"/>
                </a:lnTo>
                <a:lnTo>
                  <a:pt x="0" y="6858000"/>
                </a:lnTo>
                <a:lnTo>
                  <a:pt x="10737029" y="6858000"/>
                </a:lnTo>
                <a:close/>
              </a:path>
            </a:pathLst>
          </a:custGeom>
        </p:spPr>
      </p:pic>
      <p:grpSp>
        <p:nvGrpSpPr>
          <p:cNvPr id="5" name="组合 4"/>
          <p:cNvGrpSpPr/>
          <p:nvPr userDrawn="1"/>
        </p:nvGrpSpPr>
        <p:grpSpPr>
          <a:xfrm>
            <a:off x="0" y="-35620"/>
            <a:ext cx="12204699" cy="6017357"/>
            <a:chOff x="0" y="-35620"/>
            <a:chExt cx="12204699" cy="6017357"/>
          </a:xfrm>
        </p:grpSpPr>
        <p:sp>
          <p:nvSpPr>
            <p:cNvPr id="6" name="任意多边形: 形状 5"/>
            <p:cNvSpPr/>
            <p:nvPr/>
          </p:nvSpPr>
          <p:spPr>
            <a:xfrm>
              <a:off x="0" y="0"/>
              <a:ext cx="12204699" cy="5981737"/>
            </a:xfrm>
            <a:custGeom>
              <a:avLst/>
              <a:gdLst>
                <a:gd name="connsiteX0" fmla="*/ 0 w 12192000"/>
                <a:gd name="connsiteY0" fmla="*/ 0 h 5981737"/>
                <a:gd name="connsiteX1" fmla="*/ 12180888 w 12192000"/>
                <a:gd name="connsiteY1" fmla="*/ 0 h 5981737"/>
                <a:gd name="connsiteX2" fmla="*/ 12180888 w 12192000"/>
                <a:gd name="connsiteY2" fmla="*/ 5100099 h 5981737"/>
                <a:gd name="connsiteX3" fmla="*/ 12192000 w 12192000"/>
                <a:gd name="connsiteY3" fmla="*/ 5105360 h 5981737"/>
                <a:gd name="connsiteX4" fmla="*/ 12192000 w 12192000"/>
                <a:gd name="connsiteY4" fmla="*/ 5334517 h 5981737"/>
                <a:gd name="connsiteX5" fmla="*/ 12010401 w 12192000"/>
                <a:gd name="connsiteY5" fmla="*/ 5289899 h 5981737"/>
                <a:gd name="connsiteX6" fmla="*/ 9285288 w 12192000"/>
                <a:gd name="connsiteY6" fmla="*/ 4914900 h 5981737"/>
                <a:gd name="connsiteX7" fmla="*/ 3049588 w 12192000"/>
                <a:gd name="connsiteY7" fmla="*/ 5981700 h 5981737"/>
                <a:gd name="connsiteX8" fmla="*/ 49272 w 12192000"/>
                <a:gd name="connsiteY8" fmla="*/ 4872529 h 5981737"/>
                <a:gd name="connsiteX9" fmla="*/ 0 w 12192000"/>
                <a:gd name="connsiteY9" fmla="*/ 4823379 h 598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981737">
                  <a:moveTo>
                    <a:pt x="0" y="0"/>
                  </a:moveTo>
                  <a:lnTo>
                    <a:pt x="12180888" y="0"/>
                  </a:lnTo>
                  <a:lnTo>
                    <a:pt x="12180888" y="5100099"/>
                  </a:lnTo>
                  <a:lnTo>
                    <a:pt x="12192000" y="5105360"/>
                  </a:lnTo>
                  <a:lnTo>
                    <a:pt x="12192000" y="5334517"/>
                  </a:lnTo>
                  <a:lnTo>
                    <a:pt x="12010401" y="5289899"/>
                  </a:lnTo>
                  <a:cubicBezTo>
                    <a:pt x="11252895" y="5107399"/>
                    <a:pt x="10167806" y="4878398"/>
                    <a:pt x="9285288" y="4914900"/>
                  </a:cubicBezTo>
                  <a:cubicBezTo>
                    <a:pt x="7268105" y="4998333"/>
                    <a:pt x="4588924" y="5988762"/>
                    <a:pt x="3049588" y="5981700"/>
                  </a:cubicBezTo>
                  <a:cubicBezTo>
                    <a:pt x="1857773" y="5945585"/>
                    <a:pt x="809138" y="5585040"/>
                    <a:pt x="49272" y="4872529"/>
                  </a:cubicBezTo>
                  <a:lnTo>
                    <a:pt x="0" y="4823379"/>
                  </a:lnTo>
                  <a:close/>
                </a:path>
              </a:pathLst>
            </a:custGeom>
            <a:gradFill>
              <a:gsLst>
                <a:gs pos="0">
                  <a:schemeClr val="accent1"/>
                </a:gs>
                <a:gs pos="100000">
                  <a:schemeClr val="accent1">
                    <a:alpha val="61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任意多边形: 形状 6"/>
            <p:cNvSpPr/>
            <p:nvPr/>
          </p:nvSpPr>
          <p:spPr>
            <a:xfrm>
              <a:off x="2613331" y="-1"/>
              <a:ext cx="9591368" cy="5981738"/>
            </a:xfrm>
            <a:custGeom>
              <a:avLst/>
              <a:gdLst>
                <a:gd name="connsiteX0" fmla="*/ 4984905 w 9591368"/>
                <a:gd name="connsiteY0" fmla="*/ 0 h 5981738"/>
                <a:gd name="connsiteX1" fmla="*/ 9580244 w 9591368"/>
                <a:gd name="connsiteY1" fmla="*/ 0 h 5981738"/>
                <a:gd name="connsiteX2" fmla="*/ 9580244 w 9591368"/>
                <a:gd name="connsiteY2" fmla="*/ 5100099 h 5981738"/>
                <a:gd name="connsiteX3" fmla="*/ 9591368 w 9591368"/>
                <a:gd name="connsiteY3" fmla="*/ 5105361 h 5981738"/>
                <a:gd name="connsiteX4" fmla="*/ 9591368 w 9591368"/>
                <a:gd name="connsiteY4" fmla="*/ 5334518 h 5981738"/>
                <a:gd name="connsiteX5" fmla="*/ 9409580 w 9591368"/>
                <a:gd name="connsiteY5" fmla="*/ 5289900 h 5981738"/>
                <a:gd name="connsiteX6" fmla="*/ 6681628 w 9591368"/>
                <a:gd name="connsiteY6" fmla="*/ 4914901 h 5981738"/>
                <a:gd name="connsiteX7" fmla="*/ 439434 w 9591368"/>
                <a:gd name="connsiteY7" fmla="*/ 5981701 h 5981738"/>
                <a:gd name="connsiteX8" fmla="*/ 217451 w 9591368"/>
                <a:gd name="connsiteY8" fmla="*/ 5971120 h 5981738"/>
                <a:gd name="connsiteX9" fmla="*/ 0 w 9591368"/>
                <a:gd name="connsiteY9" fmla="*/ 5952976 h 5981738"/>
                <a:gd name="connsiteX10" fmla="*/ 77815 w 9591368"/>
                <a:gd name="connsiteY10" fmla="*/ 5615820 h 5981738"/>
                <a:gd name="connsiteX11" fmla="*/ 4890074 w 9591368"/>
                <a:gd name="connsiteY11" fmla="*/ 37391 h 598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91368" h="5981738">
                  <a:moveTo>
                    <a:pt x="4984905" y="0"/>
                  </a:moveTo>
                  <a:lnTo>
                    <a:pt x="9580244" y="0"/>
                  </a:lnTo>
                  <a:lnTo>
                    <a:pt x="9580244" y="5100099"/>
                  </a:lnTo>
                  <a:lnTo>
                    <a:pt x="9591368" y="5105361"/>
                  </a:lnTo>
                  <a:lnTo>
                    <a:pt x="9591368" y="5334518"/>
                  </a:lnTo>
                  <a:lnTo>
                    <a:pt x="9409580" y="5289900"/>
                  </a:lnTo>
                  <a:cubicBezTo>
                    <a:pt x="8651285" y="5107399"/>
                    <a:pt x="7565066" y="4878399"/>
                    <a:pt x="6681628" y="4914901"/>
                  </a:cubicBezTo>
                  <a:cubicBezTo>
                    <a:pt x="4662345" y="4998334"/>
                    <a:pt x="1980374" y="5988763"/>
                    <a:pt x="439434" y="5981701"/>
                  </a:cubicBezTo>
                  <a:cubicBezTo>
                    <a:pt x="364868" y="5979443"/>
                    <a:pt x="290862" y="5975919"/>
                    <a:pt x="217451" y="5971120"/>
                  </a:cubicBezTo>
                  <a:lnTo>
                    <a:pt x="0" y="5952976"/>
                  </a:lnTo>
                  <a:lnTo>
                    <a:pt x="77815" y="5615820"/>
                  </a:lnTo>
                  <a:cubicBezTo>
                    <a:pt x="726608" y="3094166"/>
                    <a:pt x="2529594" y="1035790"/>
                    <a:pt x="4890074" y="37391"/>
                  </a:cubicBezTo>
                  <a:close/>
                </a:path>
              </a:pathLst>
            </a:custGeom>
            <a:gradFill>
              <a:gsLst>
                <a:gs pos="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任意多边形: 形状 7"/>
            <p:cNvSpPr/>
            <p:nvPr/>
          </p:nvSpPr>
          <p:spPr>
            <a:xfrm>
              <a:off x="0" y="0"/>
              <a:ext cx="10251931" cy="5981737"/>
            </a:xfrm>
            <a:custGeom>
              <a:avLst/>
              <a:gdLst>
                <a:gd name="connsiteX0" fmla="*/ 0 w 10251931"/>
                <a:gd name="connsiteY0" fmla="*/ 0 h 5981737"/>
                <a:gd name="connsiteX1" fmla="*/ 9028280 w 10251931"/>
                <a:gd name="connsiteY1" fmla="*/ 0 h 5981737"/>
                <a:gd name="connsiteX2" fmla="*/ 9136758 w 10251931"/>
                <a:gd name="connsiteY2" fmla="*/ 169210 h 5981737"/>
                <a:gd name="connsiteX3" fmla="*/ 10251931 w 10251931"/>
                <a:gd name="connsiteY3" fmla="*/ 4163438 h 5981737"/>
                <a:gd name="connsiteX4" fmla="*/ 10212162 w 10251931"/>
                <a:gd name="connsiteY4" fmla="*/ 4951014 h 5981737"/>
                <a:gd name="connsiteX5" fmla="*/ 10211590 w 10251931"/>
                <a:gd name="connsiteY5" fmla="*/ 4955518 h 5981737"/>
                <a:gd name="connsiteX6" fmla="*/ 9987267 w 10251931"/>
                <a:gd name="connsiteY6" fmla="*/ 4932431 h 5981737"/>
                <a:gd name="connsiteX7" fmla="*/ 9294959 w 10251931"/>
                <a:gd name="connsiteY7" fmla="*/ 4914900 h 5981737"/>
                <a:gd name="connsiteX8" fmla="*/ 3052765 w 10251931"/>
                <a:gd name="connsiteY8" fmla="*/ 5981700 h 5981737"/>
                <a:gd name="connsiteX9" fmla="*/ 49324 w 10251931"/>
                <a:gd name="connsiteY9" fmla="*/ 4872529 h 5981737"/>
                <a:gd name="connsiteX10" fmla="*/ 0 w 10251931"/>
                <a:gd name="connsiteY10" fmla="*/ 4823379 h 598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51931" h="5981737">
                  <a:moveTo>
                    <a:pt x="0" y="0"/>
                  </a:moveTo>
                  <a:lnTo>
                    <a:pt x="9028280" y="0"/>
                  </a:lnTo>
                  <a:lnTo>
                    <a:pt x="9136758" y="169210"/>
                  </a:lnTo>
                  <a:cubicBezTo>
                    <a:pt x="9844419" y="1333864"/>
                    <a:pt x="10251931" y="2701061"/>
                    <a:pt x="10251931" y="4163438"/>
                  </a:cubicBezTo>
                  <a:cubicBezTo>
                    <a:pt x="10251931" y="4429325"/>
                    <a:pt x="10238459" y="4692065"/>
                    <a:pt x="10212162" y="4951014"/>
                  </a:cubicBezTo>
                  <a:lnTo>
                    <a:pt x="10211590" y="4955518"/>
                  </a:lnTo>
                  <a:lnTo>
                    <a:pt x="9987267" y="4932431"/>
                  </a:lnTo>
                  <a:cubicBezTo>
                    <a:pt x="9749352" y="4913243"/>
                    <a:pt x="9515819" y="4905775"/>
                    <a:pt x="9294959" y="4914900"/>
                  </a:cubicBezTo>
                  <a:cubicBezTo>
                    <a:pt x="7275676" y="4998333"/>
                    <a:pt x="4593704" y="5988762"/>
                    <a:pt x="3052765" y="5981700"/>
                  </a:cubicBezTo>
                  <a:cubicBezTo>
                    <a:pt x="1859708" y="5945585"/>
                    <a:pt x="809981" y="5585040"/>
                    <a:pt x="49324" y="4872529"/>
                  </a:cubicBezTo>
                  <a:lnTo>
                    <a:pt x="0" y="4823379"/>
                  </a:lnTo>
                  <a:close/>
                </a:path>
              </a:pathLst>
            </a:custGeom>
            <a:solidFill>
              <a:schemeClr val="accent1">
                <a:lumMod val="20000"/>
                <a:lumOff val="8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任意多边形: 形状 8"/>
            <p:cNvSpPr/>
            <p:nvPr/>
          </p:nvSpPr>
          <p:spPr>
            <a:xfrm>
              <a:off x="12700" y="4355"/>
              <a:ext cx="6393802" cy="5977381"/>
            </a:xfrm>
            <a:custGeom>
              <a:avLst/>
              <a:gdLst>
                <a:gd name="connsiteX0" fmla="*/ 0 w 6393802"/>
                <a:gd name="connsiteY0" fmla="*/ 0 h 5977381"/>
                <a:gd name="connsiteX1" fmla="*/ 155638 w 6393802"/>
                <a:gd name="connsiteY1" fmla="*/ 3650 h 5977381"/>
                <a:gd name="connsiteX2" fmla="*/ 6369489 w 6393802"/>
                <a:gd name="connsiteY2" fmla="*/ 5209950 h 5977381"/>
                <a:gd name="connsiteX3" fmla="*/ 6393802 w 6393802"/>
                <a:gd name="connsiteY3" fmla="*/ 5387422 h 5977381"/>
                <a:gd name="connsiteX4" fmla="*/ 5994483 w 6393802"/>
                <a:gd name="connsiteY4" fmla="*/ 5477880 h 5977381"/>
                <a:gd name="connsiteX5" fmla="*/ 3052765 w 6393802"/>
                <a:gd name="connsiteY5" fmla="*/ 5977344 h 5977381"/>
                <a:gd name="connsiteX6" fmla="*/ 49324 w 6393802"/>
                <a:gd name="connsiteY6" fmla="*/ 4868173 h 5977381"/>
                <a:gd name="connsiteX7" fmla="*/ 0 w 6393802"/>
                <a:gd name="connsiteY7" fmla="*/ 4819023 h 597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3802" h="5977381">
                  <a:moveTo>
                    <a:pt x="0" y="0"/>
                  </a:moveTo>
                  <a:lnTo>
                    <a:pt x="155638" y="3650"/>
                  </a:lnTo>
                  <a:cubicBezTo>
                    <a:pt x="3320446" y="152451"/>
                    <a:pt x="5899883" y="2359221"/>
                    <a:pt x="6369489" y="5209950"/>
                  </a:cubicBezTo>
                  <a:lnTo>
                    <a:pt x="6393802" y="5387422"/>
                  </a:lnTo>
                  <a:lnTo>
                    <a:pt x="5994483" y="5477880"/>
                  </a:lnTo>
                  <a:cubicBezTo>
                    <a:pt x="4878962" y="5735034"/>
                    <a:pt x="3823234" y="5980875"/>
                    <a:pt x="3052765" y="5977344"/>
                  </a:cubicBezTo>
                  <a:cubicBezTo>
                    <a:pt x="1859708" y="5941229"/>
                    <a:pt x="809981" y="5580684"/>
                    <a:pt x="49324" y="4868173"/>
                  </a:cubicBezTo>
                  <a:lnTo>
                    <a:pt x="0" y="4819023"/>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p:cNvSpPr/>
            <p:nvPr/>
          </p:nvSpPr>
          <p:spPr>
            <a:xfrm>
              <a:off x="12700" y="-35620"/>
              <a:ext cx="4973156" cy="2362591"/>
            </a:xfrm>
            <a:custGeom>
              <a:avLst/>
              <a:gdLst>
                <a:gd name="connsiteX0" fmla="*/ 0 w 4973156"/>
                <a:gd name="connsiteY0" fmla="*/ 0 h 2362591"/>
                <a:gd name="connsiteX1" fmla="*/ 4973156 w 4973156"/>
                <a:gd name="connsiteY1" fmla="*/ 0 h 2362591"/>
                <a:gd name="connsiteX2" fmla="*/ 4911858 w 4973156"/>
                <a:gd name="connsiteY2" fmla="*/ 167477 h 2362591"/>
                <a:gd name="connsiteX3" fmla="*/ 1600200 w 4973156"/>
                <a:gd name="connsiteY3" fmla="*/ 2362591 h 2362591"/>
                <a:gd name="connsiteX4" fmla="*/ 42009 w 4973156"/>
                <a:gd name="connsiteY4" fmla="*/ 2008174 h 2362591"/>
                <a:gd name="connsiteX5" fmla="*/ 0 w 4973156"/>
                <a:gd name="connsiteY5" fmla="*/ 1986658 h 236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3156" h="2362591">
                  <a:moveTo>
                    <a:pt x="0" y="0"/>
                  </a:moveTo>
                  <a:lnTo>
                    <a:pt x="4973156" y="0"/>
                  </a:lnTo>
                  <a:lnTo>
                    <a:pt x="4911858" y="167477"/>
                  </a:lnTo>
                  <a:cubicBezTo>
                    <a:pt x="4366244" y="1457454"/>
                    <a:pt x="3088926" y="2362591"/>
                    <a:pt x="1600200" y="2362591"/>
                  </a:cubicBezTo>
                  <a:cubicBezTo>
                    <a:pt x="1041928" y="2362591"/>
                    <a:pt x="513385" y="2235306"/>
                    <a:pt x="42009" y="2008174"/>
                  </a:cubicBezTo>
                  <a:lnTo>
                    <a:pt x="0" y="1986658"/>
                  </a:lnTo>
                  <a:close/>
                </a:path>
              </a:pathLst>
            </a:cu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p:nvSpPr>
          <p:spPr>
            <a:xfrm>
              <a:off x="12701" y="4355"/>
              <a:ext cx="4016545" cy="2322616"/>
            </a:xfrm>
            <a:custGeom>
              <a:avLst/>
              <a:gdLst>
                <a:gd name="connsiteX0" fmla="*/ 0 w 4016545"/>
                <a:gd name="connsiteY0" fmla="*/ 0 h 2322616"/>
                <a:gd name="connsiteX1" fmla="*/ 155638 w 4016545"/>
                <a:gd name="connsiteY1" fmla="*/ 3650 h 2322616"/>
                <a:gd name="connsiteX2" fmla="*/ 3845659 w 4016545"/>
                <a:gd name="connsiteY2" fmla="*/ 1262266 h 2322616"/>
                <a:gd name="connsiteX3" fmla="*/ 4016545 w 4016545"/>
                <a:gd name="connsiteY3" fmla="*/ 1389143 h 2322616"/>
                <a:gd name="connsiteX4" fmla="*/ 3819151 w 4016545"/>
                <a:gd name="connsiteY4" fmla="*/ 1556045 h 2322616"/>
                <a:gd name="connsiteX5" fmla="*/ 1600200 w 4016545"/>
                <a:gd name="connsiteY5" fmla="*/ 2322616 h 2322616"/>
                <a:gd name="connsiteX6" fmla="*/ 42009 w 4016545"/>
                <a:gd name="connsiteY6" fmla="*/ 1968199 h 2322616"/>
                <a:gd name="connsiteX7" fmla="*/ 0 w 4016545"/>
                <a:gd name="connsiteY7" fmla="*/ 1946683 h 232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6545" h="2322616">
                  <a:moveTo>
                    <a:pt x="0" y="0"/>
                  </a:moveTo>
                  <a:lnTo>
                    <a:pt x="155638" y="3650"/>
                  </a:lnTo>
                  <a:cubicBezTo>
                    <a:pt x="1540242" y="68751"/>
                    <a:pt x="2812801" y="527759"/>
                    <a:pt x="3845659" y="1262266"/>
                  </a:cubicBezTo>
                  <a:lnTo>
                    <a:pt x="4016545" y="1389143"/>
                  </a:lnTo>
                  <a:lnTo>
                    <a:pt x="3819151" y="1556045"/>
                  </a:lnTo>
                  <a:cubicBezTo>
                    <a:pt x="3208126" y="2036225"/>
                    <a:pt x="2437609" y="2322616"/>
                    <a:pt x="1600200" y="2322616"/>
                  </a:cubicBezTo>
                  <a:cubicBezTo>
                    <a:pt x="1041928" y="2322616"/>
                    <a:pt x="513385" y="2195331"/>
                    <a:pt x="42009" y="1968199"/>
                  </a:cubicBezTo>
                  <a:lnTo>
                    <a:pt x="0" y="194668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形状 11"/>
            <p:cNvSpPr/>
            <p:nvPr/>
          </p:nvSpPr>
          <p:spPr>
            <a:xfrm>
              <a:off x="7683786" y="549275"/>
              <a:ext cx="4520913" cy="4785242"/>
            </a:xfrm>
            <a:custGeom>
              <a:avLst/>
              <a:gdLst>
                <a:gd name="connsiteX0" fmla="*/ 3505200 w 4520913"/>
                <a:gd name="connsiteY0" fmla="*/ 0 h 4785242"/>
                <a:gd name="connsiteX1" fmla="*/ 4381204 w 4520913"/>
                <a:gd name="connsiteY1" fmla="*/ 110353 h 4785242"/>
                <a:gd name="connsiteX2" fmla="*/ 4509789 w 4520913"/>
                <a:gd name="connsiteY2" fmla="*/ 146867 h 4785242"/>
                <a:gd name="connsiteX3" fmla="*/ 4509789 w 4520913"/>
                <a:gd name="connsiteY3" fmla="*/ 4550824 h 4785242"/>
                <a:gd name="connsiteX4" fmla="*/ 4520913 w 4520913"/>
                <a:gd name="connsiteY4" fmla="*/ 4556085 h 4785242"/>
                <a:gd name="connsiteX5" fmla="*/ 4520913 w 4520913"/>
                <a:gd name="connsiteY5" fmla="*/ 4785242 h 4785242"/>
                <a:gd name="connsiteX6" fmla="*/ 4339125 w 4520913"/>
                <a:gd name="connsiteY6" fmla="*/ 4740624 h 4785242"/>
                <a:gd name="connsiteX7" fmla="*/ 1611173 w 4520913"/>
                <a:gd name="connsiteY7" fmla="*/ 4365625 h 4785242"/>
                <a:gd name="connsiteX8" fmla="*/ 417323 w 4520913"/>
                <a:gd name="connsiteY8" fmla="*/ 4495662 h 4785242"/>
                <a:gd name="connsiteX9" fmla="*/ 155995 w 4520913"/>
                <a:gd name="connsiteY9" fmla="*/ 4541346 h 4785242"/>
                <a:gd name="connsiteX10" fmla="*/ 71213 w 4520913"/>
                <a:gd name="connsiteY10" fmla="*/ 4211620 h 4785242"/>
                <a:gd name="connsiteX11" fmla="*/ 0 w 4520913"/>
                <a:gd name="connsiteY11" fmla="*/ 3505200 h 4785242"/>
                <a:gd name="connsiteX12" fmla="*/ 3505200 w 4520913"/>
                <a:gd name="connsiteY12" fmla="*/ 0 h 478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0913" h="4785242">
                  <a:moveTo>
                    <a:pt x="3505200" y="0"/>
                  </a:moveTo>
                  <a:cubicBezTo>
                    <a:pt x="3807679" y="0"/>
                    <a:pt x="4101210" y="38314"/>
                    <a:pt x="4381204" y="110353"/>
                  </a:cubicBezTo>
                  <a:lnTo>
                    <a:pt x="4509789" y="146867"/>
                  </a:lnTo>
                  <a:lnTo>
                    <a:pt x="4509789" y="4550824"/>
                  </a:lnTo>
                  <a:lnTo>
                    <a:pt x="4520913" y="4556085"/>
                  </a:lnTo>
                  <a:lnTo>
                    <a:pt x="4520913" y="4785242"/>
                  </a:lnTo>
                  <a:lnTo>
                    <a:pt x="4339125" y="4740624"/>
                  </a:lnTo>
                  <a:cubicBezTo>
                    <a:pt x="3580830" y="4558124"/>
                    <a:pt x="2494611" y="4329123"/>
                    <a:pt x="1611173" y="4365625"/>
                  </a:cubicBezTo>
                  <a:cubicBezTo>
                    <a:pt x="1232557" y="4381269"/>
                    <a:pt x="830644" y="4428799"/>
                    <a:pt x="417323" y="4495662"/>
                  </a:cubicBezTo>
                  <a:lnTo>
                    <a:pt x="155995" y="4541346"/>
                  </a:lnTo>
                  <a:lnTo>
                    <a:pt x="71213" y="4211620"/>
                  </a:lnTo>
                  <a:cubicBezTo>
                    <a:pt x="24521" y="3983440"/>
                    <a:pt x="0" y="3747184"/>
                    <a:pt x="0" y="3505200"/>
                  </a:cubicBezTo>
                  <a:cubicBezTo>
                    <a:pt x="0" y="1569331"/>
                    <a:pt x="1569331" y="0"/>
                    <a:pt x="3505200" y="0"/>
                  </a:cubicBezTo>
                  <a:close/>
                </a:path>
              </a:pathLst>
            </a:custGeom>
            <a:solidFill>
              <a:schemeClr val="accent1">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14" name="组合 13"/>
          <p:cNvGrpSpPr/>
          <p:nvPr userDrawn="1"/>
        </p:nvGrpSpPr>
        <p:grpSpPr>
          <a:xfrm>
            <a:off x="9546206" y="4617007"/>
            <a:ext cx="653512" cy="653512"/>
            <a:chOff x="10374698" y="4677859"/>
            <a:chExt cx="653512" cy="653512"/>
          </a:xfrm>
        </p:grpSpPr>
        <p:sp>
          <p:nvSpPr>
            <p:cNvPr id="15" name="椭圆 14"/>
            <p:cNvSpPr/>
            <p:nvPr/>
          </p:nvSpPr>
          <p:spPr>
            <a:xfrm>
              <a:off x="10374698" y="4677859"/>
              <a:ext cx="653512" cy="653512"/>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0618921" y="4987926"/>
              <a:ext cx="161920" cy="80960"/>
            </a:xfrm>
            <a:custGeom>
              <a:avLst/>
              <a:gdLst>
                <a:gd name="connsiteX0" fmla="*/ 0 w 255587"/>
                <a:gd name="connsiteY0" fmla="*/ 0 h 131762"/>
                <a:gd name="connsiteX1" fmla="*/ 131762 w 255587"/>
                <a:gd name="connsiteY1" fmla="*/ 131762 h 131762"/>
                <a:gd name="connsiteX2" fmla="*/ 255587 w 255587"/>
                <a:gd name="connsiteY2" fmla="*/ 7937 h 131762"/>
                <a:gd name="connsiteX0-1" fmla="*/ 0 w 263524"/>
                <a:gd name="connsiteY0-2" fmla="*/ 1 h 131763"/>
                <a:gd name="connsiteX1-3" fmla="*/ 131762 w 263524"/>
                <a:gd name="connsiteY1-4" fmla="*/ 131763 h 131763"/>
                <a:gd name="connsiteX2-5" fmla="*/ 263524 w 263524"/>
                <a:gd name="connsiteY2-6" fmla="*/ 0 h 131763"/>
              </a:gdLst>
              <a:ahLst/>
              <a:cxnLst>
                <a:cxn ang="0">
                  <a:pos x="connsiteX0-1" y="connsiteY0-2"/>
                </a:cxn>
                <a:cxn ang="0">
                  <a:pos x="connsiteX1-3" y="connsiteY1-4"/>
                </a:cxn>
                <a:cxn ang="0">
                  <a:pos x="connsiteX2-5" y="connsiteY2-6"/>
                </a:cxn>
              </a:cxnLst>
              <a:rect l="l" t="t" r="r" b="b"/>
              <a:pathLst>
                <a:path w="263524" h="131763">
                  <a:moveTo>
                    <a:pt x="0" y="1"/>
                  </a:moveTo>
                  <a:lnTo>
                    <a:pt x="131762" y="131763"/>
                  </a:lnTo>
                  <a:lnTo>
                    <a:pt x="263524"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813509" y="987508"/>
            <a:ext cx="2639728" cy="356310"/>
            <a:chOff x="4600574" y="3332653"/>
            <a:chExt cx="2926218" cy="394978"/>
          </a:xfrm>
          <a:solidFill>
            <a:schemeClr val="bg1"/>
          </a:solidFill>
        </p:grpSpPr>
        <p:sp>
          <p:nvSpPr>
            <p:cNvPr id="18" name="任意多边形: 形状 17"/>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19" name="任意多边形: 形状 18"/>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20" name="任意多边形: 形状 19"/>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21" name="任意多边形: 形状 20"/>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22" name="任意多边形: 形状 21"/>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23" name="任意多边形: 形状 22"/>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362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420970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 id="2147483653" r:id="rId6"/>
    <p:sldLayoutId id="2147483658"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officeplus.c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officeplus.cn/"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3523119" y="1796317"/>
            <a:ext cx="5158463" cy="584775"/>
          </a:xfrm>
          <a:prstGeom prst="rect">
            <a:avLst/>
          </a:prstGeom>
          <a:noFill/>
        </p:spPr>
        <p:txBody>
          <a:bodyPr wrap="none" lIns="0" rIns="0" rtlCol="0">
            <a:noAutofit/>
          </a:bodyPr>
          <a:lstStyle/>
          <a:p>
            <a:pPr algn="ctr"/>
            <a:r>
              <a:rPr kumimoji="0" lang="zh-CN" altLang="en-US" sz="3200" i="0" u="none" strike="noStrike" kern="1200" cap="none" spc="0" normalizeH="0" baseline="0" noProof="0" dirty="0">
                <a:ln>
                  <a:noFill/>
                </a:ln>
                <a:solidFill>
                  <a:schemeClr val="accent2"/>
                </a:solidFill>
                <a:effectLst/>
                <a:uLnTx/>
                <a:uFillTx/>
                <a:latin typeface="+mj-ea"/>
                <a:ea typeface="+mj-ea"/>
                <a:cs typeface="+mn-cs"/>
              </a:rPr>
              <a:t>“互联网</a:t>
            </a:r>
            <a:r>
              <a:rPr kumimoji="0" lang="en-US" altLang="zh-CN" sz="3200" i="0" u="none" strike="noStrike" kern="1200" cap="none" spc="0" normalizeH="0" baseline="0" noProof="0" dirty="0">
                <a:ln>
                  <a:noFill/>
                </a:ln>
                <a:solidFill>
                  <a:schemeClr val="accent2"/>
                </a:solidFill>
                <a:effectLst/>
                <a:uLnTx/>
                <a:uFillTx/>
                <a:latin typeface="+mj-ea"/>
                <a:ea typeface="+mj-ea"/>
                <a:cs typeface="+mn-cs"/>
              </a:rPr>
              <a:t>+</a:t>
            </a:r>
            <a:r>
              <a:rPr kumimoji="0" lang="zh-CN" altLang="en-US" sz="3200" i="0" u="none" strike="noStrike" kern="1200" cap="none" spc="0" normalizeH="0" baseline="0" noProof="0" dirty="0">
                <a:ln>
                  <a:noFill/>
                </a:ln>
                <a:solidFill>
                  <a:schemeClr val="accent2"/>
                </a:solidFill>
                <a:effectLst/>
                <a:uLnTx/>
                <a:uFillTx/>
                <a:latin typeface="+mj-ea"/>
                <a:ea typeface="+mj-ea"/>
                <a:cs typeface="+mn-cs"/>
              </a:rPr>
              <a:t>医疗健康”</a:t>
            </a:r>
            <a:r>
              <a:rPr kumimoji="0" lang="zh-CN" altLang="en-US" sz="3200" i="0" u="none" strike="noStrike" kern="1200" cap="none" spc="0" normalizeH="0" baseline="0" noProof="0" dirty="0">
                <a:ln>
                  <a:noFill/>
                </a:ln>
                <a:solidFill>
                  <a:prstClr val="white"/>
                </a:solidFill>
                <a:effectLst/>
                <a:uLnTx/>
                <a:uFillTx/>
                <a:latin typeface="+mj-ea"/>
                <a:ea typeface="+mj-ea"/>
                <a:cs typeface="+mn-cs"/>
              </a:rPr>
              <a:t>背景下</a:t>
            </a:r>
            <a:endParaRPr lang="zh-CN" altLang="en-US" sz="3200" dirty="0">
              <a:solidFill>
                <a:schemeClr val="bg1"/>
              </a:solidFill>
              <a:latin typeface="+mj-ea"/>
              <a:ea typeface="+mj-ea"/>
            </a:endParaRPr>
          </a:p>
        </p:txBody>
      </p:sp>
      <p:sp>
        <p:nvSpPr>
          <p:cNvPr id="47" name="文本框 46"/>
          <p:cNvSpPr txBox="1"/>
          <p:nvPr/>
        </p:nvSpPr>
        <p:spPr>
          <a:xfrm>
            <a:off x="2293614" y="2346798"/>
            <a:ext cx="7617471" cy="923330"/>
          </a:xfrm>
          <a:prstGeom prst="rect">
            <a:avLst/>
          </a:prstGeom>
          <a:noFill/>
        </p:spPr>
        <p:txBody>
          <a:bodyPr wrap="none" lIns="0" rIns="0" rtlCol="0">
            <a:noAutofit/>
          </a:bodyPr>
          <a:lstStyle/>
          <a:p>
            <a:pPr algn="ctr"/>
            <a:r>
              <a:rPr kumimoji="0" lang="zh-CN" altLang="en-US" sz="5400" i="0" u="none" strike="noStrike" kern="1200" cap="none" spc="0" normalizeH="0" baseline="0" noProof="0" dirty="0">
                <a:ln>
                  <a:noFill/>
                </a:ln>
                <a:solidFill>
                  <a:prstClr val="white"/>
                </a:solidFill>
                <a:effectLst/>
                <a:uLnTx/>
                <a:uFillTx/>
                <a:latin typeface="+mj-ea"/>
                <a:ea typeface="+mj-ea"/>
                <a:cs typeface="+mn-cs"/>
              </a:rPr>
              <a:t>互联网医院行业分析报告</a:t>
            </a:r>
            <a:endParaRPr lang="zh-CN" altLang="en-US" sz="5400" dirty="0">
              <a:solidFill>
                <a:schemeClr val="bg1"/>
              </a:solidFill>
              <a:latin typeface="+mj-ea"/>
              <a:ea typeface="+mj-ea"/>
            </a:endParaRPr>
          </a:p>
        </p:txBody>
      </p:sp>
      <p:sp>
        <p:nvSpPr>
          <p:cNvPr id="48" name="矩形: 圆角 47"/>
          <p:cNvSpPr/>
          <p:nvPr/>
        </p:nvSpPr>
        <p:spPr>
          <a:xfrm>
            <a:off x="4969933" y="3791120"/>
            <a:ext cx="2252134" cy="476080"/>
          </a:xfrm>
          <a:prstGeom prst="roundRect">
            <a:avLst>
              <a:gd name="adj" fmla="val 50000"/>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2"/>
                </a:solidFill>
                <a:latin typeface="+mj-ea"/>
                <a:ea typeface="+mj-ea"/>
              </a:rPr>
              <a:t>汇报人：</a:t>
            </a:r>
            <a:r>
              <a:rPr lang="en-US" altLang="zh-CN" sz="1400" dirty="0" err="1">
                <a:solidFill>
                  <a:schemeClr val="bg2"/>
                </a:solidFill>
                <a:ea typeface="+mj-ea"/>
              </a:rPr>
              <a:t>OfficePLUS</a:t>
            </a:r>
            <a:endParaRPr lang="zh-CN" altLang="en-US" sz="1400" dirty="0">
              <a:solidFill>
                <a:schemeClr val="bg2"/>
              </a:solidFill>
              <a:ea typeface="+mj-ea"/>
            </a:endParaRPr>
          </a:p>
        </p:txBody>
      </p:sp>
      <p:sp>
        <p:nvSpPr>
          <p:cNvPr id="50" name="文本框 49"/>
          <p:cNvSpPr txBox="1"/>
          <p:nvPr/>
        </p:nvSpPr>
        <p:spPr>
          <a:xfrm>
            <a:off x="2275448" y="3156372"/>
            <a:ext cx="7617471" cy="307777"/>
          </a:xfrm>
          <a:prstGeom prst="rect">
            <a:avLst/>
          </a:prstGeom>
          <a:noFill/>
        </p:spPr>
        <p:txBody>
          <a:bodyPr wrap="square">
            <a:noAutofit/>
          </a:bodyPr>
          <a:lstStyle/>
          <a:p>
            <a:pPr algn="dist"/>
            <a:r>
              <a:rPr lang="en-US" altLang="zh-CN" sz="1200" dirty="0">
                <a:solidFill>
                  <a:schemeClr val="bg2"/>
                </a:solidFill>
              </a:rPr>
              <a:t>Internet Hospital Industry Analysis Report under the Background of "Internet + Medical Health"</a:t>
            </a:r>
            <a:endParaRPr lang="zh-CN" altLang="en-US" sz="1200" dirty="0">
              <a:solidFill>
                <a:schemeClr val="bg2"/>
              </a:solidFill>
            </a:endParaRPr>
          </a:p>
        </p:txBody>
      </p:sp>
      <p:sp>
        <p:nvSpPr>
          <p:cNvPr id="70" name="文本框 69">
            <a:hlinkClick r:id="rId2"/>
          </p:cNvPr>
          <p:cNvSpPr txBox="1"/>
          <p:nvPr/>
        </p:nvSpPr>
        <p:spPr>
          <a:xfrm>
            <a:off x="9056749" y="6234551"/>
            <a:ext cx="2824309" cy="369332"/>
          </a:xfrm>
          <a:prstGeom prst="rect">
            <a:avLst/>
          </a:prstGeom>
          <a:noFill/>
        </p:spPr>
        <p:txBody>
          <a:bodyPr wrap="square">
            <a:noAutofit/>
          </a:bodyPr>
          <a:lstStyle/>
          <a:p>
            <a:r>
              <a:rPr lang="zh-CN" altLang="en-US" sz="1600" dirty="0">
                <a:solidFill>
                  <a:schemeClr val="tx1">
                    <a:lumMod val="75000"/>
                    <a:lumOff val="25000"/>
                  </a:schemeClr>
                </a:solidFill>
              </a:rPr>
              <a:t>https://www.</a:t>
            </a:r>
            <a:r>
              <a:rPr lang="en-US" altLang="zh-CN" sz="1600" dirty="0">
                <a:solidFill>
                  <a:schemeClr val="tx1">
                    <a:lumMod val="75000"/>
                    <a:lumOff val="25000"/>
                  </a:schemeClr>
                </a:solidFill>
              </a:rPr>
              <a:t>O</a:t>
            </a:r>
            <a:r>
              <a:rPr lang="zh-CN" altLang="en-US" sz="1600" dirty="0">
                <a:solidFill>
                  <a:schemeClr val="tx1">
                    <a:lumMod val="75000"/>
                    <a:lumOff val="25000"/>
                  </a:schemeClr>
                </a:solidFill>
              </a:rPr>
              <a:t>ffice</a:t>
            </a:r>
            <a:r>
              <a:rPr lang="en-US" altLang="zh-CN" sz="1600" dirty="0">
                <a:solidFill>
                  <a:schemeClr val="tx1">
                    <a:lumMod val="75000"/>
                    <a:lumOff val="25000"/>
                  </a:schemeClr>
                </a:solidFill>
              </a:rPr>
              <a:t>PLUS</a:t>
            </a:r>
            <a:r>
              <a:rPr lang="zh-CN" altLang="en-US" sz="1600" dirty="0">
                <a:solidFill>
                  <a:schemeClr val="tx1">
                    <a:lumMod val="75000"/>
                    <a:lumOff val="25000"/>
                  </a:schemeClr>
                </a:solidFill>
              </a:rPr>
              <a:t>.cn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8524" y="5140348"/>
            <a:ext cx="2741276" cy="169277"/>
          </a:xfrm>
          <a:prstGeom prst="rect">
            <a:avLst/>
          </a:prstGeom>
          <a:noFill/>
        </p:spPr>
        <p:txBody>
          <a:bodyPr wrap="square" lIns="0" tIns="0" rIns="0" bIns="0" rtlCol="0">
            <a:noAutofit/>
          </a:bodyPr>
          <a:lstStyle/>
          <a:p>
            <a:r>
              <a:rPr lang="en-US" altLang="zh-CN" sz="1100" dirty="0">
                <a:solidFill>
                  <a:schemeClr val="bg1">
                    <a:lumMod val="75000"/>
                  </a:schemeClr>
                </a:solidFill>
              </a:rPr>
              <a:t>Internet Hospital Development Environment</a:t>
            </a:r>
            <a:endParaRPr lang="zh-CN" altLang="en-US" sz="1100" dirty="0">
              <a:solidFill>
                <a:schemeClr val="bg1">
                  <a:lumMod val="75000"/>
                </a:schemeClr>
              </a:solidFill>
            </a:endParaRPr>
          </a:p>
        </p:txBody>
      </p:sp>
      <p:sp>
        <p:nvSpPr>
          <p:cNvPr id="14" name="文本框 13"/>
          <p:cNvSpPr txBox="1"/>
          <p:nvPr/>
        </p:nvSpPr>
        <p:spPr>
          <a:xfrm>
            <a:off x="721590" y="4023117"/>
            <a:ext cx="2647605" cy="1107996"/>
          </a:xfrm>
          <a:prstGeom prst="rect">
            <a:avLst/>
          </a:prstGeom>
          <a:noFill/>
        </p:spPr>
        <p:txBody>
          <a:bodyPr wrap="square" lIns="0" tIns="0" rIns="0" bIns="0">
            <a:noAutofit/>
          </a:bodyPr>
          <a:lstStyle/>
          <a:p>
            <a:pPr algn="l"/>
            <a:r>
              <a:rPr lang="zh-CN" altLang="en-US" sz="3600" dirty="0">
                <a:solidFill>
                  <a:schemeClr val="accent1"/>
                </a:solidFill>
                <a:latin typeface="+mj-ea"/>
                <a:ea typeface="+mj-ea"/>
              </a:rPr>
              <a:t>互联网医院</a:t>
            </a:r>
            <a:endParaRPr lang="en-US" altLang="zh-CN" sz="3600" dirty="0">
              <a:solidFill>
                <a:schemeClr val="accent1"/>
              </a:solidFill>
              <a:latin typeface="+mj-ea"/>
              <a:ea typeface="+mj-ea"/>
            </a:endParaRPr>
          </a:p>
          <a:p>
            <a:pPr algn="l"/>
            <a:r>
              <a:rPr lang="zh-CN" altLang="en-US" sz="3600" dirty="0">
                <a:solidFill>
                  <a:schemeClr val="accent1"/>
                </a:solidFill>
                <a:latin typeface="+mj-ea"/>
                <a:ea typeface="+mj-ea"/>
              </a:rPr>
              <a:t>发展环境</a:t>
            </a:r>
          </a:p>
        </p:txBody>
      </p:sp>
      <p:sp>
        <p:nvSpPr>
          <p:cNvPr id="17" name="文本框 16"/>
          <p:cNvSpPr txBox="1"/>
          <p:nvPr/>
        </p:nvSpPr>
        <p:spPr>
          <a:xfrm>
            <a:off x="721590" y="2810092"/>
            <a:ext cx="2469953" cy="1015663"/>
          </a:xfrm>
          <a:prstGeom prst="rect">
            <a:avLst/>
          </a:prstGeom>
          <a:noFill/>
        </p:spPr>
        <p:txBody>
          <a:bodyPr wrap="square" lIns="0" rIns="0" rtlCol="0">
            <a:noAutofit/>
          </a:bodyPr>
          <a:lstStyle/>
          <a:p>
            <a:pPr algn="l"/>
            <a:r>
              <a:rPr lang="en-US" altLang="zh-CN" sz="6000" b="1" dirty="0">
                <a:solidFill>
                  <a:schemeClr val="accent2"/>
                </a:solidFill>
                <a:latin typeface="+mj-lt"/>
                <a:ea typeface="+mj-ea"/>
              </a:rPr>
              <a:t>02</a:t>
            </a:r>
            <a:r>
              <a:rPr lang="en-US" altLang="zh-CN" sz="4000" b="1" dirty="0">
                <a:solidFill>
                  <a:schemeClr val="bg1">
                    <a:lumMod val="75000"/>
                  </a:schemeClr>
                </a:solidFill>
                <a:latin typeface="+mj-lt"/>
                <a:ea typeface="+mj-ea"/>
              </a:rPr>
              <a:t>/04</a:t>
            </a:r>
            <a:endParaRPr lang="zh-CN" altLang="en-US" sz="4000" b="1" dirty="0">
              <a:solidFill>
                <a:schemeClr val="bg1">
                  <a:lumMod val="75000"/>
                </a:schemeClr>
              </a:solidFill>
              <a:latin typeface="+mj-lt"/>
              <a:ea typeface="+mj-ea"/>
            </a:endParaRPr>
          </a:p>
        </p:txBody>
      </p:sp>
      <p:sp>
        <p:nvSpPr>
          <p:cNvPr id="18" name="椭圆 17"/>
          <p:cNvSpPr/>
          <p:nvPr/>
        </p:nvSpPr>
        <p:spPr>
          <a:xfrm>
            <a:off x="746991"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p:cNvSpPr/>
          <p:nvPr/>
        </p:nvSpPr>
        <p:spPr>
          <a:xfrm>
            <a:off x="882835" y="6212169"/>
            <a:ext cx="80434" cy="804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椭圆 19"/>
          <p:cNvSpPr/>
          <p:nvPr/>
        </p:nvSpPr>
        <p:spPr>
          <a:xfrm>
            <a:off x="1018679"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 name="椭圆 20"/>
          <p:cNvSpPr/>
          <p:nvPr/>
        </p:nvSpPr>
        <p:spPr>
          <a:xfrm>
            <a:off x="1154522"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互联网医院规模逐渐壮大</a:t>
            </a:r>
          </a:p>
        </p:txBody>
      </p:sp>
      <p:sp>
        <p:nvSpPr>
          <p:cNvPr id="3" name="文本占位符 2"/>
          <p:cNvSpPr>
            <a:spLocks noGrp="1"/>
          </p:cNvSpPr>
          <p:nvPr>
            <p:ph type="body" sz="quarter" idx="10"/>
          </p:nvPr>
        </p:nvSpPr>
        <p:spPr/>
        <p:txBody>
          <a:bodyPr>
            <a:noAutofit/>
          </a:bodyPr>
          <a:lstStyle/>
          <a:p>
            <a:r>
              <a:rPr lang="en-US" altLang="zh-CN" dirty="0"/>
              <a:t>THE SCALE OF INTERNET HOSPITALS IS GRADUALLY EXPANDING</a:t>
            </a:r>
            <a:endParaRPr lang="zh-CN" altLang="en-US" dirty="0"/>
          </a:p>
        </p:txBody>
      </p:sp>
      <p:sp>
        <p:nvSpPr>
          <p:cNvPr id="21" name="椭圆 20"/>
          <p:cNvSpPr/>
          <p:nvPr/>
        </p:nvSpPr>
        <p:spPr>
          <a:xfrm>
            <a:off x="1719589" y="1686103"/>
            <a:ext cx="2438402" cy="243840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7" name="文本框 26"/>
          <p:cNvSpPr txBox="1"/>
          <p:nvPr/>
        </p:nvSpPr>
        <p:spPr>
          <a:xfrm>
            <a:off x="2639670" y="1785262"/>
            <a:ext cx="598241" cy="1192442"/>
          </a:xfrm>
          <a:prstGeom prst="rect">
            <a:avLst/>
          </a:prstGeom>
          <a:noFill/>
        </p:spPr>
        <p:txBody>
          <a:bodyPr wrap="none">
            <a:noAutofit/>
          </a:bodyPr>
          <a:lstStyle/>
          <a:p>
            <a:pPr algn="ctr">
              <a:lnSpc>
                <a:spcPct val="150000"/>
              </a:lnSpc>
            </a:pPr>
            <a:r>
              <a:rPr kumimoji="0" lang="en-US" altLang="zh-CN" sz="5400" b="1" i="0" u="none" strike="noStrike" kern="100" cap="none" spc="0" normalizeH="0" baseline="0" noProof="0" dirty="0">
                <a:ln>
                  <a:noFill/>
                </a:ln>
                <a:solidFill>
                  <a:schemeClr val="accent1"/>
                </a:solidFill>
                <a:effectLst/>
                <a:uLnTx/>
                <a:uFillTx/>
                <a:latin typeface="+mj-ea"/>
                <a:ea typeface="+mj-ea"/>
                <a:cs typeface="Arial" panose="020B0604020202020204" pitchFamily="34" charset="0"/>
              </a:rPr>
              <a:t>1</a:t>
            </a:r>
            <a:endParaRPr lang="zh-CN" altLang="zh-CN" sz="5400" b="1" kern="100" dirty="0">
              <a:solidFill>
                <a:schemeClr val="accent1"/>
              </a:solidFill>
              <a:effectLst/>
              <a:latin typeface="+mj-ea"/>
              <a:ea typeface="+mj-ea"/>
              <a:cs typeface="Arial" panose="020B0604020202020204" pitchFamily="34" charset="0"/>
            </a:endParaRPr>
          </a:p>
        </p:txBody>
      </p:sp>
      <p:sp>
        <p:nvSpPr>
          <p:cNvPr id="28" name="文本框 27"/>
          <p:cNvSpPr txBox="1"/>
          <p:nvPr/>
        </p:nvSpPr>
        <p:spPr>
          <a:xfrm>
            <a:off x="2064045" y="3014751"/>
            <a:ext cx="1749489" cy="874535"/>
          </a:xfrm>
          <a:prstGeom prst="rect">
            <a:avLst/>
          </a:prstGeom>
          <a:noFill/>
        </p:spPr>
        <p:txBody>
          <a:bodyPr wrap="square">
            <a:noAutofit/>
          </a:bodyPr>
          <a:lstStyle/>
          <a:p>
            <a:pPr algn="ctr"/>
            <a:r>
              <a:rPr kumimoji="0" lang="en-US" altLang="zh-CN" b="0" i="0" u="none" strike="noStrike" kern="100" cap="none" spc="0" normalizeH="0" baseline="0" noProof="0" dirty="0">
                <a:ln>
                  <a:noFill/>
                </a:ln>
                <a:solidFill>
                  <a:prstClr val="black"/>
                </a:solidFill>
                <a:effectLst/>
                <a:uLnTx/>
                <a:uFillTx/>
                <a:latin typeface="+mn-ea"/>
                <a:cs typeface="Arial" panose="020B0604020202020204" pitchFamily="34" charset="0"/>
              </a:rPr>
              <a:t>20XX</a:t>
            </a:r>
            <a:r>
              <a:rPr kumimoji="0" lang="zh-CN" altLang="en-US" b="0" i="0" u="none" strike="noStrike" kern="100" cap="none" spc="0" normalizeH="0" baseline="0" noProof="0" dirty="0">
                <a:ln>
                  <a:noFill/>
                </a:ln>
                <a:solidFill>
                  <a:prstClr val="black"/>
                </a:solidFill>
                <a:effectLst/>
                <a:uLnTx/>
                <a:uFillTx/>
                <a:latin typeface="+mn-ea"/>
                <a:cs typeface="Arial" panose="020B0604020202020204" pitchFamily="34" charset="0"/>
              </a:rPr>
              <a:t>年</a:t>
            </a:r>
            <a:r>
              <a:rPr kumimoji="0" lang="zh-CN" altLang="zh-CN" b="0" i="0" u="none" strike="noStrike" kern="100" cap="none" spc="0" normalizeH="0" baseline="0" noProof="0" dirty="0">
                <a:ln>
                  <a:noFill/>
                </a:ln>
                <a:solidFill>
                  <a:prstClr val="black"/>
                </a:solidFill>
                <a:effectLst/>
                <a:uLnTx/>
                <a:uFillTx/>
                <a:latin typeface="+mn-ea"/>
                <a:cs typeface="Arial" panose="020B0604020202020204" pitchFamily="34" charset="0"/>
              </a:rPr>
              <a:t>互联网医院成立</a:t>
            </a:r>
            <a:endParaRPr lang="zh-CN" altLang="zh-CN" kern="100" dirty="0">
              <a:effectLst/>
              <a:latin typeface="+mn-ea"/>
              <a:cs typeface="Arial" panose="020B0604020202020204" pitchFamily="34" charset="0"/>
            </a:endParaRPr>
          </a:p>
        </p:txBody>
      </p:sp>
      <p:sp>
        <p:nvSpPr>
          <p:cNvPr id="22" name="椭圆 21"/>
          <p:cNvSpPr/>
          <p:nvPr/>
        </p:nvSpPr>
        <p:spPr>
          <a:xfrm>
            <a:off x="4883148" y="1686103"/>
            <a:ext cx="2438402" cy="243840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9" name="文本框 28"/>
          <p:cNvSpPr txBox="1"/>
          <p:nvPr/>
        </p:nvSpPr>
        <p:spPr>
          <a:xfrm>
            <a:off x="5459385" y="1871409"/>
            <a:ext cx="1285929" cy="1070229"/>
          </a:xfrm>
          <a:prstGeom prst="rect">
            <a:avLst/>
          </a:prstGeom>
          <a:noFill/>
        </p:spPr>
        <p:txBody>
          <a:bodyPr wrap="none">
            <a:noAutofit/>
          </a:bodyPr>
          <a:lstStyle>
            <a:defPPr>
              <a:defRPr lang="zh-CN"/>
            </a:defPPr>
            <a:lvl1pPr algn="just">
              <a:lnSpc>
                <a:spcPct val="150000"/>
              </a:lnSpc>
              <a:defRPr kumimoji="0" sz="5400" b="1" i="0" u="none" strike="noStrike" kern="100" cap="none" spc="0" normalizeH="0" baseline="0">
                <a:ln>
                  <a:noFill/>
                </a:ln>
                <a:solidFill>
                  <a:schemeClr val="accent1"/>
                </a:solidFill>
                <a:effectLst/>
                <a:uLnTx/>
                <a:uFillTx/>
                <a:latin typeface="+mj-ea"/>
                <a:ea typeface="+mj-ea"/>
                <a:cs typeface="Times New Roman" panose="02020603050405020304" pitchFamily="18" charset="0"/>
              </a:defRPr>
            </a:lvl1pPr>
          </a:lstStyle>
          <a:p>
            <a:pPr algn="ctr"/>
            <a:r>
              <a:rPr lang="en-US" altLang="zh-CN" sz="4800" dirty="0">
                <a:cs typeface="Arial" panose="020B0604020202020204" pitchFamily="34" charset="0"/>
              </a:rPr>
              <a:t>269</a:t>
            </a:r>
            <a:endParaRPr lang="zh-CN" altLang="zh-CN" sz="4800" dirty="0">
              <a:cs typeface="Arial" panose="020B0604020202020204" pitchFamily="34" charset="0"/>
            </a:endParaRPr>
          </a:p>
        </p:txBody>
      </p:sp>
      <p:sp>
        <p:nvSpPr>
          <p:cNvPr id="30" name="文本框 29"/>
          <p:cNvSpPr txBox="1"/>
          <p:nvPr/>
        </p:nvSpPr>
        <p:spPr>
          <a:xfrm>
            <a:off x="5237998" y="3014751"/>
            <a:ext cx="1752340" cy="874535"/>
          </a:xfrm>
          <a:prstGeom prst="rect">
            <a:avLst/>
          </a:prstGeom>
          <a:noFill/>
        </p:spPr>
        <p:txBody>
          <a:bodyPr wrap="square">
            <a:noAutofit/>
          </a:bodyPr>
          <a:lstStyle>
            <a:defPPr>
              <a:defRPr lang="zh-CN"/>
            </a:defPPr>
            <a:lvl1pPr algn="just">
              <a:lnSpc>
                <a:spcPct val="150000"/>
              </a:lnSpc>
              <a:defRPr kumimoji="0" b="0" i="0" u="none" strike="noStrike" kern="100" cap="none" spc="0" normalizeH="0" baseline="0">
                <a:ln>
                  <a:noFill/>
                </a:ln>
                <a:solidFill>
                  <a:prstClr val="black"/>
                </a:solidFill>
                <a:effectLst/>
                <a:uLnTx/>
                <a:uFillTx/>
                <a:latin typeface="+mn-ea"/>
                <a:cs typeface="Times New Roman" panose="02020603050405020304" pitchFamily="18" charset="0"/>
              </a:defRPr>
            </a:lvl1pPr>
          </a:lstStyle>
          <a:p>
            <a:pPr algn="ctr">
              <a:lnSpc>
                <a:spcPct val="100000"/>
              </a:lnSpc>
            </a:pPr>
            <a:r>
              <a:rPr lang="en-US" altLang="zh-CN" dirty="0">
                <a:cs typeface="Arial" panose="020B0604020202020204" pitchFamily="34" charset="0"/>
              </a:rPr>
              <a:t>20XX</a:t>
            </a:r>
            <a:r>
              <a:rPr lang="zh-CN" altLang="en-US" dirty="0">
                <a:cs typeface="Arial" panose="020B0604020202020204" pitchFamily="34" charset="0"/>
              </a:rPr>
              <a:t>年</a:t>
            </a:r>
            <a:r>
              <a:rPr lang="zh-CN" altLang="zh-CN" dirty="0">
                <a:cs typeface="Arial" panose="020B0604020202020204" pitchFamily="34" charset="0"/>
              </a:rPr>
              <a:t>互联网医院数量</a:t>
            </a:r>
          </a:p>
        </p:txBody>
      </p:sp>
      <p:sp>
        <p:nvSpPr>
          <p:cNvPr id="23" name="椭圆 22"/>
          <p:cNvSpPr/>
          <p:nvPr/>
        </p:nvSpPr>
        <p:spPr>
          <a:xfrm>
            <a:off x="8046708" y="1686103"/>
            <a:ext cx="2438402" cy="243840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1" name="文本框 30"/>
          <p:cNvSpPr txBox="1"/>
          <p:nvPr/>
        </p:nvSpPr>
        <p:spPr>
          <a:xfrm>
            <a:off x="8453827" y="2070468"/>
            <a:ext cx="1624163" cy="907236"/>
          </a:xfrm>
          <a:prstGeom prst="rect">
            <a:avLst/>
          </a:prstGeom>
          <a:noFill/>
        </p:spPr>
        <p:txBody>
          <a:bodyPr wrap="none">
            <a:noAutofit/>
          </a:bodyPr>
          <a:lstStyle>
            <a:defPPr>
              <a:defRPr lang="zh-CN"/>
            </a:defPPr>
            <a:lvl1pPr algn="just">
              <a:lnSpc>
                <a:spcPct val="150000"/>
              </a:lnSpc>
              <a:defRPr kumimoji="0" sz="5400" b="1" i="0" u="none" strike="noStrike" kern="100" cap="none" spc="0" normalizeH="0" baseline="0">
                <a:ln>
                  <a:noFill/>
                </a:ln>
                <a:solidFill>
                  <a:schemeClr val="accent1"/>
                </a:solidFill>
                <a:effectLst/>
                <a:uLnTx/>
                <a:uFillTx/>
                <a:latin typeface="+mj-ea"/>
                <a:ea typeface="+mj-ea"/>
                <a:cs typeface="Times New Roman" panose="02020603050405020304" pitchFamily="18" charset="0"/>
              </a:defRPr>
            </a:lvl1pPr>
          </a:lstStyle>
          <a:p>
            <a:pPr algn="ctr"/>
            <a:r>
              <a:rPr lang="en-US" altLang="zh-CN" sz="4000" dirty="0">
                <a:cs typeface="Arial" panose="020B0604020202020204" pitchFamily="34" charset="0"/>
              </a:rPr>
              <a:t>1000</a:t>
            </a:r>
            <a:r>
              <a:rPr lang="en-US" altLang="zh-CN" sz="2400" dirty="0">
                <a:cs typeface="Arial" panose="020B0604020202020204" pitchFamily="34" charset="0"/>
              </a:rPr>
              <a:t>+</a:t>
            </a:r>
            <a:endParaRPr lang="zh-CN" altLang="zh-CN" sz="4000" dirty="0">
              <a:cs typeface="Arial" panose="020B0604020202020204" pitchFamily="34" charset="0"/>
            </a:endParaRPr>
          </a:p>
        </p:txBody>
      </p:sp>
      <p:sp>
        <p:nvSpPr>
          <p:cNvPr id="32" name="文本框 31"/>
          <p:cNvSpPr txBox="1"/>
          <p:nvPr/>
        </p:nvSpPr>
        <p:spPr>
          <a:xfrm>
            <a:off x="8414803" y="3014751"/>
            <a:ext cx="1792525" cy="874535"/>
          </a:xfrm>
          <a:prstGeom prst="rect">
            <a:avLst/>
          </a:prstGeom>
          <a:noFill/>
        </p:spPr>
        <p:txBody>
          <a:bodyPr wrap="square">
            <a:noAutofit/>
          </a:bodyPr>
          <a:lstStyle>
            <a:defPPr>
              <a:defRPr lang="zh-CN"/>
            </a:defPPr>
            <a:lvl1pPr algn="just">
              <a:lnSpc>
                <a:spcPct val="150000"/>
              </a:lnSpc>
              <a:defRPr kumimoji="0" b="0" i="0" u="none" strike="noStrike" kern="100" cap="none" spc="0" normalizeH="0" baseline="0">
                <a:ln>
                  <a:noFill/>
                </a:ln>
                <a:solidFill>
                  <a:prstClr val="black"/>
                </a:solidFill>
                <a:effectLst/>
                <a:uLnTx/>
                <a:uFillTx/>
                <a:latin typeface="+mn-ea"/>
                <a:cs typeface="Times New Roman" panose="02020603050405020304" pitchFamily="18" charset="0"/>
              </a:defRPr>
            </a:lvl1pPr>
          </a:lstStyle>
          <a:p>
            <a:pPr algn="ctr">
              <a:lnSpc>
                <a:spcPct val="100000"/>
              </a:lnSpc>
            </a:pPr>
            <a:r>
              <a:rPr lang="en-US" altLang="zh-CN" dirty="0">
                <a:cs typeface="Arial" panose="020B0604020202020204" pitchFamily="34" charset="0"/>
              </a:rPr>
              <a:t>20XX</a:t>
            </a:r>
            <a:r>
              <a:rPr lang="zh-CN" altLang="en-US" dirty="0">
                <a:cs typeface="Arial" panose="020B0604020202020204" pitchFamily="34" charset="0"/>
              </a:rPr>
              <a:t>年</a:t>
            </a:r>
            <a:r>
              <a:rPr lang="zh-CN" altLang="zh-CN" dirty="0">
                <a:cs typeface="Arial" panose="020B0604020202020204" pitchFamily="34" charset="0"/>
              </a:rPr>
              <a:t>互联网医院数量</a:t>
            </a:r>
          </a:p>
        </p:txBody>
      </p:sp>
      <p:sp>
        <p:nvSpPr>
          <p:cNvPr id="19" name="文本框 18"/>
          <p:cNvSpPr txBox="1"/>
          <p:nvPr/>
        </p:nvSpPr>
        <p:spPr>
          <a:xfrm>
            <a:off x="3336860" y="4987015"/>
            <a:ext cx="7148250" cy="881139"/>
          </a:xfrm>
          <a:prstGeom prst="rect">
            <a:avLst/>
          </a:prstGeom>
          <a:noFill/>
        </p:spPr>
        <p:txBody>
          <a:bodyPr wrap="square">
            <a:noAutofit/>
          </a:bodyPr>
          <a:lstStyle/>
          <a:p>
            <a:pPr algn="just">
              <a:lnSpc>
                <a:spcPct val="120000"/>
              </a:lnSpc>
            </a:pPr>
            <a:r>
              <a:rPr kumimoji="0" lang="zh-CN" altLang="zh-CN" b="0" i="0" u="none" strike="noStrike" kern="100" cap="none" spc="0" normalizeH="0" baseline="0" noProof="0" dirty="0">
                <a:ln>
                  <a:noFill/>
                </a:ln>
                <a:solidFill>
                  <a:prstClr val="black"/>
                </a:solidFill>
                <a:effectLst/>
                <a:uLnTx/>
                <a:uFillTx/>
                <a:latin typeface="+mn-ea"/>
                <a:cs typeface="Arial" panose="020B0604020202020204" pitchFamily="34" charset="0"/>
              </a:rPr>
              <a:t>互联网医院多个平台先后发起的线上义诊服务</a:t>
            </a:r>
            <a:r>
              <a:rPr lang="zh-CN" altLang="en-US" kern="100" dirty="0">
                <a:solidFill>
                  <a:prstClr val="black"/>
                </a:solidFill>
                <a:latin typeface="+mn-ea"/>
                <a:cs typeface="Arial" panose="020B0604020202020204" pitchFamily="34" charset="0"/>
              </a:rPr>
              <a:t>，</a:t>
            </a:r>
            <a:r>
              <a:rPr kumimoji="0" lang="zh-CN" altLang="zh-CN" b="0" i="0" u="none" strike="noStrike" kern="100" cap="none" spc="0" normalizeH="0" baseline="0" noProof="0" dirty="0">
                <a:ln>
                  <a:noFill/>
                </a:ln>
                <a:solidFill>
                  <a:prstClr val="black"/>
                </a:solidFill>
                <a:effectLst/>
                <a:uLnTx/>
                <a:uFillTx/>
                <a:latin typeface="+mn-ea"/>
                <a:cs typeface="Arial" panose="020B0604020202020204" pitchFamily="34" charset="0"/>
              </a:rPr>
              <a:t>在满足人民群众就医需求方面起到了积极作用</a:t>
            </a:r>
            <a:endParaRPr lang="zh-CN" altLang="zh-CN" kern="100" dirty="0">
              <a:effectLst/>
              <a:latin typeface="+mn-ea"/>
              <a:cs typeface="Arial" panose="020B0604020202020204" pitchFamily="34" charset="0"/>
            </a:endParaRPr>
          </a:p>
        </p:txBody>
      </p:sp>
      <p:sp>
        <p:nvSpPr>
          <p:cNvPr id="25" name="文本框 24"/>
          <p:cNvSpPr txBox="1"/>
          <p:nvPr/>
        </p:nvSpPr>
        <p:spPr>
          <a:xfrm>
            <a:off x="1881007" y="4610470"/>
            <a:ext cx="1358900" cy="1138773"/>
          </a:xfrm>
          <a:prstGeom prst="rect">
            <a:avLst/>
          </a:prstGeom>
          <a:noFill/>
        </p:spPr>
        <p:txBody>
          <a:bodyPr wrap="square">
            <a:noAutofit/>
          </a:bodyPr>
          <a:lstStyle/>
          <a:p>
            <a:r>
              <a:rPr lang="en-US" altLang="zh-CN" sz="4800" b="1" kern="100" dirty="0">
                <a:solidFill>
                  <a:schemeClr val="accent1"/>
                </a:solidFill>
                <a:latin typeface="+mj-ea"/>
                <a:ea typeface="+mj-ea"/>
                <a:cs typeface="Arial" panose="020B0604020202020204" pitchFamily="34" charset="0"/>
              </a:rPr>
              <a:t>20</a:t>
            </a:r>
            <a:r>
              <a:rPr lang="zh-CN" altLang="zh-CN" sz="2000" b="1" kern="100" dirty="0">
                <a:solidFill>
                  <a:schemeClr val="accent1"/>
                </a:solidFill>
                <a:latin typeface="+mj-ea"/>
                <a:ea typeface="+mj-ea"/>
                <a:cs typeface="Arial" panose="020B0604020202020204" pitchFamily="34" charset="0"/>
              </a:rPr>
              <a:t>倍</a:t>
            </a:r>
            <a:endParaRPr lang="en-US" altLang="zh-CN" sz="2000" b="1" kern="100" dirty="0">
              <a:solidFill>
                <a:schemeClr val="accent1"/>
              </a:solidFill>
              <a:latin typeface="+mj-ea"/>
              <a:ea typeface="+mj-ea"/>
              <a:cs typeface="Arial" panose="020B0604020202020204" pitchFamily="34" charset="0"/>
            </a:endParaRPr>
          </a:p>
          <a:p>
            <a:r>
              <a:rPr lang="zh-CN" altLang="zh-CN" kern="100" dirty="0">
                <a:solidFill>
                  <a:prstClr val="black"/>
                </a:solidFill>
                <a:latin typeface="+mn-ea"/>
                <a:cs typeface="Arial" panose="020B0604020202020204" pitchFamily="34" charset="0"/>
              </a:rPr>
              <a:t>流量暴增</a:t>
            </a:r>
            <a:endParaRPr lang="zh-CN" altLang="en-US" kern="100" dirty="0">
              <a:solidFill>
                <a:prstClr val="black"/>
              </a:solidFill>
              <a:latin typeface="+mn-ea"/>
              <a:cs typeface="Arial" panose="020B0604020202020204" pitchFamily="34" charset="0"/>
            </a:endParaRPr>
          </a:p>
        </p:txBody>
      </p:sp>
      <p:cxnSp>
        <p:nvCxnSpPr>
          <p:cNvPr id="39" name="直接连接符 38"/>
          <p:cNvCxnSpPr/>
          <p:nvPr/>
        </p:nvCxnSpPr>
        <p:spPr>
          <a:xfrm>
            <a:off x="3222973" y="5017516"/>
            <a:ext cx="0" cy="6101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0" y="5506248"/>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2678023" y="5347061"/>
            <a:ext cx="322606" cy="322606"/>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4" name="椭圆 13"/>
          <p:cNvSpPr/>
          <p:nvPr/>
        </p:nvSpPr>
        <p:spPr>
          <a:xfrm>
            <a:off x="5936018" y="5347061"/>
            <a:ext cx="322606" cy="322606"/>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6" name="椭圆 15"/>
          <p:cNvSpPr/>
          <p:nvPr/>
        </p:nvSpPr>
        <p:spPr>
          <a:xfrm>
            <a:off x="9194014" y="5347061"/>
            <a:ext cx="322606" cy="322606"/>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 name="标题 1"/>
          <p:cNvSpPr>
            <a:spLocks noGrp="1"/>
          </p:cNvSpPr>
          <p:nvPr>
            <p:ph type="title"/>
          </p:nvPr>
        </p:nvSpPr>
        <p:spPr/>
        <p:txBody>
          <a:bodyPr/>
          <a:lstStyle/>
          <a:p>
            <a:r>
              <a:rPr lang="zh-CN" altLang="en-US" dirty="0"/>
              <a:t>互联网医院发展进入快车道</a:t>
            </a:r>
          </a:p>
        </p:txBody>
      </p:sp>
      <p:sp>
        <p:nvSpPr>
          <p:cNvPr id="3" name="文本占位符 2"/>
          <p:cNvSpPr>
            <a:spLocks noGrp="1"/>
          </p:cNvSpPr>
          <p:nvPr>
            <p:ph type="body" sz="quarter" idx="10"/>
          </p:nvPr>
        </p:nvSpPr>
        <p:spPr/>
        <p:txBody>
          <a:bodyPr/>
          <a:lstStyle/>
          <a:p>
            <a:r>
              <a:rPr lang="en-US" altLang="zh-CN" dirty="0"/>
              <a:t>THE DEVELOPMENT OF INTERNET HOSPITALS HAS ENTERED THE FAST LANE</a:t>
            </a:r>
            <a:endParaRPr lang="zh-CN" altLang="en-US" dirty="0"/>
          </a:p>
        </p:txBody>
      </p:sp>
      <p:sp>
        <p:nvSpPr>
          <p:cNvPr id="7" name="任意多边形: 形状 6"/>
          <p:cNvSpPr/>
          <p:nvPr/>
        </p:nvSpPr>
        <p:spPr>
          <a:xfrm rot="10800000">
            <a:off x="1392539" y="1809549"/>
            <a:ext cx="2893574" cy="3287468"/>
          </a:xfrm>
          <a:custGeom>
            <a:avLst/>
            <a:gdLst>
              <a:gd name="connsiteX0" fmla="*/ 1743072 w 1743072"/>
              <a:gd name="connsiteY0" fmla="*/ 2702606 h 2702606"/>
              <a:gd name="connsiteX1" fmla="*/ 0 w 1743072"/>
              <a:gd name="connsiteY1" fmla="*/ 2702606 h 2702606"/>
              <a:gd name="connsiteX2" fmla="*/ 0 w 1743072"/>
              <a:gd name="connsiteY2" fmla="*/ 229739 h 2702606"/>
              <a:gd name="connsiteX3" fmla="*/ 738700 w 1743072"/>
              <a:gd name="connsiteY3" fmla="*/ 229739 h 2702606"/>
              <a:gd name="connsiteX4" fmla="*/ 871537 w 1743072"/>
              <a:gd name="connsiteY4" fmla="*/ 0 h 2702606"/>
              <a:gd name="connsiteX5" fmla="*/ 1004373 w 1743072"/>
              <a:gd name="connsiteY5" fmla="*/ 229739 h 2702606"/>
              <a:gd name="connsiteX6" fmla="*/ 1743072 w 1743072"/>
              <a:gd name="connsiteY6" fmla="*/ 229739 h 27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072" h="2702606">
                <a:moveTo>
                  <a:pt x="1743072" y="2702606"/>
                </a:moveTo>
                <a:lnTo>
                  <a:pt x="0" y="2702606"/>
                </a:lnTo>
                <a:lnTo>
                  <a:pt x="0" y="229739"/>
                </a:lnTo>
                <a:lnTo>
                  <a:pt x="738700" y="229739"/>
                </a:lnTo>
                <a:lnTo>
                  <a:pt x="871537" y="0"/>
                </a:lnTo>
                <a:lnTo>
                  <a:pt x="1004373" y="229739"/>
                </a:lnTo>
                <a:lnTo>
                  <a:pt x="1743072" y="2297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
        <p:nvSpPr>
          <p:cNvPr id="68" name="文本框 67"/>
          <p:cNvSpPr txBox="1"/>
          <p:nvPr/>
        </p:nvSpPr>
        <p:spPr>
          <a:xfrm>
            <a:off x="1491775" y="2046604"/>
            <a:ext cx="1210588" cy="511980"/>
          </a:xfrm>
          <a:prstGeom prst="rect">
            <a:avLst/>
          </a:prstGeom>
          <a:noFill/>
        </p:spPr>
        <p:txBody>
          <a:bodyPr wrap="none">
            <a:noAutofit/>
          </a:bodyPr>
          <a:lstStyle/>
          <a:p>
            <a:r>
              <a:rPr kumimoji="0" lang="zh-CN" altLang="zh-CN" sz="2000" b="1" i="0" u="none" strike="noStrike" kern="1200" cap="none" spc="0" normalizeH="0" baseline="0" noProof="0" dirty="0">
                <a:ln>
                  <a:noFill/>
                </a:ln>
                <a:solidFill>
                  <a:prstClr val="white"/>
                </a:solidFill>
                <a:effectLst/>
                <a:uLnTx/>
                <a:uFillTx/>
                <a:latin typeface="+mj-ea"/>
                <a:ea typeface="+mj-ea"/>
                <a:cs typeface="+mn-cs"/>
              </a:rPr>
              <a:t>技术驱动</a:t>
            </a:r>
            <a:endParaRPr lang="zh-CN" altLang="zh-CN" sz="2000" b="1" dirty="0">
              <a:solidFill>
                <a:schemeClr val="bg1"/>
              </a:solidFill>
              <a:latin typeface="+mj-ea"/>
              <a:ea typeface="+mj-ea"/>
            </a:endParaRPr>
          </a:p>
        </p:txBody>
      </p:sp>
      <p:sp>
        <p:nvSpPr>
          <p:cNvPr id="69" name="文本框 68"/>
          <p:cNvSpPr txBox="1"/>
          <p:nvPr/>
        </p:nvSpPr>
        <p:spPr>
          <a:xfrm>
            <a:off x="1491775" y="2606710"/>
            <a:ext cx="2534325" cy="2052722"/>
          </a:xfrm>
          <a:prstGeom prst="rect">
            <a:avLst/>
          </a:prstGeom>
          <a:noFill/>
        </p:spPr>
        <p:txBody>
          <a:bodyPr wrap="square">
            <a:noAutofit/>
          </a:bodyPr>
          <a:lstStyle/>
          <a:p>
            <a:pPr>
              <a:lnSpc>
                <a:spcPct val="120000"/>
              </a:lnSpc>
            </a:pPr>
            <a:r>
              <a:rPr kumimoji="0" lang="zh-CN" altLang="zh-CN" b="0" i="0" u="none" strike="noStrike" kern="1200" cap="none" spc="0" normalizeH="0" baseline="0" noProof="0" dirty="0">
                <a:ln>
                  <a:noFill/>
                </a:ln>
                <a:solidFill>
                  <a:prstClr val="white"/>
                </a:solidFill>
                <a:effectLst/>
                <a:uLnTx/>
                <a:uFillTx/>
                <a:latin typeface="+mn-ea"/>
                <a:cs typeface="+mn-cs"/>
              </a:rPr>
              <a:t>智能终端的普及，移动互联网技术、传感器技术、人工智能等为互联网医院的发展提供了技术支撑</a:t>
            </a:r>
            <a:endParaRPr lang="zh-CN" altLang="zh-CN" dirty="0">
              <a:solidFill>
                <a:schemeClr val="bg1"/>
              </a:solidFill>
              <a:latin typeface="+mn-ea"/>
            </a:endParaRPr>
          </a:p>
        </p:txBody>
      </p:sp>
      <p:sp>
        <p:nvSpPr>
          <p:cNvPr id="8" name="任意多边形: 形状 7"/>
          <p:cNvSpPr/>
          <p:nvPr/>
        </p:nvSpPr>
        <p:spPr>
          <a:xfrm rot="10800000">
            <a:off x="4650534" y="1809547"/>
            <a:ext cx="2893574" cy="3287469"/>
          </a:xfrm>
          <a:custGeom>
            <a:avLst/>
            <a:gdLst>
              <a:gd name="connsiteX0" fmla="*/ 1743072 w 1743072"/>
              <a:gd name="connsiteY0" fmla="*/ 2702606 h 2702606"/>
              <a:gd name="connsiteX1" fmla="*/ 0 w 1743072"/>
              <a:gd name="connsiteY1" fmla="*/ 2702606 h 2702606"/>
              <a:gd name="connsiteX2" fmla="*/ 0 w 1743072"/>
              <a:gd name="connsiteY2" fmla="*/ 229739 h 2702606"/>
              <a:gd name="connsiteX3" fmla="*/ 738700 w 1743072"/>
              <a:gd name="connsiteY3" fmla="*/ 229739 h 2702606"/>
              <a:gd name="connsiteX4" fmla="*/ 871537 w 1743072"/>
              <a:gd name="connsiteY4" fmla="*/ 0 h 2702606"/>
              <a:gd name="connsiteX5" fmla="*/ 1004373 w 1743072"/>
              <a:gd name="connsiteY5" fmla="*/ 229739 h 2702606"/>
              <a:gd name="connsiteX6" fmla="*/ 1743072 w 1743072"/>
              <a:gd name="connsiteY6" fmla="*/ 229739 h 27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072" h="2702606">
                <a:moveTo>
                  <a:pt x="1743072" y="2702606"/>
                </a:moveTo>
                <a:lnTo>
                  <a:pt x="0" y="2702606"/>
                </a:lnTo>
                <a:lnTo>
                  <a:pt x="0" y="229739"/>
                </a:lnTo>
                <a:lnTo>
                  <a:pt x="738700" y="229739"/>
                </a:lnTo>
                <a:lnTo>
                  <a:pt x="871537" y="0"/>
                </a:lnTo>
                <a:lnTo>
                  <a:pt x="1004373" y="229739"/>
                </a:lnTo>
                <a:lnTo>
                  <a:pt x="1743072" y="2297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
        <p:nvSpPr>
          <p:cNvPr id="18" name="文本框 17"/>
          <p:cNvSpPr txBox="1"/>
          <p:nvPr/>
        </p:nvSpPr>
        <p:spPr>
          <a:xfrm>
            <a:off x="4765154" y="2667096"/>
            <a:ext cx="2642018" cy="1657473"/>
          </a:xfrm>
          <a:prstGeom prst="rect">
            <a:avLst/>
          </a:prstGeom>
          <a:noFill/>
        </p:spPr>
        <p:txBody>
          <a:bodyPr wrap="square">
            <a:noAutofit/>
          </a:bodyPr>
          <a:lstStyle>
            <a:defPPr>
              <a:defRPr lang="zh-CN"/>
            </a:defPPr>
            <a:lvl1pPr>
              <a:lnSpc>
                <a:spcPct val="120000"/>
              </a:lnSpc>
              <a:defRPr kumimoji="0" b="0" i="0" u="none" strike="noStrike" cap="none" spc="0" normalizeH="0" baseline="0">
                <a:ln>
                  <a:noFill/>
                </a:ln>
                <a:solidFill>
                  <a:prstClr val="white"/>
                </a:solidFill>
                <a:effectLst/>
                <a:uLnTx/>
                <a:uFillTx/>
                <a:latin typeface="+mn-ea"/>
              </a:defRPr>
            </a:lvl1pPr>
          </a:lstStyle>
          <a:p>
            <a:r>
              <a:rPr lang="zh-CN" altLang="zh-CN" dirty="0"/>
              <a:t>互联网医院打破了时空限制，在医疗服务提供方和需求方之间搭建了服务平台</a:t>
            </a:r>
          </a:p>
        </p:txBody>
      </p:sp>
      <p:sp>
        <p:nvSpPr>
          <p:cNvPr id="70" name="文本框 69"/>
          <p:cNvSpPr txBox="1"/>
          <p:nvPr/>
        </p:nvSpPr>
        <p:spPr>
          <a:xfrm>
            <a:off x="4765154" y="2049240"/>
            <a:ext cx="1210588" cy="511980"/>
          </a:xfrm>
          <a:prstGeom prst="rect">
            <a:avLst/>
          </a:prstGeom>
          <a:noFill/>
        </p:spPr>
        <p:txBody>
          <a:bodyPr wrap="none">
            <a:noAutofit/>
          </a:bodyPr>
          <a:lstStyle>
            <a:defPPr>
              <a:defRPr lang="zh-CN"/>
            </a:defPPr>
            <a:lvl1pPr>
              <a:defRPr kumimoji="0" sz="2000" b="0" i="0" u="none" strike="noStrike" cap="none" spc="0" normalizeH="0" baseline="0">
                <a:ln>
                  <a:noFill/>
                </a:ln>
                <a:solidFill>
                  <a:prstClr val="white"/>
                </a:solidFill>
                <a:effectLst/>
                <a:uLnTx/>
                <a:uFillTx/>
                <a:latin typeface="+mj-ea"/>
                <a:ea typeface="+mj-ea"/>
              </a:defRPr>
            </a:lvl1pPr>
          </a:lstStyle>
          <a:p>
            <a:r>
              <a:rPr lang="zh-CN" altLang="en-US" b="1" dirty="0"/>
              <a:t>医患需求</a:t>
            </a:r>
          </a:p>
        </p:txBody>
      </p:sp>
      <p:sp>
        <p:nvSpPr>
          <p:cNvPr id="10" name="任意多边形: 形状 9"/>
          <p:cNvSpPr/>
          <p:nvPr/>
        </p:nvSpPr>
        <p:spPr>
          <a:xfrm rot="10800000">
            <a:off x="7908530" y="1809548"/>
            <a:ext cx="2893574" cy="3287470"/>
          </a:xfrm>
          <a:custGeom>
            <a:avLst/>
            <a:gdLst>
              <a:gd name="connsiteX0" fmla="*/ 1743072 w 1743072"/>
              <a:gd name="connsiteY0" fmla="*/ 2702606 h 2702606"/>
              <a:gd name="connsiteX1" fmla="*/ 0 w 1743072"/>
              <a:gd name="connsiteY1" fmla="*/ 2702606 h 2702606"/>
              <a:gd name="connsiteX2" fmla="*/ 0 w 1743072"/>
              <a:gd name="connsiteY2" fmla="*/ 229739 h 2702606"/>
              <a:gd name="connsiteX3" fmla="*/ 738700 w 1743072"/>
              <a:gd name="connsiteY3" fmla="*/ 229739 h 2702606"/>
              <a:gd name="connsiteX4" fmla="*/ 871537 w 1743072"/>
              <a:gd name="connsiteY4" fmla="*/ 0 h 2702606"/>
              <a:gd name="connsiteX5" fmla="*/ 1004373 w 1743072"/>
              <a:gd name="connsiteY5" fmla="*/ 229739 h 2702606"/>
              <a:gd name="connsiteX6" fmla="*/ 1743072 w 1743072"/>
              <a:gd name="connsiteY6" fmla="*/ 229739 h 27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072" h="2702606">
                <a:moveTo>
                  <a:pt x="1743072" y="2702606"/>
                </a:moveTo>
                <a:lnTo>
                  <a:pt x="0" y="2702606"/>
                </a:lnTo>
                <a:lnTo>
                  <a:pt x="0" y="229739"/>
                </a:lnTo>
                <a:lnTo>
                  <a:pt x="738700" y="229739"/>
                </a:lnTo>
                <a:lnTo>
                  <a:pt x="871537" y="0"/>
                </a:lnTo>
                <a:lnTo>
                  <a:pt x="1004373" y="229739"/>
                </a:lnTo>
                <a:lnTo>
                  <a:pt x="1743072" y="2297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
        <p:nvSpPr>
          <p:cNvPr id="19" name="文本框 18"/>
          <p:cNvSpPr txBox="1"/>
          <p:nvPr/>
        </p:nvSpPr>
        <p:spPr>
          <a:xfrm>
            <a:off x="8064867" y="2607234"/>
            <a:ext cx="2645014" cy="2099891"/>
          </a:xfrm>
          <a:prstGeom prst="rect">
            <a:avLst/>
          </a:prstGeom>
          <a:noFill/>
        </p:spPr>
        <p:txBody>
          <a:bodyPr wrap="square">
            <a:noAutofit/>
          </a:bodyPr>
          <a:lstStyle>
            <a:defPPr>
              <a:defRPr lang="zh-CN"/>
            </a:defPPr>
            <a:lvl1pPr>
              <a:lnSpc>
                <a:spcPct val="120000"/>
              </a:lnSpc>
              <a:defRPr kumimoji="0" b="0" i="0" u="none" strike="noStrike" cap="none" spc="0" normalizeH="0" baseline="0">
                <a:ln>
                  <a:noFill/>
                </a:ln>
                <a:solidFill>
                  <a:prstClr val="white"/>
                </a:solidFill>
                <a:effectLst/>
                <a:uLnTx/>
                <a:uFillTx/>
                <a:latin typeface="+mn-ea"/>
              </a:defRPr>
            </a:lvl1pPr>
          </a:lstStyle>
          <a:p>
            <a:r>
              <a:rPr lang="zh-CN" altLang="zh-CN" dirty="0"/>
              <a:t>从互联网医院准入到监管再到医保支付等政策保障，为互联网医院发展提供了</a:t>
            </a:r>
            <a:r>
              <a:rPr lang="en-US" altLang="zh-CN" dirty="0"/>
              <a:t>“</a:t>
            </a:r>
            <a:r>
              <a:rPr lang="zh-CN" altLang="zh-CN" dirty="0"/>
              <a:t>政策红利</a:t>
            </a:r>
            <a:r>
              <a:rPr lang="en-US" altLang="zh-CN" dirty="0"/>
              <a:t>”</a:t>
            </a:r>
            <a:r>
              <a:rPr lang="zh-CN" altLang="zh-CN" dirty="0"/>
              <a:t> ，助推快速发展</a:t>
            </a:r>
          </a:p>
        </p:txBody>
      </p:sp>
      <p:sp>
        <p:nvSpPr>
          <p:cNvPr id="71" name="文本框 70"/>
          <p:cNvSpPr txBox="1"/>
          <p:nvPr/>
        </p:nvSpPr>
        <p:spPr>
          <a:xfrm>
            <a:off x="8064867" y="1976508"/>
            <a:ext cx="1210588" cy="523745"/>
          </a:xfrm>
          <a:prstGeom prst="rect">
            <a:avLst/>
          </a:prstGeom>
          <a:noFill/>
        </p:spPr>
        <p:txBody>
          <a:bodyPr wrap="none">
            <a:noAutofit/>
          </a:bodyPr>
          <a:lstStyle>
            <a:defPPr>
              <a:defRPr lang="zh-CN"/>
            </a:defPPr>
            <a:lvl1pPr>
              <a:defRPr kumimoji="0" sz="2000" b="0" i="0" u="none" strike="noStrike" cap="none" spc="0" normalizeH="0" baseline="0">
                <a:ln>
                  <a:noFill/>
                </a:ln>
                <a:solidFill>
                  <a:prstClr val="white"/>
                </a:solidFill>
                <a:effectLst/>
                <a:uLnTx/>
                <a:uFillTx/>
                <a:latin typeface="+mj-ea"/>
                <a:ea typeface="+mj-ea"/>
              </a:defRPr>
            </a:lvl1pPr>
          </a:lstStyle>
          <a:p>
            <a:r>
              <a:rPr lang="zh-CN" altLang="en-US" b="1" dirty="0"/>
              <a:t>政策助力</a:t>
            </a:r>
          </a:p>
        </p:txBody>
      </p:sp>
      <p:cxnSp>
        <p:nvCxnSpPr>
          <p:cNvPr id="121" name="直接连接符 120"/>
          <p:cNvCxnSpPr/>
          <p:nvPr/>
        </p:nvCxnSpPr>
        <p:spPr>
          <a:xfrm>
            <a:off x="1578388" y="2539859"/>
            <a:ext cx="4742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4840872" y="2535309"/>
            <a:ext cx="4742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8136522" y="2480112"/>
            <a:ext cx="4742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41358"/>
          <a:stretch>
            <a:fillRect/>
          </a:stretch>
        </p:blipFill>
        <p:spPr>
          <a:xfrm>
            <a:off x="6654800" y="1178093"/>
            <a:ext cx="4536150" cy="5130632"/>
          </a:xfrm>
          <a:prstGeom prst="rect">
            <a:avLst/>
          </a:prstGeom>
        </p:spPr>
      </p:pic>
      <p:sp>
        <p:nvSpPr>
          <p:cNvPr id="2" name="标题 1"/>
          <p:cNvSpPr>
            <a:spLocks noGrp="1"/>
          </p:cNvSpPr>
          <p:nvPr>
            <p:ph type="title"/>
          </p:nvPr>
        </p:nvSpPr>
        <p:spPr/>
        <p:txBody>
          <a:bodyPr/>
          <a:lstStyle/>
          <a:p>
            <a:r>
              <a:rPr lang="zh-CN" altLang="en-US" dirty="0"/>
              <a:t>疫情环境影响</a:t>
            </a:r>
          </a:p>
        </p:txBody>
      </p:sp>
      <p:sp>
        <p:nvSpPr>
          <p:cNvPr id="3" name="文本占位符 2"/>
          <p:cNvSpPr>
            <a:spLocks noGrp="1"/>
          </p:cNvSpPr>
          <p:nvPr>
            <p:ph type="body" sz="quarter" idx="10"/>
          </p:nvPr>
        </p:nvSpPr>
        <p:spPr/>
        <p:txBody>
          <a:bodyPr>
            <a:noAutofit/>
          </a:bodyPr>
          <a:lstStyle/>
          <a:p>
            <a:r>
              <a:rPr lang="en-US" altLang="zh-CN" dirty="0"/>
              <a:t>ENVIRONMENTAL IMPACT OF THE EPIDEMIC</a:t>
            </a:r>
            <a:endParaRPr lang="zh-CN" altLang="en-US" dirty="0"/>
          </a:p>
        </p:txBody>
      </p:sp>
      <p:grpSp>
        <p:nvGrpSpPr>
          <p:cNvPr id="4" name="组合 3"/>
          <p:cNvGrpSpPr/>
          <p:nvPr/>
        </p:nvGrpSpPr>
        <p:grpSpPr>
          <a:xfrm>
            <a:off x="1057181" y="1850053"/>
            <a:ext cx="8260704" cy="1715469"/>
            <a:chOff x="1057181" y="1850053"/>
            <a:chExt cx="8260704" cy="1715469"/>
          </a:xfrm>
        </p:grpSpPr>
        <p:sp>
          <p:nvSpPr>
            <p:cNvPr id="11" name="矩形: 圆角 10"/>
            <p:cNvSpPr/>
            <p:nvPr/>
          </p:nvSpPr>
          <p:spPr>
            <a:xfrm>
              <a:off x="1057181" y="1850053"/>
              <a:ext cx="8260704" cy="1715469"/>
            </a:xfrm>
            <a:prstGeom prst="roundRect">
              <a:avLst>
                <a:gd name="adj" fmla="val 57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椭圆 11"/>
            <p:cNvSpPr/>
            <p:nvPr/>
          </p:nvSpPr>
          <p:spPr>
            <a:xfrm>
              <a:off x="8667379" y="2127548"/>
              <a:ext cx="340270" cy="340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7" name="文本框 6"/>
          <p:cNvSpPr txBox="1"/>
          <p:nvPr/>
        </p:nvSpPr>
        <p:spPr>
          <a:xfrm>
            <a:off x="1547357" y="2309552"/>
            <a:ext cx="6809786" cy="881139"/>
          </a:xfrm>
          <a:prstGeom prst="rect">
            <a:avLst/>
          </a:prstGeom>
          <a:noFill/>
        </p:spPr>
        <p:txBody>
          <a:bodyPr wrap="square">
            <a:noAutofit/>
          </a:bodyPr>
          <a:lstStyle>
            <a:defPPr>
              <a:defRPr lang="zh-CN"/>
            </a:defPPr>
            <a:lvl1pPr algn="just">
              <a:lnSpc>
                <a:spcPct val="150000"/>
              </a:lnSpc>
              <a:defRPr kumimoji="0" b="0" i="0" u="none" strike="noStrike" kern="100" cap="none" spc="0" normalizeH="0" baseline="0">
                <a:ln>
                  <a:noFill/>
                </a:ln>
                <a:solidFill>
                  <a:prstClr val="black"/>
                </a:solidFill>
                <a:effectLst/>
                <a:uLnTx/>
                <a:uFillTx/>
                <a:latin typeface="+mn-ea"/>
                <a:cs typeface="Times New Roman" panose="02020603050405020304" pitchFamily="18" charset="0"/>
              </a:defRPr>
            </a:lvl1pPr>
          </a:lstStyle>
          <a:p>
            <a:pPr>
              <a:lnSpc>
                <a:spcPct val="120000"/>
              </a:lnSpc>
            </a:pPr>
            <a:r>
              <a:rPr lang="zh-CN" altLang="zh-CN" dirty="0">
                <a:solidFill>
                  <a:schemeClr val="bg1"/>
                </a:solidFill>
                <a:cs typeface="Arial" panose="020B0604020202020204" pitchFamily="34" charset="0"/>
              </a:rPr>
              <a:t>随着突发公共卫生事件的催化及近期政策上的推动，互联网医院建设达到高峰，以公立医院主导型骤增为主</a:t>
            </a:r>
            <a:r>
              <a:rPr lang="zh-CN" altLang="en-US" dirty="0">
                <a:solidFill>
                  <a:schemeClr val="bg1"/>
                </a:solidFill>
                <a:cs typeface="Arial" panose="020B0604020202020204" pitchFamily="34" charset="0"/>
              </a:rPr>
              <a:t>。</a:t>
            </a:r>
            <a:endParaRPr lang="zh-CN" altLang="zh-CN" dirty="0">
              <a:solidFill>
                <a:schemeClr val="bg1"/>
              </a:solidFill>
              <a:cs typeface="Arial" panose="020B0604020202020204" pitchFamily="34" charset="0"/>
            </a:endParaRPr>
          </a:p>
        </p:txBody>
      </p:sp>
      <p:grpSp>
        <p:nvGrpSpPr>
          <p:cNvPr id="6" name="组合 5"/>
          <p:cNvGrpSpPr/>
          <p:nvPr/>
        </p:nvGrpSpPr>
        <p:grpSpPr>
          <a:xfrm>
            <a:off x="1057181" y="3964438"/>
            <a:ext cx="8260704" cy="1715469"/>
            <a:chOff x="1057181" y="3964438"/>
            <a:chExt cx="8260704" cy="1715469"/>
          </a:xfrm>
        </p:grpSpPr>
        <p:sp>
          <p:nvSpPr>
            <p:cNvPr id="22" name="矩形: 圆角 21"/>
            <p:cNvSpPr/>
            <p:nvPr/>
          </p:nvSpPr>
          <p:spPr>
            <a:xfrm>
              <a:off x="1057181" y="3964438"/>
              <a:ext cx="8260704" cy="1715469"/>
            </a:xfrm>
            <a:prstGeom prst="roundRect">
              <a:avLst>
                <a:gd name="adj" fmla="val 57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p:cNvSpPr/>
            <p:nvPr/>
          </p:nvSpPr>
          <p:spPr>
            <a:xfrm>
              <a:off x="8667379" y="4241933"/>
              <a:ext cx="340270" cy="340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 name="文本框 4"/>
          <p:cNvSpPr txBox="1"/>
          <p:nvPr/>
        </p:nvSpPr>
        <p:spPr>
          <a:xfrm>
            <a:off x="1547357" y="4443598"/>
            <a:ext cx="6866393" cy="879728"/>
          </a:xfrm>
          <a:prstGeom prst="rect">
            <a:avLst/>
          </a:prstGeom>
          <a:noFill/>
        </p:spPr>
        <p:txBody>
          <a:bodyPr wrap="square">
            <a:noAutofit/>
          </a:bodyPr>
          <a:lstStyle>
            <a:defPPr>
              <a:defRPr lang="zh-CN"/>
            </a:defPPr>
            <a:lvl1pPr algn="just">
              <a:lnSpc>
                <a:spcPct val="120000"/>
              </a:lnSpc>
              <a:defRPr kumimoji="0" b="0" i="0" u="none" strike="noStrike" kern="100" cap="none" spc="0" normalizeH="0" baseline="0">
                <a:ln>
                  <a:noFill/>
                </a:ln>
                <a:solidFill>
                  <a:schemeClr val="bg1"/>
                </a:solidFill>
                <a:effectLst/>
                <a:uLnTx/>
                <a:uFillTx/>
                <a:latin typeface="+mn-ea"/>
                <a:cs typeface="Times New Roman" panose="02020603050405020304" pitchFamily="18" charset="0"/>
              </a:defRPr>
            </a:lvl1pPr>
          </a:lstStyle>
          <a:p>
            <a:r>
              <a:rPr lang="zh-CN" altLang="zh-CN" dirty="0">
                <a:cs typeface="Arial" panose="020B0604020202020204" pitchFamily="34" charset="0"/>
              </a:rPr>
              <a:t>新冠肺炎疫情期间，互联网医院线上咨询服务可有效减少人员往返及聚集，切断传播途径，成为新冠肺炎疫情防控的重要手段之一</a:t>
            </a:r>
            <a:r>
              <a:rPr lang="zh-CN" altLang="en-US" dirty="0">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平台运营数据</a:t>
            </a:r>
          </a:p>
        </p:txBody>
      </p:sp>
      <p:sp>
        <p:nvSpPr>
          <p:cNvPr id="3" name="文本占位符 2"/>
          <p:cNvSpPr>
            <a:spLocks noGrp="1"/>
          </p:cNvSpPr>
          <p:nvPr>
            <p:ph type="body" sz="quarter" idx="10"/>
          </p:nvPr>
        </p:nvSpPr>
        <p:spPr/>
        <p:txBody>
          <a:bodyPr/>
          <a:lstStyle/>
          <a:p>
            <a:r>
              <a:rPr lang="en-US" altLang="zh-CN" dirty="0"/>
              <a:t>PLATFORM OPERATION DATA</a:t>
            </a:r>
            <a:endParaRPr lang="zh-CN" altLang="en-US" dirty="0"/>
          </a:p>
        </p:txBody>
      </p:sp>
      <p:grpSp>
        <p:nvGrpSpPr>
          <p:cNvPr id="4" name="组合 3"/>
          <p:cNvGrpSpPr/>
          <p:nvPr/>
        </p:nvGrpSpPr>
        <p:grpSpPr>
          <a:xfrm>
            <a:off x="1021632" y="1529989"/>
            <a:ext cx="2422157" cy="2194751"/>
            <a:chOff x="2678889" y="379776"/>
            <a:chExt cx="2422157" cy="2194751"/>
          </a:xfrm>
        </p:grpSpPr>
        <p:grpSp>
          <p:nvGrpSpPr>
            <p:cNvPr id="5" name="组合 4"/>
            <p:cNvGrpSpPr/>
            <p:nvPr/>
          </p:nvGrpSpPr>
          <p:grpSpPr>
            <a:xfrm>
              <a:off x="2981950" y="771031"/>
              <a:ext cx="1577210" cy="1577210"/>
              <a:chOff x="2981950" y="771031"/>
              <a:chExt cx="1577210" cy="1577210"/>
            </a:xfrm>
          </p:grpSpPr>
          <p:sp>
            <p:nvSpPr>
              <p:cNvPr id="12" name="弧形 11"/>
              <p:cNvSpPr/>
              <p:nvPr/>
            </p:nvSpPr>
            <p:spPr>
              <a:xfrm rot="1991673">
                <a:off x="2981950" y="771031"/>
                <a:ext cx="1577210" cy="1577210"/>
              </a:xfrm>
              <a:prstGeom prst="arc">
                <a:avLst>
                  <a:gd name="adj1" fmla="val 1727559"/>
                  <a:gd name="adj2" fmla="val 14199089"/>
                </a:avLst>
              </a:prstGeom>
              <a:ln w="114300"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3" name="图形 12" descr="听诊器"/>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8092" y="1217194"/>
                <a:ext cx="684884" cy="684884"/>
              </a:xfrm>
              <a:prstGeom prst="rect">
                <a:avLst/>
              </a:prstGeom>
            </p:spPr>
          </p:pic>
          <p:sp>
            <p:nvSpPr>
              <p:cNvPr id="14" name="Arc 41_1"/>
              <p:cNvSpPr/>
              <p:nvPr/>
            </p:nvSpPr>
            <p:spPr>
              <a:xfrm rot="1991673">
                <a:off x="2981950" y="771031"/>
                <a:ext cx="1577210" cy="1577210"/>
              </a:xfrm>
              <a:prstGeom prst="arc">
                <a:avLst>
                  <a:gd name="adj1" fmla="val 14550976"/>
                  <a:gd name="adj2" fmla="val 1423037"/>
                </a:avLst>
              </a:prstGeom>
              <a:ln w="241300" cap="flat">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6" name="组合 5"/>
            <p:cNvGrpSpPr/>
            <p:nvPr/>
          </p:nvGrpSpPr>
          <p:grpSpPr>
            <a:xfrm>
              <a:off x="4308918" y="379776"/>
              <a:ext cx="792128" cy="401992"/>
              <a:chOff x="4466156" y="502232"/>
              <a:chExt cx="792128" cy="401992"/>
            </a:xfrm>
          </p:grpSpPr>
          <p:sp>
            <p:nvSpPr>
              <p:cNvPr id="10" name="文本框 9"/>
              <p:cNvSpPr txBox="1"/>
              <p:nvPr/>
            </p:nvSpPr>
            <p:spPr>
              <a:xfrm>
                <a:off x="4466157" y="502232"/>
                <a:ext cx="792127" cy="246221"/>
              </a:xfrm>
              <a:prstGeom prst="rect">
                <a:avLst/>
              </a:prstGeom>
              <a:noFill/>
            </p:spPr>
            <p:txBody>
              <a:bodyPr wrap="square" lIns="0" tIns="0" rIns="0" bIns="0" rtlCol="0">
                <a:spAutoFit/>
              </a:bodyPr>
              <a:lstStyle/>
              <a:p>
                <a:pPr algn="l"/>
                <a:r>
                  <a:rPr lang="en-US" altLang="zh-CN" sz="1600" dirty="0">
                    <a:solidFill>
                      <a:schemeClr val="accent1"/>
                    </a:solidFill>
                    <a:latin typeface="+mj-lt"/>
                  </a:rPr>
                  <a:t>45%</a:t>
                </a:r>
                <a:endParaRPr lang="zh-CN" altLang="en-US" sz="1600" dirty="0">
                  <a:solidFill>
                    <a:schemeClr val="accent1"/>
                  </a:solidFill>
                  <a:latin typeface="+mj-lt"/>
                </a:endParaRPr>
              </a:p>
            </p:txBody>
          </p:sp>
          <p:sp>
            <p:nvSpPr>
              <p:cNvPr id="11" name="文本框 10"/>
              <p:cNvSpPr txBox="1"/>
              <p:nvPr/>
            </p:nvSpPr>
            <p:spPr>
              <a:xfrm>
                <a:off x="4466156" y="742641"/>
                <a:ext cx="792127" cy="161583"/>
              </a:xfrm>
              <a:prstGeom prst="rect">
                <a:avLst/>
              </a:prstGeom>
              <a:noFill/>
            </p:spPr>
            <p:txBody>
              <a:bodyPr wrap="square" lIns="0" tIns="0" rIns="0" bIns="0" rtlCol="0">
                <a:spAutoFit/>
              </a:bodyPr>
              <a:lstStyle/>
              <a:p>
                <a:pPr algn="l"/>
                <a:r>
                  <a:rPr lang="zh-CN" altLang="en-US" sz="1050" dirty="0">
                    <a:solidFill>
                      <a:schemeClr val="tx1">
                        <a:lumMod val="75000"/>
                        <a:lumOff val="25000"/>
                      </a:schemeClr>
                    </a:solidFill>
                    <a:latin typeface="+mn-ea"/>
                  </a:rPr>
                  <a:t>住院人次</a:t>
                </a:r>
              </a:p>
            </p:txBody>
          </p:sp>
        </p:grpSp>
        <p:grpSp>
          <p:nvGrpSpPr>
            <p:cNvPr id="7" name="组合 6"/>
            <p:cNvGrpSpPr/>
            <p:nvPr/>
          </p:nvGrpSpPr>
          <p:grpSpPr>
            <a:xfrm>
              <a:off x="2678889" y="2155676"/>
              <a:ext cx="809155" cy="418851"/>
              <a:chOff x="4449128" y="485373"/>
              <a:chExt cx="809155" cy="418851"/>
            </a:xfrm>
          </p:grpSpPr>
          <p:sp>
            <p:nvSpPr>
              <p:cNvPr id="8" name="文本框 7"/>
              <p:cNvSpPr txBox="1"/>
              <p:nvPr/>
            </p:nvSpPr>
            <p:spPr>
              <a:xfrm>
                <a:off x="4449128" y="485373"/>
                <a:ext cx="792127" cy="246221"/>
              </a:xfrm>
              <a:prstGeom prst="rect">
                <a:avLst/>
              </a:prstGeom>
              <a:noFill/>
            </p:spPr>
            <p:txBody>
              <a:bodyPr wrap="square" lIns="0" tIns="0" rIns="0" bIns="0" rtlCol="0">
                <a:spAutoFit/>
              </a:bodyPr>
              <a:lstStyle/>
              <a:p>
                <a:pPr algn="l"/>
                <a:r>
                  <a:rPr lang="en-US" altLang="zh-CN" sz="1600" dirty="0">
                    <a:solidFill>
                      <a:schemeClr val="accent1"/>
                    </a:solidFill>
                    <a:latin typeface="+mj-lt"/>
                  </a:rPr>
                  <a:t>55%</a:t>
                </a:r>
                <a:endParaRPr lang="zh-CN" altLang="en-US" sz="1600" dirty="0">
                  <a:solidFill>
                    <a:schemeClr val="accent1"/>
                  </a:solidFill>
                  <a:latin typeface="+mj-lt"/>
                </a:endParaRPr>
              </a:p>
            </p:txBody>
          </p:sp>
          <p:sp>
            <p:nvSpPr>
              <p:cNvPr id="9" name="文本框 8"/>
              <p:cNvSpPr txBox="1"/>
              <p:nvPr/>
            </p:nvSpPr>
            <p:spPr>
              <a:xfrm>
                <a:off x="4466156" y="742641"/>
                <a:ext cx="792127" cy="161583"/>
              </a:xfrm>
              <a:prstGeom prst="rect">
                <a:avLst/>
              </a:prstGeom>
              <a:noFill/>
            </p:spPr>
            <p:txBody>
              <a:bodyPr wrap="square" lIns="0" tIns="0" rIns="0" bIns="0" rtlCol="0">
                <a:spAutoFit/>
              </a:bodyPr>
              <a:lstStyle/>
              <a:p>
                <a:pPr algn="l"/>
                <a:r>
                  <a:rPr lang="zh-CN" altLang="en-US" sz="1050" dirty="0">
                    <a:solidFill>
                      <a:schemeClr val="tx1">
                        <a:lumMod val="75000"/>
                        <a:lumOff val="25000"/>
                      </a:schemeClr>
                    </a:solidFill>
                    <a:latin typeface="+mn-ea"/>
                  </a:rPr>
                  <a:t>门诊人次</a:t>
                </a:r>
              </a:p>
            </p:txBody>
          </p:sp>
        </p:grpSp>
      </p:grpSp>
      <p:grpSp>
        <p:nvGrpSpPr>
          <p:cNvPr id="17" name="组合 16"/>
          <p:cNvGrpSpPr/>
          <p:nvPr/>
        </p:nvGrpSpPr>
        <p:grpSpPr>
          <a:xfrm>
            <a:off x="3526678" y="1529989"/>
            <a:ext cx="2405129" cy="2194751"/>
            <a:chOff x="2695917" y="379776"/>
            <a:chExt cx="2405129" cy="2194751"/>
          </a:xfrm>
        </p:grpSpPr>
        <p:grpSp>
          <p:nvGrpSpPr>
            <p:cNvPr id="18" name="组合 17"/>
            <p:cNvGrpSpPr/>
            <p:nvPr/>
          </p:nvGrpSpPr>
          <p:grpSpPr>
            <a:xfrm>
              <a:off x="2981950" y="771031"/>
              <a:ext cx="1577210" cy="1577210"/>
              <a:chOff x="2981950" y="771031"/>
              <a:chExt cx="1577210" cy="1577210"/>
            </a:xfrm>
          </p:grpSpPr>
          <p:sp>
            <p:nvSpPr>
              <p:cNvPr id="25" name="弧形 24"/>
              <p:cNvSpPr/>
              <p:nvPr/>
            </p:nvSpPr>
            <p:spPr>
              <a:xfrm rot="1991673">
                <a:off x="2981950" y="771031"/>
                <a:ext cx="1577210" cy="1577210"/>
              </a:xfrm>
              <a:prstGeom prst="arc">
                <a:avLst>
                  <a:gd name="adj1" fmla="val 18761933"/>
                  <a:gd name="adj2" fmla="val 14199089"/>
                </a:avLst>
              </a:prstGeom>
              <a:ln w="114300" cap="flat">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6" name="图形 25" descr="听诊器"/>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8092" y="1217194"/>
                <a:ext cx="684884" cy="684884"/>
              </a:xfrm>
              <a:prstGeom prst="rect">
                <a:avLst/>
              </a:prstGeom>
            </p:spPr>
          </p:pic>
          <p:sp>
            <p:nvSpPr>
              <p:cNvPr id="27" name="Arc 41_1"/>
              <p:cNvSpPr/>
              <p:nvPr/>
            </p:nvSpPr>
            <p:spPr>
              <a:xfrm rot="1991673">
                <a:off x="2981950" y="771031"/>
                <a:ext cx="1577210" cy="1577210"/>
              </a:xfrm>
              <a:prstGeom prst="arc">
                <a:avLst>
                  <a:gd name="adj1" fmla="val 14550976"/>
                  <a:gd name="adj2" fmla="val 18411509"/>
                </a:avLst>
              </a:prstGeom>
              <a:ln w="241300" cap="flat">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9" name="组合 18"/>
            <p:cNvGrpSpPr/>
            <p:nvPr/>
          </p:nvGrpSpPr>
          <p:grpSpPr>
            <a:xfrm>
              <a:off x="4308918" y="379776"/>
              <a:ext cx="792128" cy="401992"/>
              <a:chOff x="4466156" y="502232"/>
              <a:chExt cx="792128" cy="401992"/>
            </a:xfrm>
          </p:grpSpPr>
          <p:sp>
            <p:nvSpPr>
              <p:cNvPr id="23" name="文本框 22"/>
              <p:cNvSpPr txBox="1"/>
              <p:nvPr/>
            </p:nvSpPr>
            <p:spPr>
              <a:xfrm>
                <a:off x="4466157" y="502232"/>
                <a:ext cx="792127" cy="246221"/>
              </a:xfrm>
              <a:prstGeom prst="rect">
                <a:avLst/>
              </a:prstGeom>
              <a:noFill/>
            </p:spPr>
            <p:txBody>
              <a:bodyPr wrap="square" lIns="0" tIns="0" rIns="0" bIns="0" rtlCol="0">
                <a:spAutoFit/>
              </a:bodyPr>
              <a:lstStyle/>
              <a:p>
                <a:pPr algn="l"/>
                <a:r>
                  <a:rPr lang="en-US" altLang="zh-CN" sz="1600" dirty="0">
                    <a:solidFill>
                      <a:schemeClr val="accent1"/>
                    </a:solidFill>
                    <a:latin typeface="+mj-lt"/>
                  </a:rPr>
                  <a:t>20%</a:t>
                </a:r>
                <a:endParaRPr lang="zh-CN" altLang="en-US" sz="1600" dirty="0">
                  <a:solidFill>
                    <a:schemeClr val="accent1"/>
                  </a:solidFill>
                  <a:latin typeface="+mj-lt"/>
                </a:endParaRPr>
              </a:p>
            </p:txBody>
          </p:sp>
          <p:sp>
            <p:nvSpPr>
              <p:cNvPr id="24" name="文本框 23"/>
              <p:cNvSpPr txBox="1"/>
              <p:nvPr/>
            </p:nvSpPr>
            <p:spPr>
              <a:xfrm>
                <a:off x="4466156" y="742641"/>
                <a:ext cx="792127" cy="161583"/>
              </a:xfrm>
              <a:prstGeom prst="rect">
                <a:avLst/>
              </a:prstGeom>
              <a:noFill/>
            </p:spPr>
            <p:txBody>
              <a:bodyPr wrap="square" lIns="0" tIns="0" rIns="0" bIns="0" rtlCol="0">
                <a:spAutoFit/>
              </a:bodyPr>
              <a:lstStyle/>
              <a:p>
                <a:pPr algn="l"/>
                <a:r>
                  <a:rPr lang="zh-CN" altLang="en-US" sz="1050" dirty="0">
                    <a:solidFill>
                      <a:schemeClr val="tx1">
                        <a:lumMod val="75000"/>
                        <a:lumOff val="25000"/>
                      </a:schemeClr>
                    </a:solidFill>
                    <a:latin typeface="+mn-ea"/>
                  </a:rPr>
                  <a:t>住院费用</a:t>
                </a:r>
              </a:p>
            </p:txBody>
          </p:sp>
        </p:grpSp>
        <p:grpSp>
          <p:nvGrpSpPr>
            <p:cNvPr id="20" name="组合 19"/>
            <p:cNvGrpSpPr/>
            <p:nvPr/>
          </p:nvGrpSpPr>
          <p:grpSpPr>
            <a:xfrm>
              <a:off x="2695917" y="2172535"/>
              <a:ext cx="792128" cy="401992"/>
              <a:chOff x="4466156" y="502232"/>
              <a:chExt cx="792128" cy="401992"/>
            </a:xfrm>
          </p:grpSpPr>
          <p:sp>
            <p:nvSpPr>
              <p:cNvPr id="21" name="文本框 20"/>
              <p:cNvSpPr txBox="1"/>
              <p:nvPr/>
            </p:nvSpPr>
            <p:spPr>
              <a:xfrm>
                <a:off x="4466157" y="502232"/>
                <a:ext cx="792127" cy="246221"/>
              </a:xfrm>
              <a:prstGeom prst="rect">
                <a:avLst/>
              </a:prstGeom>
              <a:noFill/>
            </p:spPr>
            <p:txBody>
              <a:bodyPr wrap="square" lIns="0" tIns="0" rIns="0" bIns="0" rtlCol="0">
                <a:spAutoFit/>
              </a:bodyPr>
              <a:lstStyle/>
              <a:p>
                <a:pPr algn="l"/>
                <a:r>
                  <a:rPr lang="en-US" altLang="zh-CN" sz="1600" dirty="0">
                    <a:solidFill>
                      <a:schemeClr val="accent1"/>
                    </a:solidFill>
                    <a:latin typeface="+mj-lt"/>
                  </a:rPr>
                  <a:t>80%</a:t>
                </a:r>
                <a:endParaRPr lang="zh-CN" altLang="en-US" sz="1600" dirty="0">
                  <a:solidFill>
                    <a:schemeClr val="accent1"/>
                  </a:solidFill>
                  <a:latin typeface="+mj-lt"/>
                </a:endParaRPr>
              </a:p>
            </p:txBody>
          </p:sp>
          <p:sp>
            <p:nvSpPr>
              <p:cNvPr id="22" name="文本框 21"/>
              <p:cNvSpPr txBox="1"/>
              <p:nvPr/>
            </p:nvSpPr>
            <p:spPr>
              <a:xfrm>
                <a:off x="4466156" y="742641"/>
                <a:ext cx="792127" cy="161583"/>
              </a:xfrm>
              <a:prstGeom prst="rect">
                <a:avLst/>
              </a:prstGeom>
              <a:noFill/>
            </p:spPr>
            <p:txBody>
              <a:bodyPr wrap="square" lIns="0" tIns="0" rIns="0" bIns="0" rtlCol="0">
                <a:spAutoFit/>
              </a:bodyPr>
              <a:lstStyle/>
              <a:p>
                <a:pPr algn="l"/>
                <a:r>
                  <a:rPr lang="zh-CN" altLang="en-US" sz="1050" dirty="0">
                    <a:solidFill>
                      <a:schemeClr val="tx1">
                        <a:lumMod val="75000"/>
                        <a:lumOff val="25000"/>
                      </a:schemeClr>
                    </a:solidFill>
                    <a:latin typeface="+mn-ea"/>
                  </a:rPr>
                  <a:t>门诊费用</a:t>
                </a:r>
              </a:p>
            </p:txBody>
          </p:sp>
        </p:grpSp>
      </p:grpSp>
      <p:sp>
        <p:nvSpPr>
          <p:cNvPr id="28" name="文本框 27"/>
          <p:cNvSpPr txBox="1"/>
          <p:nvPr/>
        </p:nvSpPr>
        <p:spPr>
          <a:xfrm>
            <a:off x="1057181" y="4704172"/>
            <a:ext cx="4527901" cy="58618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lang="en-US" altLang="zh-CN" sz="1800" dirty="0">
                <a:latin typeface="+mn-ea"/>
                <a:ea typeface="+mn-ea"/>
              </a:rPr>
              <a:t>20XX</a:t>
            </a:r>
            <a:r>
              <a:rPr lang="zh-CN" altLang="en-US" sz="1800" dirty="0">
                <a:latin typeface="+mn-ea"/>
                <a:ea typeface="+mn-ea"/>
              </a:rPr>
              <a:t>年至</a:t>
            </a:r>
            <a:r>
              <a:rPr lang="en-US" altLang="zh-CN" sz="1800" dirty="0">
                <a:latin typeface="+mn-ea"/>
                <a:ea typeface="+mn-ea"/>
              </a:rPr>
              <a:t>20XX</a:t>
            </a:r>
            <a:r>
              <a:rPr lang="zh-CN" altLang="en-US" sz="1800" dirty="0">
                <a:latin typeface="+mn-ea"/>
                <a:ea typeface="+mn-ea"/>
              </a:rPr>
              <a:t>年，门诊费用、住院费用稳步增长，尤其体现在门诊线上医疗收入上，呈显著上升趋势</a:t>
            </a:r>
            <a:endParaRPr lang="zh-CN" altLang="zh-CN" sz="1800" dirty="0">
              <a:latin typeface="+mn-ea"/>
              <a:ea typeface="+mn-ea"/>
            </a:endParaRPr>
          </a:p>
        </p:txBody>
      </p:sp>
      <p:sp>
        <p:nvSpPr>
          <p:cNvPr id="29" name="文本框 28"/>
          <p:cNvSpPr txBox="1"/>
          <p:nvPr/>
        </p:nvSpPr>
        <p:spPr>
          <a:xfrm>
            <a:off x="1088612" y="4270855"/>
            <a:ext cx="3230193" cy="349776"/>
          </a:xfrm>
          <a:prstGeom prst="rect">
            <a:avLst/>
          </a:prstGeom>
          <a:noFill/>
        </p:spPr>
        <p:txBody>
          <a:bodyPr wrap="square" lIns="0" tIns="0" rIns="0" bIns="0">
            <a:noAutofit/>
          </a:bodyPr>
          <a:lstStyle>
            <a:defPPr>
              <a:defRPr lang="zh-CN"/>
            </a:defPPr>
            <a:lvl1pPr algn="just">
              <a:lnSpc>
                <a:spcPct val="100000"/>
              </a:lnSpc>
              <a:defRPr kumimoji="0" sz="2000" b="0" i="0" u="none" strike="noStrike" cap="none" spc="0" normalizeH="0" baseline="0">
                <a:ln>
                  <a:noFill/>
                </a:ln>
                <a:solidFill>
                  <a:schemeClr val="accent1"/>
                </a:solidFill>
                <a:effectLst/>
                <a:uLnTx/>
                <a:uFillTx/>
                <a:latin typeface="+mj-ea"/>
                <a:ea typeface="+mj-ea"/>
              </a:defRPr>
            </a:lvl1pPr>
          </a:lstStyle>
          <a:p>
            <a:r>
              <a:rPr lang="zh-CN" altLang="en-US" b="1" dirty="0"/>
              <a:t>线上医疗收入占比稳步增长</a:t>
            </a:r>
            <a:endParaRPr lang="zh-CN" altLang="zh-CN" b="1" dirty="0"/>
          </a:p>
        </p:txBody>
      </p:sp>
      <p:graphicFrame>
        <p:nvGraphicFramePr>
          <p:cNvPr id="32" name="图表 31"/>
          <p:cNvGraphicFramePr/>
          <p:nvPr/>
        </p:nvGraphicFramePr>
        <p:xfrm>
          <a:off x="6413756" y="3200400"/>
          <a:ext cx="4508320" cy="2774197"/>
        </p:xfrm>
        <a:graphic>
          <a:graphicData uri="http://schemas.openxmlformats.org/drawingml/2006/chart">
            <c:chart xmlns:c="http://schemas.openxmlformats.org/drawingml/2006/chart" xmlns:r="http://schemas.openxmlformats.org/officeDocument/2006/relationships" r:id="rId4"/>
          </a:graphicData>
        </a:graphic>
      </p:graphicFrame>
      <p:sp>
        <p:nvSpPr>
          <p:cNvPr id="33" name="文本框 32"/>
          <p:cNvSpPr txBox="1"/>
          <p:nvPr/>
        </p:nvSpPr>
        <p:spPr>
          <a:xfrm>
            <a:off x="6514906" y="2003468"/>
            <a:ext cx="4306143" cy="1048823"/>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lang="zh-CN" altLang="en-US" sz="1800" dirty="0">
                <a:latin typeface="+mn-ea"/>
                <a:ea typeface="+mn-ea"/>
              </a:rPr>
              <a:t>不断优化预约方式，通过公众平台、官方网站等线上方式，预约人数逐年增加，预约率提升</a:t>
            </a:r>
            <a:r>
              <a:rPr lang="en-US" altLang="zh-CN" sz="1800" b="1" dirty="0">
                <a:solidFill>
                  <a:schemeClr val="accent1"/>
                </a:solidFill>
                <a:latin typeface="+mn-lt"/>
                <a:ea typeface="+mn-ea"/>
              </a:rPr>
              <a:t>200%</a:t>
            </a:r>
            <a:endParaRPr lang="zh-CN" altLang="en-US" sz="1800" dirty="0">
              <a:latin typeface="+mn-lt"/>
              <a:ea typeface="+mn-ea"/>
            </a:endParaRPr>
          </a:p>
        </p:txBody>
      </p:sp>
      <p:sp>
        <p:nvSpPr>
          <p:cNvPr id="34" name="文本框 33"/>
          <p:cNvSpPr txBox="1"/>
          <p:nvPr/>
        </p:nvSpPr>
        <p:spPr>
          <a:xfrm>
            <a:off x="6514844" y="1522647"/>
            <a:ext cx="2693572" cy="34977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lang="zh-CN" altLang="en-US" sz="2000" b="1" dirty="0">
                <a:solidFill>
                  <a:schemeClr val="accent1"/>
                </a:solidFill>
                <a:latin typeface="+mj-ea"/>
                <a:ea typeface="+mj-ea"/>
              </a:rPr>
              <a:t>预约就诊率大幅提升</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认可度调查</a:t>
            </a:r>
          </a:p>
        </p:txBody>
      </p:sp>
      <p:sp>
        <p:nvSpPr>
          <p:cNvPr id="3" name="文本占位符 2"/>
          <p:cNvSpPr>
            <a:spLocks noGrp="1"/>
          </p:cNvSpPr>
          <p:nvPr>
            <p:ph type="body" sz="quarter" idx="10"/>
          </p:nvPr>
        </p:nvSpPr>
        <p:spPr/>
        <p:txBody>
          <a:bodyPr>
            <a:noAutofit/>
          </a:bodyPr>
          <a:lstStyle/>
          <a:p>
            <a:r>
              <a:rPr lang="en-US" altLang="zh-CN" dirty="0"/>
              <a:t>RECOGNITION SURVEY</a:t>
            </a:r>
          </a:p>
        </p:txBody>
      </p:sp>
      <p:graphicFrame>
        <p:nvGraphicFramePr>
          <p:cNvPr id="6" name="图表 5"/>
          <p:cNvGraphicFramePr/>
          <p:nvPr/>
        </p:nvGraphicFramePr>
        <p:xfrm>
          <a:off x="1093694" y="2379016"/>
          <a:ext cx="10006106" cy="4042591"/>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p:cNvSpPr txBox="1"/>
          <p:nvPr/>
        </p:nvSpPr>
        <p:spPr>
          <a:xfrm>
            <a:off x="1297836" y="1437545"/>
            <a:ext cx="9596325" cy="544084"/>
          </a:xfrm>
          <a:prstGeom prst="rect">
            <a:avLst/>
          </a:prstGeom>
          <a:noFill/>
        </p:spPr>
        <p:txBody>
          <a:bodyPr wrap="square" lIns="0" rIns="0" rtlCol="0">
            <a:noAutofit/>
          </a:bodyPr>
          <a:lstStyle/>
          <a:p>
            <a:pPr algn="ctr">
              <a:lnSpc>
                <a:spcPct val="120000"/>
              </a:lnSpc>
            </a:pPr>
            <a:r>
              <a:rPr lang="zh-CN" altLang="en-US" dirty="0">
                <a:latin typeface="+mn-ea"/>
              </a:rPr>
              <a:t>公众对“互联网</a:t>
            </a:r>
            <a:r>
              <a:rPr lang="en-US" altLang="zh-CN" dirty="0">
                <a:latin typeface="+mn-ea"/>
              </a:rPr>
              <a:t>+</a:t>
            </a:r>
            <a:r>
              <a:rPr lang="zh-CN" altLang="en-US" dirty="0">
                <a:latin typeface="+mn-ea"/>
              </a:rPr>
              <a:t>医疗”这个新的诊疗模式呈现出较好的认可度，近几年公众认可度明显提升。</a:t>
            </a:r>
          </a:p>
        </p:txBody>
      </p:sp>
      <p:sp>
        <p:nvSpPr>
          <p:cNvPr id="9" name="文本框 8"/>
          <p:cNvSpPr txBox="1"/>
          <p:nvPr/>
        </p:nvSpPr>
        <p:spPr>
          <a:xfrm>
            <a:off x="3894667" y="1068213"/>
            <a:ext cx="4402664" cy="369332"/>
          </a:xfrm>
          <a:prstGeom prst="rect">
            <a:avLst/>
          </a:prstGeom>
          <a:noFill/>
        </p:spPr>
        <p:txBody>
          <a:bodyPr wrap="square" lIns="0" tIns="0" rIns="0" bIns="0">
            <a:noAutofit/>
          </a:bodyPr>
          <a:lstStyle>
            <a:defPPr>
              <a:defRPr lang="zh-CN"/>
            </a:defPPr>
            <a:lvl1pPr algn="just">
              <a:lnSpc>
                <a:spcPct val="100000"/>
              </a:lnSpc>
              <a:defRPr kumimoji="0" sz="2000" b="0" i="0" u="none" strike="noStrike" cap="none" spc="0" normalizeH="0" baseline="0">
                <a:ln>
                  <a:noFill/>
                </a:ln>
                <a:solidFill>
                  <a:schemeClr val="accent1"/>
                </a:solidFill>
                <a:effectLst/>
                <a:uLnTx/>
                <a:uFillTx/>
                <a:latin typeface="+mj-ea"/>
                <a:ea typeface="+mj-ea"/>
              </a:defRPr>
            </a:lvl1pPr>
          </a:lstStyle>
          <a:p>
            <a:pPr algn="ctr"/>
            <a:r>
              <a:rPr lang="zh-CN" altLang="en-US" b="1" dirty="0"/>
              <a:t>“互联网</a:t>
            </a:r>
            <a:r>
              <a:rPr lang="en-US" altLang="zh-CN" b="1" dirty="0"/>
              <a:t>+</a:t>
            </a:r>
            <a:r>
              <a:rPr lang="zh-CN" altLang="en-US" b="1" dirty="0"/>
              <a:t>医疗服务”公众认可度情况</a:t>
            </a:r>
          </a:p>
        </p:txBody>
      </p:sp>
      <p:sp>
        <p:nvSpPr>
          <p:cNvPr id="11" name="文本占位符 2"/>
          <p:cNvSpPr txBox="1"/>
          <p:nvPr/>
        </p:nvSpPr>
        <p:spPr>
          <a:xfrm>
            <a:off x="1824980" y="762756"/>
            <a:ext cx="7030883" cy="1821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accent1">
                    <a:lumMod val="20000"/>
                    <a:lumOff val="8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a:p>
        </p:txBody>
      </p:sp>
      <p:sp>
        <p:nvSpPr>
          <p:cNvPr id="13" name="等腰三角形 12"/>
          <p:cNvSpPr/>
          <p:nvPr/>
        </p:nvSpPr>
        <p:spPr>
          <a:xfrm rot="10800000">
            <a:off x="5586048" y="1952500"/>
            <a:ext cx="1019904" cy="369332"/>
          </a:xfrm>
          <a:prstGeom prst="triangle">
            <a:avLst>
              <a:gd name="adj" fmla="val 50390"/>
            </a:avLst>
          </a:prstGeom>
          <a:gradFill>
            <a:gsLst>
              <a:gs pos="0">
                <a:schemeClr val="accent1">
                  <a:alpha val="0"/>
                </a:schemeClr>
              </a:gs>
              <a:gs pos="100000">
                <a:schemeClr val="accent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3" name="任意多边形: 形状 22"/>
          <p:cNvSpPr/>
          <p:nvPr/>
        </p:nvSpPr>
        <p:spPr>
          <a:xfrm>
            <a:off x="0" y="6675877"/>
            <a:ext cx="12192000" cy="182124"/>
          </a:xfrm>
          <a:custGeom>
            <a:avLst/>
            <a:gdLst>
              <a:gd name="connsiteX0" fmla="*/ 10844857 w 12192000"/>
              <a:gd name="connsiteY0" fmla="*/ 0 h 182124"/>
              <a:gd name="connsiteX1" fmla="*/ 12192000 w 12192000"/>
              <a:gd name="connsiteY1" fmla="*/ 0 h 182124"/>
              <a:gd name="connsiteX2" fmla="*/ 12192000 w 12192000"/>
              <a:gd name="connsiteY2" fmla="*/ 182124 h 182124"/>
              <a:gd name="connsiteX3" fmla="*/ 10902726 w 12192000"/>
              <a:gd name="connsiteY3" fmla="*/ 182124 h 182124"/>
              <a:gd name="connsiteX4" fmla="*/ 10527899 w 12192000"/>
              <a:gd name="connsiteY4" fmla="*/ 0 h 182124"/>
              <a:gd name="connsiteX5" fmla="*/ 10726949 w 12192000"/>
              <a:gd name="connsiteY5" fmla="*/ 0 h 182124"/>
              <a:gd name="connsiteX6" fmla="*/ 10784818 w 12192000"/>
              <a:gd name="connsiteY6" fmla="*/ 182124 h 182124"/>
              <a:gd name="connsiteX7" fmla="*/ 10585768 w 12192000"/>
              <a:gd name="connsiteY7" fmla="*/ 182124 h 182124"/>
              <a:gd name="connsiteX8" fmla="*/ 10199111 w 12192000"/>
              <a:gd name="connsiteY8" fmla="*/ 0 h 182124"/>
              <a:gd name="connsiteX9" fmla="*/ 10409991 w 12192000"/>
              <a:gd name="connsiteY9" fmla="*/ 0 h 182124"/>
              <a:gd name="connsiteX10" fmla="*/ 10467860 w 12192000"/>
              <a:gd name="connsiteY10" fmla="*/ 182124 h 182124"/>
              <a:gd name="connsiteX11" fmla="*/ 10256979 w 12192000"/>
              <a:gd name="connsiteY11" fmla="*/ 182124 h 182124"/>
              <a:gd name="connsiteX12" fmla="*/ 0 w 12192000"/>
              <a:gd name="connsiteY12" fmla="*/ 0 h 182124"/>
              <a:gd name="connsiteX13" fmla="*/ 10081203 w 12192000"/>
              <a:gd name="connsiteY13" fmla="*/ 0 h 182124"/>
              <a:gd name="connsiteX14" fmla="*/ 10139071 w 12192000"/>
              <a:gd name="connsiteY14" fmla="*/ 182124 h 182124"/>
              <a:gd name="connsiteX15" fmla="*/ 0 w 12192000"/>
              <a:gd name="connsiteY15" fmla="*/ 182124 h 18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2124">
                <a:moveTo>
                  <a:pt x="10844857" y="0"/>
                </a:moveTo>
                <a:lnTo>
                  <a:pt x="12192000" y="0"/>
                </a:lnTo>
                <a:lnTo>
                  <a:pt x="12192000" y="182124"/>
                </a:lnTo>
                <a:lnTo>
                  <a:pt x="10902726" y="182124"/>
                </a:lnTo>
                <a:close/>
                <a:moveTo>
                  <a:pt x="10527899" y="0"/>
                </a:moveTo>
                <a:lnTo>
                  <a:pt x="10726949" y="0"/>
                </a:lnTo>
                <a:lnTo>
                  <a:pt x="10784818" y="182124"/>
                </a:lnTo>
                <a:lnTo>
                  <a:pt x="10585768" y="182124"/>
                </a:lnTo>
                <a:close/>
                <a:moveTo>
                  <a:pt x="10199111" y="0"/>
                </a:moveTo>
                <a:lnTo>
                  <a:pt x="10409991" y="0"/>
                </a:lnTo>
                <a:lnTo>
                  <a:pt x="10467860" y="182124"/>
                </a:lnTo>
                <a:lnTo>
                  <a:pt x="10256979" y="182124"/>
                </a:lnTo>
                <a:close/>
                <a:moveTo>
                  <a:pt x="0" y="0"/>
                </a:moveTo>
                <a:lnTo>
                  <a:pt x="10081203" y="0"/>
                </a:lnTo>
                <a:lnTo>
                  <a:pt x="10139071" y="182124"/>
                </a:lnTo>
                <a:lnTo>
                  <a:pt x="0" y="1821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8523" y="5140347"/>
            <a:ext cx="2630671" cy="354519"/>
          </a:xfrm>
          <a:prstGeom prst="rect">
            <a:avLst/>
          </a:prstGeom>
          <a:noFill/>
        </p:spPr>
        <p:txBody>
          <a:bodyPr wrap="square" lIns="0" tIns="0" rIns="0" bIns="0" rtlCol="0">
            <a:noAutofit/>
          </a:bodyPr>
          <a:lstStyle/>
          <a:p>
            <a:r>
              <a:rPr lang="en-US" altLang="zh-CN" sz="1100" dirty="0">
                <a:solidFill>
                  <a:schemeClr val="bg1">
                    <a:lumMod val="75000"/>
                  </a:schemeClr>
                </a:solidFill>
              </a:rPr>
              <a:t>Facing Obstacles And Countermeasure Analysis</a:t>
            </a:r>
            <a:endParaRPr lang="zh-CN" altLang="en-US" sz="1100" dirty="0">
              <a:solidFill>
                <a:schemeClr val="bg1">
                  <a:lumMod val="75000"/>
                </a:schemeClr>
              </a:solidFill>
            </a:endParaRPr>
          </a:p>
        </p:txBody>
      </p:sp>
      <p:sp>
        <p:nvSpPr>
          <p:cNvPr id="14" name="文本框 13"/>
          <p:cNvSpPr txBox="1"/>
          <p:nvPr/>
        </p:nvSpPr>
        <p:spPr>
          <a:xfrm>
            <a:off x="721590" y="4023117"/>
            <a:ext cx="2647605" cy="1107996"/>
          </a:xfrm>
          <a:prstGeom prst="rect">
            <a:avLst/>
          </a:prstGeom>
          <a:noFill/>
        </p:spPr>
        <p:txBody>
          <a:bodyPr wrap="square" lIns="0" tIns="0" rIns="0" bIns="0">
            <a:noAutofit/>
          </a:bodyPr>
          <a:lstStyle/>
          <a:p>
            <a:pPr algn="l"/>
            <a:r>
              <a:rPr lang="zh-CN" altLang="en-US" sz="3600" dirty="0">
                <a:solidFill>
                  <a:schemeClr val="accent1"/>
                </a:solidFill>
                <a:latin typeface="+mj-ea"/>
                <a:ea typeface="+mj-ea"/>
              </a:rPr>
              <a:t>面临阻碍与对策分析</a:t>
            </a:r>
          </a:p>
        </p:txBody>
      </p:sp>
      <p:sp>
        <p:nvSpPr>
          <p:cNvPr id="17" name="文本框 16"/>
          <p:cNvSpPr txBox="1"/>
          <p:nvPr/>
        </p:nvSpPr>
        <p:spPr>
          <a:xfrm>
            <a:off x="721590" y="2810092"/>
            <a:ext cx="2469953" cy="1015663"/>
          </a:xfrm>
          <a:prstGeom prst="rect">
            <a:avLst/>
          </a:prstGeom>
          <a:noFill/>
        </p:spPr>
        <p:txBody>
          <a:bodyPr wrap="square" lIns="0" rIns="0" rtlCol="0">
            <a:noAutofit/>
          </a:bodyPr>
          <a:lstStyle/>
          <a:p>
            <a:pPr algn="l"/>
            <a:r>
              <a:rPr lang="en-US" altLang="zh-CN" sz="6000" b="1" dirty="0">
                <a:solidFill>
                  <a:schemeClr val="accent2"/>
                </a:solidFill>
                <a:latin typeface="+mj-lt"/>
                <a:ea typeface="+mj-ea"/>
              </a:rPr>
              <a:t>03</a:t>
            </a:r>
            <a:r>
              <a:rPr lang="en-US" altLang="zh-CN" sz="4000" b="1" dirty="0">
                <a:solidFill>
                  <a:schemeClr val="bg1">
                    <a:lumMod val="75000"/>
                  </a:schemeClr>
                </a:solidFill>
                <a:latin typeface="+mj-lt"/>
                <a:ea typeface="+mj-ea"/>
              </a:rPr>
              <a:t>/04</a:t>
            </a:r>
            <a:endParaRPr lang="zh-CN" altLang="en-US" sz="4000" b="1" dirty="0">
              <a:solidFill>
                <a:schemeClr val="bg1">
                  <a:lumMod val="75000"/>
                </a:schemeClr>
              </a:solidFill>
              <a:latin typeface="+mj-lt"/>
              <a:ea typeface="+mj-ea"/>
            </a:endParaRPr>
          </a:p>
        </p:txBody>
      </p:sp>
      <p:sp>
        <p:nvSpPr>
          <p:cNvPr id="18" name="椭圆 17"/>
          <p:cNvSpPr/>
          <p:nvPr/>
        </p:nvSpPr>
        <p:spPr>
          <a:xfrm>
            <a:off x="766446"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p:cNvSpPr/>
          <p:nvPr/>
        </p:nvSpPr>
        <p:spPr>
          <a:xfrm>
            <a:off x="902290"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椭圆 19"/>
          <p:cNvSpPr/>
          <p:nvPr/>
        </p:nvSpPr>
        <p:spPr>
          <a:xfrm>
            <a:off x="1038134" y="6212169"/>
            <a:ext cx="80434" cy="804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 name="椭圆 20"/>
          <p:cNvSpPr/>
          <p:nvPr/>
        </p:nvSpPr>
        <p:spPr>
          <a:xfrm>
            <a:off x="1173977"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任意多边形: 形状 54"/>
          <p:cNvSpPr/>
          <p:nvPr/>
        </p:nvSpPr>
        <p:spPr>
          <a:xfrm>
            <a:off x="0" y="1524635"/>
            <a:ext cx="12185482" cy="1760911"/>
          </a:xfrm>
          <a:custGeom>
            <a:avLst/>
            <a:gdLst>
              <a:gd name="connsiteX0" fmla="*/ 0 w 12185482"/>
              <a:gd name="connsiteY0" fmla="*/ 0 h 1760911"/>
              <a:gd name="connsiteX1" fmla="*/ 12185482 w 12185482"/>
              <a:gd name="connsiteY1" fmla="*/ 0 h 1760911"/>
              <a:gd name="connsiteX2" fmla="*/ 12185482 w 12185482"/>
              <a:gd name="connsiteY2" fmla="*/ 1760911 h 1760911"/>
              <a:gd name="connsiteX3" fmla="*/ 0 w 12185482"/>
              <a:gd name="connsiteY3" fmla="*/ 1760911 h 1760911"/>
            </a:gdLst>
            <a:ahLst/>
            <a:cxnLst>
              <a:cxn ang="0">
                <a:pos x="connsiteX0" y="connsiteY0"/>
              </a:cxn>
              <a:cxn ang="0">
                <a:pos x="connsiteX1" y="connsiteY1"/>
              </a:cxn>
              <a:cxn ang="0">
                <a:pos x="connsiteX2" y="connsiteY2"/>
              </a:cxn>
              <a:cxn ang="0">
                <a:pos x="connsiteX3" y="connsiteY3"/>
              </a:cxn>
            </a:cxnLst>
            <a:rect l="l" t="t" r="r" b="b"/>
            <a:pathLst>
              <a:path w="12185482" h="1760911">
                <a:moveTo>
                  <a:pt x="0" y="0"/>
                </a:moveTo>
                <a:lnTo>
                  <a:pt x="12185482" y="0"/>
                </a:lnTo>
                <a:lnTo>
                  <a:pt x="12185482" y="1760911"/>
                </a:lnTo>
                <a:lnTo>
                  <a:pt x="0" y="1760911"/>
                </a:lnTo>
                <a:close/>
              </a:path>
            </a:pathLst>
          </a:cu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schemeClr val="bg1"/>
              </a:solidFill>
              <a:latin typeface="+mj-ea"/>
              <a:ea typeface="+mj-ea"/>
            </a:endParaRPr>
          </a:p>
        </p:txBody>
      </p:sp>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en-US" dirty="0"/>
              <a:t>政策监管不完善</a:t>
            </a:r>
          </a:p>
        </p:txBody>
      </p:sp>
      <p:sp>
        <p:nvSpPr>
          <p:cNvPr id="3" name="文本占位符 2"/>
          <p:cNvSpPr>
            <a:spLocks noGrp="1"/>
          </p:cNvSpPr>
          <p:nvPr>
            <p:ph type="body" sz="quarter" idx="10"/>
          </p:nvPr>
        </p:nvSpPr>
        <p:spPr/>
        <p:txBody>
          <a:bodyPr>
            <a:noAutofit/>
          </a:bodyPr>
          <a:lstStyle/>
          <a:p>
            <a:r>
              <a:rPr lang="en-US" altLang="zh-CN" dirty="0"/>
              <a:t>CONSTRAINING FACTORS-POOR POLICY SUPERVISION</a:t>
            </a:r>
            <a:endParaRPr lang="zh-CN" altLang="en-US" dirty="0"/>
          </a:p>
        </p:txBody>
      </p:sp>
      <p:sp>
        <p:nvSpPr>
          <p:cNvPr id="6" name="文本框 5"/>
          <p:cNvSpPr txBox="1"/>
          <p:nvPr/>
        </p:nvSpPr>
        <p:spPr>
          <a:xfrm>
            <a:off x="761592" y="2364721"/>
            <a:ext cx="10554566" cy="58618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marL="285750" indent="-285750">
              <a:lnSpc>
                <a:spcPct val="120000"/>
              </a:lnSpc>
              <a:buFont typeface="Arial" panose="020B0604020202020204" pitchFamily="34" charset="0"/>
              <a:buChar char="½"/>
            </a:pPr>
            <a:r>
              <a:rPr lang="zh-CN" altLang="en-US" sz="1800" dirty="0">
                <a:solidFill>
                  <a:schemeClr val="accent1"/>
                </a:solidFill>
                <a:latin typeface="+mn-ea"/>
                <a:ea typeface="+mn-ea"/>
              </a:rPr>
              <a:t>创新：</a:t>
            </a:r>
            <a:r>
              <a:rPr lang="zh-CN" altLang="en-US" sz="1800" dirty="0">
                <a:latin typeface="+mn-ea"/>
                <a:ea typeface="+mn-ea"/>
              </a:rPr>
              <a:t>作为新兴的医疗产业服务形态，互联网医院在就诊流程、服务方式、服务内容等方面有所创新</a:t>
            </a:r>
            <a:endParaRPr lang="en-US" altLang="zh-CN" sz="1800" dirty="0">
              <a:latin typeface="+mn-ea"/>
              <a:ea typeface="+mn-ea"/>
            </a:endParaRPr>
          </a:p>
          <a:p>
            <a:pPr marL="285750" indent="-285750">
              <a:lnSpc>
                <a:spcPct val="120000"/>
              </a:lnSpc>
              <a:buFont typeface="Arial" panose="020B0604020202020204" pitchFamily="34" charset="0"/>
              <a:buChar char="½"/>
            </a:pPr>
            <a:r>
              <a:rPr lang="zh-CN" altLang="en-US" sz="1800" dirty="0">
                <a:solidFill>
                  <a:schemeClr val="accent1"/>
                </a:solidFill>
                <a:latin typeface="+mn-ea"/>
                <a:ea typeface="+mn-ea"/>
              </a:rPr>
              <a:t>缺陷：</a:t>
            </a:r>
            <a:r>
              <a:rPr lang="zh-CN" altLang="en-US" sz="1800" dirty="0">
                <a:latin typeface="+mn-ea"/>
                <a:ea typeface="+mn-ea"/>
              </a:rPr>
              <a:t>缺乏专业、完善的监管法律依据和权威的监管机构对互联网医疗行业进行约束</a:t>
            </a:r>
            <a:endParaRPr lang="zh-CN" altLang="zh-CN" sz="1800" dirty="0">
              <a:latin typeface="+mn-ea"/>
              <a:ea typeface="+mn-ea"/>
            </a:endParaRPr>
          </a:p>
        </p:txBody>
      </p:sp>
      <p:sp>
        <p:nvSpPr>
          <p:cNvPr id="13" name="矩形: 圆角 12"/>
          <p:cNvSpPr/>
          <p:nvPr/>
        </p:nvSpPr>
        <p:spPr>
          <a:xfrm>
            <a:off x="744619" y="3999563"/>
            <a:ext cx="3148854" cy="1760911"/>
          </a:xfrm>
          <a:prstGeom prst="roundRect">
            <a:avLst>
              <a:gd name="adj" fmla="val 5213"/>
            </a:avLst>
          </a:prstGeom>
          <a:solidFill>
            <a:schemeClr val="accent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p:cNvSpPr/>
          <p:nvPr/>
        </p:nvSpPr>
        <p:spPr>
          <a:xfrm>
            <a:off x="987267" y="4184429"/>
            <a:ext cx="45719" cy="321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5" name="文本框 14"/>
          <p:cNvSpPr txBox="1"/>
          <p:nvPr/>
        </p:nvSpPr>
        <p:spPr>
          <a:xfrm>
            <a:off x="1142510" y="4167496"/>
            <a:ext cx="1761066" cy="338554"/>
          </a:xfrm>
          <a:prstGeom prst="rect">
            <a:avLst/>
          </a:prstGeom>
          <a:noFill/>
        </p:spPr>
        <p:txBody>
          <a:bodyPr wrap="square" lIns="0" rIns="0" rtlCol="0">
            <a:noAutofit/>
          </a:bodyPr>
          <a:lstStyle/>
          <a:p>
            <a:pPr algn="l"/>
            <a:r>
              <a:rPr lang="zh-CN" altLang="en-US" b="1" dirty="0">
                <a:solidFill>
                  <a:schemeClr val="bg1"/>
                </a:solidFill>
                <a:latin typeface="+mj-ea"/>
                <a:ea typeface="+mj-ea"/>
              </a:rPr>
              <a:t>就诊前</a:t>
            </a:r>
          </a:p>
        </p:txBody>
      </p:sp>
      <p:sp>
        <p:nvSpPr>
          <p:cNvPr id="16" name="文本框 15"/>
          <p:cNvSpPr txBox="1"/>
          <p:nvPr/>
        </p:nvSpPr>
        <p:spPr>
          <a:xfrm>
            <a:off x="1142510" y="4589314"/>
            <a:ext cx="2590438" cy="587597"/>
          </a:xfrm>
          <a:prstGeom prst="rect">
            <a:avLst/>
          </a:prstGeom>
          <a:noFill/>
        </p:spPr>
        <p:txBody>
          <a:bodyPr wrap="square" lIns="0" rIns="0" rtlCol="0">
            <a:noAutofit/>
          </a:bodyPr>
          <a:lstStyle/>
          <a:p>
            <a:pPr algn="l">
              <a:lnSpc>
                <a:spcPct val="120000"/>
              </a:lnSpc>
            </a:pPr>
            <a:r>
              <a:rPr lang="zh-CN" altLang="en-US" sz="1600" dirty="0">
                <a:solidFill>
                  <a:schemeClr val="bg1"/>
                </a:solidFill>
                <a:latin typeface="+mn-ea"/>
              </a:rPr>
              <a:t>机构散乱、信息繁杂、真实性有待确定等</a:t>
            </a:r>
          </a:p>
        </p:txBody>
      </p:sp>
      <p:sp>
        <p:nvSpPr>
          <p:cNvPr id="17" name="圆: 空心 16"/>
          <p:cNvSpPr/>
          <p:nvPr/>
        </p:nvSpPr>
        <p:spPr>
          <a:xfrm flipH="1">
            <a:off x="3732948" y="5575043"/>
            <a:ext cx="302850" cy="302850"/>
          </a:xfrm>
          <a:prstGeom prst="donut">
            <a:avLst>
              <a:gd name="adj" fmla="val 228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31" name="矩形: 圆角 30"/>
          <p:cNvSpPr/>
          <p:nvPr/>
        </p:nvSpPr>
        <p:spPr>
          <a:xfrm>
            <a:off x="4506589" y="3999563"/>
            <a:ext cx="3148854" cy="1760911"/>
          </a:xfrm>
          <a:prstGeom prst="roundRect">
            <a:avLst>
              <a:gd name="adj" fmla="val 5213"/>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矩形 31"/>
          <p:cNvSpPr/>
          <p:nvPr/>
        </p:nvSpPr>
        <p:spPr>
          <a:xfrm>
            <a:off x="4749237" y="4184429"/>
            <a:ext cx="45719" cy="321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p:cNvSpPr txBox="1"/>
          <p:nvPr/>
        </p:nvSpPr>
        <p:spPr>
          <a:xfrm>
            <a:off x="4904480" y="4167496"/>
            <a:ext cx="1761066" cy="338554"/>
          </a:xfrm>
          <a:prstGeom prst="rect">
            <a:avLst/>
          </a:prstGeom>
          <a:noFill/>
        </p:spPr>
        <p:txBody>
          <a:bodyPr wrap="square" lIns="0" rIns="0" rtlCol="0">
            <a:noAutofit/>
          </a:bodyPr>
          <a:lstStyle/>
          <a:p>
            <a:pPr algn="l"/>
            <a:r>
              <a:rPr lang="zh-CN" altLang="en-US" b="1" dirty="0">
                <a:latin typeface="+mj-ea"/>
                <a:ea typeface="+mj-ea"/>
              </a:rPr>
              <a:t>就诊中</a:t>
            </a:r>
          </a:p>
        </p:txBody>
      </p:sp>
      <p:sp>
        <p:nvSpPr>
          <p:cNvPr id="34" name="文本框 33"/>
          <p:cNvSpPr txBox="1"/>
          <p:nvPr/>
        </p:nvSpPr>
        <p:spPr>
          <a:xfrm>
            <a:off x="4904480" y="4589314"/>
            <a:ext cx="2522402" cy="846129"/>
          </a:xfrm>
          <a:prstGeom prst="rect">
            <a:avLst/>
          </a:prstGeom>
          <a:noFill/>
        </p:spPr>
        <p:txBody>
          <a:bodyPr wrap="square" lIns="0" rIns="0" rtlCol="0">
            <a:noAutofit/>
          </a:bodyPr>
          <a:lstStyle/>
          <a:p>
            <a:pPr algn="l">
              <a:lnSpc>
                <a:spcPct val="120000"/>
              </a:lnSpc>
            </a:pPr>
            <a:r>
              <a:rPr lang="zh-CN" altLang="en-US" sz="1600" dirty="0">
                <a:latin typeface="+mn-ea"/>
              </a:rPr>
              <a:t>患者的个人信息和健康隐私保护难度较大、医患纠纷的责任难以认定等</a:t>
            </a:r>
          </a:p>
        </p:txBody>
      </p:sp>
      <p:sp>
        <p:nvSpPr>
          <p:cNvPr id="35" name="圆: 空心 34"/>
          <p:cNvSpPr/>
          <p:nvPr/>
        </p:nvSpPr>
        <p:spPr>
          <a:xfrm flipH="1">
            <a:off x="7494918" y="5575043"/>
            <a:ext cx="302850" cy="302850"/>
          </a:xfrm>
          <a:prstGeom prst="donut">
            <a:avLst>
              <a:gd name="adj" fmla="val 22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37" name="矩形: 圆角 36"/>
          <p:cNvSpPr/>
          <p:nvPr/>
        </p:nvSpPr>
        <p:spPr>
          <a:xfrm>
            <a:off x="8268560" y="3999563"/>
            <a:ext cx="3148854" cy="1760911"/>
          </a:xfrm>
          <a:prstGeom prst="roundRect">
            <a:avLst>
              <a:gd name="adj" fmla="val 5213"/>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8" name="矩形 37"/>
          <p:cNvSpPr/>
          <p:nvPr/>
        </p:nvSpPr>
        <p:spPr>
          <a:xfrm>
            <a:off x="8511208" y="4184429"/>
            <a:ext cx="45719" cy="321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文本框 38"/>
          <p:cNvSpPr txBox="1"/>
          <p:nvPr/>
        </p:nvSpPr>
        <p:spPr>
          <a:xfrm>
            <a:off x="8666451" y="4167496"/>
            <a:ext cx="1761066" cy="338554"/>
          </a:xfrm>
          <a:prstGeom prst="rect">
            <a:avLst/>
          </a:prstGeom>
          <a:noFill/>
        </p:spPr>
        <p:txBody>
          <a:bodyPr wrap="square" lIns="0" rIns="0" rtlCol="0">
            <a:noAutofit/>
          </a:bodyPr>
          <a:lstStyle/>
          <a:p>
            <a:pPr algn="l"/>
            <a:r>
              <a:rPr lang="zh-CN" altLang="en-US" b="1" dirty="0">
                <a:latin typeface="+mj-ea"/>
                <a:ea typeface="+mj-ea"/>
              </a:rPr>
              <a:t>就诊后</a:t>
            </a:r>
          </a:p>
        </p:txBody>
      </p:sp>
      <p:sp>
        <p:nvSpPr>
          <p:cNvPr id="40" name="文本框 39"/>
          <p:cNvSpPr txBox="1"/>
          <p:nvPr/>
        </p:nvSpPr>
        <p:spPr>
          <a:xfrm>
            <a:off x="8666451" y="4589314"/>
            <a:ext cx="2590438" cy="587597"/>
          </a:xfrm>
          <a:prstGeom prst="rect">
            <a:avLst/>
          </a:prstGeom>
          <a:noFill/>
        </p:spPr>
        <p:txBody>
          <a:bodyPr wrap="square" lIns="0" rIns="0" rtlCol="0">
            <a:noAutofit/>
          </a:bodyPr>
          <a:lstStyle/>
          <a:p>
            <a:pPr algn="l">
              <a:lnSpc>
                <a:spcPct val="120000"/>
              </a:lnSpc>
            </a:pPr>
            <a:r>
              <a:rPr lang="zh-CN" altLang="en-US" sz="1600" dirty="0">
                <a:latin typeface="+mn-ea"/>
              </a:rPr>
              <a:t>线上医保报销、线上支付安全和看诊服务反馈监管等</a:t>
            </a:r>
          </a:p>
        </p:txBody>
      </p:sp>
      <p:sp>
        <p:nvSpPr>
          <p:cNvPr id="41" name="圆: 空心 40"/>
          <p:cNvSpPr/>
          <p:nvPr/>
        </p:nvSpPr>
        <p:spPr>
          <a:xfrm flipH="1">
            <a:off x="11256889" y="5575043"/>
            <a:ext cx="302850" cy="302850"/>
          </a:xfrm>
          <a:prstGeom prst="donut">
            <a:avLst>
              <a:gd name="adj" fmla="val 22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48" name="文本框 47"/>
          <p:cNvSpPr txBox="1"/>
          <p:nvPr/>
        </p:nvSpPr>
        <p:spPr>
          <a:xfrm>
            <a:off x="695325" y="1804221"/>
            <a:ext cx="1594843" cy="369332"/>
          </a:xfrm>
          <a:prstGeom prst="rect">
            <a:avLst/>
          </a:prstGeom>
          <a:noFill/>
        </p:spPr>
        <p:txBody>
          <a:bodyPr wrap="square" lIns="0" tIns="0" rIns="0" bIns="0">
            <a:noAutofit/>
          </a:bodyPr>
          <a:lstStyle>
            <a:defPPr>
              <a:defRPr lang="zh-CN"/>
            </a:defPPr>
            <a:lvl1pPr algn="ctr">
              <a:lnSpc>
                <a:spcPct val="100000"/>
              </a:lnSpc>
              <a:defRPr kumimoji="0" sz="2000" b="0" i="0" u="none" strike="noStrike" cap="none" spc="0" normalizeH="0" baseline="0">
                <a:ln>
                  <a:noFill/>
                </a:ln>
                <a:solidFill>
                  <a:schemeClr val="accent1"/>
                </a:solidFill>
                <a:effectLst/>
                <a:uLnTx/>
                <a:uFillTx/>
                <a:latin typeface="+mj-ea"/>
                <a:ea typeface="+mj-ea"/>
              </a:defRPr>
            </a:lvl1pPr>
          </a:lstStyle>
          <a:p>
            <a:pPr algn="l"/>
            <a:r>
              <a:rPr lang="zh-CN" altLang="en-US" b="1" dirty="0"/>
              <a:t>创新与缺陷</a:t>
            </a:r>
            <a:endParaRPr lang="en-US" altLang="zh-CN" b="1" dirty="0"/>
          </a:p>
        </p:txBody>
      </p:sp>
      <p:cxnSp>
        <p:nvCxnSpPr>
          <p:cNvPr id="50" name="直接连接符 49"/>
          <p:cNvCxnSpPr/>
          <p:nvPr/>
        </p:nvCxnSpPr>
        <p:spPr>
          <a:xfrm>
            <a:off x="744619" y="2237275"/>
            <a:ext cx="1249832"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492068" y="0"/>
            <a:ext cx="3699934" cy="688673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en-US" dirty="0"/>
              <a:t>医疗资源分配不均</a:t>
            </a:r>
          </a:p>
        </p:txBody>
      </p:sp>
      <p:sp>
        <p:nvSpPr>
          <p:cNvPr id="3" name="文本占位符 2"/>
          <p:cNvSpPr>
            <a:spLocks noGrp="1"/>
          </p:cNvSpPr>
          <p:nvPr>
            <p:ph type="body" sz="quarter" idx="10"/>
          </p:nvPr>
        </p:nvSpPr>
        <p:spPr/>
        <p:txBody>
          <a:bodyPr>
            <a:noAutofit/>
          </a:bodyPr>
          <a:lstStyle/>
          <a:p>
            <a:r>
              <a:rPr lang="en-US" altLang="zh-CN" dirty="0"/>
              <a:t>CONSTRAINING FACTORS- UNEQUAL DISTRIBUTION OF MEDICAL RESOURCES</a:t>
            </a:r>
            <a:endParaRPr lang="zh-CN" altLang="en-US" dirty="0"/>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368" y="1800951"/>
            <a:ext cx="5579533" cy="3662466"/>
          </a:xfrm>
          <a:prstGeom prst="rect">
            <a:avLst/>
          </a:prstGeom>
          <a:effectLst>
            <a:outerShdw blurRad="723900" dist="914400" dir="8100000" sx="87000" sy="87000" algn="tr" rotWithShape="0">
              <a:prstClr val="black">
                <a:alpha val="40000"/>
              </a:prstClr>
            </a:outerShdw>
          </a:effectLst>
        </p:spPr>
      </p:pic>
      <p:sp>
        <p:nvSpPr>
          <p:cNvPr id="6" name="文本框 5"/>
          <p:cNvSpPr txBox="1"/>
          <p:nvPr/>
        </p:nvSpPr>
        <p:spPr>
          <a:xfrm>
            <a:off x="758799" y="2397494"/>
            <a:ext cx="4829201" cy="105150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lang="zh-CN" altLang="en-US" dirty="0">
                <a:latin typeface="+mn-ea"/>
                <a:ea typeface="+mn-ea"/>
              </a:rPr>
              <a:t>大部分互联网医院的建设以具备优质医疗设备与资源的大型三甲医院所主导，基层医院往往由于资源不足，互联网医院的建设与发展缓慢，导致大医院就医扎堆，造成国家出台的多点执业、分级诊疗等政策实施受阻。</a:t>
            </a:r>
            <a:endParaRPr lang="zh-CN" altLang="zh-CN" dirty="0">
              <a:latin typeface="+mn-ea"/>
              <a:ea typeface="+mn-ea"/>
            </a:endParaRPr>
          </a:p>
        </p:txBody>
      </p:sp>
      <p:sp>
        <p:nvSpPr>
          <p:cNvPr id="7" name="文本框 6"/>
          <p:cNvSpPr txBox="1"/>
          <p:nvPr/>
        </p:nvSpPr>
        <p:spPr>
          <a:xfrm>
            <a:off x="758798" y="4383005"/>
            <a:ext cx="4829201" cy="1051506"/>
          </a:xfrm>
          <a:prstGeom prst="rect">
            <a:avLst/>
          </a:prstGeom>
          <a:noFill/>
        </p:spPr>
        <p:txBody>
          <a:bodyPr wrap="square" lIns="0" tIns="0" rIns="0" bIns="0">
            <a:noAutofit/>
          </a:bodyPr>
          <a:lstStyle>
            <a:defPPr>
              <a:defRPr lang="zh-CN"/>
            </a:defPPr>
            <a:lvl1pPr algn="just">
              <a:lnSpc>
                <a:spcPct val="120000"/>
              </a:lnSpc>
              <a:defRPr kumimoji="0" sz="1600" b="0" i="0" u="none" strike="noStrike" cap="none" spc="0" normalizeH="0" baseline="0">
                <a:ln>
                  <a:noFill/>
                </a:ln>
                <a:solidFill>
                  <a:prstClr val="black"/>
                </a:solidFill>
                <a:effectLst/>
                <a:uLnTx/>
                <a:uFillTx/>
                <a:latin typeface="+mn-ea"/>
              </a:defRPr>
            </a:lvl1pPr>
          </a:lstStyle>
          <a:p>
            <a:r>
              <a:rPr lang="zh-CN" altLang="en-US" dirty="0"/>
              <a:t>互联网医院提供的服务多集中在方式和流程的优化与改进，部分互联网医院只是提供一个服务的网络窗口，缺乏实体医院的对接，并不能从本质上增加医疗资源的供给量，解决基层分诊，分流资源的问题。</a:t>
            </a:r>
            <a:endParaRPr lang="zh-CN" altLang="zh-CN" dirty="0"/>
          </a:p>
        </p:txBody>
      </p:sp>
      <p:sp>
        <p:nvSpPr>
          <p:cNvPr id="15" name="文本框 14"/>
          <p:cNvSpPr txBox="1"/>
          <p:nvPr/>
        </p:nvSpPr>
        <p:spPr>
          <a:xfrm>
            <a:off x="758799" y="1760713"/>
            <a:ext cx="807179" cy="476925"/>
          </a:xfrm>
          <a:prstGeom prst="rect">
            <a:avLst/>
          </a:prstGeom>
          <a:noFill/>
        </p:spPr>
        <p:txBody>
          <a:bodyPr wrap="square" lIns="0" tIns="0" rIns="0" bIns="0" rtlCol="0">
            <a:noAutofit/>
          </a:bodyPr>
          <a:lstStyle/>
          <a:p>
            <a:pPr algn="l">
              <a:lnSpc>
                <a:spcPct val="125000"/>
              </a:lnSpc>
            </a:pPr>
            <a:r>
              <a:rPr lang="en-US" altLang="zh-CN" sz="2800" dirty="0">
                <a:solidFill>
                  <a:schemeClr val="accent1">
                    <a:lumMod val="40000"/>
                    <a:lumOff val="60000"/>
                  </a:schemeClr>
                </a:solidFill>
                <a:latin typeface="+mj-lt"/>
              </a:rPr>
              <a:t>One</a:t>
            </a:r>
            <a:endParaRPr lang="zh-CN" altLang="en-US" sz="2800" dirty="0">
              <a:solidFill>
                <a:schemeClr val="accent1">
                  <a:lumMod val="40000"/>
                  <a:lumOff val="60000"/>
                </a:schemeClr>
              </a:solidFill>
              <a:latin typeface="+mj-lt"/>
            </a:endParaRPr>
          </a:p>
        </p:txBody>
      </p:sp>
      <p:sp>
        <p:nvSpPr>
          <p:cNvPr id="17" name="文本框 16"/>
          <p:cNvSpPr txBox="1"/>
          <p:nvPr/>
        </p:nvSpPr>
        <p:spPr>
          <a:xfrm>
            <a:off x="1617837" y="1943446"/>
            <a:ext cx="4949722" cy="278410"/>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lang="zh-CN" altLang="en-US" sz="1800" b="1" dirty="0">
                <a:solidFill>
                  <a:schemeClr val="accent1"/>
                </a:solidFill>
                <a:latin typeface="+mj-ea"/>
                <a:ea typeface="+mj-ea"/>
              </a:rPr>
              <a:t>大型三甲医院</a:t>
            </a:r>
            <a:r>
              <a:rPr lang="zh-CN" altLang="en-US" sz="1800" b="1" dirty="0">
                <a:solidFill>
                  <a:schemeClr val="accent2"/>
                </a:solidFill>
                <a:latin typeface="+mj-ea"/>
                <a:ea typeface="+mj-ea"/>
              </a:rPr>
              <a:t> </a:t>
            </a:r>
            <a:r>
              <a:rPr lang="en-US" altLang="zh-CN" sz="1800" b="1" dirty="0">
                <a:solidFill>
                  <a:schemeClr val="accent2"/>
                </a:solidFill>
                <a:latin typeface="+mj-lt"/>
                <a:ea typeface="+mj-ea"/>
              </a:rPr>
              <a:t>VS</a:t>
            </a:r>
            <a:r>
              <a:rPr lang="en-US" altLang="zh-CN" sz="1800" b="1" dirty="0">
                <a:solidFill>
                  <a:schemeClr val="accent2"/>
                </a:solidFill>
                <a:latin typeface="+mj-ea"/>
                <a:ea typeface="+mj-ea"/>
              </a:rPr>
              <a:t> </a:t>
            </a:r>
            <a:r>
              <a:rPr lang="zh-CN" altLang="en-US" sz="1800" b="1" dirty="0">
                <a:solidFill>
                  <a:schemeClr val="accent1"/>
                </a:solidFill>
                <a:latin typeface="+mj-ea"/>
                <a:ea typeface="+mj-ea"/>
              </a:rPr>
              <a:t>基层医院</a:t>
            </a:r>
            <a:endParaRPr lang="zh-CN" altLang="zh-CN" sz="1800" b="1" dirty="0">
              <a:solidFill>
                <a:schemeClr val="accent1"/>
              </a:solidFill>
              <a:latin typeface="+mj-ea"/>
              <a:ea typeface="+mj-ea"/>
            </a:endParaRPr>
          </a:p>
        </p:txBody>
      </p:sp>
      <p:sp>
        <p:nvSpPr>
          <p:cNvPr id="16" name="文本框 15"/>
          <p:cNvSpPr txBox="1"/>
          <p:nvPr/>
        </p:nvSpPr>
        <p:spPr>
          <a:xfrm>
            <a:off x="758799" y="3799799"/>
            <a:ext cx="971550" cy="476925"/>
          </a:xfrm>
          <a:prstGeom prst="rect">
            <a:avLst/>
          </a:prstGeom>
          <a:noFill/>
        </p:spPr>
        <p:txBody>
          <a:bodyPr wrap="square" lIns="0" tIns="0" rIns="0" bIns="0" rtlCol="0">
            <a:noAutofit/>
          </a:bodyPr>
          <a:lstStyle/>
          <a:p>
            <a:pPr algn="l">
              <a:lnSpc>
                <a:spcPct val="125000"/>
              </a:lnSpc>
            </a:pPr>
            <a:r>
              <a:rPr lang="en-US" altLang="zh-CN" sz="2800" dirty="0">
                <a:solidFill>
                  <a:schemeClr val="accent1">
                    <a:lumMod val="40000"/>
                    <a:lumOff val="60000"/>
                  </a:schemeClr>
                </a:solidFill>
                <a:latin typeface="+mj-lt"/>
              </a:rPr>
              <a:t>Two</a:t>
            </a:r>
            <a:endParaRPr lang="zh-CN" altLang="en-US" sz="2800" dirty="0">
              <a:solidFill>
                <a:schemeClr val="accent1">
                  <a:lumMod val="40000"/>
                  <a:lumOff val="60000"/>
                </a:schemeClr>
              </a:solidFill>
              <a:latin typeface="+mj-lt"/>
            </a:endParaRPr>
          </a:p>
        </p:txBody>
      </p:sp>
      <p:sp>
        <p:nvSpPr>
          <p:cNvPr id="18" name="文本框 17"/>
          <p:cNvSpPr txBox="1"/>
          <p:nvPr/>
        </p:nvSpPr>
        <p:spPr>
          <a:xfrm>
            <a:off x="1668637" y="3973365"/>
            <a:ext cx="2584874" cy="278410"/>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lang="zh-CN" altLang="en-US" sz="1800" b="1" dirty="0">
                <a:solidFill>
                  <a:schemeClr val="accent1"/>
                </a:solidFill>
                <a:latin typeface="+mj-ea"/>
                <a:ea typeface="+mj-ea"/>
              </a:rPr>
              <a:t>服务缺失 </a:t>
            </a:r>
            <a:r>
              <a:rPr lang="en-US" altLang="zh-CN" sz="1800" b="1" dirty="0">
                <a:solidFill>
                  <a:schemeClr val="accent2"/>
                </a:solidFill>
                <a:latin typeface="+mj-lt"/>
                <a:ea typeface="+mj-ea"/>
              </a:rPr>
              <a:t>+</a:t>
            </a:r>
            <a:r>
              <a:rPr lang="en-US" altLang="zh-CN" sz="1800" b="1" dirty="0">
                <a:solidFill>
                  <a:schemeClr val="accent1"/>
                </a:solidFill>
                <a:latin typeface="+mj-ea"/>
                <a:ea typeface="+mj-ea"/>
              </a:rPr>
              <a:t> </a:t>
            </a:r>
            <a:r>
              <a:rPr lang="zh-CN" altLang="en-US" sz="1800" b="1" dirty="0">
                <a:solidFill>
                  <a:schemeClr val="accent1"/>
                </a:solidFill>
                <a:latin typeface="+mj-ea"/>
                <a:ea typeface="+mj-ea"/>
              </a:rPr>
              <a:t>缺乏实体对接</a:t>
            </a:r>
            <a:endParaRPr lang="zh-CN" altLang="zh-CN" sz="1800" b="1" dirty="0">
              <a:solidFill>
                <a:schemeClr val="accent1"/>
              </a:solidFill>
              <a:latin typeface="+mj-ea"/>
              <a:ea typeface="+mj-ea"/>
            </a:endParaRPr>
          </a:p>
        </p:txBody>
      </p:sp>
      <p:grpSp>
        <p:nvGrpSpPr>
          <p:cNvPr id="4" name="组合 3"/>
          <p:cNvGrpSpPr/>
          <p:nvPr/>
        </p:nvGrpSpPr>
        <p:grpSpPr>
          <a:xfrm>
            <a:off x="5191124" y="2067415"/>
            <a:ext cx="396875" cy="69931"/>
            <a:chOff x="5191124" y="2067415"/>
            <a:chExt cx="396875" cy="69931"/>
          </a:xfrm>
        </p:grpSpPr>
        <p:cxnSp>
          <p:nvCxnSpPr>
            <p:cNvPr id="26" name="直接连接符 25"/>
            <p:cNvCxnSpPr/>
            <p:nvPr/>
          </p:nvCxnSpPr>
          <p:spPr>
            <a:xfrm>
              <a:off x="5191124" y="2137346"/>
              <a:ext cx="396875" cy="0"/>
            </a:xfrm>
            <a:prstGeom prst="line">
              <a:avLst/>
            </a:prstGeom>
            <a:ln w="22225" cap="rnd">
              <a:roun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467948" y="2067415"/>
              <a:ext cx="120051" cy="69931"/>
            </a:xfrm>
            <a:prstGeom prst="line">
              <a:avLst/>
            </a:prstGeom>
            <a:ln w="22225" cap="rnd">
              <a:round/>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191124" y="4113205"/>
            <a:ext cx="396875" cy="69931"/>
            <a:chOff x="5191124" y="4113205"/>
            <a:chExt cx="396875" cy="69931"/>
          </a:xfrm>
        </p:grpSpPr>
        <p:cxnSp>
          <p:nvCxnSpPr>
            <p:cNvPr id="33" name="直接连接符 32"/>
            <p:cNvCxnSpPr/>
            <p:nvPr/>
          </p:nvCxnSpPr>
          <p:spPr>
            <a:xfrm>
              <a:off x="5191124" y="4183136"/>
              <a:ext cx="396875" cy="0"/>
            </a:xfrm>
            <a:prstGeom prst="line">
              <a:avLst/>
            </a:prstGeom>
            <a:ln w="22225" cap="rnd">
              <a:roun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467948" y="4113205"/>
              <a:ext cx="120051" cy="69931"/>
            </a:xfrm>
            <a:prstGeom prst="line">
              <a:avLst/>
            </a:prstGeom>
            <a:ln w="22225" cap="rnd">
              <a:round/>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0588525" y="510132"/>
            <a:ext cx="1224376" cy="165266"/>
            <a:chOff x="4600574" y="3332653"/>
            <a:chExt cx="2926218" cy="394978"/>
          </a:xfrm>
          <a:solidFill>
            <a:schemeClr val="bg1"/>
          </a:solidFill>
        </p:grpSpPr>
        <p:sp>
          <p:nvSpPr>
            <p:cNvPr id="28" name="任意多边形: 形状 27"/>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29" name="任意多边形: 形状 28"/>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31" name="任意多边形: 形状 30"/>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35" name="任意多边形: 形状 34"/>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36" name="任意多边形: 形状 35"/>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37" name="任意多边形: 形状 36"/>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zh-CN" dirty="0"/>
              <a:t>数字鸿沟</a:t>
            </a:r>
            <a:endParaRPr lang="zh-CN" altLang="en-US" dirty="0"/>
          </a:p>
        </p:txBody>
      </p:sp>
      <p:sp>
        <p:nvSpPr>
          <p:cNvPr id="3" name="文本占位符 2"/>
          <p:cNvSpPr>
            <a:spLocks noGrp="1"/>
          </p:cNvSpPr>
          <p:nvPr>
            <p:ph type="body" sz="quarter" idx="10"/>
          </p:nvPr>
        </p:nvSpPr>
        <p:spPr/>
        <p:txBody>
          <a:bodyPr>
            <a:noAutofit/>
          </a:bodyPr>
          <a:lstStyle/>
          <a:p>
            <a:r>
              <a:rPr lang="en-US" altLang="zh-CN" dirty="0"/>
              <a:t>CONSTRAINING- DIGITAL DIVIDE</a:t>
            </a:r>
            <a:endParaRPr lang="zh-CN" altLang="en-US" dirty="0"/>
          </a:p>
        </p:txBody>
      </p:sp>
      <p:sp>
        <p:nvSpPr>
          <p:cNvPr id="10" name="弧形 9"/>
          <p:cNvSpPr/>
          <p:nvPr/>
        </p:nvSpPr>
        <p:spPr>
          <a:xfrm rot="8747602">
            <a:off x="6188164" y="949514"/>
            <a:ext cx="2742051" cy="2742052"/>
          </a:xfrm>
          <a:prstGeom prst="arc">
            <a:avLst>
              <a:gd name="adj1" fmla="val 8482791"/>
              <a:gd name="adj2" fmla="val 7785078"/>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p>
        </p:txBody>
      </p:sp>
      <p:sp>
        <p:nvSpPr>
          <p:cNvPr id="11" name="弧形 10"/>
          <p:cNvSpPr/>
          <p:nvPr/>
        </p:nvSpPr>
        <p:spPr>
          <a:xfrm rot="20045103">
            <a:off x="6178049" y="949514"/>
            <a:ext cx="2742051" cy="2742052"/>
          </a:xfrm>
          <a:prstGeom prst="arc">
            <a:avLst>
              <a:gd name="adj1" fmla="val 17782929"/>
              <a:gd name="adj2" fmla="val 20764142"/>
            </a:avLst>
          </a:prstGeom>
          <a:ln w="1143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14" name="文本框 13"/>
          <p:cNvSpPr txBox="1"/>
          <p:nvPr/>
        </p:nvSpPr>
        <p:spPr>
          <a:xfrm>
            <a:off x="6923670" y="2598810"/>
            <a:ext cx="1930429" cy="184666"/>
          </a:xfrm>
          <a:prstGeom prst="rect">
            <a:avLst/>
          </a:prstGeom>
          <a:noFill/>
        </p:spPr>
        <p:txBody>
          <a:bodyPr wrap="square" lIns="0" tIns="0" rIns="0" bIns="0" rtlCol="0">
            <a:noAutofit/>
          </a:bodyPr>
          <a:lstStyle/>
          <a:p>
            <a:r>
              <a:rPr lang="zh-CN" altLang="zh-CN" sz="1200" dirty="0">
                <a:solidFill>
                  <a:schemeClr val="tx1">
                    <a:lumMod val="75000"/>
                    <a:lumOff val="25000"/>
                  </a:schemeClr>
                </a:solidFill>
                <a:latin typeface="+mj-ea"/>
                <a:ea typeface="+mj-ea"/>
              </a:rPr>
              <a:t>中国</a:t>
            </a:r>
            <a:r>
              <a:rPr lang="en-US" altLang="zh-CN" sz="1200" b="1" dirty="0">
                <a:solidFill>
                  <a:schemeClr val="accent1"/>
                </a:solidFill>
                <a:latin typeface="+mj-lt"/>
                <a:ea typeface="+mj-ea"/>
              </a:rPr>
              <a:t>60</a:t>
            </a:r>
            <a:r>
              <a:rPr lang="zh-CN" altLang="zh-CN" sz="1200" dirty="0">
                <a:solidFill>
                  <a:schemeClr val="accent1"/>
                </a:solidFill>
                <a:latin typeface="+mj-ea"/>
                <a:ea typeface="+mj-ea"/>
              </a:rPr>
              <a:t>岁及以上</a:t>
            </a:r>
            <a:r>
              <a:rPr lang="zh-CN" altLang="zh-CN" sz="1200" dirty="0">
                <a:solidFill>
                  <a:schemeClr val="tx1">
                    <a:lumMod val="75000"/>
                    <a:lumOff val="25000"/>
                  </a:schemeClr>
                </a:solidFill>
                <a:latin typeface="+mj-ea"/>
                <a:ea typeface="+mj-ea"/>
              </a:rPr>
              <a:t>老年人口</a:t>
            </a:r>
            <a:endParaRPr lang="zh-CN" altLang="en-US" sz="1200" dirty="0">
              <a:solidFill>
                <a:schemeClr val="tx1">
                  <a:lumMod val="75000"/>
                  <a:lumOff val="25000"/>
                </a:schemeClr>
              </a:solidFill>
              <a:latin typeface="+mj-ea"/>
              <a:ea typeface="+mj-ea"/>
            </a:endParaRPr>
          </a:p>
        </p:txBody>
      </p:sp>
      <p:sp>
        <p:nvSpPr>
          <p:cNvPr id="19" name="文本框 18"/>
          <p:cNvSpPr txBox="1"/>
          <p:nvPr/>
        </p:nvSpPr>
        <p:spPr>
          <a:xfrm rot="16200000">
            <a:off x="6165936" y="2073028"/>
            <a:ext cx="1255715" cy="307777"/>
          </a:xfrm>
          <a:prstGeom prst="rect">
            <a:avLst/>
          </a:prstGeom>
          <a:noFill/>
        </p:spPr>
        <p:txBody>
          <a:bodyPr wrap="square">
            <a:noAutofit/>
          </a:bodyPr>
          <a:lstStyle>
            <a:defPPr>
              <a:defRPr lang="zh-CN"/>
            </a:defPPr>
            <a:lvl1pPr>
              <a:defRPr sz="1400">
                <a:solidFill>
                  <a:schemeClr val="tx1">
                    <a:lumMod val="75000"/>
                    <a:lumOff val="25000"/>
                  </a:schemeClr>
                </a:solidFill>
                <a:ea typeface="+mj-ea"/>
              </a:defRPr>
            </a:lvl1pPr>
          </a:lstStyle>
          <a:p>
            <a:r>
              <a:rPr lang="en-US" altLang="zh-CN" dirty="0"/>
              <a:t>20XX</a:t>
            </a:r>
            <a:r>
              <a:rPr lang="zh-CN" altLang="zh-CN" dirty="0"/>
              <a:t>年</a:t>
            </a:r>
            <a:r>
              <a:rPr lang="zh-CN" altLang="en-US" dirty="0"/>
              <a:t>左右</a:t>
            </a:r>
          </a:p>
        </p:txBody>
      </p:sp>
      <p:sp>
        <p:nvSpPr>
          <p:cNvPr id="21" name="文本框 20"/>
          <p:cNvSpPr txBox="1"/>
          <p:nvPr/>
        </p:nvSpPr>
        <p:spPr>
          <a:xfrm>
            <a:off x="6946001" y="1781090"/>
            <a:ext cx="426399" cy="1015663"/>
          </a:xfrm>
          <a:prstGeom prst="rect">
            <a:avLst/>
          </a:prstGeom>
          <a:noFill/>
        </p:spPr>
        <p:txBody>
          <a:bodyPr wrap="none" lIns="0" tIns="0" rIns="0" bIns="0" rtlCol="0">
            <a:noAutofit/>
          </a:bodyPr>
          <a:lstStyle/>
          <a:p>
            <a:pPr algn="l"/>
            <a:r>
              <a:rPr kumimoji="0" lang="en-US" altLang="zh-CN" sz="6000" b="1" i="0" u="none" strike="noStrike" kern="1200" cap="none" spc="0" normalizeH="0" baseline="0" noProof="0" dirty="0">
                <a:ln>
                  <a:noFill/>
                </a:ln>
                <a:solidFill>
                  <a:schemeClr val="accent1"/>
                </a:solidFill>
                <a:effectLst/>
                <a:uLnTx/>
                <a:uFillTx/>
                <a:ea typeface="微软雅黑" panose="020B0503020204020204" pitchFamily="34" charset="-122"/>
                <a:cs typeface="+mn-cs"/>
              </a:rPr>
              <a:t>3</a:t>
            </a:r>
            <a:endParaRPr lang="zh-CN" altLang="en-US" sz="6000" b="1" dirty="0">
              <a:solidFill>
                <a:schemeClr val="accent1"/>
              </a:solidFill>
              <a:ea typeface="+mj-ea"/>
            </a:endParaRPr>
          </a:p>
        </p:txBody>
      </p:sp>
      <p:sp>
        <p:nvSpPr>
          <p:cNvPr id="22" name="文本框 21"/>
          <p:cNvSpPr txBox="1"/>
          <p:nvPr/>
        </p:nvSpPr>
        <p:spPr>
          <a:xfrm>
            <a:off x="7369599" y="2184046"/>
            <a:ext cx="368691" cy="430887"/>
          </a:xfrm>
          <a:prstGeom prst="rect">
            <a:avLst/>
          </a:prstGeom>
          <a:noFill/>
        </p:spPr>
        <p:txBody>
          <a:bodyPr wrap="none" lIns="0" tIns="0" rIns="0" bIns="0" rtlCol="0">
            <a:noAutofit/>
          </a:bodyPr>
          <a:lstStyle/>
          <a:p>
            <a:pPr algn="l"/>
            <a:r>
              <a:rPr kumimoji="0" lang="zh-CN" altLang="en-US" sz="2400" b="1" i="0" u="none" strike="noStrike" kern="1200" cap="none" spc="0" normalizeH="0" baseline="0" noProof="0" dirty="0">
                <a:ln>
                  <a:noFill/>
                </a:ln>
                <a:solidFill>
                  <a:schemeClr val="accent1"/>
                </a:solidFill>
                <a:effectLst/>
                <a:uLnTx/>
                <a:uFillTx/>
                <a:latin typeface="+mj-ea"/>
                <a:ea typeface="+mj-ea"/>
                <a:cs typeface="+mn-cs"/>
              </a:rPr>
              <a:t>亿</a:t>
            </a:r>
            <a:endParaRPr lang="zh-CN" altLang="en-US" sz="2400" b="1" dirty="0">
              <a:solidFill>
                <a:schemeClr val="accent1"/>
              </a:solidFill>
              <a:latin typeface="+mj-ea"/>
              <a:ea typeface="+mj-ea"/>
            </a:endParaRPr>
          </a:p>
        </p:txBody>
      </p:sp>
      <p:sp>
        <p:nvSpPr>
          <p:cNvPr id="32" name="弧形 31"/>
          <p:cNvSpPr/>
          <p:nvPr/>
        </p:nvSpPr>
        <p:spPr>
          <a:xfrm rot="8747602">
            <a:off x="8358330" y="3182609"/>
            <a:ext cx="3059917" cy="3059918"/>
          </a:xfrm>
          <a:prstGeom prst="arc">
            <a:avLst>
              <a:gd name="adj1" fmla="val 8482791"/>
              <a:gd name="adj2" fmla="val 7785078"/>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33" name="弧形 32"/>
          <p:cNvSpPr/>
          <p:nvPr/>
        </p:nvSpPr>
        <p:spPr>
          <a:xfrm rot="20045103">
            <a:off x="8347043" y="3182609"/>
            <a:ext cx="3059917" cy="3059918"/>
          </a:xfrm>
          <a:prstGeom prst="arc">
            <a:avLst>
              <a:gd name="adj1" fmla="val 17804793"/>
              <a:gd name="adj2" fmla="val 4210745"/>
            </a:avLst>
          </a:prstGeom>
          <a:ln w="1143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30" name="文本框 29"/>
          <p:cNvSpPr txBox="1"/>
          <p:nvPr/>
        </p:nvSpPr>
        <p:spPr>
          <a:xfrm>
            <a:off x="9261250" y="4279437"/>
            <a:ext cx="886288" cy="464863"/>
          </a:xfrm>
          <a:prstGeom prst="rect">
            <a:avLst/>
          </a:prstGeom>
          <a:noFill/>
        </p:spPr>
        <p:txBody>
          <a:bodyPr wrap="none" lIns="0" tIns="0" rIns="0" bIns="0" rtlCol="0">
            <a:noAutofit/>
          </a:bodyPr>
          <a:lstStyle/>
          <a:p>
            <a:pPr algn="l"/>
            <a:r>
              <a:rPr kumimoji="0" lang="en-US" altLang="zh-CN" sz="4800" b="1" i="0" u="none" strike="noStrike" kern="1200" cap="none" spc="0" normalizeH="0" baseline="0" noProof="0" dirty="0">
                <a:ln>
                  <a:noFill/>
                </a:ln>
                <a:solidFill>
                  <a:schemeClr val="accent1"/>
                </a:solidFill>
                <a:effectLst/>
                <a:uLnTx/>
                <a:uFillTx/>
                <a:ea typeface="微软雅黑" panose="020B0503020204020204" pitchFamily="34" charset="-122"/>
                <a:cs typeface="+mn-cs"/>
              </a:rPr>
              <a:t>35.1</a:t>
            </a:r>
            <a:endParaRPr lang="zh-CN" altLang="en-US" sz="4800" b="1" dirty="0">
              <a:solidFill>
                <a:schemeClr val="accent1"/>
              </a:solidFill>
              <a:ea typeface="+mj-ea"/>
            </a:endParaRPr>
          </a:p>
        </p:txBody>
      </p:sp>
      <p:sp>
        <p:nvSpPr>
          <p:cNvPr id="28" name="文本框 27"/>
          <p:cNvSpPr txBox="1"/>
          <p:nvPr/>
        </p:nvSpPr>
        <p:spPr>
          <a:xfrm>
            <a:off x="9255300" y="4963827"/>
            <a:ext cx="2154209" cy="412146"/>
          </a:xfrm>
          <a:prstGeom prst="rect">
            <a:avLst/>
          </a:prstGeom>
          <a:noFill/>
        </p:spPr>
        <p:txBody>
          <a:bodyPr wrap="square" lIns="0" tIns="0" rIns="0" bIns="0" rtlCol="0">
            <a:noAutofit/>
          </a:bodyPr>
          <a:lstStyle/>
          <a:p>
            <a:r>
              <a:rPr lang="zh-CN" altLang="zh-CN" sz="1200" dirty="0">
                <a:solidFill>
                  <a:schemeClr val="tx1">
                    <a:lumMod val="75000"/>
                    <a:lumOff val="25000"/>
                  </a:schemeClr>
                </a:solidFill>
                <a:latin typeface="+mj-ea"/>
                <a:ea typeface="+mj-ea"/>
              </a:rPr>
              <a:t>中国</a:t>
            </a:r>
            <a:r>
              <a:rPr lang="zh-CN" altLang="zh-CN" sz="1200" dirty="0">
                <a:solidFill>
                  <a:schemeClr val="accent1"/>
                </a:solidFill>
                <a:latin typeface="+mj-ea"/>
                <a:ea typeface="+mj-ea"/>
              </a:rPr>
              <a:t>人口</a:t>
            </a:r>
            <a:r>
              <a:rPr lang="zh-CN" altLang="en-US" sz="1200" dirty="0">
                <a:solidFill>
                  <a:schemeClr val="accent1"/>
                </a:solidFill>
                <a:latin typeface="+mj-ea"/>
                <a:ea typeface="+mj-ea"/>
              </a:rPr>
              <a:t>老龄化率</a:t>
            </a:r>
            <a:endParaRPr lang="en-US" altLang="zh-CN" sz="1200" dirty="0">
              <a:solidFill>
                <a:schemeClr val="accent1"/>
              </a:solidFill>
              <a:latin typeface="+mj-ea"/>
              <a:ea typeface="+mj-ea"/>
            </a:endParaRPr>
          </a:p>
          <a:p>
            <a:r>
              <a:rPr lang="zh-CN" altLang="en-US" sz="1200" dirty="0">
                <a:solidFill>
                  <a:schemeClr val="tx1">
                    <a:lumMod val="75000"/>
                    <a:lumOff val="25000"/>
                  </a:schemeClr>
                </a:solidFill>
                <a:latin typeface="+mj-ea"/>
                <a:ea typeface="+mj-ea"/>
              </a:rPr>
              <a:t>超过发达国家平均水平</a:t>
            </a:r>
          </a:p>
        </p:txBody>
      </p:sp>
      <p:sp>
        <p:nvSpPr>
          <p:cNvPr id="29" name="文本框 28"/>
          <p:cNvSpPr txBox="1"/>
          <p:nvPr/>
        </p:nvSpPr>
        <p:spPr>
          <a:xfrm rot="16200000">
            <a:off x="8401607" y="4542168"/>
            <a:ext cx="1401281" cy="307777"/>
          </a:xfrm>
          <a:prstGeom prst="rect">
            <a:avLst/>
          </a:prstGeom>
          <a:noFill/>
        </p:spPr>
        <p:txBody>
          <a:bodyPr wrap="square">
            <a:noAutofit/>
          </a:bodyPr>
          <a:lstStyle/>
          <a:p>
            <a:r>
              <a:rPr lang="en-US" altLang="zh-CN" sz="1400" dirty="0">
                <a:solidFill>
                  <a:schemeClr val="tx1">
                    <a:lumMod val="75000"/>
                    <a:lumOff val="25000"/>
                  </a:schemeClr>
                </a:solidFill>
                <a:ea typeface="+mj-ea"/>
              </a:rPr>
              <a:t>20XX</a:t>
            </a:r>
            <a:r>
              <a:rPr lang="zh-CN" altLang="zh-CN" sz="1400" dirty="0">
                <a:solidFill>
                  <a:schemeClr val="tx1">
                    <a:lumMod val="75000"/>
                    <a:lumOff val="25000"/>
                  </a:schemeClr>
                </a:solidFill>
                <a:ea typeface="+mj-ea"/>
              </a:rPr>
              <a:t>年</a:t>
            </a:r>
            <a:r>
              <a:rPr lang="zh-CN" altLang="en-US" sz="1400" dirty="0">
                <a:solidFill>
                  <a:schemeClr val="tx1">
                    <a:lumMod val="75000"/>
                    <a:lumOff val="25000"/>
                  </a:schemeClr>
                </a:solidFill>
                <a:ea typeface="+mj-ea"/>
              </a:rPr>
              <a:t>左右</a:t>
            </a:r>
          </a:p>
        </p:txBody>
      </p:sp>
      <p:sp>
        <p:nvSpPr>
          <p:cNvPr id="31" name="文本框 30"/>
          <p:cNvSpPr txBox="1"/>
          <p:nvPr/>
        </p:nvSpPr>
        <p:spPr>
          <a:xfrm>
            <a:off x="10396845" y="4587798"/>
            <a:ext cx="307778" cy="464863"/>
          </a:xfrm>
          <a:prstGeom prst="rect">
            <a:avLst/>
          </a:prstGeom>
          <a:noFill/>
        </p:spPr>
        <p:txBody>
          <a:bodyPr wrap="none" lIns="0" tIns="0" rIns="0" bIns="0" rtlCol="0">
            <a:noAutofit/>
          </a:bodyPr>
          <a:lstStyle/>
          <a:p>
            <a:pPr algn="l"/>
            <a:r>
              <a:rPr kumimoji="0" lang="en-US" altLang="zh-CN" sz="2400" b="1" i="0" u="none" strike="noStrike" kern="1200" cap="none" spc="0" normalizeH="0" baseline="0" noProof="0" dirty="0">
                <a:ln>
                  <a:noFill/>
                </a:ln>
                <a:solidFill>
                  <a:schemeClr val="accent1"/>
                </a:solidFill>
                <a:effectLst/>
                <a:uLnTx/>
                <a:uFillTx/>
                <a:latin typeface="+mj-lt"/>
                <a:ea typeface="微软雅黑" panose="020B0503020204020204" pitchFamily="34" charset="-122"/>
                <a:cs typeface="+mn-cs"/>
              </a:rPr>
              <a:t>%</a:t>
            </a:r>
            <a:endParaRPr lang="zh-CN" altLang="en-US" sz="2400" b="1" dirty="0">
              <a:solidFill>
                <a:schemeClr val="accent1"/>
              </a:solidFill>
              <a:latin typeface="+mj-lt"/>
              <a:ea typeface="+mj-ea"/>
            </a:endParaRPr>
          </a:p>
        </p:txBody>
      </p:sp>
      <p:sp>
        <p:nvSpPr>
          <p:cNvPr id="44" name="文本框 43"/>
          <p:cNvSpPr txBox="1"/>
          <p:nvPr/>
        </p:nvSpPr>
        <p:spPr>
          <a:xfrm>
            <a:off x="1059387" y="4940036"/>
            <a:ext cx="2539157" cy="313163"/>
          </a:xfrm>
          <a:prstGeom prst="rect">
            <a:avLst/>
          </a:prstGeom>
          <a:noFill/>
        </p:spPr>
        <p:txBody>
          <a:bodyPr wrap="non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kumimoji="0" lang="zh-CN" altLang="zh-CN" sz="1800" b="1" i="0" u="none" strike="noStrike" kern="1200" cap="none" spc="0" normalizeH="0" baseline="0" noProof="0" dirty="0">
                <a:ln>
                  <a:noFill/>
                </a:ln>
                <a:solidFill>
                  <a:schemeClr val="accent2"/>
                </a:solidFill>
                <a:effectLst/>
                <a:uLnTx/>
                <a:uFillTx/>
                <a:latin typeface="+mj-ea"/>
                <a:ea typeface="+mj-ea"/>
                <a:cs typeface="+mn-cs"/>
              </a:rPr>
              <a:t>人口老龄化趋势日益明显</a:t>
            </a:r>
            <a:endParaRPr lang="zh-CN" altLang="zh-CN" sz="1800" b="1" dirty="0">
              <a:solidFill>
                <a:schemeClr val="accent2"/>
              </a:solidFill>
              <a:latin typeface="+mj-ea"/>
              <a:ea typeface="+mj-ea"/>
            </a:endParaRPr>
          </a:p>
        </p:txBody>
      </p:sp>
      <p:sp>
        <p:nvSpPr>
          <p:cNvPr id="45" name="文本框 44"/>
          <p:cNvSpPr txBox="1"/>
          <p:nvPr/>
        </p:nvSpPr>
        <p:spPr>
          <a:xfrm>
            <a:off x="1080105" y="5277607"/>
            <a:ext cx="4021284" cy="512897"/>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kumimoji="0" lang="zh-CN" altLang="zh-CN" b="0" i="0" u="none" strike="noStrike" kern="1200" cap="none" spc="0" normalizeH="0" baseline="0" noProof="0" dirty="0">
                <a:ln>
                  <a:noFill/>
                </a:ln>
                <a:solidFill>
                  <a:prstClr val="black"/>
                </a:solidFill>
                <a:effectLst/>
                <a:uLnTx/>
                <a:uFillTx/>
                <a:latin typeface="+mn-ea"/>
                <a:ea typeface="+mn-ea"/>
                <a:cs typeface="+mn-cs"/>
              </a:rPr>
              <a:t>逐渐增长的老年人群对于医疗服务的承载力</a:t>
            </a:r>
            <a:r>
              <a:rPr kumimoji="0" lang="zh-CN" altLang="en-US" b="0" i="0" u="none" strike="noStrike" kern="1200" cap="none" spc="0" normalizeH="0" baseline="0" noProof="0" dirty="0">
                <a:ln>
                  <a:noFill/>
                </a:ln>
                <a:solidFill>
                  <a:prstClr val="black"/>
                </a:solidFill>
                <a:effectLst/>
                <a:uLnTx/>
                <a:uFillTx/>
                <a:latin typeface="+mn-ea"/>
                <a:ea typeface="+mn-ea"/>
                <a:cs typeface="+mn-cs"/>
              </a:rPr>
              <a:t>提出了</a:t>
            </a:r>
            <a:r>
              <a:rPr kumimoji="0" lang="zh-CN" altLang="zh-CN" b="0" i="0" u="none" strike="noStrike" kern="1200" cap="none" spc="0" normalizeH="0" baseline="0" noProof="0" dirty="0">
                <a:ln>
                  <a:noFill/>
                </a:ln>
                <a:solidFill>
                  <a:prstClr val="black"/>
                </a:solidFill>
                <a:effectLst/>
                <a:uLnTx/>
                <a:uFillTx/>
                <a:latin typeface="+mn-ea"/>
                <a:ea typeface="+mn-ea"/>
                <a:cs typeface="+mn-cs"/>
              </a:rPr>
              <a:t>更高的要求</a:t>
            </a:r>
            <a:endParaRPr lang="zh-CN" altLang="zh-CN" dirty="0">
              <a:latin typeface="+mn-ea"/>
              <a:ea typeface="+mn-ea"/>
            </a:endParaRPr>
          </a:p>
        </p:txBody>
      </p:sp>
      <p:sp>
        <p:nvSpPr>
          <p:cNvPr id="48" name="文本框 47"/>
          <p:cNvSpPr txBox="1"/>
          <p:nvPr/>
        </p:nvSpPr>
        <p:spPr>
          <a:xfrm>
            <a:off x="1083804" y="1776862"/>
            <a:ext cx="2308324" cy="313163"/>
          </a:xfrm>
          <a:prstGeom prst="rect">
            <a:avLst/>
          </a:prstGeom>
          <a:noFill/>
        </p:spPr>
        <p:txBody>
          <a:bodyPr wrap="non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总人口增速进一步减缓</a:t>
            </a:r>
            <a:endParaRPr lang="zh-CN" altLang="zh-CN" sz="1800" b="1" dirty="0">
              <a:solidFill>
                <a:schemeClr val="accent1"/>
              </a:solidFill>
              <a:latin typeface="+mj-ea"/>
              <a:ea typeface="+mj-ea"/>
            </a:endParaRPr>
          </a:p>
        </p:txBody>
      </p:sp>
      <p:sp>
        <p:nvSpPr>
          <p:cNvPr id="49" name="文本框 48"/>
          <p:cNvSpPr txBox="1"/>
          <p:nvPr/>
        </p:nvSpPr>
        <p:spPr>
          <a:xfrm>
            <a:off x="1083803" y="2126475"/>
            <a:ext cx="4427997" cy="512897"/>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lnSpc>
                <a:spcPct val="120000"/>
              </a:lnSpc>
            </a:pPr>
            <a:r>
              <a:rPr lang="en-US" altLang="zh-CN" dirty="0">
                <a:latin typeface="+mn-ea"/>
                <a:ea typeface="+mn-ea"/>
              </a:rPr>
              <a:t>20XX</a:t>
            </a:r>
            <a:r>
              <a:rPr lang="zh-CN" altLang="en-US" dirty="0">
                <a:latin typeface="+mn-ea"/>
                <a:ea typeface="+mn-ea"/>
              </a:rPr>
              <a:t>年我国总人口为</a:t>
            </a:r>
            <a:r>
              <a:rPr lang="en-US" altLang="zh-CN" dirty="0">
                <a:latin typeface="+mn-ea"/>
                <a:ea typeface="+mn-ea"/>
              </a:rPr>
              <a:t>14.12</a:t>
            </a:r>
            <a:r>
              <a:rPr lang="zh-CN" altLang="en-US" dirty="0">
                <a:latin typeface="+mn-ea"/>
                <a:ea typeface="+mn-ea"/>
              </a:rPr>
              <a:t>亿人，</a:t>
            </a:r>
            <a:r>
              <a:rPr lang="en-US" altLang="zh-CN" dirty="0">
                <a:latin typeface="+mn-ea"/>
                <a:ea typeface="+mn-ea"/>
              </a:rPr>
              <a:t>20XX-20XX</a:t>
            </a:r>
            <a:r>
              <a:rPr lang="zh-CN" altLang="en-US" dirty="0">
                <a:latin typeface="+mn-ea"/>
                <a:ea typeface="+mn-ea"/>
              </a:rPr>
              <a:t>年间总人口增长了</a:t>
            </a:r>
            <a:r>
              <a:rPr lang="en-US" altLang="zh-CN" dirty="0">
                <a:latin typeface="+mn-ea"/>
                <a:ea typeface="+mn-ea"/>
              </a:rPr>
              <a:t>5.38%</a:t>
            </a:r>
            <a:r>
              <a:rPr lang="zh-CN" altLang="en-US" dirty="0">
                <a:latin typeface="+mn-ea"/>
                <a:ea typeface="+mn-ea"/>
              </a:rPr>
              <a:t>，低于</a:t>
            </a:r>
            <a:r>
              <a:rPr lang="en-US" altLang="zh-CN" dirty="0">
                <a:latin typeface="+mn-ea"/>
                <a:ea typeface="+mn-ea"/>
              </a:rPr>
              <a:t>20XX-20XX</a:t>
            </a:r>
            <a:r>
              <a:rPr lang="zh-CN" altLang="en-US" dirty="0">
                <a:latin typeface="+mn-ea"/>
                <a:ea typeface="+mn-ea"/>
              </a:rPr>
              <a:t>年（</a:t>
            </a:r>
            <a:r>
              <a:rPr lang="en-US" altLang="zh-CN" dirty="0">
                <a:latin typeface="+mn-ea"/>
                <a:ea typeface="+mn-ea"/>
              </a:rPr>
              <a:t>5.84%</a:t>
            </a:r>
            <a:r>
              <a:rPr lang="zh-CN" altLang="en-US" dirty="0">
                <a:latin typeface="+mn-ea"/>
                <a:ea typeface="+mn-ea"/>
              </a:rPr>
              <a:t>）</a:t>
            </a:r>
            <a:endParaRPr lang="zh-CN" altLang="zh-CN" dirty="0">
              <a:latin typeface="+mn-ea"/>
              <a:ea typeface="+mn-ea"/>
            </a:endParaRPr>
          </a:p>
        </p:txBody>
      </p:sp>
      <p:sp>
        <p:nvSpPr>
          <p:cNvPr id="51" name="文本框 50"/>
          <p:cNvSpPr txBox="1"/>
          <p:nvPr/>
        </p:nvSpPr>
        <p:spPr>
          <a:xfrm>
            <a:off x="1055688" y="3210581"/>
            <a:ext cx="2308324" cy="313163"/>
          </a:xfrm>
          <a:prstGeom prst="rect">
            <a:avLst/>
          </a:prstGeom>
          <a:noFill/>
        </p:spPr>
        <p:txBody>
          <a:bodyPr wrap="none" lIns="0" tIns="0" rIns="0" bIns="0">
            <a:noAutofit/>
          </a:bodyPr>
          <a:lstStyle>
            <a:defPPr>
              <a:defRPr lang="zh-CN"/>
            </a:defPPr>
            <a:lvl1pPr algn="just">
              <a:lnSpc>
                <a:spcPct val="125000"/>
              </a:lnSpc>
              <a:defRPr kumimoji="0" b="0" i="0" u="none" strike="noStrike" cap="none" spc="0" normalizeH="0" baseline="0">
                <a:ln>
                  <a:noFill/>
                </a:ln>
                <a:solidFill>
                  <a:schemeClr val="accent1"/>
                </a:solidFill>
                <a:effectLst/>
                <a:uLnTx/>
                <a:uFillTx/>
                <a:latin typeface="+mj-ea"/>
                <a:ea typeface="+mj-ea"/>
              </a:defRPr>
            </a:lvl1pPr>
          </a:lstStyle>
          <a:p>
            <a:pPr>
              <a:lnSpc>
                <a:spcPct val="100000"/>
              </a:lnSpc>
            </a:pPr>
            <a:r>
              <a:rPr lang="zh-CN" altLang="en-US" b="1" dirty="0"/>
              <a:t>劳动年龄人口占比下降</a:t>
            </a:r>
            <a:endParaRPr lang="zh-CN" altLang="zh-CN" b="1" dirty="0"/>
          </a:p>
        </p:txBody>
      </p:sp>
      <p:sp>
        <p:nvSpPr>
          <p:cNvPr id="52" name="文本框 51"/>
          <p:cNvSpPr txBox="1"/>
          <p:nvPr/>
        </p:nvSpPr>
        <p:spPr>
          <a:xfrm>
            <a:off x="1055688" y="3548152"/>
            <a:ext cx="4105596" cy="782202"/>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lang="en-US" altLang="zh-CN" b="0" i="0" dirty="0">
                <a:solidFill>
                  <a:srgbClr val="333333"/>
                </a:solidFill>
                <a:effectLst/>
                <a:latin typeface="+mn-ea"/>
                <a:ea typeface="+mn-ea"/>
              </a:rPr>
              <a:t>20XX</a:t>
            </a:r>
            <a:r>
              <a:rPr lang="zh-CN" altLang="en-US" b="0" i="0" dirty="0">
                <a:solidFill>
                  <a:srgbClr val="333333"/>
                </a:solidFill>
                <a:effectLst/>
                <a:latin typeface="+mn-ea"/>
                <a:ea typeface="+mn-ea"/>
              </a:rPr>
              <a:t>年</a:t>
            </a:r>
            <a:r>
              <a:rPr lang="en-US" altLang="zh-CN" b="0" i="0" dirty="0">
                <a:solidFill>
                  <a:srgbClr val="333333"/>
                </a:solidFill>
                <a:effectLst/>
                <a:latin typeface="+mn-ea"/>
                <a:ea typeface="+mn-ea"/>
              </a:rPr>
              <a:t>5</a:t>
            </a:r>
            <a:r>
              <a:rPr lang="zh-CN" altLang="en-US" b="0" i="0" dirty="0">
                <a:solidFill>
                  <a:srgbClr val="333333"/>
                </a:solidFill>
                <a:effectLst/>
                <a:latin typeface="+mn-ea"/>
                <a:ea typeface="+mn-ea"/>
              </a:rPr>
              <a:t>月，国家统计局公布了第七次全国人口普查结果，劳动年龄人口占比不但首次下降，而且降幅较大（</a:t>
            </a:r>
            <a:r>
              <a:rPr lang="en-US" altLang="zh-CN" b="0" i="0" dirty="0">
                <a:solidFill>
                  <a:srgbClr val="333333"/>
                </a:solidFill>
                <a:effectLst/>
                <a:latin typeface="+mn-ea"/>
                <a:ea typeface="+mn-ea"/>
              </a:rPr>
              <a:t>-5.98%</a:t>
            </a:r>
            <a:r>
              <a:rPr lang="zh-CN" altLang="en-US" b="0" i="0" dirty="0">
                <a:solidFill>
                  <a:srgbClr val="333333"/>
                </a:solidFill>
                <a:effectLst/>
                <a:latin typeface="+mn-ea"/>
                <a:ea typeface="+mn-ea"/>
              </a:rPr>
              <a:t>）</a:t>
            </a:r>
            <a:endParaRPr lang="zh-CN" altLang="zh-CN" dirty="0">
              <a:latin typeface="+mn-ea"/>
              <a:ea typeface="+mn-ea"/>
            </a:endParaRPr>
          </a:p>
        </p:txBody>
      </p:sp>
      <p:sp>
        <p:nvSpPr>
          <p:cNvPr id="60" name="弧形 59"/>
          <p:cNvSpPr/>
          <p:nvPr/>
        </p:nvSpPr>
        <p:spPr>
          <a:xfrm rot="8747602">
            <a:off x="6026155" y="3992953"/>
            <a:ext cx="2021724" cy="2021724"/>
          </a:xfrm>
          <a:prstGeom prst="arc">
            <a:avLst>
              <a:gd name="adj1" fmla="val 8482791"/>
              <a:gd name="adj2" fmla="val 7785078"/>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61" name="弧形 60"/>
          <p:cNvSpPr/>
          <p:nvPr/>
        </p:nvSpPr>
        <p:spPr>
          <a:xfrm rot="20045103">
            <a:off x="6018697" y="3992953"/>
            <a:ext cx="2021724" cy="2021724"/>
          </a:xfrm>
          <a:prstGeom prst="arc">
            <a:avLst>
              <a:gd name="adj1" fmla="val 17804793"/>
              <a:gd name="adj2" fmla="val 19062458"/>
            </a:avLst>
          </a:prstGeom>
          <a:ln w="1143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56" name="文本框 55"/>
          <p:cNvSpPr txBox="1"/>
          <p:nvPr/>
        </p:nvSpPr>
        <p:spPr>
          <a:xfrm>
            <a:off x="6605173" y="4744885"/>
            <a:ext cx="892873" cy="615553"/>
          </a:xfrm>
          <a:prstGeom prst="rect">
            <a:avLst/>
          </a:prstGeom>
          <a:noFill/>
        </p:spPr>
        <p:txBody>
          <a:bodyPr wrap="none" lIns="0" tIns="0" rIns="0" bIns="0" rtlCol="0">
            <a:noAutofit/>
          </a:bodyPr>
          <a:lstStyle/>
          <a:p>
            <a:pPr algn="l"/>
            <a:r>
              <a:rPr kumimoji="0" lang="en-US" altLang="zh-CN" sz="3200" b="1" i="0" u="none" strike="noStrike" kern="1200" cap="none" spc="0" normalizeH="0" baseline="0" noProof="0" dirty="0">
                <a:ln>
                  <a:noFill/>
                </a:ln>
                <a:solidFill>
                  <a:schemeClr val="accent1"/>
                </a:solidFill>
                <a:effectLst/>
                <a:uLnTx/>
                <a:uFillTx/>
                <a:ea typeface="微软雅黑" panose="020B0503020204020204" pitchFamily="34" charset="-122"/>
                <a:cs typeface="+mn-cs"/>
              </a:rPr>
              <a:t>5.38</a:t>
            </a:r>
            <a:endParaRPr lang="zh-CN" altLang="en-US" sz="3200" b="1" dirty="0">
              <a:solidFill>
                <a:schemeClr val="accent1"/>
              </a:solidFill>
              <a:ea typeface="+mj-ea"/>
            </a:endParaRPr>
          </a:p>
        </p:txBody>
      </p:sp>
      <p:sp>
        <p:nvSpPr>
          <p:cNvPr id="57" name="文本框 56"/>
          <p:cNvSpPr txBox="1"/>
          <p:nvPr/>
        </p:nvSpPr>
        <p:spPr>
          <a:xfrm>
            <a:off x="6605173" y="5182215"/>
            <a:ext cx="1423312" cy="184666"/>
          </a:xfrm>
          <a:prstGeom prst="rect">
            <a:avLst/>
          </a:prstGeom>
          <a:noFill/>
        </p:spPr>
        <p:txBody>
          <a:bodyPr wrap="square" lIns="0" tIns="0" rIns="0" bIns="0" rtlCol="0">
            <a:noAutofit/>
          </a:bodyPr>
          <a:lstStyle/>
          <a:p>
            <a:r>
              <a:rPr lang="zh-CN" altLang="zh-CN" sz="1200" dirty="0">
                <a:solidFill>
                  <a:schemeClr val="tx1">
                    <a:lumMod val="75000"/>
                    <a:lumOff val="25000"/>
                  </a:schemeClr>
                </a:solidFill>
                <a:latin typeface="+mj-ea"/>
                <a:ea typeface="+mj-ea"/>
              </a:rPr>
              <a:t>中国</a:t>
            </a:r>
            <a:r>
              <a:rPr lang="zh-CN" altLang="zh-CN" sz="1200" dirty="0">
                <a:solidFill>
                  <a:schemeClr val="accent1"/>
                </a:solidFill>
                <a:latin typeface="+mj-ea"/>
                <a:ea typeface="+mj-ea"/>
              </a:rPr>
              <a:t>人口</a:t>
            </a:r>
            <a:r>
              <a:rPr lang="zh-CN" altLang="en-US" sz="1200" dirty="0">
                <a:solidFill>
                  <a:schemeClr val="accent1"/>
                </a:solidFill>
                <a:latin typeface="+mj-ea"/>
                <a:ea typeface="+mj-ea"/>
              </a:rPr>
              <a:t>增长率</a:t>
            </a:r>
            <a:endParaRPr lang="en-US" altLang="zh-CN" sz="1200" dirty="0">
              <a:solidFill>
                <a:schemeClr val="accent1"/>
              </a:solidFill>
              <a:latin typeface="+mj-ea"/>
              <a:ea typeface="+mj-ea"/>
            </a:endParaRPr>
          </a:p>
        </p:txBody>
      </p:sp>
      <p:sp>
        <p:nvSpPr>
          <p:cNvPr id="58" name="文本框 57"/>
          <p:cNvSpPr txBox="1"/>
          <p:nvPr/>
        </p:nvSpPr>
        <p:spPr>
          <a:xfrm rot="16200000">
            <a:off x="5967320" y="4551186"/>
            <a:ext cx="1261175" cy="523220"/>
          </a:xfrm>
          <a:prstGeom prst="rect">
            <a:avLst/>
          </a:prstGeom>
          <a:noFill/>
        </p:spPr>
        <p:txBody>
          <a:bodyPr wrap="square">
            <a:noAutofit/>
          </a:bodyPr>
          <a:lstStyle/>
          <a:p>
            <a:r>
              <a:rPr lang="en-US" altLang="zh-CN" sz="1400" dirty="0">
                <a:solidFill>
                  <a:schemeClr val="tx1">
                    <a:lumMod val="75000"/>
                    <a:lumOff val="25000"/>
                  </a:schemeClr>
                </a:solidFill>
                <a:ea typeface="+mj-ea"/>
              </a:rPr>
              <a:t>20XX-20XX</a:t>
            </a:r>
            <a:endParaRPr lang="zh-CN" altLang="en-US" sz="1400" dirty="0">
              <a:solidFill>
                <a:schemeClr val="tx1">
                  <a:lumMod val="75000"/>
                  <a:lumOff val="25000"/>
                </a:schemeClr>
              </a:solidFill>
              <a:ea typeface="+mj-ea"/>
            </a:endParaRPr>
          </a:p>
        </p:txBody>
      </p:sp>
      <p:sp>
        <p:nvSpPr>
          <p:cNvPr id="59" name="文本框 58"/>
          <p:cNvSpPr txBox="1"/>
          <p:nvPr/>
        </p:nvSpPr>
        <p:spPr>
          <a:xfrm>
            <a:off x="7395385" y="4939638"/>
            <a:ext cx="185948" cy="246221"/>
          </a:xfrm>
          <a:prstGeom prst="rect">
            <a:avLst/>
          </a:prstGeom>
          <a:noFill/>
        </p:spPr>
        <p:txBody>
          <a:bodyPr wrap="none" lIns="0" tIns="0" rIns="0" bIns="0" rtlCol="0">
            <a:noAutofit/>
          </a:bodyPr>
          <a:lstStyle/>
          <a:p>
            <a:pPr algn="l"/>
            <a:r>
              <a:rPr kumimoji="0" lang="en-US" altLang="zh-CN" sz="1600" b="1" i="0" u="none" strike="noStrike" kern="1200" cap="none" spc="0" normalizeH="0" baseline="0" noProof="0" dirty="0">
                <a:ln>
                  <a:noFill/>
                </a:ln>
                <a:solidFill>
                  <a:schemeClr val="accent1"/>
                </a:solidFill>
                <a:effectLst/>
                <a:uLnTx/>
                <a:uFillTx/>
                <a:latin typeface="+mj-lt"/>
                <a:ea typeface="微软雅黑" panose="020B0503020204020204" pitchFamily="34" charset="-122"/>
                <a:cs typeface="+mn-cs"/>
              </a:rPr>
              <a:t>%</a:t>
            </a:r>
            <a:endParaRPr lang="zh-CN" altLang="en-US" sz="1600" b="1" dirty="0">
              <a:solidFill>
                <a:schemeClr val="accent1"/>
              </a:solidFill>
              <a:latin typeface="+mj-lt"/>
              <a:ea typeface="+mj-ea"/>
            </a:endParaRPr>
          </a:p>
        </p:txBody>
      </p:sp>
      <p:sp>
        <p:nvSpPr>
          <p:cNvPr id="74" name="星形: 五角 73"/>
          <p:cNvSpPr/>
          <p:nvPr/>
        </p:nvSpPr>
        <p:spPr>
          <a:xfrm>
            <a:off x="3683740" y="4942957"/>
            <a:ext cx="239584" cy="239584"/>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928246" y="1525388"/>
            <a:ext cx="3911682" cy="1420184"/>
            <a:chOff x="2928246" y="1525388"/>
            <a:chExt cx="3911682" cy="1420184"/>
          </a:xfrm>
        </p:grpSpPr>
        <p:sp>
          <p:nvSpPr>
            <p:cNvPr id="19" name="矩形: 圆顶角 18"/>
            <p:cNvSpPr/>
            <p:nvPr/>
          </p:nvSpPr>
          <p:spPr>
            <a:xfrm rot="5400000">
              <a:off x="4173996" y="279640"/>
              <a:ext cx="1420184" cy="3911680"/>
            </a:xfrm>
            <a:prstGeom prst="round2SameRect">
              <a:avLst>
                <a:gd name="adj1" fmla="val 5618"/>
                <a:gd name="adj2" fmla="val 0"/>
              </a:avLst>
            </a:prstGeom>
            <a:solidFill>
              <a:schemeClr val="bg1"/>
            </a:solidFill>
            <a:ln>
              <a:noFill/>
            </a:ln>
            <a:effectLst>
              <a:outerShdw blurRad="584200" dist="406400" dir="2700000" sx="82000" sy="82000" algn="tl"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rot="5400000">
              <a:off x="2218154" y="2235480"/>
              <a:ext cx="14201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3123880" y="1851448"/>
            <a:ext cx="1007888" cy="1015663"/>
          </a:xfrm>
          <a:prstGeom prst="rect">
            <a:avLst/>
          </a:prstGeom>
          <a:noFill/>
        </p:spPr>
        <p:txBody>
          <a:bodyPr wrap="square" lIns="0" rIns="0" rtlCol="0">
            <a:noAutofit/>
          </a:bodyPr>
          <a:lstStyle/>
          <a:p>
            <a:pPr algn="l"/>
            <a:r>
              <a:rPr lang="en-US" altLang="zh-CN" sz="5400" b="1" dirty="0">
                <a:solidFill>
                  <a:schemeClr val="accent1">
                    <a:lumMod val="20000"/>
                    <a:lumOff val="80000"/>
                  </a:schemeClr>
                </a:solidFill>
                <a:latin typeface="+mj-ea"/>
                <a:ea typeface="+mj-ea"/>
              </a:rPr>
              <a:t>01</a:t>
            </a:r>
            <a:endParaRPr lang="zh-CN" altLang="en-US" sz="5400" b="1" dirty="0">
              <a:solidFill>
                <a:schemeClr val="accent1">
                  <a:lumMod val="20000"/>
                  <a:lumOff val="80000"/>
                </a:schemeClr>
              </a:solidFill>
              <a:latin typeface="+mj-ea"/>
              <a:ea typeface="+mj-ea"/>
            </a:endParaRPr>
          </a:p>
        </p:txBody>
      </p:sp>
      <p:sp>
        <p:nvSpPr>
          <p:cNvPr id="11" name="文本框 10"/>
          <p:cNvSpPr txBox="1"/>
          <p:nvPr/>
        </p:nvSpPr>
        <p:spPr>
          <a:xfrm>
            <a:off x="4573586" y="1898040"/>
            <a:ext cx="1935164" cy="646331"/>
          </a:xfrm>
          <a:prstGeom prst="rect">
            <a:avLst/>
          </a:prstGeom>
          <a:noFill/>
        </p:spPr>
        <p:txBody>
          <a:bodyPr wrap="square" lIns="0" rIns="0" rtlCol="0">
            <a:noAutofit/>
          </a:bodyPr>
          <a:lstStyle/>
          <a:p>
            <a:pPr algn="l"/>
            <a:r>
              <a:rPr lang="en-US" altLang="zh-CN" sz="2800" dirty="0">
                <a:solidFill>
                  <a:schemeClr val="accent1">
                    <a:lumMod val="20000"/>
                    <a:lumOff val="80000"/>
                    <a:alpha val="48000"/>
                  </a:schemeClr>
                </a:solidFill>
                <a:latin typeface="+mj-lt"/>
              </a:rPr>
              <a:t>PROCESS</a:t>
            </a:r>
            <a:endParaRPr lang="zh-CN" altLang="en-US" sz="2800" dirty="0">
              <a:solidFill>
                <a:schemeClr val="accent1">
                  <a:lumMod val="20000"/>
                  <a:lumOff val="80000"/>
                  <a:alpha val="48000"/>
                </a:schemeClr>
              </a:solidFill>
              <a:latin typeface="+mj-lt"/>
            </a:endParaRPr>
          </a:p>
        </p:txBody>
      </p:sp>
      <p:sp>
        <p:nvSpPr>
          <p:cNvPr id="12" name="文本框 11"/>
          <p:cNvSpPr txBox="1"/>
          <p:nvPr/>
        </p:nvSpPr>
        <p:spPr>
          <a:xfrm>
            <a:off x="4000674" y="2259476"/>
            <a:ext cx="2577925" cy="307777"/>
          </a:xfrm>
          <a:prstGeom prst="rect">
            <a:avLst/>
          </a:prstGeom>
          <a:noFill/>
        </p:spPr>
        <p:txBody>
          <a:bodyPr wrap="square" lIns="0" tIns="0" rIns="0" bIns="0" rtlCol="0">
            <a:noAutofit/>
          </a:bodyPr>
          <a:lstStyle/>
          <a:p>
            <a:pPr algn="l"/>
            <a:r>
              <a:rPr lang="zh-CN" altLang="en-US" sz="2000" b="1" dirty="0">
                <a:solidFill>
                  <a:schemeClr val="tx1">
                    <a:lumMod val="75000"/>
                    <a:lumOff val="25000"/>
                  </a:schemeClr>
                </a:solidFill>
                <a:latin typeface="+mj-ea"/>
                <a:ea typeface="+mj-ea"/>
              </a:rPr>
              <a:t>互联网医院发展进程</a:t>
            </a:r>
          </a:p>
        </p:txBody>
      </p:sp>
      <p:grpSp>
        <p:nvGrpSpPr>
          <p:cNvPr id="2" name="组合 1"/>
          <p:cNvGrpSpPr/>
          <p:nvPr/>
        </p:nvGrpSpPr>
        <p:grpSpPr>
          <a:xfrm>
            <a:off x="7293995" y="1525387"/>
            <a:ext cx="3911682" cy="1420184"/>
            <a:chOff x="7293995" y="1525387"/>
            <a:chExt cx="3911682" cy="1420184"/>
          </a:xfrm>
        </p:grpSpPr>
        <p:sp>
          <p:nvSpPr>
            <p:cNvPr id="28" name="矩形: 圆顶角 27"/>
            <p:cNvSpPr/>
            <p:nvPr/>
          </p:nvSpPr>
          <p:spPr>
            <a:xfrm rot="5400000">
              <a:off x="8539745" y="279639"/>
              <a:ext cx="1420184" cy="3911680"/>
            </a:xfrm>
            <a:prstGeom prst="round2SameRect">
              <a:avLst>
                <a:gd name="adj1" fmla="val 5618"/>
                <a:gd name="adj2" fmla="val 0"/>
              </a:avLst>
            </a:prstGeom>
            <a:solidFill>
              <a:schemeClr val="bg1"/>
            </a:solidFill>
            <a:ln>
              <a:noFill/>
            </a:ln>
            <a:effectLst>
              <a:outerShdw blurRad="584200" dist="406400" dir="2700000" sx="82000" sy="82000" algn="tl"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9" name="直接连接符 28"/>
            <p:cNvCxnSpPr/>
            <p:nvPr/>
          </p:nvCxnSpPr>
          <p:spPr>
            <a:xfrm rot="5400000">
              <a:off x="6583903" y="2235479"/>
              <a:ext cx="14201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7513667" y="1851448"/>
            <a:ext cx="971598" cy="1015663"/>
          </a:xfrm>
          <a:prstGeom prst="rect">
            <a:avLst/>
          </a:prstGeom>
          <a:noFill/>
        </p:spPr>
        <p:txBody>
          <a:bodyPr wrap="square" lIns="0" rIns="0" rtlCol="0">
            <a:noAutofit/>
          </a:bodyPr>
          <a:lstStyle>
            <a:defPPr>
              <a:defRPr lang="zh-CN"/>
            </a:defPPr>
            <a:lvl1pPr>
              <a:defRPr sz="5400" b="1">
                <a:solidFill>
                  <a:schemeClr val="accent1">
                    <a:lumMod val="20000"/>
                    <a:lumOff val="80000"/>
                  </a:schemeClr>
                </a:solidFill>
                <a:latin typeface="+mj-ea"/>
                <a:ea typeface="+mj-ea"/>
              </a:defRPr>
            </a:lvl1pPr>
          </a:lstStyle>
          <a:p>
            <a:r>
              <a:rPr lang="en-US" altLang="zh-CN" dirty="0"/>
              <a:t>02</a:t>
            </a:r>
            <a:endParaRPr lang="zh-CN" altLang="en-US" dirty="0"/>
          </a:p>
        </p:txBody>
      </p:sp>
      <p:sp>
        <p:nvSpPr>
          <p:cNvPr id="26" name="文本框 25"/>
          <p:cNvSpPr txBox="1"/>
          <p:nvPr/>
        </p:nvSpPr>
        <p:spPr>
          <a:xfrm>
            <a:off x="8652779" y="1898040"/>
            <a:ext cx="2348031" cy="646331"/>
          </a:xfrm>
          <a:prstGeom prst="rect">
            <a:avLst/>
          </a:prstGeom>
          <a:noFill/>
        </p:spPr>
        <p:txBody>
          <a:bodyPr wrap="square" lIns="0" rIns="0" rtlCol="0">
            <a:noAutofit/>
          </a:bodyPr>
          <a:lstStyle/>
          <a:p>
            <a:pPr algn="l"/>
            <a:r>
              <a:rPr lang="en-US" altLang="zh-CN" sz="2800" dirty="0">
                <a:solidFill>
                  <a:schemeClr val="accent1">
                    <a:lumMod val="20000"/>
                    <a:lumOff val="80000"/>
                    <a:alpha val="48000"/>
                  </a:schemeClr>
                </a:solidFill>
                <a:latin typeface="+mj-lt"/>
              </a:rPr>
              <a:t>CONDITION</a:t>
            </a:r>
            <a:endParaRPr lang="zh-CN" altLang="en-US" sz="2800" dirty="0">
              <a:solidFill>
                <a:schemeClr val="accent1">
                  <a:lumMod val="20000"/>
                  <a:lumOff val="80000"/>
                  <a:alpha val="48000"/>
                </a:schemeClr>
              </a:solidFill>
              <a:latin typeface="+mj-lt"/>
            </a:endParaRPr>
          </a:p>
        </p:txBody>
      </p:sp>
      <p:sp>
        <p:nvSpPr>
          <p:cNvPr id="27" name="文本框 26"/>
          <p:cNvSpPr txBox="1"/>
          <p:nvPr/>
        </p:nvSpPr>
        <p:spPr>
          <a:xfrm>
            <a:off x="8428447" y="2259476"/>
            <a:ext cx="2348031" cy="307777"/>
          </a:xfrm>
          <a:prstGeom prst="rect">
            <a:avLst/>
          </a:prstGeom>
          <a:noFill/>
        </p:spPr>
        <p:txBody>
          <a:bodyPr wrap="square" lIns="0" tIns="0" rIns="0" bIns="0" rtlCol="0">
            <a:noAutofit/>
          </a:bodyPr>
          <a:lstStyle/>
          <a:p>
            <a:pPr algn="l"/>
            <a:r>
              <a:rPr lang="zh-CN" altLang="en-US" sz="2000" b="1" dirty="0">
                <a:solidFill>
                  <a:schemeClr val="tx1">
                    <a:lumMod val="75000"/>
                    <a:lumOff val="25000"/>
                  </a:schemeClr>
                </a:solidFill>
                <a:latin typeface="+mj-ea"/>
                <a:ea typeface="+mj-ea"/>
              </a:rPr>
              <a:t>互联网医院发展环境</a:t>
            </a:r>
          </a:p>
        </p:txBody>
      </p:sp>
      <p:grpSp>
        <p:nvGrpSpPr>
          <p:cNvPr id="4" name="组合 3"/>
          <p:cNvGrpSpPr/>
          <p:nvPr/>
        </p:nvGrpSpPr>
        <p:grpSpPr>
          <a:xfrm>
            <a:off x="2928246" y="3512937"/>
            <a:ext cx="3911682" cy="1420184"/>
            <a:chOff x="2928246" y="3512937"/>
            <a:chExt cx="3911682" cy="1420184"/>
          </a:xfrm>
        </p:grpSpPr>
        <p:sp>
          <p:nvSpPr>
            <p:cNvPr id="36" name="矩形: 圆顶角 35"/>
            <p:cNvSpPr/>
            <p:nvPr/>
          </p:nvSpPr>
          <p:spPr>
            <a:xfrm rot="5400000">
              <a:off x="4173996" y="2267189"/>
              <a:ext cx="1420184" cy="3911680"/>
            </a:xfrm>
            <a:prstGeom prst="round2SameRect">
              <a:avLst>
                <a:gd name="adj1" fmla="val 5618"/>
                <a:gd name="adj2" fmla="val 0"/>
              </a:avLst>
            </a:prstGeom>
            <a:solidFill>
              <a:schemeClr val="bg1"/>
            </a:solidFill>
            <a:ln>
              <a:noFill/>
            </a:ln>
            <a:effectLst>
              <a:outerShdw blurRad="584200" dist="406400" dir="2700000" sx="82000" sy="82000" algn="tl"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nvCxnSpPr>
          <p:spPr>
            <a:xfrm rot="5400000">
              <a:off x="2218154" y="4223029"/>
              <a:ext cx="14201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3123880" y="3757696"/>
            <a:ext cx="1007888" cy="1015663"/>
          </a:xfrm>
          <a:prstGeom prst="rect">
            <a:avLst/>
          </a:prstGeom>
          <a:noFill/>
        </p:spPr>
        <p:txBody>
          <a:bodyPr wrap="square" lIns="0" rIns="0" rtlCol="0">
            <a:noAutofit/>
          </a:bodyPr>
          <a:lstStyle>
            <a:defPPr>
              <a:defRPr lang="zh-CN"/>
            </a:defPPr>
            <a:lvl1pPr>
              <a:defRPr sz="5400" b="1">
                <a:solidFill>
                  <a:schemeClr val="accent1">
                    <a:lumMod val="20000"/>
                    <a:lumOff val="80000"/>
                  </a:schemeClr>
                </a:solidFill>
                <a:latin typeface="+mj-ea"/>
                <a:ea typeface="+mj-ea"/>
              </a:defRPr>
            </a:lvl1pPr>
          </a:lstStyle>
          <a:p>
            <a:r>
              <a:rPr lang="en-US" altLang="zh-CN" dirty="0"/>
              <a:t>03</a:t>
            </a:r>
            <a:endParaRPr lang="zh-CN" altLang="en-US" dirty="0"/>
          </a:p>
        </p:txBody>
      </p:sp>
      <p:sp>
        <p:nvSpPr>
          <p:cNvPr id="34" name="文本框 33"/>
          <p:cNvSpPr txBox="1"/>
          <p:nvPr/>
        </p:nvSpPr>
        <p:spPr>
          <a:xfrm>
            <a:off x="4397841" y="3813532"/>
            <a:ext cx="2110909" cy="646331"/>
          </a:xfrm>
          <a:prstGeom prst="rect">
            <a:avLst/>
          </a:prstGeom>
          <a:noFill/>
        </p:spPr>
        <p:txBody>
          <a:bodyPr wrap="square" lIns="0" rIns="0" rtlCol="0">
            <a:noAutofit/>
          </a:bodyPr>
          <a:lstStyle/>
          <a:p>
            <a:pPr algn="l"/>
            <a:r>
              <a:rPr lang="en-US" altLang="zh-CN" sz="2800" dirty="0">
                <a:solidFill>
                  <a:schemeClr val="accent1">
                    <a:lumMod val="20000"/>
                    <a:lumOff val="80000"/>
                    <a:alpha val="48000"/>
                  </a:schemeClr>
                </a:solidFill>
                <a:latin typeface="+mj-lt"/>
              </a:rPr>
              <a:t>QUESTION</a:t>
            </a:r>
            <a:endParaRPr lang="zh-CN" altLang="en-US" sz="2800" dirty="0">
              <a:solidFill>
                <a:schemeClr val="accent1">
                  <a:lumMod val="20000"/>
                  <a:lumOff val="80000"/>
                  <a:alpha val="48000"/>
                </a:schemeClr>
              </a:solidFill>
              <a:latin typeface="+mj-lt"/>
            </a:endParaRPr>
          </a:p>
        </p:txBody>
      </p:sp>
      <p:sp>
        <p:nvSpPr>
          <p:cNvPr id="35" name="文本框 34"/>
          <p:cNvSpPr txBox="1"/>
          <p:nvPr/>
        </p:nvSpPr>
        <p:spPr>
          <a:xfrm>
            <a:off x="4011900" y="4172684"/>
            <a:ext cx="2371966" cy="307777"/>
          </a:xfrm>
          <a:prstGeom prst="rect">
            <a:avLst/>
          </a:prstGeom>
          <a:noFill/>
        </p:spPr>
        <p:txBody>
          <a:bodyPr wrap="square" lIns="0" tIns="0" rIns="0" bIns="0" rtlCol="0">
            <a:noAutofit/>
          </a:bodyPr>
          <a:lstStyle/>
          <a:p>
            <a:pPr algn="l"/>
            <a:r>
              <a:rPr lang="zh-CN" altLang="en-US" sz="2000" b="1" dirty="0">
                <a:solidFill>
                  <a:schemeClr val="tx1">
                    <a:lumMod val="75000"/>
                    <a:lumOff val="25000"/>
                  </a:schemeClr>
                </a:solidFill>
                <a:latin typeface="+mj-ea"/>
                <a:ea typeface="+mj-ea"/>
              </a:rPr>
              <a:t>面临阻碍与对策分析</a:t>
            </a:r>
          </a:p>
        </p:txBody>
      </p:sp>
      <p:grpSp>
        <p:nvGrpSpPr>
          <p:cNvPr id="3" name="组合 2"/>
          <p:cNvGrpSpPr/>
          <p:nvPr/>
        </p:nvGrpSpPr>
        <p:grpSpPr>
          <a:xfrm>
            <a:off x="7293996" y="3438595"/>
            <a:ext cx="3911682" cy="1420184"/>
            <a:chOff x="7293996" y="3438595"/>
            <a:chExt cx="3911682" cy="1420184"/>
          </a:xfrm>
        </p:grpSpPr>
        <p:sp>
          <p:nvSpPr>
            <p:cNvPr id="44" name="矩形: 圆顶角 43"/>
            <p:cNvSpPr/>
            <p:nvPr/>
          </p:nvSpPr>
          <p:spPr>
            <a:xfrm rot="5400000">
              <a:off x="8539746" y="2192847"/>
              <a:ext cx="1420184" cy="3911680"/>
            </a:xfrm>
            <a:prstGeom prst="round2SameRect">
              <a:avLst>
                <a:gd name="adj1" fmla="val 5618"/>
                <a:gd name="adj2" fmla="val 0"/>
              </a:avLst>
            </a:prstGeom>
            <a:solidFill>
              <a:schemeClr val="bg1"/>
            </a:solidFill>
            <a:ln>
              <a:noFill/>
            </a:ln>
            <a:effectLst>
              <a:outerShdw blurRad="584200" dist="406400" dir="2700000" sx="82000" sy="82000" algn="tl" rotWithShape="0">
                <a:schemeClr val="accent1">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p:nvPr/>
          </p:nvCxnSpPr>
          <p:spPr>
            <a:xfrm rot="5400000">
              <a:off x="6583904" y="4148687"/>
              <a:ext cx="14201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7513667" y="3757696"/>
            <a:ext cx="857962" cy="1015663"/>
          </a:xfrm>
          <a:prstGeom prst="rect">
            <a:avLst/>
          </a:prstGeom>
          <a:noFill/>
        </p:spPr>
        <p:txBody>
          <a:bodyPr wrap="square" lIns="0" rIns="0" rtlCol="0">
            <a:noAutofit/>
          </a:bodyPr>
          <a:lstStyle>
            <a:defPPr>
              <a:defRPr lang="zh-CN"/>
            </a:defPPr>
            <a:lvl1pPr>
              <a:defRPr sz="5400" b="1">
                <a:solidFill>
                  <a:schemeClr val="accent1">
                    <a:lumMod val="20000"/>
                    <a:lumOff val="80000"/>
                  </a:schemeClr>
                </a:solidFill>
                <a:latin typeface="+mj-ea"/>
                <a:ea typeface="+mj-ea"/>
              </a:defRPr>
            </a:lvl1pPr>
          </a:lstStyle>
          <a:p>
            <a:r>
              <a:rPr lang="en-US" altLang="zh-CN" dirty="0"/>
              <a:t>04</a:t>
            </a:r>
            <a:endParaRPr lang="zh-CN" altLang="en-US" dirty="0"/>
          </a:p>
        </p:txBody>
      </p:sp>
      <p:sp>
        <p:nvSpPr>
          <p:cNvPr id="42" name="文本框 41"/>
          <p:cNvSpPr txBox="1"/>
          <p:nvPr/>
        </p:nvSpPr>
        <p:spPr>
          <a:xfrm>
            <a:off x="8934196" y="3813532"/>
            <a:ext cx="2165604" cy="646331"/>
          </a:xfrm>
          <a:prstGeom prst="rect">
            <a:avLst/>
          </a:prstGeom>
          <a:noFill/>
        </p:spPr>
        <p:txBody>
          <a:bodyPr wrap="square" lIns="0" rIns="0" rtlCol="0">
            <a:noAutofit/>
          </a:bodyPr>
          <a:lstStyle/>
          <a:p>
            <a:pPr algn="l"/>
            <a:r>
              <a:rPr lang="en-US" altLang="zh-CN" sz="2800" dirty="0">
                <a:solidFill>
                  <a:schemeClr val="accent1">
                    <a:lumMod val="20000"/>
                    <a:lumOff val="80000"/>
                    <a:alpha val="48000"/>
                  </a:schemeClr>
                </a:solidFill>
                <a:latin typeface="+mj-lt"/>
              </a:rPr>
              <a:t>OUTLOOK</a:t>
            </a:r>
            <a:endParaRPr lang="zh-CN" altLang="en-US" sz="2800" dirty="0">
              <a:solidFill>
                <a:schemeClr val="accent1">
                  <a:lumMod val="20000"/>
                  <a:lumOff val="80000"/>
                  <a:alpha val="48000"/>
                </a:schemeClr>
              </a:solidFill>
              <a:latin typeface="+mj-lt"/>
            </a:endParaRPr>
          </a:p>
        </p:txBody>
      </p:sp>
      <p:sp>
        <p:nvSpPr>
          <p:cNvPr id="43" name="文本框 42"/>
          <p:cNvSpPr txBox="1"/>
          <p:nvPr/>
        </p:nvSpPr>
        <p:spPr>
          <a:xfrm>
            <a:off x="8428447" y="4172684"/>
            <a:ext cx="2407043" cy="307777"/>
          </a:xfrm>
          <a:prstGeom prst="rect">
            <a:avLst/>
          </a:prstGeom>
          <a:noFill/>
        </p:spPr>
        <p:txBody>
          <a:bodyPr wrap="square" lIns="0" tIns="0" rIns="0" bIns="0" rtlCol="0">
            <a:noAutofit/>
          </a:bodyPr>
          <a:lstStyle/>
          <a:p>
            <a:pPr algn="l"/>
            <a:r>
              <a:rPr lang="zh-CN" altLang="en-US" sz="2000" b="1" dirty="0">
                <a:solidFill>
                  <a:schemeClr val="tx1">
                    <a:lumMod val="75000"/>
                    <a:lumOff val="25000"/>
                  </a:schemeClr>
                </a:solidFill>
                <a:latin typeface="+mj-ea"/>
                <a:ea typeface="+mj-ea"/>
              </a:rPr>
              <a:t>发展展望与未来方向</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9312" y="4061597"/>
            <a:ext cx="12221312" cy="279640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zh-CN" dirty="0"/>
              <a:t>数字鸿沟</a:t>
            </a:r>
            <a:endParaRPr lang="zh-CN" altLang="en-US" dirty="0"/>
          </a:p>
        </p:txBody>
      </p:sp>
      <p:sp>
        <p:nvSpPr>
          <p:cNvPr id="3" name="文本占位符 2"/>
          <p:cNvSpPr>
            <a:spLocks noGrp="1"/>
          </p:cNvSpPr>
          <p:nvPr>
            <p:ph type="body" sz="quarter" idx="10"/>
          </p:nvPr>
        </p:nvSpPr>
        <p:spPr/>
        <p:txBody>
          <a:bodyPr>
            <a:noAutofit/>
          </a:bodyPr>
          <a:lstStyle/>
          <a:p>
            <a:r>
              <a:rPr lang="en-US" altLang="zh-CN" dirty="0"/>
              <a:t>CONSTRAINING- DIGITAL DIVIDE</a:t>
            </a:r>
            <a:endParaRPr lang="zh-CN" altLang="en-US" dirty="0"/>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15" y="1526988"/>
            <a:ext cx="7921422" cy="4992842"/>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b="13555"/>
          <a:stretch>
            <a:fillRect/>
          </a:stretch>
        </p:blipFill>
        <p:spPr>
          <a:xfrm rot="18644365">
            <a:off x="1462478" y="4775873"/>
            <a:ext cx="1013839" cy="1555664"/>
          </a:xfrm>
          <a:prstGeom prst="rect">
            <a:avLst/>
          </a:prstGeom>
          <a:scene3d>
            <a:camera prst="perspectiveHeroicExtremeLeftFacing" fov="3600000">
              <a:rot lat="18630957" lon="18650536" rev="289948"/>
            </a:camera>
            <a:lightRig rig="threePt" dir="t"/>
          </a:scene3d>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 b="64475"/>
          <a:stretch>
            <a:fillRect/>
          </a:stretch>
        </p:blipFill>
        <p:spPr>
          <a:xfrm rot="18644365">
            <a:off x="272976" y="3662321"/>
            <a:ext cx="2326265" cy="1533617"/>
          </a:xfrm>
          <a:prstGeom prst="rect">
            <a:avLst/>
          </a:prstGeom>
          <a:scene3d>
            <a:camera prst="perspectiveHeroicExtremeLeftFacing" fov="5100000">
              <a:rot lat="18671228" lon="18195837" rev="634105"/>
            </a:camera>
            <a:lightRig rig="threePt" dir="t"/>
          </a:scene3d>
        </p:spPr>
      </p:pic>
      <p:grpSp>
        <p:nvGrpSpPr>
          <p:cNvPr id="5" name="组合 4"/>
          <p:cNvGrpSpPr/>
          <p:nvPr/>
        </p:nvGrpSpPr>
        <p:grpSpPr>
          <a:xfrm>
            <a:off x="-374415" y="1489139"/>
            <a:ext cx="7921422" cy="4992842"/>
            <a:chOff x="-374415" y="1489139"/>
            <a:chExt cx="7921422" cy="4992842"/>
          </a:xfrm>
        </p:grpSpPr>
        <p:pic>
          <p:nvPicPr>
            <p:cNvPr id="19" name="图片 18"/>
            <p:cNvPicPr>
              <a:picLocks noChangeAspect="1"/>
            </p:cNvPicPr>
            <p:nvPr/>
          </p:nvPicPr>
          <p:blipFill>
            <a:blip r:embed="rId5" cstate="print">
              <a:extLst>
                <a:ext uri="{BEBA8EAE-BF5A-486C-A8C5-ECC9F3942E4B}">
                  <a14:imgProps xmlns:a14="http://schemas.microsoft.com/office/drawing/2010/main">
                    <a14:imgLayer r:embed="rId6">
                      <a14:imgEffect>
                        <a14:backgroundRemoval t="4581" b="89887" l="9974" r="98313">
                          <a14:foregroundMark x1="69479" y1="7733" x2="73303" y2="10470"/>
                          <a14:foregroundMark x1="38133" y1="12612" x2="38133" y2="12612"/>
                          <a14:foregroundMark x1="33708" y1="14575" x2="53393" y2="12076"/>
                          <a14:foregroundMark x1="39145" y1="9399" x2="55231" y2="23617"/>
                          <a14:foregroundMark x1="55231" y1="23617" x2="68579" y2="18084"/>
                          <a14:foregroundMark x1="68579" y1="18084" x2="59768" y2="4581"/>
                          <a14:foregroundMark x1="59768" y1="4581" x2="57368" y2="7555"/>
                          <a14:foregroundMark x1="32133" y1="20167" x2="38470" y2="33968"/>
                          <a14:foregroundMark x1="29734" y1="19453" x2="40045" y2="33789"/>
                          <a14:foregroundMark x1="31909" y1="16002" x2="32246" y2="34146"/>
                          <a14:foregroundMark x1="33933" y1="12433" x2="29621" y2="16716"/>
                          <a14:foregroundMark x1="59055" y1="5770" x2="81215" y2="8566"/>
                          <a14:foregroundMark x1="81215" y1="8566" x2="71166" y2="12255"/>
                          <a14:foregroundMark x1="71391" y1="10113" x2="76378" y2="41463"/>
                          <a14:foregroundMark x1="76378" y1="41463" x2="71916" y2="81083"/>
                          <a14:foregroundMark x1="71916" y1="81083" x2="79865" y2="76859"/>
                          <a14:foregroundMark x1="93813" y1="64664" x2="66179" y2="89827"/>
                          <a14:foregroundMark x1="66179" y1="89827" x2="66179" y2="89827"/>
                          <a14:foregroundMark x1="78740" y1="69720" x2="63930" y2="88043"/>
                          <a14:foregroundMark x1="63930" y1="88043" x2="63930" y2="88043"/>
                          <a14:foregroundMark x1="95051" y1="66627" x2="96063" y2="78525"/>
                          <a14:foregroundMark x1="96063" y1="78525" x2="96963" y2="77751"/>
                          <a14:foregroundMark x1="97750" y1="73468" x2="98313" y2="77573"/>
                          <a14:foregroundMark x1="95051" y1="67698" x2="98200" y2="75253"/>
                          <a14:foregroundMark x1="33483" y1="22844" x2="33258" y2="53896"/>
                          <a14:foregroundMark x1="32321" y1="55979" x2="32321" y2="55979"/>
                          <a14:foregroundMark x1="32321" y1="59964" x2="32321" y2="59964"/>
                          <a14:foregroundMark x1="32321" y1="63236" x2="32321" y2="67936"/>
                          <a14:foregroundMark x1="32321" y1="62403" x2="32321" y2="63236"/>
                          <a14:foregroundMark x1="32321" y1="55979" x2="32321" y2="62403"/>
                          <a14:foregroundMark x1="32433" y1="47948" x2="32358" y2="50625"/>
                          <a14:foregroundMark x1="32396" y1="50506" x2="32396" y2="56157"/>
                          <a14:backgroundMark x1="29171" y1="52647" x2="28046" y2="63236"/>
                          <a14:backgroundMark x1="31346" y1="58953" x2="31346" y2="62522"/>
                          <a14:backgroundMark x1="19235" y1="69007" x2="17623" y2="75074"/>
                          <a14:backgroundMark x1="26247" y1="64842" x2="26472" y2="73647"/>
                          <a14:backgroundMark x1="24072" y1="66449" x2="22497" y2="71862"/>
                          <a14:backgroundMark x1="30409" y1="63415" x2="29621" y2="72219"/>
                          <a14:backgroundMark x1="29771" y1="48007" x2="28496" y2="57942"/>
                          <a14:backgroundMark x1="30971" y1="48483" x2="30034" y2="60797"/>
                          <a14:backgroundMark x1="31725" y1="50580" x2="30446" y2="65437"/>
                          <a14:backgroundMark x1="31421" y1="62820" x2="31234" y2="67817"/>
                          <a14:backgroundMark x1="32058" y1="62403" x2="32058" y2="62403"/>
                          <a14:backgroundMark x1="31946" y1="63236" x2="31946" y2="63236"/>
                        </a14:backgroundRemoval>
                      </a14:imgEffect>
                    </a14:imgLayer>
                  </a14:imgProps>
                </a:ext>
                <a:ext uri="{28A0092B-C50C-407E-A947-70E740481C1C}">
                  <a14:useLocalDpi xmlns:a14="http://schemas.microsoft.com/office/drawing/2010/main" val="0"/>
                </a:ext>
              </a:extLst>
            </a:blip>
            <a:stretch>
              <a:fillRect/>
            </a:stretch>
          </p:blipFill>
          <p:spPr>
            <a:xfrm>
              <a:off x="-374415" y="1489139"/>
              <a:ext cx="7921422" cy="4992842"/>
            </a:xfrm>
            <a:prstGeom prst="rect">
              <a:avLst/>
            </a:prstGeom>
            <a:effectLst>
              <a:softEdge rad="25400"/>
            </a:effectLst>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1424" y="2049354"/>
              <a:ext cx="4293020" cy="2407994"/>
            </a:xfrm>
            <a:prstGeom prst="rect">
              <a:avLst/>
            </a:prstGeom>
            <a:scene3d>
              <a:camera prst="perspectiveContrastingRightFacing" fov="900000">
                <a:rot lat="683095" lon="18899827" rev="21477908"/>
              </a:camera>
              <a:lightRig rig="threePt" dir="t"/>
            </a:scene3d>
          </p:spPr>
        </p:pic>
      </p:grpSp>
      <p:grpSp>
        <p:nvGrpSpPr>
          <p:cNvPr id="4" name="组合 3"/>
          <p:cNvGrpSpPr/>
          <p:nvPr/>
        </p:nvGrpSpPr>
        <p:grpSpPr>
          <a:xfrm>
            <a:off x="1716616" y="1747627"/>
            <a:ext cx="1059576" cy="1059576"/>
            <a:chOff x="1716616" y="1747627"/>
            <a:chExt cx="1059576" cy="1059576"/>
          </a:xfrm>
        </p:grpSpPr>
        <p:sp>
          <p:nvSpPr>
            <p:cNvPr id="25" name="椭圆 24"/>
            <p:cNvSpPr/>
            <p:nvPr/>
          </p:nvSpPr>
          <p:spPr>
            <a:xfrm>
              <a:off x="1716616" y="1747627"/>
              <a:ext cx="1059576" cy="1059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26" name="图形 25" descr="男学生"/>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6856" t="9853" r="16361" b="9450"/>
            <a:stretch>
              <a:fillRect/>
            </a:stretch>
          </p:blipFill>
          <p:spPr>
            <a:xfrm>
              <a:off x="1990312" y="1958404"/>
              <a:ext cx="512186" cy="618907"/>
            </a:xfrm>
            <a:prstGeom prst="rect">
              <a:avLst/>
            </a:prstGeom>
          </p:spPr>
        </p:pic>
      </p:grpSp>
      <p:sp>
        <p:nvSpPr>
          <p:cNvPr id="28" name="文本框 27"/>
          <p:cNvSpPr txBox="1"/>
          <p:nvPr/>
        </p:nvSpPr>
        <p:spPr>
          <a:xfrm>
            <a:off x="6112569" y="2214416"/>
            <a:ext cx="4915301" cy="893963"/>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kumimoji="0" lang="zh-CN" altLang="zh-CN" b="0" i="0" u="none" strike="noStrike" kern="1200" cap="none" spc="0" normalizeH="0" baseline="0" noProof="0" dirty="0">
                <a:ln>
                  <a:noFill/>
                </a:ln>
                <a:solidFill>
                  <a:prstClr val="black"/>
                </a:solidFill>
                <a:effectLst/>
                <a:uLnTx/>
                <a:uFillTx/>
                <a:latin typeface="+mn-ea"/>
                <a:ea typeface="+mn-ea"/>
                <a:cs typeface="+mn-cs"/>
              </a:rPr>
              <a:t>目前大多数互联网医院依托现代化的科技手段都推出了慢性病和养老医疗的相关服务项目，但智能化预约和在线诊疗服务对于大多数老年人来说存在操作困难。</a:t>
            </a:r>
            <a:endParaRPr lang="zh-CN" altLang="zh-CN" dirty="0">
              <a:latin typeface="+mn-ea"/>
              <a:ea typeface="+mn-ea"/>
            </a:endParaRPr>
          </a:p>
        </p:txBody>
      </p:sp>
      <p:sp>
        <p:nvSpPr>
          <p:cNvPr id="30" name="文本框 29"/>
          <p:cNvSpPr txBox="1"/>
          <p:nvPr/>
        </p:nvSpPr>
        <p:spPr>
          <a:xfrm>
            <a:off x="6112569" y="1610923"/>
            <a:ext cx="2411956" cy="31476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智能化终端设计不适老</a:t>
            </a:r>
            <a:endParaRPr lang="zh-CN" altLang="zh-CN" sz="1800" b="1" dirty="0">
              <a:solidFill>
                <a:schemeClr val="accent1"/>
              </a:solidFill>
              <a:latin typeface="+mj-ea"/>
              <a:ea typeface="+mj-ea"/>
            </a:endParaRPr>
          </a:p>
        </p:txBody>
      </p:sp>
      <p:sp>
        <p:nvSpPr>
          <p:cNvPr id="29" name="文本框 28"/>
          <p:cNvSpPr txBox="1"/>
          <p:nvPr/>
        </p:nvSpPr>
        <p:spPr>
          <a:xfrm>
            <a:off x="8013663" y="4488734"/>
            <a:ext cx="3733838" cy="661015"/>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kumimoji="0" lang="zh-CN" altLang="zh-CN" sz="1800" b="1" i="0" u="none" strike="noStrike" kern="1200" cap="none" spc="0" normalizeH="0" baseline="0" noProof="0" dirty="0">
                <a:ln>
                  <a:noFill/>
                </a:ln>
                <a:solidFill>
                  <a:schemeClr val="bg1"/>
                </a:solidFill>
                <a:effectLst/>
                <a:uLnTx/>
                <a:uFillTx/>
                <a:latin typeface="+mj-ea"/>
                <a:ea typeface="+mj-ea"/>
                <a:cs typeface="+mn-cs"/>
              </a:rPr>
              <a:t>庞大的老年人群对智能化服务</a:t>
            </a:r>
            <a:endParaRPr kumimoji="0" lang="en-US" altLang="zh-CN" sz="1800" b="1" i="0" u="none" strike="noStrike" kern="1200" cap="none" spc="0" normalizeH="0" baseline="0" noProof="0" dirty="0">
              <a:ln>
                <a:noFill/>
              </a:ln>
              <a:solidFill>
                <a:schemeClr val="bg1"/>
              </a:solidFill>
              <a:effectLst/>
              <a:uLnTx/>
              <a:uFillTx/>
              <a:latin typeface="+mj-ea"/>
              <a:ea typeface="+mj-ea"/>
              <a:cs typeface="+mn-cs"/>
            </a:endParaRPr>
          </a:p>
          <a:p>
            <a:r>
              <a:rPr kumimoji="0" lang="zh-CN" altLang="zh-CN" sz="1800" b="1" i="0" u="none" strike="noStrike" kern="1200" cap="none" spc="0" normalizeH="0" baseline="0" noProof="0" dirty="0">
                <a:ln>
                  <a:noFill/>
                </a:ln>
                <a:solidFill>
                  <a:schemeClr val="bg1"/>
                </a:solidFill>
                <a:effectLst/>
                <a:uLnTx/>
                <a:uFillTx/>
                <a:latin typeface="+mj-ea"/>
                <a:ea typeface="+mj-ea"/>
                <a:cs typeface="+mn-cs"/>
              </a:rPr>
              <a:t>面临“数字鸿沟”</a:t>
            </a:r>
            <a:endParaRPr lang="zh-CN" altLang="zh-CN" sz="1800" b="1" dirty="0">
              <a:solidFill>
                <a:schemeClr val="bg1"/>
              </a:solidFill>
              <a:latin typeface="+mj-ea"/>
              <a:ea typeface="+mj-ea"/>
            </a:endParaRPr>
          </a:p>
        </p:txBody>
      </p:sp>
      <p:sp>
        <p:nvSpPr>
          <p:cNvPr id="32" name="矩形: 圆角 31"/>
          <p:cNvSpPr/>
          <p:nvPr/>
        </p:nvSpPr>
        <p:spPr>
          <a:xfrm>
            <a:off x="7978737" y="5362767"/>
            <a:ext cx="2038615" cy="3996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0" lang="zh-CN" altLang="zh-CN" sz="1600" b="0" i="0" u="none" strike="noStrike" kern="1200" cap="none" spc="0" normalizeH="0" baseline="0" noProof="0" dirty="0">
                <a:ln>
                  <a:noFill/>
                </a:ln>
                <a:solidFill>
                  <a:schemeClr val="accent1"/>
                </a:solidFill>
                <a:effectLst/>
                <a:uLnTx/>
                <a:uFillTx/>
                <a:latin typeface="+mj-ea"/>
                <a:ea typeface="+mj-ea"/>
                <a:cs typeface="+mn-cs"/>
              </a:rPr>
              <a:t>缺乏正确的认知</a:t>
            </a:r>
            <a:endParaRPr lang="zh-CN" altLang="en-US" sz="1600" dirty="0">
              <a:solidFill>
                <a:schemeClr val="accent1"/>
              </a:solidFill>
              <a:latin typeface="+mj-ea"/>
              <a:ea typeface="+mj-ea"/>
            </a:endParaRPr>
          </a:p>
        </p:txBody>
      </p:sp>
      <p:sp>
        <p:nvSpPr>
          <p:cNvPr id="33" name="矩形: 圆角 32"/>
          <p:cNvSpPr/>
          <p:nvPr/>
        </p:nvSpPr>
        <p:spPr>
          <a:xfrm>
            <a:off x="7978737" y="5889817"/>
            <a:ext cx="2806964" cy="3996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0" lang="zh-CN" altLang="en-US" sz="1600" b="0" i="0" u="none" strike="noStrike" kern="1200" cap="none" spc="0" normalizeH="0" baseline="0" noProof="0" dirty="0">
                <a:ln>
                  <a:noFill/>
                </a:ln>
                <a:solidFill>
                  <a:schemeClr val="accent1"/>
                </a:solidFill>
                <a:effectLst/>
                <a:uLnTx/>
                <a:uFillTx/>
                <a:latin typeface="+mj-ea"/>
                <a:ea typeface="+mj-ea"/>
                <a:cs typeface="+mn-cs"/>
              </a:rPr>
              <a:t>难以改变传统的就医习惯</a:t>
            </a:r>
            <a:endParaRPr lang="zh-CN" altLang="en-US" sz="1600" dirty="0">
              <a:solidFill>
                <a:schemeClr val="accent1"/>
              </a:solidFill>
              <a:latin typeface="+mj-ea"/>
              <a:ea typeface="+mj-ea"/>
            </a:endParaRPr>
          </a:p>
        </p:txBody>
      </p:sp>
      <p:cxnSp>
        <p:nvCxnSpPr>
          <p:cNvPr id="34" name="直接连接符 33"/>
          <p:cNvCxnSpPr/>
          <p:nvPr/>
        </p:nvCxnSpPr>
        <p:spPr>
          <a:xfrm>
            <a:off x="6156808" y="2041695"/>
            <a:ext cx="1113942"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6225" r="8636"/>
          <a:stretch>
            <a:fillRect/>
          </a:stretch>
        </p:blipFill>
        <p:spPr>
          <a:xfrm>
            <a:off x="8756411" y="0"/>
            <a:ext cx="3435589" cy="6875124"/>
          </a:xfrm>
          <a:prstGeom prst="rect">
            <a:avLst/>
          </a:prstGeom>
        </p:spPr>
      </p:pic>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en-US" dirty="0"/>
              <a:t>医生参与度普遍不高</a:t>
            </a:r>
          </a:p>
        </p:txBody>
      </p:sp>
      <p:sp>
        <p:nvSpPr>
          <p:cNvPr id="3" name="文本占位符 2"/>
          <p:cNvSpPr>
            <a:spLocks noGrp="1"/>
          </p:cNvSpPr>
          <p:nvPr>
            <p:ph type="body" sz="quarter" idx="10"/>
          </p:nvPr>
        </p:nvSpPr>
        <p:spPr/>
        <p:txBody>
          <a:bodyPr>
            <a:noAutofit/>
          </a:bodyPr>
          <a:lstStyle/>
          <a:p>
            <a:r>
              <a:rPr lang="en-US" altLang="zh-CN" dirty="0"/>
              <a:t>CONSTRAINING FACTORS- PHYSICIAN PARTICIPATION IS GENERALLY LOW</a:t>
            </a:r>
          </a:p>
        </p:txBody>
      </p:sp>
      <p:sp>
        <p:nvSpPr>
          <p:cNvPr id="6" name="矩形: 对角圆角 5"/>
          <p:cNvSpPr/>
          <p:nvPr/>
        </p:nvSpPr>
        <p:spPr>
          <a:xfrm flipH="1">
            <a:off x="924313" y="1849499"/>
            <a:ext cx="3869746" cy="3711742"/>
          </a:xfrm>
          <a:prstGeom prst="round2DiagRect">
            <a:avLst>
              <a:gd name="adj1" fmla="val 21522"/>
              <a:gd name="adj2" fmla="val 6173"/>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1608639" y="3062036"/>
            <a:ext cx="2501093" cy="1249316"/>
          </a:xfrm>
          <a:prstGeom prst="rect">
            <a:avLst/>
          </a:prstGeom>
          <a:noFill/>
        </p:spPr>
        <p:txBody>
          <a:bodyPr wrap="square" lIns="0" rIns="0" rtlCol="0">
            <a:noAutofit/>
          </a:bodyPr>
          <a:lstStyle/>
          <a:p>
            <a:pPr algn="l">
              <a:lnSpc>
                <a:spcPct val="120000"/>
              </a:lnSpc>
            </a:pPr>
            <a:r>
              <a:rPr lang="zh-CN" altLang="en-US" sz="1600" dirty="0">
                <a:latin typeface="+mn-ea"/>
              </a:rPr>
              <a:t>受到医生的个人薪酬和可支配时间的影响，在正常的看诊完成后，用于应对线上问诊的时间所剩无几。</a:t>
            </a:r>
          </a:p>
        </p:txBody>
      </p:sp>
      <p:grpSp>
        <p:nvGrpSpPr>
          <p:cNvPr id="9" name="组合 8"/>
          <p:cNvGrpSpPr/>
          <p:nvPr/>
        </p:nvGrpSpPr>
        <p:grpSpPr>
          <a:xfrm>
            <a:off x="3974126" y="4600614"/>
            <a:ext cx="502738" cy="729024"/>
            <a:chOff x="3974126" y="4600614"/>
            <a:chExt cx="502738" cy="729024"/>
          </a:xfrm>
        </p:grpSpPr>
        <p:sp>
          <p:nvSpPr>
            <p:cNvPr id="11" name="圆柱体 10"/>
            <p:cNvSpPr/>
            <p:nvPr/>
          </p:nvSpPr>
          <p:spPr>
            <a:xfrm>
              <a:off x="3974126" y="4600614"/>
              <a:ext cx="502738" cy="726477"/>
            </a:xfrm>
            <a:prstGeom prst="can">
              <a:avLst>
                <a:gd name="adj" fmla="val 31921"/>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椭圆 11"/>
            <p:cNvSpPr/>
            <p:nvPr/>
          </p:nvSpPr>
          <p:spPr>
            <a:xfrm>
              <a:off x="3974126" y="5166062"/>
              <a:ext cx="502737" cy="163576"/>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9" name="矩形: 对角圆角 18"/>
          <p:cNvSpPr/>
          <p:nvPr/>
        </p:nvSpPr>
        <p:spPr>
          <a:xfrm flipH="1">
            <a:off x="5426001" y="1868043"/>
            <a:ext cx="3869746" cy="3711742"/>
          </a:xfrm>
          <a:prstGeom prst="round2DiagRect">
            <a:avLst>
              <a:gd name="adj1" fmla="val 21522"/>
              <a:gd name="adj2" fmla="val 6173"/>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5" name="组合 4"/>
          <p:cNvGrpSpPr/>
          <p:nvPr/>
        </p:nvGrpSpPr>
        <p:grpSpPr>
          <a:xfrm>
            <a:off x="8453043" y="4736332"/>
            <a:ext cx="455040" cy="455040"/>
            <a:chOff x="8453043" y="4736332"/>
            <a:chExt cx="455040" cy="455040"/>
          </a:xfrm>
        </p:grpSpPr>
        <p:sp>
          <p:nvSpPr>
            <p:cNvPr id="13" name="矩形 12"/>
            <p:cNvSpPr/>
            <p:nvPr/>
          </p:nvSpPr>
          <p:spPr>
            <a:xfrm>
              <a:off x="8453043" y="4736332"/>
              <a:ext cx="455040" cy="455040"/>
            </a:xfrm>
            <a:prstGeom prst="rect">
              <a:avLst/>
            </a:prstGeom>
            <a:ln>
              <a:noFill/>
            </a:ln>
            <a:scene3d>
              <a:camera prst="perspectiveFront" fov="0">
                <a:rot lat="1988408" lon="13503668" rev="75371"/>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p:cNvSpPr/>
            <p:nvPr/>
          </p:nvSpPr>
          <p:spPr>
            <a:xfrm>
              <a:off x="8453043" y="4736332"/>
              <a:ext cx="455040" cy="455040"/>
            </a:xfrm>
            <a:prstGeom prst="rect">
              <a:avLst/>
            </a:prstGeom>
            <a:solidFill>
              <a:schemeClr val="accent1">
                <a:alpha val="98000"/>
              </a:schemeClr>
            </a:solidFill>
            <a:ln>
              <a:noFill/>
            </a:ln>
            <a:scene3d>
              <a:camera prst="perspectiveFront" fov="0">
                <a:rot lat="1988406" lon="8103673" rev="75371"/>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p:cNvSpPr/>
            <p:nvPr/>
          </p:nvSpPr>
          <p:spPr>
            <a:xfrm>
              <a:off x="8453043" y="4736332"/>
              <a:ext cx="455040" cy="455040"/>
            </a:xfrm>
            <a:prstGeom prst="rect">
              <a:avLst/>
            </a:prstGeom>
            <a:ln>
              <a:noFill/>
            </a:ln>
            <a:scene3d>
              <a:camera prst="perspectiveFront" fov="0">
                <a:rot lat="19424342" lon="2838780" rev="17992162"/>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15"/>
            <p:cNvSpPr/>
            <p:nvPr/>
          </p:nvSpPr>
          <p:spPr>
            <a:xfrm>
              <a:off x="8453043" y="4736332"/>
              <a:ext cx="455040" cy="455040"/>
            </a:xfrm>
            <a:prstGeom prst="rect">
              <a:avLst/>
            </a:prstGeom>
            <a:ln>
              <a:noFill/>
            </a:ln>
            <a:scene3d>
              <a:camera prst="perspectiveFront" fov="0">
                <a:rot lat="2175611" lon="7961200" rev="7192193"/>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16"/>
            <p:cNvSpPr/>
            <p:nvPr/>
          </p:nvSpPr>
          <p:spPr>
            <a:xfrm>
              <a:off x="8453043" y="4736332"/>
              <a:ext cx="455040" cy="455040"/>
            </a:xfrm>
            <a:prstGeom prst="rect">
              <a:avLst/>
            </a:prstGeom>
            <a:solidFill>
              <a:schemeClr val="accent1">
                <a:alpha val="7000"/>
              </a:schemeClr>
            </a:solidFill>
            <a:ln>
              <a:noFill/>
            </a:ln>
            <a:scene3d>
              <a:camera prst="perspectiveFront" fov="0">
                <a:rot lat="1988409" lon="2703673" rev="75371"/>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8" name="矩形 17"/>
            <p:cNvSpPr/>
            <p:nvPr/>
          </p:nvSpPr>
          <p:spPr>
            <a:xfrm>
              <a:off x="8453043" y="4736332"/>
              <a:ext cx="455040" cy="455040"/>
            </a:xfrm>
            <a:prstGeom prst="rect">
              <a:avLst/>
            </a:prstGeom>
            <a:solidFill>
              <a:schemeClr val="accent1">
                <a:alpha val="23000"/>
              </a:schemeClr>
            </a:solidFill>
            <a:ln>
              <a:noFill/>
            </a:ln>
            <a:scene3d>
              <a:camera prst="perspectiveFront" fov="0">
                <a:rot lat="1988408" lon="18903632" rev="75350"/>
              </a:camera>
              <a:lightRig rig="threePt" dir="t"/>
            </a:scene3d>
            <a:sp3d z="22752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20" name="文本框 19"/>
          <p:cNvSpPr txBox="1"/>
          <p:nvPr/>
        </p:nvSpPr>
        <p:spPr>
          <a:xfrm>
            <a:off x="6218766" y="3005427"/>
            <a:ext cx="2332567" cy="1544782"/>
          </a:xfrm>
          <a:prstGeom prst="rect">
            <a:avLst/>
          </a:prstGeom>
          <a:noFill/>
        </p:spPr>
        <p:txBody>
          <a:bodyPr wrap="square" lIns="0" rIns="0" rtlCol="0">
            <a:noAutofit/>
          </a:bodyPr>
          <a:lstStyle/>
          <a:p>
            <a:pPr algn="l">
              <a:lnSpc>
                <a:spcPct val="120000"/>
              </a:lnSpc>
            </a:pPr>
            <a:r>
              <a:rPr lang="zh-CN" altLang="en-US" sz="1600" dirty="0">
                <a:latin typeface="+mn-ea"/>
              </a:rPr>
              <a:t>大部分互联网医院对于医生的线上问诊量无硬性指标要求，网上看诊并不能带来更多的薪酬，因此参与度并不高。</a:t>
            </a:r>
          </a:p>
        </p:txBody>
      </p:sp>
      <p:sp>
        <p:nvSpPr>
          <p:cNvPr id="8" name="文本框 7"/>
          <p:cNvSpPr txBox="1"/>
          <p:nvPr/>
        </p:nvSpPr>
        <p:spPr>
          <a:xfrm>
            <a:off x="1609990" y="2499627"/>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有限的人力资源</a:t>
            </a:r>
          </a:p>
        </p:txBody>
      </p:sp>
      <p:cxnSp>
        <p:nvCxnSpPr>
          <p:cNvPr id="22" name="直接连接符 21"/>
          <p:cNvCxnSpPr/>
          <p:nvPr/>
        </p:nvCxnSpPr>
        <p:spPr>
          <a:xfrm>
            <a:off x="1487224" y="2550298"/>
            <a:ext cx="0" cy="256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218766" y="2499627"/>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软性的指标要求</a:t>
            </a:r>
          </a:p>
        </p:txBody>
      </p:sp>
      <p:cxnSp>
        <p:nvCxnSpPr>
          <p:cNvPr id="33" name="直接连接符 32"/>
          <p:cNvCxnSpPr/>
          <p:nvPr/>
        </p:nvCxnSpPr>
        <p:spPr>
          <a:xfrm>
            <a:off x="6096000" y="2550298"/>
            <a:ext cx="0" cy="256659"/>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10588525" y="510132"/>
            <a:ext cx="1224376" cy="165266"/>
            <a:chOff x="4600574" y="3332653"/>
            <a:chExt cx="2926218" cy="394978"/>
          </a:xfrm>
          <a:solidFill>
            <a:schemeClr val="bg1"/>
          </a:solidFill>
        </p:grpSpPr>
        <p:sp>
          <p:nvSpPr>
            <p:cNvPr id="30" name="任意多边形: 形状 29"/>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34" name="任意多边形: 形状 33"/>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35" name="任意多边形: 形状 34"/>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39" name="任意多边形: 形状 38"/>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40" name="任意多边形: 形状 39"/>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41" name="任意多边形: 形状 40"/>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l="9861" r="65208" b="21876"/>
          <a:stretch>
            <a:fillRect/>
          </a:stretch>
        </p:blipFill>
        <p:spPr>
          <a:xfrm>
            <a:off x="1278467" y="1789895"/>
            <a:ext cx="3039534" cy="5068105"/>
          </a:xfrm>
          <a:custGeom>
            <a:avLst/>
            <a:gdLst>
              <a:gd name="connsiteX0" fmla="*/ 0 w 3039534"/>
              <a:gd name="connsiteY0" fmla="*/ 0 h 5068105"/>
              <a:gd name="connsiteX1" fmla="*/ 3039534 w 3039534"/>
              <a:gd name="connsiteY1" fmla="*/ 0 h 5068105"/>
              <a:gd name="connsiteX2" fmla="*/ 3039534 w 3039534"/>
              <a:gd name="connsiteY2" fmla="*/ 5068105 h 5068105"/>
              <a:gd name="connsiteX3" fmla="*/ 0 w 3039534"/>
              <a:gd name="connsiteY3" fmla="*/ 5068105 h 5068105"/>
            </a:gdLst>
            <a:ahLst/>
            <a:cxnLst>
              <a:cxn ang="0">
                <a:pos x="connsiteX0" y="connsiteY0"/>
              </a:cxn>
              <a:cxn ang="0">
                <a:pos x="connsiteX1" y="connsiteY1"/>
              </a:cxn>
              <a:cxn ang="0">
                <a:pos x="connsiteX2" y="connsiteY2"/>
              </a:cxn>
              <a:cxn ang="0">
                <a:pos x="connsiteX3" y="connsiteY3"/>
              </a:cxn>
            </a:cxnLst>
            <a:rect l="l" t="t" r="r" b="b"/>
            <a:pathLst>
              <a:path w="3039534" h="5068105">
                <a:moveTo>
                  <a:pt x="0" y="0"/>
                </a:moveTo>
                <a:lnTo>
                  <a:pt x="3039534" y="0"/>
                </a:lnTo>
                <a:lnTo>
                  <a:pt x="3039534" y="5068105"/>
                </a:lnTo>
                <a:lnTo>
                  <a:pt x="0" y="5068105"/>
                </a:lnTo>
                <a:close/>
              </a:path>
            </a:pathLst>
          </a:custGeom>
        </p:spPr>
      </p:pic>
      <p:pic>
        <p:nvPicPr>
          <p:cNvPr id="34" name="图片 33"/>
          <p:cNvPicPr>
            <a:picLocks noChangeAspect="1"/>
          </p:cNvPicPr>
          <p:nvPr/>
        </p:nvPicPr>
        <p:blipFill>
          <a:blip r:embed="rId3">
            <a:extLst>
              <a:ext uri="{28A0092B-C50C-407E-A947-70E740481C1C}">
                <a14:useLocalDpi xmlns:a14="http://schemas.microsoft.com/office/drawing/2010/main" val="0"/>
              </a:ext>
            </a:extLst>
          </a:blip>
          <a:srcRect b="23454"/>
          <a:stretch>
            <a:fillRect/>
          </a:stretch>
        </p:blipFill>
        <p:spPr>
          <a:xfrm>
            <a:off x="517270" y="1608444"/>
            <a:ext cx="4532683" cy="5249556"/>
          </a:xfrm>
          <a:custGeom>
            <a:avLst/>
            <a:gdLst>
              <a:gd name="connsiteX0" fmla="*/ 0 w 4532683"/>
              <a:gd name="connsiteY0" fmla="*/ 0 h 5249556"/>
              <a:gd name="connsiteX1" fmla="*/ 4532683 w 4532683"/>
              <a:gd name="connsiteY1" fmla="*/ 0 h 5249556"/>
              <a:gd name="connsiteX2" fmla="*/ 4532683 w 4532683"/>
              <a:gd name="connsiteY2" fmla="*/ 5249556 h 5249556"/>
              <a:gd name="connsiteX3" fmla="*/ 0 w 4532683"/>
              <a:gd name="connsiteY3" fmla="*/ 5249556 h 5249556"/>
            </a:gdLst>
            <a:ahLst/>
            <a:cxnLst>
              <a:cxn ang="0">
                <a:pos x="connsiteX0" y="connsiteY0"/>
              </a:cxn>
              <a:cxn ang="0">
                <a:pos x="connsiteX1" y="connsiteY1"/>
              </a:cxn>
              <a:cxn ang="0">
                <a:pos x="connsiteX2" y="connsiteY2"/>
              </a:cxn>
              <a:cxn ang="0">
                <a:pos x="connsiteX3" y="connsiteY3"/>
              </a:cxn>
            </a:cxnLst>
            <a:rect l="l" t="t" r="r" b="b"/>
            <a:pathLst>
              <a:path w="4532683" h="5249556">
                <a:moveTo>
                  <a:pt x="0" y="0"/>
                </a:moveTo>
                <a:lnTo>
                  <a:pt x="4532683" y="0"/>
                </a:lnTo>
                <a:lnTo>
                  <a:pt x="4532683" y="5249556"/>
                </a:lnTo>
                <a:lnTo>
                  <a:pt x="0" y="5249556"/>
                </a:lnTo>
                <a:close/>
              </a:path>
            </a:pathLst>
          </a:custGeom>
        </p:spPr>
      </p:pic>
      <p:sp>
        <p:nvSpPr>
          <p:cNvPr id="31" name="文本框 30"/>
          <p:cNvSpPr txBox="1"/>
          <p:nvPr/>
        </p:nvSpPr>
        <p:spPr>
          <a:xfrm>
            <a:off x="5049953" y="1946888"/>
            <a:ext cx="6842526" cy="34977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lnSpc>
                <a:spcPct val="100000"/>
              </a:lnSpc>
            </a:pPr>
            <a:r>
              <a:rPr lang="zh-CN" altLang="en-US" sz="1800" dirty="0">
                <a:solidFill>
                  <a:schemeClr val="accent1"/>
                </a:solidFill>
                <a:latin typeface="+mj-ea"/>
                <a:ea typeface="+mj-ea"/>
              </a:rPr>
              <a:t>易产生纠纷，医疗人员线上从业存在较大的风险</a:t>
            </a:r>
            <a:endParaRPr lang="zh-CN" altLang="zh-CN" sz="1800" dirty="0">
              <a:solidFill>
                <a:schemeClr val="accent1"/>
              </a:solidFill>
              <a:latin typeface="+mj-ea"/>
              <a:ea typeface="+mj-ea"/>
            </a:endParaRPr>
          </a:p>
        </p:txBody>
      </p:sp>
      <p:sp>
        <p:nvSpPr>
          <p:cNvPr id="32" name="文本框 31"/>
          <p:cNvSpPr txBox="1"/>
          <p:nvPr/>
        </p:nvSpPr>
        <p:spPr>
          <a:xfrm>
            <a:off x="5078542" y="2389450"/>
            <a:ext cx="5958802" cy="586186"/>
          </a:xfrm>
          <a:prstGeom prst="rect">
            <a:avLst/>
          </a:prstGeom>
          <a:noFill/>
        </p:spPr>
        <p:txBody>
          <a:bodyPr wrap="square" lIns="0" tIns="0" rIns="0" bIns="0">
            <a:noAutofit/>
          </a:bodyPr>
          <a:lstStyle>
            <a:defPPr>
              <a:defRPr lang="zh-CN"/>
            </a:defPPr>
            <a:lvl1pPr algn="just">
              <a:lnSpc>
                <a:spcPct val="120000"/>
              </a:lnSpc>
              <a:defRPr kumimoji="0" sz="1600" b="0" i="0" u="none" strike="noStrike" cap="none" spc="0" normalizeH="0" baseline="0">
                <a:ln>
                  <a:noFill/>
                </a:ln>
                <a:solidFill>
                  <a:prstClr val="black"/>
                </a:solidFill>
                <a:effectLst/>
                <a:uLnTx/>
                <a:uFillTx/>
                <a:latin typeface="+mn-ea"/>
              </a:defRPr>
            </a:lvl1pPr>
          </a:lstStyle>
          <a:p>
            <a:r>
              <a:rPr lang="zh-CN" altLang="en-US" dirty="0"/>
              <a:t>在线问诊平台由于病种、距离远近、患者个人特质不同等因素影响，缺乏实际的望闻问切等过程，存在误诊的几率较大。</a:t>
            </a:r>
          </a:p>
        </p:txBody>
      </p:sp>
      <p:sp>
        <p:nvSpPr>
          <p:cNvPr id="2" name="标题 1"/>
          <p:cNvSpPr>
            <a:spLocks noGrp="1"/>
          </p:cNvSpPr>
          <p:nvPr>
            <p:ph type="title"/>
          </p:nvPr>
        </p:nvSpPr>
        <p:spPr/>
        <p:txBody>
          <a:bodyPr>
            <a:noAutofit/>
          </a:bodyPr>
          <a:lstStyle/>
          <a:p>
            <a:r>
              <a:rPr lang="zh-CN" altLang="en-US" dirty="0"/>
              <a:t>制约因素</a:t>
            </a:r>
            <a:r>
              <a:rPr lang="en-US" altLang="zh-CN" dirty="0"/>
              <a:t>-</a:t>
            </a:r>
            <a:r>
              <a:rPr lang="zh-CN" altLang="en-US" dirty="0"/>
              <a:t>互联网从业承担风险</a:t>
            </a:r>
          </a:p>
        </p:txBody>
      </p:sp>
      <p:sp>
        <p:nvSpPr>
          <p:cNvPr id="3" name="文本占位符 2"/>
          <p:cNvSpPr>
            <a:spLocks noGrp="1"/>
          </p:cNvSpPr>
          <p:nvPr>
            <p:ph type="body" sz="quarter" idx="10"/>
          </p:nvPr>
        </p:nvSpPr>
        <p:spPr/>
        <p:txBody>
          <a:bodyPr>
            <a:noAutofit/>
          </a:bodyPr>
          <a:lstStyle/>
          <a:p>
            <a:r>
              <a:rPr lang="en-US" altLang="zh-CN" dirty="0"/>
              <a:t>CONSTRAINING FACTORS- INTERNET BUSINESS RISKS</a:t>
            </a:r>
          </a:p>
        </p:txBody>
      </p:sp>
      <p:grpSp>
        <p:nvGrpSpPr>
          <p:cNvPr id="5" name="组合 4"/>
          <p:cNvGrpSpPr/>
          <p:nvPr/>
        </p:nvGrpSpPr>
        <p:grpSpPr>
          <a:xfrm>
            <a:off x="720723" y="4592427"/>
            <a:ext cx="1059576" cy="1059576"/>
            <a:chOff x="720723" y="4592427"/>
            <a:chExt cx="1059576" cy="1059576"/>
          </a:xfrm>
        </p:grpSpPr>
        <p:sp>
          <p:nvSpPr>
            <p:cNvPr id="27" name="椭圆 26"/>
            <p:cNvSpPr/>
            <p:nvPr/>
          </p:nvSpPr>
          <p:spPr>
            <a:xfrm>
              <a:off x="720723" y="4592427"/>
              <a:ext cx="1059576" cy="10595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33" name="图形 32" descr="听诊器"/>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945" y="4819650"/>
              <a:ext cx="605132" cy="605130"/>
            </a:xfrm>
            <a:prstGeom prst="rect">
              <a:avLst/>
            </a:prstGeom>
          </p:spPr>
        </p:pic>
      </p:grpSp>
      <p:sp>
        <p:nvSpPr>
          <p:cNvPr id="30" name="文本框 29"/>
          <p:cNvSpPr txBox="1"/>
          <p:nvPr/>
        </p:nvSpPr>
        <p:spPr>
          <a:xfrm>
            <a:off x="5049953" y="4084652"/>
            <a:ext cx="5987391" cy="893963"/>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pPr>
            <a:r>
              <a:rPr lang="zh-CN" altLang="en-US" dirty="0">
                <a:latin typeface="+mn-ea"/>
                <a:ea typeface="+mn-ea"/>
              </a:rPr>
              <a:t>互联网医院的建设在我国乃至世界范围内仍处于初步探索阶段，相关法律法规、管理政策已远远滞后于现实发展需要，法律体系方面存在较多漏洞。</a:t>
            </a:r>
            <a:endParaRPr lang="en-US" altLang="zh-CN" dirty="0">
              <a:latin typeface="+mn-ea"/>
              <a:ea typeface="+mn-ea"/>
            </a:endParaRPr>
          </a:p>
        </p:txBody>
      </p:sp>
      <p:sp>
        <p:nvSpPr>
          <p:cNvPr id="41" name="文本框 40"/>
          <p:cNvSpPr txBox="1"/>
          <p:nvPr/>
        </p:nvSpPr>
        <p:spPr>
          <a:xfrm>
            <a:off x="5049953" y="3302691"/>
            <a:ext cx="5786308" cy="73449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r>
              <a:rPr lang="zh-CN" altLang="en-US" sz="1800" dirty="0">
                <a:solidFill>
                  <a:schemeClr val="accent1"/>
                </a:solidFill>
                <a:latin typeface="+mj-ea"/>
                <a:ea typeface="+mj-ea"/>
              </a:rPr>
              <a:t>线上问诊过程中出现的医疗纠纷“如何定责”</a:t>
            </a:r>
            <a:endParaRPr lang="en-US" altLang="zh-CN" sz="1800" dirty="0">
              <a:solidFill>
                <a:schemeClr val="accent1"/>
              </a:solidFill>
              <a:latin typeface="+mj-ea"/>
              <a:ea typeface="+mj-ea"/>
            </a:endParaRPr>
          </a:p>
          <a:p>
            <a:pPr algn="l"/>
            <a:r>
              <a:rPr lang="zh-CN" altLang="en-US" sz="1800" dirty="0">
                <a:solidFill>
                  <a:schemeClr val="accent1"/>
                </a:solidFill>
                <a:latin typeface="+mj-ea"/>
                <a:ea typeface="+mj-ea"/>
              </a:rPr>
              <a:t>并没有明确的相关界定标准</a:t>
            </a:r>
          </a:p>
        </p:txBody>
      </p:sp>
      <p:grpSp>
        <p:nvGrpSpPr>
          <p:cNvPr id="6" name="组合 5"/>
          <p:cNvGrpSpPr/>
          <p:nvPr/>
        </p:nvGrpSpPr>
        <p:grpSpPr>
          <a:xfrm>
            <a:off x="5049953" y="5361095"/>
            <a:ext cx="1144458" cy="520521"/>
            <a:chOff x="5049953" y="5361095"/>
            <a:chExt cx="1144458" cy="520521"/>
          </a:xfrm>
        </p:grpSpPr>
        <p:sp>
          <p:nvSpPr>
            <p:cNvPr id="29" name="矩形 28"/>
            <p:cNvSpPr/>
            <p:nvPr/>
          </p:nvSpPr>
          <p:spPr>
            <a:xfrm>
              <a:off x="5049953" y="5361095"/>
              <a:ext cx="1144458" cy="520521"/>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cxnSp>
          <p:nvCxnSpPr>
            <p:cNvPr id="45" name="直接箭头连接符 44"/>
            <p:cNvCxnSpPr/>
            <p:nvPr/>
          </p:nvCxnSpPr>
          <p:spPr>
            <a:xfrm>
              <a:off x="5257507" y="5621355"/>
              <a:ext cx="729350"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grpSp>
      <p:sp>
        <p:nvSpPr>
          <p:cNvPr id="21" name="任意多边形: 形状 20"/>
          <p:cNvSpPr/>
          <p:nvPr/>
        </p:nvSpPr>
        <p:spPr>
          <a:xfrm flipH="1">
            <a:off x="9450478" y="4544819"/>
            <a:ext cx="2741522" cy="2324669"/>
          </a:xfrm>
          <a:custGeom>
            <a:avLst/>
            <a:gdLst>
              <a:gd name="connsiteX0" fmla="*/ 0 w 2741522"/>
              <a:gd name="connsiteY0" fmla="*/ 0 h 2324669"/>
              <a:gd name="connsiteX1" fmla="*/ 140660 w 2741522"/>
              <a:gd name="connsiteY1" fmla="*/ 10696 h 2324669"/>
              <a:gd name="connsiteX2" fmla="*/ 2680689 w 2741522"/>
              <a:gd name="connsiteY2" fmla="*/ 2088079 h 2324669"/>
              <a:gd name="connsiteX3" fmla="*/ 2741522 w 2741522"/>
              <a:gd name="connsiteY3" fmla="*/ 2324669 h 2324669"/>
              <a:gd name="connsiteX4" fmla="*/ 0 w 2741522"/>
              <a:gd name="connsiteY4" fmla="*/ 2324669 h 232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522" h="2324669">
                <a:moveTo>
                  <a:pt x="0" y="0"/>
                </a:moveTo>
                <a:lnTo>
                  <a:pt x="140660" y="10696"/>
                </a:lnTo>
                <a:cubicBezTo>
                  <a:pt x="1342187" y="132718"/>
                  <a:pt x="2332589" y="968904"/>
                  <a:pt x="2680689" y="2088079"/>
                </a:cubicBezTo>
                <a:lnTo>
                  <a:pt x="2741522" y="2324669"/>
                </a:lnTo>
                <a:lnTo>
                  <a:pt x="0" y="2324669"/>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1"/>
            <a:ext cx="12192000" cy="4060631"/>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 name="标题 1"/>
          <p:cNvSpPr>
            <a:spLocks noGrp="1"/>
          </p:cNvSpPr>
          <p:nvPr>
            <p:ph type="title"/>
          </p:nvPr>
        </p:nvSpPr>
        <p:spPr/>
        <p:txBody>
          <a:bodyPr>
            <a:noAutofit/>
          </a:bodyPr>
          <a:lstStyle/>
          <a:p>
            <a:r>
              <a:rPr lang="zh-CN" altLang="en-US" dirty="0">
                <a:solidFill>
                  <a:schemeClr val="bg2"/>
                </a:solidFill>
              </a:rPr>
              <a:t>制约因素</a:t>
            </a:r>
            <a:r>
              <a:rPr lang="en-US" altLang="zh-CN" dirty="0">
                <a:solidFill>
                  <a:schemeClr val="bg2"/>
                </a:solidFill>
              </a:rPr>
              <a:t>-</a:t>
            </a:r>
            <a:r>
              <a:rPr lang="zh-CN" altLang="en-US" dirty="0">
                <a:solidFill>
                  <a:schemeClr val="bg2"/>
                </a:solidFill>
              </a:rPr>
              <a:t>信息泄露</a:t>
            </a:r>
          </a:p>
        </p:txBody>
      </p:sp>
      <p:sp>
        <p:nvSpPr>
          <p:cNvPr id="3" name="文本占位符 2"/>
          <p:cNvSpPr>
            <a:spLocks noGrp="1"/>
          </p:cNvSpPr>
          <p:nvPr>
            <p:ph type="body" sz="quarter" idx="10"/>
          </p:nvPr>
        </p:nvSpPr>
        <p:spPr/>
        <p:txBody>
          <a:bodyPr>
            <a:noAutofit/>
          </a:bodyPr>
          <a:lstStyle/>
          <a:p>
            <a:r>
              <a:rPr lang="en-US" altLang="zh-CN" dirty="0">
                <a:solidFill>
                  <a:schemeClr val="bg1">
                    <a:alpha val="50000"/>
                  </a:schemeClr>
                </a:solidFill>
              </a:rPr>
              <a:t>CONSTRAINING FACTORS- INFORMATION LEAKAGE</a:t>
            </a:r>
          </a:p>
        </p:txBody>
      </p:sp>
      <p:sp>
        <p:nvSpPr>
          <p:cNvPr id="17" name="文本框 16"/>
          <p:cNvSpPr txBox="1"/>
          <p:nvPr/>
        </p:nvSpPr>
        <p:spPr>
          <a:xfrm>
            <a:off x="1057181" y="1635860"/>
            <a:ext cx="9971182" cy="1117485"/>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lnSpc>
                <a:spcPct val="120000"/>
              </a:lnSpc>
            </a:pPr>
            <a:r>
              <a:rPr lang="zh-CN" altLang="en-US" sz="1800" dirty="0">
                <a:solidFill>
                  <a:schemeClr val="bg1"/>
                </a:solidFill>
                <a:latin typeface="+mn-ea"/>
                <a:ea typeface="+mn-ea"/>
              </a:rPr>
              <a:t>互联网医院依托互联网技术开展，人们在享受互联网技术带来便捷的同时，信息安全也成为一个不可避免的重要话题，只有筑牢医院网络系统安全屏障，才能确保病人隐私、医疗数据等不被泄露。 </a:t>
            </a:r>
          </a:p>
        </p:txBody>
      </p:sp>
      <p:grpSp>
        <p:nvGrpSpPr>
          <p:cNvPr id="5" name="组合 4"/>
          <p:cNvGrpSpPr/>
          <p:nvPr/>
        </p:nvGrpSpPr>
        <p:grpSpPr>
          <a:xfrm>
            <a:off x="5310717" y="3156672"/>
            <a:ext cx="1587500" cy="1905000"/>
            <a:chOff x="5310717" y="3156672"/>
            <a:chExt cx="1587500" cy="1905000"/>
          </a:xfrm>
        </p:grpSpPr>
        <p:sp>
          <p:nvSpPr>
            <p:cNvPr id="23" name="任意多边形: 形状 22"/>
            <p:cNvSpPr/>
            <p:nvPr/>
          </p:nvSpPr>
          <p:spPr>
            <a:xfrm>
              <a:off x="5310717" y="3156672"/>
              <a:ext cx="1587500" cy="1905000"/>
            </a:xfrm>
            <a:custGeom>
              <a:avLst/>
              <a:gdLst>
                <a:gd name="connsiteX0" fmla="*/ 791104 w 1587500"/>
                <a:gd name="connsiteY0" fmla="*/ 0 h 1905000"/>
                <a:gd name="connsiteX1" fmla="*/ 722313 w 1587500"/>
                <a:gd name="connsiteY1" fmla="*/ 21167 h 1905000"/>
                <a:gd name="connsiteX2" fmla="*/ 428625 w 1587500"/>
                <a:gd name="connsiteY2" fmla="*/ 211667 h 1905000"/>
                <a:gd name="connsiteX3" fmla="*/ 182562 w 1587500"/>
                <a:gd name="connsiteY3" fmla="*/ 238125 h 1905000"/>
                <a:gd name="connsiteX4" fmla="*/ 129646 w 1587500"/>
                <a:gd name="connsiteY4" fmla="*/ 238125 h 1905000"/>
                <a:gd name="connsiteX5" fmla="*/ 121708 w 1587500"/>
                <a:gd name="connsiteY5" fmla="*/ 238125 h 1905000"/>
                <a:gd name="connsiteX6" fmla="*/ 37042 w 1587500"/>
                <a:gd name="connsiteY6" fmla="*/ 269875 h 1905000"/>
                <a:gd name="connsiteX7" fmla="*/ 0 w 1587500"/>
                <a:gd name="connsiteY7" fmla="*/ 354542 h 1905000"/>
                <a:gd name="connsiteX8" fmla="*/ 0 w 1587500"/>
                <a:gd name="connsiteY8" fmla="*/ 653521 h 1905000"/>
                <a:gd name="connsiteX9" fmla="*/ 769938 w 1587500"/>
                <a:gd name="connsiteY9" fmla="*/ 1902354 h 1905000"/>
                <a:gd name="connsiteX10" fmla="*/ 791104 w 1587500"/>
                <a:gd name="connsiteY10" fmla="*/ 1905000 h 1905000"/>
                <a:gd name="connsiteX11" fmla="*/ 812271 w 1587500"/>
                <a:gd name="connsiteY11" fmla="*/ 1902354 h 1905000"/>
                <a:gd name="connsiteX12" fmla="*/ 1587500 w 1587500"/>
                <a:gd name="connsiteY12" fmla="*/ 653521 h 1905000"/>
                <a:gd name="connsiteX13" fmla="*/ 1587500 w 1587500"/>
                <a:gd name="connsiteY13" fmla="*/ 354542 h 1905000"/>
                <a:gd name="connsiteX14" fmla="*/ 1547813 w 1587500"/>
                <a:gd name="connsiteY14" fmla="*/ 267229 h 1905000"/>
                <a:gd name="connsiteX15" fmla="*/ 1465792 w 1587500"/>
                <a:gd name="connsiteY15" fmla="*/ 235479 h 1905000"/>
                <a:gd name="connsiteX16" fmla="*/ 1457854 w 1587500"/>
                <a:gd name="connsiteY16" fmla="*/ 235479 h 1905000"/>
                <a:gd name="connsiteX17" fmla="*/ 1404938 w 1587500"/>
                <a:gd name="connsiteY17" fmla="*/ 235479 h 1905000"/>
                <a:gd name="connsiteX18" fmla="*/ 1161521 w 1587500"/>
                <a:gd name="connsiteY18" fmla="*/ 209021 h 1905000"/>
                <a:gd name="connsiteX19" fmla="*/ 859896 w 1587500"/>
                <a:gd name="connsiteY19" fmla="*/ 21167 h 1905000"/>
                <a:gd name="connsiteX20" fmla="*/ 791104 w 1587500"/>
                <a:gd name="connsiteY20" fmla="*/ 0 h 1905000"/>
                <a:gd name="connsiteX21" fmla="*/ 791104 w 1587500"/>
                <a:gd name="connsiteY2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87500" h="1905000">
                  <a:moveTo>
                    <a:pt x="791104" y="0"/>
                  </a:moveTo>
                  <a:cubicBezTo>
                    <a:pt x="767292" y="0"/>
                    <a:pt x="743479" y="7938"/>
                    <a:pt x="722313" y="21167"/>
                  </a:cubicBezTo>
                  <a:cubicBezTo>
                    <a:pt x="717021" y="23813"/>
                    <a:pt x="571500" y="177271"/>
                    <a:pt x="428625" y="211667"/>
                  </a:cubicBezTo>
                  <a:cubicBezTo>
                    <a:pt x="336021" y="235479"/>
                    <a:pt x="232833" y="238125"/>
                    <a:pt x="182562" y="238125"/>
                  </a:cubicBezTo>
                  <a:cubicBezTo>
                    <a:pt x="150812" y="238125"/>
                    <a:pt x="132292" y="238125"/>
                    <a:pt x="129646" y="238125"/>
                  </a:cubicBezTo>
                  <a:cubicBezTo>
                    <a:pt x="127000" y="238125"/>
                    <a:pt x="124354" y="238125"/>
                    <a:pt x="121708" y="238125"/>
                  </a:cubicBezTo>
                  <a:cubicBezTo>
                    <a:pt x="89958" y="238125"/>
                    <a:pt x="60854" y="248708"/>
                    <a:pt x="37042" y="269875"/>
                  </a:cubicBezTo>
                  <a:cubicBezTo>
                    <a:pt x="13229" y="291042"/>
                    <a:pt x="0" y="322792"/>
                    <a:pt x="0" y="354542"/>
                  </a:cubicBezTo>
                  <a:lnTo>
                    <a:pt x="0" y="653521"/>
                  </a:lnTo>
                  <a:cubicBezTo>
                    <a:pt x="0" y="1756833"/>
                    <a:pt x="738188" y="1897063"/>
                    <a:pt x="769938" y="1902354"/>
                  </a:cubicBezTo>
                  <a:cubicBezTo>
                    <a:pt x="777875" y="1902354"/>
                    <a:pt x="783167" y="1905000"/>
                    <a:pt x="791104" y="1905000"/>
                  </a:cubicBezTo>
                  <a:cubicBezTo>
                    <a:pt x="799042" y="1905000"/>
                    <a:pt x="804333" y="1905000"/>
                    <a:pt x="812271" y="1902354"/>
                  </a:cubicBezTo>
                  <a:cubicBezTo>
                    <a:pt x="844021" y="1897063"/>
                    <a:pt x="1587500" y="1756833"/>
                    <a:pt x="1587500" y="653521"/>
                  </a:cubicBezTo>
                  <a:lnTo>
                    <a:pt x="1587500" y="354542"/>
                  </a:lnTo>
                  <a:cubicBezTo>
                    <a:pt x="1587500" y="322792"/>
                    <a:pt x="1574271" y="291042"/>
                    <a:pt x="1547813" y="267229"/>
                  </a:cubicBezTo>
                  <a:cubicBezTo>
                    <a:pt x="1524000" y="246063"/>
                    <a:pt x="1494896" y="235479"/>
                    <a:pt x="1465792" y="235479"/>
                  </a:cubicBezTo>
                  <a:cubicBezTo>
                    <a:pt x="1463146" y="235479"/>
                    <a:pt x="1460500" y="235479"/>
                    <a:pt x="1457854" y="235479"/>
                  </a:cubicBezTo>
                  <a:cubicBezTo>
                    <a:pt x="1455208" y="235479"/>
                    <a:pt x="1436688" y="235479"/>
                    <a:pt x="1404938" y="235479"/>
                  </a:cubicBezTo>
                  <a:cubicBezTo>
                    <a:pt x="1354667" y="235479"/>
                    <a:pt x="1254125" y="232833"/>
                    <a:pt x="1161521" y="209021"/>
                  </a:cubicBezTo>
                  <a:cubicBezTo>
                    <a:pt x="1039813" y="182563"/>
                    <a:pt x="899583" y="47625"/>
                    <a:pt x="859896" y="21167"/>
                  </a:cubicBezTo>
                  <a:cubicBezTo>
                    <a:pt x="838729" y="7938"/>
                    <a:pt x="814917" y="0"/>
                    <a:pt x="791104" y="0"/>
                  </a:cubicBezTo>
                  <a:lnTo>
                    <a:pt x="791104" y="0"/>
                  </a:lnTo>
                  <a:close/>
                </a:path>
              </a:pathLst>
            </a:custGeom>
            <a:solidFill>
              <a:schemeClr val="accent2"/>
            </a:solidFill>
            <a:ln w="76200" cap="flat">
              <a:solidFill>
                <a:schemeClr val="accent2"/>
              </a:solidFill>
              <a:prstDash val="solid"/>
              <a:miter/>
            </a:ln>
          </p:spPr>
          <p:txBody>
            <a:bodyPr rtlCol="0" anchor="ctr">
              <a:noAutofit/>
            </a:bodyPr>
            <a:lstStyle/>
            <a:p>
              <a:endParaRPr lang="zh-CN" altLang="en-US" sz="9600"/>
            </a:p>
          </p:txBody>
        </p:sp>
        <p:grpSp>
          <p:nvGrpSpPr>
            <p:cNvPr id="28" name="组合 27"/>
            <p:cNvGrpSpPr/>
            <p:nvPr/>
          </p:nvGrpSpPr>
          <p:grpSpPr>
            <a:xfrm>
              <a:off x="5681134" y="3523257"/>
              <a:ext cx="846666" cy="1033725"/>
              <a:chOff x="478366" y="2845066"/>
              <a:chExt cx="846666" cy="1033725"/>
            </a:xfrm>
            <a:solidFill>
              <a:schemeClr val="bg1"/>
            </a:solidFill>
          </p:grpSpPr>
          <p:sp>
            <p:nvSpPr>
              <p:cNvPr id="24" name="任意多边形: 形状 23"/>
              <p:cNvSpPr/>
              <p:nvPr/>
            </p:nvSpPr>
            <p:spPr>
              <a:xfrm>
                <a:off x="640490" y="2845066"/>
                <a:ext cx="528843" cy="453003"/>
              </a:xfrm>
              <a:custGeom>
                <a:avLst/>
                <a:gdLst>
                  <a:gd name="connsiteX0" fmla="*/ 504626 w 528843"/>
                  <a:gd name="connsiteY0" fmla="*/ 292891 h 453003"/>
                  <a:gd name="connsiteX1" fmla="*/ 464938 w 528843"/>
                  <a:gd name="connsiteY1" fmla="*/ 269079 h 453003"/>
                  <a:gd name="connsiteX2" fmla="*/ 451709 w 528843"/>
                  <a:gd name="connsiteY2" fmla="*/ 213516 h 453003"/>
                  <a:gd name="connsiteX3" fmla="*/ 208292 w 528843"/>
                  <a:gd name="connsiteY3" fmla="*/ 73287 h 453003"/>
                  <a:gd name="connsiteX4" fmla="*/ 73355 w 528843"/>
                  <a:gd name="connsiteY4" fmla="*/ 314058 h 453003"/>
                  <a:gd name="connsiteX5" fmla="*/ 94522 w 528843"/>
                  <a:gd name="connsiteY5" fmla="*/ 411954 h 453003"/>
                  <a:gd name="connsiteX6" fmla="*/ 70709 w 528843"/>
                  <a:gd name="connsiteY6" fmla="*/ 451641 h 453003"/>
                  <a:gd name="connsiteX7" fmla="*/ 31022 w 528843"/>
                  <a:gd name="connsiteY7" fmla="*/ 427829 h 453003"/>
                  <a:gd name="connsiteX8" fmla="*/ 9855 w 528843"/>
                  <a:gd name="connsiteY8" fmla="*/ 329933 h 453003"/>
                  <a:gd name="connsiteX9" fmla="*/ 192417 w 528843"/>
                  <a:gd name="connsiteY9" fmla="*/ 9787 h 453003"/>
                  <a:gd name="connsiteX10" fmla="*/ 515209 w 528843"/>
                  <a:gd name="connsiteY10" fmla="*/ 197641 h 453003"/>
                  <a:gd name="connsiteX11" fmla="*/ 528438 w 528843"/>
                  <a:gd name="connsiteY11" fmla="*/ 253204 h 453003"/>
                  <a:gd name="connsiteX12" fmla="*/ 504626 w 528843"/>
                  <a:gd name="connsiteY12" fmla="*/ 292891 h 45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843" h="453003">
                    <a:moveTo>
                      <a:pt x="504626" y="292891"/>
                    </a:moveTo>
                    <a:cubicBezTo>
                      <a:pt x="486105" y="298183"/>
                      <a:pt x="470230" y="287600"/>
                      <a:pt x="464938" y="269079"/>
                    </a:cubicBezTo>
                    <a:lnTo>
                      <a:pt x="451709" y="213516"/>
                    </a:lnTo>
                    <a:cubicBezTo>
                      <a:pt x="419959" y="107683"/>
                      <a:pt x="322063" y="44183"/>
                      <a:pt x="208292" y="73287"/>
                    </a:cubicBezTo>
                    <a:cubicBezTo>
                      <a:pt x="94522" y="102391"/>
                      <a:pt x="44251" y="208225"/>
                      <a:pt x="73355" y="314058"/>
                    </a:cubicBezTo>
                    <a:lnTo>
                      <a:pt x="94522" y="411954"/>
                    </a:lnTo>
                    <a:cubicBezTo>
                      <a:pt x="99813" y="427829"/>
                      <a:pt x="89230" y="446350"/>
                      <a:pt x="70709" y="451641"/>
                    </a:cubicBezTo>
                    <a:cubicBezTo>
                      <a:pt x="52188" y="456933"/>
                      <a:pt x="36313" y="446350"/>
                      <a:pt x="31022" y="427829"/>
                    </a:cubicBezTo>
                    <a:lnTo>
                      <a:pt x="9855" y="329933"/>
                    </a:lnTo>
                    <a:cubicBezTo>
                      <a:pt x="-27187" y="189704"/>
                      <a:pt x="41605" y="49475"/>
                      <a:pt x="192417" y="9787"/>
                    </a:cubicBezTo>
                    <a:cubicBezTo>
                      <a:pt x="340584" y="-29900"/>
                      <a:pt x="475522" y="54766"/>
                      <a:pt x="515209" y="197641"/>
                    </a:cubicBezTo>
                    <a:lnTo>
                      <a:pt x="528438" y="253204"/>
                    </a:lnTo>
                    <a:cubicBezTo>
                      <a:pt x="531084" y="269079"/>
                      <a:pt x="520501" y="287600"/>
                      <a:pt x="504626" y="292891"/>
                    </a:cubicBezTo>
                    <a:close/>
                  </a:path>
                </a:pathLst>
              </a:custGeom>
              <a:grpFill/>
              <a:ln w="1860" cap="flat">
                <a:noFill/>
                <a:prstDash val="solid"/>
                <a:miter/>
              </a:ln>
            </p:spPr>
            <p:txBody>
              <a:bodyPr rtlCol="0" anchor="ctr">
                <a:noAutofit/>
              </a:bodyPr>
              <a:lstStyle/>
              <a:p>
                <a:endParaRPr lang="zh-CN" altLang="en-US"/>
              </a:p>
            </p:txBody>
          </p:sp>
          <p:sp>
            <p:nvSpPr>
              <p:cNvPr id="25" name="任意多边形: 形状 24"/>
              <p:cNvSpPr/>
              <p:nvPr/>
            </p:nvSpPr>
            <p:spPr>
              <a:xfrm>
                <a:off x="478366" y="3233208"/>
                <a:ext cx="846666" cy="645583"/>
              </a:xfrm>
              <a:custGeom>
                <a:avLst/>
                <a:gdLst>
                  <a:gd name="connsiteX0" fmla="*/ 717021 w 846666"/>
                  <a:gd name="connsiteY0" fmla="*/ 645583 h 645583"/>
                  <a:gd name="connsiteX1" fmla="*/ 129646 w 846666"/>
                  <a:gd name="connsiteY1" fmla="*/ 645583 h 645583"/>
                  <a:gd name="connsiteX2" fmla="*/ 0 w 846666"/>
                  <a:gd name="connsiteY2" fmla="*/ 515937 h 645583"/>
                  <a:gd name="connsiteX3" fmla="*/ 0 w 846666"/>
                  <a:gd name="connsiteY3" fmla="*/ 129646 h 645583"/>
                  <a:gd name="connsiteX4" fmla="*/ 129646 w 846666"/>
                  <a:gd name="connsiteY4" fmla="*/ 0 h 645583"/>
                  <a:gd name="connsiteX5" fmla="*/ 717021 w 846666"/>
                  <a:gd name="connsiteY5" fmla="*/ 0 h 645583"/>
                  <a:gd name="connsiteX6" fmla="*/ 846667 w 846666"/>
                  <a:gd name="connsiteY6" fmla="*/ 129646 h 645583"/>
                  <a:gd name="connsiteX7" fmla="*/ 846667 w 846666"/>
                  <a:gd name="connsiteY7" fmla="*/ 515937 h 645583"/>
                  <a:gd name="connsiteX8" fmla="*/ 717021 w 846666"/>
                  <a:gd name="connsiteY8" fmla="*/ 645583 h 645583"/>
                  <a:gd name="connsiteX9" fmla="*/ 129646 w 846666"/>
                  <a:gd name="connsiteY9" fmla="*/ 66146 h 645583"/>
                  <a:gd name="connsiteX10" fmla="*/ 63500 w 846666"/>
                  <a:gd name="connsiteY10" fmla="*/ 129646 h 645583"/>
                  <a:gd name="connsiteX11" fmla="*/ 63500 w 846666"/>
                  <a:gd name="connsiteY11" fmla="*/ 515937 h 645583"/>
                  <a:gd name="connsiteX12" fmla="*/ 129646 w 846666"/>
                  <a:gd name="connsiteY12" fmla="*/ 579438 h 645583"/>
                  <a:gd name="connsiteX13" fmla="*/ 717021 w 846666"/>
                  <a:gd name="connsiteY13" fmla="*/ 579438 h 645583"/>
                  <a:gd name="connsiteX14" fmla="*/ 783167 w 846666"/>
                  <a:gd name="connsiteY14" fmla="*/ 515937 h 645583"/>
                  <a:gd name="connsiteX15" fmla="*/ 783167 w 846666"/>
                  <a:gd name="connsiteY15" fmla="*/ 129646 h 645583"/>
                  <a:gd name="connsiteX16" fmla="*/ 717021 w 846666"/>
                  <a:gd name="connsiteY16" fmla="*/ 66146 h 645583"/>
                  <a:gd name="connsiteX17" fmla="*/ 129646 w 846666"/>
                  <a:gd name="connsiteY17" fmla="*/ 66146 h 64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6666" h="645583">
                    <a:moveTo>
                      <a:pt x="717021" y="645583"/>
                    </a:moveTo>
                    <a:lnTo>
                      <a:pt x="129646" y="645583"/>
                    </a:lnTo>
                    <a:cubicBezTo>
                      <a:pt x="58208" y="645583"/>
                      <a:pt x="0" y="587375"/>
                      <a:pt x="0" y="515937"/>
                    </a:cubicBezTo>
                    <a:lnTo>
                      <a:pt x="0" y="129646"/>
                    </a:lnTo>
                    <a:cubicBezTo>
                      <a:pt x="0" y="58208"/>
                      <a:pt x="58208" y="0"/>
                      <a:pt x="129646" y="0"/>
                    </a:cubicBezTo>
                    <a:lnTo>
                      <a:pt x="717021" y="0"/>
                    </a:lnTo>
                    <a:cubicBezTo>
                      <a:pt x="788458" y="0"/>
                      <a:pt x="846667" y="58208"/>
                      <a:pt x="846667" y="129646"/>
                    </a:cubicBezTo>
                    <a:lnTo>
                      <a:pt x="846667" y="515937"/>
                    </a:lnTo>
                    <a:cubicBezTo>
                      <a:pt x="846667" y="587375"/>
                      <a:pt x="788458" y="645583"/>
                      <a:pt x="717021" y="645583"/>
                    </a:cubicBezTo>
                    <a:close/>
                    <a:moveTo>
                      <a:pt x="129646" y="66146"/>
                    </a:moveTo>
                    <a:cubicBezTo>
                      <a:pt x="92604" y="66146"/>
                      <a:pt x="63500" y="95250"/>
                      <a:pt x="63500" y="129646"/>
                    </a:cubicBezTo>
                    <a:lnTo>
                      <a:pt x="63500" y="515937"/>
                    </a:lnTo>
                    <a:cubicBezTo>
                      <a:pt x="63500" y="550333"/>
                      <a:pt x="92604" y="579438"/>
                      <a:pt x="129646" y="579438"/>
                    </a:cubicBezTo>
                    <a:lnTo>
                      <a:pt x="717021" y="579438"/>
                    </a:lnTo>
                    <a:cubicBezTo>
                      <a:pt x="754062" y="579438"/>
                      <a:pt x="783167" y="550333"/>
                      <a:pt x="783167" y="515937"/>
                    </a:cubicBezTo>
                    <a:lnTo>
                      <a:pt x="783167" y="129646"/>
                    </a:lnTo>
                    <a:cubicBezTo>
                      <a:pt x="783167" y="95250"/>
                      <a:pt x="754062" y="66146"/>
                      <a:pt x="717021" y="66146"/>
                    </a:cubicBezTo>
                    <a:lnTo>
                      <a:pt x="129646" y="66146"/>
                    </a:lnTo>
                    <a:close/>
                  </a:path>
                </a:pathLst>
              </a:custGeom>
              <a:grpFill/>
              <a:ln w="1860" cap="flat">
                <a:noFill/>
                <a:prstDash val="solid"/>
                <a:miter/>
              </a:ln>
            </p:spPr>
            <p:txBody>
              <a:bodyPr rtlCol="0" anchor="ctr">
                <a:noAutofit/>
              </a:bodyPr>
              <a:lstStyle/>
              <a:p>
                <a:endParaRPr lang="zh-CN" altLang="en-US"/>
              </a:p>
            </p:txBody>
          </p:sp>
          <p:sp>
            <p:nvSpPr>
              <p:cNvPr id="26" name="任意多边形: 形状 25"/>
              <p:cNvSpPr/>
              <p:nvPr/>
            </p:nvSpPr>
            <p:spPr>
              <a:xfrm>
                <a:off x="835554" y="3429000"/>
                <a:ext cx="132291" cy="126999"/>
              </a:xfrm>
              <a:custGeom>
                <a:avLst/>
                <a:gdLst>
                  <a:gd name="connsiteX0" fmla="*/ 66146 w 132291"/>
                  <a:gd name="connsiteY0" fmla="*/ 0 h 126999"/>
                  <a:gd name="connsiteX1" fmla="*/ 132292 w 132291"/>
                  <a:gd name="connsiteY1" fmla="*/ 63500 h 126999"/>
                  <a:gd name="connsiteX2" fmla="*/ 66146 w 132291"/>
                  <a:gd name="connsiteY2" fmla="*/ 127000 h 126999"/>
                  <a:gd name="connsiteX3" fmla="*/ 0 w 132291"/>
                  <a:gd name="connsiteY3" fmla="*/ 63500 h 126999"/>
                  <a:gd name="connsiteX4" fmla="*/ 66146 w 132291"/>
                  <a:gd name="connsiteY4" fmla="*/ 0 h 12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1" h="126999">
                    <a:moveTo>
                      <a:pt x="66146" y="0"/>
                    </a:moveTo>
                    <a:cubicBezTo>
                      <a:pt x="103188" y="0"/>
                      <a:pt x="132292" y="29104"/>
                      <a:pt x="132292" y="63500"/>
                    </a:cubicBezTo>
                    <a:cubicBezTo>
                      <a:pt x="132292" y="97896"/>
                      <a:pt x="103188" y="127000"/>
                      <a:pt x="66146" y="127000"/>
                    </a:cubicBezTo>
                    <a:cubicBezTo>
                      <a:pt x="29104" y="127000"/>
                      <a:pt x="0" y="97896"/>
                      <a:pt x="0" y="63500"/>
                    </a:cubicBezTo>
                    <a:cubicBezTo>
                      <a:pt x="0" y="29104"/>
                      <a:pt x="29104" y="0"/>
                      <a:pt x="66146" y="0"/>
                    </a:cubicBezTo>
                    <a:close/>
                  </a:path>
                </a:pathLst>
              </a:custGeom>
              <a:grpFill/>
              <a:ln w="1860" cap="flat">
                <a:noFill/>
                <a:prstDash val="solid"/>
                <a:miter/>
              </a:ln>
            </p:spPr>
            <p:txBody>
              <a:bodyPr rtlCol="0" anchor="ctr">
                <a:noAutofit/>
              </a:bodyPr>
              <a:lstStyle/>
              <a:p>
                <a:endParaRPr lang="zh-CN" altLang="en-US"/>
              </a:p>
            </p:txBody>
          </p:sp>
          <p:sp>
            <p:nvSpPr>
              <p:cNvPr id="27" name="任意多边形: 形状 26"/>
              <p:cNvSpPr/>
              <p:nvPr/>
            </p:nvSpPr>
            <p:spPr>
              <a:xfrm>
                <a:off x="869949" y="3492500"/>
                <a:ext cx="63499" cy="193145"/>
              </a:xfrm>
              <a:custGeom>
                <a:avLst/>
                <a:gdLst>
                  <a:gd name="connsiteX0" fmla="*/ 31750 w 63499"/>
                  <a:gd name="connsiteY0" fmla="*/ 0 h 193145"/>
                  <a:gd name="connsiteX1" fmla="*/ 63500 w 63499"/>
                  <a:gd name="connsiteY1" fmla="*/ 31750 h 193145"/>
                  <a:gd name="connsiteX2" fmla="*/ 63500 w 63499"/>
                  <a:gd name="connsiteY2" fmla="*/ 161396 h 193145"/>
                  <a:gd name="connsiteX3" fmla="*/ 31750 w 63499"/>
                  <a:gd name="connsiteY3" fmla="*/ 193146 h 193145"/>
                  <a:gd name="connsiteX4" fmla="*/ 0 w 63499"/>
                  <a:gd name="connsiteY4" fmla="*/ 161396 h 193145"/>
                  <a:gd name="connsiteX5" fmla="*/ 0 w 63499"/>
                  <a:gd name="connsiteY5" fmla="*/ 31750 h 193145"/>
                  <a:gd name="connsiteX6" fmla="*/ 31750 w 63499"/>
                  <a:gd name="connsiteY6" fmla="*/ 0 h 19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99" h="193145">
                    <a:moveTo>
                      <a:pt x="31750" y="0"/>
                    </a:moveTo>
                    <a:cubicBezTo>
                      <a:pt x="50271" y="0"/>
                      <a:pt x="63500" y="13229"/>
                      <a:pt x="63500" y="31750"/>
                    </a:cubicBezTo>
                    <a:lnTo>
                      <a:pt x="63500" y="161396"/>
                    </a:lnTo>
                    <a:cubicBezTo>
                      <a:pt x="63500" y="179917"/>
                      <a:pt x="47625" y="193146"/>
                      <a:pt x="31750" y="193146"/>
                    </a:cubicBezTo>
                    <a:cubicBezTo>
                      <a:pt x="13229" y="193146"/>
                      <a:pt x="0" y="179917"/>
                      <a:pt x="0" y="161396"/>
                    </a:cubicBezTo>
                    <a:lnTo>
                      <a:pt x="0" y="31750"/>
                    </a:lnTo>
                    <a:cubicBezTo>
                      <a:pt x="0" y="15875"/>
                      <a:pt x="13229" y="0"/>
                      <a:pt x="31750" y="0"/>
                    </a:cubicBezTo>
                    <a:close/>
                  </a:path>
                </a:pathLst>
              </a:custGeom>
              <a:grpFill/>
              <a:ln w="1860" cap="flat">
                <a:noFill/>
                <a:prstDash val="solid"/>
                <a:miter/>
              </a:ln>
            </p:spPr>
            <p:txBody>
              <a:bodyPr rtlCol="0" anchor="ctr">
                <a:noAutofit/>
              </a:bodyPr>
              <a:lstStyle/>
              <a:p>
                <a:endParaRPr lang="zh-CN" altLang="en-US"/>
              </a:p>
            </p:txBody>
          </p:sp>
        </p:grpSp>
      </p:grpSp>
      <p:sp>
        <p:nvSpPr>
          <p:cNvPr id="46" name="矩形: 圆角 45"/>
          <p:cNvSpPr/>
          <p:nvPr/>
        </p:nvSpPr>
        <p:spPr>
          <a:xfrm rot="19051363">
            <a:off x="650378" y="521711"/>
            <a:ext cx="260887" cy="260644"/>
          </a:xfrm>
          <a:prstGeom prst="roundRect">
            <a:avLst>
              <a:gd name="adj" fmla="val 169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矩形: 圆角 46"/>
          <p:cNvSpPr/>
          <p:nvPr/>
        </p:nvSpPr>
        <p:spPr>
          <a:xfrm rot="19051363">
            <a:off x="449271" y="521711"/>
            <a:ext cx="260887" cy="260644"/>
          </a:xfrm>
          <a:prstGeom prst="roundRect">
            <a:avLst>
              <a:gd name="adj" fmla="val 169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endParaRPr>
          </a:p>
        </p:txBody>
      </p:sp>
      <p:sp>
        <p:nvSpPr>
          <p:cNvPr id="32" name="矩形: 圆角 31"/>
          <p:cNvSpPr/>
          <p:nvPr/>
        </p:nvSpPr>
        <p:spPr>
          <a:xfrm>
            <a:off x="1518342" y="5253994"/>
            <a:ext cx="3792375" cy="651933"/>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1"/>
                </a:solidFill>
                <a:latin typeface="+mj-ea"/>
                <a:ea typeface="+mj-ea"/>
              </a:rPr>
              <a:t>       线上就诊患者个人信息</a:t>
            </a:r>
          </a:p>
        </p:txBody>
      </p:sp>
      <p:pic>
        <p:nvPicPr>
          <p:cNvPr id="57" name="图形 56" descr="员工徽章"/>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2205" y="5396442"/>
            <a:ext cx="367036" cy="367036"/>
          </a:xfrm>
          <a:prstGeom prst="rect">
            <a:avLst/>
          </a:prstGeom>
        </p:spPr>
      </p:pic>
      <p:sp>
        <p:nvSpPr>
          <p:cNvPr id="33" name="矩形: 圆角 32"/>
          <p:cNvSpPr/>
          <p:nvPr/>
        </p:nvSpPr>
        <p:spPr>
          <a:xfrm>
            <a:off x="6733553" y="5253994"/>
            <a:ext cx="4179980" cy="651933"/>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solidFill>
                  <a:schemeClr val="accent1"/>
                </a:solidFill>
                <a:latin typeface="+mj-ea"/>
                <a:ea typeface="+mj-ea"/>
              </a:rPr>
              <a:t>         医院线上诊疗相关数据</a:t>
            </a:r>
          </a:p>
        </p:txBody>
      </p:sp>
      <p:grpSp>
        <p:nvGrpSpPr>
          <p:cNvPr id="6" name="组合 5"/>
          <p:cNvGrpSpPr/>
          <p:nvPr/>
        </p:nvGrpSpPr>
        <p:grpSpPr>
          <a:xfrm>
            <a:off x="7233378" y="5411022"/>
            <a:ext cx="313891" cy="316186"/>
            <a:chOff x="7233378" y="5411022"/>
            <a:chExt cx="313891" cy="316186"/>
          </a:xfrm>
        </p:grpSpPr>
        <p:sp>
          <p:nvSpPr>
            <p:cNvPr id="62" name="任意多边形: 形状 61"/>
            <p:cNvSpPr/>
            <p:nvPr/>
          </p:nvSpPr>
          <p:spPr>
            <a:xfrm>
              <a:off x="7348076" y="5411022"/>
              <a:ext cx="199193" cy="128844"/>
            </a:xfrm>
            <a:custGeom>
              <a:avLst/>
              <a:gdLst>
                <a:gd name="connsiteX0" fmla="*/ 169754 w 199193"/>
                <a:gd name="connsiteY0" fmla="*/ 50085 h 128844"/>
                <a:gd name="connsiteX1" fmla="*/ 131904 w 199193"/>
                <a:gd name="connsiteY1" fmla="*/ 18352 h 128844"/>
                <a:gd name="connsiteX2" fmla="*/ 125786 w 199193"/>
                <a:gd name="connsiteY2" fmla="*/ 18734 h 128844"/>
                <a:gd name="connsiteX3" fmla="*/ 86406 w 199193"/>
                <a:gd name="connsiteY3" fmla="*/ 0 h 128844"/>
                <a:gd name="connsiteX4" fmla="*/ 37468 w 199193"/>
                <a:gd name="connsiteY4" fmla="*/ 37086 h 128844"/>
                <a:gd name="connsiteX5" fmla="*/ 0 w 199193"/>
                <a:gd name="connsiteY5" fmla="*/ 82583 h 128844"/>
                <a:gd name="connsiteX6" fmla="*/ 45880 w 199193"/>
                <a:gd name="connsiteY6" fmla="*/ 128845 h 128844"/>
                <a:gd name="connsiteX7" fmla="*/ 45880 w 199193"/>
                <a:gd name="connsiteY7" fmla="*/ 128845 h 128844"/>
                <a:gd name="connsiteX8" fmla="*/ 160578 w 199193"/>
                <a:gd name="connsiteY8" fmla="*/ 128845 h 128844"/>
                <a:gd name="connsiteX9" fmla="*/ 199193 w 199193"/>
                <a:gd name="connsiteY9" fmla="*/ 88700 h 128844"/>
                <a:gd name="connsiteX10" fmla="*/ 169754 w 199193"/>
                <a:gd name="connsiteY10" fmla="*/ 50085 h 128844"/>
                <a:gd name="connsiteX11" fmla="*/ 158284 w 199193"/>
                <a:gd name="connsiteY11" fmla="*/ 105905 h 128844"/>
                <a:gd name="connsiteX12" fmla="*/ 45115 w 199193"/>
                <a:gd name="connsiteY12" fmla="*/ 105905 h 128844"/>
                <a:gd name="connsiteX13" fmla="*/ 24851 w 199193"/>
                <a:gd name="connsiteY13" fmla="*/ 92524 h 128844"/>
                <a:gd name="connsiteX14" fmla="*/ 27528 w 199193"/>
                <a:gd name="connsiteY14" fmla="*/ 68055 h 128844"/>
                <a:gd name="connsiteX15" fmla="*/ 46262 w 199193"/>
                <a:gd name="connsiteY15" fmla="*/ 58496 h 128844"/>
                <a:gd name="connsiteX16" fmla="*/ 50085 w 199193"/>
                <a:gd name="connsiteY16" fmla="*/ 58879 h 128844"/>
                <a:gd name="connsiteX17" fmla="*/ 56967 w 199193"/>
                <a:gd name="connsiteY17" fmla="*/ 60026 h 128844"/>
                <a:gd name="connsiteX18" fmla="*/ 56967 w 199193"/>
                <a:gd name="connsiteY18" fmla="*/ 52379 h 128844"/>
                <a:gd name="connsiteX19" fmla="*/ 79524 w 199193"/>
                <a:gd name="connsiteY19" fmla="*/ 23704 h 128844"/>
                <a:gd name="connsiteX20" fmla="*/ 86406 w 199193"/>
                <a:gd name="connsiteY20" fmla="*/ 22940 h 128844"/>
                <a:gd name="connsiteX21" fmla="*/ 86406 w 199193"/>
                <a:gd name="connsiteY21" fmla="*/ 22940 h 128844"/>
                <a:gd name="connsiteX22" fmla="*/ 86406 w 199193"/>
                <a:gd name="connsiteY22" fmla="*/ 22940 h 128844"/>
                <a:gd name="connsiteX23" fmla="*/ 86406 w 199193"/>
                <a:gd name="connsiteY23" fmla="*/ 22940 h 128844"/>
                <a:gd name="connsiteX24" fmla="*/ 112405 w 199193"/>
                <a:gd name="connsiteY24" fmla="*/ 38998 h 128844"/>
                <a:gd name="connsiteX25" fmla="*/ 114699 w 199193"/>
                <a:gd name="connsiteY25" fmla="*/ 43586 h 128844"/>
                <a:gd name="connsiteX26" fmla="*/ 119669 w 199193"/>
                <a:gd name="connsiteY26" fmla="*/ 41674 h 128844"/>
                <a:gd name="connsiteX27" fmla="*/ 127316 w 199193"/>
                <a:gd name="connsiteY27" fmla="*/ 40527 h 128844"/>
                <a:gd name="connsiteX28" fmla="*/ 141079 w 199193"/>
                <a:gd name="connsiteY28" fmla="*/ 44733 h 128844"/>
                <a:gd name="connsiteX29" fmla="*/ 151020 w 199193"/>
                <a:gd name="connsiteY29" fmla="*/ 64231 h 128844"/>
                <a:gd name="connsiteX30" fmla="*/ 151020 w 199193"/>
                <a:gd name="connsiteY30" fmla="*/ 70349 h 128844"/>
                <a:gd name="connsiteX31" fmla="*/ 158667 w 199193"/>
                <a:gd name="connsiteY31" fmla="*/ 70349 h 128844"/>
                <a:gd name="connsiteX32" fmla="*/ 176636 w 199193"/>
                <a:gd name="connsiteY32" fmla="*/ 88318 h 128844"/>
                <a:gd name="connsiteX33" fmla="*/ 158284 w 199193"/>
                <a:gd name="connsiteY33" fmla="*/ 105905 h 1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9193" h="128844">
                  <a:moveTo>
                    <a:pt x="169754" y="50085"/>
                  </a:moveTo>
                  <a:cubicBezTo>
                    <a:pt x="166696" y="32116"/>
                    <a:pt x="150638" y="18352"/>
                    <a:pt x="131904" y="18352"/>
                  </a:cubicBezTo>
                  <a:cubicBezTo>
                    <a:pt x="129992" y="18352"/>
                    <a:pt x="127698" y="18734"/>
                    <a:pt x="125786" y="18734"/>
                  </a:cubicBezTo>
                  <a:cubicBezTo>
                    <a:pt x="116610" y="7264"/>
                    <a:pt x="102464" y="0"/>
                    <a:pt x="86406" y="0"/>
                  </a:cubicBezTo>
                  <a:cubicBezTo>
                    <a:pt x="63084" y="0"/>
                    <a:pt x="43586" y="15675"/>
                    <a:pt x="37468" y="37086"/>
                  </a:cubicBezTo>
                  <a:cubicBezTo>
                    <a:pt x="16058" y="41292"/>
                    <a:pt x="0" y="60026"/>
                    <a:pt x="0" y="82583"/>
                  </a:cubicBezTo>
                  <a:cubicBezTo>
                    <a:pt x="0" y="108199"/>
                    <a:pt x="20646" y="128845"/>
                    <a:pt x="45880" y="128845"/>
                  </a:cubicBezTo>
                  <a:lnTo>
                    <a:pt x="45880" y="128845"/>
                  </a:lnTo>
                  <a:cubicBezTo>
                    <a:pt x="45880" y="128845"/>
                    <a:pt x="159049" y="128845"/>
                    <a:pt x="160578" y="128845"/>
                  </a:cubicBezTo>
                  <a:cubicBezTo>
                    <a:pt x="182753" y="128845"/>
                    <a:pt x="199193" y="110875"/>
                    <a:pt x="199193" y="88700"/>
                  </a:cubicBezTo>
                  <a:cubicBezTo>
                    <a:pt x="199193" y="70349"/>
                    <a:pt x="186577" y="55055"/>
                    <a:pt x="169754" y="50085"/>
                  </a:cubicBezTo>
                  <a:close/>
                  <a:moveTo>
                    <a:pt x="158284" y="105905"/>
                  </a:moveTo>
                  <a:lnTo>
                    <a:pt x="45115" y="105905"/>
                  </a:lnTo>
                  <a:cubicBezTo>
                    <a:pt x="36321" y="105141"/>
                    <a:pt x="28675" y="100170"/>
                    <a:pt x="24851" y="92524"/>
                  </a:cubicBezTo>
                  <a:cubicBezTo>
                    <a:pt x="21410" y="84495"/>
                    <a:pt x="22175" y="75319"/>
                    <a:pt x="27528" y="68055"/>
                  </a:cubicBezTo>
                  <a:cubicBezTo>
                    <a:pt x="32116" y="61937"/>
                    <a:pt x="38998" y="58496"/>
                    <a:pt x="46262" y="58496"/>
                  </a:cubicBezTo>
                  <a:cubicBezTo>
                    <a:pt x="47409" y="58496"/>
                    <a:pt x="48938" y="58496"/>
                    <a:pt x="50085" y="58879"/>
                  </a:cubicBezTo>
                  <a:lnTo>
                    <a:pt x="56967" y="60026"/>
                  </a:lnTo>
                  <a:lnTo>
                    <a:pt x="56967" y="52379"/>
                  </a:lnTo>
                  <a:cubicBezTo>
                    <a:pt x="56967" y="38615"/>
                    <a:pt x="66143" y="26763"/>
                    <a:pt x="79524" y="23704"/>
                  </a:cubicBezTo>
                  <a:cubicBezTo>
                    <a:pt x="81818" y="23322"/>
                    <a:pt x="84112" y="22940"/>
                    <a:pt x="86406" y="22940"/>
                  </a:cubicBezTo>
                  <a:cubicBezTo>
                    <a:pt x="86406" y="22940"/>
                    <a:pt x="86406" y="22940"/>
                    <a:pt x="86406" y="22940"/>
                  </a:cubicBezTo>
                  <a:lnTo>
                    <a:pt x="86406" y="22940"/>
                  </a:lnTo>
                  <a:cubicBezTo>
                    <a:pt x="86406" y="22940"/>
                    <a:pt x="86406" y="22940"/>
                    <a:pt x="86406" y="22940"/>
                  </a:cubicBezTo>
                  <a:cubicBezTo>
                    <a:pt x="97494" y="22940"/>
                    <a:pt x="107434" y="29057"/>
                    <a:pt x="112405" y="38998"/>
                  </a:cubicBezTo>
                  <a:lnTo>
                    <a:pt x="114699" y="43586"/>
                  </a:lnTo>
                  <a:lnTo>
                    <a:pt x="119669" y="41674"/>
                  </a:lnTo>
                  <a:cubicBezTo>
                    <a:pt x="121963" y="40909"/>
                    <a:pt x="124639" y="40527"/>
                    <a:pt x="127316" y="40527"/>
                  </a:cubicBezTo>
                  <a:cubicBezTo>
                    <a:pt x="132286" y="40527"/>
                    <a:pt x="136874" y="42056"/>
                    <a:pt x="141079" y="44733"/>
                  </a:cubicBezTo>
                  <a:cubicBezTo>
                    <a:pt x="147197" y="49320"/>
                    <a:pt x="151020" y="56585"/>
                    <a:pt x="151020" y="64231"/>
                  </a:cubicBezTo>
                  <a:lnTo>
                    <a:pt x="151020" y="70349"/>
                  </a:lnTo>
                  <a:lnTo>
                    <a:pt x="158667" y="70349"/>
                  </a:lnTo>
                  <a:cubicBezTo>
                    <a:pt x="168607" y="70349"/>
                    <a:pt x="176636" y="78377"/>
                    <a:pt x="176636" y="88318"/>
                  </a:cubicBezTo>
                  <a:cubicBezTo>
                    <a:pt x="176254" y="97876"/>
                    <a:pt x="168225" y="105905"/>
                    <a:pt x="158284" y="105905"/>
                  </a:cubicBezTo>
                  <a:close/>
                </a:path>
              </a:pathLst>
            </a:custGeom>
            <a:solidFill>
              <a:schemeClr val="accent1"/>
            </a:solidFill>
            <a:ln w="3770" cap="flat">
              <a:solidFill>
                <a:schemeClr val="accent1"/>
              </a:solidFill>
              <a:prstDash val="solid"/>
              <a:miter/>
            </a:ln>
          </p:spPr>
          <p:txBody>
            <a:bodyPr rtlCol="0" anchor="ctr">
              <a:noAutofit/>
            </a:bodyPr>
            <a:lstStyle/>
            <a:p>
              <a:endParaRPr lang="zh-CN" altLang="en-US"/>
            </a:p>
          </p:txBody>
        </p:sp>
        <p:sp>
          <p:nvSpPr>
            <p:cNvPr id="63" name="任意多边形: 形状 62"/>
            <p:cNvSpPr/>
            <p:nvPr/>
          </p:nvSpPr>
          <p:spPr>
            <a:xfrm>
              <a:off x="7233378" y="5555160"/>
              <a:ext cx="183518" cy="172048"/>
            </a:xfrm>
            <a:custGeom>
              <a:avLst/>
              <a:gdLst>
                <a:gd name="connsiteX0" fmla="*/ 171283 w 183518"/>
                <a:gd name="connsiteY0" fmla="*/ 0 h 172048"/>
                <a:gd name="connsiteX1" fmla="*/ 12235 w 183518"/>
                <a:gd name="connsiteY1" fmla="*/ 0 h 172048"/>
                <a:gd name="connsiteX2" fmla="*/ 0 w 183518"/>
                <a:gd name="connsiteY2" fmla="*/ 12235 h 172048"/>
                <a:gd name="connsiteX3" fmla="*/ 0 w 183518"/>
                <a:gd name="connsiteY3" fmla="*/ 121581 h 172048"/>
                <a:gd name="connsiteX4" fmla="*/ 12235 w 183518"/>
                <a:gd name="connsiteY4" fmla="*/ 133815 h 172048"/>
                <a:gd name="connsiteX5" fmla="*/ 12235 w 183518"/>
                <a:gd name="connsiteY5" fmla="*/ 133815 h 172048"/>
                <a:gd name="connsiteX6" fmla="*/ 72643 w 183518"/>
                <a:gd name="connsiteY6" fmla="*/ 133815 h 172048"/>
                <a:gd name="connsiteX7" fmla="*/ 72643 w 183518"/>
                <a:gd name="connsiteY7" fmla="*/ 149108 h 172048"/>
                <a:gd name="connsiteX8" fmla="*/ 45880 w 183518"/>
                <a:gd name="connsiteY8" fmla="*/ 149108 h 172048"/>
                <a:gd name="connsiteX9" fmla="*/ 45880 w 183518"/>
                <a:gd name="connsiteY9" fmla="*/ 172048 h 172048"/>
                <a:gd name="connsiteX10" fmla="*/ 137639 w 183518"/>
                <a:gd name="connsiteY10" fmla="*/ 172048 h 172048"/>
                <a:gd name="connsiteX11" fmla="*/ 137639 w 183518"/>
                <a:gd name="connsiteY11" fmla="*/ 149108 h 172048"/>
                <a:gd name="connsiteX12" fmla="*/ 110875 w 183518"/>
                <a:gd name="connsiteY12" fmla="*/ 149108 h 172048"/>
                <a:gd name="connsiteX13" fmla="*/ 110875 w 183518"/>
                <a:gd name="connsiteY13" fmla="*/ 133815 h 172048"/>
                <a:gd name="connsiteX14" fmla="*/ 171283 w 183518"/>
                <a:gd name="connsiteY14" fmla="*/ 133815 h 172048"/>
                <a:gd name="connsiteX15" fmla="*/ 183518 w 183518"/>
                <a:gd name="connsiteY15" fmla="*/ 121581 h 172048"/>
                <a:gd name="connsiteX16" fmla="*/ 183518 w 183518"/>
                <a:gd name="connsiteY16" fmla="*/ 121581 h 172048"/>
                <a:gd name="connsiteX17" fmla="*/ 183518 w 183518"/>
                <a:gd name="connsiteY17" fmla="*/ 12235 h 172048"/>
                <a:gd name="connsiteX18" fmla="*/ 171283 w 183518"/>
                <a:gd name="connsiteY18" fmla="*/ 0 h 172048"/>
                <a:gd name="connsiteX19" fmla="*/ 160578 w 183518"/>
                <a:gd name="connsiteY19" fmla="*/ 110875 h 172048"/>
                <a:gd name="connsiteX20" fmla="*/ 22940 w 183518"/>
                <a:gd name="connsiteY20" fmla="*/ 110875 h 172048"/>
                <a:gd name="connsiteX21" fmla="*/ 22940 w 183518"/>
                <a:gd name="connsiteY21" fmla="*/ 22940 h 172048"/>
                <a:gd name="connsiteX22" fmla="*/ 160578 w 183518"/>
                <a:gd name="connsiteY22" fmla="*/ 22940 h 172048"/>
                <a:gd name="connsiteX23" fmla="*/ 160578 w 183518"/>
                <a:gd name="connsiteY23" fmla="*/ 110875 h 17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518" h="172048">
                  <a:moveTo>
                    <a:pt x="171283" y="0"/>
                  </a:moveTo>
                  <a:lnTo>
                    <a:pt x="12235" y="0"/>
                  </a:lnTo>
                  <a:cubicBezTo>
                    <a:pt x="5353" y="0"/>
                    <a:pt x="0" y="5353"/>
                    <a:pt x="0" y="12235"/>
                  </a:cubicBezTo>
                  <a:lnTo>
                    <a:pt x="0" y="121581"/>
                  </a:lnTo>
                  <a:cubicBezTo>
                    <a:pt x="0" y="128463"/>
                    <a:pt x="5353" y="133815"/>
                    <a:pt x="12235" y="133815"/>
                  </a:cubicBezTo>
                  <a:cubicBezTo>
                    <a:pt x="12235" y="133815"/>
                    <a:pt x="12235" y="133815"/>
                    <a:pt x="12235" y="133815"/>
                  </a:cubicBezTo>
                  <a:lnTo>
                    <a:pt x="72643" y="133815"/>
                  </a:lnTo>
                  <a:lnTo>
                    <a:pt x="72643" y="149108"/>
                  </a:lnTo>
                  <a:lnTo>
                    <a:pt x="45880" y="149108"/>
                  </a:lnTo>
                  <a:lnTo>
                    <a:pt x="45880" y="172048"/>
                  </a:lnTo>
                  <a:lnTo>
                    <a:pt x="137639" y="172048"/>
                  </a:lnTo>
                  <a:lnTo>
                    <a:pt x="137639" y="149108"/>
                  </a:lnTo>
                  <a:lnTo>
                    <a:pt x="110875" y="149108"/>
                  </a:lnTo>
                  <a:lnTo>
                    <a:pt x="110875" y="133815"/>
                  </a:lnTo>
                  <a:lnTo>
                    <a:pt x="171283" y="133815"/>
                  </a:lnTo>
                  <a:cubicBezTo>
                    <a:pt x="178165" y="133815"/>
                    <a:pt x="183518" y="128463"/>
                    <a:pt x="183518" y="121581"/>
                  </a:cubicBezTo>
                  <a:lnTo>
                    <a:pt x="183518" y="121581"/>
                  </a:lnTo>
                  <a:lnTo>
                    <a:pt x="183518" y="12235"/>
                  </a:lnTo>
                  <a:cubicBezTo>
                    <a:pt x="183518" y="5353"/>
                    <a:pt x="178165" y="0"/>
                    <a:pt x="171283" y="0"/>
                  </a:cubicBezTo>
                  <a:close/>
                  <a:moveTo>
                    <a:pt x="160578" y="110875"/>
                  </a:moveTo>
                  <a:lnTo>
                    <a:pt x="22940" y="110875"/>
                  </a:lnTo>
                  <a:lnTo>
                    <a:pt x="22940" y="22940"/>
                  </a:lnTo>
                  <a:lnTo>
                    <a:pt x="160578" y="22940"/>
                  </a:lnTo>
                  <a:lnTo>
                    <a:pt x="160578" y="110875"/>
                  </a:lnTo>
                  <a:close/>
                </a:path>
              </a:pathLst>
            </a:custGeom>
            <a:solidFill>
              <a:schemeClr val="accent1"/>
            </a:solidFill>
            <a:ln w="3770" cap="flat">
              <a:noFill/>
              <a:prstDash val="solid"/>
              <a:miter/>
            </a:ln>
          </p:spPr>
          <p:txBody>
            <a:bodyPr rtlCol="0" anchor="ctr">
              <a:noAutofit/>
            </a:bodyPr>
            <a:lstStyle/>
            <a:p>
              <a:endParaRPr lang="zh-CN" altLang="en-US"/>
            </a:p>
          </p:txBody>
        </p:sp>
        <p:sp>
          <p:nvSpPr>
            <p:cNvPr id="64" name="任意多边形: 形状 63"/>
            <p:cNvSpPr/>
            <p:nvPr/>
          </p:nvSpPr>
          <p:spPr>
            <a:xfrm>
              <a:off x="7434865" y="5555160"/>
              <a:ext cx="67382" cy="84877"/>
            </a:xfrm>
            <a:custGeom>
              <a:avLst/>
              <a:gdLst>
                <a:gd name="connsiteX0" fmla="*/ 38615 w 67382"/>
                <a:gd name="connsiteY0" fmla="*/ 0 h 84877"/>
                <a:gd name="connsiteX1" fmla="*/ 44350 w 67382"/>
                <a:gd name="connsiteY1" fmla="*/ 17587 h 84877"/>
                <a:gd name="connsiteX2" fmla="*/ 27910 w 67382"/>
                <a:gd name="connsiteY2" fmla="*/ 44733 h 84877"/>
                <a:gd name="connsiteX3" fmla="*/ 27910 w 67382"/>
                <a:gd name="connsiteY3" fmla="*/ 29057 h 84877"/>
                <a:gd name="connsiteX4" fmla="*/ 0 w 67382"/>
                <a:gd name="connsiteY4" fmla="*/ 57349 h 84877"/>
                <a:gd name="connsiteX5" fmla="*/ 27910 w 67382"/>
                <a:gd name="connsiteY5" fmla="*/ 84877 h 84877"/>
                <a:gd name="connsiteX6" fmla="*/ 27910 w 67382"/>
                <a:gd name="connsiteY6" fmla="*/ 69202 h 84877"/>
                <a:gd name="connsiteX7" fmla="*/ 65378 w 67382"/>
                <a:gd name="connsiteY7" fmla="*/ 3441 h 84877"/>
                <a:gd name="connsiteX8" fmla="*/ 64231 w 67382"/>
                <a:gd name="connsiteY8" fmla="*/ 0 h 84877"/>
                <a:gd name="connsiteX9" fmla="*/ 38615 w 67382"/>
                <a:gd name="connsiteY9" fmla="*/ 0 h 8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82" h="84877">
                  <a:moveTo>
                    <a:pt x="38615" y="0"/>
                  </a:moveTo>
                  <a:cubicBezTo>
                    <a:pt x="42439" y="4970"/>
                    <a:pt x="44350" y="11470"/>
                    <a:pt x="44350" y="17587"/>
                  </a:cubicBezTo>
                  <a:cubicBezTo>
                    <a:pt x="44350" y="29057"/>
                    <a:pt x="37851" y="39380"/>
                    <a:pt x="27910" y="44733"/>
                  </a:cubicBezTo>
                  <a:lnTo>
                    <a:pt x="27910" y="29057"/>
                  </a:lnTo>
                  <a:lnTo>
                    <a:pt x="0" y="57349"/>
                  </a:lnTo>
                  <a:lnTo>
                    <a:pt x="27910" y="84877"/>
                  </a:lnTo>
                  <a:lnTo>
                    <a:pt x="27910" y="69202"/>
                  </a:lnTo>
                  <a:cubicBezTo>
                    <a:pt x="56585" y="61555"/>
                    <a:pt x="73407" y="32116"/>
                    <a:pt x="65378" y="3441"/>
                  </a:cubicBezTo>
                  <a:cubicBezTo>
                    <a:pt x="64996" y="2294"/>
                    <a:pt x="64614" y="1147"/>
                    <a:pt x="64231" y="0"/>
                  </a:cubicBezTo>
                  <a:lnTo>
                    <a:pt x="38615" y="0"/>
                  </a:lnTo>
                  <a:close/>
                </a:path>
              </a:pathLst>
            </a:custGeom>
            <a:solidFill>
              <a:schemeClr val="accent1"/>
            </a:solidFill>
            <a:ln w="3770" cap="flat">
              <a:noFill/>
              <a:prstDash val="solid"/>
              <a:miter/>
            </a:ln>
          </p:spPr>
          <p:txBody>
            <a:bodyPr rtlCol="0" anchor="ctr">
              <a:noAutofit/>
            </a:bodyPr>
            <a:lstStyle/>
            <a:p>
              <a:endParaRPr lang="zh-CN" altLang="en-US"/>
            </a:p>
          </p:txBody>
        </p:sp>
        <p:sp>
          <p:nvSpPr>
            <p:cNvPr id="65" name="任意多边形: 形状 64"/>
            <p:cNvSpPr/>
            <p:nvPr/>
          </p:nvSpPr>
          <p:spPr>
            <a:xfrm>
              <a:off x="7265401" y="5454990"/>
              <a:ext cx="67382" cy="84877"/>
            </a:xfrm>
            <a:custGeom>
              <a:avLst/>
              <a:gdLst>
                <a:gd name="connsiteX0" fmla="*/ 28767 w 67382"/>
                <a:gd name="connsiteY0" fmla="*/ 84877 h 84877"/>
                <a:gd name="connsiteX1" fmla="*/ 23032 w 67382"/>
                <a:gd name="connsiteY1" fmla="*/ 67290 h 84877"/>
                <a:gd name="connsiteX2" fmla="*/ 39472 w 67382"/>
                <a:gd name="connsiteY2" fmla="*/ 40145 h 84877"/>
                <a:gd name="connsiteX3" fmla="*/ 39472 w 67382"/>
                <a:gd name="connsiteY3" fmla="*/ 55820 h 84877"/>
                <a:gd name="connsiteX4" fmla="*/ 67382 w 67382"/>
                <a:gd name="connsiteY4" fmla="*/ 27528 h 84877"/>
                <a:gd name="connsiteX5" fmla="*/ 39472 w 67382"/>
                <a:gd name="connsiteY5" fmla="*/ 0 h 84877"/>
                <a:gd name="connsiteX6" fmla="*/ 39472 w 67382"/>
                <a:gd name="connsiteY6" fmla="*/ 15675 h 84877"/>
                <a:gd name="connsiteX7" fmla="*/ 2004 w 67382"/>
                <a:gd name="connsiteY7" fmla="*/ 81436 h 84877"/>
                <a:gd name="connsiteX8" fmla="*/ 3151 w 67382"/>
                <a:gd name="connsiteY8" fmla="*/ 84877 h 84877"/>
                <a:gd name="connsiteX9" fmla="*/ 28767 w 67382"/>
                <a:gd name="connsiteY9" fmla="*/ 84877 h 8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82" h="84877">
                  <a:moveTo>
                    <a:pt x="28767" y="84877"/>
                  </a:moveTo>
                  <a:cubicBezTo>
                    <a:pt x="25708" y="81054"/>
                    <a:pt x="23032" y="73407"/>
                    <a:pt x="23032" y="67290"/>
                  </a:cubicBezTo>
                  <a:cubicBezTo>
                    <a:pt x="23032" y="55820"/>
                    <a:pt x="29532" y="45497"/>
                    <a:pt x="39472" y="40145"/>
                  </a:cubicBezTo>
                  <a:lnTo>
                    <a:pt x="39472" y="55820"/>
                  </a:lnTo>
                  <a:lnTo>
                    <a:pt x="67382" y="27528"/>
                  </a:lnTo>
                  <a:lnTo>
                    <a:pt x="39472" y="0"/>
                  </a:lnTo>
                  <a:lnTo>
                    <a:pt x="39472" y="15675"/>
                  </a:lnTo>
                  <a:cubicBezTo>
                    <a:pt x="10798" y="23322"/>
                    <a:pt x="-6025" y="52761"/>
                    <a:pt x="2004" y="81436"/>
                  </a:cubicBezTo>
                  <a:cubicBezTo>
                    <a:pt x="2386" y="82583"/>
                    <a:pt x="2769" y="83730"/>
                    <a:pt x="3151" y="84877"/>
                  </a:cubicBezTo>
                  <a:lnTo>
                    <a:pt x="28767" y="84877"/>
                  </a:lnTo>
                  <a:close/>
                </a:path>
              </a:pathLst>
            </a:custGeom>
            <a:solidFill>
              <a:schemeClr val="accent1"/>
            </a:solidFill>
            <a:ln w="3770" cap="flat">
              <a:noFill/>
              <a:prstDash val="solid"/>
              <a:miter/>
            </a:ln>
          </p:spPr>
          <p:txBody>
            <a:bodyPr rtlCol="0" anchor="ctr">
              <a:noAutofit/>
            </a:bodyPr>
            <a:lstStyle/>
            <a:p>
              <a:endParaRPr lang="zh-CN" altLang="en-US"/>
            </a:p>
          </p:txBody>
        </p:sp>
      </p:grpSp>
      <p:grpSp>
        <p:nvGrpSpPr>
          <p:cNvPr id="29" name="组合 28"/>
          <p:cNvGrpSpPr/>
          <p:nvPr/>
        </p:nvGrpSpPr>
        <p:grpSpPr>
          <a:xfrm>
            <a:off x="10588525" y="510132"/>
            <a:ext cx="1224376" cy="165266"/>
            <a:chOff x="4600574" y="3332653"/>
            <a:chExt cx="2926218" cy="394978"/>
          </a:xfrm>
          <a:solidFill>
            <a:schemeClr val="bg1"/>
          </a:solidFill>
        </p:grpSpPr>
        <p:sp>
          <p:nvSpPr>
            <p:cNvPr id="30" name="任意多边形: 形状 29"/>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31" name="任意多边形: 形状 30"/>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34" name="任意多边形: 形状 33"/>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35" name="任意多边形: 形状 34"/>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36" name="任意多边形: 形状 35"/>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37" name="任意多边形: 形状 36"/>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互联网医院发展对策</a:t>
            </a:r>
          </a:p>
        </p:txBody>
      </p:sp>
      <p:sp>
        <p:nvSpPr>
          <p:cNvPr id="3" name="文本占位符 2"/>
          <p:cNvSpPr>
            <a:spLocks noGrp="1"/>
          </p:cNvSpPr>
          <p:nvPr>
            <p:ph type="body" sz="quarter" idx="10"/>
          </p:nvPr>
        </p:nvSpPr>
        <p:spPr/>
        <p:txBody>
          <a:bodyPr>
            <a:noAutofit/>
          </a:bodyPr>
          <a:lstStyle/>
          <a:p>
            <a:r>
              <a:rPr lang="en-US" altLang="zh-CN" dirty="0"/>
              <a:t>DEVELOPMENT COUNTERMEASURES OF INTERNET HOSPITALS</a:t>
            </a:r>
            <a:endParaRPr lang="zh-CN" altLang="en-US" dirty="0"/>
          </a:p>
        </p:txBody>
      </p:sp>
      <p:sp>
        <p:nvSpPr>
          <p:cNvPr id="6" name="矩形: 圆角 5"/>
          <p:cNvSpPr/>
          <p:nvPr/>
        </p:nvSpPr>
        <p:spPr>
          <a:xfrm>
            <a:off x="1114932" y="1836581"/>
            <a:ext cx="4615073" cy="1096074"/>
          </a:xfrm>
          <a:prstGeom prst="roundRect">
            <a:avLst>
              <a:gd name="adj" fmla="val 91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6" name="文本框 25"/>
          <p:cNvSpPr txBox="1"/>
          <p:nvPr/>
        </p:nvSpPr>
        <p:spPr>
          <a:xfrm>
            <a:off x="1508002" y="1998434"/>
            <a:ext cx="3464133" cy="734496"/>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r>
              <a:rPr lang="zh-CN" altLang="en-US" sz="2000" dirty="0">
                <a:solidFill>
                  <a:schemeClr val="bg1"/>
                </a:solidFill>
                <a:latin typeface="+mj-ea"/>
                <a:ea typeface="+mj-ea"/>
              </a:rPr>
              <a:t>有效防范风险</a:t>
            </a:r>
            <a:endParaRPr lang="en-US" altLang="zh-CN" sz="2000" dirty="0">
              <a:solidFill>
                <a:schemeClr val="bg1"/>
              </a:solidFill>
              <a:latin typeface="+mj-ea"/>
              <a:ea typeface="+mj-ea"/>
            </a:endParaRPr>
          </a:p>
          <a:p>
            <a:pPr algn="l">
              <a:lnSpc>
                <a:spcPct val="120000"/>
              </a:lnSpc>
            </a:pPr>
            <a:r>
              <a:rPr lang="zh-CN" altLang="en-US" sz="2000" dirty="0">
                <a:solidFill>
                  <a:schemeClr val="bg1"/>
                </a:solidFill>
                <a:latin typeface="+mj-ea"/>
                <a:ea typeface="+mj-ea"/>
              </a:rPr>
              <a:t>建立健全监管体系</a:t>
            </a:r>
          </a:p>
        </p:txBody>
      </p:sp>
      <p:sp>
        <p:nvSpPr>
          <p:cNvPr id="34" name="矩形: 圆角 33"/>
          <p:cNvSpPr/>
          <p:nvPr/>
        </p:nvSpPr>
        <p:spPr>
          <a:xfrm>
            <a:off x="1114932" y="3228895"/>
            <a:ext cx="4615073" cy="1096074"/>
          </a:xfrm>
          <a:prstGeom prst="roundRect">
            <a:avLst>
              <a:gd name="adj" fmla="val 85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5" name="文本框 34"/>
          <p:cNvSpPr txBox="1"/>
          <p:nvPr/>
        </p:nvSpPr>
        <p:spPr>
          <a:xfrm>
            <a:off x="1508002" y="3390748"/>
            <a:ext cx="3464133" cy="734496"/>
          </a:xfrm>
          <a:prstGeom prst="rect">
            <a:avLst/>
          </a:prstGeom>
          <a:noFill/>
        </p:spPr>
        <p:txBody>
          <a:bodyPr wrap="square" lIns="0" tIns="0" rIns="0" bIns="0">
            <a:noAutofit/>
          </a:bodyPr>
          <a:lstStyle>
            <a:defPPr>
              <a:defRPr lang="zh-CN"/>
            </a:defPPr>
            <a:lvl1pPr>
              <a:lnSpc>
                <a:spcPct val="125000"/>
              </a:lnSpc>
              <a:defRPr kumimoji="0" sz="2000" b="0" i="0" u="none" strike="noStrike" cap="none" spc="0" normalizeH="0" baseline="0">
                <a:ln>
                  <a:noFill/>
                </a:ln>
                <a:solidFill>
                  <a:schemeClr val="tx1">
                    <a:lumMod val="75000"/>
                    <a:lumOff val="25000"/>
                  </a:schemeClr>
                </a:solidFill>
                <a:effectLst/>
                <a:uLnTx/>
                <a:uFillTx/>
                <a:latin typeface="+mj-ea"/>
                <a:ea typeface="+mj-ea"/>
              </a:defRPr>
            </a:lvl1pPr>
          </a:lstStyle>
          <a:p>
            <a:pPr>
              <a:lnSpc>
                <a:spcPct val="120000"/>
              </a:lnSpc>
            </a:pPr>
            <a:r>
              <a:rPr lang="zh-CN" altLang="en-US" dirty="0"/>
              <a:t>发掘边际效应</a:t>
            </a:r>
            <a:endParaRPr lang="en-US" altLang="zh-CN" dirty="0"/>
          </a:p>
          <a:p>
            <a:r>
              <a:rPr lang="zh-CN" altLang="en-US" dirty="0"/>
              <a:t>逐步拓宽诊疗范围</a:t>
            </a:r>
          </a:p>
        </p:txBody>
      </p:sp>
      <p:sp>
        <p:nvSpPr>
          <p:cNvPr id="37" name="矩形: 圆角 36"/>
          <p:cNvSpPr/>
          <p:nvPr/>
        </p:nvSpPr>
        <p:spPr>
          <a:xfrm>
            <a:off x="1114932" y="4621209"/>
            <a:ext cx="4615073" cy="1096074"/>
          </a:xfrm>
          <a:prstGeom prst="roundRect">
            <a:avLst>
              <a:gd name="adj" fmla="val 88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8" name="文本框 37"/>
          <p:cNvSpPr txBox="1"/>
          <p:nvPr/>
        </p:nvSpPr>
        <p:spPr>
          <a:xfrm>
            <a:off x="1508002" y="4783062"/>
            <a:ext cx="3464133" cy="734496"/>
          </a:xfrm>
          <a:prstGeom prst="rect">
            <a:avLst/>
          </a:prstGeom>
          <a:noFill/>
        </p:spPr>
        <p:txBody>
          <a:bodyPr wrap="square" lIns="0" tIns="0" rIns="0" bIns="0">
            <a:noAutofit/>
          </a:bodyPr>
          <a:lstStyle>
            <a:defPPr>
              <a:defRPr lang="zh-CN"/>
            </a:defPPr>
            <a:lvl1pPr>
              <a:lnSpc>
                <a:spcPct val="120000"/>
              </a:lnSpc>
              <a:defRPr kumimoji="0" sz="2000" b="0" i="0" u="none" strike="noStrike" cap="none" spc="0" normalizeH="0" baseline="0">
                <a:ln>
                  <a:noFill/>
                </a:ln>
                <a:solidFill>
                  <a:schemeClr val="tx1">
                    <a:lumMod val="75000"/>
                    <a:lumOff val="25000"/>
                  </a:schemeClr>
                </a:solidFill>
                <a:effectLst/>
                <a:uLnTx/>
                <a:uFillTx/>
                <a:latin typeface="+mj-ea"/>
                <a:ea typeface="+mj-ea"/>
              </a:defRPr>
            </a:lvl1pPr>
          </a:lstStyle>
          <a:p>
            <a:r>
              <a:rPr lang="zh-CN" altLang="en-US" dirty="0"/>
              <a:t>优化平台功能</a:t>
            </a:r>
            <a:endParaRPr lang="en-US" altLang="zh-CN" dirty="0"/>
          </a:p>
          <a:p>
            <a:r>
              <a:rPr lang="zh-CN" altLang="en-US" dirty="0"/>
              <a:t>改善患者就医体验</a:t>
            </a:r>
          </a:p>
        </p:txBody>
      </p:sp>
      <p:sp>
        <p:nvSpPr>
          <p:cNvPr id="40" name="矩形: 圆角 39"/>
          <p:cNvSpPr/>
          <p:nvPr/>
        </p:nvSpPr>
        <p:spPr>
          <a:xfrm>
            <a:off x="6427091" y="1836581"/>
            <a:ext cx="4615073" cy="1096074"/>
          </a:xfrm>
          <a:prstGeom prst="roundRect">
            <a:avLst>
              <a:gd name="adj" fmla="val 10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41" name="文本框 40"/>
          <p:cNvSpPr txBox="1"/>
          <p:nvPr/>
        </p:nvSpPr>
        <p:spPr>
          <a:xfrm>
            <a:off x="6820161" y="1998434"/>
            <a:ext cx="3464133" cy="734496"/>
          </a:xfrm>
          <a:prstGeom prst="rect">
            <a:avLst/>
          </a:prstGeom>
          <a:noFill/>
        </p:spPr>
        <p:txBody>
          <a:bodyPr wrap="square" lIns="0" tIns="0" rIns="0" bIns="0">
            <a:noAutofit/>
          </a:bodyPr>
          <a:lstStyle>
            <a:defPPr>
              <a:defRPr lang="zh-CN"/>
            </a:defPPr>
            <a:lvl1pPr>
              <a:lnSpc>
                <a:spcPct val="120000"/>
              </a:lnSpc>
              <a:defRPr kumimoji="0" sz="2000" b="0" i="0" u="none" strike="noStrike" cap="none" spc="0" normalizeH="0" baseline="0">
                <a:ln>
                  <a:noFill/>
                </a:ln>
                <a:solidFill>
                  <a:schemeClr val="tx1">
                    <a:lumMod val="75000"/>
                    <a:lumOff val="25000"/>
                  </a:schemeClr>
                </a:solidFill>
                <a:effectLst/>
                <a:uLnTx/>
                <a:uFillTx/>
                <a:latin typeface="+mj-ea"/>
                <a:ea typeface="+mj-ea"/>
              </a:defRPr>
            </a:lvl1pPr>
          </a:lstStyle>
          <a:p>
            <a:r>
              <a:rPr lang="zh-CN" altLang="en-US" dirty="0"/>
              <a:t>强化组织保障</a:t>
            </a:r>
            <a:endParaRPr lang="en-US" altLang="zh-CN" dirty="0"/>
          </a:p>
          <a:p>
            <a:r>
              <a:rPr lang="zh-CN" altLang="en-US" dirty="0"/>
              <a:t>完善医院绩效考核</a:t>
            </a:r>
          </a:p>
        </p:txBody>
      </p:sp>
      <p:sp>
        <p:nvSpPr>
          <p:cNvPr id="43" name="矩形: 圆角 42"/>
          <p:cNvSpPr/>
          <p:nvPr/>
        </p:nvSpPr>
        <p:spPr>
          <a:xfrm>
            <a:off x="6427091" y="3228895"/>
            <a:ext cx="4615073" cy="1096074"/>
          </a:xfrm>
          <a:prstGeom prst="roundRect">
            <a:avLst>
              <a:gd name="adj" fmla="val 91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44" name="文本框 43"/>
          <p:cNvSpPr txBox="1"/>
          <p:nvPr/>
        </p:nvSpPr>
        <p:spPr>
          <a:xfrm>
            <a:off x="6820161" y="3390748"/>
            <a:ext cx="3464133" cy="734496"/>
          </a:xfrm>
          <a:prstGeom prst="rect">
            <a:avLst/>
          </a:prstGeom>
          <a:noFill/>
        </p:spPr>
        <p:txBody>
          <a:bodyPr wrap="square" lIns="0" tIns="0" rIns="0" bIns="0">
            <a:noAutofit/>
          </a:bodyPr>
          <a:lstStyle>
            <a:defPPr>
              <a:defRPr lang="zh-CN"/>
            </a:defPPr>
            <a:lvl1pPr>
              <a:lnSpc>
                <a:spcPct val="120000"/>
              </a:lnSpc>
              <a:defRPr kumimoji="0" sz="2000" b="0" i="0" u="none" strike="noStrike" cap="none" spc="0" normalizeH="0" baseline="0">
                <a:ln>
                  <a:noFill/>
                </a:ln>
                <a:solidFill>
                  <a:schemeClr val="tx1">
                    <a:lumMod val="75000"/>
                    <a:lumOff val="25000"/>
                  </a:schemeClr>
                </a:solidFill>
                <a:effectLst/>
                <a:uLnTx/>
                <a:uFillTx/>
                <a:latin typeface="+mj-ea"/>
                <a:ea typeface="+mj-ea"/>
              </a:defRPr>
            </a:lvl1pPr>
          </a:lstStyle>
          <a:p>
            <a:r>
              <a:rPr lang="zh-CN" altLang="en-US" dirty="0"/>
              <a:t>加强学科联动</a:t>
            </a:r>
            <a:endParaRPr lang="en-US" altLang="zh-CN" dirty="0"/>
          </a:p>
          <a:p>
            <a:r>
              <a:rPr lang="zh-CN" altLang="en-US" dirty="0"/>
              <a:t>实现专科一体化管理</a:t>
            </a:r>
          </a:p>
        </p:txBody>
      </p:sp>
      <p:sp>
        <p:nvSpPr>
          <p:cNvPr id="46" name="矩形: 圆角 45"/>
          <p:cNvSpPr/>
          <p:nvPr/>
        </p:nvSpPr>
        <p:spPr>
          <a:xfrm>
            <a:off x="6427091" y="4621209"/>
            <a:ext cx="4615073" cy="1096074"/>
          </a:xfrm>
          <a:prstGeom prst="roundRect">
            <a:avLst>
              <a:gd name="adj" fmla="val 9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47" name="文本框 46"/>
          <p:cNvSpPr txBox="1"/>
          <p:nvPr/>
        </p:nvSpPr>
        <p:spPr>
          <a:xfrm>
            <a:off x="6820161" y="4783062"/>
            <a:ext cx="3464133" cy="734496"/>
          </a:xfrm>
          <a:prstGeom prst="rect">
            <a:avLst/>
          </a:prstGeom>
          <a:noFill/>
        </p:spPr>
        <p:txBody>
          <a:bodyPr wrap="square" lIns="0" tIns="0" rIns="0" bIns="0">
            <a:noAutofit/>
          </a:bodyPr>
          <a:lstStyle>
            <a:defPPr>
              <a:defRPr lang="zh-CN"/>
            </a:defPPr>
            <a:lvl1pPr>
              <a:lnSpc>
                <a:spcPct val="120000"/>
              </a:lnSpc>
              <a:defRPr kumimoji="0" sz="2000" b="0" i="0" u="none" strike="noStrike" cap="none" spc="0" normalizeH="0" baseline="0">
                <a:ln>
                  <a:noFill/>
                </a:ln>
                <a:solidFill>
                  <a:schemeClr val="tx1">
                    <a:lumMod val="75000"/>
                    <a:lumOff val="25000"/>
                  </a:schemeClr>
                </a:solidFill>
                <a:effectLst/>
                <a:uLnTx/>
                <a:uFillTx/>
                <a:latin typeface="+mj-ea"/>
                <a:ea typeface="+mj-ea"/>
              </a:defRPr>
            </a:lvl1pPr>
          </a:lstStyle>
          <a:p>
            <a:r>
              <a:rPr lang="zh-CN" altLang="en-US" dirty="0"/>
              <a:t>大力推进平台建设</a:t>
            </a:r>
            <a:endParaRPr lang="en-US" altLang="zh-CN" dirty="0"/>
          </a:p>
          <a:p>
            <a:r>
              <a:rPr lang="zh-CN" altLang="en-US" dirty="0"/>
              <a:t>完善医疗保障体系</a:t>
            </a:r>
          </a:p>
        </p:txBody>
      </p:sp>
      <p:sp>
        <p:nvSpPr>
          <p:cNvPr id="48" name="文本框 47"/>
          <p:cNvSpPr txBox="1"/>
          <p:nvPr/>
        </p:nvSpPr>
        <p:spPr>
          <a:xfrm>
            <a:off x="4457470" y="1846198"/>
            <a:ext cx="727763" cy="1015663"/>
          </a:xfrm>
          <a:prstGeom prst="rect">
            <a:avLst/>
          </a:prstGeom>
          <a:noFill/>
        </p:spPr>
        <p:txBody>
          <a:bodyPr wrap="none" lIns="0" tIns="0" rIns="0" bIns="0" rtlCol="0">
            <a:noAutofit/>
          </a:bodyPr>
          <a:lstStyle/>
          <a:p>
            <a:pPr algn="l"/>
            <a:r>
              <a:rPr kumimoji="0" lang="en-US" altLang="zh-CN" sz="6600" b="1" i="0" u="none" strike="noStrike" kern="1200" cap="none" spc="0" normalizeH="0" baseline="0" noProof="0" dirty="0">
                <a:ln>
                  <a:noFill/>
                </a:ln>
                <a:solidFill>
                  <a:schemeClr val="bg1">
                    <a:alpha val="51000"/>
                  </a:schemeClr>
                </a:solidFill>
                <a:effectLst/>
                <a:uLnTx/>
                <a:uFillTx/>
                <a:latin typeface="Arial" panose="020B0604020202020204" pitchFamily="34" charset="0"/>
                <a:ea typeface="微软雅黑" panose="020B0503020204020204" pitchFamily="34" charset="-122"/>
                <a:cs typeface="+mn-cs"/>
              </a:rPr>
              <a:t>01</a:t>
            </a:r>
            <a:endParaRPr lang="zh-CN" altLang="en-US" sz="6600" b="1" dirty="0">
              <a:solidFill>
                <a:schemeClr val="bg1">
                  <a:alpha val="51000"/>
                </a:schemeClr>
              </a:solidFill>
              <a:latin typeface="+mj-lt"/>
              <a:ea typeface="+mj-ea"/>
            </a:endParaRPr>
          </a:p>
        </p:txBody>
      </p:sp>
      <p:sp>
        <p:nvSpPr>
          <p:cNvPr id="49" name="文本框 48"/>
          <p:cNvSpPr txBox="1"/>
          <p:nvPr/>
        </p:nvSpPr>
        <p:spPr>
          <a:xfrm>
            <a:off x="4457470" y="4642478"/>
            <a:ext cx="859210" cy="1015663"/>
          </a:xfrm>
          <a:prstGeom prst="rect">
            <a:avLst/>
          </a:prstGeom>
          <a:noFill/>
        </p:spPr>
        <p:txBody>
          <a:bodyPr wrap="none" lIns="0" tIns="0" rIns="0" bIns="0" rtlCol="0">
            <a:noAutofit/>
          </a:bodyPr>
          <a:lstStyle>
            <a:defPPr>
              <a:defRPr lang="zh-CN"/>
            </a:defPPr>
            <a:lvl1pPr>
              <a:defRPr kumimoji="0" sz="6600" b="1" i="0" u="none" strike="noStrike" cap="none" spc="0" normalizeH="0" baseline="0">
                <a:ln>
                  <a:noFill/>
                </a:ln>
                <a:solidFill>
                  <a:schemeClr val="accent1">
                    <a:lumMod val="60000"/>
                    <a:lumOff val="40000"/>
                    <a:alpha val="51000"/>
                  </a:schemeClr>
                </a:solidFill>
                <a:effectLst/>
                <a:uLnTx/>
                <a:uFillTx/>
                <a:latin typeface="D-DIN" panose="020B0504030202030204"/>
                <a:ea typeface="思源黑体 CN Medium" panose="020B0600000000000000" charset="-122"/>
              </a:defRPr>
            </a:lvl1pPr>
          </a:lstStyle>
          <a:p>
            <a:r>
              <a:rPr lang="en-US" altLang="zh-CN" dirty="0">
                <a:latin typeface="Arial" panose="020B0604020202020204" pitchFamily="34" charset="0"/>
                <a:ea typeface="微软雅黑" panose="020B0503020204020204" pitchFamily="34" charset="-122"/>
              </a:rPr>
              <a:t>03</a:t>
            </a:r>
            <a:endParaRPr lang="zh-CN" altLang="en-US" dirty="0">
              <a:latin typeface="Arial" panose="020B0604020202020204" pitchFamily="34" charset="0"/>
              <a:ea typeface="微软雅黑" panose="020B0503020204020204" pitchFamily="34" charset="-122"/>
            </a:endParaRPr>
          </a:p>
        </p:txBody>
      </p:sp>
      <p:sp>
        <p:nvSpPr>
          <p:cNvPr id="50" name="文本框 49"/>
          <p:cNvSpPr txBox="1"/>
          <p:nvPr/>
        </p:nvSpPr>
        <p:spPr>
          <a:xfrm>
            <a:off x="4457470" y="3244338"/>
            <a:ext cx="849592" cy="1015663"/>
          </a:xfrm>
          <a:prstGeom prst="rect">
            <a:avLst/>
          </a:prstGeom>
          <a:noFill/>
        </p:spPr>
        <p:txBody>
          <a:bodyPr wrap="none" lIns="0" tIns="0" rIns="0" bIns="0" rtlCol="0">
            <a:noAutofit/>
          </a:bodyPr>
          <a:lstStyle>
            <a:defPPr>
              <a:defRPr lang="zh-CN"/>
            </a:defPPr>
            <a:lvl1pPr>
              <a:defRPr kumimoji="0" sz="6600" b="1" i="0" u="none" strike="noStrike" cap="none" spc="0" normalizeH="0" baseline="0">
                <a:ln>
                  <a:noFill/>
                </a:ln>
                <a:solidFill>
                  <a:schemeClr val="accent1">
                    <a:lumMod val="60000"/>
                    <a:lumOff val="40000"/>
                    <a:alpha val="51000"/>
                  </a:schemeClr>
                </a:solidFill>
                <a:effectLst/>
                <a:uLnTx/>
                <a:uFillTx/>
                <a:latin typeface="D-DIN" panose="020B0504030202030204"/>
                <a:ea typeface="思源黑体 CN Medium" panose="020B0600000000000000" charset="-122"/>
              </a:defRPr>
            </a:lvl1pPr>
          </a:lstStyle>
          <a:p>
            <a:r>
              <a:rPr lang="en-US" altLang="zh-CN" dirty="0">
                <a:latin typeface="Arial" panose="020B0604020202020204" pitchFamily="34" charset="0"/>
                <a:ea typeface="微软雅黑" panose="020B0503020204020204" pitchFamily="34" charset="-122"/>
              </a:rPr>
              <a:t>02</a:t>
            </a:r>
            <a:endParaRPr lang="zh-CN" altLang="en-US" dirty="0">
              <a:latin typeface="Arial" panose="020B0604020202020204" pitchFamily="34" charset="0"/>
              <a:ea typeface="微软雅黑" panose="020B0503020204020204" pitchFamily="34" charset="-122"/>
            </a:endParaRPr>
          </a:p>
        </p:txBody>
      </p:sp>
      <p:sp>
        <p:nvSpPr>
          <p:cNvPr id="51" name="文本框 50"/>
          <p:cNvSpPr txBox="1"/>
          <p:nvPr/>
        </p:nvSpPr>
        <p:spPr>
          <a:xfrm>
            <a:off x="9808902" y="1829264"/>
            <a:ext cx="873637" cy="1015663"/>
          </a:xfrm>
          <a:prstGeom prst="rect">
            <a:avLst/>
          </a:prstGeom>
          <a:noFill/>
        </p:spPr>
        <p:txBody>
          <a:bodyPr wrap="none" lIns="0" tIns="0" rIns="0" bIns="0" rtlCol="0">
            <a:noAutofit/>
          </a:bodyPr>
          <a:lstStyle>
            <a:defPPr>
              <a:defRPr lang="zh-CN"/>
            </a:defPPr>
            <a:lvl1pPr>
              <a:defRPr kumimoji="0" sz="6600" b="1" i="0" u="none" strike="noStrike" cap="none" spc="0" normalizeH="0" baseline="0">
                <a:ln>
                  <a:noFill/>
                </a:ln>
                <a:solidFill>
                  <a:schemeClr val="accent1">
                    <a:lumMod val="60000"/>
                    <a:lumOff val="40000"/>
                    <a:alpha val="51000"/>
                  </a:schemeClr>
                </a:solidFill>
                <a:effectLst/>
                <a:uLnTx/>
                <a:uFillTx/>
                <a:latin typeface="D-DIN" panose="020B0504030202030204"/>
                <a:ea typeface="思源黑体 CN Medium" panose="020B0600000000000000" charset="-122"/>
              </a:defRPr>
            </a:lvl1pPr>
          </a:lstStyle>
          <a:p>
            <a:r>
              <a:rPr lang="en-US" altLang="zh-CN" dirty="0">
                <a:latin typeface="Arial" panose="020B0604020202020204" pitchFamily="34" charset="0"/>
                <a:ea typeface="微软雅黑" panose="020B0503020204020204" pitchFamily="34" charset="-122"/>
              </a:rPr>
              <a:t>04</a:t>
            </a:r>
            <a:endParaRPr lang="zh-CN" altLang="en-US" dirty="0">
              <a:latin typeface="Arial" panose="020B0604020202020204" pitchFamily="34" charset="0"/>
              <a:ea typeface="微软雅黑" panose="020B0503020204020204" pitchFamily="34" charset="-122"/>
            </a:endParaRPr>
          </a:p>
        </p:txBody>
      </p:sp>
      <p:sp>
        <p:nvSpPr>
          <p:cNvPr id="52" name="文本框 51"/>
          <p:cNvSpPr txBox="1"/>
          <p:nvPr/>
        </p:nvSpPr>
        <p:spPr>
          <a:xfrm>
            <a:off x="9808902" y="3235871"/>
            <a:ext cx="852798" cy="1015663"/>
          </a:xfrm>
          <a:prstGeom prst="rect">
            <a:avLst/>
          </a:prstGeom>
          <a:noFill/>
        </p:spPr>
        <p:txBody>
          <a:bodyPr wrap="none" lIns="0" tIns="0" rIns="0" bIns="0" rtlCol="0">
            <a:noAutofit/>
          </a:bodyPr>
          <a:lstStyle/>
          <a:p>
            <a:pPr algn="l"/>
            <a:r>
              <a:rPr kumimoji="0" lang="en-US" altLang="zh-CN" sz="6600" b="1" i="0" u="none" strike="noStrike" kern="1200" cap="none" spc="0" normalizeH="0" baseline="0" noProof="0" dirty="0">
                <a:ln>
                  <a:noFill/>
                </a:ln>
                <a:solidFill>
                  <a:schemeClr val="accent1">
                    <a:lumMod val="60000"/>
                    <a:lumOff val="40000"/>
                    <a:alpha val="51000"/>
                  </a:schemeClr>
                </a:solidFill>
                <a:effectLst/>
                <a:uLnTx/>
                <a:uFillTx/>
                <a:latin typeface="Arial" panose="020B0604020202020204" pitchFamily="34" charset="0"/>
                <a:ea typeface="微软雅黑" panose="020B0503020204020204" pitchFamily="34" charset="-122"/>
                <a:cs typeface="+mn-cs"/>
              </a:rPr>
              <a:t>05</a:t>
            </a:r>
            <a:endParaRPr lang="zh-CN" altLang="en-US" sz="6600" b="1" dirty="0">
              <a:solidFill>
                <a:schemeClr val="accent1">
                  <a:lumMod val="60000"/>
                  <a:lumOff val="40000"/>
                  <a:alpha val="51000"/>
                </a:schemeClr>
              </a:solidFill>
              <a:latin typeface="+mj-lt"/>
              <a:ea typeface="+mj-ea"/>
            </a:endParaRPr>
          </a:p>
        </p:txBody>
      </p:sp>
      <p:sp>
        <p:nvSpPr>
          <p:cNvPr id="53" name="文本框 52"/>
          <p:cNvSpPr txBox="1"/>
          <p:nvPr/>
        </p:nvSpPr>
        <p:spPr>
          <a:xfrm>
            <a:off x="9808902" y="4642478"/>
            <a:ext cx="868828" cy="1015663"/>
          </a:xfrm>
          <a:prstGeom prst="rect">
            <a:avLst/>
          </a:prstGeom>
          <a:noFill/>
        </p:spPr>
        <p:txBody>
          <a:bodyPr wrap="none" lIns="0" tIns="0" rIns="0" bIns="0" rtlCol="0">
            <a:noAutofit/>
          </a:bodyPr>
          <a:lstStyle>
            <a:defPPr>
              <a:defRPr lang="zh-CN"/>
            </a:defPPr>
            <a:lvl1pPr>
              <a:defRPr kumimoji="0" sz="6600" b="1" i="0" u="none" strike="noStrike" cap="none" spc="0" normalizeH="0" baseline="0">
                <a:ln>
                  <a:noFill/>
                </a:ln>
                <a:solidFill>
                  <a:schemeClr val="accent1">
                    <a:lumMod val="60000"/>
                    <a:lumOff val="40000"/>
                    <a:alpha val="51000"/>
                  </a:schemeClr>
                </a:solidFill>
                <a:effectLst/>
                <a:uLnTx/>
                <a:uFillTx/>
                <a:latin typeface="D-DIN" panose="020B0504030202030204"/>
                <a:ea typeface="思源黑体 CN Medium" panose="020B0600000000000000" charset="-122"/>
              </a:defRPr>
            </a:lvl1pPr>
          </a:lstStyle>
          <a:p>
            <a:r>
              <a:rPr lang="en-US" altLang="zh-CN" dirty="0">
                <a:latin typeface="Arial" panose="020B0604020202020204" pitchFamily="34" charset="0"/>
                <a:ea typeface="微软雅黑" panose="020B0503020204020204" pitchFamily="34" charset="-122"/>
              </a:rPr>
              <a:t>06</a:t>
            </a:r>
            <a:endParaRPr lang="zh-CN" altLang="en-US" dirty="0">
              <a:latin typeface="Arial" panose="020B0604020202020204" pitchFamily="34" charset="0"/>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8524" y="5140348"/>
            <a:ext cx="2779376" cy="169277"/>
          </a:xfrm>
          <a:prstGeom prst="rect">
            <a:avLst/>
          </a:prstGeom>
          <a:noFill/>
        </p:spPr>
        <p:txBody>
          <a:bodyPr wrap="square" lIns="0" tIns="0" rIns="0" bIns="0" rtlCol="0">
            <a:noAutofit/>
          </a:bodyPr>
          <a:lstStyle/>
          <a:p>
            <a:r>
              <a:rPr lang="en-US" altLang="zh-CN" sz="1100" dirty="0">
                <a:solidFill>
                  <a:schemeClr val="bg1">
                    <a:lumMod val="75000"/>
                  </a:schemeClr>
                </a:solidFill>
              </a:rPr>
              <a:t>Development Prospect And Future Direction</a:t>
            </a:r>
            <a:endParaRPr lang="zh-CN" altLang="en-US" sz="1100" dirty="0">
              <a:solidFill>
                <a:schemeClr val="bg1">
                  <a:lumMod val="75000"/>
                </a:schemeClr>
              </a:solidFill>
            </a:endParaRPr>
          </a:p>
        </p:txBody>
      </p:sp>
      <p:sp>
        <p:nvSpPr>
          <p:cNvPr id="14" name="文本框 13"/>
          <p:cNvSpPr txBox="1"/>
          <p:nvPr/>
        </p:nvSpPr>
        <p:spPr>
          <a:xfrm>
            <a:off x="721590" y="4023117"/>
            <a:ext cx="2647605" cy="1107996"/>
          </a:xfrm>
          <a:prstGeom prst="rect">
            <a:avLst/>
          </a:prstGeom>
          <a:noFill/>
        </p:spPr>
        <p:txBody>
          <a:bodyPr wrap="square" lIns="0" tIns="0" rIns="0" bIns="0">
            <a:noAutofit/>
          </a:bodyPr>
          <a:lstStyle/>
          <a:p>
            <a:pPr algn="l"/>
            <a:r>
              <a:rPr lang="zh-CN" altLang="en-US" sz="3600" dirty="0">
                <a:solidFill>
                  <a:schemeClr val="accent1"/>
                </a:solidFill>
                <a:latin typeface="+mj-ea"/>
                <a:ea typeface="+mj-ea"/>
              </a:rPr>
              <a:t>发展展望与未来方向</a:t>
            </a:r>
          </a:p>
        </p:txBody>
      </p:sp>
      <p:sp>
        <p:nvSpPr>
          <p:cNvPr id="17" name="文本框 16"/>
          <p:cNvSpPr txBox="1"/>
          <p:nvPr/>
        </p:nvSpPr>
        <p:spPr>
          <a:xfrm>
            <a:off x="721590" y="2810092"/>
            <a:ext cx="2469953" cy="1015663"/>
          </a:xfrm>
          <a:prstGeom prst="rect">
            <a:avLst/>
          </a:prstGeom>
          <a:noFill/>
        </p:spPr>
        <p:txBody>
          <a:bodyPr wrap="square" lIns="0" rIns="0" rtlCol="0">
            <a:noAutofit/>
          </a:bodyPr>
          <a:lstStyle/>
          <a:p>
            <a:pPr algn="l"/>
            <a:r>
              <a:rPr lang="en-US" altLang="zh-CN" sz="6000" b="1" dirty="0">
                <a:solidFill>
                  <a:schemeClr val="accent2"/>
                </a:solidFill>
                <a:latin typeface="+mj-lt"/>
                <a:ea typeface="+mj-ea"/>
              </a:rPr>
              <a:t>04</a:t>
            </a:r>
            <a:r>
              <a:rPr lang="en-US" altLang="zh-CN" sz="4000" b="1" dirty="0">
                <a:solidFill>
                  <a:schemeClr val="bg1">
                    <a:lumMod val="75000"/>
                  </a:schemeClr>
                </a:solidFill>
                <a:latin typeface="+mj-lt"/>
                <a:ea typeface="+mj-ea"/>
              </a:rPr>
              <a:t>/04</a:t>
            </a:r>
            <a:endParaRPr lang="zh-CN" altLang="en-US" sz="4000" b="1" dirty="0">
              <a:solidFill>
                <a:schemeClr val="bg1">
                  <a:lumMod val="75000"/>
                </a:schemeClr>
              </a:solidFill>
              <a:latin typeface="+mj-lt"/>
              <a:ea typeface="+mj-ea"/>
            </a:endParaRPr>
          </a:p>
        </p:txBody>
      </p:sp>
      <p:sp>
        <p:nvSpPr>
          <p:cNvPr id="18" name="椭圆 17"/>
          <p:cNvSpPr/>
          <p:nvPr/>
        </p:nvSpPr>
        <p:spPr>
          <a:xfrm>
            <a:off x="746991"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椭圆 18"/>
          <p:cNvSpPr/>
          <p:nvPr/>
        </p:nvSpPr>
        <p:spPr>
          <a:xfrm>
            <a:off x="882835"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0" name="椭圆 19"/>
          <p:cNvSpPr/>
          <p:nvPr/>
        </p:nvSpPr>
        <p:spPr>
          <a:xfrm>
            <a:off x="1018679"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1" name="椭圆 20"/>
          <p:cNvSpPr/>
          <p:nvPr/>
        </p:nvSpPr>
        <p:spPr>
          <a:xfrm>
            <a:off x="1154522" y="6212169"/>
            <a:ext cx="80434" cy="804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可持续发展</a:t>
            </a:r>
          </a:p>
        </p:txBody>
      </p:sp>
      <p:sp>
        <p:nvSpPr>
          <p:cNvPr id="3" name="文本占位符 2"/>
          <p:cNvSpPr>
            <a:spLocks noGrp="1"/>
          </p:cNvSpPr>
          <p:nvPr>
            <p:ph type="body" sz="quarter" idx="10"/>
          </p:nvPr>
        </p:nvSpPr>
        <p:spPr/>
        <p:txBody>
          <a:bodyPr>
            <a:noAutofit/>
          </a:bodyPr>
          <a:lstStyle/>
          <a:p>
            <a:r>
              <a:rPr lang="en-US" altLang="zh-CN" dirty="0"/>
              <a:t>SUSTAINABLE DEVELOPMENT</a:t>
            </a:r>
            <a:endParaRPr lang="zh-CN" altLang="en-US" dirty="0"/>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9304" r="27015"/>
          <a:stretch>
            <a:fillRect/>
          </a:stretch>
        </p:blipFill>
        <p:spPr>
          <a:xfrm>
            <a:off x="8575818" y="1291715"/>
            <a:ext cx="2560495" cy="5003546"/>
          </a:xfrm>
          <a:prstGeom prst="rect">
            <a:avLst/>
          </a:prstGeom>
        </p:spPr>
      </p:pic>
      <p:sp>
        <p:nvSpPr>
          <p:cNvPr id="9" name="矩形 8"/>
          <p:cNvSpPr/>
          <p:nvPr/>
        </p:nvSpPr>
        <p:spPr>
          <a:xfrm>
            <a:off x="1055688" y="2800351"/>
            <a:ext cx="2105704" cy="349490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0" name="矩形 9"/>
          <p:cNvSpPr/>
          <p:nvPr/>
        </p:nvSpPr>
        <p:spPr>
          <a:xfrm>
            <a:off x="3562398" y="2800351"/>
            <a:ext cx="2105704" cy="3494909"/>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1" name="矩形 10"/>
          <p:cNvSpPr/>
          <p:nvPr/>
        </p:nvSpPr>
        <p:spPr>
          <a:xfrm>
            <a:off x="6069108" y="2800351"/>
            <a:ext cx="2105704" cy="349490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4" name="文本框 13"/>
          <p:cNvSpPr txBox="1"/>
          <p:nvPr/>
        </p:nvSpPr>
        <p:spPr>
          <a:xfrm>
            <a:off x="1055688" y="1747450"/>
            <a:ext cx="7135413" cy="729110"/>
          </a:xfrm>
          <a:prstGeom prst="rect">
            <a:avLst/>
          </a:prstGeom>
          <a:noFill/>
        </p:spPr>
        <p:txBody>
          <a:bodyPr wrap="square" lIns="0" rIns="0" rtlCol="0">
            <a:noAutofit/>
          </a:bodyPr>
          <a:lstStyle/>
          <a:p>
            <a:pPr algn="l">
              <a:lnSpc>
                <a:spcPct val="120000"/>
              </a:lnSpc>
            </a:pPr>
            <a:r>
              <a:rPr lang="zh-CN" altLang="en-US" dirty="0">
                <a:latin typeface="+mn-ea"/>
              </a:rPr>
              <a:t>当前，互联网医院在全国范围内快速发展，现存逾一千家，但是互联网医院在实际运行过程中的优势与短板，直接影响着它作用的发挥。</a:t>
            </a:r>
          </a:p>
        </p:txBody>
      </p:sp>
      <p:sp>
        <p:nvSpPr>
          <p:cNvPr id="15" name="文本框 14"/>
          <p:cNvSpPr txBox="1"/>
          <p:nvPr/>
        </p:nvSpPr>
        <p:spPr>
          <a:xfrm>
            <a:off x="1070300" y="1291715"/>
            <a:ext cx="3590727" cy="400110"/>
          </a:xfrm>
          <a:prstGeom prst="rect">
            <a:avLst/>
          </a:prstGeom>
          <a:noFill/>
        </p:spPr>
        <p:txBody>
          <a:bodyPr wrap="none" lIns="0" rIns="0" rtlCol="0">
            <a:noAutofit/>
          </a:bodyPr>
          <a:lstStyle/>
          <a:p>
            <a:pPr algn="l"/>
            <a:r>
              <a:rPr lang="zh-CN" altLang="en-US" sz="2000" b="1" dirty="0">
                <a:solidFill>
                  <a:schemeClr val="accent1"/>
                </a:solidFill>
                <a:latin typeface="+mj-ea"/>
                <a:ea typeface="+mj-ea"/>
              </a:rPr>
              <a:t>互联网医院可持续发展的突破口</a:t>
            </a:r>
          </a:p>
        </p:txBody>
      </p:sp>
      <p:sp>
        <p:nvSpPr>
          <p:cNvPr id="7" name="文本框 6"/>
          <p:cNvSpPr txBox="1"/>
          <p:nvPr/>
        </p:nvSpPr>
        <p:spPr>
          <a:xfrm>
            <a:off x="1228252" y="4326289"/>
            <a:ext cx="1638765" cy="1544782"/>
          </a:xfrm>
          <a:prstGeom prst="rect">
            <a:avLst/>
          </a:prstGeom>
          <a:noFill/>
        </p:spPr>
        <p:txBody>
          <a:bodyPr wrap="square" lIns="0" rIns="0" rtlCol="0">
            <a:noAutofit/>
          </a:bodyPr>
          <a:lstStyle/>
          <a:p>
            <a:pPr algn="l">
              <a:lnSpc>
                <a:spcPct val="120000"/>
              </a:lnSpc>
            </a:pPr>
            <a:r>
              <a:rPr lang="zh-CN" altLang="en-US" sz="1600" dirty="0">
                <a:latin typeface="+mn-ea"/>
              </a:rPr>
              <a:t>不断完善政策层面的引导、细化规章制度和制定监管流程等，向制度化、规范化发展。</a:t>
            </a:r>
          </a:p>
        </p:txBody>
      </p:sp>
      <p:sp>
        <p:nvSpPr>
          <p:cNvPr id="8" name="文本框 7"/>
          <p:cNvSpPr txBox="1"/>
          <p:nvPr/>
        </p:nvSpPr>
        <p:spPr>
          <a:xfrm>
            <a:off x="1228252" y="3790688"/>
            <a:ext cx="1384995"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加强顶层设计</a:t>
            </a:r>
            <a:endParaRPr lang="en-US" altLang="zh-CN" b="1" dirty="0">
              <a:solidFill>
                <a:schemeClr val="accent1"/>
              </a:solidFill>
              <a:latin typeface="+mj-ea"/>
              <a:ea typeface="+mj-ea"/>
            </a:endParaRPr>
          </a:p>
        </p:txBody>
      </p:sp>
      <p:cxnSp>
        <p:nvCxnSpPr>
          <p:cNvPr id="26" name="直接连接符 25"/>
          <p:cNvCxnSpPr/>
          <p:nvPr/>
        </p:nvCxnSpPr>
        <p:spPr>
          <a:xfrm>
            <a:off x="1228252" y="4239885"/>
            <a:ext cx="3872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288894" y="4326289"/>
            <a:ext cx="1638765" cy="1249316"/>
          </a:xfrm>
          <a:prstGeom prst="rect">
            <a:avLst/>
          </a:prstGeom>
          <a:noFill/>
        </p:spPr>
        <p:txBody>
          <a:bodyPr wrap="square" lIns="0" rIns="0" rtlCol="0">
            <a:noAutofit/>
          </a:bodyPr>
          <a:lstStyle/>
          <a:p>
            <a:pPr algn="l">
              <a:lnSpc>
                <a:spcPct val="120000"/>
              </a:lnSpc>
            </a:pPr>
            <a:r>
              <a:rPr lang="zh-CN" altLang="en-US" sz="1600" dirty="0">
                <a:latin typeface="+mn-ea"/>
              </a:rPr>
              <a:t>将大健康理念等深入到互联网医院的推广，深入到人们的日常生活。</a:t>
            </a:r>
          </a:p>
        </p:txBody>
      </p:sp>
      <p:sp>
        <p:nvSpPr>
          <p:cNvPr id="21" name="文本框 20"/>
          <p:cNvSpPr txBox="1"/>
          <p:nvPr/>
        </p:nvSpPr>
        <p:spPr>
          <a:xfrm>
            <a:off x="6288894" y="3790688"/>
            <a:ext cx="1384995"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激发发展潜力</a:t>
            </a:r>
          </a:p>
        </p:txBody>
      </p:sp>
      <p:cxnSp>
        <p:nvCxnSpPr>
          <p:cNvPr id="28" name="直接连接符 27"/>
          <p:cNvCxnSpPr/>
          <p:nvPr/>
        </p:nvCxnSpPr>
        <p:spPr>
          <a:xfrm>
            <a:off x="6288894" y="4239885"/>
            <a:ext cx="3872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758573" y="4326289"/>
            <a:ext cx="1638765" cy="1544782"/>
          </a:xfrm>
          <a:prstGeom prst="rect">
            <a:avLst/>
          </a:prstGeom>
          <a:noFill/>
        </p:spPr>
        <p:txBody>
          <a:bodyPr wrap="square" lIns="0" rIns="0" rtlCol="0">
            <a:noAutofit/>
          </a:bodyPr>
          <a:lstStyle/>
          <a:p>
            <a:pPr algn="l">
              <a:lnSpc>
                <a:spcPct val="120000"/>
              </a:lnSpc>
            </a:pPr>
            <a:r>
              <a:rPr lang="zh-CN" altLang="en-US" sz="1600" dirty="0">
                <a:solidFill>
                  <a:schemeClr val="bg1"/>
                </a:solidFill>
                <a:latin typeface="+mn-ea"/>
              </a:rPr>
              <a:t>互联网医院可开展线上义诊，扩大服务对象和辐射范围</a:t>
            </a:r>
            <a:r>
              <a:rPr lang="en-US" altLang="zh-CN" sz="1600" dirty="0">
                <a:solidFill>
                  <a:schemeClr val="bg1"/>
                </a:solidFill>
                <a:latin typeface="+mn-ea"/>
              </a:rPr>
              <a:t>,</a:t>
            </a:r>
            <a:r>
              <a:rPr lang="zh-CN" altLang="en-US" sz="1600" dirty="0">
                <a:solidFill>
                  <a:schemeClr val="bg1"/>
                </a:solidFill>
                <a:latin typeface="+mn-ea"/>
              </a:rPr>
              <a:t>促进与医联体医院资源的流动和共享。</a:t>
            </a:r>
          </a:p>
        </p:txBody>
      </p:sp>
      <p:sp>
        <p:nvSpPr>
          <p:cNvPr id="18" name="文本框 17"/>
          <p:cNvSpPr txBox="1"/>
          <p:nvPr/>
        </p:nvSpPr>
        <p:spPr>
          <a:xfrm>
            <a:off x="3758573" y="3790688"/>
            <a:ext cx="1384995" cy="369332"/>
          </a:xfrm>
          <a:prstGeom prst="rect">
            <a:avLst/>
          </a:prstGeom>
          <a:noFill/>
        </p:spPr>
        <p:txBody>
          <a:bodyPr wrap="none" lIns="0" rIns="0" rtlCol="0">
            <a:noAutofit/>
          </a:bodyPr>
          <a:lstStyle/>
          <a:p>
            <a:pPr algn="l"/>
            <a:r>
              <a:rPr lang="zh-CN" altLang="en-US" b="1" dirty="0">
                <a:solidFill>
                  <a:schemeClr val="bg1"/>
                </a:solidFill>
                <a:latin typeface="+mj-ea"/>
                <a:ea typeface="+mj-ea"/>
              </a:rPr>
              <a:t>增进协同合作</a:t>
            </a:r>
            <a:endParaRPr lang="en-US" altLang="zh-CN" b="1" dirty="0">
              <a:solidFill>
                <a:schemeClr val="bg1"/>
              </a:solidFill>
              <a:latin typeface="+mj-ea"/>
              <a:ea typeface="+mj-ea"/>
            </a:endParaRPr>
          </a:p>
        </p:txBody>
      </p:sp>
      <p:cxnSp>
        <p:nvCxnSpPr>
          <p:cNvPr id="29" name="直接连接符 28"/>
          <p:cNvCxnSpPr/>
          <p:nvPr/>
        </p:nvCxnSpPr>
        <p:spPr>
          <a:xfrm>
            <a:off x="3758573" y="4239885"/>
            <a:ext cx="387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786677" y="3135678"/>
            <a:ext cx="410052" cy="358794"/>
            <a:chOff x="3786677" y="3135678"/>
            <a:chExt cx="410052" cy="358794"/>
          </a:xfrm>
        </p:grpSpPr>
        <p:sp>
          <p:nvSpPr>
            <p:cNvPr id="42" name="任意多边形: 形状 41"/>
            <p:cNvSpPr/>
            <p:nvPr/>
          </p:nvSpPr>
          <p:spPr>
            <a:xfrm>
              <a:off x="3971201" y="3299698"/>
              <a:ext cx="225528" cy="194774"/>
            </a:xfrm>
            <a:custGeom>
              <a:avLst/>
              <a:gdLst>
                <a:gd name="connsiteX0" fmla="*/ 85130 w 170259"/>
                <a:gd name="connsiteY0" fmla="*/ 123825 h 147042"/>
                <a:gd name="connsiteX1" fmla="*/ 0 w 170259"/>
                <a:gd name="connsiteY1" fmla="*/ 123825 h 147042"/>
                <a:gd name="connsiteX2" fmla="*/ 0 w 170259"/>
                <a:gd name="connsiteY2" fmla="*/ 61913 h 147042"/>
                <a:gd name="connsiteX3" fmla="*/ 108347 w 170259"/>
                <a:gd name="connsiteY3" fmla="*/ 61913 h 147042"/>
                <a:gd name="connsiteX4" fmla="*/ 108347 w 170259"/>
                <a:gd name="connsiteY4" fmla="*/ 0 h 147042"/>
                <a:gd name="connsiteX5" fmla="*/ 170259 w 170259"/>
                <a:gd name="connsiteY5" fmla="*/ 0 h 147042"/>
                <a:gd name="connsiteX6" fmla="*/ 170259 w 170259"/>
                <a:gd name="connsiteY6" fmla="*/ 123825 h 147042"/>
                <a:gd name="connsiteX7" fmla="*/ 131564 w 170259"/>
                <a:gd name="connsiteY7" fmla="*/ 123825 h 147042"/>
                <a:gd name="connsiteX8" fmla="*/ 108347 w 170259"/>
                <a:gd name="connsiteY8" fmla="*/ 147042 h 147042"/>
                <a:gd name="connsiteX9" fmla="*/ 85130 w 170259"/>
                <a:gd name="connsiteY9" fmla="*/ 123825 h 14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259" h="147042">
                  <a:moveTo>
                    <a:pt x="85130" y="123825"/>
                  </a:moveTo>
                  <a:lnTo>
                    <a:pt x="0" y="123825"/>
                  </a:lnTo>
                  <a:lnTo>
                    <a:pt x="0" y="61913"/>
                  </a:lnTo>
                  <a:lnTo>
                    <a:pt x="108347" y="61913"/>
                  </a:lnTo>
                  <a:lnTo>
                    <a:pt x="108347" y="0"/>
                  </a:lnTo>
                  <a:lnTo>
                    <a:pt x="170259" y="0"/>
                  </a:lnTo>
                  <a:lnTo>
                    <a:pt x="170259" y="123825"/>
                  </a:lnTo>
                  <a:lnTo>
                    <a:pt x="131564" y="123825"/>
                  </a:lnTo>
                  <a:lnTo>
                    <a:pt x="108347" y="147042"/>
                  </a:lnTo>
                  <a:lnTo>
                    <a:pt x="85130" y="123825"/>
                  </a:lnTo>
                  <a:close/>
                </a:path>
              </a:pathLst>
            </a:custGeom>
            <a:noFill/>
            <a:ln w="15478" cap="rnd">
              <a:solidFill>
                <a:schemeClr val="bg1"/>
              </a:solidFill>
              <a:prstDash val="solid"/>
              <a:round/>
            </a:ln>
          </p:spPr>
          <p:txBody>
            <a:bodyPr rtlCol="0" anchor="ctr">
              <a:noAutofit/>
            </a:bodyPr>
            <a:lstStyle/>
            <a:p>
              <a:endParaRPr lang="zh-CN" altLang="en-US"/>
            </a:p>
          </p:txBody>
        </p:sp>
        <p:sp>
          <p:nvSpPr>
            <p:cNvPr id="43" name="任意多边形: 形状 42"/>
            <p:cNvSpPr/>
            <p:nvPr/>
          </p:nvSpPr>
          <p:spPr>
            <a:xfrm>
              <a:off x="3786677" y="3135678"/>
              <a:ext cx="328042" cy="287034"/>
            </a:xfrm>
            <a:custGeom>
              <a:avLst/>
              <a:gdLst>
                <a:gd name="connsiteX0" fmla="*/ 0 w 247650"/>
                <a:gd name="connsiteY0" fmla="*/ 0 h 216693"/>
                <a:gd name="connsiteX1" fmla="*/ 247650 w 247650"/>
                <a:gd name="connsiteY1" fmla="*/ 0 h 216693"/>
                <a:gd name="connsiteX2" fmla="*/ 247650 w 247650"/>
                <a:gd name="connsiteY2" fmla="*/ 185738 h 216693"/>
                <a:gd name="connsiteX3" fmla="*/ 100608 w 247650"/>
                <a:gd name="connsiteY3" fmla="*/ 185738 h 216693"/>
                <a:gd name="connsiteX4" fmla="*/ 69652 w 247650"/>
                <a:gd name="connsiteY4" fmla="*/ 216694 h 216693"/>
                <a:gd name="connsiteX5" fmla="*/ 38695 w 247650"/>
                <a:gd name="connsiteY5" fmla="*/ 185738 h 216693"/>
                <a:gd name="connsiteX6" fmla="*/ 0 w 247650"/>
                <a:gd name="connsiteY6" fmla="*/ 185738 h 216693"/>
                <a:gd name="connsiteX7" fmla="*/ 0 w 247650"/>
                <a:gd name="connsiteY7" fmla="*/ 0 h 21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50" h="216693">
                  <a:moveTo>
                    <a:pt x="0" y="0"/>
                  </a:moveTo>
                  <a:lnTo>
                    <a:pt x="247650" y="0"/>
                  </a:lnTo>
                  <a:lnTo>
                    <a:pt x="247650" y="185738"/>
                  </a:lnTo>
                  <a:lnTo>
                    <a:pt x="100608" y="185738"/>
                  </a:lnTo>
                  <a:lnTo>
                    <a:pt x="69652" y="216694"/>
                  </a:lnTo>
                  <a:lnTo>
                    <a:pt x="38695" y="185738"/>
                  </a:lnTo>
                  <a:lnTo>
                    <a:pt x="0" y="185738"/>
                  </a:lnTo>
                  <a:lnTo>
                    <a:pt x="0" y="0"/>
                  </a:lnTo>
                  <a:close/>
                </a:path>
              </a:pathLst>
            </a:custGeom>
            <a:noFill/>
            <a:ln w="15478" cap="rnd">
              <a:solidFill>
                <a:schemeClr val="bg1"/>
              </a:solidFill>
              <a:prstDash val="solid"/>
              <a:round/>
            </a:ln>
          </p:spPr>
          <p:txBody>
            <a:bodyPr rtlCol="0" anchor="ctr">
              <a:noAutofit/>
            </a:bodyPr>
            <a:lstStyle/>
            <a:p>
              <a:endParaRPr lang="zh-CN" altLang="en-US"/>
            </a:p>
          </p:txBody>
        </p:sp>
        <p:sp>
          <p:nvSpPr>
            <p:cNvPr id="44" name="任意多边形: 形状 43"/>
            <p:cNvSpPr/>
            <p:nvPr/>
          </p:nvSpPr>
          <p:spPr>
            <a:xfrm>
              <a:off x="3940447" y="3258694"/>
              <a:ext cx="10251" cy="10251"/>
            </a:xfrm>
            <a:custGeom>
              <a:avLst/>
              <a:gdLst>
                <a:gd name="connsiteX0" fmla="*/ 0 w 7739"/>
                <a:gd name="connsiteY0" fmla="*/ 0 h 7739"/>
                <a:gd name="connsiteX1" fmla="*/ 7739 w 7739"/>
                <a:gd name="connsiteY1" fmla="*/ 0 h 7739"/>
              </a:gdLst>
              <a:ahLst/>
              <a:cxnLst>
                <a:cxn ang="0">
                  <a:pos x="connsiteX0" y="connsiteY0"/>
                </a:cxn>
                <a:cxn ang="0">
                  <a:pos x="connsiteX1" y="connsiteY1"/>
                </a:cxn>
              </a:cxnLst>
              <a:rect l="l" t="t" r="r" b="b"/>
              <a:pathLst>
                <a:path w="7739" h="7739">
                  <a:moveTo>
                    <a:pt x="0" y="0"/>
                  </a:moveTo>
                  <a:lnTo>
                    <a:pt x="7739" y="0"/>
                  </a:lnTo>
                </a:path>
              </a:pathLst>
            </a:custGeom>
            <a:noFill/>
            <a:ln w="15478" cap="rnd">
              <a:solidFill>
                <a:schemeClr val="bg1"/>
              </a:solidFill>
              <a:prstDash val="solid"/>
              <a:miter/>
            </a:ln>
          </p:spPr>
          <p:txBody>
            <a:bodyPr rtlCol="0" anchor="ctr">
              <a:noAutofit/>
            </a:bodyPr>
            <a:lstStyle/>
            <a:p>
              <a:endParaRPr lang="zh-CN" altLang="en-US"/>
            </a:p>
          </p:txBody>
        </p:sp>
        <p:sp>
          <p:nvSpPr>
            <p:cNvPr id="45" name="任意多边形: 形状 44"/>
            <p:cNvSpPr/>
            <p:nvPr/>
          </p:nvSpPr>
          <p:spPr>
            <a:xfrm>
              <a:off x="4012205" y="3258694"/>
              <a:ext cx="10251" cy="10251"/>
            </a:xfrm>
            <a:custGeom>
              <a:avLst/>
              <a:gdLst>
                <a:gd name="connsiteX0" fmla="*/ 0 w 7739"/>
                <a:gd name="connsiteY0" fmla="*/ 0 h 7739"/>
                <a:gd name="connsiteX1" fmla="*/ 7739 w 7739"/>
                <a:gd name="connsiteY1" fmla="*/ 0 h 7739"/>
              </a:gdLst>
              <a:ahLst/>
              <a:cxnLst>
                <a:cxn ang="0">
                  <a:pos x="connsiteX0" y="connsiteY0"/>
                </a:cxn>
                <a:cxn ang="0">
                  <a:pos x="connsiteX1" y="connsiteY1"/>
                </a:cxn>
              </a:cxnLst>
              <a:rect l="l" t="t" r="r" b="b"/>
              <a:pathLst>
                <a:path w="7739" h="7739">
                  <a:moveTo>
                    <a:pt x="0" y="0"/>
                  </a:moveTo>
                  <a:lnTo>
                    <a:pt x="7739" y="0"/>
                  </a:lnTo>
                </a:path>
              </a:pathLst>
            </a:custGeom>
            <a:noFill/>
            <a:ln w="15478" cap="rnd">
              <a:solidFill>
                <a:schemeClr val="bg1"/>
              </a:solidFill>
              <a:prstDash val="solid"/>
              <a:miter/>
            </a:ln>
          </p:spPr>
          <p:txBody>
            <a:bodyPr rtlCol="0" anchor="ctr">
              <a:noAutofit/>
            </a:bodyPr>
            <a:lstStyle/>
            <a:p>
              <a:endParaRPr lang="zh-CN" altLang="en-US"/>
            </a:p>
          </p:txBody>
        </p:sp>
        <p:sp>
          <p:nvSpPr>
            <p:cNvPr id="46" name="任意多边形: 形状 45"/>
            <p:cNvSpPr/>
            <p:nvPr/>
          </p:nvSpPr>
          <p:spPr>
            <a:xfrm>
              <a:off x="3868687" y="3258694"/>
              <a:ext cx="10251" cy="10251"/>
            </a:xfrm>
            <a:custGeom>
              <a:avLst/>
              <a:gdLst>
                <a:gd name="connsiteX0" fmla="*/ 0 w 7739"/>
                <a:gd name="connsiteY0" fmla="*/ 0 h 7739"/>
                <a:gd name="connsiteX1" fmla="*/ 7739 w 7739"/>
                <a:gd name="connsiteY1" fmla="*/ 0 h 7739"/>
              </a:gdLst>
              <a:ahLst/>
              <a:cxnLst>
                <a:cxn ang="0">
                  <a:pos x="connsiteX0" y="connsiteY0"/>
                </a:cxn>
                <a:cxn ang="0">
                  <a:pos x="connsiteX1" y="connsiteY1"/>
                </a:cxn>
              </a:cxnLst>
              <a:rect l="l" t="t" r="r" b="b"/>
              <a:pathLst>
                <a:path w="7739" h="7739">
                  <a:moveTo>
                    <a:pt x="0" y="0"/>
                  </a:moveTo>
                  <a:lnTo>
                    <a:pt x="7739" y="0"/>
                  </a:lnTo>
                </a:path>
              </a:pathLst>
            </a:custGeom>
            <a:noFill/>
            <a:ln w="15478" cap="rnd">
              <a:solidFill>
                <a:schemeClr val="bg1"/>
              </a:solidFill>
              <a:prstDash val="solid"/>
              <a:miter/>
            </a:ln>
          </p:spPr>
          <p:txBody>
            <a:bodyPr rtlCol="0" anchor="ctr">
              <a:noAutofit/>
            </a:bodyPr>
            <a:lstStyle/>
            <a:p>
              <a:endParaRPr lang="zh-CN" altLang="en-US"/>
            </a:p>
          </p:txBody>
        </p:sp>
      </p:grpSp>
      <p:grpSp>
        <p:nvGrpSpPr>
          <p:cNvPr id="12" name="组合 11"/>
          <p:cNvGrpSpPr/>
          <p:nvPr/>
        </p:nvGrpSpPr>
        <p:grpSpPr>
          <a:xfrm>
            <a:off x="6291167" y="3135678"/>
            <a:ext cx="328042" cy="410052"/>
            <a:chOff x="6291167" y="3135678"/>
            <a:chExt cx="328042" cy="410052"/>
          </a:xfrm>
        </p:grpSpPr>
        <p:sp>
          <p:nvSpPr>
            <p:cNvPr id="37" name="任意多边形: 形状 36"/>
            <p:cNvSpPr/>
            <p:nvPr/>
          </p:nvSpPr>
          <p:spPr>
            <a:xfrm>
              <a:off x="6291167" y="3135678"/>
              <a:ext cx="328042" cy="317110"/>
            </a:xfrm>
            <a:custGeom>
              <a:avLst/>
              <a:gdLst>
                <a:gd name="connsiteX0" fmla="*/ 247650 w 247650"/>
                <a:gd name="connsiteY0" fmla="*/ 123825 h 239397"/>
                <a:gd name="connsiteX1" fmla="*/ 168367 w 247650"/>
                <a:gd name="connsiteY1" fmla="*/ 239397 h 239397"/>
                <a:gd name="connsiteX2" fmla="*/ 123825 w 247650"/>
                <a:gd name="connsiteY2" fmla="*/ 239397 h 239397"/>
                <a:gd name="connsiteX3" fmla="*/ 79283 w 247650"/>
                <a:gd name="connsiteY3" fmla="*/ 239397 h 239397"/>
                <a:gd name="connsiteX4" fmla="*/ 0 w 247650"/>
                <a:gd name="connsiteY4" fmla="*/ 123825 h 239397"/>
                <a:gd name="connsiteX5" fmla="*/ 123825 w 247650"/>
                <a:gd name="connsiteY5" fmla="*/ 0 h 239397"/>
                <a:gd name="connsiteX6" fmla="*/ 247650 w 247650"/>
                <a:gd name="connsiteY6" fmla="*/ 123825 h 23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239397">
                  <a:moveTo>
                    <a:pt x="247650" y="123825"/>
                  </a:moveTo>
                  <a:cubicBezTo>
                    <a:pt x="247650" y="176510"/>
                    <a:pt x="214747" y="221511"/>
                    <a:pt x="168367" y="239397"/>
                  </a:cubicBezTo>
                  <a:lnTo>
                    <a:pt x="123825" y="239397"/>
                  </a:lnTo>
                  <a:lnTo>
                    <a:pt x="79283" y="239397"/>
                  </a:lnTo>
                  <a:cubicBezTo>
                    <a:pt x="32903" y="221511"/>
                    <a:pt x="0" y="176510"/>
                    <a:pt x="0" y="123825"/>
                  </a:cubicBezTo>
                  <a:cubicBezTo>
                    <a:pt x="0" y="55438"/>
                    <a:pt x="55438" y="0"/>
                    <a:pt x="123825" y="0"/>
                  </a:cubicBezTo>
                  <a:cubicBezTo>
                    <a:pt x="192212" y="0"/>
                    <a:pt x="247650" y="55438"/>
                    <a:pt x="247650" y="123825"/>
                  </a:cubicBezTo>
                  <a:close/>
                </a:path>
              </a:pathLst>
            </a:custGeom>
            <a:noFill/>
            <a:ln w="12700" cap="rnd">
              <a:solidFill>
                <a:schemeClr val="accent1"/>
              </a:solidFill>
              <a:prstDash val="solid"/>
              <a:round/>
            </a:ln>
          </p:spPr>
          <p:txBody>
            <a:bodyPr rtlCol="0" anchor="ctr">
              <a:noAutofit/>
            </a:bodyPr>
            <a:lstStyle/>
            <a:p>
              <a:endParaRPr lang="zh-CN" altLang="en-US"/>
            </a:p>
          </p:txBody>
        </p:sp>
        <p:sp>
          <p:nvSpPr>
            <p:cNvPr id="38" name="任意多边形: 形状 37"/>
            <p:cNvSpPr/>
            <p:nvPr/>
          </p:nvSpPr>
          <p:spPr>
            <a:xfrm>
              <a:off x="6396185" y="3452788"/>
              <a:ext cx="118004" cy="92942"/>
            </a:xfrm>
            <a:custGeom>
              <a:avLst/>
              <a:gdLst>
                <a:gd name="connsiteX0" fmla="*/ 89085 w 89085"/>
                <a:gd name="connsiteY0" fmla="*/ 0 h 70165"/>
                <a:gd name="connsiteX1" fmla="*/ 83830 w 89085"/>
                <a:gd name="connsiteY1" fmla="*/ 63069 h 70165"/>
                <a:gd name="connsiteX2" fmla="*/ 76117 w 89085"/>
                <a:gd name="connsiteY2" fmla="*/ 70165 h 70165"/>
                <a:gd name="connsiteX3" fmla="*/ 12968 w 89085"/>
                <a:gd name="connsiteY3" fmla="*/ 70165 h 70165"/>
                <a:gd name="connsiteX4" fmla="*/ 5256 w 89085"/>
                <a:gd name="connsiteY4" fmla="*/ 63069 h 70165"/>
                <a:gd name="connsiteX5" fmla="*/ 0 w 89085"/>
                <a:gd name="connsiteY5" fmla="*/ 0 h 7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85" h="70165">
                  <a:moveTo>
                    <a:pt x="89085" y="0"/>
                  </a:moveTo>
                  <a:lnTo>
                    <a:pt x="83830" y="63069"/>
                  </a:lnTo>
                  <a:cubicBezTo>
                    <a:pt x="83495" y="67080"/>
                    <a:pt x="80142" y="70165"/>
                    <a:pt x="76117" y="70165"/>
                  </a:cubicBezTo>
                  <a:lnTo>
                    <a:pt x="12968" y="70165"/>
                  </a:lnTo>
                  <a:cubicBezTo>
                    <a:pt x="8943" y="70165"/>
                    <a:pt x="5591" y="67080"/>
                    <a:pt x="5256" y="63069"/>
                  </a:cubicBezTo>
                  <a:lnTo>
                    <a:pt x="0" y="0"/>
                  </a:lnTo>
                </a:path>
              </a:pathLst>
            </a:custGeom>
            <a:noFill/>
            <a:ln w="12700" cap="rnd">
              <a:solidFill>
                <a:schemeClr val="accent1"/>
              </a:solidFill>
              <a:prstDash val="solid"/>
              <a:round/>
            </a:ln>
          </p:spPr>
          <p:txBody>
            <a:bodyPr rtlCol="0" anchor="ctr">
              <a:noAutofit/>
            </a:bodyPr>
            <a:lstStyle/>
            <a:p>
              <a:endParaRPr lang="zh-CN" altLang="en-US"/>
            </a:p>
          </p:txBody>
        </p:sp>
        <p:sp>
          <p:nvSpPr>
            <p:cNvPr id="39" name="任意多边形: 形状 38"/>
            <p:cNvSpPr/>
            <p:nvPr/>
          </p:nvSpPr>
          <p:spPr>
            <a:xfrm>
              <a:off x="6393681" y="3268945"/>
              <a:ext cx="123015" cy="61507"/>
            </a:xfrm>
            <a:custGeom>
              <a:avLst/>
              <a:gdLst>
                <a:gd name="connsiteX0" fmla="*/ 0 w 92868"/>
                <a:gd name="connsiteY0" fmla="*/ 0 h 46434"/>
                <a:gd name="connsiteX1" fmla="*/ 0 w 92868"/>
                <a:gd name="connsiteY1" fmla="*/ 46434 h 46434"/>
                <a:gd name="connsiteX2" fmla="*/ 46434 w 92868"/>
                <a:gd name="connsiteY2" fmla="*/ 23217 h 46434"/>
                <a:gd name="connsiteX3" fmla="*/ 92869 w 92868"/>
                <a:gd name="connsiteY3" fmla="*/ 46434 h 46434"/>
                <a:gd name="connsiteX4" fmla="*/ 92869 w 92868"/>
                <a:gd name="connsiteY4" fmla="*/ 0 h 4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8" h="46434">
                  <a:moveTo>
                    <a:pt x="0" y="0"/>
                  </a:moveTo>
                  <a:lnTo>
                    <a:pt x="0" y="46434"/>
                  </a:lnTo>
                  <a:lnTo>
                    <a:pt x="46434" y="23217"/>
                  </a:lnTo>
                  <a:lnTo>
                    <a:pt x="92869" y="46434"/>
                  </a:lnTo>
                  <a:lnTo>
                    <a:pt x="92869" y="0"/>
                  </a:lnTo>
                </a:path>
              </a:pathLst>
            </a:custGeom>
            <a:noFill/>
            <a:ln w="12700" cap="rnd">
              <a:solidFill>
                <a:schemeClr val="accent1"/>
              </a:solidFill>
              <a:prstDash val="solid"/>
              <a:round/>
            </a:ln>
          </p:spPr>
          <p:txBody>
            <a:bodyPr rtlCol="0" anchor="ctr">
              <a:noAutofit/>
            </a:bodyPr>
            <a:lstStyle/>
            <a:p>
              <a:endParaRPr lang="zh-CN" altLang="en-US"/>
            </a:p>
          </p:txBody>
        </p:sp>
      </p:grpSp>
      <p:grpSp>
        <p:nvGrpSpPr>
          <p:cNvPr id="4" name="组合 3"/>
          <p:cNvGrpSpPr/>
          <p:nvPr/>
        </p:nvGrpSpPr>
        <p:grpSpPr>
          <a:xfrm>
            <a:off x="1241867" y="3135678"/>
            <a:ext cx="399802" cy="410052"/>
            <a:chOff x="1241867" y="3135678"/>
            <a:chExt cx="399802" cy="410052"/>
          </a:xfrm>
        </p:grpSpPr>
        <p:sp>
          <p:nvSpPr>
            <p:cNvPr id="33" name="任意多边形: 形状 32"/>
            <p:cNvSpPr/>
            <p:nvPr/>
          </p:nvSpPr>
          <p:spPr>
            <a:xfrm>
              <a:off x="1241867" y="3135678"/>
              <a:ext cx="287037" cy="287036"/>
            </a:xfrm>
            <a:custGeom>
              <a:avLst/>
              <a:gdLst>
                <a:gd name="connsiteX0" fmla="*/ 108347 w 216693"/>
                <a:gd name="connsiteY0" fmla="*/ 216694 h 216693"/>
                <a:gd name="connsiteX1" fmla="*/ 0 w 216693"/>
                <a:gd name="connsiteY1" fmla="*/ 108347 h 216693"/>
                <a:gd name="connsiteX2" fmla="*/ 108347 w 216693"/>
                <a:gd name="connsiteY2" fmla="*/ 0 h 216693"/>
                <a:gd name="connsiteX3" fmla="*/ 216694 w 216693"/>
                <a:gd name="connsiteY3" fmla="*/ 108347 h 216693"/>
              </a:gdLst>
              <a:ahLst/>
              <a:cxnLst>
                <a:cxn ang="0">
                  <a:pos x="connsiteX0" y="connsiteY0"/>
                </a:cxn>
                <a:cxn ang="0">
                  <a:pos x="connsiteX1" y="connsiteY1"/>
                </a:cxn>
                <a:cxn ang="0">
                  <a:pos x="connsiteX2" y="connsiteY2"/>
                </a:cxn>
                <a:cxn ang="0">
                  <a:pos x="connsiteX3" y="connsiteY3"/>
                </a:cxn>
              </a:cxnLst>
              <a:rect l="l" t="t" r="r" b="b"/>
              <a:pathLst>
                <a:path w="216693" h="216693">
                  <a:moveTo>
                    <a:pt x="108347" y="216694"/>
                  </a:moveTo>
                  <a:cubicBezTo>
                    <a:pt x="48508" y="216694"/>
                    <a:pt x="0" y="168185"/>
                    <a:pt x="0" y="108347"/>
                  </a:cubicBezTo>
                  <a:cubicBezTo>
                    <a:pt x="0" y="48508"/>
                    <a:pt x="48508" y="0"/>
                    <a:pt x="108347" y="0"/>
                  </a:cubicBezTo>
                  <a:cubicBezTo>
                    <a:pt x="168185" y="0"/>
                    <a:pt x="216694" y="48508"/>
                    <a:pt x="216694" y="108347"/>
                  </a:cubicBezTo>
                </a:path>
              </a:pathLst>
            </a:custGeom>
            <a:noFill/>
            <a:ln w="15478" cap="flat">
              <a:solidFill>
                <a:schemeClr val="accent1"/>
              </a:solidFill>
              <a:prstDash val="solid"/>
              <a:round/>
            </a:ln>
          </p:spPr>
          <p:txBody>
            <a:bodyPr rtlCol="0" anchor="ctr">
              <a:noAutofit/>
            </a:bodyPr>
            <a:lstStyle/>
            <a:p>
              <a:endParaRPr lang="zh-CN" altLang="en-US"/>
            </a:p>
          </p:txBody>
        </p:sp>
        <p:sp>
          <p:nvSpPr>
            <p:cNvPr id="34" name="任意多边形: 形状 33"/>
            <p:cNvSpPr/>
            <p:nvPr/>
          </p:nvSpPr>
          <p:spPr>
            <a:xfrm>
              <a:off x="1375135" y="3279197"/>
              <a:ext cx="266534" cy="266533"/>
            </a:xfrm>
            <a:custGeom>
              <a:avLst/>
              <a:gdLst>
                <a:gd name="connsiteX0" fmla="*/ 0 w 201215"/>
                <a:gd name="connsiteY0" fmla="*/ 0 h 201215"/>
                <a:gd name="connsiteX1" fmla="*/ 201216 w 201215"/>
                <a:gd name="connsiteY1" fmla="*/ 0 h 201215"/>
                <a:gd name="connsiteX2" fmla="*/ 201216 w 201215"/>
                <a:gd name="connsiteY2" fmla="*/ 201216 h 201215"/>
                <a:gd name="connsiteX3" fmla="*/ 0 w 201215"/>
                <a:gd name="connsiteY3" fmla="*/ 201216 h 201215"/>
              </a:gdLst>
              <a:ahLst/>
              <a:cxnLst>
                <a:cxn ang="0">
                  <a:pos x="connsiteX0" y="connsiteY0"/>
                </a:cxn>
                <a:cxn ang="0">
                  <a:pos x="connsiteX1" y="connsiteY1"/>
                </a:cxn>
                <a:cxn ang="0">
                  <a:pos x="connsiteX2" y="connsiteY2"/>
                </a:cxn>
                <a:cxn ang="0">
                  <a:pos x="connsiteX3" y="connsiteY3"/>
                </a:cxn>
              </a:cxnLst>
              <a:rect l="l" t="t" r="r" b="b"/>
              <a:pathLst>
                <a:path w="201215" h="201215">
                  <a:moveTo>
                    <a:pt x="0" y="0"/>
                  </a:moveTo>
                  <a:lnTo>
                    <a:pt x="201216" y="0"/>
                  </a:lnTo>
                  <a:lnTo>
                    <a:pt x="201216" y="201216"/>
                  </a:lnTo>
                  <a:lnTo>
                    <a:pt x="0" y="201216"/>
                  </a:lnTo>
                  <a:close/>
                </a:path>
              </a:pathLst>
            </a:custGeom>
            <a:noFill/>
            <a:ln w="15478" cap="flat">
              <a:solidFill>
                <a:schemeClr val="accent1"/>
              </a:solidFill>
              <a:prstDash val="solid"/>
              <a:round/>
            </a:ln>
          </p:spPr>
          <p:txBody>
            <a:bodyPr rtlCol="0" anchor="ctr">
              <a:noAutofit/>
            </a:bodyPr>
            <a:lstStyle/>
            <a:p>
              <a:endParaRPr lang="zh-CN" alt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进一步完善监管体系</a:t>
            </a:r>
          </a:p>
        </p:txBody>
      </p:sp>
      <p:sp>
        <p:nvSpPr>
          <p:cNvPr id="3" name="文本占位符 2"/>
          <p:cNvSpPr>
            <a:spLocks noGrp="1"/>
          </p:cNvSpPr>
          <p:nvPr>
            <p:ph type="body" sz="quarter" idx="10"/>
          </p:nvPr>
        </p:nvSpPr>
        <p:spPr/>
        <p:txBody>
          <a:bodyPr/>
          <a:lstStyle/>
          <a:p>
            <a:r>
              <a:rPr lang="en-US" altLang="zh-CN" dirty="0"/>
              <a:t>FURTHER IMPROVE THE SUPERVISION SYSTEM</a:t>
            </a:r>
            <a:endParaRPr lang="zh-CN" altLang="en-US" dirty="0"/>
          </a:p>
        </p:txBody>
      </p:sp>
      <p:sp>
        <p:nvSpPr>
          <p:cNvPr id="5" name="弧形 4"/>
          <p:cNvSpPr/>
          <p:nvPr/>
        </p:nvSpPr>
        <p:spPr>
          <a:xfrm>
            <a:off x="1885051" y="2493238"/>
            <a:ext cx="2811856" cy="2608316"/>
          </a:xfrm>
          <a:prstGeom prst="arc">
            <a:avLst>
              <a:gd name="adj1" fmla="val 16767680"/>
              <a:gd name="adj2" fmla="val 436963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圆角 6"/>
          <p:cNvSpPr/>
          <p:nvPr/>
        </p:nvSpPr>
        <p:spPr>
          <a:xfrm>
            <a:off x="1178025" y="2222768"/>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chemeClr val="accent1"/>
                </a:solidFill>
                <a:effectLst/>
                <a:latin typeface="+mj-ea"/>
                <a:ea typeface="+mj-ea"/>
                <a:cs typeface="Arial" panose="020B0604020202020204" pitchFamily="34" charset="0"/>
              </a:rPr>
              <a:t>日常服务监管</a:t>
            </a:r>
            <a:endParaRPr lang="zh-CN" altLang="en-US" sz="2800" dirty="0">
              <a:solidFill>
                <a:schemeClr val="accent1"/>
              </a:solidFill>
              <a:latin typeface="+mj-ea"/>
              <a:ea typeface="+mj-ea"/>
            </a:endParaRPr>
          </a:p>
        </p:txBody>
      </p:sp>
      <p:sp>
        <p:nvSpPr>
          <p:cNvPr id="8" name="矩形: 圆角 7"/>
          <p:cNvSpPr/>
          <p:nvPr/>
        </p:nvSpPr>
        <p:spPr>
          <a:xfrm>
            <a:off x="1178025" y="3371494"/>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accent1"/>
                </a:solidFill>
                <a:latin typeface="+mj-ea"/>
                <a:ea typeface="+mj-ea"/>
                <a:cs typeface="Arial" panose="020B0604020202020204" pitchFamily="34" charset="0"/>
              </a:rPr>
              <a:t>诊疗</a:t>
            </a:r>
            <a:r>
              <a:rPr lang="zh-CN" altLang="zh-CN" sz="2000" dirty="0">
                <a:solidFill>
                  <a:schemeClr val="accent1"/>
                </a:solidFill>
                <a:latin typeface="+mj-ea"/>
                <a:ea typeface="+mj-ea"/>
                <a:cs typeface="Arial" panose="020B0604020202020204" pitchFamily="34" charset="0"/>
              </a:rPr>
              <a:t>数据留痕</a:t>
            </a:r>
            <a:endParaRPr lang="zh-CN" altLang="en-US" sz="2000" dirty="0">
              <a:solidFill>
                <a:schemeClr val="accent1"/>
              </a:solidFill>
              <a:latin typeface="+mj-ea"/>
              <a:ea typeface="+mj-ea"/>
              <a:cs typeface="Arial" panose="020B0604020202020204" pitchFamily="34" charset="0"/>
            </a:endParaRPr>
          </a:p>
        </p:txBody>
      </p:sp>
      <p:sp>
        <p:nvSpPr>
          <p:cNvPr id="9" name="矩形: 圆角 8"/>
          <p:cNvSpPr/>
          <p:nvPr/>
        </p:nvSpPr>
        <p:spPr>
          <a:xfrm>
            <a:off x="1178025" y="4531114"/>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chemeClr val="accent1"/>
                </a:solidFill>
                <a:latin typeface="+mj-ea"/>
                <a:ea typeface="+mj-ea"/>
                <a:cs typeface="Arial" panose="020B0604020202020204" pitchFamily="34" charset="0"/>
              </a:rPr>
              <a:t>服务业务监管</a:t>
            </a:r>
            <a:endParaRPr lang="zh-CN" altLang="en-US" sz="2000" dirty="0">
              <a:solidFill>
                <a:schemeClr val="accent1"/>
              </a:solidFill>
              <a:latin typeface="+mj-ea"/>
              <a:ea typeface="+mj-ea"/>
              <a:cs typeface="Arial" panose="020B0604020202020204" pitchFamily="34" charset="0"/>
            </a:endParaRPr>
          </a:p>
        </p:txBody>
      </p:sp>
      <p:sp>
        <p:nvSpPr>
          <p:cNvPr id="353" name="弧形 352"/>
          <p:cNvSpPr/>
          <p:nvPr/>
        </p:nvSpPr>
        <p:spPr>
          <a:xfrm flipH="1">
            <a:off x="7498942" y="2493238"/>
            <a:ext cx="2811856" cy="2608316"/>
          </a:xfrm>
          <a:prstGeom prst="arc">
            <a:avLst>
              <a:gd name="adj1" fmla="val 16767680"/>
              <a:gd name="adj2" fmla="val 436963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5" name="矩形: 圆角 354"/>
          <p:cNvSpPr/>
          <p:nvPr/>
        </p:nvSpPr>
        <p:spPr>
          <a:xfrm flipH="1">
            <a:off x="8420674" y="2222768"/>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chemeClr val="accent1"/>
                </a:solidFill>
                <a:latin typeface="+mj-ea"/>
                <a:ea typeface="+mj-ea"/>
                <a:cs typeface="Arial" panose="020B0604020202020204" pitchFamily="34" charset="0"/>
              </a:rPr>
              <a:t>综合服务监管</a:t>
            </a:r>
            <a:endParaRPr lang="zh-CN" altLang="en-US" sz="2000" dirty="0">
              <a:solidFill>
                <a:schemeClr val="accent1"/>
              </a:solidFill>
              <a:latin typeface="+mj-ea"/>
              <a:ea typeface="+mj-ea"/>
              <a:cs typeface="Arial" panose="020B0604020202020204" pitchFamily="34" charset="0"/>
            </a:endParaRPr>
          </a:p>
        </p:txBody>
      </p:sp>
      <p:sp>
        <p:nvSpPr>
          <p:cNvPr id="356" name="矩形: 圆角 355"/>
          <p:cNvSpPr/>
          <p:nvPr/>
        </p:nvSpPr>
        <p:spPr>
          <a:xfrm flipH="1">
            <a:off x="8420674" y="3371494"/>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chemeClr val="accent1"/>
                </a:solidFill>
                <a:latin typeface="+mj-ea"/>
                <a:ea typeface="+mj-ea"/>
                <a:cs typeface="Arial" panose="020B0604020202020204" pitchFamily="34" charset="0"/>
              </a:rPr>
              <a:t>患者信息安全</a:t>
            </a:r>
            <a:endParaRPr lang="zh-CN" altLang="en-US" sz="2000" dirty="0">
              <a:solidFill>
                <a:schemeClr val="accent1"/>
              </a:solidFill>
              <a:latin typeface="+mj-ea"/>
              <a:ea typeface="+mj-ea"/>
              <a:cs typeface="Arial" panose="020B0604020202020204" pitchFamily="34" charset="0"/>
            </a:endParaRPr>
          </a:p>
        </p:txBody>
      </p:sp>
      <p:sp>
        <p:nvSpPr>
          <p:cNvPr id="357" name="矩形: 圆角 356"/>
          <p:cNvSpPr/>
          <p:nvPr/>
        </p:nvSpPr>
        <p:spPr>
          <a:xfrm flipH="1">
            <a:off x="8420674" y="4531114"/>
            <a:ext cx="2597150" cy="850900"/>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dirty="0">
                <a:solidFill>
                  <a:schemeClr val="accent1"/>
                </a:solidFill>
                <a:latin typeface="+mj-ea"/>
                <a:ea typeface="+mj-ea"/>
                <a:cs typeface="Arial" panose="020B0604020202020204" pitchFamily="34" charset="0"/>
              </a:rPr>
              <a:t>医院机械设备安全</a:t>
            </a:r>
            <a:endParaRPr lang="zh-CN" altLang="en-US" sz="2000" dirty="0">
              <a:solidFill>
                <a:schemeClr val="accent1"/>
              </a:solidFill>
              <a:latin typeface="+mj-ea"/>
              <a:ea typeface="+mj-ea"/>
              <a:cs typeface="Arial" panose="020B0604020202020204" pitchFamily="34" charset="0"/>
            </a:endParaRPr>
          </a:p>
        </p:txBody>
      </p:sp>
      <p:sp>
        <p:nvSpPr>
          <p:cNvPr id="4" name="椭圆 3"/>
          <p:cNvSpPr/>
          <p:nvPr/>
        </p:nvSpPr>
        <p:spPr>
          <a:xfrm>
            <a:off x="4700924" y="2405391"/>
            <a:ext cx="2794000" cy="279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mj-ea"/>
                <a:ea typeface="+mj-ea"/>
              </a:rPr>
              <a:t>互联网医院</a:t>
            </a:r>
            <a:endParaRPr lang="en-US" altLang="zh-CN" sz="2800" b="1" dirty="0">
              <a:latin typeface="+mj-ea"/>
              <a:ea typeface="+mj-ea"/>
            </a:endParaRPr>
          </a:p>
          <a:p>
            <a:pPr algn="ctr"/>
            <a:r>
              <a:rPr lang="zh-CN" altLang="en-US" sz="2800" b="1" dirty="0">
                <a:latin typeface="+mj-ea"/>
                <a:ea typeface="+mj-ea"/>
              </a:rPr>
              <a:t>管理体系</a:t>
            </a:r>
          </a:p>
        </p:txBody>
      </p:sp>
      <p:grpSp>
        <p:nvGrpSpPr>
          <p:cNvPr id="14" name="组合 13"/>
          <p:cNvGrpSpPr/>
          <p:nvPr/>
        </p:nvGrpSpPr>
        <p:grpSpPr>
          <a:xfrm>
            <a:off x="4497724" y="2203671"/>
            <a:ext cx="3200400" cy="3197440"/>
            <a:chOff x="2663798" y="8"/>
            <a:chExt cx="6864286" cy="6857950"/>
          </a:xfrm>
          <a:gradFill flip="none" rotWithShape="1">
            <a:gsLst>
              <a:gs pos="55000">
                <a:schemeClr val="accent1">
                  <a:alpha val="0"/>
                </a:schemeClr>
              </a:gs>
              <a:gs pos="100000">
                <a:schemeClr val="accent1"/>
              </a:gs>
            </a:gsLst>
            <a:path path="shape">
              <a:fillToRect l="50000" t="50000" r="50000" b="50000"/>
            </a:path>
            <a:tileRect/>
          </a:gradFill>
        </p:grpSpPr>
        <p:sp>
          <p:nvSpPr>
            <p:cNvPr id="15" name="Freeform 6"/>
            <p:cNvSpPr>
              <a:spLocks noEditPoints="1"/>
            </p:cNvSpPr>
            <p:nvPr/>
          </p:nvSpPr>
          <p:spPr bwMode="auto">
            <a:xfrm>
              <a:off x="2663798" y="8"/>
              <a:ext cx="6864286" cy="6857950"/>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Oval 7"/>
            <p:cNvSpPr>
              <a:spLocks noChangeArrowheads="1"/>
            </p:cNvSpPr>
            <p:nvPr/>
          </p:nvSpPr>
          <p:spPr bwMode="auto">
            <a:xfrm>
              <a:off x="6068955" y="6659523"/>
              <a:ext cx="55562"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Oval 8"/>
            <p:cNvSpPr>
              <a:spLocks noChangeArrowheads="1"/>
            </p:cNvSpPr>
            <p:nvPr/>
          </p:nvSpPr>
          <p:spPr bwMode="auto">
            <a:xfrm>
              <a:off x="5837181" y="6653173"/>
              <a:ext cx="53974"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Oval 9"/>
            <p:cNvSpPr>
              <a:spLocks noChangeArrowheads="1"/>
            </p:cNvSpPr>
            <p:nvPr/>
          </p:nvSpPr>
          <p:spPr bwMode="auto">
            <a:xfrm>
              <a:off x="5606995" y="6629361"/>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Oval 10"/>
            <p:cNvSpPr>
              <a:spLocks noChangeArrowheads="1"/>
            </p:cNvSpPr>
            <p:nvPr/>
          </p:nvSpPr>
          <p:spPr bwMode="auto">
            <a:xfrm>
              <a:off x="5379985" y="6589673"/>
              <a:ext cx="47624" cy="476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 name="Oval 11"/>
            <p:cNvSpPr>
              <a:spLocks noChangeArrowheads="1"/>
            </p:cNvSpPr>
            <p:nvPr/>
          </p:nvSpPr>
          <p:spPr bwMode="auto">
            <a:xfrm>
              <a:off x="5156149" y="6534111"/>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 name="Oval 12"/>
            <p:cNvSpPr>
              <a:spLocks noChangeArrowheads="1"/>
            </p:cNvSpPr>
            <p:nvPr/>
          </p:nvSpPr>
          <p:spPr bwMode="auto">
            <a:xfrm>
              <a:off x="4938664" y="6462674"/>
              <a:ext cx="36513" cy="381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Oval 13"/>
            <p:cNvSpPr>
              <a:spLocks noChangeArrowheads="1"/>
            </p:cNvSpPr>
            <p:nvPr/>
          </p:nvSpPr>
          <p:spPr bwMode="auto">
            <a:xfrm>
              <a:off x="4725941" y="6376949"/>
              <a:ext cx="31750" cy="31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Oval 14"/>
            <p:cNvSpPr>
              <a:spLocks noChangeArrowheads="1"/>
            </p:cNvSpPr>
            <p:nvPr/>
          </p:nvSpPr>
          <p:spPr bwMode="auto">
            <a:xfrm>
              <a:off x="4521155" y="6275351"/>
              <a:ext cx="25399"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Oval 15"/>
            <p:cNvSpPr>
              <a:spLocks noChangeArrowheads="1"/>
            </p:cNvSpPr>
            <p:nvPr/>
          </p:nvSpPr>
          <p:spPr bwMode="auto">
            <a:xfrm>
              <a:off x="4324308" y="6159464"/>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Oval 16"/>
            <p:cNvSpPr>
              <a:spLocks noChangeArrowheads="1"/>
            </p:cNvSpPr>
            <p:nvPr/>
          </p:nvSpPr>
          <p:spPr bwMode="auto">
            <a:xfrm>
              <a:off x="4135396" y="6029290"/>
              <a:ext cx="14289" cy="1428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Oval 17"/>
            <p:cNvSpPr>
              <a:spLocks noChangeArrowheads="1"/>
            </p:cNvSpPr>
            <p:nvPr/>
          </p:nvSpPr>
          <p:spPr bwMode="auto">
            <a:xfrm>
              <a:off x="3956010" y="5884828"/>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Oval 18"/>
            <p:cNvSpPr>
              <a:spLocks noChangeArrowheads="1"/>
            </p:cNvSpPr>
            <p:nvPr/>
          </p:nvSpPr>
          <p:spPr bwMode="auto">
            <a:xfrm>
              <a:off x="3786151" y="5727668"/>
              <a:ext cx="9525" cy="7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Oval 19"/>
            <p:cNvSpPr>
              <a:spLocks noChangeArrowheads="1"/>
            </p:cNvSpPr>
            <p:nvPr/>
          </p:nvSpPr>
          <p:spPr bwMode="auto">
            <a:xfrm>
              <a:off x="3630576" y="5557806"/>
              <a:ext cx="4764"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Oval 20"/>
            <p:cNvSpPr>
              <a:spLocks noChangeArrowheads="1"/>
            </p:cNvSpPr>
            <p:nvPr/>
          </p:nvSpPr>
          <p:spPr bwMode="auto">
            <a:xfrm>
              <a:off x="3482940" y="5378419"/>
              <a:ext cx="6351" cy="476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Oval 21"/>
            <p:cNvSpPr>
              <a:spLocks noChangeArrowheads="1"/>
            </p:cNvSpPr>
            <p:nvPr/>
          </p:nvSpPr>
          <p:spPr bwMode="auto">
            <a:xfrm>
              <a:off x="3351179" y="5186333"/>
              <a:ext cx="4764"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 name="Oval 22"/>
            <p:cNvSpPr>
              <a:spLocks noChangeArrowheads="1"/>
            </p:cNvSpPr>
            <p:nvPr/>
          </p:nvSpPr>
          <p:spPr bwMode="auto">
            <a:xfrm>
              <a:off x="3230531" y="4986311"/>
              <a:ext cx="6351"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Oval 23"/>
            <p:cNvSpPr>
              <a:spLocks noChangeArrowheads="1"/>
            </p:cNvSpPr>
            <p:nvPr/>
          </p:nvSpPr>
          <p:spPr bwMode="auto">
            <a:xfrm>
              <a:off x="3125756" y="4778349"/>
              <a:ext cx="7938" cy="7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Oval 24"/>
            <p:cNvSpPr>
              <a:spLocks noChangeArrowheads="1"/>
            </p:cNvSpPr>
            <p:nvPr/>
          </p:nvSpPr>
          <p:spPr bwMode="auto">
            <a:xfrm>
              <a:off x="3035270" y="4562451"/>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 name="Oval 25"/>
            <p:cNvSpPr>
              <a:spLocks noChangeArrowheads="1"/>
            </p:cNvSpPr>
            <p:nvPr/>
          </p:nvSpPr>
          <p:spPr bwMode="auto">
            <a:xfrm>
              <a:off x="2959071" y="4340202"/>
              <a:ext cx="14289" cy="1428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Oval 26"/>
            <p:cNvSpPr>
              <a:spLocks noChangeArrowheads="1"/>
            </p:cNvSpPr>
            <p:nvPr/>
          </p:nvSpPr>
          <p:spPr bwMode="auto">
            <a:xfrm>
              <a:off x="2900333" y="4113191"/>
              <a:ext cx="17463"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6" name="Oval 27"/>
            <p:cNvSpPr>
              <a:spLocks noChangeArrowheads="1"/>
            </p:cNvSpPr>
            <p:nvPr/>
          </p:nvSpPr>
          <p:spPr bwMode="auto">
            <a:xfrm>
              <a:off x="2859058" y="3883004"/>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7" name="Oval 28"/>
            <p:cNvSpPr>
              <a:spLocks noChangeArrowheads="1"/>
            </p:cNvSpPr>
            <p:nvPr/>
          </p:nvSpPr>
          <p:spPr bwMode="auto">
            <a:xfrm>
              <a:off x="2832072" y="3651232"/>
              <a:ext cx="22225" cy="20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8" name="Oval 29"/>
            <p:cNvSpPr>
              <a:spLocks noChangeArrowheads="1"/>
            </p:cNvSpPr>
            <p:nvPr/>
          </p:nvSpPr>
          <p:spPr bwMode="auto">
            <a:xfrm>
              <a:off x="2822547" y="3416284"/>
              <a:ext cx="23812"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Oval 30"/>
            <p:cNvSpPr>
              <a:spLocks noChangeArrowheads="1"/>
            </p:cNvSpPr>
            <p:nvPr/>
          </p:nvSpPr>
          <p:spPr bwMode="auto">
            <a:xfrm>
              <a:off x="2828896" y="3182922"/>
              <a:ext cx="26988"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0" name="Oval 31"/>
            <p:cNvSpPr>
              <a:spLocks noChangeArrowheads="1"/>
            </p:cNvSpPr>
            <p:nvPr/>
          </p:nvSpPr>
          <p:spPr bwMode="auto">
            <a:xfrm>
              <a:off x="2852710" y="2951150"/>
              <a:ext cx="30163" cy="285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1" name="Oval 32"/>
            <p:cNvSpPr>
              <a:spLocks noChangeArrowheads="1"/>
            </p:cNvSpPr>
            <p:nvPr/>
          </p:nvSpPr>
          <p:spPr bwMode="auto">
            <a:xfrm>
              <a:off x="2893985" y="2720964"/>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2" name="Oval 33"/>
            <p:cNvSpPr>
              <a:spLocks noChangeArrowheads="1"/>
            </p:cNvSpPr>
            <p:nvPr/>
          </p:nvSpPr>
          <p:spPr bwMode="auto">
            <a:xfrm>
              <a:off x="2951134" y="2495540"/>
              <a:ext cx="31750"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3" name="Oval 34"/>
            <p:cNvSpPr>
              <a:spLocks noChangeArrowheads="1"/>
            </p:cNvSpPr>
            <p:nvPr/>
          </p:nvSpPr>
          <p:spPr bwMode="auto">
            <a:xfrm>
              <a:off x="3022569" y="2273291"/>
              <a:ext cx="34924"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4" name="Oval 35"/>
            <p:cNvSpPr>
              <a:spLocks noChangeArrowheads="1"/>
            </p:cNvSpPr>
            <p:nvPr/>
          </p:nvSpPr>
          <p:spPr bwMode="auto">
            <a:xfrm>
              <a:off x="3111470" y="2057393"/>
              <a:ext cx="34924" cy="349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5" name="Oval 36"/>
            <p:cNvSpPr>
              <a:spLocks noChangeArrowheads="1"/>
            </p:cNvSpPr>
            <p:nvPr/>
          </p:nvSpPr>
          <p:spPr bwMode="auto">
            <a:xfrm>
              <a:off x="3216245" y="1849433"/>
              <a:ext cx="36513" cy="365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6" name="Oval 37"/>
            <p:cNvSpPr>
              <a:spLocks noChangeArrowheads="1"/>
            </p:cNvSpPr>
            <p:nvPr/>
          </p:nvSpPr>
          <p:spPr bwMode="auto">
            <a:xfrm>
              <a:off x="3333716" y="1647822"/>
              <a:ext cx="38101" cy="381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7" name="Oval 38"/>
            <p:cNvSpPr>
              <a:spLocks noChangeArrowheads="1"/>
            </p:cNvSpPr>
            <p:nvPr/>
          </p:nvSpPr>
          <p:spPr bwMode="auto">
            <a:xfrm>
              <a:off x="3465479" y="1457323"/>
              <a:ext cx="41275"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8" name="Oval 39"/>
            <p:cNvSpPr>
              <a:spLocks noChangeArrowheads="1"/>
            </p:cNvSpPr>
            <p:nvPr/>
          </p:nvSpPr>
          <p:spPr bwMode="auto">
            <a:xfrm>
              <a:off x="3611529" y="1274761"/>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9" name="Oval 40"/>
            <p:cNvSpPr>
              <a:spLocks noChangeArrowheads="1"/>
            </p:cNvSpPr>
            <p:nvPr/>
          </p:nvSpPr>
          <p:spPr bwMode="auto">
            <a:xfrm>
              <a:off x="3768688" y="1103313"/>
              <a:ext cx="4444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0" name="Oval 41"/>
            <p:cNvSpPr>
              <a:spLocks noChangeArrowheads="1"/>
            </p:cNvSpPr>
            <p:nvPr/>
          </p:nvSpPr>
          <p:spPr bwMode="auto">
            <a:xfrm>
              <a:off x="3938550" y="944563"/>
              <a:ext cx="4444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1" name="Oval 42"/>
            <p:cNvSpPr>
              <a:spLocks noChangeArrowheads="1"/>
            </p:cNvSpPr>
            <p:nvPr/>
          </p:nvSpPr>
          <p:spPr bwMode="auto">
            <a:xfrm>
              <a:off x="4119523" y="798516"/>
              <a:ext cx="4603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2" name="Oval 43"/>
            <p:cNvSpPr>
              <a:spLocks noChangeArrowheads="1"/>
            </p:cNvSpPr>
            <p:nvPr/>
          </p:nvSpPr>
          <p:spPr bwMode="auto">
            <a:xfrm>
              <a:off x="4308433" y="663578"/>
              <a:ext cx="49213" cy="476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Oval 44"/>
            <p:cNvSpPr>
              <a:spLocks noChangeArrowheads="1"/>
            </p:cNvSpPr>
            <p:nvPr/>
          </p:nvSpPr>
          <p:spPr bwMode="auto">
            <a:xfrm>
              <a:off x="4508456" y="544517"/>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4" name="Oval 45"/>
            <p:cNvSpPr>
              <a:spLocks noChangeArrowheads="1"/>
            </p:cNvSpPr>
            <p:nvPr/>
          </p:nvSpPr>
          <p:spPr bwMode="auto">
            <a:xfrm>
              <a:off x="4716418" y="438155"/>
              <a:ext cx="50800"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5" name="Oval 46"/>
            <p:cNvSpPr>
              <a:spLocks noChangeArrowheads="1"/>
            </p:cNvSpPr>
            <p:nvPr/>
          </p:nvSpPr>
          <p:spPr bwMode="auto">
            <a:xfrm>
              <a:off x="4929140" y="349256"/>
              <a:ext cx="53974"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6" name="Oval 47"/>
            <p:cNvSpPr>
              <a:spLocks noChangeArrowheads="1"/>
            </p:cNvSpPr>
            <p:nvPr/>
          </p:nvSpPr>
          <p:spPr bwMode="auto">
            <a:xfrm>
              <a:off x="5149801" y="274644"/>
              <a:ext cx="53974"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7" name="Oval 48"/>
            <p:cNvSpPr>
              <a:spLocks noChangeArrowheads="1"/>
            </p:cNvSpPr>
            <p:nvPr/>
          </p:nvSpPr>
          <p:spPr bwMode="auto">
            <a:xfrm>
              <a:off x="5375224" y="215906"/>
              <a:ext cx="53974"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 name="Oval 49"/>
            <p:cNvSpPr>
              <a:spLocks noChangeArrowheads="1"/>
            </p:cNvSpPr>
            <p:nvPr/>
          </p:nvSpPr>
          <p:spPr bwMode="auto">
            <a:xfrm>
              <a:off x="5603821" y="174631"/>
              <a:ext cx="55562"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9" name="Oval 50"/>
            <p:cNvSpPr>
              <a:spLocks noChangeArrowheads="1"/>
            </p:cNvSpPr>
            <p:nvPr/>
          </p:nvSpPr>
          <p:spPr bwMode="auto">
            <a:xfrm>
              <a:off x="5834007" y="149232"/>
              <a:ext cx="58738" cy="571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0" name="Oval 51"/>
            <p:cNvSpPr>
              <a:spLocks noChangeArrowheads="1"/>
            </p:cNvSpPr>
            <p:nvPr/>
          </p:nvSpPr>
          <p:spPr bwMode="auto">
            <a:xfrm>
              <a:off x="6065779" y="139707"/>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1" name="Oval 52"/>
            <p:cNvSpPr>
              <a:spLocks noChangeArrowheads="1"/>
            </p:cNvSpPr>
            <p:nvPr/>
          </p:nvSpPr>
          <p:spPr bwMode="auto">
            <a:xfrm>
              <a:off x="6299140" y="147645"/>
              <a:ext cx="58738"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2" name="Oval 53"/>
            <p:cNvSpPr>
              <a:spLocks noChangeArrowheads="1"/>
            </p:cNvSpPr>
            <p:nvPr/>
          </p:nvSpPr>
          <p:spPr bwMode="auto">
            <a:xfrm>
              <a:off x="6529326" y="171457"/>
              <a:ext cx="60325"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3" name="Oval 54"/>
            <p:cNvSpPr>
              <a:spLocks noChangeArrowheads="1"/>
            </p:cNvSpPr>
            <p:nvPr/>
          </p:nvSpPr>
          <p:spPr bwMode="auto">
            <a:xfrm>
              <a:off x="6757923" y="212732"/>
              <a:ext cx="61912"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4" name="Oval 55"/>
            <p:cNvSpPr>
              <a:spLocks noChangeArrowheads="1"/>
            </p:cNvSpPr>
            <p:nvPr/>
          </p:nvSpPr>
          <p:spPr bwMode="auto">
            <a:xfrm>
              <a:off x="6983346" y="269881"/>
              <a:ext cx="63500"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5" name="Oval 56"/>
            <p:cNvSpPr>
              <a:spLocks noChangeArrowheads="1"/>
            </p:cNvSpPr>
            <p:nvPr/>
          </p:nvSpPr>
          <p:spPr bwMode="auto">
            <a:xfrm>
              <a:off x="7204006" y="342906"/>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6" name="Oval 57"/>
            <p:cNvSpPr>
              <a:spLocks noChangeArrowheads="1"/>
            </p:cNvSpPr>
            <p:nvPr/>
          </p:nvSpPr>
          <p:spPr bwMode="auto">
            <a:xfrm>
              <a:off x="7418318" y="431804"/>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7" name="Oval 58"/>
            <p:cNvSpPr>
              <a:spLocks noChangeArrowheads="1"/>
            </p:cNvSpPr>
            <p:nvPr/>
          </p:nvSpPr>
          <p:spPr bwMode="auto">
            <a:xfrm>
              <a:off x="7626278" y="536579"/>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8" name="Oval 59"/>
            <p:cNvSpPr>
              <a:spLocks noChangeArrowheads="1"/>
            </p:cNvSpPr>
            <p:nvPr/>
          </p:nvSpPr>
          <p:spPr bwMode="auto">
            <a:xfrm>
              <a:off x="7826300" y="655640"/>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 name="Oval 60"/>
            <p:cNvSpPr>
              <a:spLocks noChangeArrowheads="1"/>
            </p:cNvSpPr>
            <p:nvPr/>
          </p:nvSpPr>
          <p:spPr bwMode="auto">
            <a:xfrm>
              <a:off x="8018386" y="787401"/>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0" name="Oval 61"/>
            <p:cNvSpPr>
              <a:spLocks noChangeArrowheads="1"/>
            </p:cNvSpPr>
            <p:nvPr/>
          </p:nvSpPr>
          <p:spPr bwMode="auto">
            <a:xfrm>
              <a:off x="8199359" y="933451"/>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1" name="Oval 62"/>
            <p:cNvSpPr>
              <a:spLocks noChangeArrowheads="1"/>
            </p:cNvSpPr>
            <p:nvPr/>
          </p:nvSpPr>
          <p:spPr bwMode="auto">
            <a:xfrm>
              <a:off x="8369220" y="1092200"/>
              <a:ext cx="65087"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2" name="Oval 63"/>
            <p:cNvSpPr>
              <a:spLocks noChangeArrowheads="1"/>
            </p:cNvSpPr>
            <p:nvPr/>
          </p:nvSpPr>
          <p:spPr bwMode="auto">
            <a:xfrm>
              <a:off x="8527969" y="1262062"/>
              <a:ext cx="65087"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3" name="Oval 64"/>
            <p:cNvSpPr>
              <a:spLocks noChangeArrowheads="1"/>
            </p:cNvSpPr>
            <p:nvPr/>
          </p:nvSpPr>
          <p:spPr bwMode="auto">
            <a:xfrm>
              <a:off x="8674017" y="1443036"/>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4" name="Oval 65"/>
            <p:cNvSpPr>
              <a:spLocks noChangeArrowheads="1"/>
            </p:cNvSpPr>
            <p:nvPr/>
          </p:nvSpPr>
          <p:spPr bwMode="auto">
            <a:xfrm>
              <a:off x="8808954" y="1635122"/>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5" name="Oval 66"/>
            <p:cNvSpPr>
              <a:spLocks noChangeArrowheads="1"/>
            </p:cNvSpPr>
            <p:nvPr/>
          </p:nvSpPr>
          <p:spPr bwMode="auto">
            <a:xfrm>
              <a:off x="8931189" y="1838321"/>
              <a:ext cx="55562"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6" name="Oval 67"/>
            <p:cNvSpPr>
              <a:spLocks noChangeArrowheads="1"/>
            </p:cNvSpPr>
            <p:nvPr/>
          </p:nvSpPr>
          <p:spPr bwMode="auto">
            <a:xfrm>
              <a:off x="9039138" y="2049455"/>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7" name="Oval 68"/>
            <p:cNvSpPr>
              <a:spLocks noChangeArrowheads="1"/>
            </p:cNvSpPr>
            <p:nvPr/>
          </p:nvSpPr>
          <p:spPr bwMode="auto">
            <a:xfrm>
              <a:off x="9131213" y="2266943"/>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8" name="Oval 69"/>
            <p:cNvSpPr>
              <a:spLocks noChangeArrowheads="1"/>
            </p:cNvSpPr>
            <p:nvPr/>
          </p:nvSpPr>
          <p:spPr bwMode="auto">
            <a:xfrm>
              <a:off x="9207412" y="2490779"/>
              <a:ext cx="38101" cy="365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9" name="Oval 70"/>
            <p:cNvSpPr>
              <a:spLocks noChangeArrowheads="1"/>
            </p:cNvSpPr>
            <p:nvPr/>
          </p:nvSpPr>
          <p:spPr bwMode="auto">
            <a:xfrm>
              <a:off x="9267737" y="2719376"/>
              <a:ext cx="31750"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0" name="Oval 71"/>
            <p:cNvSpPr>
              <a:spLocks noChangeArrowheads="1"/>
            </p:cNvSpPr>
            <p:nvPr/>
          </p:nvSpPr>
          <p:spPr bwMode="auto">
            <a:xfrm>
              <a:off x="9312187" y="2951150"/>
              <a:ext cx="25399" cy="23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1" name="Oval 72"/>
            <p:cNvSpPr>
              <a:spLocks noChangeArrowheads="1"/>
            </p:cNvSpPr>
            <p:nvPr/>
          </p:nvSpPr>
          <p:spPr bwMode="auto">
            <a:xfrm>
              <a:off x="9339175" y="3184510"/>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2" name="Oval 73"/>
            <p:cNvSpPr>
              <a:spLocks noChangeArrowheads="1"/>
            </p:cNvSpPr>
            <p:nvPr/>
          </p:nvSpPr>
          <p:spPr bwMode="auto">
            <a:xfrm>
              <a:off x="9350285" y="3417871"/>
              <a:ext cx="15874"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3" name="Oval 74"/>
            <p:cNvSpPr>
              <a:spLocks noChangeArrowheads="1"/>
            </p:cNvSpPr>
            <p:nvPr/>
          </p:nvSpPr>
          <p:spPr bwMode="auto">
            <a:xfrm>
              <a:off x="9342349" y="3651232"/>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4" name="Oval 75"/>
            <p:cNvSpPr>
              <a:spLocks noChangeArrowheads="1"/>
            </p:cNvSpPr>
            <p:nvPr/>
          </p:nvSpPr>
          <p:spPr bwMode="auto">
            <a:xfrm>
              <a:off x="9318535" y="3883004"/>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5" name="Oval 76"/>
            <p:cNvSpPr>
              <a:spLocks noChangeArrowheads="1"/>
            </p:cNvSpPr>
            <p:nvPr/>
          </p:nvSpPr>
          <p:spPr bwMode="auto">
            <a:xfrm>
              <a:off x="9277262" y="4111604"/>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6" name="Oval 77"/>
            <p:cNvSpPr>
              <a:spLocks noChangeArrowheads="1"/>
            </p:cNvSpPr>
            <p:nvPr/>
          </p:nvSpPr>
          <p:spPr bwMode="auto">
            <a:xfrm>
              <a:off x="9218524" y="4335440"/>
              <a:ext cx="17463"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7" name="Oval 78"/>
            <p:cNvSpPr>
              <a:spLocks noChangeArrowheads="1"/>
            </p:cNvSpPr>
            <p:nvPr/>
          </p:nvSpPr>
          <p:spPr bwMode="auto">
            <a:xfrm>
              <a:off x="9143912" y="4556100"/>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8" name="Oval 79"/>
            <p:cNvSpPr>
              <a:spLocks noChangeArrowheads="1"/>
            </p:cNvSpPr>
            <p:nvPr/>
          </p:nvSpPr>
          <p:spPr bwMode="auto">
            <a:xfrm>
              <a:off x="9055014" y="4770411"/>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9" name="Oval 80"/>
            <p:cNvSpPr>
              <a:spLocks noChangeArrowheads="1"/>
            </p:cNvSpPr>
            <p:nvPr/>
          </p:nvSpPr>
          <p:spPr bwMode="auto">
            <a:xfrm>
              <a:off x="8950239" y="4978373"/>
              <a:ext cx="20637" cy="20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0" name="Oval 81"/>
            <p:cNvSpPr>
              <a:spLocks noChangeArrowheads="1"/>
            </p:cNvSpPr>
            <p:nvPr/>
          </p:nvSpPr>
          <p:spPr bwMode="auto">
            <a:xfrm>
              <a:off x="8829591" y="5176808"/>
              <a:ext cx="23812" cy="23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1" name="Oval 82"/>
            <p:cNvSpPr>
              <a:spLocks noChangeArrowheads="1"/>
            </p:cNvSpPr>
            <p:nvPr/>
          </p:nvSpPr>
          <p:spPr bwMode="auto">
            <a:xfrm>
              <a:off x="8694656" y="5365720"/>
              <a:ext cx="26988"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2" name="Oval 83"/>
            <p:cNvSpPr>
              <a:spLocks noChangeArrowheads="1"/>
            </p:cNvSpPr>
            <p:nvPr/>
          </p:nvSpPr>
          <p:spPr bwMode="auto">
            <a:xfrm>
              <a:off x="8547020" y="5545107"/>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3" name="Oval 84"/>
            <p:cNvSpPr>
              <a:spLocks noChangeArrowheads="1"/>
            </p:cNvSpPr>
            <p:nvPr/>
          </p:nvSpPr>
          <p:spPr bwMode="auto">
            <a:xfrm>
              <a:off x="8386683" y="5713379"/>
              <a:ext cx="33337"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4" name="Oval 85"/>
            <p:cNvSpPr>
              <a:spLocks noChangeArrowheads="1"/>
            </p:cNvSpPr>
            <p:nvPr/>
          </p:nvSpPr>
          <p:spPr bwMode="auto">
            <a:xfrm>
              <a:off x="8215235" y="5870541"/>
              <a:ext cx="34924" cy="365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5" name="Oval 86"/>
            <p:cNvSpPr>
              <a:spLocks noChangeArrowheads="1"/>
            </p:cNvSpPr>
            <p:nvPr/>
          </p:nvSpPr>
          <p:spPr bwMode="auto">
            <a:xfrm>
              <a:off x="8032674" y="6015003"/>
              <a:ext cx="38101"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6" name="Oval 87"/>
            <p:cNvSpPr>
              <a:spLocks noChangeArrowheads="1"/>
            </p:cNvSpPr>
            <p:nvPr/>
          </p:nvSpPr>
          <p:spPr bwMode="auto">
            <a:xfrm>
              <a:off x="7840588" y="6146764"/>
              <a:ext cx="41275"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7" name="Oval 88"/>
            <p:cNvSpPr>
              <a:spLocks noChangeArrowheads="1"/>
            </p:cNvSpPr>
            <p:nvPr/>
          </p:nvSpPr>
          <p:spPr bwMode="auto">
            <a:xfrm>
              <a:off x="7638977" y="6264239"/>
              <a:ext cx="4444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8" name="Oval 89"/>
            <p:cNvSpPr>
              <a:spLocks noChangeArrowheads="1"/>
            </p:cNvSpPr>
            <p:nvPr/>
          </p:nvSpPr>
          <p:spPr bwMode="auto">
            <a:xfrm>
              <a:off x="7429428" y="6367424"/>
              <a:ext cx="47624"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9" name="Oval 90"/>
            <p:cNvSpPr>
              <a:spLocks noChangeArrowheads="1"/>
            </p:cNvSpPr>
            <p:nvPr/>
          </p:nvSpPr>
          <p:spPr bwMode="auto">
            <a:xfrm>
              <a:off x="7213531" y="6456325"/>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0" name="Oval 91"/>
            <p:cNvSpPr>
              <a:spLocks noChangeArrowheads="1"/>
            </p:cNvSpPr>
            <p:nvPr/>
          </p:nvSpPr>
          <p:spPr bwMode="auto">
            <a:xfrm>
              <a:off x="6992871" y="6529350"/>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1" name="Oval 92"/>
            <p:cNvSpPr>
              <a:spLocks noChangeArrowheads="1"/>
            </p:cNvSpPr>
            <p:nvPr/>
          </p:nvSpPr>
          <p:spPr bwMode="auto">
            <a:xfrm>
              <a:off x="6765859" y="6586499"/>
              <a:ext cx="52387"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2" name="Oval 93"/>
            <p:cNvSpPr>
              <a:spLocks noChangeArrowheads="1"/>
            </p:cNvSpPr>
            <p:nvPr/>
          </p:nvSpPr>
          <p:spPr bwMode="auto">
            <a:xfrm>
              <a:off x="6537262" y="6627774"/>
              <a:ext cx="52387"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3" name="Oval 94"/>
            <p:cNvSpPr>
              <a:spLocks noChangeArrowheads="1"/>
            </p:cNvSpPr>
            <p:nvPr/>
          </p:nvSpPr>
          <p:spPr bwMode="auto">
            <a:xfrm>
              <a:off x="6305491" y="6651585"/>
              <a:ext cx="52387"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 name="Oval 95"/>
            <p:cNvSpPr>
              <a:spLocks noChangeArrowheads="1"/>
            </p:cNvSpPr>
            <p:nvPr/>
          </p:nvSpPr>
          <p:spPr bwMode="auto">
            <a:xfrm>
              <a:off x="6048318" y="6489661"/>
              <a:ext cx="96837" cy="984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5" name="Oval 96"/>
            <p:cNvSpPr>
              <a:spLocks noChangeArrowheads="1"/>
            </p:cNvSpPr>
            <p:nvPr/>
          </p:nvSpPr>
          <p:spPr bwMode="auto">
            <a:xfrm>
              <a:off x="5816544" y="6483310"/>
              <a:ext cx="95249"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6" name="Oval 97"/>
            <p:cNvSpPr>
              <a:spLocks noChangeArrowheads="1"/>
            </p:cNvSpPr>
            <p:nvPr/>
          </p:nvSpPr>
          <p:spPr bwMode="auto">
            <a:xfrm>
              <a:off x="5587947" y="6459499"/>
              <a:ext cx="88899"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7" name="Oval 98"/>
            <p:cNvSpPr>
              <a:spLocks noChangeArrowheads="1"/>
            </p:cNvSpPr>
            <p:nvPr/>
          </p:nvSpPr>
          <p:spPr bwMode="auto">
            <a:xfrm>
              <a:off x="5362524" y="6419811"/>
              <a:ext cx="82550"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8" name="Oval 99"/>
            <p:cNvSpPr>
              <a:spLocks noChangeArrowheads="1"/>
            </p:cNvSpPr>
            <p:nvPr/>
          </p:nvSpPr>
          <p:spPr bwMode="auto">
            <a:xfrm>
              <a:off x="5140276" y="6361075"/>
              <a:ext cx="77786" cy="793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9" name="Oval 100"/>
            <p:cNvSpPr>
              <a:spLocks noChangeArrowheads="1"/>
            </p:cNvSpPr>
            <p:nvPr/>
          </p:nvSpPr>
          <p:spPr bwMode="auto">
            <a:xfrm>
              <a:off x="4921202" y="6286463"/>
              <a:ext cx="76199"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0" name="Oval 101"/>
            <p:cNvSpPr>
              <a:spLocks noChangeArrowheads="1"/>
            </p:cNvSpPr>
            <p:nvPr/>
          </p:nvSpPr>
          <p:spPr bwMode="auto">
            <a:xfrm>
              <a:off x="4710067" y="6194387"/>
              <a:ext cx="73025"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1" name="Oval 102"/>
            <p:cNvSpPr>
              <a:spLocks noChangeArrowheads="1"/>
            </p:cNvSpPr>
            <p:nvPr/>
          </p:nvSpPr>
          <p:spPr bwMode="auto">
            <a:xfrm>
              <a:off x="4505282" y="6086438"/>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2" name="Oval 103"/>
            <p:cNvSpPr>
              <a:spLocks noChangeArrowheads="1"/>
            </p:cNvSpPr>
            <p:nvPr/>
          </p:nvSpPr>
          <p:spPr bwMode="auto">
            <a:xfrm>
              <a:off x="4310022" y="5964203"/>
              <a:ext cx="68263"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3" name="Oval 104"/>
            <p:cNvSpPr>
              <a:spLocks noChangeArrowheads="1"/>
            </p:cNvSpPr>
            <p:nvPr/>
          </p:nvSpPr>
          <p:spPr bwMode="auto">
            <a:xfrm>
              <a:off x="4124285" y="5826091"/>
              <a:ext cx="65087"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4" name="Oval 105"/>
            <p:cNvSpPr>
              <a:spLocks noChangeArrowheads="1"/>
            </p:cNvSpPr>
            <p:nvPr/>
          </p:nvSpPr>
          <p:spPr bwMode="auto">
            <a:xfrm>
              <a:off x="3948075" y="5675280"/>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5" name="Oval 106"/>
            <p:cNvSpPr>
              <a:spLocks noChangeArrowheads="1"/>
            </p:cNvSpPr>
            <p:nvPr/>
          </p:nvSpPr>
          <p:spPr bwMode="auto">
            <a:xfrm>
              <a:off x="3786151" y="5513356"/>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6" name="Oval 107"/>
            <p:cNvSpPr>
              <a:spLocks noChangeArrowheads="1"/>
            </p:cNvSpPr>
            <p:nvPr/>
          </p:nvSpPr>
          <p:spPr bwMode="auto">
            <a:xfrm>
              <a:off x="3635341" y="5337144"/>
              <a:ext cx="57149"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7" name="Oval 108"/>
            <p:cNvSpPr>
              <a:spLocks noChangeArrowheads="1"/>
            </p:cNvSpPr>
            <p:nvPr/>
          </p:nvSpPr>
          <p:spPr bwMode="auto">
            <a:xfrm>
              <a:off x="3497229" y="5151408"/>
              <a:ext cx="55562" cy="571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8" name="Oval 109"/>
            <p:cNvSpPr>
              <a:spLocks noChangeArrowheads="1"/>
            </p:cNvSpPr>
            <p:nvPr/>
          </p:nvSpPr>
          <p:spPr bwMode="auto">
            <a:xfrm>
              <a:off x="3373404" y="4956148"/>
              <a:ext cx="53974"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9" name="Oval 110"/>
            <p:cNvSpPr>
              <a:spLocks noChangeArrowheads="1"/>
            </p:cNvSpPr>
            <p:nvPr/>
          </p:nvSpPr>
          <p:spPr bwMode="auto">
            <a:xfrm>
              <a:off x="3265455" y="4751362"/>
              <a:ext cx="52387"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0" name="Oval 111"/>
            <p:cNvSpPr>
              <a:spLocks noChangeArrowheads="1"/>
            </p:cNvSpPr>
            <p:nvPr/>
          </p:nvSpPr>
          <p:spPr bwMode="auto">
            <a:xfrm>
              <a:off x="3173383" y="4538638"/>
              <a:ext cx="50800"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1" name="Oval 112"/>
            <p:cNvSpPr>
              <a:spLocks noChangeArrowheads="1"/>
            </p:cNvSpPr>
            <p:nvPr/>
          </p:nvSpPr>
          <p:spPr bwMode="auto">
            <a:xfrm>
              <a:off x="3095594" y="4319564"/>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2" name="Oval 113"/>
            <p:cNvSpPr>
              <a:spLocks noChangeArrowheads="1"/>
            </p:cNvSpPr>
            <p:nvPr/>
          </p:nvSpPr>
          <p:spPr bwMode="auto">
            <a:xfrm>
              <a:off x="3036858" y="4095728"/>
              <a:ext cx="49213"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3" name="Oval 114"/>
            <p:cNvSpPr>
              <a:spLocks noChangeArrowheads="1"/>
            </p:cNvSpPr>
            <p:nvPr/>
          </p:nvSpPr>
          <p:spPr bwMode="auto">
            <a:xfrm>
              <a:off x="2992409" y="3867130"/>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4" name="Oval 115"/>
            <p:cNvSpPr>
              <a:spLocks noChangeArrowheads="1"/>
            </p:cNvSpPr>
            <p:nvPr/>
          </p:nvSpPr>
          <p:spPr bwMode="auto">
            <a:xfrm>
              <a:off x="2967010" y="3636945"/>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5" name="Oval 116"/>
            <p:cNvSpPr>
              <a:spLocks noChangeArrowheads="1"/>
            </p:cNvSpPr>
            <p:nvPr/>
          </p:nvSpPr>
          <p:spPr bwMode="auto">
            <a:xfrm>
              <a:off x="2959072" y="3403584"/>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6" name="Oval 117"/>
            <p:cNvSpPr>
              <a:spLocks noChangeArrowheads="1"/>
            </p:cNvSpPr>
            <p:nvPr/>
          </p:nvSpPr>
          <p:spPr bwMode="auto">
            <a:xfrm>
              <a:off x="2971771" y="317657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7" name="Oval 118"/>
            <p:cNvSpPr>
              <a:spLocks noChangeArrowheads="1"/>
            </p:cNvSpPr>
            <p:nvPr/>
          </p:nvSpPr>
          <p:spPr bwMode="auto">
            <a:xfrm>
              <a:off x="2995583" y="2943212"/>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8" name="Oval 119"/>
            <p:cNvSpPr>
              <a:spLocks noChangeArrowheads="1"/>
            </p:cNvSpPr>
            <p:nvPr/>
          </p:nvSpPr>
          <p:spPr bwMode="auto">
            <a:xfrm>
              <a:off x="3036858" y="2713025"/>
              <a:ext cx="47624"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9" name="Oval 120"/>
            <p:cNvSpPr>
              <a:spLocks noChangeArrowheads="1"/>
            </p:cNvSpPr>
            <p:nvPr/>
          </p:nvSpPr>
          <p:spPr bwMode="auto">
            <a:xfrm>
              <a:off x="3094007" y="2484428"/>
              <a:ext cx="53974"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0" name="Oval 121"/>
            <p:cNvSpPr>
              <a:spLocks noChangeArrowheads="1"/>
            </p:cNvSpPr>
            <p:nvPr/>
          </p:nvSpPr>
          <p:spPr bwMode="auto">
            <a:xfrm>
              <a:off x="3168619" y="2262179"/>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1" name="Oval 122"/>
            <p:cNvSpPr>
              <a:spLocks noChangeArrowheads="1"/>
            </p:cNvSpPr>
            <p:nvPr/>
          </p:nvSpPr>
          <p:spPr bwMode="auto">
            <a:xfrm>
              <a:off x="3259107" y="2046281"/>
              <a:ext cx="65087"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2" name="Oval 123"/>
            <p:cNvSpPr>
              <a:spLocks noChangeArrowheads="1"/>
            </p:cNvSpPr>
            <p:nvPr/>
          </p:nvSpPr>
          <p:spPr bwMode="auto">
            <a:xfrm>
              <a:off x="3365466" y="1838321"/>
              <a:ext cx="69850"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3" name="Oval 124"/>
            <p:cNvSpPr>
              <a:spLocks noChangeArrowheads="1"/>
            </p:cNvSpPr>
            <p:nvPr/>
          </p:nvSpPr>
          <p:spPr bwMode="auto">
            <a:xfrm>
              <a:off x="3487704" y="1639883"/>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4" name="Oval 125"/>
            <p:cNvSpPr>
              <a:spLocks noChangeArrowheads="1"/>
            </p:cNvSpPr>
            <p:nvPr/>
          </p:nvSpPr>
          <p:spPr bwMode="auto">
            <a:xfrm>
              <a:off x="3624228" y="1452561"/>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5" name="Oval 126"/>
            <p:cNvSpPr>
              <a:spLocks noChangeArrowheads="1"/>
            </p:cNvSpPr>
            <p:nvPr/>
          </p:nvSpPr>
          <p:spPr bwMode="auto">
            <a:xfrm>
              <a:off x="3776626" y="1276348"/>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6" name="Oval 127"/>
            <p:cNvSpPr>
              <a:spLocks noChangeArrowheads="1"/>
            </p:cNvSpPr>
            <p:nvPr/>
          </p:nvSpPr>
          <p:spPr bwMode="auto">
            <a:xfrm>
              <a:off x="3941724" y="1111251"/>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7" name="Oval 128"/>
            <p:cNvSpPr>
              <a:spLocks noChangeArrowheads="1"/>
            </p:cNvSpPr>
            <p:nvPr/>
          </p:nvSpPr>
          <p:spPr bwMode="auto">
            <a:xfrm>
              <a:off x="4117936" y="960439"/>
              <a:ext cx="76199"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8" name="Oval 129"/>
            <p:cNvSpPr>
              <a:spLocks noChangeArrowheads="1"/>
            </p:cNvSpPr>
            <p:nvPr/>
          </p:nvSpPr>
          <p:spPr bwMode="auto">
            <a:xfrm>
              <a:off x="4305258" y="822328"/>
              <a:ext cx="76199"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9" name="Oval 130"/>
            <p:cNvSpPr>
              <a:spLocks noChangeArrowheads="1"/>
            </p:cNvSpPr>
            <p:nvPr/>
          </p:nvSpPr>
          <p:spPr bwMode="auto">
            <a:xfrm>
              <a:off x="4502106" y="696915"/>
              <a:ext cx="74612"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0" name="Oval 131"/>
            <p:cNvSpPr>
              <a:spLocks noChangeArrowheads="1"/>
            </p:cNvSpPr>
            <p:nvPr/>
          </p:nvSpPr>
          <p:spPr bwMode="auto">
            <a:xfrm>
              <a:off x="4708480" y="588966"/>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1" name="Oval 132"/>
            <p:cNvSpPr>
              <a:spLocks noChangeArrowheads="1"/>
            </p:cNvSpPr>
            <p:nvPr/>
          </p:nvSpPr>
          <p:spPr bwMode="auto">
            <a:xfrm>
              <a:off x="4921202" y="495304"/>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2" name="Oval 133"/>
            <p:cNvSpPr>
              <a:spLocks noChangeArrowheads="1"/>
            </p:cNvSpPr>
            <p:nvPr/>
          </p:nvSpPr>
          <p:spPr bwMode="auto">
            <a:xfrm>
              <a:off x="5141863" y="419105"/>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3" name="Oval 134"/>
            <p:cNvSpPr>
              <a:spLocks noChangeArrowheads="1"/>
            </p:cNvSpPr>
            <p:nvPr/>
          </p:nvSpPr>
          <p:spPr bwMode="auto">
            <a:xfrm>
              <a:off x="5365699" y="358779"/>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4" name="Oval 135"/>
            <p:cNvSpPr>
              <a:spLocks noChangeArrowheads="1"/>
            </p:cNvSpPr>
            <p:nvPr/>
          </p:nvSpPr>
          <p:spPr bwMode="auto">
            <a:xfrm>
              <a:off x="5594296" y="315919"/>
              <a:ext cx="74612"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5" name="Oval 136"/>
            <p:cNvSpPr>
              <a:spLocks noChangeArrowheads="1"/>
            </p:cNvSpPr>
            <p:nvPr/>
          </p:nvSpPr>
          <p:spPr bwMode="auto">
            <a:xfrm>
              <a:off x="5826069" y="288931"/>
              <a:ext cx="74612"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6" name="Oval 137"/>
            <p:cNvSpPr>
              <a:spLocks noChangeArrowheads="1"/>
            </p:cNvSpPr>
            <p:nvPr/>
          </p:nvSpPr>
          <p:spPr bwMode="auto">
            <a:xfrm>
              <a:off x="6059430" y="280993"/>
              <a:ext cx="73025"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7" name="Oval 138"/>
            <p:cNvSpPr>
              <a:spLocks noChangeArrowheads="1"/>
            </p:cNvSpPr>
            <p:nvPr/>
          </p:nvSpPr>
          <p:spPr bwMode="auto">
            <a:xfrm>
              <a:off x="6291202" y="290518"/>
              <a:ext cx="74612"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8" name="Oval 139"/>
            <p:cNvSpPr>
              <a:spLocks noChangeArrowheads="1"/>
            </p:cNvSpPr>
            <p:nvPr/>
          </p:nvSpPr>
          <p:spPr bwMode="auto">
            <a:xfrm>
              <a:off x="6524563" y="315919"/>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9" name="Oval 140"/>
            <p:cNvSpPr>
              <a:spLocks noChangeArrowheads="1"/>
            </p:cNvSpPr>
            <p:nvPr/>
          </p:nvSpPr>
          <p:spPr bwMode="auto">
            <a:xfrm>
              <a:off x="6753160" y="358779"/>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0" name="Oval 141"/>
            <p:cNvSpPr>
              <a:spLocks noChangeArrowheads="1"/>
            </p:cNvSpPr>
            <p:nvPr/>
          </p:nvSpPr>
          <p:spPr bwMode="auto">
            <a:xfrm>
              <a:off x="6976995" y="419104"/>
              <a:ext cx="73025"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1" name="Oval 142"/>
            <p:cNvSpPr>
              <a:spLocks noChangeArrowheads="1"/>
            </p:cNvSpPr>
            <p:nvPr/>
          </p:nvSpPr>
          <p:spPr bwMode="auto">
            <a:xfrm>
              <a:off x="7197657" y="496893"/>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2" name="Oval 143"/>
            <p:cNvSpPr>
              <a:spLocks noChangeArrowheads="1"/>
            </p:cNvSpPr>
            <p:nvPr/>
          </p:nvSpPr>
          <p:spPr bwMode="auto">
            <a:xfrm>
              <a:off x="7410380" y="590553"/>
              <a:ext cx="71438"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3" name="Oval 144"/>
            <p:cNvSpPr>
              <a:spLocks noChangeArrowheads="1"/>
            </p:cNvSpPr>
            <p:nvPr/>
          </p:nvSpPr>
          <p:spPr bwMode="auto">
            <a:xfrm>
              <a:off x="7616753" y="700091"/>
              <a:ext cx="69850"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4" name="Oval 145"/>
            <p:cNvSpPr>
              <a:spLocks noChangeArrowheads="1"/>
            </p:cNvSpPr>
            <p:nvPr/>
          </p:nvSpPr>
          <p:spPr bwMode="auto">
            <a:xfrm>
              <a:off x="7815189" y="823914"/>
              <a:ext cx="68263"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5" name="Oval 146"/>
            <p:cNvSpPr>
              <a:spLocks noChangeArrowheads="1"/>
            </p:cNvSpPr>
            <p:nvPr/>
          </p:nvSpPr>
          <p:spPr bwMode="auto">
            <a:xfrm>
              <a:off x="8002512" y="962026"/>
              <a:ext cx="68263"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6" name="Oval 147"/>
            <p:cNvSpPr>
              <a:spLocks noChangeArrowheads="1"/>
            </p:cNvSpPr>
            <p:nvPr/>
          </p:nvSpPr>
          <p:spPr bwMode="auto">
            <a:xfrm>
              <a:off x="8178722" y="1114424"/>
              <a:ext cx="68263"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7" name="Oval 148"/>
            <p:cNvSpPr>
              <a:spLocks noChangeArrowheads="1"/>
            </p:cNvSpPr>
            <p:nvPr/>
          </p:nvSpPr>
          <p:spPr bwMode="auto">
            <a:xfrm>
              <a:off x="8343821" y="1279522"/>
              <a:ext cx="66674"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8" name="Oval 149"/>
            <p:cNvSpPr>
              <a:spLocks noChangeArrowheads="1"/>
            </p:cNvSpPr>
            <p:nvPr/>
          </p:nvSpPr>
          <p:spPr bwMode="auto">
            <a:xfrm>
              <a:off x="8496219" y="1455735"/>
              <a:ext cx="66674"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9" name="Oval 150"/>
            <p:cNvSpPr>
              <a:spLocks noChangeArrowheads="1"/>
            </p:cNvSpPr>
            <p:nvPr/>
          </p:nvSpPr>
          <p:spPr bwMode="auto">
            <a:xfrm>
              <a:off x="8635918" y="1643059"/>
              <a:ext cx="65087"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0" name="Oval 151"/>
            <p:cNvSpPr>
              <a:spLocks noChangeArrowheads="1"/>
            </p:cNvSpPr>
            <p:nvPr/>
          </p:nvSpPr>
          <p:spPr bwMode="auto">
            <a:xfrm>
              <a:off x="8759741" y="1839907"/>
              <a:ext cx="65087"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1" name="Oval 152"/>
            <p:cNvSpPr>
              <a:spLocks noChangeArrowheads="1"/>
            </p:cNvSpPr>
            <p:nvPr/>
          </p:nvSpPr>
          <p:spPr bwMode="auto">
            <a:xfrm>
              <a:off x="8869279" y="2046280"/>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2" name="Oval 153"/>
            <p:cNvSpPr>
              <a:spLocks noChangeArrowheads="1"/>
            </p:cNvSpPr>
            <p:nvPr/>
          </p:nvSpPr>
          <p:spPr bwMode="auto">
            <a:xfrm>
              <a:off x="8962939" y="2260591"/>
              <a:ext cx="63500"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3" name="Oval 154"/>
            <p:cNvSpPr>
              <a:spLocks noChangeArrowheads="1"/>
            </p:cNvSpPr>
            <p:nvPr/>
          </p:nvSpPr>
          <p:spPr bwMode="auto">
            <a:xfrm>
              <a:off x="9040727" y="2479664"/>
              <a:ext cx="61912"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4" name="Oval 155"/>
            <p:cNvSpPr>
              <a:spLocks noChangeArrowheads="1"/>
            </p:cNvSpPr>
            <p:nvPr/>
          </p:nvSpPr>
          <p:spPr bwMode="auto">
            <a:xfrm>
              <a:off x="9101050" y="2705087"/>
              <a:ext cx="61912"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5" name="Oval 156"/>
            <p:cNvSpPr>
              <a:spLocks noChangeArrowheads="1"/>
            </p:cNvSpPr>
            <p:nvPr/>
          </p:nvSpPr>
          <p:spPr bwMode="auto">
            <a:xfrm>
              <a:off x="9145502" y="2933687"/>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6" name="Oval 157"/>
            <p:cNvSpPr>
              <a:spLocks noChangeArrowheads="1"/>
            </p:cNvSpPr>
            <p:nvPr/>
          </p:nvSpPr>
          <p:spPr bwMode="auto">
            <a:xfrm>
              <a:off x="9172488" y="3165459"/>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7" name="Oval 158"/>
            <p:cNvSpPr>
              <a:spLocks noChangeArrowheads="1"/>
            </p:cNvSpPr>
            <p:nvPr/>
          </p:nvSpPr>
          <p:spPr bwMode="auto">
            <a:xfrm>
              <a:off x="9180426" y="3397233"/>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8" name="Oval 159"/>
            <p:cNvSpPr>
              <a:spLocks noChangeArrowheads="1"/>
            </p:cNvSpPr>
            <p:nvPr/>
          </p:nvSpPr>
          <p:spPr bwMode="auto">
            <a:xfrm>
              <a:off x="9172488" y="3629007"/>
              <a:ext cx="58738"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9" name="Oval 160"/>
            <p:cNvSpPr>
              <a:spLocks noChangeArrowheads="1"/>
            </p:cNvSpPr>
            <p:nvPr/>
          </p:nvSpPr>
          <p:spPr bwMode="auto">
            <a:xfrm>
              <a:off x="9145502" y="3859192"/>
              <a:ext cx="61912"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0" name="Oval 161"/>
            <p:cNvSpPr>
              <a:spLocks noChangeArrowheads="1"/>
            </p:cNvSpPr>
            <p:nvPr/>
          </p:nvSpPr>
          <p:spPr bwMode="auto">
            <a:xfrm>
              <a:off x="9101050" y="4086202"/>
              <a:ext cx="63500"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1" name="Oval 162"/>
            <p:cNvSpPr>
              <a:spLocks noChangeArrowheads="1"/>
            </p:cNvSpPr>
            <p:nvPr/>
          </p:nvSpPr>
          <p:spPr bwMode="auto">
            <a:xfrm>
              <a:off x="9039138" y="4310038"/>
              <a:ext cx="66674"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2" name="Oval 163"/>
            <p:cNvSpPr>
              <a:spLocks noChangeArrowheads="1"/>
            </p:cNvSpPr>
            <p:nvPr/>
          </p:nvSpPr>
          <p:spPr bwMode="auto">
            <a:xfrm>
              <a:off x="8959764" y="4527526"/>
              <a:ext cx="69850"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3" name="Oval 164"/>
            <p:cNvSpPr>
              <a:spLocks noChangeArrowheads="1"/>
            </p:cNvSpPr>
            <p:nvPr/>
          </p:nvSpPr>
          <p:spPr bwMode="auto">
            <a:xfrm>
              <a:off x="8866104" y="4740247"/>
              <a:ext cx="73025"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4" name="Oval 165"/>
            <p:cNvSpPr>
              <a:spLocks noChangeArrowheads="1"/>
            </p:cNvSpPr>
            <p:nvPr/>
          </p:nvSpPr>
          <p:spPr bwMode="auto">
            <a:xfrm>
              <a:off x="8754979" y="4945035"/>
              <a:ext cx="76199"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5" name="Oval 166"/>
            <p:cNvSpPr>
              <a:spLocks noChangeArrowheads="1"/>
            </p:cNvSpPr>
            <p:nvPr/>
          </p:nvSpPr>
          <p:spPr bwMode="auto">
            <a:xfrm>
              <a:off x="8631156" y="5140296"/>
              <a:ext cx="76199" cy="7778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6" name="Oval 167"/>
            <p:cNvSpPr>
              <a:spLocks noChangeArrowheads="1"/>
            </p:cNvSpPr>
            <p:nvPr/>
          </p:nvSpPr>
          <p:spPr bwMode="auto">
            <a:xfrm>
              <a:off x="8491458" y="5326031"/>
              <a:ext cx="79373" cy="793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7" name="Oval 168"/>
            <p:cNvSpPr>
              <a:spLocks noChangeArrowheads="1"/>
            </p:cNvSpPr>
            <p:nvPr/>
          </p:nvSpPr>
          <p:spPr bwMode="auto">
            <a:xfrm>
              <a:off x="8337470" y="5500657"/>
              <a:ext cx="82550"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8" name="Oval 169"/>
            <p:cNvSpPr>
              <a:spLocks noChangeArrowheads="1"/>
            </p:cNvSpPr>
            <p:nvPr/>
          </p:nvSpPr>
          <p:spPr bwMode="auto">
            <a:xfrm>
              <a:off x="8172373" y="5664167"/>
              <a:ext cx="84137" cy="841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9" name="Oval 170"/>
            <p:cNvSpPr>
              <a:spLocks noChangeArrowheads="1"/>
            </p:cNvSpPr>
            <p:nvPr/>
          </p:nvSpPr>
          <p:spPr bwMode="auto">
            <a:xfrm>
              <a:off x="7994573" y="5814979"/>
              <a:ext cx="87311" cy="857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0" name="Oval 171"/>
            <p:cNvSpPr>
              <a:spLocks noChangeArrowheads="1"/>
            </p:cNvSpPr>
            <p:nvPr/>
          </p:nvSpPr>
          <p:spPr bwMode="auto">
            <a:xfrm>
              <a:off x="7807251" y="5953090"/>
              <a:ext cx="87311" cy="873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1" name="Oval 172"/>
            <p:cNvSpPr>
              <a:spLocks noChangeArrowheads="1"/>
            </p:cNvSpPr>
            <p:nvPr/>
          </p:nvSpPr>
          <p:spPr bwMode="auto">
            <a:xfrm>
              <a:off x="7608815" y="6075326"/>
              <a:ext cx="90488"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2" name="Oval 173"/>
            <p:cNvSpPr>
              <a:spLocks noChangeArrowheads="1"/>
            </p:cNvSpPr>
            <p:nvPr/>
          </p:nvSpPr>
          <p:spPr bwMode="auto">
            <a:xfrm>
              <a:off x="7402442" y="6183275"/>
              <a:ext cx="92075" cy="936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3" name="Oval 174"/>
            <p:cNvSpPr>
              <a:spLocks noChangeArrowheads="1"/>
            </p:cNvSpPr>
            <p:nvPr/>
          </p:nvSpPr>
          <p:spPr bwMode="auto">
            <a:xfrm>
              <a:off x="7188131" y="6276937"/>
              <a:ext cx="93662" cy="936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4" name="Oval 175"/>
            <p:cNvSpPr>
              <a:spLocks noChangeArrowheads="1"/>
            </p:cNvSpPr>
            <p:nvPr/>
          </p:nvSpPr>
          <p:spPr bwMode="auto">
            <a:xfrm>
              <a:off x="6969057" y="6353137"/>
              <a:ext cx="93662"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5" name="Oval 176"/>
            <p:cNvSpPr>
              <a:spLocks noChangeArrowheads="1"/>
            </p:cNvSpPr>
            <p:nvPr/>
          </p:nvSpPr>
          <p:spPr bwMode="auto">
            <a:xfrm>
              <a:off x="6743634" y="6413462"/>
              <a:ext cx="95249"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6" name="Oval 177"/>
            <p:cNvSpPr>
              <a:spLocks noChangeArrowheads="1"/>
            </p:cNvSpPr>
            <p:nvPr/>
          </p:nvSpPr>
          <p:spPr bwMode="auto">
            <a:xfrm>
              <a:off x="6513450" y="6456324"/>
              <a:ext cx="96837"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7" name="Oval 178"/>
            <p:cNvSpPr>
              <a:spLocks noChangeArrowheads="1"/>
            </p:cNvSpPr>
            <p:nvPr/>
          </p:nvSpPr>
          <p:spPr bwMode="auto">
            <a:xfrm>
              <a:off x="6283264" y="6481723"/>
              <a:ext cx="96837"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8" name="Oval 179"/>
            <p:cNvSpPr>
              <a:spLocks noChangeArrowheads="1"/>
            </p:cNvSpPr>
            <p:nvPr/>
          </p:nvSpPr>
          <p:spPr bwMode="auto">
            <a:xfrm>
              <a:off x="6089591" y="6378535"/>
              <a:ext cx="12699"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9" name="Oval 180"/>
            <p:cNvSpPr>
              <a:spLocks noChangeArrowheads="1"/>
            </p:cNvSpPr>
            <p:nvPr/>
          </p:nvSpPr>
          <p:spPr bwMode="auto">
            <a:xfrm>
              <a:off x="5856232" y="6367423"/>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0" name="Oval 181"/>
            <p:cNvSpPr>
              <a:spLocks noChangeArrowheads="1"/>
            </p:cNvSpPr>
            <p:nvPr/>
          </p:nvSpPr>
          <p:spPr bwMode="auto">
            <a:xfrm>
              <a:off x="5626045" y="6340437"/>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1" name="Oval 182"/>
            <p:cNvSpPr>
              <a:spLocks noChangeArrowheads="1"/>
            </p:cNvSpPr>
            <p:nvPr/>
          </p:nvSpPr>
          <p:spPr bwMode="auto">
            <a:xfrm>
              <a:off x="5395861" y="6292811"/>
              <a:ext cx="20637" cy="20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2" name="Oval 183"/>
            <p:cNvSpPr>
              <a:spLocks noChangeArrowheads="1"/>
            </p:cNvSpPr>
            <p:nvPr/>
          </p:nvSpPr>
          <p:spPr bwMode="auto">
            <a:xfrm>
              <a:off x="5170438" y="6227724"/>
              <a:ext cx="23812"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3" name="Oval 184"/>
            <p:cNvSpPr>
              <a:spLocks noChangeArrowheads="1"/>
            </p:cNvSpPr>
            <p:nvPr/>
          </p:nvSpPr>
          <p:spPr bwMode="auto">
            <a:xfrm>
              <a:off x="4949777" y="6143587"/>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4" name="Oval 185"/>
            <p:cNvSpPr>
              <a:spLocks noChangeArrowheads="1"/>
            </p:cNvSpPr>
            <p:nvPr/>
          </p:nvSpPr>
          <p:spPr bwMode="auto">
            <a:xfrm>
              <a:off x="4735466" y="6043576"/>
              <a:ext cx="36513" cy="365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5" name="Oval 186"/>
            <p:cNvSpPr>
              <a:spLocks noChangeArrowheads="1"/>
            </p:cNvSpPr>
            <p:nvPr/>
          </p:nvSpPr>
          <p:spPr bwMode="auto">
            <a:xfrm>
              <a:off x="4530681" y="5927689"/>
              <a:ext cx="41275"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6" name="Oval 187"/>
            <p:cNvSpPr>
              <a:spLocks noChangeArrowheads="1"/>
            </p:cNvSpPr>
            <p:nvPr/>
          </p:nvSpPr>
          <p:spPr bwMode="auto">
            <a:xfrm>
              <a:off x="4333834" y="5794341"/>
              <a:ext cx="47624"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7" name="Oval 188"/>
            <p:cNvSpPr>
              <a:spLocks noChangeArrowheads="1"/>
            </p:cNvSpPr>
            <p:nvPr/>
          </p:nvSpPr>
          <p:spPr bwMode="auto">
            <a:xfrm>
              <a:off x="4149686" y="5648291"/>
              <a:ext cx="52387"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8" name="Oval 189"/>
            <p:cNvSpPr>
              <a:spLocks noChangeArrowheads="1"/>
            </p:cNvSpPr>
            <p:nvPr/>
          </p:nvSpPr>
          <p:spPr bwMode="auto">
            <a:xfrm>
              <a:off x="3976650" y="5487955"/>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9" name="Oval 190"/>
            <p:cNvSpPr>
              <a:spLocks noChangeArrowheads="1"/>
            </p:cNvSpPr>
            <p:nvPr/>
          </p:nvSpPr>
          <p:spPr bwMode="auto">
            <a:xfrm>
              <a:off x="3816312" y="5314919"/>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0" name="Oval 191"/>
            <p:cNvSpPr>
              <a:spLocks noChangeArrowheads="1"/>
            </p:cNvSpPr>
            <p:nvPr/>
          </p:nvSpPr>
          <p:spPr bwMode="auto">
            <a:xfrm>
              <a:off x="3670265" y="5132358"/>
              <a:ext cx="66674"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1" name="Oval 192"/>
            <p:cNvSpPr>
              <a:spLocks noChangeArrowheads="1"/>
            </p:cNvSpPr>
            <p:nvPr/>
          </p:nvSpPr>
          <p:spPr bwMode="auto">
            <a:xfrm>
              <a:off x="3540091" y="4937097"/>
              <a:ext cx="68263"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2" name="Oval 193"/>
            <p:cNvSpPr>
              <a:spLocks noChangeArrowheads="1"/>
            </p:cNvSpPr>
            <p:nvPr/>
          </p:nvSpPr>
          <p:spPr bwMode="auto">
            <a:xfrm>
              <a:off x="3425792" y="4735486"/>
              <a:ext cx="69850"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3" name="Oval 194"/>
            <p:cNvSpPr>
              <a:spLocks noChangeArrowheads="1"/>
            </p:cNvSpPr>
            <p:nvPr/>
          </p:nvSpPr>
          <p:spPr bwMode="auto">
            <a:xfrm>
              <a:off x="3327368" y="4524349"/>
              <a:ext cx="71438"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4" name="Oval 195"/>
            <p:cNvSpPr>
              <a:spLocks noChangeArrowheads="1"/>
            </p:cNvSpPr>
            <p:nvPr/>
          </p:nvSpPr>
          <p:spPr bwMode="auto">
            <a:xfrm>
              <a:off x="3251169" y="4310038"/>
              <a:ext cx="63500" cy="635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5" name="Oval 196"/>
            <p:cNvSpPr>
              <a:spLocks noChangeArrowheads="1"/>
            </p:cNvSpPr>
            <p:nvPr/>
          </p:nvSpPr>
          <p:spPr bwMode="auto">
            <a:xfrm>
              <a:off x="3195607" y="4095727"/>
              <a:ext cx="47624"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6" name="Oval 197"/>
            <p:cNvSpPr>
              <a:spLocks noChangeArrowheads="1"/>
            </p:cNvSpPr>
            <p:nvPr/>
          </p:nvSpPr>
          <p:spPr bwMode="auto">
            <a:xfrm>
              <a:off x="3162268" y="3878242"/>
              <a:ext cx="23812"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7" name="Oval 198"/>
            <p:cNvSpPr>
              <a:spLocks noChangeArrowheads="1"/>
            </p:cNvSpPr>
            <p:nvPr/>
          </p:nvSpPr>
          <p:spPr bwMode="auto">
            <a:xfrm>
              <a:off x="3141633" y="3655993"/>
              <a:ext cx="9525" cy="95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8" name="Oval 199"/>
            <p:cNvSpPr>
              <a:spLocks noChangeArrowheads="1"/>
            </p:cNvSpPr>
            <p:nvPr/>
          </p:nvSpPr>
          <p:spPr bwMode="auto">
            <a:xfrm>
              <a:off x="3135282" y="3425808"/>
              <a:ext cx="4764" cy="476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09" name="Oval 200"/>
            <p:cNvSpPr>
              <a:spLocks noChangeArrowheads="1"/>
            </p:cNvSpPr>
            <p:nvPr/>
          </p:nvSpPr>
          <p:spPr bwMode="auto">
            <a:xfrm>
              <a:off x="3144807" y="3194034"/>
              <a:ext cx="4764" cy="476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0" name="Oval 201"/>
            <p:cNvSpPr>
              <a:spLocks noChangeArrowheads="1"/>
            </p:cNvSpPr>
            <p:nvPr/>
          </p:nvSpPr>
          <p:spPr bwMode="auto">
            <a:xfrm>
              <a:off x="3170206" y="2963849"/>
              <a:ext cx="6351" cy="476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1" name="Oval 202"/>
            <p:cNvSpPr>
              <a:spLocks noChangeArrowheads="1"/>
            </p:cNvSpPr>
            <p:nvPr/>
          </p:nvSpPr>
          <p:spPr bwMode="auto">
            <a:xfrm>
              <a:off x="3216245" y="2735249"/>
              <a:ext cx="6351"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2" name="Oval 203"/>
            <p:cNvSpPr>
              <a:spLocks noChangeArrowheads="1"/>
            </p:cNvSpPr>
            <p:nvPr/>
          </p:nvSpPr>
          <p:spPr bwMode="auto">
            <a:xfrm>
              <a:off x="3278157" y="2511413"/>
              <a:ext cx="7938" cy="7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3" name="Oval 204"/>
            <p:cNvSpPr>
              <a:spLocks noChangeArrowheads="1"/>
            </p:cNvSpPr>
            <p:nvPr/>
          </p:nvSpPr>
          <p:spPr bwMode="auto">
            <a:xfrm>
              <a:off x="3359118" y="2293928"/>
              <a:ext cx="7938" cy="7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4" name="Oval 205"/>
            <p:cNvSpPr>
              <a:spLocks noChangeArrowheads="1"/>
            </p:cNvSpPr>
            <p:nvPr/>
          </p:nvSpPr>
          <p:spPr bwMode="auto">
            <a:xfrm>
              <a:off x="3455954" y="2081204"/>
              <a:ext cx="9525"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5" name="Oval 207"/>
            <p:cNvSpPr>
              <a:spLocks noChangeArrowheads="1"/>
            </p:cNvSpPr>
            <p:nvPr/>
          </p:nvSpPr>
          <p:spPr bwMode="auto">
            <a:xfrm>
              <a:off x="3567078" y="1878006"/>
              <a:ext cx="12699"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6" name="Oval 208"/>
            <p:cNvSpPr>
              <a:spLocks noChangeArrowheads="1"/>
            </p:cNvSpPr>
            <p:nvPr/>
          </p:nvSpPr>
          <p:spPr bwMode="auto">
            <a:xfrm>
              <a:off x="3695664" y="1684332"/>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7" name="Oval 209"/>
            <p:cNvSpPr>
              <a:spLocks noChangeArrowheads="1"/>
            </p:cNvSpPr>
            <p:nvPr/>
          </p:nvSpPr>
          <p:spPr bwMode="auto">
            <a:xfrm>
              <a:off x="3838539" y="1500184"/>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8" name="Oval 210"/>
            <p:cNvSpPr>
              <a:spLocks noChangeArrowheads="1"/>
            </p:cNvSpPr>
            <p:nvPr/>
          </p:nvSpPr>
          <p:spPr bwMode="auto">
            <a:xfrm>
              <a:off x="3994111" y="1328735"/>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9" name="Oval 211"/>
            <p:cNvSpPr>
              <a:spLocks noChangeArrowheads="1"/>
            </p:cNvSpPr>
            <p:nvPr/>
          </p:nvSpPr>
          <p:spPr bwMode="auto">
            <a:xfrm>
              <a:off x="4163973" y="1168399"/>
              <a:ext cx="23812"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0" name="Oval 212"/>
            <p:cNvSpPr>
              <a:spLocks noChangeArrowheads="1"/>
            </p:cNvSpPr>
            <p:nvPr/>
          </p:nvSpPr>
          <p:spPr bwMode="auto">
            <a:xfrm>
              <a:off x="4343359" y="1023938"/>
              <a:ext cx="28575" cy="285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1" name="Oval 213"/>
            <p:cNvSpPr>
              <a:spLocks noChangeArrowheads="1"/>
            </p:cNvSpPr>
            <p:nvPr/>
          </p:nvSpPr>
          <p:spPr bwMode="auto">
            <a:xfrm>
              <a:off x="4535445" y="892175"/>
              <a:ext cx="31750"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2" name="Oval 214"/>
            <p:cNvSpPr>
              <a:spLocks noChangeArrowheads="1"/>
            </p:cNvSpPr>
            <p:nvPr/>
          </p:nvSpPr>
          <p:spPr bwMode="auto">
            <a:xfrm>
              <a:off x="4735467" y="776290"/>
              <a:ext cx="36513" cy="365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3" name="Oval 215"/>
            <p:cNvSpPr>
              <a:spLocks noChangeArrowheads="1"/>
            </p:cNvSpPr>
            <p:nvPr/>
          </p:nvSpPr>
          <p:spPr bwMode="auto">
            <a:xfrm>
              <a:off x="4943428" y="677864"/>
              <a:ext cx="41275"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4" name="Oval 216"/>
            <p:cNvSpPr>
              <a:spLocks noChangeArrowheads="1"/>
            </p:cNvSpPr>
            <p:nvPr/>
          </p:nvSpPr>
          <p:spPr bwMode="auto">
            <a:xfrm>
              <a:off x="5160913" y="595316"/>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5" name="Oval 217"/>
            <p:cNvSpPr>
              <a:spLocks noChangeArrowheads="1"/>
            </p:cNvSpPr>
            <p:nvPr/>
          </p:nvSpPr>
          <p:spPr bwMode="auto">
            <a:xfrm>
              <a:off x="5381572" y="530227"/>
              <a:ext cx="47624" cy="476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6" name="Oval 218"/>
            <p:cNvSpPr>
              <a:spLocks noChangeArrowheads="1"/>
            </p:cNvSpPr>
            <p:nvPr/>
          </p:nvSpPr>
          <p:spPr bwMode="auto">
            <a:xfrm>
              <a:off x="5608585" y="482604"/>
              <a:ext cx="50800"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7" name="Oval 219"/>
            <p:cNvSpPr>
              <a:spLocks noChangeArrowheads="1"/>
            </p:cNvSpPr>
            <p:nvPr/>
          </p:nvSpPr>
          <p:spPr bwMode="auto">
            <a:xfrm>
              <a:off x="5837182" y="454028"/>
              <a:ext cx="53974"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8" name="Oval 220"/>
            <p:cNvSpPr>
              <a:spLocks noChangeArrowheads="1"/>
            </p:cNvSpPr>
            <p:nvPr/>
          </p:nvSpPr>
          <p:spPr bwMode="auto">
            <a:xfrm>
              <a:off x="6067366" y="442918"/>
              <a:ext cx="57149"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9" name="Oval 221"/>
            <p:cNvSpPr>
              <a:spLocks noChangeArrowheads="1"/>
            </p:cNvSpPr>
            <p:nvPr/>
          </p:nvSpPr>
          <p:spPr bwMode="auto">
            <a:xfrm>
              <a:off x="6297553" y="450854"/>
              <a:ext cx="61912"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0" name="Oval 222"/>
            <p:cNvSpPr>
              <a:spLocks noChangeArrowheads="1"/>
            </p:cNvSpPr>
            <p:nvPr/>
          </p:nvSpPr>
          <p:spPr bwMode="auto">
            <a:xfrm>
              <a:off x="6526150" y="476253"/>
              <a:ext cx="65087"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1" name="Oval 223"/>
            <p:cNvSpPr>
              <a:spLocks noChangeArrowheads="1"/>
            </p:cNvSpPr>
            <p:nvPr/>
          </p:nvSpPr>
          <p:spPr bwMode="auto">
            <a:xfrm>
              <a:off x="6751573" y="519117"/>
              <a:ext cx="69850" cy="68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2" name="Oval 224"/>
            <p:cNvSpPr>
              <a:spLocks noChangeArrowheads="1"/>
            </p:cNvSpPr>
            <p:nvPr/>
          </p:nvSpPr>
          <p:spPr bwMode="auto">
            <a:xfrm>
              <a:off x="6973821" y="581027"/>
              <a:ext cx="73025"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3" name="Oval 225"/>
            <p:cNvSpPr>
              <a:spLocks noChangeArrowheads="1"/>
            </p:cNvSpPr>
            <p:nvPr/>
          </p:nvSpPr>
          <p:spPr bwMode="auto">
            <a:xfrm>
              <a:off x="7189719" y="658816"/>
              <a:ext cx="77786" cy="7778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4" name="Oval 226"/>
            <p:cNvSpPr>
              <a:spLocks noChangeArrowheads="1"/>
            </p:cNvSpPr>
            <p:nvPr/>
          </p:nvSpPr>
          <p:spPr bwMode="auto">
            <a:xfrm>
              <a:off x="7397678" y="754065"/>
              <a:ext cx="82550"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5" name="Oval 227"/>
            <p:cNvSpPr>
              <a:spLocks noChangeArrowheads="1"/>
            </p:cNvSpPr>
            <p:nvPr/>
          </p:nvSpPr>
          <p:spPr bwMode="auto">
            <a:xfrm>
              <a:off x="7599289" y="865189"/>
              <a:ext cx="85724" cy="857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6" name="Oval 228"/>
            <p:cNvSpPr>
              <a:spLocks noChangeArrowheads="1"/>
            </p:cNvSpPr>
            <p:nvPr/>
          </p:nvSpPr>
          <p:spPr bwMode="auto">
            <a:xfrm>
              <a:off x="7789788" y="992188"/>
              <a:ext cx="90488"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7" name="Oval 229"/>
            <p:cNvSpPr>
              <a:spLocks noChangeArrowheads="1"/>
            </p:cNvSpPr>
            <p:nvPr/>
          </p:nvSpPr>
          <p:spPr bwMode="auto">
            <a:xfrm>
              <a:off x="7970762" y="1135061"/>
              <a:ext cx="92075" cy="92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8" name="Oval 230"/>
            <p:cNvSpPr>
              <a:spLocks noChangeArrowheads="1"/>
            </p:cNvSpPr>
            <p:nvPr/>
          </p:nvSpPr>
          <p:spPr bwMode="auto">
            <a:xfrm>
              <a:off x="8139036" y="1290636"/>
              <a:ext cx="96837"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9" name="Oval 231"/>
            <p:cNvSpPr>
              <a:spLocks noChangeArrowheads="1"/>
            </p:cNvSpPr>
            <p:nvPr/>
          </p:nvSpPr>
          <p:spPr bwMode="auto">
            <a:xfrm>
              <a:off x="8294608" y="1458908"/>
              <a:ext cx="100013" cy="1000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0" name="Oval 232"/>
            <p:cNvSpPr>
              <a:spLocks noChangeArrowheads="1"/>
            </p:cNvSpPr>
            <p:nvPr/>
          </p:nvSpPr>
          <p:spPr bwMode="auto">
            <a:xfrm>
              <a:off x="8439068" y="1641470"/>
              <a:ext cx="100013" cy="1000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1" name="Oval 233"/>
            <p:cNvSpPr>
              <a:spLocks noChangeArrowheads="1"/>
            </p:cNvSpPr>
            <p:nvPr/>
          </p:nvSpPr>
          <p:spPr bwMode="auto">
            <a:xfrm>
              <a:off x="8567657" y="1833556"/>
              <a:ext cx="101598" cy="1000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2" name="Oval 234"/>
            <p:cNvSpPr>
              <a:spLocks noChangeArrowheads="1"/>
            </p:cNvSpPr>
            <p:nvPr/>
          </p:nvSpPr>
          <p:spPr bwMode="auto">
            <a:xfrm>
              <a:off x="8681954" y="2035167"/>
              <a:ext cx="101598" cy="1000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3" name="Oval 235"/>
            <p:cNvSpPr>
              <a:spLocks noChangeArrowheads="1"/>
            </p:cNvSpPr>
            <p:nvPr/>
          </p:nvSpPr>
          <p:spPr bwMode="auto">
            <a:xfrm>
              <a:off x="8780380" y="2246304"/>
              <a:ext cx="100013" cy="1000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4" name="Oval 236"/>
            <p:cNvSpPr>
              <a:spLocks noChangeArrowheads="1"/>
            </p:cNvSpPr>
            <p:nvPr/>
          </p:nvSpPr>
          <p:spPr bwMode="auto">
            <a:xfrm>
              <a:off x="8862928" y="2466964"/>
              <a:ext cx="95249" cy="936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5" name="Oval 237"/>
            <p:cNvSpPr>
              <a:spLocks noChangeArrowheads="1"/>
            </p:cNvSpPr>
            <p:nvPr/>
          </p:nvSpPr>
          <p:spPr bwMode="auto">
            <a:xfrm>
              <a:off x="8934365" y="2698738"/>
              <a:ext cx="79373" cy="7778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6" name="Oval 238"/>
            <p:cNvSpPr>
              <a:spLocks noChangeArrowheads="1"/>
            </p:cNvSpPr>
            <p:nvPr/>
          </p:nvSpPr>
          <p:spPr bwMode="auto">
            <a:xfrm>
              <a:off x="8989927" y="2935273"/>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7" name="Oval 239"/>
            <p:cNvSpPr>
              <a:spLocks noChangeArrowheads="1"/>
            </p:cNvSpPr>
            <p:nvPr/>
          </p:nvSpPr>
          <p:spPr bwMode="auto">
            <a:xfrm>
              <a:off x="9024851" y="3173396"/>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8" name="Oval 240"/>
            <p:cNvSpPr>
              <a:spLocks noChangeArrowheads="1"/>
            </p:cNvSpPr>
            <p:nvPr/>
          </p:nvSpPr>
          <p:spPr bwMode="auto">
            <a:xfrm>
              <a:off x="9037551" y="3409932"/>
              <a:ext cx="36513" cy="349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9" name="Oval 241"/>
            <p:cNvSpPr>
              <a:spLocks noChangeArrowheads="1"/>
            </p:cNvSpPr>
            <p:nvPr/>
          </p:nvSpPr>
          <p:spPr bwMode="auto">
            <a:xfrm>
              <a:off x="9029615" y="3643293"/>
              <a:ext cx="33337" cy="31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0" name="Oval 242"/>
            <p:cNvSpPr>
              <a:spLocks noChangeArrowheads="1"/>
            </p:cNvSpPr>
            <p:nvPr/>
          </p:nvSpPr>
          <p:spPr bwMode="auto">
            <a:xfrm>
              <a:off x="9005804" y="3875067"/>
              <a:ext cx="28575" cy="285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1" name="Oval 243"/>
            <p:cNvSpPr>
              <a:spLocks noChangeArrowheads="1"/>
            </p:cNvSpPr>
            <p:nvPr/>
          </p:nvSpPr>
          <p:spPr bwMode="auto">
            <a:xfrm>
              <a:off x="8961353" y="4105252"/>
              <a:ext cx="25399"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2" name="Oval 244"/>
            <p:cNvSpPr>
              <a:spLocks noChangeArrowheads="1"/>
            </p:cNvSpPr>
            <p:nvPr/>
          </p:nvSpPr>
          <p:spPr bwMode="auto">
            <a:xfrm>
              <a:off x="8899440" y="4329088"/>
              <a:ext cx="23812" cy="23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3" name="Oval 245"/>
            <p:cNvSpPr>
              <a:spLocks noChangeArrowheads="1"/>
            </p:cNvSpPr>
            <p:nvPr/>
          </p:nvSpPr>
          <p:spPr bwMode="auto">
            <a:xfrm>
              <a:off x="8820067" y="4548163"/>
              <a:ext cx="20637" cy="20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4" name="Oval 246"/>
            <p:cNvSpPr>
              <a:spLocks noChangeArrowheads="1"/>
            </p:cNvSpPr>
            <p:nvPr/>
          </p:nvSpPr>
          <p:spPr bwMode="auto">
            <a:xfrm>
              <a:off x="8724817" y="4760887"/>
              <a:ext cx="17463"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5" name="Oval 247"/>
            <p:cNvSpPr>
              <a:spLocks noChangeArrowheads="1"/>
            </p:cNvSpPr>
            <p:nvPr/>
          </p:nvSpPr>
          <p:spPr bwMode="auto">
            <a:xfrm>
              <a:off x="8612107" y="4964083"/>
              <a:ext cx="15874"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6" name="Oval 248"/>
            <p:cNvSpPr>
              <a:spLocks noChangeArrowheads="1"/>
            </p:cNvSpPr>
            <p:nvPr/>
          </p:nvSpPr>
          <p:spPr bwMode="auto">
            <a:xfrm>
              <a:off x="8483521" y="5157759"/>
              <a:ext cx="14289"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7" name="Oval 249"/>
            <p:cNvSpPr>
              <a:spLocks noChangeArrowheads="1"/>
            </p:cNvSpPr>
            <p:nvPr/>
          </p:nvSpPr>
          <p:spPr bwMode="auto">
            <a:xfrm>
              <a:off x="8340646" y="5340318"/>
              <a:ext cx="11112"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8" name="Oval 250"/>
            <p:cNvSpPr>
              <a:spLocks noChangeArrowheads="1"/>
            </p:cNvSpPr>
            <p:nvPr/>
          </p:nvSpPr>
          <p:spPr bwMode="auto">
            <a:xfrm>
              <a:off x="8183486" y="5511767"/>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9" name="Oval 251"/>
            <p:cNvSpPr>
              <a:spLocks noChangeArrowheads="1"/>
            </p:cNvSpPr>
            <p:nvPr/>
          </p:nvSpPr>
          <p:spPr bwMode="auto">
            <a:xfrm>
              <a:off x="8012038" y="5668929"/>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0" name="Oval 252"/>
            <p:cNvSpPr>
              <a:spLocks noChangeArrowheads="1"/>
            </p:cNvSpPr>
            <p:nvPr/>
          </p:nvSpPr>
          <p:spPr bwMode="auto">
            <a:xfrm>
              <a:off x="7831064" y="5813391"/>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1" name="Oval 253"/>
            <p:cNvSpPr>
              <a:spLocks noChangeArrowheads="1"/>
            </p:cNvSpPr>
            <p:nvPr/>
          </p:nvSpPr>
          <p:spPr bwMode="auto">
            <a:xfrm>
              <a:off x="7637391" y="5941978"/>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2" name="Oval 254"/>
            <p:cNvSpPr>
              <a:spLocks noChangeArrowheads="1"/>
            </p:cNvSpPr>
            <p:nvPr/>
          </p:nvSpPr>
          <p:spPr bwMode="auto">
            <a:xfrm>
              <a:off x="7435780" y="6056276"/>
              <a:ext cx="11112"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3" name="Oval 255"/>
            <p:cNvSpPr>
              <a:spLocks noChangeArrowheads="1"/>
            </p:cNvSpPr>
            <p:nvPr/>
          </p:nvSpPr>
          <p:spPr bwMode="auto">
            <a:xfrm>
              <a:off x="7224644" y="6153112"/>
              <a:ext cx="11112"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4" name="Oval 256"/>
            <p:cNvSpPr>
              <a:spLocks noChangeArrowheads="1"/>
            </p:cNvSpPr>
            <p:nvPr/>
          </p:nvSpPr>
          <p:spPr bwMode="auto">
            <a:xfrm>
              <a:off x="7005572" y="6234075"/>
              <a:ext cx="12699"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5" name="Oval 257"/>
            <p:cNvSpPr>
              <a:spLocks noChangeArrowheads="1"/>
            </p:cNvSpPr>
            <p:nvPr/>
          </p:nvSpPr>
          <p:spPr bwMode="auto">
            <a:xfrm>
              <a:off x="6781736" y="6295988"/>
              <a:ext cx="12699"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6" name="Oval 258"/>
            <p:cNvSpPr>
              <a:spLocks noChangeArrowheads="1"/>
            </p:cNvSpPr>
            <p:nvPr/>
          </p:nvSpPr>
          <p:spPr bwMode="auto">
            <a:xfrm>
              <a:off x="6554726" y="6342024"/>
              <a:ext cx="12699"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7" name="Oval 259"/>
            <p:cNvSpPr>
              <a:spLocks noChangeArrowheads="1"/>
            </p:cNvSpPr>
            <p:nvPr/>
          </p:nvSpPr>
          <p:spPr bwMode="auto">
            <a:xfrm>
              <a:off x="6324539" y="6369010"/>
              <a:ext cx="11112"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8" name="Oval 260"/>
            <p:cNvSpPr>
              <a:spLocks noChangeArrowheads="1"/>
            </p:cNvSpPr>
            <p:nvPr/>
          </p:nvSpPr>
          <p:spPr bwMode="auto">
            <a:xfrm>
              <a:off x="6072130" y="6211850"/>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9" name="Oval 261"/>
            <p:cNvSpPr>
              <a:spLocks noChangeArrowheads="1"/>
            </p:cNvSpPr>
            <p:nvPr/>
          </p:nvSpPr>
          <p:spPr bwMode="auto">
            <a:xfrm>
              <a:off x="5841944" y="6203912"/>
              <a:ext cx="4444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0" name="Oval 262"/>
            <p:cNvSpPr>
              <a:spLocks noChangeArrowheads="1"/>
            </p:cNvSpPr>
            <p:nvPr/>
          </p:nvSpPr>
          <p:spPr bwMode="auto">
            <a:xfrm>
              <a:off x="5613347" y="6176925"/>
              <a:ext cx="41275"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1" name="Oval 263"/>
            <p:cNvSpPr>
              <a:spLocks noChangeArrowheads="1"/>
            </p:cNvSpPr>
            <p:nvPr/>
          </p:nvSpPr>
          <p:spPr bwMode="auto">
            <a:xfrm>
              <a:off x="5387924" y="6130887"/>
              <a:ext cx="38101"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2" name="Oval 264"/>
            <p:cNvSpPr>
              <a:spLocks noChangeArrowheads="1"/>
            </p:cNvSpPr>
            <p:nvPr/>
          </p:nvSpPr>
          <p:spPr bwMode="auto">
            <a:xfrm>
              <a:off x="5167264" y="6067387"/>
              <a:ext cx="33337"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3" name="Oval 265"/>
            <p:cNvSpPr>
              <a:spLocks noChangeArrowheads="1"/>
            </p:cNvSpPr>
            <p:nvPr/>
          </p:nvSpPr>
          <p:spPr bwMode="auto">
            <a:xfrm>
              <a:off x="4954541" y="5986426"/>
              <a:ext cx="26988"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4" name="Oval 266"/>
            <p:cNvSpPr>
              <a:spLocks noChangeArrowheads="1"/>
            </p:cNvSpPr>
            <p:nvPr/>
          </p:nvSpPr>
          <p:spPr bwMode="auto">
            <a:xfrm>
              <a:off x="4748169" y="5886413"/>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5" name="Oval 267"/>
            <p:cNvSpPr>
              <a:spLocks noChangeArrowheads="1"/>
            </p:cNvSpPr>
            <p:nvPr/>
          </p:nvSpPr>
          <p:spPr bwMode="auto">
            <a:xfrm>
              <a:off x="4551319" y="5770528"/>
              <a:ext cx="17463" cy="158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6" name="Oval 268"/>
            <p:cNvSpPr>
              <a:spLocks noChangeArrowheads="1"/>
            </p:cNvSpPr>
            <p:nvPr/>
          </p:nvSpPr>
          <p:spPr bwMode="auto">
            <a:xfrm>
              <a:off x="4365584" y="5637178"/>
              <a:ext cx="11112" cy="12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7" name="Oval 269"/>
            <p:cNvSpPr>
              <a:spLocks noChangeArrowheads="1"/>
            </p:cNvSpPr>
            <p:nvPr/>
          </p:nvSpPr>
          <p:spPr bwMode="auto">
            <a:xfrm>
              <a:off x="4189372" y="5489541"/>
              <a:ext cx="9525" cy="7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8" name="Oval 270"/>
            <p:cNvSpPr>
              <a:spLocks noChangeArrowheads="1"/>
            </p:cNvSpPr>
            <p:nvPr/>
          </p:nvSpPr>
          <p:spPr bwMode="auto">
            <a:xfrm>
              <a:off x="4025861" y="5326030"/>
              <a:ext cx="6351"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9" name="Oval 271"/>
            <p:cNvSpPr>
              <a:spLocks noChangeArrowheads="1"/>
            </p:cNvSpPr>
            <p:nvPr/>
          </p:nvSpPr>
          <p:spPr bwMode="auto">
            <a:xfrm>
              <a:off x="3878225" y="5151407"/>
              <a:ext cx="3174" cy="31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0" name="Oval 272"/>
            <p:cNvSpPr>
              <a:spLocks noChangeArrowheads="1"/>
            </p:cNvSpPr>
            <p:nvPr/>
          </p:nvSpPr>
          <p:spPr bwMode="auto">
            <a:xfrm>
              <a:off x="3741703" y="4960908"/>
              <a:ext cx="4764" cy="476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1" name="Oval 273"/>
            <p:cNvSpPr>
              <a:spLocks noChangeArrowheads="1"/>
            </p:cNvSpPr>
            <p:nvPr/>
          </p:nvSpPr>
          <p:spPr bwMode="auto">
            <a:xfrm>
              <a:off x="3622639" y="4762471"/>
              <a:ext cx="4764" cy="31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2" name="Oval 274"/>
            <p:cNvSpPr>
              <a:spLocks noChangeArrowheads="1"/>
            </p:cNvSpPr>
            <p:nvPr/>
          </p:nvSpPr>
          <p:spPr bwMode="auto">
            <a:xfrm>
              <a:off x="3519454" y="4552924"/>
              <a:ext cx="6351" cy="63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3" name="Oval 275"/>
            <p:cNvSpPr>
              <a:spLocks noChangeArrowheads="1"/>
            </p:cNvSpPr>
            <p:nvPr/>
          </p:nvSpPr>
          <p:spPr bwMode="auto">
            <a:xfrm>
              <a:off x="3433730" y="4335438"/>
              <a:ext cx="7938" cy="95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4" name="Oval 276"/>
            <p:cNvSpPr>
              <a:spLocks noChangeArrowheads="1"/>
            </p:cNvSpPr>
            <p:nvPr/>
          </p:nvSpPr>
          <p:spPr bwMode="auto">
            <a:xfrm>
              <a:off x="3365467" y="4111602"/>
              <a:ext cx="12699" cy="111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5" name="Oval 277"/>
            <p:cNvSpPr>
              <a:spLocks noChangeArrowheads="1"/>
            </p:cNvSpPr>
            <p:nvPr/>
          </p:nvSpPr>
          <p:spPr bwMode="auto">
            <a:xfrm>
              <a:off x="3317843" y="3883003"/>
              <a:ext cx="14289" cy="1428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6" name="Oval 278"/>
            <p:cNvSpPr>
              <a:spLocks noChangeArrowheads="1"/>
            </p:cNvSpPr>
            <p:nvPr/>
          </p:nvSpPr>
          <p:spPr bwMode="auto">
            <a:xfrm>
              <a:off x="3287680" y="3651231"/>
              <a:ext cx="15874"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7" name="Oval 279"/>
            <p:cNvSpPr>
              <a:spLocks noChangeArrowheads="1"/>
            </p:cNvSpPr>
            <p:nvPr/>
          </p:nvSpPr>
          <p:spPr bwMode="auto">
            <a:xfrm>
              <a:off x="3276568" y="3419457"/>
              <a:ext cx="19050"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8" name="Oval 280"/>
            <p:cNvSpPr>
              <a:spLocks noChangeArrowheads="1"/>
            </p:cNvSpPr>
            <p:nvPr/>
          </p:nvSpPr>
          <p:spPr bwMode="auto">
            <a:xfrm>
              <a:off x="3284506" y="3186097"/>
              <a:ext cx="22225" cy="20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9" name="Oval 281"/>
            <p:cNvSpPr>
              <a:spLocks noChangeArrowheads="1"/>
            </p:cNvSpPr>
            <p:nvPr/>
          </p:nvSpPr>
          <p:spPr bwMode="auto">
            <a:xfrm>
              <a:off x="3313081" y="2955910"/>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0" name="Oval 282"/>
            <p:cNvSpPr>
              <a:spLocks noChangeArrowheads="1"/>
            </p:cNvSpPr>
            <p:nvPr/>
          </p:nvSpPr>
          <p:spPr bwMode="auto">
            <a:xfrm>
              <a:off x="3360705" y="2727313"/>
              <a:ext cx="22225" cy="23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1" name="Oval 283"/>
            <p:cNvSpPr>
              <a:spLocks noChangeArrowheads="1"/>
            </p:cNvSpPr>
            <p:nvPr/>
          </p:nvSpPr>
          <p:spPr bwMode="auto">
            <a:xfrm>
              <a:off x="3425792" y="2505064"/>
              <a:ext cx="23812" cy="23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2" name="Oval 284"/>
            <p:cNvSpPr>
              <a:spLocks noChangeArrowheads="1"/>
            </p:cNvSpPr>
            <p:nvPr/>
          </p:nvSpPr>
          <p:spPr bwMode="auto">
            <a:xfrm>
              <a:off x="3509929" y="2287579"/>
              <a:ext cx="25399"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3" name="Oval 285"/>
            <p:cNvSpPr>
              <a:spLocks noChangeArrowheads="1"/>
            </p:cNvSpPr>
            <p:nvPr/>
          </p:nvSpPr>
          <p:spPr bwMode="auto">
            <a:xfrm>
              <a:off x="3611529" y="2079616"/>
              <a:ext cx="26988" cy="253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4" name="Oval 286"/>
            <p:cNvSpPr>
              <a:spLocks noChangeArrowheads="1"/>
            </p:cNvSpPr>
            <p:nvPr/>
          </p:nvSpPr>
          <p:spPr bwMode="auto">
            <a:xfrm>
              <a:off x="3730588" y="1879592"/>
              <a:ext cx="26988"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5" name="Oval 287"/>
            <p:cNvSpPr>
              <a:spLocks noChangeArrowheads="1"/>
            </p:cNvSpPr>
            <p:nvPr/>
          </p:nvSpPr>
          <p:spPr bwMode="auto">
            <a:xfrm>
              <a:off x="3865525" y="1690682"/>
              <a:ext cx="28575" cy="285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6" name="Oval 288"/>
            <p:cNvSpPr>
              <a:spLocks noChangeArrowheads="1"/>
            </p:cNvSpPr>
            <p:nvPr/>
          </p:nvSpPr>
          <p:spPr bwMode="auto">
            <a:xfrm>
              <a:off x="4014749" y="1512883"/>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7" name="Oval 289"/>
            <p:cNvSpPr>
              <a:spLocks noChangeArrowheads="1"/>
            </p:cNvSpPr>
            <p:nvPr/>
          </p:nvSpPr>
          <p:spPr bwMode="auto">
            <a:xfrm>
              <a:off x="4178259" y="1347785"/>
              <a:ext cx="31750" cy="31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8" name="Oval 290"/>
            <p:cNvSpPr>
              <a:spLocks noChangeArrowheads="1"/>
            </p:cNvSpPr>
            <p:nvPr/>
          </p:nvSpPr>
          <p:spPr bwMode="auto">
            <a:xfrm>
              <a:off x="4354471" y="1196974"/>
              <a:ext cx="33337" cy="33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9" name="Oval 291"/>
            <p:cNvSpPr>
              <a:spLocks noChangeArrowheads="1"/>
            </p:cNvSpPr>
            <p:nvPr/>
          </p:nvSpPr>
          <p:spPr bwMode="auto">
            <a:xfrm>
              <a:off x="4541793" y="1060449"/>
              <a:ext cx="34924" cy="349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0" name="Oval 292"/>
            <p:cNvSpPr>
              <a:spLocks noChangeArrowheads="1"/>
            </p:cNvSpPr>
            <p:nvPr/>
          </p:nvSpPr>
          <p:spPr bwMode="auto">
            <a:xfrm>
              <a:off x="4740230" y="939800"/>
              <a:ext cx="38101" cy="381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1" name="Oval 293"/>
            <p:cNvSpPr>
              <a:spLocks noChangeArrowheads="1"/>
            </p:cNvSpPr>
            <p:nvPr/>
          </p:nvSpPr>
          <p:spPr bwMode="auto">
            <a:xfrm>
              <a:off x="4948190" y="836613"/>
              <a:ext cx="38101"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2" name="Oval 294"/>
            <p:cNvSpPr>
              <a:spLocks noChangeArrowheads="1"/>
            </p:cNvSpPr>
            <p:nvPr/>
          </p:nvSpPr>
          <p:spPr bwMode="auto">
            <a:xfrm>
              <a:off x="5164088" y="752476"/>
              <a:ext cx="39688"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3" name="Oval 295"/>
            <p:cNvSpPr>
              <a:spLocks noChangeArrowheads="1"/>
            </p:cNvSpPr>
            <p:nvPr/>
          </p:nvSpPr>
          <p:spPr bwMode="auto">
            <a:xfrm>
              <a:off x="5384749" y="684215"/>
              <a:ext cx="42862"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4" name="Oval 296"/>
            <p:cNvSpPr>
              <a:spLocks noChangeArrowheads="1"/>
            </p:cNvSpPr>
            <p:nvPr/>
          </p:nvSpPr>
          <p:spPr bwMode="auto">
            <a:xfrm>
              <a:off x="5611759" y="636591"/>
              <a:ext cx="4444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5" name="Oval 297"/>
            <p:cNvSpPr>
              <a:spLocks noChangeArrowheads="1"/>
            </p:cNvSpPr>
            <p:nvPr/>
          </p:nvSpPr>
          <p:spPr bwMode="auto">
            <a:xfrm>
              <a:off x="5840356" y="606428"/>
              <a:ext cx="4603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6" name="Oval 298"/>
            <p:cNvSpPr>
              <a:spLocks noChangeArrowheads="1"/>
            </p:cNvSpPr>
            <p:nvPr/>
          </p:nvSpPr>
          <p:spPr bwMode="auto">
            <a:xfrm>
              <a:off x="6072130" y="596903"/>
              <a:ext cx="47624" cy="476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7" name="Oval 299"/>
            <p:cNvSpPr>
              <a:spLocks noChangeArrowheads="1"/>
            </p:cNvSpPr>
            <p:nvPr/>
          </p:nvSpPr>
          <p:spPr bwMode="auto">
            <a:xfrm>
              <a:off x="6303904" y="604841"/>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8" name="Oval 300"/>
            <p:cNvSpPr>
              <a:spLocks noChangeArrowheads="1"/>
            </p:cNvSpPr>
            <p:nvPr/>
          </p:nvSpPr>
          <p:spPr bwMode="auto">
            <a:xfrm>
              <a:off x="6532501" y="631827"/>
              <a:ext cx="52387"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9" name="Oval 301"/>
            <p:cNvSpPr>
              <a:spLocks noChangeArrowheads="1"/>
            </p:cNvSpPr>
            <p:nvPr/>
          </p:nvSpPr>
          <p:spPr bwMode="auto">
            <a:xfrm>
              <a:off x="6759511" y="679451"/>
              <a:ext cx="52387" cy="523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0" name="Oval 302"/>
            <p:cNvSpPr>
              <a:spLocks noChangeArrowheads="1"/>
            </p:cNvSpPr>
            <p:nvPr/>
          </p:nvSpPr>
          <p:spPr bwMode="auto">
            <a:xfrm>
              <a:off x="6981760" y="744540"/>
              <a:ext cx="53974"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1" name="Oval 303"/>
            <p:cNvSpPr>
              <a:spLocks noChangeArrowheads="1"/>
            </p:cNvSpPr>
            <p:nvPr/>
          </p:nvSpPr>
          <p:spPr bwMode="auto">
            <a:xfrm>
              <a:off x="7197657" y="828675"/>
              <a:ext cx="55562"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2" name="Oval 304"/>
            <p:cNvSpPr>
              <a:spLocks noChangeArrowheads="1"/>
            </p:cNvSpPr>
            <p:nvPr/>
          </p:nvSpPr>
          <p:spPr bwMode="auto">
            <a:xfrm>
              <a:off x="7404030" y="928688"/>
              <a:ext cx="58738" cy="58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3" name="Oval 305"/>
            <p:cNvSpPr>
              <a:spLocks noChangeArrowheads="1"/>
            </p:cNvSpPr>
            <p:nvPr/>
          </p:nvSpPr>
          <p:spPr bwMode="auto">
            <a:xfrm>
              <a:off x="7602467" y="1047749"/>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4" name="Oval 306"/>
            <p:cNvSpPr>
              <a:spLocks noChangeArrowheads="1"/>
            </p:cNvSpPr>
            <p:nvPr/>
          </p:nvSpPr>
          <p:spPr bwMode="auto">
            <a:xfrm>
              <a:off x="7791376" y="1182686"/>
              <a:ext cx="61912"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5" name="Oval 307"/>
            <p:cNvSpPr>
              <a:spLocks noChangeArrowheads="1"/>
            </p:cNvSpPr>
            <p:nvPr/>
          </p:nvSpPr>
          <p:spPr bwMode="auto">
            <a:xfrm>
              <a:off x="7967588" y="1330321"/>
              <a:ext cx="63500"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6" name="Oval 308"/>
            <p:cNvSpPr>
              <a:spLocks noChangeArrowheads="1"/>
            </p:cNvSpPr>
            <p:nvPr/>
          </p:nvSpPr>
          <p:spPr bwMode="auto">
            <a:xfrm>
              <a:off x="8129512" y="1493834"/>
              <a:ext cx="66674" cy="65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7" name="Oval 309"/>
            <p:cNvSpPr>
              <a:spLocks noChangeArrowheads="1"/>
            </p:cNvSpPr>
            <p:nvPr/>
          </p:nvSpPr>
          <p:spPr bwMode="auto">
            <a:xfrm>
              <a:off x="8280323" y="1670044"/>
              <a:ext cx="66674"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8" name="Oval 310"/>
            <p:cNvSpPr>
              <a:spLocks noChangeArrowheads="1"/>
            </p:cNvSpPr>
            <p:nvPr/>
          </p:nvSpPr>
          <p:spPr bwMode="auto">
            <a:xfrm>
              <a:off x="8413670" y="1857367"/>
              <a:ext cx="69850" cy="698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9" name="Oval 311"/>
            <p:cNvSpPr>
              <a:spLocks noChangeArrowheads="1"/>
            </p:cNvSpPr>
            <p:nvPr/>
          </p:nvSpPr>
          <p:spPr bwMode="auto">
            <a:xfrm>
              <a:off x="8532732" y="2055804"/>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0" name="Oval 312"/>
            <p:cNvSpPr>
              <a:spLocks noChangeArrowheads="1"/>
            </p:cNvSpPr>
            <p:nvPr/>
          </p:nvSpPr>
          <p:spPr bwMode="auto">
            <a:xfrm>
              <a:off x="8634332" y="2263764"/>
              <a:ext cx="73025"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1" name="Oval 313"/>
            <p:cNvSpPr>
              <a:spLocks noChangeArrowheads="1"/>
            </p:cNvSpPr>
            <p:nvPr/>
          </p:nvSpPr>
          <p:spPr bwMode="auto">
            <a:xfrm>
              <a:off x="8716882" y="2478075"/>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2" name="Oval 314"/>
            <p:cNvSpPr>
              <a:spLocks noChangeArrowheads="1"/>
            </p:cNvSpPr>
            <p:nvPr/>
          </p:nvSpPr>
          <p:spPr bwMode="auto">
            <a:xfrm>
              <a:off x="8783556" y="2700324"/>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3" name="Oval 315"/>
            <p:cNvSpPr>
              <a:spLocks noChangeArrowheads="1"/>
            </p:cNvSpPr>
            <p:nvPr/>
          </p:nvSpPr>
          <p:spPr bwMode="auto">
            <a:xfrm>
              <a:off x="8829592" y="2925747"/>
              <a:ext cx="79373" cy="793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4" name="Oval 316"/>
            <p:cNvSpPr>
              <a:spLocks noChangeArrowheads="1"/>
            </p:cNvSpPr>
            <p:nvPr/>
          </p:nvSpPr>
          <p:spPr bwMode="auto">
            <a:xfrm>
              <a:off x="8858167" y="3155934"/>
              <a:ext cx="79373" cy="7778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5" name="Oval 317"/>
            <p:cNvSpPr>
              <a:spLocks noChangeArrowheads="1"/>
            </p:cNvSpPr>
            <p:nvPr/>
          </p:nvSpPr>
          <p:spPr bwMode="auto">
            <a:xfrm>
              <a:off x="8869282" y="3389295"/>
              <a:ext cx="76199" cy="761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6" name="Oval 318"/>
            <p:cNvSpPr>
              <a:spLocks noChangeArrowheads="1"/>
            </p:cNvSpPr>
            <p:nvPr/>
          </p:nvSpPr>
          <p:spPr bwMode="auto">
            <a:xfrm>
              <a:off x="8861342" y="3622654"/>
              <a:ext cx="73025" cy="746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7" name="Oval 319"/>
            <p:cNvSpPr>
              <a:spLocks noChangeArrowheads="1"/>
            </p:cNvSpPr>
            <p:nvPr/>
          </p:nvSpPr>
          <p:spPr bwMode="auto">
            <a:xfrm>
              <a:off x="8832766" y="3854428"/>
              <a:ext cx="73025"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8" name="Oval 320"/>
            <p:cNvSpPr>
              <a:spLocks noChangeArrowheads="1"/>
            </p:cNvSpPr>
            <p:nvPr/>
          </p:nvSpPr>
          <p:spPr bwMode="auto">
            <a:xfrm>
              <a:off x="8788317" y="4083026"/>
              <a:ext cx="66674" cy="666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9" name="Oval 321"/>
            <p:cNvSpPr>
              <a:spLocks noChangeArrowheads="1"/>
            </p:cNvSpPr>
            <p:nvPr/>
          </p:nvSpPr>
          <p:spPr bwMode="auto">
            <a:xfrm>
              <a:off x="8724820" y="4308447"/>
              <a:ext cx="61912"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0" name="Oval 322"/>
            <p:cNvSpPr>
              <a:spLocks noChangeArrowheads="1"/>
            </p:cNvSpPr>
            <p:nvPr/>
          </p:nvSpPr>
          <p:spPr bwMode="auto">
            <a:xfrm>
              <a:off x="8642270" y="4527520"/>
              <a:ext cx="57149" cy="555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1" name="Oval 323"/>
            <p:cNvSpPr>
              <a:spLocks noChangeArrowheads="1"/>
            </p:cNvSpPr>
            <p:nvPr/>
          </p:nvSpPr>
          <p:spPr bwMode="auto">
            <a:xfrm>
              <a:off x="8543849" y="4738657"/>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2" name="Oval 324"/>
            <p:cNvSpPr>
              <a:spLocks noChangeArrowheads="1"/>
            </p:cNvSpPr>
            <p:nvPr/>
          </p:nvSpPr>
          <p:spPr bwMode="auto">
            <a:xfrm>
              <a:off x="8426375" y="4938683"/>
              <a:ext cx="47624" cy="476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3" name="Oval 325"/>
            <p:cNvSpPr>
              <a:spLocks noChangeArrowheads="1"/>
            </p:cNvSpPr>
            <p:nvPr/>
          </p:nvSpPr>
          <p:spPr bwMode="auto">
            <a:xfrm>
              <a:off x="8291440" y="5129184"/>
              <a:ext cx="4603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4" name="Oval 326"/>
            <p:cNvSpPr>
              <a:spLocks noChangeArrowheads="1"/>
            </p:cNvSpPr>
            <p:nvPr/>
          </p:nvSpPr>
          <p:spPr bwMode="auto">
            <a:xfrm>
              <a:off x="8142219" y="5306979"/>
              <a:ext cx="4444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5" name="Oval 327"/>
            <p:cNvSpPr>
              <a:spLocks noChangeArrowheads="1"/>
            </p:cNvSpPr>
            <p:nvPr/>
          </p:nvSpPr>
          <p:spPr bwMode="auto">
            <a:xfrm>
              <a:off x="7978711" y="5470488"/>
              <a:ext cx="44449" cy="444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6" name="Oval 328"/>
            <p:cNvSpPr>
              <a:spLocks noChangeArrowheads="1"/>
            </p:cNvSpPr>
            <p:nvPr/>
          </p:nvSpPr>
          <p:spPr bwMode="auto">
            <a:xfrm>
              <a:off x="7800914" y="5621304"/>
              <a:ext cx="44449" cy="4286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7" name="Oval 329"/>
            <p:cNvSpPr>
              <a:spLocks noChangeArrowheads="1"/>
            </p:cNvSpPr>
            <p:nvPr/>
          </p:nvSpPr>
          <p:spPr bwMode="auto">
            <a:xfrm>
              <a:off x="7612005" y="5754656"/>
              <a:ext cx="4444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8" name="Oval 330"/>
            <p:cNvSpPr>
              <a:spLocks noChangeArrowheads="1"/>
            </p:cNvSpPr>
            <p:nvPr/>
          </p:nvSpPr>
          <p:spPr bwMode="auto">
            <a:xfrm>
              <a:off x="7411978" y="5873713"/>
              <a:ext cx="46039" cy="460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9" name="Oval 331"/>
            <p:cNvSpPr>
              <a:spLocks noChangeArrowheads="1"/>
            </p:cNvSpPr>
            <p:nvPr/>
          </p:nvSpPr>
          <p:spPr bwMode="auto">
            <a:xfrm>
              <a:off x="7202426" y="5975318"/>
              <a:ext cx="47624"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0" name="Oval 332"/>
            <p:cNvSpPr>
              <a:spLocks noChangeArrowheads="1"/>
            </p:cNvSpPr>
            <p:nvPr/>
          </p:nvSpPr>
          <p:spPr bwMode="auto">
            <a:xfrm>
              <a:off x="6986528" y="605945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1" name="Oval 333"/>
            <p:cNvSpPr>
              <a:spLocks noChangeArrowheads="1"/>
            </p:cNvSpPr>
            <p:nvPr/>
          </p:nvSpPr>
          <p:spPr bwMode="auto">
            <a:xfrm>
              <a:off x="6762688" y="6124555"/>
              <a:ext cx="508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2" name="Oval 334"/>
            <p:cNvSpPr>
              <a:spLocks noChangeArrowheads="1"/>
            </p:cNvSpPr>
            <p:nvPr/>
          </p:nvSpPr>
          <p:spPr bwMode="auto">
            <a:xfrm>
              <a:off x="6535686" y="6173740"/>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3" name="Oval 335"/>
            <p:cNvSpPr>
              <a:spLocks noChangeArrowheads="1"/>
            </p:cNvSpPr>
            <p:nvPr/>
          </p:nvSpPr>
          <p:spPr bwMode="auto">
            <a:xfrm>
              <a:off x="6305551" y="62023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黑体" panose="02010609060101010101" charset="-122"/>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358" name="椭圆 357"/>
          <p:cNvSpPr/>
          <p:nvPr/>
        </p:nvSpPr>
        <p:spPr>
          <a:xfrm>
            <a:off x="3979962" y="1684429"/>
            <a:ext cx="4235924" cy="4235924"/>
          </a:xfrm>
          <a:prstGeom prst="ellipse">
            <a:avLst/>
          </a:prstGeom>
          <a:noFill/>
          <a:ln>
            <a:solidFill>
              <a:schemeClr val="accent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5327393" y="4329751"/>
            <a:ext cx="5783420" cy="1201821"/>
          </a:xfrm>
          <a:prstGeom prst="rect">
            <a:avLst/>
          </a:prstGeom>
          <a:solidFill>
            <a:schemeClr val="bg1"/>
          </a:solidFill>
          <a:ln w="12700">
            <a:solidFill>
              <a:schemeClr val="accent1">
                <a:alpha val="6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标题 1"/>
          <p:cNvSpPr>
            <a:spLocks noGrp="1"/>
          </p:cNvSpPr>
          <p:nvPr>
            <p:ph type="title"/>
          </p:nvPr>
        </p:nvSpPr>
        <p:spPr/>
        <p:txBody>
          <a:bodyPr>
            <a:noAutofit/>
          </a:bodyPr>
          <a:lstStyle/>
          <a:p>
            <a:r>
              <a:rPr lang="zh-CN" altLang="en-US" dirty="0"/>
              <a:t>提升医疗可及性</a:t>
            </a:r>
          </a:p>
        </p:txBody>
      </p:sp>
      <p:sp>
        <p:nvSpPr>
          <p:cNvPr id="3" name="文本占位符 2"/>
          <p:cNvSpPr>
            <a:spLocks noGrp="1"/>
          </p:cNvSpPr>
          <p:nvPr>
            <p:ph type="body" sz="quarter" idx="10"/>
          </p:nvPr>
        </p:nvSpPr>
        <p:spPr/>
        <p:txBody>
          <a:bodyPr>
            <a:noAutofit/>
          </a:bodyPr>
          <a:lstStyle/>
          <a:p>
            <a:r>
              <a:rPr lang="en-US" altLang="zh-CN" dirty="0"/>
              <a:t>IMPROVE ACCESS TO HEALTHCARE</a:t>
            </a:r>
            <a:endParaRPr lang="zh-CN" altLang="en-US" dirty="0"/>
          </a:p>
        </p:txBody>
      </p:sp>
      <p:sp>
        <p:nvSpPr>
          <p:cNvPr id="6" name="椭圆 5"/>
          <p:cNvSpPr/>
          <p:nvPr/>
        </p:nvSpPr>
        <p:spPr>
          <a:xfrm>
            <a:off x="1891033" y="1744208"/>
            <a:ext cx="2161539" cy="21615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mj-ea"/>
                <a:ea typeface="+mj-ea"/>
              </a:rPr>
              <a:t>基层</a:t>
            </a:r>
          </a:p>
        </p:txBody>
      </p:sp>
      <p:sp>
        <p:nvSpPr>
          <p:cNvPr id="7" name="椭圆 6"/>
          <p:cNvSpPr/>
          <p:nvPr/>
        </p:nvSpPr>
        <p:spPr>
          <a:xfrm>
            <a:off x="1049867" y="3243009"/>
            <a:ext cx="2161539" cy="21615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mj-ea"/>
                <a:ea typeface="+mj-ea"/>
              </a:rPr>
              <a:t>家庭</a:t>
            </a:r>
          </a:p>
        </p:txBody>
      </p:sp>
      <p:sp>
        <p:nvSpPr>
          <p:cNvPr id="8" name="椭圆 7"/>
          <p:cNvSpPr/>
          <p:nvPr/>
        </p:nvSpPr>
        <p:spPr>
          <a:xfrm>
            <a:off x="2732196" y="3243009"/>
            <a:ext cx="2161539" cy="2161539"/>
          </a:xfrm>
          <a:prstGeom prst="ellipse">
            <a:avLst/>
          </a:prstGeom>
          <a:solidFill>
            <a:schemeClr val="bg1"/>
          </a:solidFill>
          <a:ln>
            <a:solidFill>
              <a:schemeClr val="accent1">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solidFill>
                  <a:schemeClr val="tx1">
                    <a:lumMod val="85000"/>
                    <a:lumOff val="15000"/>
                  </a:schemeClr>
                </a:solidFill>
                <a:latin typeface="+mj-ea"/>
                <a:ea typeface="+mj-ea"/>
              </a:rPr>
              <a:t>社区</a:t>
            </a:r>
          </a:p>
        </p:txBody>
      </p:sp>
      <p:sp>
        <p:nvSpPr>
          <p:cNvPr id="9" name="弧形 8"/>
          <p:cNvSpPr/>
          <p:nvPr/>
        </p:nvSpPr>
        <p:spPr>
          <a:xfrm rot="1479012">
            <a:off x="3323540" y="2548629"/>
            <a:ext cx="1240786" cy="1240786"/>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0" name="弧形 9"/>
          <p:cNvSpPr/>
          <p:nvPr/>
        </p:nvSpPr>
        <p:spPr>
          <a:xfrm rot="8244904">
            <a:off x="2431297" y="4411216"/>
            <a:ext cx="1240786" cy="1240786"/>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1" name="弧形 10"/>
          <p:cNvSpPr/>
          <p:nvPr/>
        </p:nvSpPr>
        <p:spPr>
          <a:xfrm rot="14736184">
            <a:off x="1394045" y="2458616"/>
            <a:ext cx="1240786" cy="1240786"/>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5" name="矩形 14"/>
          <p:cNvSpPr/>
          <p:nvPr/>
        </p:nvSpPr>
        <p:spPr>
          <a:xfrm>
            <a:off x="5318928" y="1825817"/>
            <a:ext cx="5783420" cy="548131"/>
          </a:xfrm>
          <a:prstGeom prst="rect">
            <a:avLst/>
          </a:prstGeom>
          <a:solidFill>
            <a:schemeClr val="accent1"/>
          </a:solidFill>
          <a:ln w="12700">
            <a:solidFill>
              <a:schemeClr val="accent1">
                <a:alpha val="6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5318927" y="2373951"/>
            <a:ext cx="5783420" cy="1201821"/>
          </a:xfrm>
          <a:prstGeom prst="rect">
            <a:avLst/>
          </a:prstGeom>
          <a:solidFill>
            <a:schemeClr val="bg1"/>
          </a:solidFill>
          <a:ln w="12700">
            <a:solidFill>
              <a:schemeClr val="accent1">
                <a:alpha val="6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5453196" y="1892364"/>
            <a:ext cx="5683118"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bg1"/>
                </a:solidFill>
                <a:latin typeface="+mj-ea"/>
                <a:ea typeface="+mj-ea"/>
              </a:rPr>
              <a:t>解决方案                                                     </a:t>
            </a:r>
            <a:r>
              <a:rPr lang="en-US" altLang="zh-CN" sz="2000" b="1" dirty="0">
                <a:solidFill>
                  <a:schemeClr val="bg1"/>
                </a:solidFill>
                <a:latin typeface="+mj-ea"/>
                <a:ea typeface="+mj-ea"/>
              </a:rPr>
              <a:t>01</a:t>
            </a:r>
            <a:endParaRPr lang="zh-CN" altLang="en-US" sz="2000" b="1" dirty="0">
              <a:solidFill>
                <a:schemeClr val="bg1"/>
              </a:solidFill>
              <a:latin typeface="+mj-ea"/>
              <a:ea typeface="+mj-ea"/>
            </a:endParaRPr>
          </a:p>
        </p:txBody>
      </p:sp>
      <p:sp>
        <p:nvSpPr>
          <p:cNvPr id="26" name="文本框 25"/>
          <p:cNvSpPr txBox="1"/>
          <p:nvPr/>
        </p:nvSpPr>
        <p:spPr>
          <a:xfrm>
            <a:off x="5636882" y="2611107"/>
            <a:ext cx="5139306" cy="727507"/>
          </a:xfrm>
          <a:prstGeom prst="rect">
            <a:avLst/>
          </a:prstGeom>
          <a:noFill/>
        </p:spPr>
        <p:txBody>
          <a:bodyPr wrap="square" lIns="0" rIns="0" rtlCol="0">
            <a:noAutofit/>
          </a:bodyPr>
          <a:lstStyle>
            <a:defPPr>
              <a:defRPr lang="zh-CN"/>
            </a:defPPr>
            <a:lvl1pPr>
              <a:lnSpc>
                <a:spcPct val="120000"/>
              </a:lnSpc>
              <a:defRPr sz="1600">
                <a:latin typeface="+mn-ea"/>
              </a:defRPr>
            </a:lvl1pPr>
          </a:lstStyle>
          <a:p>
            <a:r>
              <a:rPr kumimoji="0" lang="zh-CN" altLang="zh-CN" sz="1800" b="0" i="0" u="none" strike="noStrike" kern="1200" cap="none" spc="0" normalizeH="0" baseline="0" noProof="0" dirty="0">
                <a:ln>
                  <a:noFill/>
                </a:ln>
                <a:solidFill>
                  <a:prstClr val="black"/>
                </a:solidFill>
                <a:effectLst/>
                <a:uLnTx/>
                <a:uFillTx/>
                <a:cs typeface="+mn-cs"/>
              </a:rPr>
              <a:t>分级诊疗的核心应着重放在提升基层医疗服务能力方面， 从而辐射到广大基层、社区和家庭。</a:t>
            </a:r>
            <a:endParaRPr lang="zh-CN" altLang="zh-CN" sz="1800" dirty="0"/>
          </a:p>
        </p:txBody>
      </p:sp>
      <p:sp>
        <p:nvSpPr>
          <p:cNvPr id="33" name="矩形 32"/>
          <p:cNvSpPr/>
          <p:nvPr/>
        </p:nvSpPr>
        <p:spPr>
          <a:xfrm>
            <a:off x="5327394" y="3781617"/>
            <a:ext cx="5783420" cy="548131"/>
          </a:xfrm>
          <a:prstGeom prst="rect">
            <a:avLst/>
          </a:prstGeom>
          <a:solidFill>
            <a:schemeClr val="accent2"/>
          </a:solidFill>
          <a:ln w="12700">
            <a:solidFill>
              <a:schemeClr val="accent2">
                <a:alpha val="6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34"/>
          <p:cNvSpPr/>
          <p:nvPr/>
        </p:nvSpPr>
        <p:spPr>
          <a:xfrm>
            <a:off x="5461662" y="3848164"/>
            <a:ext cx="5537153" cy="4001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bg1"/>
                </a:solidFill>
                <a:latin typeface="+mj-ea"/>
                <a:ea typeface="+mj-ea"/>
              </a:rPr>
              <a:t>解决方案                                                    </a:t>
            </a:r>
            <a:r>
              <a:rPr lang="en-US" altLang="zh-CN" sz="2000" b="1" dirty="0">
                <a:solidFill>
                  <a:schemeClr val="bg1"/>
                </a:solidFill>
                <a:latin typeface="+mj-ea"/>
                <a:ea typeface="+mj-ea"/>
              </a:rPr>
              <a:t>02</a:t>
            </a:r>
            <a:endParaRPr lang="zh-CN" altLang="en-US" sz="2000" b="1" dirty="0">
              <a:solidFill>
                <a:schemeClr val="bg1"/>
              </a:solidFill>
              <a:latin typeface="+mj-ea"/>
              <a:ea typeface="+mj-ea"/>
            </a:endParaRPr>
          </a:p>
        </p:txBody>
      </p:sp>
      <p:sp>
        <p:nvSpPr>
          <p:cNvPr id="32" name="文本框 31"/>
          <p:cNvSpPr txBox="1"/>
          <p:nvPr/>
        </p:nvSpPr>
        <p:spPr>
          <a:xfrm>
            <a:off x="5645348" y="4566907"/>
            <a:ext cx="5139306" cy="727507"/>
          </a:xfrm>
          <a:prstGeom prst="rect">
            <a:avLst/>
          </a:prstGeom>
          <a:noFill/>
        </p:spPr>
        <p:txBody>
          <a:bodyPr wrap="square" lIns="0" rIns="0" rtlCol="0">
            <a:noAutofit/>
          </a:bodyPr>
          <a:lstStyle>
            <a:defPPr>
              <a:defRPr lang="zh-CN"/>
            </a:defPPr>
            <a:lvl1pPr>
              <a:lnSpc>
                <a:spcPct val="120000"/>
              </a:lnSpc>
              <a:defRPr sz="1600">
                <a:latin typeface="+mn-ea"/>
              </a:defRPr>
            </a:lvl1pPr>
          </a:lstStyle>
          <a:p>
            <a:r>
              <a:rPr kumimoji="0" lang="zh-CN" altLang="en-US" sz="1800" b="0" i="0" u="none" strike="noStrike" kern="1200" cap="none" spc="0" normalizeH="0" baseline="0" noProof="0" dirty="0">
                <a:ln>
                  <a:noFill/>
                </a:ln>
                <a:solidFill>
                  <a:prstClr val="black"/>
                </a:solidFill>
                <a:effectLst/>
                <a:uLnTx/>
                <a:uFillTx/>
                <a:cs typeface="+mn-cs"/>
              </a:rPr>
              <a:t>提高互联网医院线上服务功能的使用率，改变基层禁锢的医疗观念，助力解决卫生资源分配不均问题。</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endParaRPr lang="zh-CN" altLang="en-US"/>
          </a:p>
        </p:txBody>
      </p:sp>
      <p:sp>
        <p:nvSpPr>
          <p:cNvPr id="3" name="文本占位符 2"/>
          <p:cNvSpPr>
            <a:spLocks noGrp="1"/>
          </p:cNvSpPr>
          <p:nvPr>
            <p:ph type="body" sz="quarter" idx="10"/>
          </p:nvPr>
        </p:nvSpPr>
        <p:spPr/>
        <p:txBody>
          <a:bodyPr>
            <a:noAutofit/>
          </a:bodyPr>
          <a:lstStyle/>
          <a:p>
            <a:endParaRPr lang="zh-CN" altLang="en-US"/>
          </a:p>
        </p:txBody>
      </p:sp>
      <p:sp>
        <p:nvSpPr>
          <p:cNvPr id="26" name="矩形 25"/>
          <p:cNvSpPr/>
          <p:nvPr/>
        </p:nvSpPr>
        <p:spPr>
          <a:xfrm>
            <a:off x="0" y="0"/>
            <a:ext cx="12192000" cy="2247780"/>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n-ea"/>
            </a:endParaRPr>
          </a:p>
        </p:txBody>
      </p:sp>
      <p:sp>
        <p:nvSpPr>
          <p:cNvPr id="27" name="标题 1"/>
          <p:cNvSpPr txBox="1"/>
          <p:nvPr/>
        </p:nvSpPr>
        <p:spPr>
          <a:xfrm>
            <a:off x="1057182" y="436393"/>
            <a:ext cx="7030884" cy="297043"/>
          </a:xfrm>
          <a:prstGeom prst="rect">
            <a:avLst/>
          </a:prstGeom>
        </p:spPr>
        <p:txBody>
          <a:bodyPr lIns="0" tIns="0" rIns="0" bIns="0">
            <a:noAutofit/>
          </a:bodyPr>
          <a:lstStyle>
            <a:lvl1pPr algn="l" defTabSz="914400" rtl="0" eaLnBrk="1" latinLnBrk="0" hangingPunct="1">
              <a:lnSpc>
                <a:spcPct val="90000"/>
              </a:lnSpc>
              <a:spcBef>
                <a:spcPct val="0"/>
              </a:spcBef>
              <a:buNone/>
              <a:defRPr sz="2400" kern="1200">
                <a:solidFill>
                  <a:schemeClr val="accent1"/>
                </a:solidFill>
                <a:latin typeface="+mj-ea"/>
                <a:ea typeface="+mj-ea"/>
                <a:cs typeface="+mj-cs"/>
              </a:defRPr>
            </a:lvl1pPr>
          </a:lstStyle>
          <a:p>
            <a:r>
              <a:rPr lang="zh-CN" altLang="en-US" dirty="0">
                <a:solidFill>
                  <a:schemeClr val="bg1"/>
                </a:solidFill>
              </a:rPr>
              <a:t>注重便利老年群体的就诊服务</a:t>
            </a:r>
          </a:p>
        </p:txBody>
      </p:sp>
      <p:sp>
        <p:nvSpPr>
          <p:cNvPr id="28" name="文本占位符 2"/>
          <p:cNvSpPr txBox="1"/>
          <p:nvPr/>
        </p:nvSpPr>
        <p:spPr>
          <a:xfrm>
            <a:off x="1057181" y="762756"/>
            <a:ext cx="7030883" cy="18212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900" b="1" kern="1200">
                <a:solidFill>
                  <a:schemeClr val="accent1">
                    <a:lumMod val="20000"/>
                    <a:lumOff val="8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0" dirty="0">
                <a:solidFill>
                  <a:schemeClr val="bg1">
                    <a:alpha val="50000"/>
                  </a:schemeClr>
                </a:solidFill>
                <a:latin typeface="+mn-lt"/>
              </a:rPr>
              <a:t>PAY ATTENTION TO THE CONVENIENCE OF MEDICAL SERVICES FOR THE ELDERLY</a:t>
            </a:r>
          </a:p>
        </p:txBody>
      </p:sp>
      <p:sp>
        <p:nvSpPr>
          <p:cNvPr id="29" name="文本框 28"/>
          <p:cNvSpPr txBox="1"/>
          <p:nvPr/>
        </p:nvSpPr>
        <p:spPr>
          <a:xfrm>
            <a:off x="1059414" y="1258300"/>
            <a:ext cx="10159272" cy="659411"/>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gn="l">
              <a:lnSpc>
                <a:spcPct val="120000"/>
              </a:lnSpc>
            </a:pPr>
            <a:r>
              <a:rPr lang="zh-CN" altLang="en-US" sz="1800" dirty="0">
                <a:solidFill>
                  <a:schemeClr val="bg1"/>
                </a:solidFill>
                <a:latin typeface="+mn-ea"/>
                <a:ea typeface="+mn-ea"/>
              </a:rPr>
              <a:t>老年群体对网络不信任、不会使用智能手机、接触网络没动力等固有思想观念，导致他们在参与网络社会提供的诸多服务时存在不便、疏离与脱节。</a:t>
            </a:r>
          </a:p>
        </p:txBody>
      </p:sp>
      <p:sp>
        <p:nvSpPr>
          <p:cNvPr id="34" name="矩形: 圆角 33"/>
          <p:cNvSpPr/>
          <p:nvPr/>
        </p:nvSpPr>
        <p:spPr>
          <a:xfrm rot="19051363">
            <a:off x="650378" y="521711"/>
            <a:ext cx="260887" cy="260644"/>
          </a:xfrm>
          <a:prstGeom prst="roundRect">
            <a:avLst>
              <a:gd name="adj" fmla="val 169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矩形: 圆角 34"/>
          <p:cNvSpPr/>
          <p:nvPr/>
        </p:nvSpPr>
        <p:spPr>
          <a:xfrm rot="19051363">
            <a:off x="449271" y="521711"/>
            <a:ext cx="260887" cy="260644"/>
          </a:xfrm>
          <a:prstGeom prst="roundRect">
            <a:avLst>
              <a:gd name="adj" fmla="val 169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endParaRPr>
          </a:p>
        </p:txBody>
      </p:sp>
      <p:sp>
        <p:nvSpPr>
          <p:cNvPr id="36" name="文本框 35"/>
          <p:cNvSpPr txBox="1"/>
          <p:nvPr/>
        </p:nvSpPr>
        <p:spPr>
          <a:xfrm>
            <a:off x="1102335" y="3311530"/>
            <a:ext cx="2501093" cy="953851"/>
          </a:xfrm>
          <a:prstGeom prst="rect">
            <a:avLst/>
          </a:prstGeom>
          <a:noFill/>
        </p:spPr>
        <p:txBody>
          <a:bodyPr wrap="square" lIns="0" rIns="0" rtlCol="0">
            <a:noAutofit/>
          </a:bodyPr>
          <a:lstStyle/>
          <a:p>
            <a:pPr algn="l">
              <a:lnSpc>
                <a:spcPct val="120000"/>
              </a:lnSpc>
            </a:pPr>
            <a:r>
              <a:rPr lang="zh-CN" altLang="en-US" sz="1600" dirty="0">
                <a:latin typeface="+mn-ea"/>
              </a:rPr>
              <a:t>互联网医院提供网络、电话、公众号、现场等多种形式的挂号服务。</a:t>
            </a:r>
          </a:p>
        </p:txBody>
      </p:sp>
      <p:sp>
        <p:nvSpPr>
          <p:cNvPr id="38" name="文本框 37"/>
          <p:cNvSpPr txBox="1"/>
          <p:nvPr/>
        </p:nvSpPr>
        <p:spPr>
          <a:xfrm>
            <a:off x="1086056" y="2877881"/>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多形式挂号服务</a:t>
            </a:r>
          </a:p>
        </p:txBody>
      </p:sp>
      <p:sp>
        <p:nvSpPr>
          <p:cNvPr id="46" name="文本框 45"/>
          <p:cNvSpPr txBox="1"/>
          <p:nvPr/>
        </p:nvSpPr>
        <p:spPr>
          <a:xfrm>
            <a:off x="8629147" y="3311530"/>
            <a:ext cx="2501093" cy="953851"/>
          </a:xfrm>
          <a:prstGeom prst="rect">
            <a:avLst/>
          </a:prstGeom>
          <a:noFill/>
        </p:spPr>
        <p:txBody>
          <a:bodyPr wrap="square" lIns="0" rIns="0" rtlCol="0">
            <a:noAutofit/>
          </a:bodyPr>
          <a:lstStyle/>
          <a:p>
            <a:pPr algn="l">
              <a:lnSpc>
                <a:spcPct val="120000"/>
              </a:lnSpc>
            </a:pPr>
            <a:r>
              <a:rPr lang="zh-CN" altLang="en-US" sz="1600" dirty="0">
                <a:latin typeface="+mn-ea"/>
              </a:rPr>
              <a:t>开发适用于老年群体的简化便捷的网上看诊服务，便捷老年人就医。</a:t>
            </a:r>
          </a:p>
        </p:txBody>
      </p:sp>
      <p:sp>
        <p:nvSpPr>
          <p:cNvPr id="47" name="文本框 46"/>
          <p:cNvSpPr txBox="1"/>
          <p:nvPr/>
        </p:nvSpPr>
        <p:spPr>
          <a:xfrm>
            <a:off x="8612868" y="2877881"/>
            <a:ext cx="1846659"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简化看诊服务流程</a:t>
            </a:r>
          </a:p>
        </p:txBody>
      </p:sp>
      <p:sp>
        <p:nvSpPr>
          <p:cNvPr id="49" name="文本框 48"/>
          <p:cNvSpPr txBox="1"/>
          <p:nvPr/>
        </p:nvSpPr>
        <p:spPr>
          <a:xfrm>
            <a:off x="1102335" y="5141074"/>
            <a:ext cx="2501093" cy="953851"/>
          </a:xfrm>
          <a:prstGeom prst="rect">
            <a:avLst/>
          </a:prstGeom>
          <a:noFill/>
        </p:spPr>
        <p:txBody>
          <a:bodyPr wrap="square" lIns="0" rIns="0" rtlCol="0">
            <a:noAutofit/>
          </a:bodyPr>
          <a:lstStyle/>
          <a:p>
            <a:pPr algn="l">
              <a:lnSpc>
                <a:spcPct val="120000"/>
              </a:lnSpc>
            </a:pPr>
            <a:r>
              <a:rPr lang="zh-CN" altLang="en-US" sz="1600" dirty="0">
                <a:latin typeface="+mn-ea"/>
              </a:rPr>
              <a:t>结合医院现有系统开通社区、家人、家庭医生等代理挂号服务。</a:t>
            </a:r>
          </a:p>
        </p:txBody>
      </p:sp>
      <p:sp>
        <p:nvSpPr>
          <p:cNvPr id="50" name="文本框 49"/>
          <p:cNvSpPr txBox="1"/>
          <p:nvPr/>
        </p:nvSpPr>
        <p:spPr>
          <a:xfrm>
            <a:off x="1086056" y="4707425"/>
            <a:ext cx="1384995"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代理挂号服务</a:t>
            </a:r>
          </a:p>
        </p:txBody>
      </p:sp>
      <p:sp>
        <p:nvSpPr>
          <p:cNvPr id="52" name="文本框 51"/>
          <p:cNvSpPr txBox="1"/>
          <p:nvPr/>
        </p:nvSpPr>
        <p:spPr>
          <a:xfrm>
            <a:off x="8629147" y="5141074"/>
            <a:ext cx="2501093" cy="953851"/>
          </a:xfrm>
          <a:prstGeom prst="rect">
            <a:avLst/>
          </a:prstGeom>
          <a:noFill/>
        </p:spPr>
        <p:txBody>
          <a:bodyPr wrap="square" lIns="0" rIns="0" rtlCol="0">
            <a:noAutofit/>
          </a:bodyPr>
          <a:lstStyle/>
          <a:p>
            <a:pPr algn="l">
              <a:lnSpc>
                <a:spcPct val="120000"/>
              </a:lnSpc>
            </a:pPr>
            <a:r>
              <a:rPr lang="zh-CN" altLang="en-US" sz="1600" dirty="0">
                <a:latin typeface="+mn-ea"/>
              </a:rPr>
              <a:t>开发慢性病管理的外延服务，推进老年人常见病、 慢性病等疾病的管理服务建设。</a:t>
            </a:r>
          </a:p>
        </p:txBody>
      </p:sp>
      <p:sp>
        <p:nvSpPr>
          <p:cNvPr id="53" name="文本框 52"/>
          <p:cNvSpPr txBox="1"/>
          <p:nvPr/>
        </p:nvSpPr>
        <p:spPr>
          <a:xfrm>
            <a:off x="8612868" y="4707425"/>
            <a:ext cx="1384995"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开发外延服务</a:t>
            </a:r>
          </a:p>
        </p:txBody>
      </p:sp>
      <p:grpSp>
        <p:nvGrpSpPr>
          <p:cNvPr id="4" name="组合 3"/>
          <p:cNvGrpSpPr/>
          <p:nvPr/>
        </p:nvGrpSpPr>
        <p:grpSpPr>
          <a:xfrm>
            <a:off x="4600266" y="2877881"/>
            <a:ext cx="2981318" cy="3376182"/>
            <a:chOff x="4600266" y="2877881"/>
            <a:chExt cx="2981318" cy="3376182"/>
          </a:xfrm>
        </p:grpSpPr>
        <p:sp>
          <p:nvSpPr>
            <p:cNvPr id="58" name="任意多边形: 形状 57"/>
            <p:cNvSpPr/>
            <p:nvPr/>
          </p:nvSpPr>
          <p:spPr>
            <a:xfrm rot="18846722">
              <a:off x="4427796" y="4545044"/>
              <a:ext cx="1881489" cy="1536549"/>
            </a:xfrm>
            <a:custGeom>
              <a:avLst/>
              <a:gdLst>
                <a:gd name="connsiteX0" fmla="*/ 1988060 w 1988060"/>
                <a:gd name="connsiteY0" fmla="*/ 803731 h 1623581"/>
                <a:gd name="connsiteX1" fmla="*/ 1385077 w 1988060"/>
                <a:gd name="connsiteY1" fmla="*/ 238957 h 1623581"/>
                <a:gd name="connsiteX2" fmla="*/ 239408 w 1988060"/>
                <a:gd name="connsiteY2" fmla="*/ 236569 h 1623581"/>
                <a:gd name="connsiteX3" fmla="*/ 235229 w 1988060"/>
                <a:gd name="connsiteY3" fmla="*/ 1384625 h 1623581"/>
                <a:gd name="connsiteX4" fmla="*/ 1380897 w 1988060"/>
                <a:gd name="connsiteY4" fmla="*/ 1387013 h 1623581"/>
                <a:gd name="connsiteX5" fmla="*/ 1988060 w 1988060"/>
                <a:gd name="connsiteY5" fmla="*/ 803731 h 162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060" h="1623581">
                  <a:moveTo>
                    <a:pt x="1988060" y="803731"/>
                  </a:moveTo>
                  <a:cubicBezTo>
                    <a:pt x="1797613" y="619254"/>
                    <a:pt x="1574927" y="424031"/>
                    <a:pt x="1385077" y="238957"/>
                  </a:cubicBezTo>
                  <a:cubicBezTo>
                    <a:pt x="1069853" y="-78655"/>
                    <a:pt x="557019" y="-79849"/>
                    <a:pt x="239408" y="236569"/>
                  </a:cubicBezTo>
                  <a:cubicBezTo>
                    <a:pt x="-78204" y="552986"/>
                    <a:pt x="-79994" y="1067014"/>
                    <a:pt x="235229" y="1384625"/>
                  </a:cubicBezTo>
                  <a:cubicBezTo>
                    <a:pt x="550452" y="1702237"/>
                    <a:pt x="1063286" y="1703431"/>
                    <a:pt x="1380897" y="1387013"/>
                  </a:cubicBezTo>
                  <a:cubicBezTo>
                    <a:pt x="1572539" y="1196566"/>
                    <a:pt x="1796419" y="994776"/>
                    <a:pt x="1988060" y="803731"/>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59" name="任意多边形: 形状 58"/>
            <p:cNvSpPr/>
            <p:nvPr/>
          </p:nvSpPr>
          <p:spPr>
            <a:xfrm rot="18846722">
              <a:off x="4714486" y="4932478"/>
              <a:ext cx="1056569" cy="1005718"/>
            </a:xfrm>
            <a:custGeom>
              <a:avLst/>
              <a:gdLst>
                <a:gd name="connsiteX0" fmla="*/ 558208 w 1116415"/>
                <a:gd name="connsiteY0" fmla="*/ 1062684 h 1062683"/>
                <a:gd name="connsiteX1" fmla="*/ 1116415 w 1116415"/>
                <a:gd name="connsiteY1" fmla="*/ 531342 h 1062683"/>
                <a:gd name="connsiteX2" fmla="*/ 558208 w 1116415"/>
                <a:gd name="connsiteY2" fmla="*/ 0 h 1062683"/>
                <a:gd name="connsiteX3" fmla="*/ 0 w 1116415"/>
                <a:gd name="connsiteY3" fmla="*/ 531342 h 1062683"/>
                <a:gd name="connsiteX4" fmla="*/ 558208 w 1116415"/>
                <a:gd name="connsiteY4" fmla="*/ 1062684 h 106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415" h="1062683">
                  <a:moveTo>
                    <a:pt x="558208" y="1062684"/>
                  </a:moveTo>
                  <a:cubicBezTo>
                    <a:pt x="866267" y="1062684"/>
                    <a:pt x="1116415" y="825073"/>
                    <a:pt x="1116415" y="531342"/>
                  </a:cubicBezTo>
                  <a:cubicBezTo>
                    <a:pt x="1116415" y="237611"/>
                    <a:pt x="866267" y="0"/>
                    <a:pt x="558208" y="0"/>
                  </a:cubicBezTo>
                  <a:cubicBezTo>
                    <a:pt x="250149" y="0"/>
                    <a:pt x="0" y="237611"/>
                    <a:pt x="0" y="531342"/>
                  </a:cubicBezTo>
                  <a:cubicBezTo>
                    <a:pt x="0" y="825073"/>
                    <a:pt x="250149" y="1062684"/>
                    <a:pt x="558208" y="1062684"/>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67" name="任意多边形: 形状 66"/>
            <p:cNvSpPr/>
            <p:nvPr/>
          </p:nvSpPr>
          <p:spPr>
            <a:xfrm rot="2753278" flipV="1">
              <a:off x="4427796" y="3050351"/>
              <a:ext cx="1881489" cy="1536549"/>
            </a:xfrm>
            <a:custGeom>
              <a:avLst/>
              <a:gdLst>
                <a:gd name="connsiteX0" fmla="*/ 1988060 w 1988060"/>
                <a:gd name="connsiteY0" fmla="*/ 803731 h 1623581"/>
                <a:gd name="connsiteX1" fmla="*/ 1385077 w 1988060"/>
                <a:gd name="connsiteY1" fmla="*/ 238957 h 1623581"/>
                <a:gd name="connsiteX2" fmla="*/ 239408 w 1988060"/>
                <a:gd name="connsiteY2" fmla="*/ 236569 h 1623581"/>
                <a:gd name="connsiteX3" fmla="*/ 235229 w 1988060"/>
                <a:gd name="connsiteY3" fmla="*/ 1384625 h 1623581"/>
                <a:gd name="connsiteX4" fmla="*/ 1380897 w 1988060"/>
                <a:gd name="connsiteY4" fmla="*/ 1387013 h 1623581"/>
                <a:gd name="connsiteX5" fmla="*/ 1988060 w 1988060"/>
                <a:gd name="connsiteY5" fmla="*/ 803731 h 162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060" h="1623581">
                  <a:moveTo>
                    <a:pt x="1988060" y="803731"/>
                  </a:moveTo>
                  <a:cubicBezTo>
                    <a:pt x="1797613" y="619254"/>
                    <a:pt x="1574927" y="424031"/>
                    <a:pt x="1385077" y="238957"/>
                  </a:cubicBezTo>
                  <a:cubicBezTo>
                    <a:pt x="1069853" y="-78655"/>
                    <a:pt x="557019" y="-79849"/>
                    <a:pt x="239408" y="236569"/>
                  </a:cubicBezTo>
                  <a:cubicBezTo>
                    <a:pt x="-78204" y="552986"/>
                    <a:pt x="-79994" y="1067014"/>
                    <a:pt x="235229" y="1384625"/>
                  </a:cubicBezTo>
                  <a:cubicBezTo>
                    <a:pt x="550452" y="1702237"/>
                    <a:pt x="1063286" y="1703431"/>
                    <a:pt x="1380897" y="1387013"/>
                  </a:cubicBezTo>
                  <a:cubicBezTo>
                    <a:pt x="1572539" y="1196566"/>
                    <a:pt x="1796419" y="994776"/>
                    <a:pt x="1988060" y="803731"/>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68" name="任意多边形: 形状 67"/>
            <p:cNvSpPr/>
            <p:nvPr/>
          </p:nvSpPr>
          <p:spPr>
            <a:xfrm rot="2753278" flipV="1">
              <a:off x="4714486" y="3193748"/>
              <a:ext cx="1056569" cy="1005718"/>
            </a:xfrm>
            <a:custGeom>
              <a:avLst/>
              <a:gdLst>
                <a:gd name="connsiteX0" fmla="*/ 558208 w 1116415"/>
                <a:gd name="connsiteY0" fmla="*/ 1062684 h 1062683"/>
                <a:gd name="connsiteX1" fmla="*/ 1116415 w 1116415"/>
                <a:gd name="connsiteY1" fmla="*/ 531342 h 1062683"/>
                <a:gd name="connsiteX2" fmla="*/ 558208 w 1116415"/>
                <a:gd name="connsiteY2" fmla="*/ 0 h 1062683"/>
                <a:gd name="connsiteX3" fmla="*/ 0 w 1116415"/>
                <a:gd name="connsiteY3" fmla="*/ 531342 h 1062683"/>
                <a:gd name="connsiteX4" fmla="*/ 558208 w 1116415"/>
                <a:gd name="connsiteY4" fmla="*/ 1062684 h 106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415" h="1062683">
                  <a:moveTo>
                    <a:pt x="558208" y="1062684"/>
                  </a:moveTo>
                  <a:cubicBezTo>
                    <a:pt x="866267" y="1062684"/>
                    <a:pt x="1116415" y="825073"/>
                    <a:pt x="1116415" y="531342"/>
                  </a:cubicBezTo>
                  <a:cubicBezTo>
                    <a:pt x="1116415" y="237611"/>
                    <a:pt x="866267" y="0"/>
                    <a:pt x="558208" y="0"/>
                  </a:cubicBezTo>
                  <a:cubicBezTo>
                    <a:pt x="250149" y="0"/>
                    <a:pt x="0" y="237611"/>
                    <a:pt x="0" y="531342"/>
                  </a:cubicBezTo>
                  <a:cubicBezTo>
                    <a:pt x="0" y="825073"/>
                    <a:pt x="250149" y="1062684"/>
                    <a:pt x="558208" y="1062684"/>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70" name="任意多边形: 形状 69"/>
            <p:cNvSpPr/>
            <p:nvPr/>
          </p:nvSpPr>
          <p:spPr>
            <a:xfrm rot="18846722" flipH="1" flipV="1">
              <a:off x="5872565" y="3050351"/>
              <a:ext cx="1881489" cy="1536549"/>
            </a:xfrm>
            <a:custGeom>
              <a:avLst/>
              <a:gdLst>
                <a:gd name="connsiteX0" fmla="*/ 1988060 w 1988060"/>
                <a:gd name="connsiteY0" fmla="*/ 803731 h 1623581"/>
                <a:gd name="connsiteX1" fmla="*/ 1385077 w 1988060"/>
                <a:gd name="connsiteY1" fmla="*/ 238957 h 1623581"/>
                <a:gd name="connsiteX2" fmla="*/ 239408 w 1988060"/>
                <a:gd name="connsiteY2" fmla="*/ 236569 h 1623581"/>
                <a:gd name="connsiteX3" fmla="*/ 235229 w 1988060"/>
                <a:gd name="connsiteY3" fmla="*/ 1384625 h 1623581"/>
                <a:gd name="connsiteX4" fmla="*/ 1380897 w 1988060"/>
                <a:gd name="connsiteY4" fmla="*/ 1387013 h 1623581"/>
                <a:gd name="connsiteX5" fmla="*/ 1988060 w 1988060"/>
                <a:gd name="connsiteY5" fmla="*/ 803731 h 162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060" h="1623581">
                  <a:moveTo>
                    <a:pt x="1988060" y="803731"/>
                  </a:moveTo>
                  <a:cubicBezTo>
                    <a:pt x="1797613" y="619254"/>
                    <a:pt x="1574927" y="424031"/>
                    <a:pt x="1385077" y="238957"/>
                  </a:cubicBezTo>
                  <a:cubicBezTo>
                    <a:pt x="1069853" y="-78655"/>
                    <a:pt x="557019" y="-79849"/>
                    <a:pt x="239408" y="236569"/>
                  </a:cubicBezTo>
                  <a:cubicBezTo>
                    <a:pt x="-78204" y="552986"/>
                    <a:pt x="-79994" y="1067014"/>
                    <a:pt x="235229" y="1384625"/>
                  </a:cubicBezTo>
                  <a:cubicBezTo>
                    <a:pt x="550452" y="1702237"/>
                    <a:pt x="1063286" y="1703431"/>
                    <a:pt x="1380897" y="1387013"/>
                  </a:cubicBezTo>
                  <a:cubicBezTo>
                    <a:pt x="1572539" y="1196566"/>
                    <a:pt x="1796419" y="994776"/>
                    <a:pt x="1988060" y="803731"/>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71" name="任意多边形: 形状 70"/>
            <p:cNvSpPr/>
            <p:nvPr/>
          </p:nvSpPr>
          <p:spPr>
            <a:xfrm rot="18846722" flipH="1" flipV="1">
              <a:off x="6410795" y="3193748"/>
              <a:ext cx="1056569" cy="1005718"/>
            </a:xfrm>
            <a:custGeom>
              <a:avLst/>
              <a:gdLst>
                <a:gd name="connsiteX0" fmla="*/ 558208 w 1116415"/>
                <a:gd name="connsiteY0" fmla="*/ 1062684 h 1062683"/>
                <a:gd name="connsiteX1" fmla="*/ 1116415 w 1116415"/>
                <a:gd name="connsiteY1" fmla="*/ 531342 h 1062683"/>
                <a:gd name="connsiteX2" fmla="*/ 558208 w 1116415"/>
                <a:gd name="connsiteY2" fmla="*/ 0 h 1062683"/>
                <a:gd name="connsiteX3" fmla="*/ 0 w 1116415"/>
                <a:gd name="connsiteY3" fmla="*/ 531342 h 1062683"/>
                <a:gd name="connsiteX4" fmla="*/ 558208 w 1116415"/>
                <a:gd name="connsiteY4" fmla="*/ 1062684 h 106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415" h="1062683">
                  <a:moveTo>
                    <a:pt x="558208" y="1062684"/>
                  </a:moveTo>
                  <a:cubicBezTo>
                    <a:pt x="866267" y="1062684"/>
                    <a:pt x="1116415" y="825073"/>
                    <a:pt x="1116415" y="531342"/>
                  </a:cubicBezTo>
                  <a:cubicBezTo>
                    <a:pt x="1116415" y="237611"/>
                    <a:pt x="866267" y="0"/>
                    <a:pt x="558208" y="0"/>
                  </a:cubicBezTo>
                  <a:cubicBezTo>
                    <a:pt x="250149" y="0"/>
                    <a:pt x="0" y="237611"/>
                    <a:pt x="0" y="531342"/>
                  </a:cubicBezTo>
                  <a:cubicBezTo>
                    <a:pt x="0" y="825073"/>
                    <a:pt x="250149" y="1062684"/>
                    <a:pt x="558208" y="1062684"/>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73" name="任意多边形: 形状 72"/>
            <p:cNvSpPr/>
            <p:nvPr/>
          </p:nvSpPr>
          <p:spPr>
            <a:xfrm rot="2753278" flipH="1">
              <a:off x="5872565" y="4545044"/>
              <a:ext cx="1881489" cy="1536549"/>
            </a:xfrm>
            <a:custGeom>
              <a:avLst/>
              <a:gdLst>
                <a:gd name="connsiteX0" fmla="*/ 1988060 w 1988060"/>
                <a:gd name="connsiteY0" fmla="*/ 803731 h 1623581"/>
                <a:gd name="connsiteX1" fmla="*/ 1385077 w 1988060"/>
                <a:gd name="connsiteY1" fmla="*/ 238957 h 1623581"/>
                <a:gd name="connsiteX2" fmla="*/ 239408 w 1988060"/>
                <a:gd name="connsiteY2" fmla="*/ 236569 h 1623581"/>
                <a:gd name="connsiteX3" fmla="*/ 235229 w 1988060"/>
                <a:gd name="connsiteY3" fmla="*/ 1384625 h 1623581"/>
                <a:gd name="connsiteX4" fmla="*/ 1380897 w 1988060"/>
                <a:gd name="connsiteY4" fmla="*/ 1387013 h 1623581"/>
                <a:gd name="connsiteX5" fmla="*/ 1988060 w 1988060"/>
                <a:gd name="connsiteY5" fmla="*/ 803731 h 162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060" h="1623581">
                  <a:moveTo>
                    <a:pt x="1988060" y="803731"/>
                  </a:moveTo>
                  <a:cubicBezTo>
                    <a:pt x="1797613" y="619254"/>
                    <a:pt x="1574927" y="424031"/>
                    <a:pt x="1385077" y="238957"/>
                  </a:cubicBezTo>
                  <a:cubicBezTo>
                    <a:pt x="1069853" y="-78655"/>
                    <a:pt x="557019" y="-79849"/>
                    <a:pt x="239408" y="236569"/>
                  </a:cubicBezTo>
                  <a:cubicBezTo>
                    <a:pt x="-78204" y="552986"/>
                    <a:pt x="-79994" y="1067014"/>
                    <a:pt x="235229" y="1384625"/>
                  </a:cubicBezTo>
                  <a:cubicBezTo>
                    <a:pt x="550452" y="1702237"/>
                    <a:pt x="1063286" y="1703431"/>
                    <a:pt x="1380897" y="1387013"/>
                  </a:cubicBezTo>
                  <a:cubicBezTo>
                    <a:pt x="1572539" y="1196566"/>
                    <a:pt x="1796419" y="994776"/>
                    <a:pt x="1988060" y="803731"/>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74" name="任意多边形: 形状 73"/>
            <p:cNvSpPr/>
            <p:nvPr/>
          </p:nvSpPr>
          <p:spPr>
            <a:xfrm rot="2753278" flipH="1">
              <a:off x="6410795" y="4932478"/>
              <a:ext cx="1056569" cy="1005718"/>
            </a:xfrm>
            <a:custGeom>
              <a:avLst/>
              <a:gdLst>
                <a:gd name="connsiteX0" fmla="*/ 558208 w 1116415"/>
                <a:gd name="connsiteY0" fmla="*/ 1062684 h 1062683"/>
                <a:gd name="connsiteX1" fmla="*/ 1116415 w 1116415"/>
                <a:gd name="connsiteY1" fmla="*/ 531342 h 1062683"/>
                <a:gd name="connsiteX2" fmla="*/ 558208 w 1116415"/>
                <a:gd name="connsiteY2" fmla="*/ 0 h 1062683"/>
                <a:gd name="connsiteX3" fmla="*/ 0 w 1116415"/>
                <a:gd name="connsiteY3" fmla="*/ 531342 h 1062683"/>
                <a:gd name="connsiteX4" fmla="*/ 558208 w 1116415"/>
                <a:gd name="connsiteY4" fmla="*/ 1062684 h 106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415" h="1062683">
                  <a:moveTo>
                    <a:pt x="558208" y="1062684"/>
                  </a:moveTo>
                  <a:cubicBezTo>
                    <a:pt x="866267" y="1062684"/>
                    <a:pt x="1116415" y="825073"/>
                    <a:pt x="1116415" y="531342"/>
                  </a:cubicBezTo>
                  <a:cubicBezTo>
                    <a:pt x="1116415" y="237611"/>
                    <a:pt x="866267" y="0"/>
                    <a:pt x="558208" y="0"/>
                  </a:cubicBezTo>
                  <a:cubicBezTo>
                    <a:pt x="250149" y="0"/>
                    <a:pt x="0" y="237611"/>
                    <a:pt x="0" y="531342"/>
                  </a:cubicBezTo>
                  <a:cubicBezTo>
                    <a:pt x="0" y="825073"/>
                    <a:pt x="250149" y="1062684"/>
                    <a:pt x="558208" y="1062684"/>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grpSp>
      <p:grpSp>
        <p:nvGrpSpPr>
          <p:cNvPr id="39" name="组合 38"/>
          <p:cNvGrpSpPr/>
          <p:nvPr/>
        </p:nvGrpSpPr>
        <p:grpSpPr>
          <a:xfrm>
            <a:off x="10588525" y="510132"/>
            <a:ext cx="1224376" cy="165266"/>
            <a:chOff x="4600574" y="3332653"/>
            <a:chExt cx="2926218" cy="394978"/>
          </a:xfrm>
          <a:solidFill>
            <a:schemeClr val="bg1"/>
          </a:solidFill>
        </p:grpSpPr>
        <p:sp>
          <p:nvSpPr>
            <p:cNvPr id="40" name="任意多边形: 形状 39"/>
            <p:cNvSpPr/>
            <p:nvPr/>
          </p:nvSpPr>
          <p:spPr>
            <a:xfrm>
              <a:off x="4600574" y="3332653"/>
              <a:ext cx="1199855" cy="394978"/>
            </a:xfrm>
            <a:custGeom>
              <a:avLst/>
              <a:gdLst>
                <a:gd name="connsiteX0" fmla="*/ 164419 w 1199855"/>
                <a:gd name="connsiteY0" fmla="*/ 394979 h 394978"/>
                <a:gd name="connsiteX1" fmla="*/ 44615 w 1199855"/>
                <a:gd name="connsiteY1" fmla="*/ 343739 h 394978"/>
                <a:gd name="connsiteX2" fmla="*/ 0 w 1199855"/>
                <a:gd name="connsiteY2" fmla="*/ 210542 h 394978"/>
                <a:gd name="connsiteX3" fmla="*/ 45871 w 1199855"/>
                <a:gd name="connsiteY3" fmla="*/ 71168 h 394978"/>
                <a:gd name="connsiteX4" fmla="*/ 171098 w 1199855"/>
                <a:gd name="connsiteY4" fmla="*/ 18797 h 394978"/>
                <a:gd name="connsiteX5" fmla="*/ 287168 w 1199855"/>
                <a:gd name="connsiteY5" fmla="*/ 69157 h 394978"/>
                <a:gd name="connsiteX6" fmla="*/ 331531 w 1199855"/>
                <a:gd name="connsiteY6" fmla="*/ 201188 h 394978"/>
                <a:gd name="connsiteX7" fmla="*/ 286036 w 1199855"/>
                <a:gd name="connsiteY7" fmla="*/ 343237 h 394978"/>
                <a:gd name="connsiteX8" fmla="*/ 164419 w 1199855"/>
                <a:gd name="connsiteY8" fmla="*/ 394979 h 394978"/>
                <a:gd name="connsiteX9" fmla="*/ 166879 w 1199855"/>
                <a:gd name="connsiteY9" fmla="*/ 41616 h 394978"/>
                <a:gd name="connsiteX10" fmla="*/ 65154 w 1199855"/>
                <a:gd name="connsiteY10" fmla="*/ 87542 h 394978"/>
                <a:gd name="connsiteX11" fmla="*/ 25225 w 1199855"/>
                <a:gd name="connsiteY11" fmla="*/ 207777 h 394978"/>
                <a:gd name="connsiteX12" fmla="*/ 63071 w 1199855"/>
                <a:gd name="connsiteY12" fmla="*/ 327366 h 394978"/>
                <a:gd name="connsiteX13" fmla="*/ 163934 w 1199855"/>
                <a:gd name="connsiteY13" fmla="*/ 371891 h 394978"/>
                <a:gd name="connsiteX14" fmla="*/ 268029 w 1199855"/>
                <a:gd name="connsiteY14" fmla="*/ 327904 h 394978"/>
                <a:gd name="connsiteX15" fmla="*/ 306342 w 1199855"/>
                <a:gd name="connsiteY15" fmla="*/ 205245 h 394978"/>
                <a:gd name="connsiteX16" fmla="*/ 268873 w 1199855"/>
                <a:gd name="connsiteY16" fmla="*/ 84885 h 394978"/>
                <a:gd name="connsiteX17" fmla="*/ 166879 w 1199855"/>
                <a:gd name="connsiteY17" fmla="*/ 41616 h 394978"/>
                <a:gd name="connsiteX18" fmla="*/ 509792 w 1199855"/>
                <a:gd name="connsiteY18" fmla="*/ 28672 h 394978"/>
                <a:gd name="connsiteX19" fmla="*/ 482108 w 1199855"/>
                <a:gd name="connsiteY19" fmla="*/ 21311 h 394978"/>
                <a:gd name="connsiteX20" fmla="*/ 435374 w 1199855"/>
                <a:gd name="connsiteY20" fmla="*/ 85728 h 394978"/>
                <a:gd name="connsiteX21" fmla="*/ 435374 w 1199855"/>
                <a:gd name="connsiteY21" fmla="*/ 128871 h 394978"/>
                <a:gd name="connsiteX22" fmla="*/ 502377 w 1199855"/>
                <a:gd name="connsiteY22" fmla="*/ 128871 h 394978"/>
                <a:gd name="connsiteX23" fmla="*/ 502377 w 1199855"/>
                <a:gd name="connsiteY23" fmla="*/ 150182 h 394978"/>
                <a:gd name="connsiteX24" fmla="*/ 435374 w 1199855"/>
                <a:gd name="connsiteY24" fmla="*/ 150182 h 394978"/>
                <a:gd name="connsiteX25" fmla="*/ 435374 w 1199855"/>
                <a:gd name="connsiteY25" fmla="*/ 388641 h 394978"/>
                <a:gd name="connsiteX26" fmla="*/ 412627 w 1199855"/>
                <a:gd name="connsiteY26" fmla="*/ 388641 h 394978"/>
                <a:gd name="connsiteX27" fmla="*/ 412627 w 1199855"/>
                <a:gd name="connsiteY27" fmla="*/ 150182 h 394978"/>
                <a:gd name="connsiteX28" fmla="*/ 367151 w 1199855"/>
                <a:gd name="connsiteY28" fmla="*/ 150182 h 394978"/>
                <a:gd name="connsiteX29" fmla="*/ 367151 w 1199855"/>
                <a:gd name="connsiteY29" fmla="*/ 128871 h 394978"/>
                <a:gd name="connsiteX30" fmla="*/ 412645 w 1199855"/>
                <a:gd name="connsiteY30" fmla="*/ 128871 h 394978"/>
                <a:gd name="connsiteX31" fmla="*/ 412645 w 1199855"/>
                <a:gd name="connsiteY31" fmla="*/ 83718 h 394978"/>
                <a:gd name="connsiteX32" fmla="*/ 432807 w 1199855"/>
                <a:gd name="connsiteY32" fmla="*/ 21311 h 394978"/>
                <a:gd name="connsiteX33" fmla="*/ 483077 w 1199855"/>
                <a:gd name="connsiteY33" fmla="*/ 0 h 394978"/>
                <a:gd name="connsiteX34" fmla="*/ 509792 w 1199855"/>
                <a:gd name="connsiteY34" fmla="*/ 4830 h 394978"/>
                <a:gd name="connsiteX35" fmla="*/ 509792 w 1199855"/>
                <a:gd name="connsiteY35" fmla="*/ 28672 h 394978"/>
                <a:gd name="connsiteX36" fmla="*/ 649471 w 1199855"/>
                <a:gd name="connsiteY36" fmla="*/ 28672 h 394978"/>
                <a:gd name="connsiteX37" fmla="*/ 621786 w 1199855"/>
                <a:gd name="connsiteY37" fmla="*/ 21311 h 394978"/>
                <a:gd name="connsiteX38" fmla="*/ 575053 w 1199855"/>
                <a:gd name="connsiteY38" fmla="*/ 85728 h 394978"/>
                <a:gd name="connsiteX39" fmla="*/ 575053 w 1199855"/>
                <a:gd name="connsiteY39" fmla="*/ 128871 h 394978"/>
                <a:gd name="connsiteX40" fmla="*/ 642074 w 1199855"/>
                <a:gd name="connsiteY40" fmla="*/ 128871 h 394978"/>
                <a:gd name="connsiteX41" fmla="*/ 642074 w 1199855"/>
                <a:gd name="connsiteY41" fmla="*/ 150182 h 394978"/>
                <a:gd name="connsiteX42" fmla="*/ 575053 w 1199855"/>
                <a:gd name="connsiteY42" fmla="*/ 150182 h 394978"/>
                <a:gd name="connsiteX43" fmla="*/ 575053 w 1199855"/>
                <a:gd name="connsiteY43" fmla="*/ 388641 h 394978"/>
                <a:gd name="connsiteX44" fmla="*/ 552324 w 1199855"/>
                <a:gd name="connsiteY44" fmla="*/ 388641 h 394978"/>
                <a:gd name="connsiteX45" fmla="*/ 552324 w 1199855"/>
                <a:gd name="connsiteY45" fmla="*/ 150182 h 394978"/>
                <a:gd name="connsiteX46" fmla="*/ 506830 w 1199855"/>
                <a:gd name="connsiteY46" fmla="*/ 150182 h 394978"/>
                <a:gd name="connsiteX47" fmla="*/ 506830 w 1199855"/>
                <a:gd name="connsiteY47" fmla="*/ 128871 h 394978"/>
                <a:gd name="connsiteX48" fmla="*/ 552324 w 1199855"/>
                <a:gd name="connsiteY48" fmla="*/ 128871 h 394978"/>
                <a:gd name="connsiteX49" fmla="*/ 552324 w 1199855"/>
                <a:gd name="connsiteY49" fmla="*/ 83718 h 394978"/>
                <a:gd name="connsiteX50" fmla="*/ 572468 w 1199855"/>
                <a:gd name="connsiteY50" fmla="*/ 21311 h 394978"/>
                <a:gd name="connsiteX51" fmla="*/ 622810 w 1199855"/>
                <a:gd name="connsiteY51" fmla="*/ 0 h 394978"/>
                <a:gd name="connsiteX52" fmla="*/ 649507 w 1199855"/>
                <a:gd name="connsiteY52" fmla="*/ 4830 h 394978"/>
                <a:gd name="connsiteX53" fmla="*/ 649507 w 1199855"/>
                <a:gd name="connsiteY53" fmla="*/ 28672 h 394978"/>
                <a:gd name="connsiteX54" fmla="*/ 649471 w 1199855"/>
                <a:gd name="connsiteY54" fmla="*/ 28672 h 394978"/>
                <a:gd name="connsiteX55" fmla="*/ 689525 w 1199855"/>
                <a:gd name="connsiteY55" fmla="*/ 63412 h 394978"/>
                <a:gd name="connsiteX56" fmla="*/ 676419 w 1199855"/>
                <a:gd name="connsiteY56" fmla="*/ 57846 h 394978"/>
                <a:gd name="connsiteX57" fmla="*/ 670728 w 1199855"/>
                <a:gd name="connsiteY57" fmla="*/ 43609 h 394978"/>
                <a:gd name="connsiteX58" fmla="*/ 676527 w 1199855"/>
                <a:gd name="connsiteY58" fmla="*/ 30054 h 394978"/>
                <a:gd name="connsiteX59" fmla="*/ 689525 w 1199855"/>
                <a:gd name="connsiteY59" fmla="*/ 24848 h 394978"/>
                <a:gd name="connsiteX60" fmla="*/ 703026 w 1199855"/>
                <a:gd name="connsiteY60" fmla="*/ 29929 h 394978"/>
                <a:gd name="connsiteX61" fmla="*/ 708825 w 1199855"/>
                <a:gd name="connsiteY61" fmla="*/ 43645 h 394978"/>
                <a:gd name="connsiteX62" fmla="*/ 703134 w 1199855"/>
                <a:gd name="connsiteY62" fmla="*/ 57577 h 394978"/>
                <a:gd name="connsiteX63" fmla="*/ 689525 w 1199855"/>
                <a:gd name="connsiteY63" fmla="*/ 63412 h 394978"/>
                <a:gd name="connsiteX64" fmla="*/ 678394 w 1199855"/>
                <a:gd name="connsiteY64" fmla="*/ 128871 h 394978"/>
                <a:gd name="connsiteX65" fmla="*/ 701123 w 1199855"/>
                <a:gd name="connsiteY65" fmla="*/ 128871 h 394978"/>
                <a:gd name="connsiteX66" fmla="*/ 701123 w 1199855"/>
                <a:gd name="connsiteY66" fmla="*/ 388605 h 394978"/>
                <a:gd name="connsiteX67" fmla="*/ 678394 w 1199855"/>
                <a:gd name="connsiteY67" fmla="*/ 388605 h 394978"/>
                <a:gd name="connsiteX68" fmla="*/ 678394 w 1199855"/>
                <a:gd name="connsiteY68" fmla="*/ 128871 h 394978"/>
                <a:gd name="connsiteX69" fmla="*/ 946154 w 1199855"/>
                <a:gd name="connsiteY69" fmla="*/ 377205 h 394978"/>
                <a:gd name="connsiteX70" fmla="*/ 878918 w 1199855"/>
                <a:gd name="connsiteY70" fmla="*/ 394943 h 394978"/>
                <a:gd name="connsiteX71" fmla="*/ 795613 w 1199855"/>
                <a:gd name="connsiteY71" fmla="*/ 358551 h 394978"/>
                <a:gd name="connsiteX72" fmla="*/ 763943 w 1199855"/>
                <a:gd name="connsiteY72" fmla="*/ 263289 h 394978"/>
                <a:gd name="connsiteX73" fmla="*/ 799545 w 1199855"/>
                <a:gd name="connsiteY73" fmla="*/ 161959 h 394978"/>
                <a:gd name="connsiteX74" fmla="*/ 891018 w 1199855"/>
                <a:gd name="connsiteY74" fmla="*/ 122497 h 394978"/>
                <a:gd name="connsiteX75" fmla="*/ 947141 w 1199855"/>
                <a:gd name="connsiteY75" fmla="*/ 134670 h 394978"/>
                <a:gd name="connsiteX76" fmla="*/ 947141 w 1199855"/>
                <a:gd name="connsiteY76" fmla="*/ 161062 h 394978"/>
                <a:gd name="connsiteX77" fmla="*/ 887535 w 1199855"/>
                <a:gd name="connsiteY77" fmla="*/ 143826 h 394978"/>
                <a:gd name="connsiteX78" fmla="*/ 815362 w 1199855"/>
                <a:gd name="connsiteY78" fmla="*/ 176681 h 394978"/>
                <a:gd name="connsiteX79" fmla="*/ 787678 w 1199855"/>
                <a:gd name="connsiteY79" fmla="*/ 261781 h 394978"/>
                <a:gd name="connsiteX80" fmla="*/ 812992 w 1199855"/>
                <a:gd name="connsiteY80" fmla="*/ 342949 h 394978"/>
                <a:gd name="connsiteX81" fmla="*/ 879887 w 1199855"/>
                <a:gd name="connsiteY81" fmla="*/ 373650 h 394978"/>
                <a:gd name="connsiteX82" fmla="*/ 946136 w 1199855"/>
                <a:gd name="connsiteY82" fmla="*/ 352842 h 394978"/>
                <a:gd name="connsiteX83" fmla="*/ 946136 w 1199855"/>
                <a:gd name="connsiteY83" fmla="*/ 377187 h 394978"/>
                <a:gd name="connsiteX84" fmla="*/ 946172 w 1199855"/>
                <a:gd name="connsiteY84" fmla="*/ 377187 h 394978"/>
                <a:gd name="connsiteX85" fmla="*/ 1012403 w 1199855"/>
                <a:gd name="connsiteY85" fmla="*/ 259770 h 394978"/>
                <a:gd name="connsiteX86" fmla="*/ 1036514 w 1199855"/>
                <a:gd name="connsiteY86" fmla="*/ 343488 h 394978"/>
                <a:gd name="connsiteX87" fmla="*/ 1102637 w 1199855"/>
                <a:gd name="connsiteY87" fmla="*/ 373650 h 394978"/>
                <a:gd name="connsiteX88" fmla="*/ 1185691 w 1199855"/>
                <a:gd name="connsiteY88" fmla="*/ 341441 h 394978"/>
                <a:gd name="connsiteX89" fmla="*/ 1185691 w 1199855"/>
                <a:gd name="connsiteY89" fmla="*/ 366289 h 394978"/>
                <a:gd name="connsiteX90" fmla="*/ 1097933 w 1199855"/>
                <a:gd name="connsiteY90" fmla="*/ 394943 h 394978"/>
                <a:gd name="connsiteX91" fmla="*/ 1018812 w 1199855"/>
                <a:gd name="connsiteY91" fmla="*/ 358928 h 394978"/>
                <a:gd name="connsiteX92" fmla="*/ 988668 w 1199855"/>
                <a:gd name="connsiteY92" fmla="*/ 257203 h 394978"/>
                <a:gd name="connsiteX93" fmla="*/ 1020212 w 1199855"/>
                <a:gd name="connsiteY93" fmla="*/ 161457 h 394978"/>
                <a:gd name="connsiteX94" fmla="*/ 1102153 w 1199855"/>
                <a:gd name="connsiteY94" fmla="*/ 122497 h 394978"/>
                <a:gd name="connsiteX95" fmla="*/ 1174613 w 1199855"/>
                <a:gd name="connsiteY95" fmla="*/ 156501 h 394978"/>
                <a:gd name="connsiteX96" fmla="*/ 1199856 w 1199855"/>
                <a:gd name="connsiteY96" fmla="*/ 249321 h 394978"/>
                <a:gd name="connsiteX97" fmla="*/ 1199856 w 1199855"/>
                <a:gd name="connsiteY97" fmla="*/ 259734 h 394978"/>
                <a:gd name="connsiteX98" fmla="*/ 1012403 w 1199855"/>
                <a:gd name="connsiteY98" fmla="*/ 259734 h 394978"/>
                <a:gd name="connsiteX99" fmla="*/ 1012403 w 1199855"/>
                <a:gd name="connsiteY99" fmla="*/ 259770 h 394978"/>
                <a:gd name="connsiteX100" fmla="*/ 1176067 w 1199855"/>
                <a:gd name="connsiteY100" fmla="*/ 238442 h 394978"/>
                <a:gd name="connsiteX101" fmla="*/ 1155062 w 1199855"/>
                <a:gd name="connsiteY101" fmla="*/ 168692 h 394978"/>
                <a:gd name="connsiteX102" fmla="*/ 1101147 w 1199855"/>
                <a:gd name="connsiteY102" fmla="*/ 143844 h 394978"/>
                <a:gd name="connsiteX103" fmla="*/ 1042223 w 1199855"/>
                <a:gd name="connsiteY103" fmla="*/ 168315 h 394978"/>
                <a:gd name="connsiteX104" fmla="*/ 1013426 w 1199855"/>
                <a:gd name="connsiteY104" fmla="*/ 238442 h 394978"/>
                <a:gd name="connsiteX105" fmla="*/ 1176085 w 1199855"/>
                <a:gd name="connsiteY105" fmla="*/ 238442 h 39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99855" h="394978">
                  <a:moveTo>
                    <a:pt x="164419" y="394979"/>
                  </a:moveTo>
                  <a:cubicBezTo>
                    <a:pt x="114310" y="394979"/>
                    <a:pt x="74382" y="377887"/>
                    <a:pt x="44615" y="343739"/>
                  </a:cubicBezTo>
                  <a:cubicBezTo>
                    <a:pt x="14901" y="309556"/>
                    <a:pt x="0" y="265192"/>
                    <a:pt x="0" y="210542"/>
                  </a:cubicBezTo>
                  <a:cubicBezTo>
                    <a:pt x="0" y="152552"/>
                    <a:pt x="15296" y="106070"/>
                    <a:pt x="45871" y="71168"/>
                  </a:cubicBezTo>
                  <a:cubicBezTo>
                    <a:pt x="76428" y="36230"/>
                    <a:pt x="118188" y="18797"/>
                    <a:pt x="171098" y="18797"/>
                  </a:cubicBezTo>
                  <a:cubicBezTo>
                    <a:pt x="218908" y="18797"/>
                    <a:pt x="257598" y="35566"/>
                    <a:pt x="287168" y="69157"/>
                  </a:cubicBezTo>
                  <a:cubicBezTo>
                    <a:pt x="316737" y="102730"/>
                    <a:pt x="331531" y="146717"/>
                    <a:pt x="331531" y="201188"/>
                  </a:cubicBezTo>
                  <a:cubicBezTo>
                    <a:pt x="331531" y="261368"/>
                    <a:pt x="316360" y="308730"/>
                    <a:pt x="286036" y="343237"/>
                  </a:cubicBezTo>
                  <a:cubicBezTo>
                    <a:pt x="255695" y="377725"/>
                    <a:pt x="215174" y="394979"/>
                    <a:pt x="164419" y="394979"/>
                  </a:cubicBezTo>
                  <a:close/>
                  <a:moveTo>
                    <a:pt x="166879" y="41616"/>
                  </a:moveTo>
                  <a:cubicBezTo>
                    <a:pt x="125657" y="41616"/>
                    <a:pt x="91761" y="56913"/>
                    <a:pt x="65154" y="87542"/>
                  </a:cubicBezTo>
                  <a:cubicBezTo>
                    <a:pt x="38528" y="118117"/>
                    <a:pt x="25225" y="158207"/>
                    <a:pt x="25225" y="207777"/>
                  </a:cubicBezTo>
                  <a:cubicBezTo>
                    <a:pt x="25225" y="257849"/>
                    <a:pt x="37846" y="297706"/>
                    <a:pt x="63071" y="327366"/>
                  </a:cubicBezTo>
                  <a:cubicBezTo>
                    <a:pt x="88296" y="357043"/>
                    <a:pt x="121905" y="371891"/>
                    <a:pt x="163934" y="371891"/>
                  </a:cubicBezTo>
                  <a:cubicBezTo>
                    <a:pt x="207795" y="371891"/>
                    <a:pt x="242481" y="357240"/>
                    <a:pt x="268029" y="327904"/>
                  </a:cubicBezTo>
                  <a:cubicBezTo>
                    <a:pt x="293577" y="298586"/>
                    <a:pt x="306342" y="257688"/>
                    <a:pt x="306342" y="205245"/>
                  </a:cubicBezTo>
                  <a:cubicBezTo>
                    <a:pt x="306342" y="153844"/>
                    <a:pt x="293846" y="113700"/>
                    <a:pt x="268873" y="84885"/>
                  </a:cubicBezTo>
                  <a:cubicBezTo>
                    <a:pt x="243917" y="56033"/>
                    <a:pt x="209913" y="41616"/>
                    <a:pt x="166879" y="41616"/>
                  </a:cubicBezTo>
                  <a:close/>
                  <a:moveTo>
                    <a:pt x="509792" y="28672"/>
                  </a:moveTo>
                  <a:cubicBezTo>
                    <a:pt x="503688" y="23771"/>
                    <a:pt x="494460" y="21311"/>
                    <a:pt x="482108" y="21311"/>
                  </a:cubicBezTo>
                  <a:cubicBezTo>
                    <a:pt x="450940" y="21311"/>
                    <a:pt x="435374" y="42783"/>
                    <a:pt x="435374" y="85728"/>
                  </a:cubicBezTo>
                  <a:lnTo>
                    <a:pt x="435374" y="128871"/>
                  </a:lnTo>
                  <a:lnTo>
                    <a:pt x="502377" y="128871"/>
                  </a:lnTo>
                  <a:lnTo>
                    <a:pt x="502377" y="150182"/>
                  </a:lnTo>
                  <a:lnTo>
                    <a:pt x="435374" y="150182"/>
                  </a:lnTo>
                  <a:lnTo>
                    <a:pt x="435374" y="388641"/>
                  </a:lnTo>
                  <a:lnTo>
                    <a:pt x="412627" y="388641"/>
                  </a:lnTo>
                  <a:lnTo>
                    <a:pt x="412627" y="150182"/>
                  </a:lnTo>
                  <a:lnTo>
                    <a:pt x="367151" y="150182"/>
                  </a:lnTo>
                  <a:lnTo>
                    <a:pt x="367151" y="128871"/>
                  </a:lnTo>
                  <a:lnTo>
                    <a:pt x="412645" y="128871"/>
                  </a:lnTo>
                  <a:lnTo>
                    <a:pt x="412645" y="83718"/>
                  </a:lnTo>
                  <a:cubicBezTo>
                    <a:pt x="412645" y="56320"/>
                    <a:pt x="419378" y="35512"/>
                    <a:pt x="432807" y="21311"/>
                  </a:cubicBezTo>
                  <a:cubicBezTo>
                    <a:pt x="446218" y="7092"/>
                    <a:pt x="462987" y="0"/>
                    <a:pt x="483077" y="0"/>
                  </a:cubicBezTo>
                  <a:cubicBezTo>
                    <a:pt x="493777" y="0"/>
                    <a:pt x="502700" y="1616"/>
                    <a:pt x="509792" y="4830"/>
                  </a:cubicBezTo>
                  <a:lnTo>
                    <a:pt x="509792" y="28672"/>
                  </a:lnTo>
                  <a:close/>
                  <a:moveTo>
                    <a:pt x="649471" y="28672"/>
                  </a:moveTo>
                  <a:cubicBezTo>
                    <a:pt x="643385" y="23771"/>
                    <a:pt x="634156" y="21311"/>
                    <a:pt x="621786" y="21311"/>
                  </a:cubicBezTo>
                  <a:cubicBezTo>
                    <a:pt x="590637" y="21311"/>
                    <a:pt x="575053" y="42783"/>
                    <a:pt x="575053" y="85728"/>
                  </a:cubicBezTo>
                  <a:lnTo>
                    <a:pt x="575053" y="128871"/>
                  </a:lnTo>
                  <a:lnTo>
                    <a:pt x="642074" y="128871"/>
                  </a:lnTo>
                  <a:lnTo>
                    <a:pt x="642074" y="150182"/>
                  </a:lnTo>
                  <a:lnTo>
                    <a:pt x="575053" y="150182"/>
                  </a:lnTo>
                  <a:lnTo>
                    <a:pt x="575053" y="388641"/>
                  </a:lnTo>
                  <a:lnTo>
                    <a:pt x="552324" y="388641"/>
                  </a:lnTo>
                  <a:lnTo>
                    <a:pt x="552324" y="150182"/>
                  </a:lnTo>
                  <a:lnTo>
                    <a:pt x="506830" y="150182"/>
                  </a:lnTo>
                  <a:lnTo>
                    <a:pt x="506830" y="128871"/>
                  </a:lnTo>
                  <a:lnTo>
                    <a:pt x="552324" y="128871"/>
                  </a:lnTo>
                  <a:lnTo>
                    <a:pt x="552324" y="83718"/>
                  </a:lnTo>
                  <a:cubicBezTo>
                    <a:pt x="552324" y="56320"/>
                    <a:pt x="559039" y="35512"/>
                    <a:pt x="572468" y="21311"/>
                  </a:cubicBezTo>
                  <a:cubicBezTo>
                    <a:pt x="585915" y="7092"/>
                    <a:pt x="602702" y="0"/>
                    <a:pt x="622810" y="0"/>
                  </a:cubicBezTo>
                  <a:cubicBezTo>
                    <a:pt x="633492" y="0"/>
                    <a:pt x="642415" y="1616"/>
                    <a:pt x="649507" y="4830"/>
                  </a:cubicBezTo>
                  <a:lnTo>
                    <a:pt x="649507" y="28672"/>
                  </a:lnTo>
                  <a:lnTo>
                    <a:pt x="649471" y="28672"/>
                  </a:lnTo>
                  <a:close/>
                  <a:moveTo>
                    <a:pt x="689525" y="63412"/>
                  </a:moveTo>
                  <a:cubicBezTo>
                    <a:pt x="684570" y="63412"/>
                    <a:pt x="680225" y="61545"/>
                    <a:pt x="676419" y="57846"/>
                  </a:cubicBezTo>
                  <a:cubicBezTo>
                    <a:pt x="672613" y="54106"/>
                    <a:pt x="670549" y="48942"/>
                    <a:pt x="670728" y="43609"/>
                  </a:cubicBezTo>
                  <a:cubicBezTo>
                    <a:pt x="670728" y="38044"/>
                    <a:pt x="672685" y="33483"/>
                    <a:pt x="676527" y="30054"/>
                  </a:cubicBezTo>
                  <a:cubicBezTo>
                    <a:pt x="680405" y="26589"/>
                    <a:pt x="684732" y="24848"/>
                    <a:pt x="689525" y="24848"/>
                  </a:cubicBezTo>
                  <a:cubicBezTo>
                    <a:pt x="694624" y="24848"/>
                    <a:pt x="699113" y="26553"/>
                    <a:pt x="703026" y="29929"/>
                  </a:cubicBezTo>
                  <a:cubicBezTo>
                    <a:pt x="706886" y="33304"/>
                    <a:pt x="708825" y="37864"/>
                    <a:pt x="708825" y="43645"/>
                  </a:cubicBezTo>
                  <a:cubicBezTo>
                    <a:pt x="708825" y="49067"/>
                    <a:pt x="706922" y="53699"/>
                    <a:pt x="703134" y="57577"/>
                  </a:cubicBezTo>
                  <a:cubicBezTo>
                    <a:pt x="699619" y="61347"/>
                    <a:pt x="694680" y="63465"/>
                    <a:pt x="689525" y="63412"/>
                  </a:cubicBezTo>
                  <a:close/>
                  <a:moveTo>
                    <a:pt x="678394" y="128871"/>
                  </a:moveTo>
                  <a:lnTo>
                    <a:pt x="701123" y="128871"/>
                  </a:lnTo>
                  <a:lnTo>
                    <a:pt x="701123" y="388605"/>
                  </a:lnTo>
                  <a:lnTo>
                    <a:pt x="678394" y="388605"/>
                  </a:lnTo>
                  <a:lnTo>
                    <a:pt x="678394" y="128871"/>
                  </a:lnTo>
                  <a:close/>
                  <a:moveTo>
                    <a:pt x="946154" y="377205"/>
                  </a:moveTo>
                  <a:cubicBezTo>
                    <a:pt x="927374" y="389054"/>
                    <a:pt x="904950" y="394943"/>
                    <a:pt x="878918" y="394943"/>
                  </a:cubicBezTo>
                  <a:cubicBezTo>
                    <a:pt x="844465" y="394943"/>
                    <a:pt x="816691" y="382806"/>
                    <a:pt x="795613" y="358551"/>
                  </a:cubicBezTo>
                  <a:cubicBezTo>
                    <a:pt x="774500" y="334278"/>
                    <a:pt x="763943" y="302554"/>
                    <a:pt x="763943" y="263289"/>
                  </a:cubicBezTo>
                  <a:cubicBezTo>
                    <a:pt x="763943" y="222014"/>
                    <a:pt x="775792" y="188243"/>
                    <a:pt x="799545" y="161959"/>
                  </a:cubicBezTo>
                  <a:cubicBezTo>
                    <a:pt x="823280" y="135657"/>
                    <a:pt x="853765" y="122497"/>
                    <a:pt x="891018" y="122497"/>
                  </a:cubicBezTo>
                  <a:cubicBezTo>
                    <a:pt x="910378" y="122522"/>
                    <a:pt x="929511" y="126672"/>
                    <a:pt x="947141" y="134670"/>
                  </a:cubicBezTo>
                  <a:lnTo>
                    <a:pt x="947141" y="161062"/>
                  </a:lnTo>
                  <a:cubicBezTo>
                    <a:pt x="929362" y="149663"/>
                    <a:pt x="908654" y="143675"/>
                    <a:pt x="887535" y="143826"/>
                  </a:cubicBezTo>
                  <a:cubicBezTo>
                    <a:pt x="857876" y="143826"/>
                    <a:pt x="833818" y="154778"/>
                    <a:pt x="815362" y="176681"/>
                  </a:cubicBezTo>
                  <a:cubicBezTo>
                    <a:pt x="796888" y="198585"/>
                    <a:pt x="787678" y="226951"/>
                    <a:pt x="787678" y="261781"/>
                  </a:cubicBezTo>
                  <a:cubicBezTo>
                    <a:pt x="787678" y="295426"/>
                    <a:pt x="796134" y="322482"/>
                    <a:pt x="812992" y="342949"/>
                  </a:cubicBezTo>
                  <a:cubicBezTo>
                    <a:pt x="829904" y="363416"/>
                    <a:pt x="852203" y="373650"/>
                    <a:pt x="879887" y="373650"/>
                  </a:cubicBezTo>
                  <a:cubicBezTo>
                    <a:pt x="905274" y="373650"/>
                    <a:pt x="927374" y="366720"/>
                    <a:pt x="946136" y="352842"/>
                  </a:cubicBezTo>
                  <a:lnTo>
                    <a:pt x="946136" y="377187"/>
                  </a:lnTo>
                  <a:lnTo>
                    <a:pt x="946172" y="377187"/>
                  </a:lnTo>
                  <a:close/>
                  <a:moveTo>
                    <a:pt x="1012403" y="259770"/>
                  </a:moveTo>
                  <a:cubicBezTo>
                    <a:pt x="1012403" y="295462"/>
                    <a:pt x="1020464" y="323362"/>
                    <a:pt x="1036514" y="343488"/>
                  </a:cubicBezTo>
                  <a:cubicBezTo>
                    <a:pt x="1052565" y="363632"/>
                    <a:pt x="1074630" y="373650"/>
                    <a:pt x="1102637" y="373650"/>
                  </a:cubicBezTo>
                  <a:cubicBezTo>
                    <a:pt x="1130986" y="373650"/>
                    <a:pt x="1158653" y="362914"/>
                    <a:pt x="1185691" y="341441"/>
                  </a:cubicBezTo>
                  <a:lnTo>
                    <a:pt x="1185691" y="366289"/>
                  </a:lnTo>
                  <a:cubicBezTo>
                    <a:pt x="1160327" y="385118"/>
                    <a:pt x="1129522" y="395176"/>
                    <a:pt x="1097933" y="394943"/>
                  </a:cubicBezTo>
                  <a:cubicBezTo>
                    <a:pt x="1065294" y="394943"/>
                    <a:pt x="1038938" y="382932"/>
                    <a:pt x="1018812" y="358928"/>
                  </a:cubicBezTo>
                  <a:cubicBezTo>
                    <a:pt x="998740" y="334906"/>
                    <a:pt x="988668" y="301010"/>
                    <a:pt x="988668" y="257203"/>
                  </a:cubicBezTo>
                  <a:cubicBezTo>
                    <a:pt x="988668" y="219339"/>
                    <a:pt x="999171" y="187400"/>
                    <a:pt x="1020212" y="161457"/>
                  </a:cubicBezTo>
                  <a:cubicBezTo>
                    <a:pt x="1041236" y="135496"/>
                    <a:pt x="1068543" y="122497"/>
                    <a:pt x="1102153" y="122497"/>
                  </a:cubicBezTo>
                  <a:cubicBezTo>
                    <a:pt x="1133625" y="122497"/>
                    <a:pt x="1157791" y="133862"/>
                    <a:pt x="1174613" y="156501"/>
                  </a:cubicBezTo>
                  <a:cubicBezTo>
                    <a:pt x="1191436" y="179177"/>
                    <a:pt x="1199856" y="210111"/>
                    <a:pt x="1199856" y="249321"/>
                  </a:cubicBezTo>
                  <a:lnTo>
                    <a:pt x="1199856" y="259734"/>
                  </a:lnTo>
                  <a:lnTo>
                    <a:pt x="1012403" y="259734"/>
                  </a:lnTo>
                  <a:lnTo>
                    <a:pt x="1012403" y="259770"/>
                  </a:lnTo>
                  <a:close/>
                  <a:moveTo>
                    <a:pt x="1176067" y="238442"/>
                  </a:moveTo>
                  <a:cubicBezTo>
                    <a:pt x="1175098" y="208531"/>
                    <a:pt x="1168060" y="185245"/>
                    <a:pt x="1155062" y="168692"/>
                  </a:cubicBezTo>
                  <a:cubicBezTo>
                    <a:pt x="1142045" y="152139"/>
                    <a:pt x="1124074" y="143844"/>
                    <a:pt x="1101147" y="143844"/>
                  </a:cubicBezTo>
                  <a:cubicBezTo>
                    <a:pt x="1077448" y="143844"/>
                    <a:pt x="1057753" y="152013"/>
                    <a:pt x="1042223" y="168315"/>
                  </a:cubicBezTo>
                  <a:cubicBezTo>
                    <a:pt x="1026640" y="184653"/>
                    <a:pt x="1017017" y="208028"/>
                    <a:pt x="1013426" y="238442"/>
                  </a:cubicBezTo>
                  <a:lnTo>
                    <a:pt x="1176085" y="238442"/>
                  </a:lnTo>
                  <a:close/>
                </a:path>
              </a:pathLst>
            </a:custGeom>
            <a:grpFill/>
            <a:ln w="17928" cap="flat">
              <a:noFill/>
              <a:prstDash val="solid"/>
              <a:miter/>
            </a:ln>
          </p:spPr>
          <p:txBody>
            <a:bodyPr rtlCol="0" anchor="ctr"/>
            <a:lstStyle/>
            <a:p>
              <a:endParaRPr lang="zh-CN" altLang="en-US"/>
            </a:p>
          </p:txBody>
        </p:sp>
        <p:sp>
          <p:nvSpPr>
            <p:cNvPr id="41" name="任意多边形: 形状 40"/>
            <p:cNvSpPr/>
            <p:nvPr/>
          </p:nvSpPr>
          <p:spPr>
            <a:xfrm>
              <a:off x="5869138" y="3357519"/>
              <a:ext cx="216807" cy="363739"/>
            </a:xfrm>
            <a:custGeom>
              <a:avLst/>
              <a:gdLst>
                <a:gd name="connsiteX0" fmla="*/ 41509 w 216807"/>
                <a:gd name="connsiteY0" fmla="*/ 226269 h 363739"/>
                <a:gd name="connsiteX1" fmla="*/ 41509 w 216807"/>
                <a:gd name="connsiteY1" fmla="*/ 363740 h 363739"/>
                <a:gd name="connsiteX2" fmla="*/ 0 w 216807"/>
                <a:gd name="connsiteY2" fmla="*/ 363740 h 363739"/>
                <a:gd name="connsiteX3" fmla="*/ 0 w 216807"/>
                <a:gd name="connsiteY3" fmla="*/ 0 h 363739"/>
                <a:gd name="connsiteX4" fmla="*/ 97398 w 216807"/>
                <a:gd name="connsiteY4" fmla="*/ 0 h 363739"/>
                <a:gd name="connsiteX5" fmla="*/ 185532 w 216807"/>
                <a:gd name="connsiteY5" fmla="*/ 28421 h 363739"/>
                <a:gd name="connsiteX6" fmla="*/ 216808 w 216807"/>
                <a:gd name="connsiteY6" fmla="*/ 108583 h 363739"/>
                <a:gd name="connsiteX7" fmla="*/ 182067 w 216807"/>
                <a:gd name="connsiteY7" fmla="*/ 193324 h 363739"/>
                <a:gd name="connsiteX8" fmla="*/ 88224 w 216807"/>
                <a:gd name="connsiteY8" fmla="*/ 226287 h 363739"/>
                <a:gd name="connsiteX9" fmla="*/ 41509 w 216807"/>
                <a:gd name="connsiteY9" fmla="*/ 226287 h 363739"/>
                <a:gd name="connsiteX10" fmla="*/ 41509 w 216807"/>
                <a:gd name="connsiteY10" fmla="*/ 226251 h 363739"/>
                <a:gd name="connsiteX11" fmla="*/ 41509 w 216807"/>
                <a:gd name="connsiteY11" fmla="*/ 38582 h 363739"/>
                <a:gd name="connsiteX12" fmla="*/ 41509 w 216807"/>
                <a:gd name="connsiteY12" fmla="*/ 187723 h 363739"/>
                <a:gd name="connsiteX13" fmla="*/ 85028 w 216807"/>
                <a:gd name="connsiteY13" fmla="*/ 187723 h 363739"/>
                <a:gd name="connsiteX14" fmla="*/ 150649 w 216807"/>
                <a:gd name="connsiteY14" fmla="*/ 167543 h 363739"/>
                <a:gd name="connsiteX15" fmla="*/ 173270 w 216807"/>
                <a:gd name="connsiteY15" fmla="*/ 110594 h 363739"/>
                <a:gd name="connsiteX16" fmla="*/ 90217 w 216807"/>
                <a:gd name="connsiteY16" fmla="*/ 38546 h 363739"/>
                <a:gd name="connsiteX17" fmla="*/ 41509 w 216807"/>
                <a:gd name="connsiteY17" fmla="*/ 38546 h 363739"/>
                <a:gd name="connsiteX18" fmla="*/ 41509 w 216807"/>
                <a:gd name="connsiteY18" fmla="*/ 38582 h 3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807" h="363739">
                  <a:moveTo>
                    <a:pt x="41509" y="226269"/>
                  </a:moveTo>
                  <a:lnTo>
                    <a:pt x="41509" y="363740"/>
                  </a:lnTo>
                  <a:lnTo>
                    <a:pt x="0" y="363740"/>
                  </a:lnTo>
                  <a:lnTo>
                    <a:pt x="0" y="0"/>
                  </a:lnTo>
                  <a:lnTo>
                    <a:pt x="97398" y="0"/>
                  </a:lnTo>
                  <a:cubicBezTo>
                    <a:pt x="135298" y="0"/>
                    <a:pt x="164688" y="9515"/>
                    <a:pt x="185532" y="28421"/>
                  </a:cubicBezTo>
                  <a:cubicBezTo>
                    <a:pt x="206359" y="47380"/>
                    <a:pt x="216808" y="74076"/>
                    <a:pt x="216808" y="108583"/>
                  </a:cubicBezTo>
                  <a:cubicBezTo>
                    <a:pt x="216808" y="143072"/>
                    <a:pt x="205245" y="171331"/>
                    <a:pt x="182067" y="193324"/>
                  </a:cubicBezTo>
                  <a:cubicBezTo>
                    <a:pt x="158907" y="215281"/>
                    <a:pt x="127632" y="226287"/>
                    <a:pt x="88224" y="226287"/>
                  </a:cubicBezTo>
                  <a:lnTo>
                    <a:pt x="41509" y="226287"/>
                  </a:lnTo>
                  <a:lnTo>
                    <a:pt x="41509" y="226251"/>
                  </a:lnTo>
                  <a:close/>
                  <a:moveTo>
                    <a:pt x="41509" y="38582"/>
                  </a:moveTo>
                  <a:lnTo>
                    <a:pt x="41509" y="187723"/>
                  </a:lnTo>
                  <a:lnTo>
                    <a:pt x="85028" y="187723"/>
                  </a:lnTo>
                  <a:cubicBezTo>
                    <a:pt x="113700" y="187723"/>
                    <a:pt x="135621" y="181008"/>
                    <a:pt x="150649" y="167543"/>
                  </a:cubicBezTo>
                  <a:cubicBezTo>
                    <a:pt x="165730" y="154114"/>
                    <a:pt x="173270" y="135137"/>
                    <a:pt x="173270" y="110594"/>
                  </a:cubicBezTo>
                  <a:cubicBezTo>
                    <a:pt x="173270" y="62568"/>
                    <a:pt x="145586" y="38546"/>
                    <a:pt x="90217" y="38546"/>
                  </a:cubicBezTo>
                  <a:lnTo>
                    <a:pt x="41509" y="38546"/>
                  </a:lnTo>
                  <a:lnTo>
                    <a:pt x="41509" y="38582"/>
                  </a:lnTo>
                  <a:close/>
                </a:path>
              </a:pathLst>
            </a:custGeom>
            <a:grpFill/>
            <a:ln w="17928" cap="flat">
              <a:noFill/>
              <a:prstDash val="solid"/>
              <a:miter/>
            </a:ln>
          </p:spPr>
          <p:txBody>
            <a:bodyPr rtlCol="0" anchor="ctr"/>
            <a:lstStyle/>
            <a:p>
              <a:endParaRPr lang="zh-CN" altLang="en-US"/>
            </a:p>
          </p:txBody>
        </p:sp>
        <p:sp>
          <p:nvSpPr>
            <p:cNvPr id="42" name="任意多边形: 形状 41"/>
            <p:cNvSpPr/>
            <p:nvPr/>
          </p:nvSpPr>
          <p:spPr>
            <a:xfrm>
              <a:off x="6152697" y="3357519"/>
              <a:ext cx="183934" cy="363757"/>
            </a:xfrm>
            <a:custGeom>
              <a:avLst/>
              <a:gdLst>
                <a:gd name="connsiteX0" fmla="*/ 183934 w 183934"/>
                <a:gd name="connsiteY0" fmla="*/ 363740 h 363757"/>
                <a:gd name="connsiteX1" fmla="*/ 0 w 183934"/>
                <a:gd name="connsiteY1" fmla="*/ 363740 h 363757"/>
                <a:gd name="connsiteX2" fmla="*/ 0 w 183934"/>
                <a:gd name="connsiteY2" fmla="*/ 0 h 363757"/>
                <a:gd name="connsiteX3" fmla="*/ 41527 w 183934"/>
                <a:gd name="connsiteY3" fmla="*/ 0 h 363757"/>
                <a:gd name="connsiteX4" fmla="*/ 41527 w 183934"/>
                <a:gd name="connsiteY4" fmla="*/ 325229 h 363757"/>
                <a:gd name="connsiteX5" fmla="*/ 183934 w 183934"/>
                <a:gd name="connsiteY5" fmla="*/ 325229 h 363757"/>
                <a:gd name="connsiteX6" fmla="*/ 183934 w 183934"/>
                <a:gd name="connsiteY6" fmla="*/ 363758 h 3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934" h="363757">
                  <a:moveTo>
                    <a:pt x="183934" y="363740"/>
                  </a:moveTo>
                  <a:lnTo>
                    <a:pt x="0" y="363740"/>
                  </a:lnTo>
                  <a:lnTo>
                    <a:pt x="0" y="0"/>
                  </a:lnTo>
                  <a:lnTo>
                    <a:pt x="41527" y="0"/>
                  </a:lnTo>
                  <a:lnTo>
                    <a:pt x="41527" y="325229"/>
                  </a:lnTo>
                  <a:lnTo>
                    <a:pt x="183934" y="325229"/>
                  </a:lnTo>
                  <a:lnTo>
                    <a:pt x="183934" y="363758"/>
                  </a:lnTo>
                  <a:close/>
                </a:path>
              </a:pathLst>
            </a:custGeom>
            <a:grpFill/>
            <a:ln w="17928" cap="flat">
              <a:noFill/>
              <a:prstDash val="solid"/>
              <a:miter/>
            </a:ln>
          </p:spPr>
          <p:txBody>
            <a:bodyPr rtlCol="0" anchor="ctr"/>
            <a:lstStyle/>
            <a:p>
              <a:endParaRPr lang="zh-CN" altLang="en-US"/>
            </a:p>
          </p:txBody>
        </p:sp>
        <p:sp>
          <p:nvSpPr>
            <p:cNvPr id="43" name="任意多边形: 形状 42"/>
            <p:cNvSpPr/>
            <p:nvPr/>
          </p:nvSpPr>
          <p:spPr>
            <a:xfrm>
              <a:off x="6379397" y="3357555"/>
              <a:ext cx="263792" cy="369825"/>
            </a:xfrm>
            <a:custGeom>
              <a:avLst/>
              <a:gdLst>
                <a:gd name="connsiteX0" fmla="*/ 263792 w 263792"/>
                <a:gd name="connsiteY0" fmla="*/ 216610 h 369825"/>
                <a:gd name="connsiteX1" fmla="*/ 129050 w 263792"/>
                <a:gd name="connsiteY1" fmla="*/ 369826 h 369825"/>
                <a:gd name="connsiteX2" fmla="*/ 0 w 263792"/>
                <a:gd name="connsiteY2" fmla="*/ 222427 h 369825"/>
                <a:gd name="connsiteX3" fmla="*/ 0 w 263792"/>
                <a:gd name="connsiteY3" fmla="*/ 0 h 369825"/>
                <a:gd name="connsiteX4" fmla="*/ 41527 w 263792"/>
                <a:gd name="connsiteY4" fmla="*/ 0 h 369825"/>
                <a:gd name="connsiteX5" fmla="*/ 41527 w 263792"/>
                <a:gd name="connsiteY5" fmla="*/ 219626 h 369825"/>
                <a:gd name="connsiteX6" fmla="*/ 133503 w 263792"/>
                <a:gd name="connsiteY6" fmla="*/ 331513 h 369825"/>
                <a:gd name="connsiteX7" fmla="*/ 222265 w 263792"/>
                <a:gd name="connsiteY7" fmla="*/ 223432 h 369825"/>
                <a:gd name="connsiteX8" fmla="*/ 222265 w 263792"/>
                <a:gd name="connsiteY8" fmla="*/ 0 h 369825"/>
                <a:gd name="connsiteX9" fmla="*/ 263792 w 263792"/>
                <a:gd name="connsiteY9" fmla="*/ 0 h 369825"/>
                <a:gd name="connsiteX10" fmla="*/ 263792 w 263792"/>
                <a:gd name="connsiteY10" fmla="*/ 216628 h 3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2" h="369825">
                  <a:moveTo>
                    <a:pt x="263792" y="216610"/>
                  </a:moveTo>
                  <a:cubicBezTo>
                    <a:pt x="263792" y="318748"/>
                    <a:pt x="218890" y="369826"/>
                    <a:pt x="129050" y="369826"/>
                  </a:cubicBezTo>
                  <a:cubicBezTo>
                    <a:pt x="42999" y="369826"/>
                    <a:pt x="0" y="320705"/>
                    <a:pt x="0" y="222427"/>
                  </a:cubicBezTo>
                  <a:lnTo>
                    <a:pt x="0" y="0"/>
                  </a:lnTo>
                  <a:lnTo>
                    <a:pt x="41527" y="0"/>
                  </a:lnTo>
                  <a:lnTo>
                    <a:pt x="41527" y="219626"/>
                  </a:lnTo>
                  <a:cubicBezTo>
                    <a:pt x="41527" y="294205"/>
                    <a:pt x="72173" y="331513"/>
                    <a:pt x="133503" y="331513"/>
                  </a:cubicBezTo>
                  <a:cubicBezTo>
                    <a:pt x="192696" y="331513"/>
                    <a:pt x="222265" y="295498"/>
                    <a:pt x="222265" y="223432"/>
                  </a:cubicBezTo>
                  <a:lnTo>
                    <a:pt x="222265" y="0"/>
                  </a:lnTo>
                  <a:lnTo>
                    <a:pt x="263792" y="0"/>
                  </a:lnTo>
                  <a:lnTo>
                    <a:pt x="263792" y="216628"/>
                  </a:lnTo>
                  <a:close/>
                </a:path>
              </a:pathLst>
            </a:custGeom>
            <a:grpFill/>
            <a:ln w="17928" cap="flat">
              <a:noFill/>
              <a:prstDash val="solid"/>
              <a:miter/>
            </a:ln>
          </p:spPr>
          <p:txBody>
            <a:bodyPr rtlCol="0" anchor="ctr"/>
            <a:lstStyle/>
            <a:p>
              <a:endParaRPr lang="zh-CN" altLang="en-US"/>
            </a:p>
          </p:txBody>
        </p:sp>
        <p:sp>
          <p:nvSpPr>
            <p:cNvPr id="54" name="任意多边形: 形状 53"/>
            <p:cNvSpPr/>
            <p:nvPr/>
          </p:nvSpPr>
          <p:spPr>
            <a:xfrm>
              <a:off x="6715146" y="3351486"/>
              <a:ext cx="214796" cy="375894"/>
            </a:xfrm>
            <a:custGeom>
              <a:avLst/>
              <a:gdLst>
                <a:gd name="connsiteX0" fmla="*/ 0 w 214796"/>
                <a:gd name="connsiteY0" fmla="*/ 355086 h 375894"/>
                <a:gd name="connsiteX1" fmla="*/ 0 w 214796"/>
                <a:gd name="connsiteY1" fmla="*/ 304852 h 375894"/>
                <a:gd name="connsiteX2" fmla="*/ 20162 w 214796"/>
                <a:gd name="connsiteY2" fmla="*/ 318568 h 375894"/>
                <a:gd name="connsiteX3" fmla="*/ 44884 w 214796"/>
                <a:gd name="connsiteY3" fmla="*/ 328838 h 375894"/>
                <a:gd name="connsiteX4" fmla="*/ 70953 w 214796"/>
                <a:gd name="connsiteY4" fmla="*/ 335301 h 375894"/>
                <a:gd name="connsiteX5" fmla="*/ 95172 w 214796"/>
                <a:gd name="connsiteY5" fmla="*/ 337617 h 375894"/>
                <a:gd name="connsiteX6" fmla="*/ 152408 w 214796"/>
                <a:gd name="connsiteY6" fmla="*/ 323021 h 375894"/>
                <a:gd name="connsiteX7" fmla="*/ 171331 w 214796"/>
                <a:gd name="connsiteY7" fmla="*/ 281045 h 375894"/>
                <a:gd name="connsiteX8" fmla="*/ 165011 w 214796"/>
                <a:gd name="connsiteY8" fmla="*/ 255444 h 375894"/>
                <a:gd name="connsiteX9" fmla="*/ 147578 w 214796"/>
                <a:gd name="connsiteY9" fmla="*/ 235515 h 375894"/>
                <a:gd name="connsiteX10" fmla="*/ 121241 w 214796"/>
                <a:gd name="connsiteY10" fmla="*/ 218262 h 375894"/>
                <a:gd name="connsiteX11" fmla="*/ 88493 w 214796"/>
                <a:gd name="connsiteY11" fmla="*/ 200883 h 375894"/>
                <a:gd name="connsiteX12" fmla="*/ 53861 w 214796"/>
                <a:gd name="connsiteY12" fmla="*/ 181367 h 375894"/>
                <a:gd name="connsiteX13" fmla="*/ 25925 w 214796"/>
                <a:gd name="connsiteY13" fmla="*/ 159554 h 375894"/>
                <a:gd name="connsiteX14" fmla="*/ 7253 w 214796"/>
                <a:gd name="connsiteY14" fmla="*/ 132515 h 375894"/>
                <a:gd name="connsiteX15" fmla="*/ 449 w 214796"/>
                <a:gd name="connsiteY15" fmla="*/ 97147 h 375894"/>
                <a:gd name="connsiteX16" fmla="*/ 11077 w 214796"/>
                <a:gd name="connsiteY16" fmla="*/ 53879 h 375894"/>
                <a:gd name="connsiteX17" fmla="*/ 39013 w 214796"/>
                <a:gd name="connsiteY17" fmla="*/ 23573 h 375894"/>
                <a:gd name="connsiteX18" fmla="*/ 78457 w 214796"/>
                <a:gd name="connsiteY18" fmla="*/ 5817 h 375894"/>
                <a:gd name="connsiteX19" fmla="*/ 123575 w 214796"/>
                <a:gd name="connsiteY19" fmla="*/ 0 h 375894"/>
                <a:gd name="connsiteX20" fmla="*/ 199949 w 214796"/>
                <a:gd name="connsiteY20" fmla="*/ 12927 h 375894"/>
                <a:gd name="connsiteX21" fmla="*/ 199949 w 214796"/>
                <a:gd name="connsiteY21" fmla="*/ 60863 h 375894"/>
                <a:gd name="connsiteX22" fmla="*/ 119355 w 214796"/>
                <a:gd name="connsiteY22" fmla="*/ 38528 h 375894"/>
                <a:gd name="connsiteX23" fmla="*/ 92174 w 214796"/>
                <a:gd name="connsiteY23" fmla="*/ 41419 h 375894"/>
                <a:gd name="connsiteX24" fmla="*/ 67954 w 214796"/>
                <a:gd name="connsiteY24" fmla="*/ 50934 h 375894"/>
                <a:gd name="connsiteX25" fmla="*/ 50647 w 214796"/>
                <a:gd name="connsiteY25" fmla="*/ 67936 h 375894"/>
                <a:gd name="connsiteX26" fmla="*/ 43968 w 214796"/>
                <a:gd name="connsiteY26" fmla="*/ 93323 h 375894"/>
                <a:gd name="connsiteX27" fmla="*/ 49031 w 214796"/>
                <a:gd name="connsiteY27" fmla="*/ 117417 h 375894"/>
                <a:gd name="connsiteX28" fmla="*/ 63987 w 214796"/>
                <a:gd name="connsiteY28" fmla="*/ 135927 h 375894"/>
                <a:gd name="connsiteX29" fmla="*/ 88080 w 214796"/>
                <a:gd name="connsiteY29" fmla="*/ 152175 h 375894"/>
                <a:gd name="connsiteX30" fmla="*/ 120846 w 214796"/>
                <a:gd name="connsiteY30" fmla="*/ 169410 h 375894"/>
                <a:gd name="connsiteX31" fmla="*/ 156950 w 214796"/>
                <a:gd name="connsiteY31" fmla="*/ 189734 h 375894"/>
                <a:gd name="connsiteX32" fmla="*/ 186861 w 214796"/>
                <a:gd name="connsiteY32" fmla="*/ 213307 h 375894"/>
                <a:gd name="connsiteX33" fmla="*/ 207274 w 214796"/>
                <a:gd name="connsiteY33" fmla="*/ 241978 h 375894"/>
                <a:gd name="connsiteX34" fmla="*/ 214797 w 214796"/>
                <a:gd name="connsiteY34" fmla="*/ 277975 h 375894"/>
                <a:gd name="connsiteX35" fmla="*/ 204563 w 214796"/>
                <a:gd name="connsiteY35" fmla="*/ 323524 h 375894"/>
                <a:gd name="connsiteX36" fmla="*/ 176879 w 214796"/>
                <a:gd name="connsiteY36" fmla="*/ 353829 h 375894"/>
                <a:gd name="connsiteX37" fmla="*/ 136699 w 214796"/>
                <a:gd name="connsiteY37" fmla="*/ 370706 h 375894"/>
                <a:gd name="connsiteX38" fmla="*/ 88745 w 214796"/>
                <a:gd name="connsiteY38" fmla="*/ 375894 h 375894"/>
                <a:gd name="connsiteX39" fmla="*/ 67954 w 214796"/>
                <a:gd name="connsiteY39" fmla="*/ 374458 h 375894"/>
                <a:gd name="connsiteX40" fmla="*/ 42730 w 214796"/>
                <a:gd name="connsiteY40" fmla="*/ 370436 h 375894"/>
                <a:gd name="connsiteX41" fmla="*/ 18385 w 214796"/>
                <a:gd name="connsiteY41" fmla="*/ 363847 h 375894"/>
                <a:gd name="connsiteX42" fmla="*/ 0 w 214796"/>
                <a:gd name="connsiteY42" fmla="*/ 355086 h 3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4796" h="375894">
                  <a:moveTo>
                    <a:pt x="0" y="355086"/>
                  </a:moveTo>
                  <a:lnTo>
                    <a:pt x="0" y="304852"/>
                  </a:lnTo>
                  <a:cubicBezTo>
                    <a:pt x="5620" y="309933"/>
                    <a:pt x="12334" y="314493"/>
                    <a:pt x="20162" y="318568"/>
                  </a:cubicBezTo>
                  <a:cubicBezTo>
                    <a:pt x="28102" y="322676"/>
                    <a:pt x="36371" y="326111"/>
                    <a:pt x="44884" y="328838"/>
                  </a:cubicBezTo>
                  <a:cubicBezTo>
                    <a:pt x="53520" y="331657"/>
                    <a:pt x="62227" y="333793"/>
                    <a:pt x="70953" y="335301"/>
                  </a:cubicBezTo>
                  <a:cubicBezTo>
                    <a:pt x="79696" y="336827"/>
                    <a:pt x="87757" y="337617"/>
                    <a:pt x="95172" y="337617"/>
                  </a:cubicBezTo>
                  <a:cubicBezTo>
                    <a:pt x="120720" y="337617"/>
                    <a:pt x="139787" y="332770"/>
                    <a:pt x="152408" y="323021"/>
                  </a:cubicBezTo>
                  <a:cubicBezTo>
                    <a:pt x="165011" y="313308"/>
                    <a:pt x="171331" y="299304"/>
                    <a:pt x="171331" y="281045"/>
                  </a:cubicBezTo>
                  <a:cubicBezTo>
                    <a:pt x="171331" y="271243"/>
                    <a:pt x="169213" y="262697"/>
                    <a:pt x="165011" y="255444"/>
                  </a:cubicBezTo>
                  <a:cubicBezTo>
                    <a:pt x="160485" y="247778"/>
                    <a:pt x="154574" y="241021"/>
                    <a:pt x="147578" y="235515"/>
                  </a:cubicBezTo>
                  <a:cubicBezTo>
                    <a:pt x="139347" y="228968"/>
                    <a:pt x="130531" y="223193"/>
                    <a:pt x="121241" y="218262"/>
                  </a:cubicBezTo>
                  <a:cubicBezTo>
                    <a:pt x="110378" y="212368"/>
                    <a:pt x="99462" y="206575"/>
                    <a:pt x="88493" y="200883"/>
                  </a:cubicBezTo>
                  <a:cubicBezTo>
                    <a:pt x="76720" y="194793"/>
                    <a:pt x="65168" y="188284"/>
                    <a:pt x="53861" y="181367"/>
                  </a:cubicBezTo>
                  <a:cubicBezTo>
                    <a:pt x="43721" y="175223"/>
                    <a:pt x="34344" y="167901"/>
                    <a:pt x="25925" y="159554"/>
                  </a:cubicBezTo>
                  <a:cubicBezTo>
                    <a:pt x="18115" y="151746"/>
                    <a:pt x="11788" y="142585"/>
                    <a:pt x="7253" y="132515"/>
                  </a:cubicBezTo>
                  <a:cubicBezTo>
                    <a:pt x="2711" y="122461"/>
                    <a:pt x="449" y="110666"/>
                    <a:pt x="449" y="97147"/>
                  </a:cubicBezTo>
                  <a:cubicBezTo>
                    <a:pt x="449" y="80558"/>
                    <a:pt x="3986" y="66141"/>
                    <a:pt x="11077" y="53879"/>
                  </a:cubicBezTo>
                  <a:cubicBezTo>
                    <a:pt x="17990" y="41804"/>
                    <a:pt x="27540" y="31444"/>
                    <a:pt x="39013" y="23573"/>
                  </a:cubicBezTo>
                  <a:cubicBezTo>
                    <a:pt x="51029" y="15406"/>
                    <a:pt x="64377" y="9397"/>
                    <a:pt x="78457" y="5817"/>
                  </a:cubicBezTo>
                  <a:cubicBezTo>
                    <a:pt x="93183" y="1941"/>
                    <a:pt x="108348" y="-14"/>
                    <a:pt x="123575" y="0"/>
                  </a:cubicBezTo>
                  <a:cubicBezTo>
                    <a:pt x="158512" y="0"/>
                    <a:pt x="184006" y="4309"/>
                    <a:pt x="199949" y="12927"/>
                  </a:cubicBezTo>
                  <a:lnTo>
                    <a:pt x="199949" y="60863"/>
                  </a:lnTo>
                  <a:cubicBezTo>
                    <a:pt x="179015" y="45961"/>
                    <a:pt x="152175" y="38528"/>
                    <a:pt x="119355" y="38528"/>
                  </a:cubicBezTo>
                  <a:cubicBezTo>
                    <a:pt x="110307" y="38528"/>
                    <a:pt x="101222" y="39498"/>
                    <a:pt x="92174" y="41419"/>
                  </a:cubicBezTo>
                  <a:cubicBezTo>
                    <a:pt x="83613" y="43172"/>
                    <a:pt x="75419" y="46392"/>
                    <a:pt x="67954" y="50934"/>
                  </a:cubicBezTo>
                  <a:cubicBezTo>
                    <a:pt x="60863" y="55333"/>
                    <a:pt x="55100" y="61006"/>
                    <a:pt x="50647" y="67936"/>
                  </a:cubicBezTo>
                  <a:cubicBezTo>
                    <a:pt x="46195" y="74884"/>
                    <a:pt x="43968" y="83341"/>
                    <a:pt x="43968" y="93323"/>
                  </a:cubicBezTo>
                  <a:cubicBezTo>
                    <a:pt x="43968" y="102623"/>
                    <a:pt x="45656" y="110666"/>
                    <a:pt x="49031" y="117417"/>
                  </a:cubicBezTo>
                  <a:cubicBezTo>
                    <a:pt x="52406" y="124167"/>
                    <a:pt x="57398" y="130343"/>
                    <a:pt x="63987" y="135927"/>
                  </a:cubicBezTo>
                  <a:cubicBezTo>
                    <a:pt x="70576" y="141510"/>
                    <a:pt x="78619" y="146932"/>
                    <a:pt x="88080" y="152175"/>
                  </a:cubicBezTo>
                  <a:cubicBezTo>
                    <a:pt x="97560" y="157399"/>
                    <a:pt x="108476" y="163180"/>
                    <a:pt x="120846" y="169410"/>
                  </a:cubicBezTo>
                  <a:cubicBezTo>
                    <a:pt x="133521" y="175820"/>
                    <a:pt x="145568" y="182606"/>
                    <a:pt x="156950" y="189734"/>
                  </a:cubicBezTo>
                  <a:cubicBezTo>
                    <a:pt x="167796" y="196412"/>
                    <a:pt x="177833" y="204322"/>
                    <a:pt x="186861" y="213307"/>
                  </a:cubicBezTo>
                  <a:cubicBezTo>
                    <a:pt x="195443" y="221924"/>
                    <a:pt x="202229" y="231512"/>
                    <a:pt x="207274" y="241978"/>
                  </a:cubicBezTo>
                  <a:cubicBezTo>
                    <a:pt x="212283" y="252445"/>
                    <a:pt x="214797" y="264456"/>
                    <a:pt x="214797" y="277975"/>
                  </a:cubicBezTo>
                  <a:cubicBezTo>
                    <a:pt x="214797" y="295929"/>
                    <a:pt x="211403" y="311064"/>
                    <a:pt x="204563" y="323524"/>
                  </a:cubicBezTo>
                  <a:cubicBezTo>
                    <a:pt x="197941" y="335730"/>
                    <a:pt x="188438" y="346133"/>
                    <a:pt x="176879" y="353829"/>
                  </a:cubicBezTo>
                  <a:cubicBezTo>
                    <a:pt x="165263" y="361603"/>
                    <a:pt x="151869" y="367223"/>
                    <a:pt x="136699" y="370706"/>
                  </a:cubicBezTo>
                  <a:cubicBezTo>
                    <a:pt x="121528" y="374153"/>
                    <a:pt x="105585" y="375894"/>
                    <a:pt x="88745" y="375894"/>
                  </a:cubicBezTo>
                  <a:cubicBezTo>
                    <a:pt x="83125" y="375894"/>
                    <a:pt x="76213" y="375410"/>
                    <a:pt x="67954" y="374458"/>
                  </a:cubicBezTo>
                  <a:cubicBezTo>
                    <a:pt x="59696" y="373560"/>
                    <a:pt x="51311" y="372196"/>
                    <a:pt x="42730" y="370436"/>
                  </a:cubicBezTo>
                  <a:cubicBezTo>
                    <a:pt x="34484" y="368754"/>
                    <a:pt x="26353" y="366554"/>
                    <a:pt x="18385" y="363847"/>
                  </a:cubicBezTo>
                  <a:cubicBezTo>
                    <a:pt x="10754" y="361190"/>
                    <a:pt x="4614" y="358282"/>
                    <a:pt x="0" y="355086"/>
                  </a:cubicBezTo>
                  <a:close/>
                </a:path>
              </a:pathLst>
            </a:custGeom>
            <a:grpFill/>
            <a:ln w="17928" cap="flat">
              <a:noFill/>
              <a:prstDash val="solid"/>
              <a:miter/>
            </a:ln>
          </p:spPr>
          <p:txBody>
            <a:bodyPr rtlCol="0" anchor="ctr"/>
            <a:lstStyle/>
            <a:p>
              <a:endParaRPr lang="zh-CN" altLang="en-US"/>
            </a:p>
          </p:txBody>
        </p:sp>
        <p:sp>
          <p:nvSpPr>
            <p:cNvPr id="55" name="任意多边形: 形状 54"/>
            <p:cNvSpPr/>
            <p:nvPr userDrawn="1"/>
          </p:nvSpPr>
          <p:spPr>
            <a:xfrm>
              <a:off x="6990549" y="3455150"/>
              <a:ext cx="536243" cy="272445"/>
            </a:xfrm>
            <a:custGeom>
              <a:avLst/>
              <a:gdLst>
                <a:gd name="connsiteX0" fmla="*/ 19773 w 536243"/>
                <a:gd name="connsiteY0" fmla="*/ 270686 h 272445"/>
                <a:gd name="connsiteX1" fmla="*/ 5679 w 536243"/>
                <a:gd name="connsiteY1" fmla="*/ 264726 h 272445"/>
                <a:gd name="connsiteX2" fmla="*/ 6 w 536243"/>
                <a:gd name="connsiteY2" fmla="*/ 250129 h 272445"/>
                <a:gd name="connsiteX3" fmla="*/ 5679 w 536243"/>
                <a:gd name="connsiteY3" fmla="*/ 235551 h 272445"/>
                <a:gd name="connsiteX4" fmla="*/ 19773 w 536243"/>
                <a:gd name="connsiteY4" fmla="*/ 229842 h 272445"/>
                <a:gd name="connsiteX5" fmla="*/ 34118 w 536243"/>
                <a:gd name="connsiteY5" fmla="*/ 235551 h 272445"/>
                <a:gd name="connsiteX6" fmla="*/ 40060 w 536243"/>
                <a:gd name="connsiteY6" fmla="*/ 250129 h 272445"/>
                <a:gd name="connsiteX7" fmla="*/ 34118 w 536243"/>
                <a:gd name="connsiteY7" fmla="*/ 264726 h 272445"/>
                <a:gd name="connsiteX8" fmla="*/ 19773 w 536243"/>
                <a:gd name="connsiteY8" fmla="*/ 270686 h 272445"/>
                <a:gd name="connsiteX9" fmla="*/ 280620 w 536243"/>
                <a:gd name="connsiteY9" fmla="*/ 254707 h 272445"/>
                <a:gd name="connsiteX10" fmla="*/ 213384 w 536243"/>
                <a:gd name="connsiteY10" fmla="*/ 272446 h 272445"/>
                <a:gd name="connsiteX11" fmla="*/ 130080 w 536243"/>
                <a:gd name="connsiteY11" fmla="*/ 236054 h 272445"/>
                <a:gd name="connsiteX12" fmla="*/ 98428 w 536243"/>
                <a:gd name="connsiteY12" fmla="*/ 140792 h 272445"/>
                <a:gd name="connsiteX13" fmla="*/ 134030 w 536243"/>
                <a:gd name="connsiteY13" fmla="*/ 39462 h 272445"/>
                <a:gd name="connsiteX14" fmla="*/ 225503 w 536243"/>
                <a:gd name="connsiteY14" fmla="*/ 0 h 272445"/>
                <a:gd name="connsiteX15" fmla="*/ 281626 w 536243"/>
                <a:gd name="connsiteY15" fmla="*/ 12173 h 272445"/>
                <a:gd name="connsiteX16" fmla="*/ 281626 w 536243"/>
                <a:gd name="connsiteY16" fmla="*/ 38564 h 272445"/>
                <a:gd name="connsiteX17" fmla="*/ 222056 w 536243"/>
                <a:gd name="connsiteY17" fmla="*/ 21329 h 272445"/>
                <a:gd name="connsiteX18" fmla="*/ 149882 w 536243"/>
                <a:gd name="connsiteY18" fmla="*/ 54184 h 272445"/>
                <a:gd name="connsiteX19" fmla="*/ 122198 w 536243"/>
                <a:gd name="connsiteY19" fmla="*/ 139284 h 272445"/>
                <a:gd name="connsiteX20" fmla="*/ 147548 w 536243"/>
                <a:gd name="connsiteY20" fmla="*/ 220452 h 272445"/>
                <a:gd name="connsiteX21" fmla="*/ 214390 w 536243"/>
                <a:gd name="connsiteY21" fmla="*/ 251153 h 272445"/>
                <a:gd name="connsiteX22" fmla="*/ 280656 w 536243"/>
                <a:gd name="connsiteY22" fmla="*/ 230344 h 272445"/>
                <a:gd name="connsiteX23" fmla="*/ 280656 w 536243"/>
                <a:gd name="connsiteY23" fmla="*/ 254690 h 272445"/>
                <a:gd name="connsiteX24" fmla="*/ 280620 w 536243"/>
                <a:gd name="connsiteY24" fmla="*/ 254690 h 272445"/>
                <a:gd name="connsiteX25" fmla="*/ 513514 w 536243"/>
                <a:gd name="connsiteY25" fmla="*/ 266108 h 272445"/>
                <a:gd name="connsiteX26" fmla="*/ 513514 w 536243"/>
                <a:gd name="connsiteY26" fmla="*/ 114939 h 272445"/>
                <a:gd name="connsiteX27" fmla="*/ 447732 w 536243"/>
                <a:gd name="connsiteY27" fmla="*/ 21365 h 272445"/>
                <a:gd name="connsiteX28" fmla="*/ 387660 w 536243"/>
                <a:gd name="connsiteY28" fmla="*/ 48888 h 272445"/>
                <a:gd name="connsiteX29" fmla="*/ 364177 w 536243"/>
                <a:gd name="connsiteY29" fmla="*/ 116986 h 272445"/>
                <a:gd name="connsiteX30" fmla="*/ 364177 w 536243"/>
                <a:gd name="connsiteY30" fmla="*/ 266144 h 272445"/>
                <a:gd name="connsiteX31" fmla="*/ 341447 w 536243"/>
                <a:gd name="connsiteY31" fmla="*/ 266144 h 272445"/>
                <a:gd name="connsiteX32" fmla="*/ 341447 w 536243"/>
                <a:gd name="connsiteY32" fmla="*/ 6409 h 272445"/>
                <a:gd name="connsiteX33" fmla="*/ 364177 w 536243"/>
                <a:gd name="connsiteY33" fmla="*/ 6409 h 272445"/>
                <a:gd name="connsiteX34" fmla="*/ 364177 w 536243"/>
                <a:gd name="connsiteY34" fmla="*/ 53573 h 272445"/>
                <a:gd name="connsiteX35" fmla="*/ 365146 w 536243"/>
                <a:gd name="connsiteY35" fmla="*/ 53573 h 272445"/>
                <a:gd name="connsiteX36" fmla="*/ 451682 w 536243"/>
                <a:gd name="connsiteY36" fmla="*/ 72 h 272445"/>
                <a:gd name="connsiteX37" fmla="*/ 514484 w 536243"/>
                <a:gd name="connsiteY37" fmla="*/ 28097 h 272445"/>
                <a:gd name="connsiteX38" fmla="*/ 536244 w 536243"/>
                <a:gd name="connsiteY38" fmla="*/ 108134 h 272445"/>
                <a:gd name="connsiteX39" fmla="*/ 536244 w 536243"/>
                <a:gd name="connsiteY39" fmla="*/ 266180 h 272445"/>
                <a:gd name="connsiteX40" fmla="*/ 513514 w 536243"/>
                <a:gd name="connsiteY40" fmla="*/ 266180 h 272445"/>
                <a:gd name="connsiteX41" fmla="*/ 513514 w 536243"/>
                <a:gd name="connsiteY41" fmla="*/ 266108 h 27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243" h="272445">
                  <a:moveTo>
                    <a:pt x="19773" y="270686"/>
                  </a:moveTo>
                  <a:cubicBezTo>
                    <a:pt x="14171" y="270686"/>
                    <a:pt x="9467" y="268711"/>
                    <a:pt x="5679" y="264726"/>
                  </a:cubicBezTo>
                  <a:cubicBezTo>
                    <a:pt x="1916" y="260812"/>
                    <a:pt x="-127" y="255557"/>
                    <a:pt x="6" y="250129"/>
                  </a:cubicBezTo>
                  <a:cubicBezTo>
                    <a:pt x="6" y="244205"/>
                    <a:pt x="1891" y="239357"/>
                    <a:pt x="5679" y="235551"/>
                  </a:cubicBezTo>
                  <a:cubicBezTo>
                    <a:pt x="9467" y="231745"/>
                    <a:pt x="14171" y="229842"/>
                    <a:pt x="19773" y="229842"/>
                  </a:cubicBezTo>
                  <a:cubicBezTo>
                    <a:pt x="25356" y="229842"/>
                    <a:pt x="30150" y="231745"/>
                    <a:pt x="34118" y="235551"/>
                  </a:cubicBezTo>
                  <a:cubicBezTo>
                    <a:pt x="38103" y="239339"/>
                    <a:pt x="40060" y="244223"/>
                    <a:pt x="40060" y="250129"/>
                  </a:cubicBezTo>
                  <a:cubicBezTo>
                    <a:pt x="40060" y="255892"/>
                    <a:pt x="38103" y="260722"/>
                    <a:pt x="34118" y="264726"/>
                  </a:cubicBezTo>
                  <a:cubicBezTo>
                    <a:pt x="30372" y="268619"/>
                    <a:pt x="25175" y="270779"/>
                    <a:pt x="19773" y="270686"/>
                  </a:cubicBezTo>
                  <a:close/>
                  <a:moveTo>
                    <a:pt x="280620" y="254707"/>
                  </a:moveTo>
                  <a:cubicBezTo>
                    <a:pt x="261823" y="266557"/>
                    <a:pt x="239435" y="272446"/>
                    <a:pt x="213384" y="272446"/>
                  </a:cubicBezTo>
                  <a:cubicBezTo>
                    <a:pt x="178931" y="272446"/>
                    <a:pt x="151139" y="260309"/>
                    <a:pt x="130080" y="236054"/>
                  </a:cubicBezTo>
                  <a:cubicBezTo>
                    <a:pt x="108984" y="211780"/>
                    <a:pt x="98428" y="180056"/>
                    <a:pt x="98428" y="140792"/>
                  </a:cubicBezTo>
                  <a:cubicBezTo>
                    <a:pt x="98428" y="99517"/>
                    <a:pt x="110277" y="65746"/>
                    <a:pt x="134030" y="39462"/>
                  </a:cubicBezTo>
                  <a:cubicBezTo>
                    <a:pt x="157764" y="13160"/>
                    <a:pt x="188249" y="0"/>
                    <a:pt x="225503" y="0"/>
                  </a:cubicBezTo>
                  <a:cubicBezTo>
                    <a:pt x="244767" y="0"/>
                    <a:pt x="263493" y="4075"/>
                    <a:pt x="281626" y="12173"/>
                  </a:cubicBezTo>
                  <a:lnTo>
                    <a:pt x="281626" y="38564"/>
                  </a:lnTo>
                  <a:cubicBezTo>
                    <a:pt x="263857" y="27172"/>
                    <a:pt x="243163" y="21184"/>
                    <a:pt x="222056" y="21329"/>
                  </a:cubicBezTo>
                  <a:cubicBezTo>
                    <a:pt x="192396" y="21329"/>
                    <a:pt x="168321" y="32281"/>
                    <a:pt x="149882" y="54184"/>
                  </a:cubicBezTo>
                  <a:cubicBezTo>
                    <a:pt x="131408" y="76087"/>
                    <a:pt x="122198" y="104454"/>
                    <a:pt x="122198" y="139284"/>
                  </a:cubicBezTo>
                  <a:cubicBezTo>
                    <a:pt x="122198" y="172929"/>
                    <a:pt x="130654" y="199985"/>
                    <a:pt x="147548" y="220452"/>
                  </a:cubicBezTo>
                  <a:cubicBezTo>
                    <a:pt x="164443" y="240919"/>
                    <a:pt x="186741" y="251153"/>
                    <a:pt x="214390" y="251153"/>
                  </a:cubicBezTo>
                  <a:cubicBezTo>
                    <a:pt x="239776" y="251153"/>
                    <a:pt x="261877" y="244223"/>
                    <a:pt x="280656" y="230344"/>
                  </a:cubicBezTo>
                  <a:lnTo>
                    <a:pt x="280656" y="254690"/>
                  </a:lnTo>
                  <a:lnTo>
                    <a:pt x="280620" y="254690"/>
                  </a:lnTo>
                  <a:close/>
                  <a:moveTo>
                    <a:pt x="513514" y="266108"/>
                  </a:moveTo>
                  <a:lnTo>
                    <a:pt x="513514" y="114939"/>
                  </a:lnTo>
                  <a:cubicBezTo>
                    <a:pt x="513514" y="52532"/>
                    <a:pt x="491593" y="21365"/>
                    <a:pt x="447732" y="21365"/>
                  </a:cubicBezTo>
                  <a:cubicBezTo>
                    <a:pt x="423369" y="21365"/>
                    <a:pt x="403333" y="30521"/>
                    <a:pt x="387660" y="48888"/>
                  </a:cubicBezTo>
                  <a:cubicBezTo>
                    <a:pt x="371986" y="67236"/>
                    <a:pt x="364177" y="89947"/>
                    <a:pt x="364177" y="116986"/>
                  </a:cubicBezTo>
                  <a:lnTo>
                    <a:pt x="364177" y="266144"/>
                  </a:lnTo>
                  <a:lnTo>
                    <a:pt x="341447" y="266144"/>
                  </a:lnTo>
                  <a:lnTo>
                    <a:pt x="341447" y="6409"/>
                  </a:lnTo>
                  <a:lnTo>
                    <a:pt x="364177" y="6409"/>
                  </a:lnTo>
                  <a:lnTo>
                    <a:pt x="364177" y="53573"/>
                  </a:lnTo>
                  <a:lnTo>
                    <a:pt x="365146" y="53573"/>
                  </a:lnTo>
                  <a:cubicBezTo>
                    <a:pt x="383602" y="17882"/>
                    <a:pt x="412454" y="72"/>
                    <a:pt x="451682" y="72"/>
                  </a:cubicBezTo>
                  <a:cubicBezTo>
                    <a:pt x="479008" y="72"/>
                    <a:pt x="499959" y="9444"/>
                    <a:pt x="514484" y="28097"/>
                  </a:cubicBezTo>
                  <a:cubicBezTo>
                    <a:pt x="528990" y="46805"/>
                    <a:pt x="536244" y="73484"/>
                    <a:pt x="536244" y="108134"/>
                  </a:cubicBezTo>
                  <a:lnTo>
                    <a:pt x="536244" y="266180"/>
                  </a:lnTo>
                  <a:lnTo>
                    <a:pt x="513514" y="266180"/>
                  </a:lnTo>
                  <a:lnTo>
                    <a:pt x="513514" y="266108"/>
                  </a:lnTo>
                  <a:close/>
                </a:path>
              </a:pathLst>
            </a:custGeom>
            <a:grpFill/>
            <a:ln w="17928" cap="flat">
              <a:noFill/>
              <a:prstDash val="solid"/>
              <a:miter/>
            </a:ln>
          </p:spPr>
          <p:txBody>
            <a:bodyPr rtlCol="0" anchor="ctr"/>
            <a:lstStyle/>
            <a:p>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38523" y="5140348"/>
            <a:ext cx="2453019" cy="107693"/>
          </a:xfrm>
          <a:prstGeom prst="rect">
            <a:avLst/>
          </a:prstGeom>
          <a:noFill/>
        </p:spPr>
        <p:txBody>
          <a:bodyPr wrap="square" lIns="0" tIns="0" rIns="0" bIns="0" rtlCol="0">
            <a:noAutofit/>
          </a:bodyPr>
          <a:lstStyle/>
          <a:p>
            <a:r>
              <a:rPr lang="en-US" altLang="zh-CN" sz="1100" dirty="0">
                <a:solidFill>
                  <a:schemeClr val="bg1">
                    <a:lumMod val="75000"/>
                  </a:schemeClr>
                </a:solidFill>
              </a:rPr>
              <a:t>Internet Hospital Development Process</a:t>
            </a:r>
            <a:endParaRPr lang="zh-CN" altLang="en-US" sz="1100" dirty="0">
              <a:solidFill>
                <a:schemeClr val="bg1">
                  <a:lumMod val="75000"/>
                </a:schemeClr>
              </a:solidFill>
            </a:endParaRPr>
          </a:p>
        </p:txBody>
      </p:sp>
      <p:sp>
        <p:nvSpPr>
          <p:cNvPr id="14" name="文本框 13"/>
          <p:cNvSpPr txBox="1"/>
          <p:nvPr/>
        </p:nvSpPr>
        <p:spPr>
          <a:xfrm>
            <a:off x="721590" y="4023117"/>
            <a:ext cx="2647605" cy="1107996"/>
          </a:xfrm>
          <a:prstGeom prst="rect">
            <a:avLst/>
          </a:prstGeom>
          <a:noFill/>
        </p:spPr>
        <p:txBody>
          <a:bodyPr wrap="square" lIns="0" tIns="0" rIns="0" bIns="0">
            <a:noAutofit/>
          </a:bodyPr>
          <a:lstStyle/>
          <a:p>
            <a:pPr algn="l"/>
            <a:r>
              <a:rPr lang="zh-CN" altLang="en-US" sz="3600" dirty="0">
                <a:solidFill>
                  <a:schemeClr val="accent1"/>
                </a:solidFill>
                <a:latin typeface="+mj-ea"/>
                <a:ea typeface="+mj-ea"/>
              </a:rPr>
              <a:t>互联网医院</a:t>
            </a:r>
            <a:endParaRPr lang="en-US" altLang="zh-CN" sz="3600" dirty="0">
              <a:solidFill>
                <a:schemeClr val="accent1"/>
              </a:solidFill>
              <a:latin typeface="+mj-ea"/>
              <a:ea typeface="+mj-ea"/>
            </a:endParaRPr>
          </a:p>
          <a:p>
            <a:pPr algn="l"/>
            <a:r>
              <a:rPr lang="zh-CN" altLang="en-US" sz="3600" dirty="0">
                <a:solidFill>
                  <a:schemeClr val="accent1"/>
                </a:solidFill>
                <a:latin typeface="+mj-ea"/>
                <a:ea typeface="+mj-ea"/>
              </a:rPr>
              <a:t>发展进程</a:t>
            </a:r>
          </a:p>
        </p:txBody>
      </p:sp>
      <p:sp>
        <p:nvSpPr>
          <p:cNvPr id="17" name="文本框 16"/>
          <p:cNvSpPr txBox="1"/>
          <p:nvPr/>
        </p:nvSpPr>
        <p:spPr>
          <a:xfrm>
            <a:off x="721590" y="2810092"/>
            <a:ext cx="2469953" cy="1015663"/>
          </a:xfrm>
          <a:prstGeom prst="rect">
            <a:avLst/>
          </a:prstGeom>
          <a:noFill/>
        </p:spPr>
        <p:txBody>
          <a:bodyPr wrap="square" lIns="0" rIns="0" rtlCol="0">
            <a:noAutofit/>
          </a:bodyPr>
          <a:lstStyle/>
          <a:p>
            <a:pPr algn="l"/>
            <a:r>
              <a:rPr lang="en-US" altLang="zh-CN" sz="6000" dirty="0">
                <a:solidFill>
                  <a:schemeClr val="accent2"/>
                </a:solidFill>
                <a:latin typeface="+mj-lt"/>
                <a:ea typeface="+mj-ea"/>
              </a:rPr>
              <a:t>01</a:t>
            </a:r>
            <a:r>
              <a:rPr lang="en-US" altLang="zh-CN" sz="4000" dirty="0">
                <a:solidFill>
                  <a:schemeClr val="bg1">
                    <a:lumMod val="75000"/>
                  </a:schemeClr>
                </a:solidFill>
                <a:latin typeface="+mj-lt"/>
                <a:ea typeface="+mj-ea"/>
              </a:rPr>
              <a:t>/04</a:t>
            </a:r>
            <a:endParaRPr lang="zh-CN" altLang="en-US" sz="4000" dirty="0">
              <a:solidFill>
                <a:schemeClr val="bg1">
                  <a:lumMod val="75000"/>
                </a:schemeClr>
              </a:solidFill>
              <a:latin typeface="+mj-lt"/>
              <a:ea typeface="+mj-ea"/>
            </a:endParaRPr>
          </a:p>
        </p:txBody>
      </p:sp>
      <p:sp>
        <p:nvSpPr>
          <p:cNvPr id="18" name="椭圆 17"/>
          <p:cNvSpPr/>
          <p:nvPr/>
        </p:nvSpPr>
        <p:spPr>
          <a:xfrm>
            <a:off x="746991" y="6212169"/>
            <a:ext cx="80434" cy="804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82835"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018679"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p:cNvSpPr/>
          <p:nvPr/>
        </p:nvSpPr>
        <p:spPr>
          <a:xfrm>
            <a:off x="1154522" y="6212169"/>
            <a:ext cx="80434" cy="804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dirty="0"/>
              <a:t>5G</a:t>
            </a:r>
            <a:r>
              <a:rPr lang="zh-CN" altLang="en-US" dirty="0"/>
              <a:t>技术应用</a:t>
            </a:r>
          </a:p>
        </p:txBody>
      </p:sp>
      <p:sp>
        <p:nvSpPr>
          <p:cNvPr id="3" name="文本占位符 2"/>
          <p:cNvSpPr>
            <a:spLocks noGrp="1"/>
          </p:cNvSpPr>
          <p:nvPr>
            <p:ph type="body" sz="quarter" idx="10"/>
          </p:nvPr>
        </p:nvSpPr>
        <p:spPr/>
        <p:txBody>
          <a:bodyPr>
            <a:noAutofit/>
          </a:bodyPr>
          <a:lstStyle/>
          <a:p>
            <a:r>
              <a:rPr lang="en-US" altLang="zh-CN" dirty="0"/>
              <a:t>5G TECHNOLOGY APPLICATION</a:t>
            </a:r>
            <a:endParaRPr lang="zh-CN" altLang="en-US" dirty="0"/>
          </a:p>
        </p:txBody>
      </p:sp>
      <p:graphicFrame>
        <p:nvGraphicFramePr>
          <p:cNvPr id="5" name="表格 9"/>
          <p:cNvGraphicFramePr>
            <a:graphicFrameLocks noGrp="1"/>
          </p:cNvGraphicFramePr>
          <p:nvPr/>
        </p:nvGraphicFramePr>
        <p:xfrm>
          <a:off x="1055688" y="3009205"/>
          <a:ext cx="10079130" cy="2939209"/>
        </p:xfrm>
        <a:graphic>
          <a:graphicData uri="http://schemas.openxmlformats.org/drawingml/2006/table">
            <a:tbl>
              <a:tblPr>
                <a:tableStyleId>{5C22544A-7EE6-4342-B048-85BDC9FD1C3A}</a:tableStyleId>
              </a:tblPr>
              <a:tblGrid>
                <a:gridCol w="2015826">
                  <a:extLst>
                    <a:ext uri="{9D8B030D-6E8A-4147-A177-3AD203B41FA5}">
                      <a16:colId xmlns:a16="http://schemas.microsoft.com/office/drawing/2014/main" val="20000"/>
                    </a:ext>
                  </a:extLst>
                </a:gridCol>
                <a:gridCol w="2015826">
                  <a:extLst>
                    <a:ext uri="{9D8B030D-6E8A-4147-A177-3AD203B41FA5}">
                      <a16:colId xmlns:a16="http://schemas.microsoft.com/office/drawing/2014/main" val="20001"/>
                    </a:ext>
                  </a:extLst>
                </a:gridCol>
                <a:gridCol w="2015826">
                  <a:extLst>
                    <a:ext uri="{9D8B030D-6E8A-4147-A177-3AD203B41FA5}">
                      <a16:colId xmlns:a16="http://schemas.microsoft.com/office/drawing/2014/main" val="20002"/>
                    </a:ext>
                  </a:extLst>
                </a:gridCol>
                <a:gridCol w="2015826">
                  <a:extLst>
                    <a:ext uri="{9D8B030D-6E8A-4147-A177-3AD203B41FA5}">
                      <a16:colId xmlns:a16="http://schemas.microsoft.com/office/drawing/2014/main" val="20003"/>
                    </a:ext>
                  </a:extLst>
                </a:gridCol>
                <a:gridCol w="2015826">
                  <a:extLst>
                    <a:ext uri="{9D8B030D-6E8A-4147-A177-3AD203B41FA5}">
                      <a16:colId xmlns:a16="http://schemas.microsoft.com/office/drawing/2014/main" val="20004"/>
                    </a:ext>
                  </a:extLst>
                </a:gridCol>
              </a:tblGrid>
              <a:tr h="623325">
                <a:tc>
                  <a:txBody>
                    <a:bodyPr/>
                    <a:lstStyle/>
                    <a:p>
                      <a:pPr algn="ctr"/>
                      <a:r>
                        <a:rPr lang="zh-CN" altLang="en-US" b="0" dirty="0">
                          <a:ln>
                            <a:solidFill>
                              <a:schemeClr val="bg1"/>
                            </a:solidFill>
                          </a:ln>
                          <a:solidFill>
                            <a:schemeClr val="bg1"/>
                          </a:solidFill>
                          <a:latin typeface="+mj-ea"/>
                          <a:ea typeface="+mj-ea"/>
                        </a:rPr>
                        <a:t>地区</a:t>
                      </a:r>
                      <a:r>
                        <a:rPr lang="en-US" altLang="zh-CN" b="0" dirty="0">
                          <a:ln>
                            <a:solidFill>
                              <a:schemeClr val="bg1"/>
                            </a:solidFill>
                          </a:ln>
                          <a:solidFill>
                            <a:schemeClr val="bg1"/>
                          </a:solidFill>
                          <a:latin typeface="+mn-lt"/>
                          <a:ea typeface="+mj-ea"/>
                        </a:rPr>
                        <a:t>1</a:t>
                      </a:r>
                      <a:endParaRPr lang="zh-CN" altLang="en-US" b="0" dirty="0">
                        <a:ln>
                          <a:solidFill>
                            <a:schemeClr val="bg1"/>
                          </a:solidFill>
                        </a:ln>
                        <a:solidFill>
                          <a:schemeClr val="bg1"/>
                        </a:solidFill>
                        <a:latin typeface="+mn-lt"/>
                        <a:ea typeface="+mj-ea"/>
                      </a:endParaRPr>
                    </a:p>
                  </a:txBody>
                  <a:tcPr anchor="ctr">
                    <a:lnT w="381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ln>
                            <a:solidFill>
                              <a:schemeClr val="bg1"/>
                            </a:solidFill>
                          </a:ln>
                          <a:solidFill>
                            <a:schemeClr val="bg1"/>
                          </a:solidFill>
                          <a:latin typeface="+mj-ea"/>
                          <a:ea typeface="+mn-ea"/>
                          <a:cs typeface="+mn-cs"/>
                        </a:rPr>
                        <a:t>地区</a:t>
                      </a:r>
                      <a:r>
                        <a:rPr lang="en-US" altLang="zh-CN" sz="1800" b="0" kern="1200" dirty="0">
                          <a:ln>
                            <a:solidFill>
                              <a:schemeClr val="bg1"/>
                            </a:solidFill>
                          </a:ln>
                          <a:solidFill>
                            <a:schemeClr val="bg1"/>
                          </a:solidFill>
                          <a:latin typeface="+mn-lt"/>
                          <a:ea typeface="+mj-ea"/>
                          <a:cs typeface="+mn-cs"/>
                        </a:rPr>
                        <a:t>2</a:t>
                      </a:r>
                      <a:endParaRPr lang="zh-CN" altLang="en-US" sz="1800" b="0" kern="1200" dirty="0">
                        <a:ln>
                          <a:solidFill>
                            <a:schemeClr val="bg1"/>
                          </a:solidFill>
                        </a:ln>
                        <a:solidFill>
                          <a:schemeClr val="bg1"/>
                        </a:solidFill>
                        <a:latin typeface="+mn-lt"/>
                        <a:ea typeface="+mj-ea"/>
                        <a:cs typeface="+mn-cs"/>
                      </a:endParaRPr>
                    </a:p>
                  </a:txBody>
                  <a:tcPr anchor="ctr">
                    <a:lnT w="381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ln>
                            <a:solidFill>
                              <a:schemeClr val="bg1"/>
                            </a:solidFill>
                          </a:ln>
                          <a:solidFill>
                            <a:schemeClr val="bg1"/>
                          </a:solidFill>
                          <a:latin typeface="+mj-ea"/>
                          <a:ea typeface="+mn-ea"/>
                          <a:cs typeface="+mn-cs"/>
                        </a:rPr>
                        <a:t>地区</a:t>
                      </a:r>
                      <a:r>
                        <a:rPr lang="en-US" altLang="zh-CN" sz="1800" b="0" kern="1200" dirty="0">
                          <a:ln>
                            <a:solidFill>
                              <a:schemeClr val="bg1"/>
                            </a:solidFill>
                          </a:ln>
                          <a:solidFill>
                            <a:schemeClr val="bg1"/>
                          </a:solidFill>
                          <a:latin typeface="+mn-lt"/>
                          <a:ea typeface="+mj-ea"/>
                          <a:cs typeface="+mn-cs"/>
                        </a:rPr>
                        <a:t>3</a:t>
                      </a:r>
                      <a:endParaRPr lang="zh-CN" altLang="en-US" sz="1800" b="0" kern="1200" dirty="0">
                        <a:ln>
                          <a:solidFill>
                            <a:schemeClr val="bg1"/>
                          </a:solidFill>
                        </a:ln>
                        <a:solidFill>
                          <a:schemeClr val="bg1"/>
                        </a:solidFill>
                        <a:latin typeface="+mn-lt"/>
                        <a:ea typeface="+mj-ea"/>
                        <a:cs typeface="+mn-cs"/>
                      </a:endParaRPr>
                    </a:p>
                  </a:txBody>
                  <a:tcPr anchor="ctr">
                    <a:lnT w="381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ln>
                            <a:solidFill>
                              <a:schemeClr val="bg1"/>
                            </a:solidFill>
                          </a:ln>
                          <a:solidFill>
                            <a:schemeClr val="bg1"/>
                          </a:solidFill>
                          <a:latin typeface="+mj-ea"/>
                          <a:ea typeface="+mn-ea"/>
                          <a:cs typeface="+mn-cs"/>
                        </a:rPr>
                        <a:t>地区</a:t>
                      </a:r>
                      <a:r>
                        <a:rPr lang="en-US" altLang="zh-CN" sz="1800" b="0" kern="1200" dirty="0">
                          <a:ln>
                            <a:solidFill>
                              <a:schemeClr val="bg1"/>
                            </a:solidFill>
                          </a:ln>
                          <a:solidFill>
                            <a:schemeClr val="bg1"/>
                          </a:solidFill>
                          <a:latin typeface="+mn-lt"/>
                          <a:ea typeface="+mj-ea"/>
                          <a:cs typeface="+mn-cs"/>
                        </a:rPr>
                        <a:t>4</a:t>
                      </a:r>
                      <a:endParaRPr lang="zh-CN" altLang="en-US" sz="1800" b="0" kern="1200" dirty="0">
                        <a:ln>
                          <a:solidFill>
                            <a:schemeClr val="bg1"/>
                          </a:solidFill>
                        </a:ln>
                        <a:solidFill>
                          <a:schemeClr val="bg1"/>
                        </a:solidFill>
                        <a:latin typeface="+mn-lt"/>
                        <a:ea typeface="+mj-ea"/>
                        <a:cs typeface="+mn-cs"/>
                      </a:endParaRPr>
                    </a:p>
                  </a:txBody>
                  <a:tcPr anchor="ctr">
                    <a:lnT w="381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ln>
                            <a:solidFill>
                              <a:schemeClr val="bg1"/>
                            </a:solidFill>
                          </a:ln>
                          <a:solidFill>
                            <a:schemeClr val="bg1"/>
                          </a:solidFill>
                          <a:latin typeface="+mj-ea"/>
                          <a:ea typeface="+mn-ea"/>
                          <a:cs typeface="+mn-cs"/>
                        </a:rPr>
                        <a:t>地区</a:t>
                      </a:r>
                      <a:r>
                        <a:rPr lang="en-US" altLang="zh-CN" sz="1800" b="0" kern="1200" dirty="0">
                          <a:ln>
                            <a:solidFill>
                              <a:schemeClr val="bg1"/>
                            </a:solidFill>
                          </a:ln>
                          <a:solidFill>
                            <a:schemeClr val="bg1"/>
                          </a:solidFill>
                          <a:latin typeface="+mn-lt"/>
                          <a:ea typeface="+mj-ea"/>
                          <a:cs typeface="+mn-cs"/>
                        </a:rPr>
                        <a:t>5</a:t>
                      </a:r>
                      <a:endParaRPr lang="zh-CN" altLang="en-US" sz="1800" b="0" kern="1200" dirty="0">
                        <a:ln>
                          <a:solidFill>
                            <a:schemeClr val="bg1"/>
                          </a:solidFill>
                        </a:ln>
                        <a:solidFill>
                          <a:schemeClr val="bg1"/>
                        </a:solidFill>
                        <a:latin typeface="+mn-lt"/>
                        <a:ea typeface="+mj-ea"/>
                        <a:cs typeface="+mn-cs"/>
                      </a:endParaRPr>
                    </a:p>
                  </a:txBody>
                  <a:tcPr anchor="ctr">
                    <a:lnT w="38100" cap="flat" cmpd="sng" algn="ctr">
                      <a:solidFill>
                        <a:schemeClr val="accent1"/>
                      </a:solidFill>
                      <a:prstDash val="solid"/>
                      <a:round/>
                      <a:headEnd type="none" w="med" len="med"/>
                      <a:tailEnd type="none" w="med" len="med"/>
                    </a:lnT>
                    <a:solidFill>
                      <a:schemeClr val="accent1"/>
                    </a:solidFill>
                  </a:tcPr>
                </a:tc>
                <a:extLst>
                  <a:ext uri="{0D108BD9-81ED-4DB2-BD59-A6C34878D82A}">
                    <a16:rowId xmlns:a16="http://schemas.microsoft.com/office/drawing/2014/main" val="10000"/>
                  </a:ext>
                </a:extLst>
              </a:tr>
              <a:tr h="578971">
                <a:tc>
                  <a:txBody>
                    <a:bodyPr/>
                    <a:lstStyle/>
                    <a:p>
                      <a:pPr algn="ctr"/>
                      <a:r>
                        <a:rPr lang="zh-CN" altLang="en-US" sz="1600" dirty="0">
                          <a:solidFill>
                            <a:schemeClr val="tx1">
                              <a:lumMod val="75000"/>
                              <a:lumOff val="25000"/>
                            </a:schemeClr>
                          </a:solidFill>
                        </a:rPr>
                        <a:t>范围较广</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范围较广</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范围较广</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范围局限</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a:solidFill>
                            <a:schemeClr val="tx1">
                              <a:lumMod val="75000"/>
                              <a:lumOff val="25000"/>
                            </a:schemeClr>
                          </a:solidFill>
                        </a:rPr>
                        <a:t>范围局限</a:t>
                      </a:r>
                      <a:endParaRPr lang="zh-CN" altLang="en-US" sz="1600" dirty="0">
                        <a:solidFill>
                          <a:schemeClr val="tx1">
                            <a:lumMod val="75000"/>
                            <a:lumOff val="25000"/>
                          </a:schemeClr>
                        </a:solidFill>
                      </a:endParaRPr>
                    </a:p>
                  </a:txBody>
                  <a:tcPr anchor="ctr">
                    <a:noFill/>
                  </a:tcPr>
                </a:tc>
                <a:extLst>
                  <a:ext uri="{0D108BD9-81ED-4DB2-BD59-A6C34878D82A}">
                    <a16:rowId xmlns:a16="http://schemas.microsoft.com/office/drawing/2014/main" val="10001"/>
                  </a:ext>
                </a:extLst>
              </a:tr>
              <a:tr h="578971">
                <a:tc>
                  <a:txBody>
                    <a:bodyPr/>
                    <a:lstStyle/>
                    <a:p>
                      <a:pPr algn="ctr"/>
                      <a:r>
                        <a:rPr lang="zh-CN" altLang="en-US" sz="1600" dirty="0">
                          <a:solidFill>
                            <a:schemeClr val="tx1">
                              <a:lumMod val="75000"/>
                              <a:lumOff val="25000"/>
                            </a:schemeClr>
                          </a:solidFill>
                        </a:rPr>
                        <a:t>信号良好</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信号良好</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信号良好</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信号不佳</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信号不佳</a:t>
                      </a:r>
                    </a:p>
                  </a:txBody>
                  <a:tcPr anchor="ctr">
                    <a:solidFill>
                      <a:schemeClr val="bg1">
                        <a:lumMod val="85000"/>
                      </a:schemeClr>
                    </a:solidFill>
                  </a:tcPr>
                </a:tc>
                <a:extLst>
                  <a:ext uri="{0D108BD9-81ED-4DB2-BD59-A6C34878D82A}">
                    <a16:rowId xmlns:a16="http://schemas.microsoft.com/office/drawing/2014/main" val="10002"/>
                  </a:ext>
                </a:extLst>
              </a:tr>
              <a:tr h="578971">
                <a:tc>
                  <a:txBody>
                    <a:bodyPr/>
                    <a:lstStyle/>
                    <a:p>
                      <a:pPr algn="ctr"/>
                      <a:r>
                        <a:rPr lang="zh-CN" altLang="en-US" sz="1600" dirty="0">
                          <a:solidFill>
                            <a:schemeClr val="tx1">
                              <a:lumMod val="75000"/>
                              <a:lumOff val="25000"/>
                            </a:schemeClr>
                          </a:solidFill>
                        </a:rPr>
                        <a:t>接受度较好</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接受度较好</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接受度一般</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接受度较差</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接受度较差</a:t>
                      </a:r>
                    </a:p>
                  </a:txBody>
                  <a:tcPr anchor="ctr">
                    <a:noFill/>
                  </a:tcPr>
                </a:tc>
                <a:extLst>
                  <a:ext uri="{0D108BD9-81ED-4DB2-BD59-A6C34878D82A}">
                    <a16:rowId xmlns:a16="http://schemas.microsoft.com/office/drawing/2014/main" val="10003"/>
                  </a:ext>
                </a:extLst>
              </a:tr>
              <a:tr h="578971">
                <a:tc>
                  <a:txBody>
                    <a:bodyPr/>
                    <a:lstStyle/>
                    <a:p>
                      <a:pPr algn="ctr"/>
                      <a:r>
                        <a:rPr lang="zh-CN" altLang="en-US" sz="1600" dirty="0">
                          <a:solidFill>
                            <a:schemeClr val="tx1">
                              <a:lumMod val="75000"/>
                              <a:lumOff val="25000"/>
                            </a:schemeClr>
                          </a:solidFill>
                        </a:rPr>
                        <a:t>投入适用</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投入适用</a:t>
                      </a:r>
                    </a:p>
                  </a:txBody>
                  <a:tcPr anchor="ctr">
                    <a:solidFill>
                      <a:schemeClr val="bg1">
                        <a:lumMod val="85000"/>
                      </a:schemeClr>
                    </a:solidFill>
                  </a:tcPr>
                </a:tc>
                <a:tc>
                  <a:txBody>
                    <a:bodyPr/>
                    <a:lstStyle/>
                    <a:p>
                      <a:pPr algn="ctr"/>
                      <a:r>
                        <a:rPr lang="zh-CN" altLang="en-US" sz="1600" dirty="0">
                          <a:solidFill>
                            <a:schemeClr val="tx1">
                              <a:lumMod val="75000"/>
                              <a:lumOff val="25000"/>
                            </a:schemeClr>
                          </a:solidFill>
                        </a:rPr>
                        <a:t>试用阶段</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试用阶段</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lumMod val="75000"/>
                              <a:lumOff val="25000"/>
                            </a:schemeClr>
                          </a:solidFill>
                        </a:rPr>
                        <a:t>试用阶段</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矩形 9"/>
          <p:cNvSpPr/>
          <p:nvPr/>
        </p:nvSpPr>
        <p:spPr>
          <a:xfrm>
            <a:off x="1055689" y="1317131"/>
            <a:ext cx="4172617" cy="430567"/>
          </a:xfrm>
          <a:prstGeom prst="rect">
            <a:avLst/>
          </a:prstGeom>
          <a:noFill/>
        </p:spPr>
        <p:txBody>
          <a:bodyPr wrap="none" lIns="0" r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zh-CN" sz="2000" b="1" i="0" u="none" strike="noStrike" kern="1200" cap="none" spc="0" normalizeH="0" baseline="0" noProof="0" dirty="0">
                <a:ln>
                  <a:noFill/>
                </a:ln>
                <a:solidFill>
                  <a:schemeClr val="accent1"/>
                </a:solidFill>
                <a:effectLst/>
                <a:uLnTx/>
                <a:uFillTx/>
                <a:latin typeface="+mj-ea"/>
                <a:ea typeface="+mj-ea"/>
                <a:cs typeface="+mn-cs"/>
              </a:rPr>
              <a:t>5G</a:t>
            </a:r>
            <a:r>
              <a:rPr kumimoji="0" lang="zh-CN" altLang="en-US" sz="2000" b="1" i="0" u="none" strike="noStrike" kern="1200" cap="none" spc="0" normalizeH="0" baseline="0" noProof="0" dirty="0">
                <a:ln>
                  <a:noFill/>
                </a:ln>
                <a:solidFill>
                  <a:schemeClr val="accent1"/>
                </a:solidFill>
                <a:effectLst/>
                <a:uLnTx/>
                <a:uFillTx/>
                <a:latin typeface="+mj-ea"/>
                <a:ea typeface="+mj-ea"/>
                <a:cs typeface="+mn-cs"/>
              </a:rPr>
              <a:t>智慧医疗让医疗资源“近在眼前”</a:t>
            </a:r>
            <a:endParaRPr lang="zh-CN" altLang="en-US" sz="2000" b="1" dirty="0">
              <a:solidFill>
                <a:schemeClr val="accent1"/>
              </a:solidFill>
              <a:latin typeface="+mj-ea"/>
              <a:ea typeface="+mj-ea"/>
            </a:endParaRPr>
          </a:p>
        </p:txBody>
      </p:sp>
      <p:sp>
        <p:nvSpPr>
          <p:cNvPr id="11" name="矩形 10"/>
          <p:cNvSpPr/>
          <p:nvPr/>
        </p:nvSpPr>
        <p:spPr>
          <a:xfrm>
            <a:off x="1055688" y="1835294"/>
            <a:ext cx="10099991" cy="729110"/>
          </a:xfrm>
          <a:prstGeom prst="rect">
            <a:avLst/>
          </a:prstGeom>
          <a:noFill/>
        </p:spPr>
        <p:txBody>
          <a:bodyPr wrap="square" lIns="0" r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0" lang="en-US" altLang="zh-CN" b="0" i="0" u="none" strike="noStrike" kern="1200" cap="none" spc="0" normalizeH="0" baseline="0" noProof="0" dirty="0">
                <a:ln>
                  <a:noFill/>
                </a:ln>
                <a:solidFill>
                  <a:prstClr val="black"/>
                </a:solidFill>
                <a:effectLst/>
                <a:uLnTx/>
                <a:uFillTx/>
                <a:latin typeface="+mn-ea"/>
                <a:cs typeface="+mn-cs"/>
              </a:rPr>
              <a:t>5G</a:t>
            </a:r>
            <a:r>
              <a:rPr kumimoji="0" lang="zh-CN" altLang="en-US" b="0" i="0" u="none" strike="noStrike" kern="1200" cap="none" spc="0" normalizeH="0" baseline="0" noProof="0" dirty="0">
                <a:ln>
                  <a:noFill/>
                </a:ln>
                <a:solidFill>
                  <a:prstClr val="black"/>
                </a:solidFill>
                <a:effectLst/>
                <a:uLnTx/>
                <a:uFillTx/>
                <a:latin typeface="+mn-ea"/>
                <a:cs typeface="+mn-cs"/>
              </a:rPr>
              <a:t>智慧医疗是</a:t>
            </a:r>
            <a:r>
              <a:rPr kumimoji="0" lang="en-US" altLang="zh-CN" b="0" i="0" u="none" strike="noStrike" kern="1200" cap="none" spc="0" normalizeH="0" baseline="0" noProof="0" dirty="0">
                <a:ln>
                  <a:noFill/>
                </a:ln>
                <a:solidFill>
                  <a:prstClr val="black"/>
                </a:solidFill>
                <a:effectLst/>
                <a:uLnTx/>
                <a:uFillTx/>
                <a:latin typeface="+mn-ea"/>
                <a:cs typeface="+mn-cs"/>
              </a:rPr>
              <a:t>5G</a:t>
            </a:r>
            <a:r>
              <a:rPr kumimoji="0" lang="zh-CN" altLang="en-US" b="0" i="0" u="none" strike="noStrike" kern="1200" cap="none" spc="0" normalizeH="0" baseline="0" noProof="0" dirty="0">
                <a:ln>
                  <a:noFill/>
                </a:ln>
                <a:solidFill>
                  <a:prstClr val="black"/>
                </a:solidFill>
                <a:effectLst/>
                <a:uLnTx/>
                <a:uFillTx/>
                <a:latin typeface="+mn-ea"/>
                <a:cs typeface="+mn-cs"/>
              </a:rPr>
              <a:t>通信技术和医疗技术结合的产物，智慧医疗场景一直是带动</a:t>
            </a:r>
            <a:r>
              <a:rPr kumimoji="0" lang="en-US" altLang="zh-CN" b="0" i="0" u="none" strike="noStrike" kern="1200" cap="none" spc="0" normalizeH="0" baseline="0" noProof="0" dirty="0">
                <a:ln>
                  <a:noFill/>
                </a:ln>
                <a:solidFill>
                  <a:prstClr val="black"/>
                </a:solidFill>
                <a:effectLst/>
                <a:uLnTx/>
                <a:uFillTx/>
                <a:latin typeface="+mn-ea"/>
                <a:cs typeface="+mn-cs"/>
              </a:rPr>
              <a:t>5G</a:t>
            </a:r>
            <a:r>
              <a:rPr kumimoji="0" lang="zh-CN" altLang="en-US" b="0" i="0" u="none" strike="noStrike" kern="1200" cap="none" spc="0" normalizeH="0" baseline="0" noProof="0" dirty="0">
                <a:ln>
                  <a:noFill/>
                </a:ln>
                <a:solidFill>
                  <a:prstClr val="black"/>
                </a:solidFill>
                <a:effectLst/>
                <a:uLnTx/>
                <a:uFillTx/>
                <a:latin typeface="+mn-ea"/>
                <a:cs typeface="+mn-cs"/>
              </a:rPr>
              <a:t>技术成熟的试验田，而</a:t>
            </a:r>
            <a:r>
              <a:rPr kumimoji="0" lang="en-US" altLang="zh-CN" b="0" i="0" u="none" strike="noStrike" kern="1200" cap="none" spc="0" normalizeH="0" baseline="0" noProof="0" dirty="0">
                <a:ln>
                  <a:noFill/>
                </a:ln>
                <a:solidFill>
                  <a:prstClr val="black"/>
                </a:solidFill>
                <a:effectLst/>
                <a:uLnTx/>
                <a:uFillTx/>
                <a:latin typeface="+mn-ea"/>
                <a:cs typeface="+mn-cs"/>
              </a:rPr>
              <a:t>5G</a:t>
            </a:r>
            <a:r>
              <a:rPr kumimoji="0" lang="zh-CN" altLang="en-US" b="0" i="0" u="none" strike="noStrike" kern="1200" cap="none" spc="0" normalizeH="0" baseline="0" noProof="0" dirty="0">
                <a:ln>
                  <a:noFill/>
                </a:ln>
                <a:solidFill>
                  <a:prstClr val="black"/>
                </a:solidFill>
                <a:effectLst/>
                <a:uLnTx/>
                <a:uFillTx/>
                <a:latin typeface="+mn-ea"/>
                <a:cs typeface="+mn-cs"/>
              </a:rPr>
              <a:t>大带宽、低时延、广连接的优势，又是智慧医疗建设的强大技术动能。</a:t>
            </a:r>
            <a:endParaRPr lang="zh-CN" altLang="en-US" dirty="0">
              <a:latin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建设“互联网</a:t>
            </a:r>
            <a:r>
              <a:rPr lang="en-US" altLang="zh-CN" dirty="0"/>
              <a:t>+”</a:t>
            </a:r>
            <a:r>
              <a:rPr lang="zh-CN" altLang="en-US" dirty="0"/>
              <a:t>健康管理专科中心</a:t>
            </a:r>
          </a:p>
        </p:txBody>
      </p:sp>
      <p:sp>
        <p:nvSpPr>
          <p:cNvPr id="3" name="文本占位符 2"/>
          <p:cNvSpPr>
            <a:spLocks noGrp="1"/>
          </p:cNvSpPr>
          <p:nvPr>
            <p:ph type="body" sz="quarter" idx="10"/>
          </p:nvPr>
        </p:nvSpPr>
        <p:spPr/>
        <p:txBody>
          <a:bodyPr>
            <a:noAutofit/>
          </a:bodyPr>
          <a:lstStyle/>
          <a:p>
            <a:r>
              <a:rPr lang="en-US" altLang="zh-CN" dirty="0"/>
              <a:t>CONSTRUCTION OF "INTERNET +" HEALTH MANAGEMENT SPECIALIST CENTER</a:t>
            </a:r>
            <a:endParaRPr lang="zh-CN" altLang="en-US" dirty="0"/>
          </a:p>
        </p:txBody>
      </p:sp>
      <p:grpSp>
        <p:nvGrpSpPr>
          <p:cNvPr id="17" name="组合 16"/>
          <p:cNvGrpSpPr/>
          <p:nvPr/>
        </p:nvGrpSpPr>
        <p:grpSpPr>
          <a:xfrm>
            <a:off x="3313172" y="1803266"/>
            <a:ext cx="5643383" cy="3150670"/>
            <a:chOff x="3313172" y="2120766"/>
            <a:chExt cx="5643383" cy="3150670"/>
          </a:xfrm>
        </p:grpSpPr>
        <p:sp>
          <p:nvSpPr>
            <p:cNvPr id="4" name="菱形 3"/>
            <p:cNvSpPr/>
            <p:nvPr/>
          </p:nvSpPr>
          <p:spPr>
            <a:xfrm>
              <a:off x="4520665" y="2120766"/>
              <a:ext cx="3150670" cy="3150670"/>
            </a:xfrm>
            <a:prstGeom prst="diamond">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5" name="菱形 4"/>
            <p:cNvSpPr/>
            <p:nvPr/>
          </p:nvSpPr>
          <p:spPr>
            <a:xfrm>
              <a:off x="4989095" y="2589196"/>
              <a:ext cx="2213810" cy="2213810"/>
            </a:xfrm>
            <a:prstGeom prst="diamond">
              <a:avLst/>
            </a:prstGeom>
            <a:blipFill dpi="0" rotWithShape="1">
              <a:blip r:embed="rId2"/>
              <a:srcRect/>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grpSp>
          <p:nvGrpSpPr>
            <p:cNvPr id="16" name="组合 15"/>
            <p:cNvGrpSpPr/>
            <p:nvPr/>
          </p:nvGrpSpPr>
          <p:grpSpPr>
            <a:xfrm>
              <a:off x="3313172" y="2870789"/>
              <a:ext cx="5549901" cy="924026"/>
              <a:chOff x="3313172" y="2870789"/>
              <a:chExt cx="5549901" cy="924026"/>
            </a:xfrm>
          </p:grpSpPr>
          <p:sp>
            <p:nvSpPr>
              <p:cNvPr id="6" name="菱形 5"/>
              <p:cNvSpPr/>
              <p:nvPr/>
            </p:nvSpPr>
            <p:spPr>
              <a:xfrm>
                <a:off x="3313172" y="2870789"/>
                <a:ext cx="924026" cy="92402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dirty="0">
                    <a:ea typeface="+mj-ea"/>
                  </a:rPr>
                  <a:t>1</a:t>
                </a:r>
                <a:endParaRPr lang="zh-CN" altLang="en-US" sz="2400" dirty="0">
                  <a:ea typeface="+mj-ea"/>
                </a:endParaRPr>
              </a:p>
            </p:txBody>
          </p:sp>
          <p:sp>
            <p:nvSpPr>
              <p:cNvPr id="9" name="菱形 8"/>
              <p:cNvSpPr/>
              <p:nvPr/>
            </p:nvSpPr>
            <p:spPr>
              <a:xfrm>
                <a:off x="7939047" y="2870789"/>
                <a:ext cx="924026" cy="92402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dirty="0">
                    <a:ea typeface="+mj-ea"/>
                  </a:rPr>
                  <a:t>4</a:t>
                </a:r>
                <a:endParaRPr lang="zh-CN" altLang="en-US" sz="2400" dirty="0">
                  <a:ea typeface="+mj-ea"/>
                </a:endParaRPr>
              </a:p>
            </p:txBody>
          </p:sp>
        </p:grpSp>
        <p:grpSp>
          <p:nvGrpSpPr>
            <p:cNvPr id="14" name="组合 13"/>
            <p:cNvGrpSpPr/>
            <p:nvPr/>
          </p:nvGrpSpPr>
          <p:grpSpPr>
            <a:xfrm>
              <a:off x="3375145" y="3346904"/>
              <a:ext cx="5581410" cy="1276264"/>
              <a:chOff x="3305295" y="3728852"/>
              <a:chExt cx="5581410" cy="1276264"/>
            </a:xfrm>
          </p:grpSpPr>
          <p:sp>
            <p:nvSpPr>
              <p:cNvPr id="10" name="椭圆 9"/>
              <p:cNvSpPr/>
              <p:nvPr/>
            </p:nvSpPr>
            <p:spPr>
              <a:xfrm>
                <a:off x="3305295" y="3728852"/>
                <a:ext cx="5581410" cy="1276264"/>
              </a:xfrm>
              <a:prstGeom prst="ellipse">
                <a:avLst/>
              </a:prstGeom>
              <a:noFill/>
              <a:ln>
                <a:gradFill>
                  <a:gsLst>
                    <a:gs pos="24200">
                      <a:srgbClr val="374BFE">
                        <a:alpha val="0"/>
                      </a:srgbClr>
                    </a:gs>
                    <a:gs pos="100000">
                      <a:schemeClr val="accent1"/>
                    </a:gs>
                    <a:gs pos="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12" name="椭圆 11"/>
              <p:cNvSpPr/>
              <p:nvPr/>
            </p:nvSpPr>
            <p:spPr>
              <a:xfrm>
                <a:off x="3473450" y="3841750"/>
                <a:ext cx="5257800" cy="1036366"/>
              </a:xfrm>
              <a:prstGeom prst="ellipse">
                <a:avLst/>
              </a:prstGeom>
              <a:noFill/>
              <a:ln>
                <a:gradFill>
                  <a:gsLst>
                    <a:gs pos="24200">
                      <a:srgbClr val="374BFE">
                        <a:alpha val="0"/>
                      </a:srgbClr>
                    </a:gs>
                    <a:gs pos="100000">
                      <a:schemeClr val="accent1"/>
                    </a:gs>
                    <a:gs pos="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grpSp>
        <p:grpSp>
          <p:nvGrpSpPr>
            <p:cNvPr id="15" name="组合 14"/>
            <p:cNvGrpSpPr/>
            <p:nvPr/>
          </p:nvGrpSpPr>
          <p:grpSpPr>
            <a:xfrm>
              <a:off x="4164073" y="4274053"/>
              <a:ext cx="3912058" cy="924026"/>
              <a:chOff x="4214873" y="4274053"/>
              <a:chExt cx="3912058" cy="924026"/>
            </a:xfrm>
          </p:grpSpPr>
          <p:sp>
            <p:nvSpPr>
              <p:cNvPr id="7" name="菱形 6"/>
              <p:cNvSpPr/>
              <p:nvPr/>
            </p:nvSpPr>
            <p:spPr>
              <a:xfrm>
                <a:off x="4214873" y="4274053"/>
                <a:ext cx="924026" cy="92402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dirty="0">
                    <a:ea typeface="+mj-ea"/>
                  </a:rPr>
                  <a:t>2</a:t>
                </a:r>
                <a:endParaRPr lang="zh-CN" altLang="en-US" sz="2400" dirty="0">
                  <a:ea typeface="+mj-ea"/>
                </a:endParaRPr>
              </a:p>
            </p:txBody>
          </p:sp>
          <p:sp>
            <p:nvSpPr>
              <p:cNvPr id="8" name="菱形 7"/>
              <p:cNvSpPr/>
              <p:nvPr/>
            </p:nvSpPr>
            <p:spPr>
              <a:xfrm>
                <a:off x="7202905" y="4274053"/>
                <a:ext cx="924026" cy="92402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400" dirty="0">
                    <a:ea typeface="+mj-ea"/>
                  </a:rPr>
                  <a:t>3</a:t>
                </a:r>
                <a:endParaRPr lang="zh-CN" altLang="en-US" sz="2400" dirty="0">
                  <a:ea typeface="+mj-ea"/>
                </a:endParaRPr>
              </a:p>
            </p:txBody>
          </p:sp>
        </p:grpSp>
      </p:grpSp>
      <p:sp>
        <p:nvSpPr>
          <p:cNvPr id="22" name="文本框 21"/>
          <p:cNvSpPr txBox="1"/>
          <p:nvPr/>
        </p:nvSpPr>
        <p:spPr>
          <a:xfrm>
            <a:off x="8278870" y="4927135"/>
            <a:ext cx="2836428" cy="1061823"/>
          </a:xfrm>
          <a:prstGeom prst="rect">
            <a:avLst/>
          </a:prstGeom>
          <a:noFill/>
        </p:spPr>
        <p:txBody>
          <a:bodyPr wrap="square" lIns="0" rIns="0" rtlCol="0">
            <a:noAutofit/>
          </a:bodyPr>
          <a:lstStyle/>
          <a:p>
            <a:pPr algn="l">
              <a:lnSpc>
                <a:spcPct val="120000"/>
              </a:lnSpc>
            </a:pPr>
            <a:r>
              <a:rPr lang="zh-CN" altLang="en-US" sz="1600" dirty="0">
                <a:latin typeface="+mn-ea"/>
              </a:rPr>
              <a:t>为院后或行动不便的特殊人群提供医院级专属护理和照护，提供延伸护理服务</a:t>
            </a:r>
          </a:p>
        </p:txBody>
      </p:sp>
      <p:sp>
        <p:nvSpPr>
          <p:cNvPr id="23" name="文本框 22"/>
          <p:cNvSpPr txBox="1"/>
          <p:nvPr/>
        </p:nvSpPr>
        <p:spPr>
          <a:xfrm>
            <a:off x="8262591" y="4493486"/>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开展康复护理等延伸服务</a:t>
            </a:r>
          </a:p>
        </p:txBody>
      </p:sp>
      <p:sp>
        <p:nvSpPr>
          <p:cNvPr id="25" name="文本框 24"/>
          <p:cNvSpPr txBox="1"/>
          <p:nvPr/>
        </p:nvSpPr>
        <p:spPr>
          <a:xfrm>
            <a:off x="1071186" y="4916944"/>
            <a:ext cx="2890063" cy="719955"/>
          </a:xfrm>
          <a:prstGeom prst="rect">
            <a:avLst/>
          </a:prstGeom>
          <a:noFill/>
        </p:spPr>
        <p:txBody>
          <a:bodyPr wrap="square" lIns="0" rIns="0" rtlCol="0">
            <a:noAutofit/>
          </a:bodyPr>
          <a:lstStyle/>
          <a:p>
            <a:pPr algn="l">
              <a:lnSpc>
                <a:spcPct val="120000"/>
              </a:lnSpc>
            </a:pPr>
            <a:r>
              <a:rPr lang="zh-CN" altLang="en-US" sz="1600" dirty="0">
                <a:latin typeface="+mn-ea"/>
              </a:rPr>
              <a:t>互联网医院数据互联互通互认，解决异地患者就医困难。</a:t>
            </a:r>
          </a:p>
        </p:txBody>
      </p:sp>
      <p:sp>
        <p:nvSpPr>
          <p:cNvPr id="26" name="文本框 25"/>
          <p:cNvSpPr txBox="1"/>
          <p:nvPr/>
        </p:nvSpPr>
        <p:spPr>
          <a:xfrm>
            <a:off x="1072679" y="4493486"/>
            <a:ext cx="2834015"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开展互联网医院联合体建设</a:t>
            </a:r>
          </a:p>
        </p:txBody>
      </p:sp>
      <p:sp>
        <p:nvSpPr>
          <p:cNvPr id="19" name="文本框 18"/>
          <p:cNvSpPr txBox="1"/>
          <p:nvPr/>
        </p:nvSpPr>
        <p:spPr>
          <a:xfrm>
            <a:off x="8845547" y="1989805"/>
            <a:ext cx="2501093" cy="693391"/>
          </a:xfrm>
          <a:prstGeom prst="rect">
            <a:avLst/>
          </a:prstGeom>
          <a:noFill/>
        </p:spPr>
        <p:txBody>
          <a:bodyPr wrap="square" lIns="0" rIns="0" rtlCol="0">
            <a:noAutofit/>
          </a:bodyPr>
          <a:lstStyle/>
          <a:p>
            <a:pPr algn="l">
              <a:lnSpc>
                <a:spcPct val="120000"/>
              </a:lnSpc>
            </a:pPr>
            <a:r>
              <a:rPr lang="zh-CN" altLang="en-US" sz="1600" dirty="0">
                <a:latin typeface="+mn-ea"/>
              </a:rPr>
              <a:t>通过线上、线下无缝对接，满足百姓个性化健康需求。</a:t>
            </a:r>
          </a:p>
        </p:txBody>
      </p:sp>
      <p:sp>
        <p:nvSpPr>
          <p:cNvPr id="20" name="文本框 19"/>
          <p:cNvSpPr txBox="1"/>
          <p:nvPr/>
        </p:nvSpPr>
        <p:spPr>
          <a:xfrm>
            <a:off x="8829268" y="1556156"/>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构建医疗健康管理大数据</a:t>
            </a:r>
          </a:p>
        </p:txBody>
      </p:sp>
      <p:sp>
        <p:nvSpPr>
          <p:cNvPr id="28" name="文本框 27"/>
          <p:cNvSpPr txBox="1"/>
          <p:nvPr/>
        </p:nvSpPr>
        <p:spPr>
          <a:xfrm>
            <a:off x="869581" y="1963241"/>
            <a:ext cx="2524365" cy="719955"/>
          </a:xfrm>
          <a:prstGeom prst="rect">
            <a:avLst/>
          </a:prstGeom>
          <a:noFill/>
        </p:spPr>
        <p:txBody>
          <a:bodyPr wrap="square" lIns="0" rIns="0" rtlCol="0">
            <a:noAutofit/>
          </a:bodyPr>
          <a:lstStyle/>
          <a:p>
            <a:pPr algn="r">
              <a:lnSpc>
                <a:spcPct val="120000"/>
              </a:lnSpc>
            </a:pPr>
            <a:r>
              <a:rPr lang="zh-CN" altLang="en-US" sz="1600" dirty="0">
                <a:latin typeface="+mn-ea"/>
              </a:rPr>
              <a:t>打造孕产生育中心、老年医学中心等健康管理专科中心</a:t>
            </a:r>
          </a:p>
        </p:txBody>
      </p:sp>
      <p:sp>
        <p:nvSpPr>
          <p:cNvPr id="29" name="文本框 28"/>
          <p:cNvSpPr txBox="1"/>
          <p:nvPr/>
        </p:nvSpPr>
        <p:spPr>
          <a:xfrm>
            <a:off x="1725555" y="1556156"/>
            <a:ext cx="1615827" cy="369332"/>
          </a:xfrm>
          <a:prstGeom prst="rect">
            <a:avLst/>
          </a:prstGeom>
          <a:noFill/>
        </p:spPr>
        <p:txBody>
          <a:bodyPr wrap="none" lIns="0" rIns="0" rtlCol="0">
            <a:noAutofit/>
          </a:bodyPr>
          <a:lstStyle/>
          <a:p>
            <a:pPr algn="l"/>
            <a:r>
              <a:rPr lang="zh-CN" altLang="en-US" b="1" dirty="0">
                <a:solidFill>
                  <a:schemeClr val="accent1"/>
                </a:solidFill>
                <a:latin typeface="+mj-ea"/>
                <a:ea typeface="+mj-ea"/>
              </a:rPr>
              <a:t>全生命周期服务</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p:cNvSpPr/>
          <p:nvPr/>
        </p:nvSpPr>
        <p:spPr>
          <a:xfrm>
            <a:off x="965304" y="1883625"/>
            <a:ext cx="2203979" cy="3598333"/>
          </a:xfrm>
          <a:prstGeom prst="roundRect">
            <a:avLst>
              <a:gd name="adj" fmla="val 4456"/>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5" name="组合 14"/>
          <p:cNvGrpSpPr/>
          <p:nvPr/>
        </p:nvGrpSpPr>
        <p:grpSpPr>
          <a:xfrm>
            <a:off x="1230058" y="4799181"/>
            <a:ext cx="1726652" cy="348387"/>
            <a:chOff x="1230058" y="4799181"/>
            <a:chExt cx="1726652" cy="348387"/>
          </a:xfrm>
        </p:grpSpPr>
        <p:sp>
          <p:nvSpPr>
            <p:cNvPr id="31" name="矩形: 圆角 30"/>
            <p:cNvSpPr/>
            <p:nvPr/>
          </p:nvSpPr>
          <p:spPr>
            <a:xfrm>
              <a:off x="1230058" y="4799181"/>
              <a:ext cx="1726652" cy="348387"/>
            </a:xfrm>
            <a:prstGeom prst="roundRect">
              <a:avLst>
                <a:gd name="adj" fmla="val 189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cxnSp>
          <p:nvCxnSpPr>
            <p:cNvPr id="47" name="直接箭头连接符 46"/>
            <p:cNvCxnSpPr/>
            <p:nvPr/>
          </p:nvCxnSpPr>
          <p:spPr>
            <a:xfrm>
              <a:off x="1687924" y="4979583"/>
              <a:ext cx="729350"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grpSp>
      <p:sp>
        <p:nvSpPr>
          <p:cNvPr id="17" name="矩形: 圆角 16"/>
          <p:cNvSpPr/>
          <p:nvPr/>
        </p:nvSpPr>
        <p:spPr>
          <a:xfrm>
            <a:off x="3650601" y="1883625"/>
            <a:ext cx="2203979" cy="3598333"/>
          </a:xfrm>
          <a:prstGeom prst="roundRect">
            <a:avLst>
              <a:gd name="adj" fmla="val 4456"/>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4" name="组合 13"/>
          <p:cNvGrpSpPr/>
          <p:nvPr/>
        </p:nvGrpSpPr>
        <p:grpSpPr>
          <a:xfrm>
            <a:off x="3906658" y="4799181"/>
            <a:ext cx="1726652" cy="348387"/>
            <a:chOff x="3906658" y="4799181"/>
            <a:chExt cx="1726652" cy="348387"/>
          </a:xfrm>
        </p:grpSpPr>
        <p:sp>
          <p:nvSpPr>
            <p:cNvPr id="44" name="矩形: 圆角 43"/>
            <p:cNvSpPr/>
            <p:nvPr/>
          </p:nvSpPr>
          <p:spPr>
            <a:xfrm>
              <a:off x="3906658" y="4799181"/>
              <a:ext cx="1726652" cy="348387"/>
            </a:xfrm>
            <a:prstGeom prst="roundRect">
              <a:avLst>
                <a:gd name="adj" fmla="val 189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cxnSp>
          <p:nvCxnSpPr>
            <p:cNvPr id="48" name="直接箭头连接符 47"/>
            <p:cNvCxnSpPr/>
            <p:nvPr/>
          </p:nvCxnSpPr>
          <p:spPr>
            <a:xfrm>
              <a:off x="4393419" y="4979583"/>
              <a:ext cx="729350"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grpSp>
      <p:sp>
        <p:nvSpPr>
          <p:cNvPr id="23" name="矩形: 圆角 22"/>
          <p:cNvSpPr/>
          <p:nvPr/>
        </p:nvSpPr>
        <p:spPr>
          <a:xfrm>
            <a:off x="6335898" y="1883625"/>
            <a:ext cx="2203979" cy="3598333"/>
          </a:xfrm>
          <a:prstGeom prst="roundRect">
            <a:avLst>
              <a:gd name="adj" fmla="val 4456"/>
            </a:avLst>
          </a:prstGeom>
          <a:solidFill>
            <a:schemeClr val="accent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0" name="组合 9"/>
          <p:cNvGrpSpPr/>
          <p:nvPr/>
        </p:nvGrpSpPr>
        <p:grpSpPr>
          <a:xfrm>
            <a:off x="6583258" y="4799181"/>
            <a:ext cx="1726652" cy="348387"/>
            <a:chOff x="6583258" y="4799181"/>
            <a:chExt cx="1726652" cy="348387"/>
          </a:xfrm>
        </p:grpSpPr>
        <p:sp>
          <p:nvSpPr>
            <p:cNvPr id="45" name="矩形: 圆角 44"/>
            <p:cNvSpPr/>
            <p:nvPr/>
          </p:nvSpPr>
          <p:spPr>
            <a:xfrm>
              <a:off x="6583258" y="4799181"/>
              <a:ext cx="1726652" cy="348387"/>
            </a:xfrm>
            <a:prstGeom prst="roundRect">
              <a:avLst>
                <a:gd name="adj" fmla="val 189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cxnSp>
          <p:nvCxnSpPr>
            <p:cNvPr id="49" name="直接箭头连接符 48"/>
            <p:cNvCxnSpPr/>
            <p:nvPr/>
          </p:nvCxnSpPr>
          <p:spPr>
            <a:xfrm>
              <a:off x="7098914" y="4979583"/>
              <a:ext cx="729350" cy="0"/>
            </a:xfrm>
            <a:prstGeom prst="straightConnector1">
              <a:avLst/>
            </a:prstGeom>
            <a:ln w="28575" cap="rnd">
              <a:solidFill>
                <a:schemeClr val="accent1"/>
              </a:solidFill>
              <a:round/>
              <a:tailEnd type="arrow"/>
            </a:ln>
          </p:spPr>
          <p:style>
            <a:lnRef idx="1">
              <a:schemeClr val="accent1"/>
            </a:lnRef>
            <a:fillRef idx="0">
              <a:schemeClr val="accent1"/>
            </a:fillRef>
            <a:effectRef idx="0">
              <a:schemeClr val="accent1"/>
            </a:effectRef>
            <a:fontRef idx="minor">
              <a:schemeClr val="tx1"/>
            </a:fontRef>
          </p:style>
        </p:cxnSp>
      </p:grpSp>
      <p:sp>
        <p:nvSpPr>
          <p:cNvPr id="27" name="矩形: 圆角 26"/>
          <p:cNvSpPr/>
          <p:nvPr/>
        </p:nvSpPr>
        <p:spPr>
          <a:xfrm>
            <a:off x="9039581" y="1883625"/>
            <a:ext cx="2203979" cy="3598333"/>
          </a:xfrm>
          <a:prstGeom prst="roundRect">
            <a:avLst>
              <a:gd name="adj" fmla="val 4456"/>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9259859" y="4799181"/>
            <a:ext cx="1726652" cy="348387"/>
            <a:chOff x="9259859" y="4799181"/>
            <a:chExt cx="1726652" cy="348387"/>
          </a:xfrm>
        </p:grpSpPr>
        <p:sp>
          <p:nvSpPr>
            <p:cNvPr id="46" name="矩形: 圆角 45"/>
            <p:cNvSpPr/>
            <p:nvPr/>
          </p:nvSpPr>
          <p:spPr>
            <a:xfrm>
              <a:off x="9259859" y="4799181"/>
              <a:ext cx="1726652" cy="348387"/>
            </a:xfrm>
            <a:prstGeom prst="roundRect">
              <a:avLst>
                <a:gd name="adj" fmla="val 189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1" name="直接箭头连接符 50"/>
            <p:cNvCxnSpPr/>
            <p:nvPr/>
          </p:nvCxnSpPr>
          <p:spPr>
            <a:xfrm>
              <a:off x="9804409" y="4979583"/>
              <a:ext cx="729350"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noAutofit/>
          </a:bodyPr>
          <a:lstStyle/>
          <a:p>
            <a:r>
              <a:rPr lang="zh-CN" altLang="en-US" dirty="0"/>
              <a:t>发展智能终端及医疗穿戴设备</a:t>
            </a:r>
          </a:p>
        </p:txBody>
      </p:sp>
      <p:sp>
        <p:nvSpPr>
          <p:cNvPr id="3" name="文本占位符 2"/>
          <p:cNvSpPr>
            <a:spLocks noGrp="1"/>
          </p:cNvSpPr>
          <p:nvPr>
            <p:ph type="body" sz="quarter" idx="10"/>
          </p:nvPr>
        </p:nvSpPr>
        <p:spPr/>
        <p:txBody>
          <a:bodyPr>
            <a:noAutofit/>
          </a:bodyPr>
          <a:lstStyle/>
          <a:p>
            <a:r>
              <a:rPr lang="en-US" altLang="zh-CN" dirty="0"/>
              <a:t>DEVELOP SMART TERMINALS AND MEDICAL WEARABLES</a:t>
            </a:r>
            <a:endParaRPr lang="zh-CN" altLang="en-US" dirty="0"/>
          </a:p>
        </p:txBody>
      </p:sp>
      <p:sp>
        <p:nvSpPr>
          <p:cNvPr id="12" name="文本框 11"/>
          <p:cNvSpPr txBox="1"/>
          <p:nvPr/>
        </p:nvSpPr>
        <p:spPr>
          <a:xfrm>
            <a:off x="1250386" y="2206015"/>
            <a:ext cx="792127" cy="492443"/>
          </a:xfrm>
          <a:prstGeom prst="rect">
            <a:avLst/>
          </a:prstGeom>
          <a:noFill/>
        </p:spPr>
        <p:txBody>
          <a:bodyPr wrap="square" lIns="0" tIns="0" rIns="0" bIns="0" rtlCol="0">
            <a:noAutofit/>
          </a:bodyPr>
          <a:lstStyle/>
          <a:p>
            <a:pPr algn="l"/>
            <a:r>
              <a:rPr lang="en-US" altLang="zh-CN" sz="3200" dirty="0">
                <a:solidFill>
                  <a:schemeClr val="tx1">
                    <a:lumMod val="75000"/>
                    <a:lumOff val="25000"/>
                  </a:schemeClr>
                </a:solidFill>
                <a:latin typeface="+mj-lt"/>
                <a:ea typeface="+mj-ea"/>
              </a:rPr>
              <a:t>01.</a:t>
            </a:r>
            <a:endParaRPr lang="zh-CN" altLang="en-US" sz="3200" dirty="0">
              <a:solidFill>
                <a:schemeClr val="tx1">
                  <a:lumMod val="75000"/>
                  <a:lumOff val="25000"/>
                </a:schemeClr>
              </a:solidFill>
              <a:latin typeface="+mj-lt"/>
              <a:ea typeface="+mj-ea"/>
            </a:endParaRPr>
          </a:p>
        </p:txBody>
      </p:sp>
      <p:sp>
        <p:nvSpPr>
          <p:cNvPr id="13" name="文本框 12"/>
          <p:cNvSpPr txBox="1"/>
          <p:nvPr/>
        </p:nvSpPr>
        <p:spPr>
          <a:xfrm>
            <a:off x="1250386" y="2721629"/>
            <a:ext cx="1166888" cy="246221"/>
          </a:xfrm>
          <a:prstGeom prst="rect">
            <a:avLst/>
          </a:prstGeom>
          <a:noFill/>
        </p:spPr>
        <p:txBody>
          <a:bodyPr wrap="square" lIns="0" tIns="0" rIns="0" bIns="0" rtlCol="0">
            <a:noAutofit/>
          </a:bodyPr>
          <a:lstStyle/>
          <a:p>
            <a:pPr algn="l"/>
            <a:r>
              <a:rPr lang="zh-CN" altLang="en-US" b="1" dirty="0">
                <a:solidFill>
                  <a:schemeClr val="tx1">
                    <a:lumMod val="75000"/>
                    <a:lumOff val="25000"/>
                  </a:schemeClr>
                </a:solidFill>
                <a:latin typeface="+mj-ea"/>
                <a:ea typeface="+mj-ea"/>
              </a:rPr>
              <a:t>体征采集</a:t>
            </a:r>
          </a:p>
        </p:txBody>
      </p:sp>
      <p:sp>
        <p:nvSpPr>
          <p:cNvPr id="21" name="文本框 20"/>
          <p:cNvSpPr txBox="1"/>
          <p:nvPr/>
        </p:nvSpPr>
        <p:spPr>
          <a:xfrm>
            <a:off x="3923952" y="2206015"/>
            <a:ext cx="792127" cy="492443"/>
          </a:xfrm>
          <a:prstGeom prst="rect">
            <a:avLst/>
          </a:prstGeom>
          <a:noFill/>
        </p:spPr>
        <p:txBody>
          <a:bodyPr wrap="square" lIns="0" tIns="0" rIns="0" bIns="0" rtlCol="0">
            <a:noAutofit/>
          </a:bodyPr>
          <a:lstStyle/>
          <a:p>
            <a:pPr algn="l"/>
            <a:r>
              <a:rPr lang="en-US" altLang="zh-CN" sz="3200" dirty="0">
                <a:solidFill>
                  <a:schemeClr val="tx1">
                    <a:lumMod val="75000"/>
                    <a:lumOff val="25000"/>
                  </a:schemeClr>
                </a:solidFill>
                <a:latin typeface="+mj-lt"/>
                <a:ea typeface="+mj-ea"/>
              </a:rPr>
              <a:t>02.</a:t>
            </a:r>
            <a:endParaRPr lang="zh-CN" altLang="en-US" sz="3200" dirty="0">
              <a:solidFill>
                <a:schemeClr val="tx1">
                  <a:lumMod val="75000"/>
                  <a:lumOff val="25000"/>
                </a:schemeClr>
              </a:solidFill>
              <a:latin typeface="+mj-lt"/>
              <a:ea typeface="+mj-ea"/>
            </a:endParaRPr>
          </a:p>
        </p:txBody>
      </p:sp>
      <p:sp>
        <p:nvSpPr>
          <p:cNvPr id="22" name="文本框 21"/>
          <p:cNvSpPr txBox="1"/>
          <p:nvPr/>
        </p:nvSpPr>
        <p:spPr>
          <a:xfrm>
            <a:off x="3923952" y="2721629"/>
            <a:ext cx="1046649" cy="246221"/>
          </a:xfrm>
          <a:prstGeom prst="rect">
            <a:avLst/>
          </a:prstGeom>
          <a:noFill/>
        </p:spPr>
        <p:txBody>
          <a:bodyPr wrap="square" lIns="0" tIns="0" rIns="0" bIns="0" rtlCol="0">
            <a:noAutofit/>
          </a:bodyPr>
          <a:lstStyle/>
          <a:p>
            <a:pPr algn="l"/>
            <a:r>
              <a:rPr lang="zh-CN" altLang="en-US" b="1" dirty="0">
                <a:solidFill>
                  <a:schemeClr val="tx1">
                    <a:lumMod val="75000"/>
                    <a:lumOff val="25000"/>
                  </a:schemeClr>
                </a:solidFill>
                <a:latin typeface="+mj-ea"/>
                <a:ea typeface="+mj-ea"/>
              </a:rPr>
              <a:t>数据监测</a:t>
            </a:r>
          </a:p>
        </p:txBody>
      </p:sp>
      <p:sp>
        <p:nvSpPr>
          <p:cNvPr id="25" name="文本框 24"/>
          <p:cNvSpPr txBox="1"/>
          <p:nvPr/>
        </p:nvSpPr>
        <p:spPr>
          <a:xfrm>
            <a:off x="6592107" y="2206015"/>
            <a:ext cx="792127" cy="492443"/>
          </a:xfrm>
          <a:prstGeom prst="rect">
            <a:avLst/>
          </a:prstGeom>
          <a:noFill/>
        </p:spPr>
        <p:txBody>
          <a:bodyPr wrap="square" lIns="0" tIns="0" rIns="0" bIns="0" rtlCol="0">
            <a:noAutofit/>
          </a:bodyPr>
          <a:lstStyle/>
          <a:p>
            <a:pPr algn="l"/>
            <a:r>
              <a:rPr lang="en-US" altLang="zh-CN" sz="3200" dirty="0">
                <a:solidFill>
                  <a:schemeClr val="bg1"/>
                </a:solidFill>
                <a:latin typeface="+mj-lt"/>
                <a:ea typeface="+mj-ea"/>
              </a:rPr>
              <a:t>03.</a:t>
            </a:r>
            <a:endParaRPr lang="zh-CN" altLang="en-US" sz="3200" dirty="0">
              <a:solidFill>
                <a:schemeClr val="bg1"/>
              </a:solidFill>
              <a:latin typeface="+mj-lt"/>
              <a:ea typeface="+mj-ea"/>
            </a:endParaRPr>
          </a:p>
        </p:txBody>
      </p:sp>
      <p:sp>
        <p:nvSpPr>
          <p:cNvPr id="26" name="文本框 25"/>
          <p:cNvSpPr txBox="1"/>
          <p:nvPr/>
        </p:nvSpPr>
        <p:spPr>
          <a:xfrm>
            <a:off x="6592107" y="2721629"/>
            <a:ext cx="1168052" cy="223074"/>
          </a:xfrm>
          <a:prstGeom prst="rect">
            <a:avLst/>
          </a:prstGeom>
          <a:noFill/>
        </p:spPr>
        <p:txBody>
          <a:bodyPr wrap="square" lIns="0" tIns="0" rIns="0" bIns="0" rtlCol="0">
            <a:noAutofit/>
          </a:bodyPr>
          <a:lstStyle/>
          <a:p>
            <a:pPr algn="l"/>
            <a:r>
              <a:rPr lang="zh-CN" altLang="en-US" b="1" dirty="0">
                <a:solidFill>
                  <a:schemeClr val="bg1"/>
                </a:solidFill>
                <a:latin typeface="+mj-ea"/>
                <a:ea typeface="+mj-ea"/>
              </a:rPr>
              <a:t>远程设备</a:t>
            </a:r>
          </a:p>
        </p:txBody>
      </p:sp>
      <p:sp>
        <p:nvSpPr>
          <p:cNvPr id="19" name="矩形: 圆角 18"/>
          <p:cNvSpPr/>
          <p:nvPr/>
        </p:nvSpPr>
        <p:spPr>
          <a:xfrm>
            <a:off x="9021196" y="2034432"/>
            <a:ext cx="2203979" cy="3598333"/>
          </a:xfrm>
          <a:prstGeom prst="roundRect">
            <a:avLst>
              <a:gd name="adj" fmla="val 44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29" name="文本框 28"/>
          <p:cNvSpPr txBox="1"/>
          <p:nvPr/>
        </p:nvSpPr>
        <p:spPr>
          <a:xfrm>
            <a:off x="9271085" y="2206015"/>
            <a:ext cx="792127" cy="492443"/>
          </a:xfrm>
          <a:prstGeom prst="rect">
            <a:avLst/>
          </a:prstGeom>
          <a:noFill/>
        </p:spPr>
        <p:txBody>
          <a:bodyPr wrap="square" lIns="0" tIns="0" rIns="0" bIns="0" rtlCol="0">
            <a:noAutofit/>
          </a:bodyPr>
          <a:lstStyle/>
          <a:p>
            <a:pPr algn="l"/>
            <a:r>
              <a:rPr lang="en-US" altLang="zh-CN" sz="3200" dirty="0">
                <a:solidFill>
                  <a:schemeClr val="tx1">
                    <a:lumMod val="75000"/>
                    <a:lumOff val="25000"/>
                  </a:schemeClr>
                </a:solidFill>
                <a:latin typeface="+mj-lt"/>
                <a:ea typeface="+mj-ea"/>
              </a:rPr>
              <a:t>04.</a:t>
            </a:r>
            <a:endParaRPr lang="zh-CN" altLang="en-US" sz="3200" dirty="0">
              <a:solidFill>
                <a:schemeClr val="tx1">
                  <a:lumMod val="75000"/>
                  <a:lumOff val="25000"/>
                </a:schemeClr>
              </a:solidFill>
              <a:latin typeface="+mj-lt"/>
              <a:ea typeface="+mj-ea"/>
            </a:endParaRPr>
          </a:p>
        </p:txBody>
      </p:sp>
      <p:sp>
        <p:nvSpPr>
          <p:cNvPr id="30" name="文本框 29"/>
          <p:cNvSpPr txBox="1"/>
          <p:nvPr/>
        </p:nvSpPr>
        <p:spPr>
          <a:xfrm>
            <a:off x="9271085" y="2721629"/>
            <a:ext cx="1262674" cy="261842"/>
          </a:xfrm>
          <a:prstGeom prst="rect">
            <a:avLst/>
          </a:prstGeom>
          <a:noFill/>
        </p:spPr>
        <p:txBody>
          <a:bodyPr wrap="square" lIns="0" tIns="0" rIns="0" bIns="0" rtlCol="0">
            <a:noAutofit/>
          </a:bodyPr>
          <a:lstStyle/>
          <a:p>
            <a:pPr algn="l"/>
            <a:r>
              <a:rPr lang="zh-CN" altLang="en-US" b="1" dirty="0">
                <a:solidFill>
                  <a:schemeClr val="tx1">
                    <a:lumMod val="75000"/>
                    <a:lumOff val="25000"/>
                  </a:schemeClr>
                </a:solidFill>
                <a:latin typeface="+mj-ea"/>
                <a:ea typeface="+mj-ea"/>
              </a:rPr>
              <a:t>急诊急救</a:t>
            </a:r>
          </a:p>
        </p:txBody>
      </p:sp>
      <p:sp>
        <p:nvSpPr>
          <p:cNvPr id="35" name="文本框 34"/>
          <p:cNvSpPr txBox="1"/>
          <p:nvPr/>
        </p:nvSpPr>
        <p:spPr>
          <a:xfrm>
            <a:off x="1250386" y="3215475"/>
            <a:ext cx="1726652" cy="1249316"/>
          </a:xfrm>
          <a:prstGeom prst="rect">
            <a:avLst/>
          </a:prstGeom>
          <a:noFill/>
        </p:spPr>
        <p:txBody>
          <a:bodyPr wrap="square" lIns="0" rIns="0" rtlCol="0">
            <a:noAutofit/>
          </a:bodyPr>
          <a:lstStyle/>
          <a:p>
            <a:pPr algn="l">
              <a:lnSpc>
                <a:spcPct val="120000"/>
              </a:lnSpc>
            </a:pPr>
            <a:r>
              <a:rPr lang="zh-CN" altLang="en-US" sz="1600" dirty="0">
                <a:latin typeface="+mn-ea"/>
              </a:rPr>
              <a:t>配备可采集医疗级的各类生理体征参数的智能终端</a:t>
            </a:r>
          </a:p>
        </p:txBody>
      </p:sp>
      <p:sp>
        <p:nvSpPr>
          <p:cNvPr id="37" name="文本框 36"/>
          <p:cNvSpPr txBox="1"/>
          <p:nvPr/>
        </p:nvSpPr>
        <p:spPr>
          <a:xfrm>
            <a:off x="6592107" y="3215475"/>
            <a:ext cx="1726652" cy="1569747"/>
          </a:xfrm>
          <a:prstGeom prst="rect">
            <a:avLst/>
          </a:prstGeom>
          <a:noFill/>
        </p:spPr>
        <p:txBody>
          <a:bodyPr wrap="square" lIns="0" rIns="0" rtlCol="0">
            <a:noAutofit/>
          </a:bodyPr>
          <a:lstStyle/>
          <a:p>
            <a:pPr algn="l">
              <a:lnSpc>
                <a:spcPct val="120000"/>
              </a:lnSpc>
            </a:pPr>
            <a:r>
              <a:rPr lang="zh-CN" altLang="en-US" sz="1600" dirty="0">
                <a:solidFill>
                  <a:schemeClr val="bg1"/>
                </a:solidFill>
                <a:latin typeface="+mn-ea"/>
              </a:rPr>
              <a:t>开展远程心电、超声、</a:t>
            </a:r>
            <a:r>
              <a:rPr lang="en-US" altLang="zh-CN" sz="1600" dirty="0">
                <a:solidFill>
                  <a:schemeClr val="bg1"/>
                </a:solidFill>
                <a:latin typeface="+mn-ea"/>
              </a:rPr>
              <a:t>DR</a:t>
            </a:r>
            <a:r>
              <a:rPr lang="zh-CN" altLang="en-US" sz="1600" dirty="0">
                <a:solidFill>
                  <a:schemeClr val="bg1"/>
                </a:solidFill>
                <a:latin typeface="+mn-ea"/>
              </a:rPr>
              <a:t>、</a:t>
            </a:r>
            <a:r>
              <a:rPr lang="en-US" altLang="zh-CN" sz="1600" dirty="0">
                <a:solidFill>
                  <a:schemeClr val="bg1"/>
                </a:solidFill>
                <a:latin typeface="+mn-ea"/>
              </a:rPr>
              <a:t>CT</a:t>
            </a:r>
            <a:r>
              <a:rPr lang="zh-CN" altLang="en-US" sz="1600" dirty="0">
                <a:solidFill>
                  <a:schemeClr val="bg1"/>
                </a:solidFill>
                <a:latin typeface="+mn-ea"/>
              </a:rPr>
              <a:t>等智能终端检查设备监测及数据上传</a:t>
            </a:r>
          </a:p>
        </p:txBody>
      </p:sp>
      <p:sp>
        <p:nvSpPr>
          <p:cNvPr id="38" name="文本框 37"/>
          <p:cNvSpPr txBox="1"/>
          <p:nvPr/>
        </p:nvSpPr>
        <p:spPr>
          <a:xfrm>
            <a:off x="3923952" y="3215475"/>
            <a:ext cx="1726652" cy="1249316"/>
          </a:xfrm>
          <a:prstGeom prst="rect">
            <a:avLst/>
          </a:prstGeom>
          <a:noFill/>
        </p:spPr>
        <p:txBody>
          <a:bodyPr wrap="square" lIns="0" rIns="0" rtlCol="0">
            <a:noAutofit/>
          </a:bodyPr>
          <a:lstStyle/>
          <a:p>
            <a:pPr algn="l">
              <a:lnSpc>
                <a:spcPct val="120000"/>
              </a:lnSpc>
            </a:pPr>
            <a:r>
              <a:rPr lang="zh-CN" altLang="en-US" sz="1600" dirty="0">
                <a:latin typeface="+mn-ea"/>
              </a:rPr>
              <a:t>监测数据可连接到互联网医疗平台的穿戴设备</a:t>
            </a:r>
          </a:p>
        </p:txBody>
      </p:sp>
      <p:sp>
        <p:nvSpPr>
          <p:cNvPr id="39" name="文本框 38"/>
          <p:cNvSpPr txBox="1"/>
          <p:nvPr/>
        </p:nvSpPr>
        <p:spPr>
          <a:xfrm>
            <a:off x="9271085" y="3215475"/>
            <a:ext cx="1726652" cy="1249316"/>
          </a:xfrm>
          <a:prstGeom prst="rect">
            <a:avLst/>
          </a:prstGeom>
          <a:noFill/>
        </p:spPr>
        <p:txBody>
          <a:bodyPr wrap="square" lIns="0" rIns="0" rtlCol="0">
            <a:noAutofit/>
          </a:bodyPr>
          <a:lstStyle/>
          <a:p>
            <a:pPr algn="l">
              <a:lnSpc>
                <a:spcPct val="120000"/>
              </a:lnSpc>
            </a:pPr>
            <a:r>
              <a:rPr lang="zh-CN" altLang="en-US" sz="1600" dirty="0">
                <a:latin typeface="+mn-ea"/>
              </a:rPr>
              <a:t>物联网智能救护车及监护系统，依托医联体打造区域智能救护平台</a:t>
            </a:r>
          </a:p>
        </p:txBody>
      </p:sp>
      <p:cxnSp>
        <p:nvCxnSpPr>
          <p:cNvPr id="40" name="直接连接符 39"/>
          <p:cNvCxnSpPr/>
          <p:nvPr/>
        </p:nvCxnSpPr>
        <p:spPr>
          <a:xfrm>
            <a:off x="1291952" y="3075893"/>
            <a:ext cx="3872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960129" y="3075893"/>
            <a:ext cx="3872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628306" y="3075893"/>
            <a:ext cx="3872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296483" y="3075893"/>
            <a:ext cx="38724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3F479FE2-41BC-9F4F-121F-34D2078138F6}"/>
              </a:ext>
            </a:extLst>
          </p:cNvPr>
          <p:cNvGrpSpPr/>
          <p:nvPr/>
        </p:nvGrpSpPr>
        <p:grpSpPr>
          <a:xfrm>
            <a:off x="9244376" y="4799181"/>
            <a:ext cx="1726652" cy="348387"/>
            <a:chOff x="3906658" y="4799181"/>
            <a:chExt cx="1726652" cy="348387"/>
          </a:xfrm>
        </p:grpSpPr>
        <p:sp>
          <p:nvSpPr>
            <p:cNvPr id="52" name="矩形: 圆角 51">
              <a:extLst>
                <a:ext uri="{FF2B5EF4-FFF2-40B4-BE49-F238E27FC236}">
                  <a16:creationId xmlns:a16="http://schemas.microsoft.com/office/drawing/2014/main" id="{ED0FCF3F-F761-4D53-D616-279E4262CE64}"/>
                </a:ext>
              </a:extLst>
            </p:cNvPr>
            <p:cNvSpPr/>
            <p:nvPr/>
          </p:nvSpPr>
          <p:spPr>
            <a:xfrm>
              <a:off x="3906658" y="4799181"/>
              <a:ext cx="1726652" cy="348387"/>
            </a:xfrm>
            <a:prstGeom prst="roundRect">
              <a:avLst>
                <a:gd name="adj" fmla="val 189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cxnSp>
          <p:nvCxnSpPr>
            <p:cNvPr id="53" name="直接箭头连接符 52">
              <a:extLst>
                <a:ext uri="{FF2B5EF4-FFF2-40B4-BE49-F238E27FC236}">
                  <a16:creationId xmlns:a16="http://schemas.microsoft.com/office/drawing/2014/main" id="{F9D719B6-EBE7-118A-3FED-99A0C368F818}"/>
                </a:ext>
              </a:extLst>
            </p:cNvPr>
            <p:cNvCxnSpPr/>
            <p:nvPr/>
          </p:nvCxnSpPr>
          <p:spPr>
            <a:xfrm>
              <a:off x="4393419" y="4979583"/>
              <a:ext cx="729350"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46"/>
          <p:cNvSpPr txBox="1"/>
          <p:nvPr/>
        </p:nvSpPr>
        <p:spPr>
          <a:xfrm>
            <a:off x="3998470" y="2141191"/>
            <a:ext cx="4195059" cy="1446550"/>
          </a:xfrm>
          <a:prstGeom prst="rect">
            <a:avLst/>
          </a:prstGeom>
          <a:noFill/>
        </p:spPr>
        <p:txBody>
          <a:bodyPr wrap="none" lIns="0" rIns="0" rtlCol="0">
            <a:noAutofit/>
          </a:bodyPr>
          <a:lstStyle/>
          <a:p>
            <a:pPr algn="ctr"/>
            <a:r>
              <a:rPr kumimoji="0" lang="en-US" altLang="zh-CN" sz="8800" i="0" u="none" strike="noStrike" kern="1200" cap="none" spc="0" normalizeH="0" baseline="0" noProof="0" dirty="0">
                <a:ln>
                  <a:noFill/>
                </a:ln>
                <a:solidFill>
                  <a:prstClr val="white"/>
                </a:solidFill>
                <a:effectLst/>
                <a:uLnTx/>
                <a:uFillTx/>
                <a:ea typeface="+mj-ea"/>
                <a:cs typeface="+mn-cs"/>
              </a:rPr>
              <a:t>THANKS.</a:t>
            </a:r>
            <a:endParaRPr lang="zh-CN" altLang="en-US" sz="8800" dirty="0">
              <a:solidFill>
                <a:schemeClr val="bg1"/>
              </a:solidFill>
              <a:ea typeface="+mj-ea"/>
            </a:endParaRPr>
          </a:p>
        </p:txBody>
      </p:sp>
      <p:sp>
        <p:nvSpPr>
          <p:cNvPr id="2" name="矩形 1"/>
          <p:cNvSpPr/>
          <p:nvPr/>
        </p:nvSpPr>
        <p:spPr>
          <a:xfrm>
            <a:off x="3655570" y="3538122"/>
            <a:ext cx="1254642" cy="99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sp>
        <p:nvSpPr>
          <p:cNvPr id="5" name="文本框 4">
            <a:hlinkClick r:id="rId2"/>
          </p:cNvPr>
          <p:cNvSpPr txBox="1"/>
          <p:nvPr/>
        </p:nvSpPr>
        <p:spPr>
          <a:xfrm>
            <a:off x="9056749" y="6234551"/>
            <a:ext cx="2824309" cy="369332"/>
          </a:xfrm>
          <a:prstGeom prst="rect">
            <a:avLst/>
          </a:prstGeom>
          <a:noFill/>
        </p:spPr>
        <p:txBody>
          <a:bodyPr wrap="square">
            <a:noAutofit/>
          </a:bodyPr>
          <a:lstStyle/>
          <a:p>
            <a:r>
              <a:rPr lang="zh-CN" altLang="en-US" sz="1600" dirty="0">
                <a:solidFill>
                  <a:schemeClr val="tx1">
                    <a:lumMod val="75000"/>
                    <a:lumOff val="25000"/>
                  </a:schemeClr>
                </a:solidFill>
              </a:rPr>
              <a:t>https://www.</a:t>
            </a:r>
            <a:r>
              <a:rPr lang="en-US" altLang="zh-CN" sz="1600" dirty="0">
                <a:solidFill>
                  <a:schemeClr val="tx1">
                    <a:lumMod val="75000"/>
                    <a:lumOff val="25000"/>
                  </a:schemeClr>
                </a:solidFill>
              </a:rPr>
              <a:t>O</a:t>
            </a:r>
            <a:r>
              <a:rPr lang="zh-CN" altLang="en-US" sz="1600" dirty="0">
                <a:solidFill>
                  <a:schemeClr val="tx1">
                    <a:lumMod val="75000"/>
                    <a:lumOff val="25000"/>
                  </a:schemeClr>
                </a:solidFill>
              </a:rPr>
              <a:t>ffice</a:t>
            </a:r>
            <a:r>
              <a:rPr lang="en-US" altLang="zh-CN" sz="1600" dirty="0">
                <a:solidFill>
                  <a:schemeClr val="tx1">
                    <a:lumMod val="75000"/>
                    <a:lumOff val="25000"/>
                  </a:schemeClr>
                </a:solidFill>
              </a:rPr>
              <a:t>PLUS</a:t>
            </a:r>
            <a:r>
              <a:rPr lang="zh-CN" altLang="en-US" sz="1600" dirty="0">
                <a:solidFill>
                  <a:schemeClr val="tx1">
                    <a:lumMod val="75000"/>
                    <a:lumOff val="25000"/>
                  </a:schemeClr>
                </a:solidFill>
              </a:rPr>
              <a:t>.cn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B6E7E80-BF59-8B29-7E2F-C326E21BA9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366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互联网医院概述</a:t>
            </a:r>
          </a:p>
        </p:txBody>
      </p:sp>
      <p:sp>
        <p:nvSpPr>
          <p:cNvPr id="4" name="文本占位符 3"/>
          <p:cNvSpPr>
            <a:spLocks noGrp="1"/>
          </p:cNvSpPr>
          <p:nvPr>
            <p:ph type="body" sz="quarter" idx="10"/>
          </p:nvPr>
        </p:nvSpPr>
        <p:spPr/>
        <p:txBody>
          <a:bodyPr/>
          <a:lstStyle/>
          <a:p>
            <a:r>
              <a:rPr lang="en-US" altLang="zh-CN" dirty="0"/>
              <a:t>THE OVERVIEW OF INTERNET HOSPITAL</a:t>
            </a:r>
          </a:p>
        </p:txBody>
      </p:sp>
      <p:sp>
        <p:nvSpPr>
          <p:cNvPr id="53" name="椭圆 52"/>
          <p:cNvSpPr/>
          <p:nvPr/>
        </p:nvSpPr>
        <p:spPr>
          <a:xfrm>
            <a:off x="6628257" y="1861490"/>
            <a:ext cx="3728030" cy="3728029"/>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7333723" y="2577994"/>
            <a:ext cx="2295023" cy="22950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000" dirty="0"/>
              <a:t>远程为患者</a:t>
            </a:r>
          </a:p>
          <a:p>
            <a:pPr algn="ctr"/>
            <a:r>
              <a:rPr lang="zh-CN" altLang="en-US" sz="2000" dirty="0"/>
              <a:t>提供各项服务</a:t>
            </a:r>
          </a:p>
        </p:txBody>
      </p:sp>
      <p:sp>
        <p:nvSpPr>
          <p:cNvPr id="37" name="椭圆 36"/>
          <p:cNvSpPr/>
          <p:nvPr/>
        </p:nvSpPr>
        <p:spPr>
          <a:xfrm>
            <a:off x="9763817" y="2434695"/>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solidFill>
                  <a:schemeClr val="tx1">
                    <a:lumMod val="75000"/>
                    <a:lumOff val="25000"/>
                  </a:schemeClr>
                </a:solidFill>
                <a:latin typeface="+mn-ea"/>
              </a:rPr>
              <a:t>疾病</a:t>
            </a:r>
            <a:endParaRPr lang="en-US" altLang="zh-CN" dirty="0">
              <a:solidFill>
                <a:schemeClr val="tx1">
                  <a:lumMod val="75000"/>
                  <a:lumOff val="25000"/>
                </a:schemeClr>
              </a:solidFill>
              <a:latin typeface="+mn-ea"/>
            </a:endParaRPr>
          </a:p>
          <a:p>
            <a:pPr algn="ctr"/>
            <a:r>
              <a:rPr lang="zh-CN" altLang="en-US" dirty="0">
                <a:solidFill>
                  <a:schemeClr val="tx1">
                    <a:lumMod val="75000"/>
                    <a:lumOff val="25000"/>
                  </a:schemeClr>
                </a:solidFill>
                <a:latin typeface="+mn-ea"/>
              </a:rPr>
              <a:t>诊疗</a:t>
            </a:r>
          </a:p>
        </p:txBody>
      </p:sp>
      <p:sp>
        <p:nvSpPr>
          <p:cNvPr id="38" name="椭圆 37"/>
          <p:cNvSpPr/>
          <p:nvPr/>
        </p:nvSpPr>
        <p:spPr>
          <a:xfrm>
            <a:off x="9763817" y="4044167"/>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solidFill>
                  <a:schemeClr val="tx1">
                    <a:lumMod val="75000"/>
                    <a:lumOff val="25000"/>
                  </a:schemeClr>
                </a:solidFill>
                <a:latin typeface="+mn-ea"/>
              </a:rPr>
              <a:t>配送</a:t>
            </a:r>
            <a:endParaRPr lang="en-US" altLang="zh-CN" dirty="0">
              <a:solidFill>
                <a:schemeClr val="tx1">
                  <a:lumMod val="75000"/>
                  <a:lumOff val="25000"/>
                </a:schemeClr>
              </a:solidFill>
              <a:latin typeface="+mn-ea"/>
            </a:endParaRPr>
          </a:p>
          <a:p>
            <a:pPr algn="ctr"/>
            <a:r>
              <a:rPr lang="zh-CN" altLang="en-US" dirty="0">
                <a:solidFill>
                  <a:schemeClr val="tx1">
                    <a:lumMod val="75000"/>
                    <a:lumOff val="25000"/>
                  </a:schemeClr>
                </a:solidFill>
                <a:latin typeface="+mn-ea"/>
              </a:rPr>
              <a:t>药物</a:t>
            </a:r>
          </a:p>
        </p:txBody>
      </p:sp>
      <p:sp>
        <p:nvSpPr>
          <p:cNvPr id="36" name="椭圆 35"/>
          <p:cNvSpPr/>
          <p:nvPr/>
        </p:nvSpPr>
        <p:spPr>
          <a:xfrm>
            <a:off x="8326146" y="1362044"/>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solidFill>
                  <a:schemeClr val="tx1">
                    <a:lumMod val="75000"/>
                    <a:lumOff val="25000"/>
                  </a:schemeClr>
                </a:solidFill>
                <a:latin typeface="+mn-ea"/>
              </a:rPr>
              <a:t>预约</a:t>
            </a:r>
            <a:endParaRPr lang="en-US" altLang="zh-CN" dirty="0">
              <a:solidFill>
                <a:schemeClr val="tx1">
                  <a:lumMod val="75000"/>
                  <a:lumOff val="25000"/>
                </a:schemeClr>
              </a:solidFill>
              <a:latin typeface="+mn-ea"/>
            </a:endParaRPr>
          </a:p>
          <a:p>
            <a:pPr algn="ctr"/>
            <a:r>
              <a:rPr lang="zh-CN" altLang="en-US" dirty="0">
                <a:solidFill>
                  <a:schemeClr val="tx1">
                    <a:lumMod val="75000"/>
                    <a:lumOff val="25000"/>
                  </a:schemeClr>
                </a:solidFill>
                <a:latin typeface="+mn-ea"/>
              </a:rPr>
              <a:t>挂号</a:t>
            </a:r>
          </a:p>
        </p:txBody>
      </p:sp>
      <p:sp>
        <p:nvSpPr>
          <p:cNvPr id="39" name="椭圆 38"/>
          <p:cNvSpPr/>
          <p:nvPr/>
        </p:nvSpPr>
        <p:spPr>
          <a:xfrm>
            <a:off x="8326146" y="5106504"/>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solidFill>
                  <a:schemeClr val="tx1">
                    <a:lumMod val="75000"/>
                    <a:lumOff val="25000"/>
                  </a:schemeClr>
                </a:solidFill>
                <a:latin typeface="+mn-ea"/>
              </a:rPr>
              <a:t>开具</a:t>
            </a:r>
            <a:endParaRPr lang="en-US" altLang="zh-CN" dirty="0">
              <a:solidFill>
                <a:schemeClr val="tx1">
                  <a:lumMod val="75000"/>
                  <a:lumOff val="25000"/>
                </a:schemeClr>
              </a:solidFill>
              <a:latin typeface="+mn-ea"/>
            </a:endParaRPr>
          </a:p>
          <a:p>
            <a:pPr algn="ctr"/>
            <a:r>
              <a:rPr lang="zh-CN" altLang="en-US" dirty="0">
                <a:solidFill>
                  <a:schemeClr val="tx1">
                    <a:lumMod val="75000"/>
                    <a:lumOff val="25000"/>
                  </a:schemeClr>
                </a:solidFill>
                <a:latin typeface="+mn-ea"/>
              </a:rPr>
              <a:t>处方</a:t>
            </a:r>
          </a:p>
        </p:txBody>
      </p:sp>
      <p:sp>
        <p:nvSpPr>
          <p:cNvPr id="11" name="椭圆 10"/>
          <p:cNvSpPr/>
          <p:nvPr/>
        </p:nvSpPr>
        <p:spPr>
          <a:xfrm>
            <a:off x="6717200" y="1799780"/>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zh-CN" dirty="0">
                <a:solidFill>
                  <a:schemeClr val="tx1">
                    <a:lumMod val="75000"/>
                    <a:lumOff val="25000"/>
                  </a:schemeClr>
                </a:solidFill>
                <a:latin typeface="+mn-ea"/>
              </a:rPr>
              <a:t>导诊</a:t>
            </a:r>
          </a:p>
        </p:txBody>
      </p:sp>
      <p:sp>
        <p:nvSpPr>
          <p:cNvPr id="40" name="椭圆 39"/>
          <p:cNvSpPr/>
          <p:nvPr/>
        </p:nvSpPr>
        <p:spPr>
          <a:xfrm>
            <a:off x="6717200" y="4639271"/>
            <a:ext cx="988740" cy="988740"/>
          </a:xfrm>
          <a:prstGeom prst="ellipse">
            <a:avLst/>
          </a:prstGeom>
          <a:solidFill>
            <a:schemeClr val="accent1">
              <a:lumMod val="20000"/>
              <a:lumOff val="80000"/>
              <a:alpha val="39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zh-CN" dirty="0">
                <a:solidFill>
                  <a:schemeClr val="tx1">
                    <a:lumMod val="75000"/>
                    <a:lumOff val="25000"/>
                  </a:schemeClr>
                </a:solidFill>
                <a:latin typeface="+mn-ea"/>
              </a:rPr>
              <a:t>… …</a:t>
            </a:r>
          </a:p>
        </p:txBody>
      </p:sp>
      <p:sp>
        <p:nvSpPr>
          <p:cNvPr id="41" name="文本框 40"/>
          <p:cNvSpPr txBox="1"/>
          <p:nvPr/>
        </p:nvSpPr>
        <p:spPr>
          <a:xfrm>
            <a:off x="1078575" y="3327031"/>
            <a:ext cx="1795363" cy="314766"/>
          </a:xfrm>
          <a:prstGeom prst="rect">
            <a:avLst/>
          </a:prstGeom>
          <a:noFill/>
        </p:spPr>
        <p:txBody>
          <a:bodyPr wrap="square" lIns="0" tIns="0" rIns="0" bIns="0">
            <a:sp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ctr"/>
            <a:endParaRPr lang="zh-CN" altLang="zh-CN" sz="1800" dirty="0">
              <a:solidFill>
                <a:schemeClr val="accent1"/>
              </a:solidFill>
              <a:latin typeface="+mj-ea"/>
              <a:ea typeface="+mj-ea"/>
              <a:cs typeface="Arial" panose="020B0604020202020204" pitchFamily="34" charset="0"/>
            </a:endParaRPr>
          </a:p>
        </p:txBody>
      </p:sp>
      <p:sp>
        <p:nvSpPr>
          <p:cNvPr id="49" name="文本框 48"/>
          <p:cNvSpPr txBox="1"/>
          <p:nvPr/>
        </p:nvSpPr>
        <p:spPr>
          <a:xfrm>
            <a:off x="2888505" y="3818176"/>
            <a:ext cx="64" cy="314766"/>
          </a:xfrm>
          <a:prstGeom prst="rect">
            <a:avLst/>
          </a:prstGeom>
          <a:noFill/>
        </p:spPr>
        <p:txBody>
          <a:bodyPr wrap="none" lIns="0" tIns="0" rIns="0" bIns="0">
            <a:spAutoFit/>
          </a:bodyPr>
          <a:lstStyle>
            <a:defPPr>
              <a:defRPr lang="zh-CN"/>
            </a:defPPr>
            <a:lvl1pPr algn="ctr">
              <a:lnSpc>
                <a:spcPct val="125000"/>
              </a:lnSpc>
              <a:defRPr kumimoji="0" sz="2000" b="0" i="0" u="none" strike="noStrike" cap="none" spc="0" normalizeH="0" baseline="0">
                <a:ln>
                  <a:noFill/>
                </a:ln>
                <a:solidFill>
                  <a:schemeClr val="accent1"/>
                </a:solidFill>
                <a:effectLst/>
                <a:uLnTx/>
                <a:uFillTx/>
                <a:latin typeface="+mj-ea"/>
                <a:ea typeface="+mj-ea"/>
              </a:defRPr>
            </a:lvl1pPr>
          </a:lstStyle>
          <a:p>
            <a:endParaRPr lang="zh-CN" altLang="zh-CN" sz="1800" dirty="0"/>
          </a:p>
        </p:txBody>
      </p:sp>
      <p:sp>
        <p:nvSpPr>
          <p:cNvPr id="26" name="文本框 25"/>
          <p:cNvSpPr txBox="1"/>
          <p:nvPr/>
        </p:nvSpPr>
        <p:spPr>
          <a:xfrm>
            <a:off x="1174529" y="2453449"/>
            <a:ext cx="4247777" cy="349776"/>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l">
              <a:lnSpc>
                <a:spcPct val="100000"/>
              </a:lnSpc>
            </a:pPr>
            <a:r>
              <a:rPr kumimoji="0" lang="zh-CN" altLang="zh-CN" sz="2000" b="1" i="0" u="none" strike="noStrike" kern="1200" cap="none" spc="0" normalizeH="0" baseline="0" noProof="0" dirty="0">
                <a:ln>
                  <a:noFill/>
                </a:ln>
                <a:solidFill>
                  <a:schemeClr val="accent1"/>
                </a:solidFill>
                <a:effectLst/>
                <a:uLnTx/>
                <a:uFillTx/>
                <a:latin typeface="+mj-ea"/>
                <a:ea typeface="+mj-ea"/>
                <a:cs typeface="+mn-cs"/>
              </a:rPr>
              <a:t>实体医疗机构作为参与主体</a:t>
            </a:r>
            <a:endParaRPr lang="zh-CN" altLang="zh-CN" sz="2000" b="1" dirty="0">
              <a:solidFill>
                <a:schemeClr val="accent1"/>
              </a:solidFill>
              <a:latin typeface="+mj-ea"/>
              <a:ea typeface="+mj-ea"/>
              <a:cs typeface="Arial" panose="020B0604020202020204" pitchFamily="34" charset="0"/>
            </a:endParaRPr>
          </a:p>
        </p:txBody>
      </p:sp>
      <p:sp>
        <p:nvSpPr>
          <p:cNvPr id="60" name="文本框 59"/>
          <p:cNvSpPr txBox="1"/>
          <p:nvPr/>
        </p:nvSpPr>
        <p:spPr>
          <a:xfrm>
            <a:off x="1174529" y="4267397"/>
            <a:ext cx="4726187" cy="1061509"/>
          </a:xfrm>
          <a:prstGeom prst="rect">
            <a:avLst/>
          </a:prstGeom>
          <a:noFill/>
        </p:spPr>
        <p:txBody>
          <a:bodyPr wrap="square" lIns="0" rIns="0" rtlCol="0">
            <a:noAutofit/>
          </a:bodyPr>
          <a:lstStyle>
            <a:defPPr>
              <a:defRPr lang="zh-CN"/>
            </a:defPPr>
            <a:lvl1pPr>
              <a:lnSpc>
                <a:spcPct val="120000"/>
              </a:lnSpc>
              <a:defRPr sz="1600">
                <a:latin typeface="+mn-ea"/>
              </a:defRPr>
            </a:lvl1pPr>
          </a:lstStyle>
          <a:p>
            <a:pPr algn="just" hangingPunct="0"/>
            <a:r>
              <a:rPr lang="zh-CN" altLang="en-US" sz="1800" dirty="0">
                <a:solidFill>
                  <a:schemeClr val="tx1">
                    <a:lumMod val="75000"/>
                    <a:lumOff val="25000"/>
                  </a:schemeClr>
                </a:solidFill>
              </a:rPr>
              <a:t>医院应用互联网技术开展医疗服务，满足患者就医需求，是一种改进的医疗服务模式，延伸医疗服务触角的崭新模式。</a:t>
            </a:r>
          </a:p>
        </p:txBody>
      </p:sp>
      <p:sp>
        <p:nvSpPr>
          <p:cNvPr id="7" name="矩形: 圆角 6"/>
          <p:cNvSpPr/>
          <p:nvPr/>
        </p:nvSpPr>
        <p:spPr>
          <a:xfrm>
            <a:off x="1127957" y="3018757"/>
            <a:ext cx="2097693" cy="46565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以互联网为载体</a:t>
            </a:r>
          </a:p>
        </p:txBody>
      </p:sp>
      <p:sp>
        <p:nvSpPr>
          <p:cNvPr id="35" name="矩形: 圆角 34"/>
          <p:cNvSpPr/>
          <p:nvPr/>
        </p:nvSpPr>
        <p:spPr>
          <a:xfrm>
            <a:off x="1127957" y="3615944"/>
            <a:ext cx="3451191" cy="46565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运用云计算大数据等技术手段</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互联网医院特征</a:t>
            </a:r>
          </a:p>
        </p:txBody>
      </p:sp>
      <p:sp>
        <p:nvSpPr>
          <p:cNvPr id="3" name="文本占位符 2"/>
          <p:cNvSpPr>
            <a:spLocks noGrp="1"/>
          </p:cNvSpPr>
          <p:nvPr>
            <p:ph type="body" sz="quarter" idx="10"/>
          </p:nvPr>
        </p:nvSpPr>
        <p:spPr/>
        <p:txBody>
          <a:bodyPr/>
          <a:lstStyle/>
          <a:p>
            <a:r>
              <a:rPr lang="en-US" altLang="zh-CN" dirty="0"/>
              <a:t>THE CHARACTERISTICS OF INTERNET HOSPITAL</a:t>
            </a:r>
          </a:p>
        </p:txBody>
      </p:sp>
      <p:pic>
        <p:nvPicPr>
          <p:cNvPr id="50" name="图片 49"/>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3032" b="26433"/>
          <a:stretch>
            <a:fillRect/>
          </a:stretch>
        </p:blipFill>
        <p:spPr>
          <a:xfrm>
            <a:off x="0" y="1580644"/>
            <a:ext cx="12192000" cy="2680241"/>
          </a:xfrm>
          <a:prstGeom prst="rect">
            <a:avLst/>
          </a:prstGeom>
          <a:solidFill>
            <a:schemeClr val="accent1"/>
          </a:solidFill>
        </p:spPr>
      </p:pic>
      <p:sp>
        <p:nvSpPr>
          <p:cNvPr id="54" name="菱形 8"/>
          <p:cNvSpPr/>
          <p:nvPr/>
        </p:nvSpPr>
        <p:spPr>
          <a:xfrm>
            <a:off x="2590319" y="4786638"/>
            <a:ext cx="158482" cy="79240"/>
          </a:xfrm>
          <a:custGeom>
            <a:avLst/>
            <a:gdLst>
              <a:gd name="connsiteX0" fmla="*/ 0 w 2119086"/>
              <a:gd name="connsiteY0" fmla="*/ 1059543 h 2119086"/>
              <a:gd name="connsiteX1" fmla="*/ 1059543 w 2119086"/>
              <a:gd name="connsiteY1" fmla="*/ 0 h 2119086"/>
              <a:gd name="connsiteX2" fmla="*/ 2119086 w 2119086"/>
              <a:gd name="connsiteY2" fmla="*/ 1059543 h 2119086"/>
              <a:gd name="connsiteX3" fmla="*/ 1059543 w 2119086"/>
              <a:gd name="connsiteY3" fmla="*/ 2119086 h 2119086"/>
              <a:gd name="connsiteX4" fmla="*/ 0 w 2119086"/>
              <a:gd name="connsiteY4" fmla="*/ 1059543 h 2119086"/>
              <a:gd name="connsiteX0-1" fmla="*/ 1059543 w 2119086"/>
              <a:gd name="connsiteY0-2" fmla="*/ 0 h 2119086"/>
              <a:gd name="connsiteX1-3" fmla="*/ 2119086 w 2119086"/>
              <a:gd name="connsiteY1-4" fmla="*/ 1059543 h 2119086"/>
              <a:gd name="connsiteX2-5" fmla="*/ 1059543 w 2119086"/>
              <a:gd name="connsiteY2-6" fmla="*/ 2119086 h 2119086"/>
              <a:gd name="connsiteX3-7" fmla="*/ 0 w 2119086"/>
              <a:gd name="connsiteY3-8" fmla="*/ 1059543 h 2119086"/>
              <a:gd name="connsiteX4-9" fmla="*/ 1150983 w 2119086"/>
              <a:gd name="connsiteY4-10" fmla="*/ 91440 h 2119086"/>
              <a:gd name="connsiteX0-11" fmla="*/ 1059543 w 2119086"/>
              <a:gd name="connsiteY0-12" fmla="*/ 0 h 2119086"/>
              <a:gd name="connsiteX1-13" fmla="*/ 2119086 w 2119086"/>
              <a:gd name="connsiteY1-14" fmla="*/ 1059543 h 2119086"/>
              <a:gd name="connsiteX2-15" fmla="*/ 1059543 w 2119086"/>
              <a:gd name="connsiteY2-16" fmla="*/ 2119086 h 2119086"/>
              <a:gd name="connsiteX3-17" fmla="*/ 0 w 2119086"/>
              <a:gd name="connsiteY3-18" fmla="*/ 1059543 h 2119086"/>
              <a:gd name="connsiteX0-19" fmla="*/ 2119086 w 2119086"/>
              <a:gd name="connsiteY0-20" fmla="*/ 0 h 1059543"/>
              <a:gd name="connsiteX1-21" fmla="*/ 1059543 w 2119086"/>
              <a:gd name="connsiteY1-22" fmla="*/ 1059543 h 1059543"/>
              <a:gd name="connsiteX2-23" fmla="*/ 0 w 2119086"/>
              <a:gd name="connsiteY2-24" fmla="*/ 0 h 1059543"/>
            </a:gdLst>
            <a:ahLst/>
            <a:cxnLst>
              <a:cxn ang="0">
                <a:pos x="connsiteX0-1" y="connsiteY0-2"/>
              </a:cxn>
              <a:cxn ang="0">
                <a:pos x="connsiteX1-3" y="connsiteY1-4"/>
              </a:cxn>
              <a:cxn ang="0">
                <a:pos x="connsiteX2-5" y="connsiteY2-6"/>
              </a:cxn>
            </a:cxnLst>
            <a:rect l="l" t="t" r="r" b="b"/>
            <a:pathLst>
              <a:path w="2119086" h="1059543">
                <a:moveTo>
                  <a:pt x="2119086" y="0"/>
                </a:moveTo>
                <a:lnTo>
                  <a:pt x="1059543" y="1059543"/>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5" name="文本框 54"/>
          <p:cNvSpPr txBox="1"/>
          <p:nvPr/>
        </p:nvSpPr>
        <p:spPr>
          <a:xfrm>
            <a:off x="1723853" y="4969660"/>
            <a:ext cx="1891414" cy="658385"/>
          </a:xfrm>
          <a:prstGeom prst="rect">
            <a:avLst/>
          </a:prstGeom>
          <a:noFill/>
        </p:spPr>
        <p:txBody>
          <a:bodyPr wrap="square" lIns="0" rIns="0" rtlCol="0">
            <a:noAutofit/>
          </a:bodyPr>
          <a:lstStyle/>
          <a:p>
            <a:pPr algn="l">
              <a:lnSpc>
                <a:spcPct val="120000"/>
              </a:lnSpc>
            </a:pPr>
            <a:r>
              <a:rPr lang="zh-CN" altLang="en-US" dirty="0">
                <a:latin typeface="+mn-ea"/>
              </a:rPr>
              <a:t>具有医疗机构资质，可从事诊疗活动</a:t>
            </a:r>
          </a:p>
        </p:txBody>
      </p:sp>
      <p:cxnSp>
        <p:nvCxnSpPr>
          <p:cNvPr id="56" name="直接连接符 55"/>
          <p:cNvCxnSpPr/>
          <p:nvPr/>
        </p:nvCxnSpPr>
        <p:spPr>
          <a:xfrm>
            <a:off x="1749604" y="5809127"/>
            <a:ext cx="184026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335128" y="3890350"/>
            <a:ext cx="668864" cy="665846"/>
            <a:chOff x="2335128" y="3890350"/>
            <a:chExt cx="668864" cy="665846"/>
          </a:xfrm>
        </p:grpSpPr>
        <p:sp>
          <p:nvSpPr>
            <p:cNvPr id="57" name="矩形: 圆角 56"/>
            <p:cNvSpPr/>
            <p:nvPr/>
          </p:nvSpPr>
          <p:spPr>
            <a:xfrm rot="10800000" flipH="1" flipV="1">
              <a:off x="2335128" y="3890350"/>
              <a:ext cx="668864" cy="665846"/>
            </a:xfrm>
            <a:prstGeom prst="roundRect">
              <a:avLst>
                <a:gd name="adj" fmla="val 183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67" name="图形 6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8394" y="3994486"/>
              <a:ext cx="457575" cy="457575"/>
            </a:xfrm>
            <a:prstGeom prst="rect">
              <a:avLst/>
            </a:prstGeom>
          </p:spPr>
        </p:pic>
      </p:grpSp>
      <p:grpSp>
        <p:nvGrpSpPr>
          <p:cNvPr id="5" name="组合 4"/>
          <p:cNvGrpSpPr/>
          <p:nvPr/>
        </p:nvGrpSpPr>
        <p:grpSpPr>
          <a:xfrm>
            <a:off x="5778845" y="3890350"/>
            <a:ext cx="668864" cy="665846"/>
            <a:chOff x="5778845" y="3890350"/>
            <a:chExt cx="668864" cy="665846"/>
          </a:xfrm>
        </p:grpSpPr>
        <p:sp>
          <p:nvSpPr>
            <p:cNvPr id="47" name="矩形: 圆角 46"/>
            <p:cNvSpPr/>
            <p:nvPr/>
          </p:nvSpPr>
          <p:spPr>
            <a:xfrm rot="10800000" flipH="1" flipV="1">
              <a:off x="5778845" y="3890350"/>
              <a:ext cx="668864" cy="665846"/>
            </a:xfrm>
            <a:prstGeom prst="roundRect">
              <a:avLst>
                <a:gd name="adj" fmla="val 183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69" name="图形 6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1557" y="3941040"/>
              <a:ext cx="546158" cy="546154"/>
            </a:xfrm>
            <a:prstGeom prst="rect">
              <a:avLst/>
            </a:prstGeom>
          </p:spPr>
        </p:pic>
      </p:grpSp>
      <p:sp>
        <p:nvSpPr>
          <p:cNvPr id="44" name="菱形 8"/>
          <p:cNvSpPr/>
          <p:nvPr/>
        </p:nvSpPr>
        <p:spPr>
          <a:xfrm>
            <a:off x="6034036" y="4786638"/>
            <a:ext cx="158482" cy="79240"/>
          </a:xfrm>
          <a:custGeom>
            <a:avLst/>
            <a:gdLst>
              <a:gd name="connsiteX0" fmla="*/ 0 w 2119086"/>
              <a:gd name="connsiteY0" fmla="*/ 1059543 h 2119086"/>
              <a:gd name="connsiteX1" fmla="*/ 1059543 w 2119086"/>
              <a:gd name="connsiteY1" fmla="*/ 0 h 2119086"/>
              <a:gd name="connsiteX2" fmla="*/ 2119086 w 2119086"/>
              <a:gd name="connsiteY2" fmla="*/ 1059543 h 2119086"/>
              <a:gd name="connsiteX3" fmla="*/ 1059543 w 2119086"/>
              <a:gd name="connsiteY3" fmla="*/ 2119086 h 2119086"/>
              <a:gd name="connsiteX4" fmla="*/ 0 w 2119086"/>
              <a:gd name="connsiteY4" fmla="*/ 1059543 h 2119086"/>
              <a:gd name="connsiteX0-1" fmla="*/ 1059543 w 2119086"/>
              <a:gd name="connsiteY0-2" fmla="*/ 0 h 2119086"/>
              <a:gd name="connsiteX1-3" fmla="*/ 2119086 w 2119086"/>
              <a:gd name="connsiteY1-4" fmla="*/ 1059543 h 2119086"/>
              <a:gd name="connsiteX2-5" fmla="*/ 1059543 w 2119086"/>
              <a:gd name="connsiteY2-6" fmla="*/ 2119086 h 2119086"/>
              <a:gd name="connsiteX3-7" fmla="*/ 0 w 2119086"/>
              <a:gd name="connsiteY3-8" fmla="*/ 1059543 h 2119086"/>
              <a:gd name="connsiteX4-9" fmla="*/ 1150983 w 2119086"/>
              <a:gd name="connsiteY4-10" fmla="*/ 91440 h 2119086"/>
              <a:gd name="connsiteX0-11" fmla="*/ 1059543 w 2119086"/>
              <a:gd name="connsiteY0-12" fmla="*/ 0 h 2119086"/>
              <a:gd name="connsiteX1-13" fmla="*/ 2119086 w 2119086"/>
              <a:gd name="connsiteY1-14" fmla="*/ 1059543 h 2119086"/>
              <a:gd name="connsiteX2-15" fmla="*/ 1059543 w 2119086"/>
              <a:gd name="connsiteY2-16" fmla="*/ 2119086 h 2119086"/>
              <a:gd name="connsiteX3-17" fmla="*/ 0 w 2119086"/>
              <a:gd name="connsiteY3-18" fmla="*/ 1059543 h 2119086"/>
              <a:gd name="connsiteX0-19" fmla="*/ 2119086 w 2119086"/>
              <a:gd name="connsiteY0-20" fmla="*/ 0 h 1059543"/>
              <a:gd name="connsiteX1-21" fmla="*/ 1059543 w 2119086"/>
              <a:gd name="connsiteY1-22" fmla="*/ 1059543 h 1059543"/>
              <a:gd name="connsiteX2-23" fmla="*/ 0 w 2119086"/>
              <a:gd name="connsiteY2-24" fmla="*/ 0 h 1059543"/>
            </a:gdLst>
            <a:ahLst/>
            <a:cxnLst>
              <a:cxn ang="0">
                <a:pos x="connsiteX0-1" y="connsiteY0-2"/>
              </a:cxn>
              <a:cxn ang="0">
                <a:pos x="connsiteX1-3" y="connsiteY1-4"/>
              </a:cxn>
              <a:cxn ang="0">
                <a:pos x="connsiteX2-5" y="connsiteY2-6"/>
              </a:cxn>
            </a:cxnLst>
            <a:rect l="l" t="t" r="r" b="b"/>
            <a:pathLst>
              <a:path w="2119086" h="1059543">
                <a:moveTo>
                  <a:pt x="2119086" y="0"/>
                </a:moveTo>
                <a:lnTo>
                  <a:pt x="1059543" y="1059543"/>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 name="文本框 44"/>
          <p:cNvSpPr txBox="1"/>
          <p:nvPr/>
        </p:nvSpPr>
        <p:spPr>
          <a:xfrm>
            <a:off x="5376620" y="4969660"/>
            <a:ext cx="1473315" cy="658385"/>
          </a:xfrm>
          <a:prstGeom prst="rect">
            <a:avLst/>
          </a:prstGeom>
          <a:noFill/>
        </p:spPr>
        <p:txBody>
          <a:bodyPr wrap="square" lIns="0" rIns="0" rtlCol="0">
            <a:noAutofit/>
          </a:bodyPr>
          <a:lstStyle/>
          <a:p>
            <a:pPr algn="l">
              <a:lnSpc>
                <a:spcPct val="120000"/>
              </a:lnSpc>
            </a:pPr>
            <a:r>
              <a:rPr lang="zh-CN" altLang="en-US" dirty="0">
                <a:latin typeface="+mn-ea"/>
              </a:rPr>
              <a:t>具有线上、线下协同特质</a:t>
            </a:r>
          </a:p>
        </p:txBody>
      </p:sp>
      <p:cxnSp>
        <p:nvCxnSpPr>
          <p:cNvPr id="35" name="直接连接符 34"/>
          <p:cNvCxnSpPr/>
          <p:nvPr/>
        </p:nvCxnSpPr>
        <p:spPr>
          <a:xfrm>
            <a:off x="5286457" y="5826060"/>
            <a:ext cx="16536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9222562" y="3890350"/>
            <a:ext cx="668864" cy="665846"/>
            <a:chOff x="9222562" y="3890350"/>
            <a:chExt cx="668864" cy="665846"/>
          </a:xfrm>
        </p:grpSpPr>
        <p:sp>
          <p:nvSpPr>
            <p:cNvPr id="65" name="矩形: 圆角 64"/>
            <p:cNvSpPr/>
            <p:nvPr/>
          </p:nvSpPr>
          <p:spPr>
            <a:xfrm rot="10800000" flipH="1" flipV="1">
              <a:off x="9222562" y="3890350"/>
              <a:ext cx="668864" cy="665846"/>
            </a:xfrm>
            <a:prstGeom prst="roundRect">
              <a:avLst>
                <a:gd name="adj" fmla="val 1835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66" name="图形 65" descr="听诊器"/>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5012" y="4002351"/>
              <a:ext cx="450065" cy="450064"/>
            </a:xfrm>
            <a:prstGeom prst="rect">
              <a:avLst/>
            </a:prstGeom>
          </p:spPr>
        </p:pic>
      </p:grpSp>
      <p:sp>
        <p:nvSpPr>
          <p:cNvPr id="62" name="菱形 8"/>
          <p:cNvSpPr/>
          <p:nvPr/>
        </p:nvSpPr>
        <p:spPr>
          <a:xfrm>
            <a:off x="9477753" y="4786638"/>
            <a:ext cx="158482" cy="79240"/>
          </a:xfrm>
          <a:custGeom>
            <a:avLst/>
            <a:gdLst>
              <a:gd name="connsiteX0" fmla="*/ 0 w 2119086"/>
              <a:gd name="connsiteY0" fmla="*/ 1059543 h 2119086"/>
              <a:gd name="connsiteX1" fmla="*/ 1059543 w 2119086"/>
              <a:gd name="connsiteY1" fmla="*/ 0 h 2119086"/>
              <a:gd name="connsiteX2" fmla="*/ 2119086 w 2119086"/>
              <a:gd name="connsiteY2" fmla="*/ 1059543 h 2119086"/>
              <a:gd name="connsiteX3" fmla="*/ 1059543 w 2119086"/>
              <a:gd name="connsiteY3" fmla="*/ 2119086 h 2119086"/>
              <a:gd name="connsiteX4" fmla="*/ 0 w 2119086"/>
              <a:gd name="connsiteY4" fmla="*/ 1059543 h 2119086"/>
              <a:gd name="connsiteX0-1" fmla="*/ 1059543 w 2119086"/>
              <a:gd name="connsiteY0-2" fmla="*/ 0 h 2119086"/>
              <a:gd name="connsiteX1-3" fmla="*/ 2119086 w 2119086"/>
              <a:gd name="connsiteY1-4" fmla="*/ 1059543 h 2119086"/>
              <a:gd name="connsiteX2-5" fmla="*/ 1059543 w 2119086"/>
              <a:gd name="connsiteY2-6" fmla="*/ 2119086 h 2119086"/>
              <a:gd name="connsiteX3-7" fmla="*/ 0 w 2119086"/>
              <a:gd name="connsiteY3-8" fmla="*/ 1059543 h 2119086"/>
              <a:gd name="connsiteX4-9" fmla="*/ 1150983 w 2119086"/>
              <a:gd name="connsiteY4-10" fmla="*/ 91440 h 2119086"/>
              <a:gd name="connsiteX0-11" fmla="*/ 1059543 w 2119086"/>
              <a:gd name="connsiteY0-12" fmla="*/ 0 h 2119086"/>
              <a:gd name="connsiteX1-13" fmla="*/ 2119086 w 2119086"/>
              <a:gd name="connsiteY1-14" fmla="*/ 1059543 h 2119086"/>
              <a:gd name="connsiteX2-15" fmla="*/ 1059543 w 2119086"/>
              <a:gd name="connsiteY2-16" fmla="*/ 2119086 h 2119086"/>
              <a:gd name="connsiteX3-17" fmla="*/ 0 w 2119086"/>
              <a:gd name="connsiteY3-18" fmla="*/ 1059543 h 2119086"/>
              <a:gd name="connsiteX0-19" fmla="*/ 2119086 w 2119086"/>
              <a:gd name="connsiteY0-20" fmla="*/ 0 h 1059543"/>
              <a:gd name="connsiteX1-21" fmla="*/ 1059543 w 2119086"/>
              <a:gd name="connsiteY1-22" fmla="*/ 1059543 h 1059543"/>
              <a:gd name="connsiteX2-23" fmla="*/ 0 w 2119086"/>
              <a:gd name="connsiteY2-24" fmla="*/ 0 h 1059543"/>
            </a:gdLst>
            <a:ahLst/>
            <a:cxnLst>
              <a:cxn ang="0">
                <a:pos x="connsiteX0-1" y="connsiteY0-2"/>
              </a:cxn>
              <a:cxn ang="0">
                <a:pos x="connsiteX1-3" y="connsiteY1-4"/>
              </a:cxn>
              <a:cxn ang="0">
                <a:pos x="connsiteX2-5" y="connsiteY2-6"/>
              </a:cxn>
            </a:cxnLst>
            <a:rect l="l" t="t" r="r" b="b"/>
            <a:pathLst>
              <a:path w="2119086" h="1059543">
                <a:moveTo>
                  <a:pt x="2119086" y="0"/>
                </a:moveTo>
                <a:lnTo>
                  <a:pt x="1059543" y="1059543"/>
                </a:lnTo>
                <a:lnTo>
                  <a:pt x="0" y="0"/>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3" name="文本框 62"/>
          <p:cNvSpPr txBox="1"/>
          <p:nvPr/>
        </p:nvSpPr>
        <p:spPr>
          <a:xfrm>
            <a:off x="8730174" y="4969660"/>
            <a:ext cx="1653640" cy="658385"/>
          </a:xfrm>
          <a:prstGeom prst="rect">
            <a:avLst/>
          </a:prstGeom>
          <a:noFill/>
        </p:spPr>
        <p:txBody>
          <a:bodyPr wrap="square" lIns="0" rIns="0" rtlCol="0">
            <a:noAutofit/>
          </a:bodyPr>
          <a:lstStyle/>
          <a:p>
            <a:pPr algn="l">
              <a:lnSpc>
                <a:spcPct val="120000"/>
              </a:lnSpc>
            </a:pPr>
            <a:r>
              <a:rPr lang="zh-CN" altLang="en-US" dirty="0">
                <a:latin typeface="+mn-ea"/>
              </a:rPr>
              <a:t>具有专业的医疗人员和诊疗规范</a:t>
            </a:r>
          </a:p>
        </p:txBody>
      </p:sp>
      <p:cxnSp>
        <p:nvCxnSpPr>
          <p:cNvPr id="36" name="直接连接符 35"/>
          <p:cNvCxnSpPr/>
          <p:nvPr/>
        </p:nvCxnSpPr>
        <p:spPr>
          <a:xfrm>
            <a:off x="8730174" y="5825046"/>
            <a:ext cx="165364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9022078" y="1602482"/>
            <a:ext cx="1950720" cy="5255518"/>
          </a:xfrm>
          <a:prstGeom prst="rect">
            <a:avLst/>
          </a:prstGeom>
          <a:solidFill>
            <a:schemeClr val="bg1"/>
          </a:solidFill>
          <a:ln>
            <a:noFill/>
          </a:ln>
          <a:effectLst>
            <a:outerShdw blurRad="774700" dist="838200" dir="2700000" sx="62000" sy="6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solidFill>
                <a:schemeClr val="accent1"/>
              </a:solidFill>
              <a:latin typeface="+mj-ea"/>
              <a:ea typeface="+mj-ea"/>
            </a:endParaRPr>
          </a:p>
        </p:txBody>
      </p:sp>
      <p:sp>
        <p:nvSpPr>
          <p:cNvPr id="66" name="矩形 65"/>
          <p:cNvSpPr/>
          <p:nvPr/>
        </p:nvSpPr>
        <p:spPr>
          <a:xfrm>
            <a:off x="7071357" y="2403229"/>
            <a:ext cx="1950720" cy="4454771"/>
          </a:xfrm>
          <a:prstGeom prst="rect">
            <a:avLst/>
          </a:prstGeom>
          <a:solidFill>
            <a:schemeClr val="bg1"/>
          </a:solidFill>
          <a:ln>
            <a:noFill/>
          </a:ln>
          <a:effectLst>
            <a:outerShdw blurRad="774700" dist="838200" dir="2700000" sx="62000" sy="6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solidFill>
                <a:schemeClr val="accent1"/>
              </a:solidFill>
              <a:latin typeface="+mj-ea"/>
              <a:ea typeface="+mj-ea"/>
            </a:endParaRPr>
          </a:p>
        </p:txBody>
      </p:sp>
      <p:sp>
        <p:nvSpPr>
          <p:cNvPr id="65" name="矩形 64"/>
          <p:cNvSpPr/>
          <p:nvPr/>
        </p:nvSpPr>
        <p:spPr>
          <a:xfrm>
            <a:off x="5120640" y="3043541"/>
            <a:ext cx="1950720" cy="3814459"/>
          </a:xfrm>
          <a:prstGeom prst="rect">
            <a:avLst/>
          </a:prstGeom>
          <a:solidFill>
            <a:schemeClr val="bg1"/>
          </a:solidFill>
          <a:ln>
            <a:noFill/>
          </a:ln>
          <a:effectLst>
            <a:outerShdw blurRad="774700" dist="838200" dir="2700000" sx="62000" sy="6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solidFill>
                <a:schemeClr val="accent1"/>
              </a:solidFill>
              <a:latin typeface="+mj-ea"/>
              <a:ea typeface="+mj-ea"/>
            </a:endParaRPr>
          </a:p>
        </p:txBody>
      </p:sp>
      <p:sp>
        <p:nvSpPr>
          <p:cNvPr id="64" name="矩形 63"/>
          <p:cNvSpPr/>
          <p:nvPr/>
        </p:nvSpPr>
        <p:spPr>
          <a:xfrm>
            <a:off x="3169919" y="3844289"/>
            <a:ext cx="1950720" cy="3013711"/>
          </a:xfrm>
          <a:prstGeom prst="rect">
            <a:avLst/>
          </a:prstGeom>
          <a:solidFill>
            <a:schemeClr val="bg1"/>
          </a:solidFill>
          <a:ln>
            <a:noFill/>
          </a:ln>
          <a:effectLst>
            <a:outerShdw blurRad="774700" dist="838200" dir="2700000" sx="62000" sy="6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solidFill>
                <a:schemeClr val="accent1"/>
              </a:solidFill>
              <a:latin typeface="+mj-ea"/>
              <a:ea typeface="+mj-ea"/>
            </a:endParaRPr>
          </a:p>
        </p:txBody>
      </p:sp>
      <p:sp>
        <p:nvSpPr>
          <p:cNvPr id="63" name="矩形 62"/>
          <p:cNvSpPr/>
          <p:nvPr/>
        </p:nvSpPr>
        <p:spPr>
          <a:xfrm>
            <a:off x="1219200" y="4433436"/>
            <a:ext cx="1950720" cy="2424564"/>
          </a:xfrm>
          <a:prstGeom prst="rect">
            <a:avLst/>
          </a:prstGeom>
          <a:solidFill>
            <a:schemeClr val="bg1"/>
          </a:solidFill>
          <a:ln>
            <a:noFill/>
          </a:ln>
          <a:effectLst>
            <a:outerShdw blurRad="774700" dist="838200" dir="2700000" sx="62000" sy="6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solidFill>
                <a:schemeClr val="accent1"/>
              </a:solidFill>
              <a:latin typeface="+mj-ea"/>
              <a:ea typeface="+mj-ea"/>
            </a:endParaRPr>
          </a:p>
        </p:txBody>
      </p:sp>
      <p:sp>
        <p:nvSpPr>
          <p:cNvPr id="2" name="标题 1"/>
          <p:cNvSpPr>
            <a:spLocks noGrp="1"/>
          </p:cNvSpPr>
          <p:nvPr>
            <p:ph type="title"/>
          </p:nvPr>
        </p:nvSpPr>
        <p:spPr/>
        <p:txBody>
          <a:bodyPr/>
          <a:lstStyle/>
          <a:p>
            <a:r>
              <a:rPr lang="zh-CN" altLang="en-US" dirty="0"/>
              <a:t>国家政策支持</a:t>
            </a:r>
          </a:p>
        </p:txBody>
      </p:sp>
      <p:sp>
        <p:nvSpPr>
          <p:cNvPr id="3" name="文本占位符 2"/>
          <p:cNvSpPr>
            <a:spLocks noGrp="1"/>
          </p:cNvSpPr>
          <p:nvPr>
            <p:ph type="body" sz="quarter" idx="10"/>
          </p:nvPr>
        </p:nvSpPr>
        <p:spPr/>
        <p:txBody>
          <a:bodyPr/>
          <a:lstStyle/>
          <a:p>
            <a:r>
              <a:rPr lang="en-US" altLang="zh-CN" dirty="0"/>
              <a:t>NATIONAL POLICY SUPPORT</a:t>
            </a:r>
            <a:endParaRPr lang="zh-CN" altLang="en-US" dirty="0"/>
          </a:p>
        </p:txBody>
      </p:sp>
      <p:sp>
        <p:nvSpPr>
          <p:cNvPr id="58" name="矩形 57"/>
          <p:cNvSpPr/>
          <p:nvPr/>
        </p:nvSpPr>
        <p:spPr>
          <a:xfrm>
            <a:off x="1219200" y="4109518"/>
            <a:ext cx="1950720" cy="538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0" lang="en-US" altLang="zh-CN" b="1" i="0" u="none" strike="noStrike" kern="1200" cap="none" spc="0" normalizeH="0" baseline="0" noProof="0" dirty="0">
                <a:ln>
                  <a:noFill/>
                </a:ln>
                <a:solidFill>
                  <a:schemeClr val="bg1"/>
                </a:solidFill>
                <a:effectLst/>
                <a:uLnTx/>
                <a:uFillTx/>
                <a:latin typeface="+mj-lt"/>
                <a:ea typeface="+mj-ea"/>
                <a:cs typeface="+mn-cs"/>
              </a:rPr>
              <a:t>20XX</a:t>
            </a:r>
            <a:r>
              <a:rPr kumimoji="0" lang="zh-CN" altLang="zh-CN" i="0" u="none" strike="noStrike" kern="1200" cap="none" spc="0" normalizeH="0" baseline="0" noProof="0" dirty="0">
                <a:ln>
                  <a:noFill/>
                </a:ln>
                <a:solidFill>
                  <a:schemeClr val="bg1"/>
                </a:solidFill>
                <a:effectLst/>
                <a:uLnTx/>
                <a:uFillTx/>
                <a:latin typeface="+mj-lt"/>
                <a:ea typeface="+mj-ea"/>
                <a:cs typeface="+mn-cs"/>
              </a:rPr>
              <a:t>年</a:t>
            </a:r>
            <a:r>
              <a:rPr kumimoji="0" lang="en-US" altLang="zh-CN" b="1" i="0" u="none" strike="noStrike" kern="1200" cap="none" spc="0" normalizeH="0" baseline="0" noProof="0" dirty="0">
                <a:ln>
                  <a:noFill/>
                </a:ln>
                <a:solidFill>
                  <a:schemeClr val="bg1"/>
                </a:solidFill>
                <a:effectLst/>
                <a:uLnTx/>
                <a:uFillTx/>
                <a:latin typeface="+mj-lt"/>
                <a:ea typeface="+mj-ea"/>
                <a:cs typeface="+mn-cs"/>
              </a:rPr>
              <a:t>X</a:t>
            </a:r>
            <a:r>
              <a:rPr kumimoji="0" lang="zh-CN" altLang="zh-CN" i="0" u="none" strike="noStrike" kern="1200" cap="none" spc="0" normalizeH="0" baseline="0" noProof="0" dirty="0">
                <a:ln>
                  <a:noFill/>
                </a:ln>
                <a:solidFill>
                  <a:schemeClr val="bg1"/>
                </a:solidFill>
                <a:effectLst/>
                <a:uLnTx/>
                <a:uFillTx/>
                <a:latin typeface="+mj-lt"/>
                <a:ea typeface="+mj-ea"/>
                <a:cs typeface="+mn-cs"/>
              </a:rPr>
              <a:t>月</a:t>
            </a:r>
            <a:endParaRPr lang="zh-CN" altLang="zh-CN" dirty="0">
              <a:solidFill>
                <a:schemeClr val="bg1"/>
              </a:solidFill>
              <a:latin typeface="+mj-lt"/>
              <a:ea typeface="+mj-ea"/>
            </a:endParaRPr>
          </a:p>
        </p:txBody>
      </p:sp>
      <p:sp>
        <p:nvSpPr>
          <p:cNvPr id="59" name="矩形 58"/>
          <p:cNvSpPr/>
          <p:nvPr/>
        </p:nvSpPr>
        <p:spPr>
          <a:xfrm>
            <a:off x="3169920" y="3479887"/>
            <a:ext cx="1950720" cy="538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solidFill>
                  <a:schemeClr val="bg1"/>
                </a:solidFill>
                <a:latin typeface="+mj-lt"/>
                <a:ea typeface="+mj-ea"/>
              </a:rPr>
              <a:t>20XX</a:t>
            </a:r>
            <a:r>
              <a:rPr lang="zh-CN" altLang="zh-CN" dirty="0">
                <a:solidFill>
                  <a:schemeClr val="bg1"/>
                </a:solidFill>
                <a:latin typeface="+mj-lt"/>
                <a:ea typeface="+mj-ea"/>
              </a:rPr>
              <a:t>年</a:t>
            </a:r>
            <a:r>
              <a:rPr lang="en-US" altLang="zh-CN" b="1" dirty="0">
                <a:solidFill>
                  <a:schemeClr val="bg1"/>
                </a:solidFill>
                <a:latin typeface="+mj-lt"/>
                <a:ea typeface="+mj-ea"/>
              </a:rPr>
              <a:t>X</a:t>
            </a:r>
            <a:r>
              <a:rPr lang="zh-CN" altLang="zh-CN" dirty="0">
                <a:solidFill>
                  <a:schemeClr val="bg1"/>
                </a:solidFill>
                <a:latin typeface="+mj-lt"/>
                <a:ea typeface="+mj-ea"/>
              </a:rPr>
              <a:t>月</a:t>
            </a:r>
          </a:p>
        </p:txBody>
      </p:sp>
      <p:sp>
        <p:nvSpPr>
          <p:cNvPr id="60" name="矩形 59"/>
          <p:cNvSpPr/>
          <p:nvPr/>
        </p:nvSpPr>
        <p:spPr>
          <a:xfrm>
            <a:off x="5120640" y="2850256"/>
            <a:ext cx="1950720" cy="538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solidFill>
                  <a:schemeClr val="bg1"/>
                </a:solidFill>
                <a:latin typeface="+mj-lt"/>
                <a:ea typeface="+mj-ea"/>
              </a:rPr>
              <a:t>20XX</a:t>
            </a:r>
            <a:r>
              <a:rPr lang="zh-CN" altLang="zh-CN" dirty="0">
                <a:solidFill>
                  <a:schemeClr val="bg1"/>
                </a:solidFill>
                <a:latin typeface="+mj-lt"/>
                <a:ea typeface="+mj-ea"/>
              </a:rPr>
              <a:t>年</a:t>
            </a:r>
            <a:r>
              <a:rPr lang="en-US" altLang="zh-CN" b="1" dirty="0">
                <a:solidFill>
                  <a:schemeClr val="bg1"/>
                </a:solidFill>
                <a:latin typeface="+mj-lt"/>
                <a:ea typeface="+mj-ea"/>
              </a:rPr>
              <a:t>X</a:t>
            </a:r>
            <a:r>
              <a:rPr lang="zh-CN" altLang="zh-CN" dirty="0">
                <a:solidFill>
                  <a:schemeClr val="bg1"/>
                </a:solidFill>
                <a:latin typeface="+mj-lt"/>
                <a:ea typeface="+mj-ea"/>
              </a:rPr>
              <a:t>月</a:t>
            </a:r>
          </a:p>
        </p:txBody>
      </p:sp>
      <p:sp>
        <p:nvSpPr>
          <p:cNvPr id="61" name="矩形 60"/>
          <p:cNvSpPr/>
          <p:nvPr/>
        </p:nvSpPr>
        <p:spPr>
          <a:xfrm>
            <a:off x="9022079" y="1590994"/>
            <a:ext cx="1950720" cy="538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solidFill>
                  <a:schemeClr val="bg1"/>
                </a:solidFill>
                <a:latin typeface="+mj-lt"/>
                <a:ea typeface="+mj-ea"/>
              </a:rPr>
              <a:t>20XX</a:t>
            </a:r>
            <a:r>
              <a:rPr lang="zh-CN" altLang="zh-CN" dirty="0">
                <a:solidFill>
                  <a:schemeClr val="bg1"/>
                </a:solidFill>
                <a:latin typeface="+mj-lt"/>
                <a:ea typeface="+mj-ea"/>
              </a:rPr>
              <a:t>年</a:t>
            </a:r>
            <a:r>
              <a:rPr lang="en-US" altLang="zh-CN" b="1" dirty="0">
                <a:solidFill>
                  <a:schemeClr val="bg1"/>
                </a:solidFill>
                <a:latin typeface="+mj-lt"/>
                <a:ea typeface="+mj-ea"/>
              </a:rPr>
              <a:t>X</a:t>
            </a:r>
            <a:r>
              <a:rPr lang="zh-CN" altLang="zh-CN" dirty="0">
                <a:solidFill>
                  <a:schemeClr val="bg1"/>
                </a:solidFill>
                <a:latin typeface="+mj-lt"/>
                <a:ea typeface="+mj-ea"/>
              </a:rPr>
              <a:t>月</a:t>
            </a:r>
          </a:p>
        </p:txBody>
      </p:sp>
      <p:sp>
        <p:nvSpPr>
          <p:cNvPr id="62" name="矩形 61"/>
          <p:cNvSpPr/>
          <p:nvPr/>
        </p:nvSpPr>
        <p:spPr>
          <a:xfrm>
            <a:off x="7071359" y="2220625"/>
            <a:ext cx="1950720" cy="538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solidFill>
                  <a:schemeClr val="bg1"/>
                </a:solidFill>
                <a:latin typeface="+mj-lt"/>
                <a:ea typeface="+mj-ea"/>
              </a:rPr>
              <a:t>20XX</a:t>
            </a:r>
            <a:r>
              <a:rPr lang="zh-CN" altLang="zh-CN" dirty="0">
                <a:solidFill>
                  <a:schemeClr val="bg1"/>
                </a:solidFill>
                <a:latin typeface="+mj-lt"/>
                <a:ea typeface="+mj-ea"/>
              </a:rPr>
              <a:t>年</a:t>
            </a:r>
            <a:r>
              <a:rPr lang="en-US" altLang="zh-CN" b="1" dirty="0">
                <a:solidFill>
                  <a:schemeClr val="bg1"/>
                </a:solidFill>
                <a:latin typeface="+mj-lt"/>
                <a:ea typeface="+mj-ea"/>
              </a:rPr>
              <a:t>8</a:t>
            </a:r>
            <a:r>
              <a:rPr lang="zh-CN" altLang="zh-CN" dirty="0">
                <a:solidFill>
                  <a:schemeClr val="bg1"/>
                </a:solidFill>
                <a:latin typeface="+mj-lt"/>
                <a:ea typeface="+mj-ea"/>
              </a:rPr>
              <a:t>月</a:t>
            </a:r>
          </a:p>
        </p:txBody>
      </p:sp>
      <p:cxnSp>
        <p:nvCxnSpPr>
          <p:cNvPr id="68" name="直接连接符 67"/>
          <p:cNvCxnSpPr/>
          <p:nvPr/>
        </p:nvCxnSpPr>
        <p:spPr>
          <a:xfrm>
            <a:off x="3169920" y="3479887"/>
            <a:ext cx="0" cy="3474365"/>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5120638" y="2850256"/>
            <a:ext cx="0" cy="4103996"/>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071359" y="2220625"/>
            <a:ext cx="0" cy="4733627"/>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9022079" y="1590994"/>
            <a:ext cx="0" cy="5363258"/>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5357107" y="3799002"/>
            <a:ext cx="1477786" cy="1510926"/>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accent1"/>
                </a:solidFill>
                <a:effectLst/>
                <a:uLnTx/>
                <a:uFillTx/>
                <a:cs typeface="+mn-cs"/>
              </a:rPr>
              <a:t>《互联网医院管理办法（试行）》等</a:t>
            </a:r>
            <a:r>
              <a:rPr kumimoji="0" lang="en-US" altLang="zh-CN" b="0" i="0" u="none" strike="noStrike" kern="1200" cap="none" spc="0" normalizeH="0" baseline="0" noProof="0" dirty="0">
                <a:ln>
                  <a:noFill/>
                </a:ln>
                <a:solidFill>
                  <a:schemeClr val="accent1"/>
                </a:solidFill>
                <a:effectLst/>
                <a:uLnTx/>
                <a:uFillTx/>
                <a:cs typeface="+mn-cs"/>
              </a:rPr>
              <a:t>3</a:t>
            </a:r>
            <a:r>
              <a:rPr lang="zh-CN" altLang="en-US" dirty="0">
                <a:solidFill>
                  <a:schemeClr val="accent1"/>
                </a:solidFill>
                <a:cs typeface="Arial" panose="020B0604020202020204" pitchFamily="34" charset="0"/>
              </a:rPr>
              <a:t>个文件</a:t>
            </a:r>
            <a:endParaRPr lang="en-US" altLang="zh-CN" dirty="0">
              <a:solidFill>
                <a:schemeClr val="accent1"/>
              </a:solidFill>
              <a:cs typeface="Arial" panose="020B0604020202020204" pitchFamily="34" charset="0"/>
            </a:endParaRPr>
          </a:p>
          <a:p>
            <a:pPr>
              <a:lnSpc>
                <a:spcPct val="120000"/>
              </a:lnSpc>
            </a:pPr>
            <a:r>
              <a:rPr lang="zh-CN" altLang="en-US" kern="1200" dirty="0">
                <a:cs typeface="+mn-cs"/>
              </a:rPr>
              <a:t>对互联网诊疗行为进一步规范</a:t>
            </a:r>
            <a:endParaRPr lang="zh-CN" altLang="zh-CN" kern="1200" dirty="0">
              <a:cs typeface="+mn-cs"/>
            </a:endParaRPr>
          </a:p>
        </p:txBody>
      </p:sp>
      <p:sp>
        <p:nvSpPr>
          <p:cNvPr id="86" name="文本框 85"/>
          <p:cNvSpPr txBox="1"/>
          <p:nvPr/>
        </p:nvSpPr>
        <p:spPr>
          <a:xfrm>
            <a:off x="7307824" y="3165188"/>
            <a:ext cx="1477786" cy="3049809"/>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accent1"/>
                </a:solidFill>
                <a:effectLst/>
                <a:uLnTx/>
                <a:uFillTx/>
                <a:cs typeface="+mn-cs"/>
              </a:rPr>
              <a:t>《国家医疗保障局关于完善</a:t>
            </a:r>
            <a:r>
              <a:rPr kumimoji="0" lang="en-US" altLang="zh-CN" b="0" i="0" u="none" strike="noStrike" kern="1200" cap="none" spc="0" normalizeH="0" baseline="0" noProof="0" dirty="0">
                <a:ln>
                  <a:noFill/>
                </a:ln>
                <a:solidFill>
                  <a:schemeClr val="accent1"/>
                </a:solidFill>
                <a:effectLst/>
                <a:uLnTx/>
                <a:uFillTx/>
                <a:cs typeface="+mn-cs"/>
              </a:rPr>
              <a:t>“</a:t>
            </a:r>
            <a:r>
              <a:rPr kumimoji="0" lang="zh-CN" altLang="zh-CN" b="0" i="0" u="none" strike="noStrike" kern="1200" cap="none" spc="0" normalizeH="0" baseline="0" noProof="0" dirty="0">
                <a:ln>
                  <a:noFill/>
                </a:ln>
                <a:solidFill>
                  <a:schemeClr val="accent1"/>
                </a:solidFill>
                <a:effectLst/>
                <a:uLnTx/>
                <a:uFillTx/>
                <a:cs typeface="+mn-cs"/>
              </a:rPr>
              <a:t>互联网</a:t>
            </a:r>
            <a:r>
              <a:rPr kumimoji="0" lang="en-US" altLang="zh-CN" b="0" i="0" u="none" strike="noStrike" kern="1200" cap="none" spc="0" normalizeH="0" baseline="0" noProof="0" dirty="0">
                <a:ln>
                  <a:noFill/>
                </a:ln>
                <a:solidFill>
                  <a:schemeClr val="accent1"/>
                </a:solidFill>
                <a:effectLst/>
                <a:uLnTx/>
                <a:uFillTx/>
                <a:cs typeface="+mn-cs"/>
              </a:rPr>
              <a:t>+”</a:t>
            </a:r>
            <a:r>
              <a:rPr kumimoji="0" lang="zh-CN" altLang="zh-CN" b="0" i="0" u="none" strike="noStrike" kern="1200" cap="none" spc="0" normalizeH="0" baseline="0" noProof="0" dirty="0">
                <a:ln>
                  <a:noFill/>
                </a:ln>
                <a:solidFill>
                  <a:schemeClr val="accent1"/>
                </a:solidFill>
                <a:effectLst/>
                <a:uLnTx/>
                <a:uFillTx/>
                <a:cs typeface="+mn-cs"/>
              </a:rPr>
              <a:t>医疗服务价格和医保支付政策的指导意见》</a:t>
            </a:r>
            <a:endParaRPr kumimoji="0" lang="en-US" altLang="zh-CN" b="0" i="0" u="none" strike="noStrike" kern="1200" cap="none" spc="0" normalizeH="0" baseline="0" noProof="0" dirty="0">
              <a:ln>
                <a:noFill/>
              </a:ln>
              <a:solidFill>
                <a:schemeClr val="accent5"/>
              </a:solidFill>
              <a:effectLst/>
              <a:uLnTx/>
              <a:uFillTx/>
              <a:cs typeface="+mn-cs"/>
            </a:endParaRPr>
          </a:p>
          <a:p>
            <a:pPr>
              <a:lnSpc>
                <a:spcPct val="120000"/>
              </a:lnSpc>
            </a:pPr>
            <a:r>
              <a:rPr kumimoji="0" lang="zh-CN" altLang="zh-CN" b="0" i="0" u="none" strike="noStrike" kern="1200" cap="none" spc="0" normalizeH="0" baseline="0" noProof="0" dirty="0">
                <a:ln>
                  <a:noFill/>
                </a:ln>
                <a:effectLst/>
                <a:uLnTx/>
                <a:uFillTx/>
                <a:cs typeface="+mn-cs"/>
              </a:rPr>
              <a:t>对</a:t>
            </a:r>
            <a:r>
              <a:rPr kumimoji="0" lang="en-US" altLang="zh-CN" b="0" i="0" u="none" strike="noStrike" kern="1200" cap="none" spc="0" normalizeH="0" baseline="0" noProof="0" dirty="0">
                <a:ln>
                  <a:noFill/>
                </a:ln>
                <a:effectLst/>
                <a:uLnTx/>
                <a:uFillTx/>
                <a:cs typeface="+mn-cs"/>
              </a:rPr>
              <a:t>“</a:t>
            </a:r>
            <a:r>
              <a:rPr kumimoji="0" lang="zh-CN" altLang="zh-CN" b="0" i="0" u="none" strike="noStrike" kern="1200" cap="none" spc="0" normalizeH="0" baseline="0" noProof="0" dirty="0">
                <a:ln>
                  <a:noFill/>
                </a:ln>
                <a:effectLst/>
                <a:uLnTx/>
                <a:uFillTx/>
                <a:cs typeface="+mn-cs"/>
              </a:rPr>
              <a:t>互联网</a:t>
            </a:r>
            <a:r>
              <a:rPr kumimoji="0" lang="en-US" altLang="zh-CN" b="0" i="0" u="none" strike="noStrike" kern="1200" cap="none" spc="0" normalizeH="0" baseline="0" noProof="0" dirty="0">
                <a:ln>
                  <a:noFill/>
                </a:ln>
                <a:effectLst/>
                <a:uLnTx/>
                <a:uFillTx/>
                <a:cs typeface="+mn-cs"/>
              </a:rPr>
              <a:t>+”</a:t>
            </a:r>
            <a:r>
              <a:rPr lang="zh-CN" altLang="en-US" dirty="0">
                <a:cs typeface="Arial" panose="020B0604020202020204" pitchFamily="34" charset="0"/>
              </a:rPr>
              <a:t>医疗服务项目价格管理及医保支付提出具体要求</a:t>
            </a:r>
            <a:endParaRPr lang="zh-CN" altLang="zh-CN" dirty="0">
              <a:cs typeface="Arial" panose="020B0604020202020204" pitchFamily="34" charset="0"/>
            </a:endParaRPr>
          </a:p>
        </p:txBody>
      </p:sp>
      <p:sp>
        <p:nvSpPr>
          <p:cNvPr id="88" name="文本框 87"/>
          <p:cNvSpPr txBox="1"/>
          <p:nvPr/>
        </p:nvSpPr>
        <p:spPr>
          <a:xfrm>
            <a:off x="9258547" y="2536791"/>
            <a:ext cx="1477786" cy="3357586"/>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accent1"/>
                </a:solidFill>
                <a:effectLst/>
                <a:uLnTx/>
                <a:uFillTx/>
                <a:cs typeface="+mn-cs"/>
              </a:rPr>
              <a:t>《国家医疗保障局办公室关于全面推广应用医保电子凭证的通知》</a:t>
            </a:r>
            <a:endParaRPr lang="en-US" altLang="zh-CN" kern="1200" dirty="0">
              <a:solidFill>
                <a:schemeClr val="accent1"/>
              </a:solidFill>
              <a:cs typeface="+mn-cs"/>
            </a:endParaRPr>
          </a:p>
          <a:p>
            <a:pPr>
              <a:lnSpc>
                <a:spcPct val="120000"/>
              </a:lnSpc>
            </a:pPr>
            <a:r>
              <a:rPr kumimoji="0" lang="zh-CN" altLang="zh-CN" b="0" i="0" u="none" strike="noStrike" kern="1200" cap="none" spc="0" normalizeH="0" baseline="0" noProof="0" dirty="0">
                <a:ln>
                  <a:noFill/>
                </a:ln>
                <a:solidFill>
                  <a:prstClr val="black"/>
                </a:solidFill>
                <a:effectLst/>
                <a:uLnTx/>
                <a:uFillTx/>
                <a:cs typeface="+mn-cs"/>
              </a:rPr>
              <a:t>提出全面推广应用医保电子凭证，助力提升医保治理现代化、科学化、精细化能力和水平，促进医疗健康产业发展</a:t>
            </a:r>
            <a:endParaRPr lang="zh-CN" altLang="zh-CN" dirty="0">
              <a:cs typeface="Arial" panose="020B0604020202020204" pitchFamily="34" charset="0"/>
            </a:endParaRPr>
          </a:p>
        </p:txBody>
      </p:sp>
      <p:sp>
        <p:nvSpPr>
          <p:cNvPr id="90" name="文本框 89"/>
          <p:cNvSpPr txBox="1"/>
          <p:nvPr/>
        </p:nvSpPr>
        <p:spPr>
          <a:xfrm>
            <a:off x="1455667" y="5000414"/>
            <a:ext cx="1477786" cy="893963"/>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accent1"/>
                </a:solidFill>
                <a:effectLst/>
                <a:uLnTx/>
                <a:uFillTx/>
                <a:cs typeface="+mn-cs"/>
              </a:rPr>
              <a:t>《关于征求互联网诊疗管理办法</a:t>
            </a:r>
            <a:r>
              <a:rPr kumimoji="0" lang="en-US" altLang="zh-CN" b="0" i="0" u="none" strike="noStrike" kern="1200" cap="none" spc="0" normalizeH="0" baseline="0" noProof="0" dirty="0">
                <a:ln>
                  <a:noFill/>
                </a:ln>
                <a:solidFill>
                  <a:schemeClr val="accent1"/>
                </a:solidFill>
                <a:effectLst/>
                <a:uLnTx/>
                <a:uFillTx/>
                <a:cs typeface="+mn-cs"/>
              </a:rPr>
              <a:t>(</a:t>
            </a:r>
            <a:r>
              <a:rPr kumimoji="0" lang="zh-CN" altLang="zh-CN" b="0" i="0" u="none" strike="noStrike" kern="1200" cap="none" spc="0" normalizeH="0" baseline="0" noProof="0" dirty="0">
                <a:ln>
                  <a:noFill/>
                </a:ln>
                <a:solidFill>
                  <a:schemeClr val="accent1"/>
                </a:solidFill>
                <a:effectLst/>
                <a:uLnTx/>
                <a:uFillTx/>
                <a:cs typeface="+mn-cs"/>
              </a:rPr>
              <a:t>试行</a:t>
            </a:r>
            <a:r>
              <a:rPr kumimoji="0" lang="en-US" altLang="zh-CN" b="0" i="0" u="none" strike="noStrike" kern="1200" cap="none" spc="0" normalizeH="0" baseline="0" noProof="0" dirty="0">
                <a:ln>
                  <a:noFill/>
                </a:ln>
                <a:solidFill>
                  <a:schemeClr val="accent1"/>
                </a:solidFill>
                <a:effectLst/>
                <a:uLnTx/>
                <a:uFillTx/>
                <a:cs typeface="+mn-cs"/>
              </a:rPr>
              <a:t>)</a:t>
            </a:r>
            <a:r>
              <a:rPr lang="en-US" altLang="zh-CN" dirty="0">
                <a:solidFill>
                  <a:schemeClr val="accent1"/>
                </a:solidFill>
                <a:cs typeface="Arial" panose="020B0604020202020204" pitchFamily="34" charset="0"/>
              </a:rPr>
              <a:t>》</a:t>
            </a:r>
            <a:endParaRPr lang="zh-CN" altLang="zh-CN" dirty="0">
              <a:solidFill>
                <a:schemeClr val="accent1"/>
              </a:solidFill>
              <a:cs typeface="Arial" panose="020B0604020202020204" pitchFamily="34" charset="0"/>
            </a:endParaRPr>
          </a:p>
        </p:txBody>
      </p:sp>
      <p:sp>
        <p:nvSpPr>
          <p:cNvPr id="92" name="文本框 91"/>
          <p:cNvSpPr txBox="1"/>
          <p:nvPr/>
        </p:nvSpPr>
        <p:spPr>
          <a:xfrm>
            <a:off x="3352800" y="4358683"/>
            <a:ext cx="1584958" cy="1818703"/>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accent1"/>
                </a:solidFill>
                <a:effectLst/>
                <a:uLnTx/>
                <a:uFillTx/>
                <a:cs typeface="+mn-cs"/>
              </a:rPr>
              <a:t>《国务院办公厅关于促进</a:t>
            </a:r>
            <a:r>
              <a:rPr kumimoji="0" lang="en-US" altLang="zh-CN" b="0" i="0" u="none" strike="noStrike" kern="1200" cap="none" spc="0" normalizeH="0" baseline="0" noProof="0" dirty="0">
                <a:ln>
                  <a:noFill/>
                </a:ln>
                <a:solidFill>
                  <a:schemeClr val="accent1"/>
                </a:solidFill>
                <a:effectLst/>
                <a:uLnTx/>
                <a:uFillTx/>
                <a:cs typeface="+mn-cs"/>
              </a:rPr>
              <a:t>“</a:t>
            </a:r>
            <a:r>
              <a:rPr kumimoji="0" lang="zh-CN" altLang="zh-CN" b="0" i="0" u="none" strike="noStrike" kern="1200" cap="none" spc="0" normalizeH="0" baseline="0" noProof="0" dirty="0">
                <a:ln>
                  <a:noFill/>
                </a:ln>
                <a:solidFill>
                  <a:schemeClr val="accent1"/>
                </a:solidFill>
                <a:effectLst/>
                <a:uLnTx/>
                <a:uFillTx/>
                <a:cs typeface="+mn-cs"/>
              </a:rPr>
              <a:t>互联网</a:t>
            </a:r>
            <a:r>
              <a:rPr kumimoji="0" lang="en-US" altLang="zh-CN" b="0" i="0" u="none" strike="noStrike" kern="1200" cap="none" spc="0" normalizeH="0" baseline="0" noProof="0" dirty="0">
                <a:ln>
                  <a:noFill/>
                </a:ln>
                <a:solidFill>
                  <a:schemeClr val="accent1"/>
                </a:solidFill>
                <a:effectLst/>
                <a:uLnTx/>
                <a:uFillTx/>
                <a:cs typeface="+mn-cs"/>
              </a:rPr>
              <a:t>+</a:t>
            </a:r>
            <a:r>
              <a:rPr kumimoji="0" lang="zh-CN" altLang="zh-CN" b="0" i="0" u="none" strike="noStrike" kern="1200" cap="none" spc="0" normalizeH="0" baseline="0" noProof="0" dirty="0">
                <a:ln>
                  <a:noFill/>
                </a:ln>
                <a:solidFill>
                  <a:schemeClr val="accent1"/>
                </a:solidFill>
                <a:effectLst/>
                <a:uLnTx/>
                <a:uFillTx/>
                <a:cs typeface="+mn-cs"/>
              </a:rPr>
              <a:t>医疗健康</a:t>
            </a:r>
            <a:r>
              <a:rPr kumimoji="0" lang="en-US" altLang="zh-CN" b="0" i="0" u="none" strike="noStrike" kern="1200" cap="none" spc="0" normalizeH="0" baseline="0" noProof="0" dirty="0">
                <a:ln>
                  <a:noFill/>
                </a:ln>
                <a:solidFill>
                  <a:schemeClr val="accent1"/>
                </a:solidFill>
                <a:effectLst/>
                <a:uLnTx/>
                <a:uFillTx/>
                <a:cs typeface="+mn-cs"/>
              </a:rPr>
              <a:t>”</a:t>
            </a:r>
            <a:r>
              <a:rPr lang="zh-CN" altLang="en-US" dirty="0">
                <a:solidFill>
                  <a:schemeClr val="accent1"/>
                </a:solidFill>
                <a:cs typeface="Arial" panose="020B0604020202020204" pitchFamily="34" charset="0"/>
              </a:rPr>
              <a:t>发展的意见</a:t>
            </a:r>
            <a:r>
              <a:rPr lang="en-US" altLang="zh-CN" dirty="0">
                <a:solidFill>
                  <a:schemeClr val="accent1"/>
                </a:solidFill>
                <a:cs typeface="Arial" panose="020B0604020202020204" pitchFamily="34" charset="0"/>
              </a:rPr>
              <a:t>》</a:t>
            </a:r>
          </a:p>
          <a:p>
            <a:pPr>
              <a:lnSpc>
                <a:spcPct val="120000"/>
              </a:lnSpc>
            </a:pPr>
            <a:r>
              <a:rPr lang="zh-CN" altLang="en-US" kern="1200" dirty="0">
                <a:cs typeface="+mn-cs"/>
              </a:rPr>
              <a:t>依托医疗机构发展互联网医院</a:t>
            </a:r>
            <a:endParaRPr lang="zh-CN" altLang="zh-CN" kern="1200" dirty="0">
              <a:cs typeface="+mn-cs"/>
            </a:endParaRPr>
          </a:p>
        </p:txBody>
      </p:sp>
      <p:sp>
        <p:nvSpPr>
          <p:cNvPr id="107" name="文本框 106"/>
          <p:cNvSpPr txBox="1"/>
          <p:nvPr/>
        </p:nvSpPr>
        <p:spPr>
          <a:xfrm flipH="1">
            <a:off x="1066164" y="1502556"/>
            <a:ext cx="2207336" cy="492443"/>
          </a:xfrm>
          <a:prstGeom prst="rect">
            <a:avLst/>
          </a:prstGeom>
          <a:noFill/>
        </p:spPr>
        <p:txBody>
          <a:bodyPr wrap="none" lIns="0" tIns="0" rIns="0" bIns="0">
            <a:noAutofit/>
          </a:bodyPr>
          <a:lstStyle/>
          <a:p>
            <a:r>
              <a:rPr kumimoji="0" lang="en-US" altLang="zh-CN" sz="3200" i="0" u="none" strike="noStrike" kern="1200" cap="none" spc="0" normalizeH="0" baseline="0" noProof="0" dirty="0">
                <a:ln>
                  <a:noFill/>
                </a:ln>
                <a:solidFill>
                  <a:schemeClr val="accent1"/>
                </a:solidFill>
                <a:effectLst/>
                <a:uLnTx/>
                <a:uFillTx/>
                <a:latin typeface="+mj-lt"/>
                <a:ea typeface="微软雅黑" panose="020B0503020204020204" pitchFamily="34" charset="-122"/>
                <a:cs typeface="+mn-cs"/>
              </a:rPr>
              <a:t>20XX</a:t>
            </a:r>
            <a:r>
              <a:rPr kumimoji="0" lang="zh-CN" altLang="zh-CN" sz="3200" i="0" u="none" strike="noStrike" kern="1200" cap="none" spc="0" normalizeH="0" baseline="0" noProof="0" dirty="0">
                <a:ln>
                  <a:noFill/>
                </a:ln>
                <a:solidFill>
                  <a:schemeClr val="accent1"/>
                </a:solidFill>
                <a:effectLst/>
                <a:uLnTx/>
                <a:uFillTx/>
                <a:latin typeface="+mj-lt"/>
                <a:ea typeface="+mj-ea"/>
                <a:cs typeface="+mn-cs"/>
              </a:rPr>
              <a:t>年</a:t>
            </a:r>
            <a:r>
              <a:rPr lang="en-US" altLang="zh-CN" sz="3200" dirty="0">
                <a:solidFill>
                  <a:schemeClr val="accent1"/>
                </a:solidFill>
                <a:latin typeface="+mj-lt"/>
                <a:ea typeface="微软雅黑" panose="020B0503020204020204" pitchFamily="34" charset="-122"/>
              </a:rPr>
              <a:t>XX</a:t>
            </a:r>
            <a:r>
              <a:rPr kumimoji="0" lang="zh-CN" altLang="zh-CN" sz="3200" i="0" u="none" strike="noStrike" kern="1200" cap="none" spc="0" normalizeH="0" baseline="0" noProof="0" dirty="0">
                <a:ln>
                  <a:noFill/>
                </a:ln>
                <a:solidFill>
                  <a:schemeClr val="accent1"/>
                </a:solidFill>
                <a:effectLst/>
                <a:uLnTx/>
                <a:uFillTx/>
                <a:latin typeface="+mj-lt"/>
                <a:ea typeface="+mj-ea"/>
                <a:cs typeface="+mn-cs"/>
              </a:rPr>
              <a:t>月</a:t>
            </a:r>
            <a:endParaRPr lang="zh-CN" altLang="zh-CN" sz="3200" dirty="0">
              <a:solidFill>
                <a:schemeClr val="accent1"/>
              </a:solidFill>
              <a:latin typeface="+mj-lt"/>
              <a:ea typeface="+mj-ea"/>
            </a:endParaRPr>
          </a:p>
        </p:txBody>
      </p:sp>
      <p:sp>
        <p:nvSpPr>
          <p:cNvPr id="108" name="文本框 107"/>
          <p:cNvSpPr txBox="1"/>
          <p:nvPr/>
        </p:nvSpPr>
        <p:spPr>
          <a:xfrm flipH="1">
            <a:off x="1066164" y="2158242"/>
            <a:ext cx="3000821" cy="659411"/>
          </a:xfrm>
          <a:prstGeom prst="rect">
            <a:avLst/>
          </a:prstGeom>
          <a:noFill/>
        </p:spPr>
        <p:txBody>
          <a:bodyPr wrap="none" lIns="0" tIns="0" rIns="0" bIns="0">
            <a:noAutofit/>
          </a:bodyPr>
          <a:lstStyle/>
          <a:p>
            <a:pPr>
              <a:lnSpc>
                <a:spcPct val="125000"/>
              </a:lnSpc>
            </a:pPr>
            <a:r>
              <a:rPr lang="zh-CN" altLang="en-US" dirty="0">
                <a:latin typeface="+mj-ea"/>
                <a:ea typeface="+mj-ea"/>
              </a:rPr>
              <a:t>全国首家互联网医院落地</a:t>
            </a:r>
            <a:r>
              <a:rPr kumimoji="0" lang="zh-CN" altLang="en-US" b="1" i="0" u="none" strike="noStrike" kern="1200" cap="none" spc="0" normalizeH="0" baseline="0" noProof="0" dirty="0">
                <a:ln>
                  <a:noFill/>
                </a:ln>
                <a:solidFill>
                  <a:schemeClr val="accent2"/>
                </a:solidFill>
                <a:effectLst/>
                <a:uLnTx/>
                <a:uFillTx/>
                <a:latin typeface="+mj-ea"/>
                <a:ea typeface="+mj-ea"/>
                <a:cs typeface="+mn-cs"/>
              </a:rPr>
              <a:t>乌镇</a:t>
            </a:r>
            <a:endParaRPr lang="en-US" altLang="zh-CN" b="1" dirty="0">
              <a:solidFill>
                <a:schemeClr val="accent5"/>
              </a:solidFill>
              <a:latin typeface="+mj-ea"/>
              <a:ea typeface="+mj-ea"/>
            </a:endParaRPr>
          </a:p>
          <a:p>
            <a:pPr algn="just">
              <a:lnSpc>
                <a:spcPct val="120000"/>
              </a:lnSpc>
            </a:pPr>
            <a:r>
              <a:rPr lang="zh-CN" altLang="en-US" dirty="0">
                <a:latin typeface="+mj-ea"/>
                <a:ea typeface="+mj-ea"/>
              </a:rPr>
              <a:t>互联网医院迅速发展</a:t>
            </a:r>
            <a:endParaRPr lang="zh-CN" altLang="zh-CN" dirty="0">
              <a:latin typeface="+mj-ea"/>
              <a:ea typeface="+mj-ea"/>
            </a:endParaRPr>
          </a:p>
        </p:txBody>
      </p:sp>
      <p:cxnSp>
        <p:nvCxnSpPr>
          <p:cNvPr id="110" name="直接连接符 109"/>
          <p:cNvCxnSpPr/>
          <p:nvPr/>
        </p:nvCxnSpPr>
        <p:spPr>
          <a:xfrm>
            <a:off x="0" y="2058499"/>
            <a:ext cx="406698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t="23656" b="38310"/>
          <a:stretch>
            <a:fillRect/>
          </a:stretch>
        </p:blipFill>
        <p:spPr>
          <a:xfrm>
            <a:off x="10194" y="4018568"/>
            <a:ext cx="12170694" cy="2839432"/>
          </a:xfrm>
          <a:custGeom>
            <a:avLst/>
            <a:gdLst>
              <a:gd name="connsiteX0" fmla="*/ 0 w 12170694"/>
              <a:gd name="connsiteY0" fmla="*/ 0 h 2839432"/>
              <a:gd name="connsiteX1" fmla="*/ 12170694 w 12170694"/>
              <a:gd name="connsiteY1" fmla="*/ 0 h 2839432"/>
              <a:gd name="connsiteX2" fmla="*/ 12170694 w 12170694"/>
              <a:gd name="connsiteY2" fmla="*/ 2839432 h 2839432"/>
              <a:gd name="connsiteX3" fmla="*/ 0 w 12170694"/>
              <a:gd name="connsiteY3" fmla="*/ 2839432 h 2839432"/>
            </a:gdLst>
            <a:ahLst/>
            <a:cxnLst>
              <a:cxn ang="0">
                <a:pos x="connsiteX0" y="connsiteY0"/>
              </a:cxn>
              <a:cxn ang="0">
                <a:pos x="connsiteX1" y="connsiteY1"/>
              </a:cxn>
              <a:cxn ang="0">
                <a:pos x="connsiteX2" y="connsiteY2"/>
              </a:cxn>
              <a:cxn ang="0">
                <a:pos x="connsiteX3" y="connsiteY3"/>
              </a:cxn>
            </a:cxnLst>
            <a:rect l="l" t="t" r="r" b="b"/>
            <a:pathLst>
              <a:path w="12170694" h="2839432">
                <a:moveTo>
                  <a:pt x="0" y="0"/>
                </a:moveTo>
                <a:lnTo>
                  <a:pt x="12170694" y="0"/>
                </a:lnTo>
                <a:lnTo>
                  <a:pt x="12170694" y="2839432"/>
                </a:lnTo>
                <a:lnTo>
                  <a:pt x="0" y="2839432"/>
                </a:lnTo>
                <a:close/>
              </a:path>
            </a:pathLst>
          </a:custGeom>
        </p:spPr>
      </p:pic>
      <p:sp>
        <p:nvSpPr>
          <p:cNvPr id="30" name="矩形 29"/>
          <p:cNvSpPr/>
          <p:nvPr/>
        </p:nvSpPr>
        <p:spPr>
          <a:xfrm>
            <a:off x="0" y="4018568"/>
            <a:ext cx="12192000" cy="2858682"/>
          </a:xfrm>
          <a:prstGeom prst="rect">
            <a:avLst/>
          </a:prstGeom>
          <a:solidFill>
            <a:schemeClr val="accent1">
              <a:alpha val="66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互联网医院模式</a:t>
            </a:r>
          </a:p>
        </p:txBody>
      </p:sp>
      <p:sp>
        <p:nvSpPr>
          <p:cNvPr id="3" name="文本占位符 2"/>
          <p:cNvSpPr>
            <a:spLocks noGrp="1"/>
          </p:cNvSpPr>
          <p:nvPr>
            <p:ph type="body" sz="quarter" idx="10"/>
          </p:nvPr>
        </p:nvSpPr>
        <p:spPr/>
        <p:txBody>
          <a:bodyPr/>
          <a:lstStyle/>
          <a:p>
            <a:r>
              <a:rPr lang="en-US" altLang="zh-CN" dirty="0"/>
              <a:t>INTERNET HOSPITAL MODEL</a:t>
            </a:r>
            <a:endParaRPr lang="zh-CN" altLang="en-US" dirty="0"/>
          </a:p>
        </p:txBody>
      </p:sp>
      <p:sp>
        <p:nvSpPr>
          <p:cNvPr id="16" name="文本框 15"/>
          <p:cNvSpPr txBox="1"/>
          <p:nvPr/>
        </p:nvSpPr>
        <p:spPr>
          <a:xfrm>
            <a:off x="1217511" y="1580441"/>
            <a:ext cx="4708420" cy="661015"/>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kumimoji="0" lang="zh-CN" altLang="zh-CN" sz="2000" i="0" u="none" strike="noStrike" kern="1200" cap="none" spc="0" normalizeH="0" baseline="0" noProof="0" dirty="0">
                <a:ln>
                  <a:noFill/>
                </a:ln>
                <a:solidFill>
                  <a:schemeClr val="accent1"/>
                </a:solidFill>
                <a:effectLst/>
                <a:uLnTx/>
                <a:uFillTx/>
                <a:latin typeface="+mj-ea"/>
                <a:ea typeface="+mj-ea"/>
                <a:cs typeface="+mn-cs"/>
              </a:rPr>
              <a:t>根据《互联网医院管理办法</a:t>
            </a:r>
            <a:r>
              <a:rPr kumimoji="0" lang="en-US" altLang="zh-CN" sz="2000" i="0" u="none" strike="noStrike" kern="1200" cap="none" spc="0" normalizeH="0" baseline="0" noProof="0" dirty="0">
                <a:ln>
                  <a:noFill/>
                </a:ln>
                <a:solidFill>
                  <a:schemeClr val="accent1"/>
                </a:solidFill>
                <a:effectLst/>
                <a:uLnTx/>
                <a:uFillTx/>
                <a:latin typeface="+mj-ea"/>
                <a:ea typeface="+mj-ea"/>
                <a:cs typeface="+mn-cs"/>
              </a:rPr>
              <a:t>(</a:t>
            </a:r>
            <a:r>
              <a:rPr kumimoji="0" lang="zh-CN" altLang="zh-CN" sz="2000" i="0" u="none" strike="noStrike" kern="1200" cap="none" spc="0" normalizeH="0" baseline="0" noProof="0" dirty="0">
                <a:ln>
                  <a:noFill/>
                </a:ln>
                <a:solidFill>
                  <a:schemeClr val="accent1"/>
                </a:solidFill>
                <a:effectLst/>
                <a:uLnTx/>
                <a:uFillTx/>
                <a:latin typeface="+mj-ea"/>
                <a:ea typeface="+mj-ea"/>
                <a:cs typeface="+mn-cs"/>
              </a:rPr>
              <a:t>试行</a:t>
            </a:r>
            <a:r>
              <a:rPr kumimoji="0" lang="en-US" altLang="zh-CN" sz="2000" i="0" u="none" strike="noStrike" kern="1200" cap="none" spc="0" normalizeH="0" baseline="0" noProof="0" dirty="0">
                <a:ln>
                  <a:noFill/>
                </a:ln>
                <a:solidFill>
                  <a:schemeClr val="accent1"/>
                </a:solidFill>
                <a:effectLst/>
                <a:uLnTx/>
                <a:uFillTx/>
                <a:latin typeface="+mj-ea"/>
                <a:ea typeface="+mj-ea"/>
                <a:cs typeface="+mn-cs"/>
              </a:rPr>
              <a:t>)</a:t>
            </a:r>
            <a:r>
              <a:rPr lang="en-US" altLang="zh-CN" sz="2000" dirty="0">
                <a:solidFill>
                  <a:schemeClr val="accent1"/>
                </a:solidFill>
                <a:latin typeface="+mj-ea"/>
                <a:ea typeface="+mj-ea"/>
                <a:cs typeface="Arial" panose="020B0604020202020204" pitchFamily="34" charset="0"/>
              </a:rPr>
              <a:t>》</a:t>
            </a:r>
          </a:p>
          <a:p>
            <a:pPr>
              <a:lnSpc>
                <a:spcPct val="120000"/>
              </a:lnSpc>
            </a:pPr>
            <a:r>
              <a:rPr lang="zh-CN" altLang="en-US" sz="1800" dirty="0">
                <a:cs typeface="Arial" panose="020B0604020202020204" pitchFamily="34" charset="0"/>
              </a:rPr>
              <a:t>目前我国互联网医院主要建设模式有两种：</a:t>
            </a:r>
            <a:endParaRPr lang="zh-CN" altLang="zh-CN" sz="1800" dirty="0">
              <a:cs typeface="Arial" panose="020B0604020202020204" pitchFamily="34" charset="0"/>
            </a:endParaRPr>
          </a:p>
        </p:txBody>
      </p:sp>
      <p:pic>
        <p:nvPicPr>
          <p:cNvPr id="29" name="图片 28"/>
          <p:cNvPicPr>
            <a:picLocks noChangeAspect="1"/>
          </p:cNvPicPr>
          <p:nvPr/>
        </p:nvPicPr>
        <p:blipFill>
          <a:blip r:embed="rId3"/>
          <a:stretch>
            <a:fillRect/>
          </a:stretch>
        </p:blipFill>
        <p:spPr>
          <a:xfrm>
            <a:off x="6934547" y="1267222"/>
            <a:ext cx="3701150" cy="4828022"/>
          </a:xfrm>
          <a:prstGeom prst="rect">
            <a:avLst/>
          </a:prstGeom>
          <a:noFill/>
          <a:effectLst>
            <a:outerShdw blurRad="419100" dir="15540000" sy="23000" kx="-1200000" algn="bl" rotWithShape="0">
              <a:prstClr val="black">
                <a:alpha val="20000"/>
              </a:prstClr>
            </a:outerShdw>
          </a:effectLst>
          <a:scene3d>
            <a:camera prst="perspectiveLeft">
              <a:rot lat="0" lon="1500000" rev="0"/>
            </a:camera>
            <a:lightRig rig="balanced" dir="t"/>
          </a:scene3d>
          <a:sp3d extrusionH="425450">
            <a:bevelT w="0" h="0"/>
            <a:extrusionClr>
              <a:schemeClr val="bg1">
                <a:lumMod val="85000"/>
              </a:schemeClr>
            </a:extrusionClr>
          </a:sp3d>
        </p:spPr>
      </p:pic>
      <p:sp>
        <p:nvSpPr>
          <p:cNvPr id="53" name="矩形: 圆角 52"/>
          <p:cNvSpPr/>
          <p:nvPr/>
        </p:nvSpPr>
        <p:spPr>
          <a:xfrm>
            <a:off x="1217511" y="2812426"/>
            <a:ext cx="2479869" cy="3105774"/>
          </a:xfrm>
          <a:prstGeom prst="roundRect">
            <a:avLst>
              <a:gd name="adj" fmla="val 1975"/>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5" name="矩形: 圆角 54"/>
          <p:cNvSpPr/>
          <p:nvPr/>
        </p:nvSpPr>
        <p:spPr>
          <a:xfrm>
            <a:off x="3918909" y="2812426"/>
            <a:ext cx="2479869" cy="3090807"/>
          </a:xfrm>
          <a:prstGeom prst="roundRect">
            <a:avLst>
              <a:gd name="adj" fmla="val 1975"/>
            </a:avLst>
          </a:prstGeom>
          <a:solidFill>
            <a:schemeClr val="bg1"/>
          </a:solidFill>
          <a:ln>
            <a:noFill/>
          </a:ln>
          <a:effectLst>
            <a:outerShdw blurRad="812800" dist="25400" dir="10800000" sx="94000" sy="94000" algn="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文本框 17"/>
          <p:cNvSpPr txBox="1"/>
          <p:nvPr/>
        </p:nvSpPr>
        <p:spPr>
          <a:xfrm>
            <a:off x="1556303" y="3696007"/>
            <a:ext cx="1802285" cy="1322029"/>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lang="zh-CN" altLang="en-US" dirty="0">
                <a:solidFill>
                  <a:schemeClr val="tx1">
                    <a:lumMod val="75000"/>
                    <a:lumOff val="25000"/>
                  </a:schemeClr>
                </a:solidFill>
                <a:cs typeface="Arial" panose="020B0604020202020204" pitchFamily="34" charset="0"/>
              </a:rPr>
              <a:t>以实体医疗机构为主导的互联网医院，将互联网作为实体医院的延伸，并拓展医疗服务的提供方式。</a:t>
            </a:r>
            <a:endParaRPr lang="zh-CN" altLang="zh-CN" dirty="0">
              <a:solidFill>
                <a:schemeClr val="tx1">
                  <a:lumMod val="75000"/>
                  <a:lumOff val="25000"/>
                </a:schemeClr>
              </a:solidFill>
              <a:cs typeface="Arial" panose="020B0604020202020204" pitchFamily="34" charset="0"/>
            </a:endParaRPr>
          </a:p>
        </p:txBody>
      </p:sp>
      <p:sp>
        <p:nvSpPr>
          <p:cNvPr id="19" name="文本框 18"/>
          <p:cNvSpPr txBox="1"/>
          <p:nvPr/>
        </p:nvSpPr>
        <p:spPr>
          <a:xfrm>
            <a:off x="4257701" y="3696007"/>
            <a:ext cx="1802285" cy="1591333"/>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nSpc>
                <a:spcPct val="120000"/>
              </a:lnSpc>
            </a:pPr>
            <a:r>
              <a:rPr kumimoji="0" lang="zh-CN" altLang="zh-CN" b="0" i="0" u="none" strike="noStrike" kern="1200" cap="none" spc="0" normalizeH="0" baseline="0" noProof="0" dirty="0">
                <a:ln>
                  <a:noFill/>
                </a:ln>
                <a:solidFill>
                  <a:schemeClr val="tx1">
                    <a:lumMod val="75000"/>
                    <a:lumOff val="25000"/>
                  </a:schemeClr>
                </a:solidFill>
                <a:effectLst/>
                <a:uLnTx/>
                <a:uFillTx/>
                <a:cs typeface="+mn-cs"/>
              </a:rPr>
              <a:t>由第三方机构依托实体医院，建立互联网诊疗服务平台，这一类型的互联网医院呈现开放性发展态势。</a:t>
            </a:r>
            <a:endParaRPr lang="zh-CN" altLang="zh-CN" dirty="0">
              <a:solidFill>
                <a:schemeClr val="tx1">
                  <a:lumMod val="75000"/>
                  <a:lumOff val="25000"/>
                </a:schemeClr>
              </a:solidFill>
              <a:cs typeface="Arial" panose="020B0604020202020204" pitchFamily="34" charset="0"/>
            </a:endParaRPr>
          </a:p>
        </p:txBody>
      </p:sp>
      <p:grpSp>
        <p:nvGrpSpPr>
          <p:cNvPr id="4" name="组合 3"/>
          <p:cNvGrpSpPr/>
          <p:nvPr/>
        </p:nvGrpSpPr>
        <p:grpSpPr>
          <a:xfrm>
            <a:off x="2206185" y="2561698"/>
            <a:ext cx="502520" cy="500254"/>
            <a:chOff x="2206185" y="2561698"/>
            <a:chExt cx="502520" cy="500254"/>
          </a:xfrm>
        </p:grpSpPr>
        <p:sp>
          <p:nvSpPr>
            <p:cNvPr id="33" name="矩形: 圆角 32"/>
            <p:cNvSpPr/>
            <p:nvPr/>
          </p:nvSpPr>
          <p:spPr>
            <a:xfrm rot="10800000" flipH="1" flipV="1">
              <a:off x="2206185" y="2561698"/>
              <a:ext cx="502520" cy="50025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38" name="图形 3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0083" y="2658205"/>
              <a:ext cx="301560" cy="301561"/>
            </a:xfrm>
            <a:prstGeom prst="rect">
              <a:avLst/>
            </a:prstGeom>
          </p:spPr>
        </p:pic>
      </p:grpSp>
      <p:grpSp>
        <p:nvGrpSpPr>
          <p:cNvPr id="5" name="组合 4"/>
          <p:cNvGrpSpPr/>
          <p:nvPr/>
        </p:nvGrpSpPr>
        <p:grpSpPr>
          <a:xfrm>
            <a:off x="4907583" y="2561698"/>
            <a:ext cx="502520" cy="500254"/>
            <a:chOff x="4907583" y="2561698"/>
            <a:chExt cx="502520" cy="500254"/>
          </a:xfrm>
        </p:grpSpPr>
        <p:sp>
          <p:nvSpPr>
            <p:cNvPr id="46" name="矩形: 圆角 45"/>
            <p:cNvSpPr/>
            <p:nvPr/>
          </p:nvSpPr>
          <p:spPr>
            <a:xfrm rot="10800000" flipH="1" flipV="1">
              <a:off x="4907583" y="2561698"/>
              <a:ext cx="502520" cy="50025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1" name="任意多边形: 形状 40"/>
            <p:cNvSpPr/>
            <p:nvPr/>
          </p:nvSpPr>
          <p:spPr>
            <a:xfrm>
              <a:off x="5115788" y="2669006"/>
              <a:ext cx="87627" cy="145587"/>
            </a:xfrm>
            <a:custGeom>
              <a:avLst/>
              <a:gdLst>
                <a:gd name="connsiteX0" fmla="*/ 0 w 92868"/>
                <a:gd name="connsiteY0" fmla="*/ 154295 h 154295"/>
                <a:gd name="connsiteX1" fmla="*/ 0 w 92868"/>
                <a:gd name="connsiteY1" fmla="*/ 46434 h 154295"/>
                <a:gd name="connsiteX2" fmla="*/ 46434 w 92868"/>
                <a:gd name="connsiteY2" fmla="*/ 0 h 154295"/>
                <a:gd name="connsiteX3" fmla="*/ 92869 w 92868"/>
                <a:gd name="connsiteY3" fmla="*/ 46434 h 154295"/>
                <a:gd name="connsiteX4" fmla="*/ 92869 w 92868"/>
                <a:gd name="connsiteY4" fmla="*/ 61957 h 1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8" h="154295">
                  <a:moveTo>
                    <a:pt x="0" y="154295"/>
                  </a:moveTo>
                  <a:lnTo>
                    <a:pt x="0" y="46434"/>
                  </a:lnTo>
                  <a:cubicBezTo>
                    <a:pt x="0" y="20789"/>
                    <a:pt x="20789" y="0"/>
                    <a:pt x="46434" y="0"/>
                  </a:cubicBezTo>
                  <a:cubicBezTo>
                    <a:pt x="72079" y="0"/>
                    <a:pt x="92869" y="20789"/>
                    <a:pt x="92869" y="46434"/>
                  </a:cubicBezTo>
                  <a:lnTo>
                    <a:pt x="92869" y="61957"/>
                  </a:lnTo>
                </a:path>
              </a:pathLst>
            </a:custGeom>
            <a:noFill/>
            <a:ln w="15478" cap="rnd">
              <a:solidFill>
                <a:schemeClr val="bg1"/>
              </a:solidFill>
              <a:prstDash val="solid"/>
              <a:miter/>
            </a:ln>
          </p:spPr>
          <p:txBody>
            <a:bodyPr rtlCol="0" anchor="ctr">
              <a:noAutofit/>
            </a:bodyPr>
            <a:lstStyle/>
            <a:p>
              <a:endParaRPr lang="zh-CN" altLang="en-US"/>
            </a:p>
          </p:txBody>
        </p:sp>
        <p:sp>
          <p:nvSpPr>
            <p:cNvPr id="42" name="任意多边形: 形状 41"/>
            <p:cNvSpPr/>
            <p:nvPr/>
          </p:nvSpPr>
          <p:spPr>
            <a:xfrm>
              <a:off x="5115788" y="2815077"/>
              <a:ext cx="87627" cy="146021"/>
            </a:xfrm>
            <a:custGeom>
              <a:avLst/>
              <a:gdLst>
                <a:gd name="connsiteX0" fmla="*/ 92869 w 92868"/>
                <a:gd name="connsiteY0" fmla="*/ 0 h 154754"/>
                <a:gd name="connsiteX1" fmla="*/ 92869 w 92868"/>
                <a:gd name="connsiteY1" fmla="*/ 108320 h 154754"/>
                <a:gd name="connsiteX2" fmla="*/ 46434 w 92868"/>
                <a:gd name="connsiteY2" fmla="*/ 154754 h 154754"/>
                <a:gd name="connsiteX3" fmla="*/ 0 w 92868"/>
                <a:gd name="connsiteY3" fmla="*/ 108320 h 154754"/>
                <a:gd name="connsiteX4" fmla="*/ 0 w 92868"/>
                <a:gd name="connsiteY4" fmla="*/ 92610 h 154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8" h="154754">
                  <a:moveTo>
                    <a:pt x="92869" y="0"/>
                  </a:moveTo>
                  <a:lnTo>
                    <a:pt x="92869" y="108320"/>
                  </a:lnTo>
                  <a:cubicBezTo>
                    <a:pt x="92869" y="133965"/>
                    <a:pt x="72079" y="154754"/>
                    <a:pt x="46434" y="154754"/>
                  </a:cubicBezTo>
                  <a:cubicBezTo>
                    <a:pt x="20789" y="154754"/>
                    <a:pt x="0" y="133965"/>
                    <a:pt x="0" y="108320"/>
                  </a:cubicBezTo>
                  <a:lnTo>
                    <a:pt x="0" y="92610"/>
                  </a:lnTo>
                </a:path>
              </a:pathLst>
            </a:custGeom>
            <a:noFill/>
            <a:ln w="15478" cap="rnd">
              <a:solidFill>
                <a:schemeClr val="bg1"/>
              </a:solidFill>
              <a:prstDash val="solid"/>
              <a:miter/>
            </a:ln>
          </p:spPr>
          <p:txBody>
            <a:bodyPr rtlCol="0" anchor="ctr">
              <a:noAutofit/>
            </a:bodyPr>
            <a:lstStyle/>
            <a:p>
              <a:endParaRPr lang="zh-CN" altLang="en-US"/>
            </a:p>
          </p:txBody>
        </p:sp>
        <p:sp>
          <p:nvSpPr>
            <p:cNvPr id="43" name="任意多边形: 形状 42"/>
            <p:cNvSpPr/>
            <p:nvPr/>
          </p:nvSpPr>
          <p:spPr>
            <a:xfrm>
              <a:off x="5013556" y="2771238"/>
              <a:ext cx="146046" cy="87627"/>
            </a:xfrm>
            <a:custGeom>
              <a:avLst/>
              <a:gdLst>
                <a:gd name="connsiteX0" fmla="*/ 154781 w 154781"/>
                <a:gd name="connsiteY0" fmla="*/ 92869 h 92868"/>
                <a:gd name="connsiteX1" fmla="*/ 46312 w 154781"/>
                <a:gd name="connsiteY1" fmla="*/ 92869 h 92868"/>
                <a:gd name="connsiteX2" fmla="*/ 0 w 154781"/>
                <a:gd name="connsiteY2" fmla="*/ 46434 h 92868"/>
                <a:gd name="connsiteX3" fmla="*/ 46312 w 154781"/>
                <a:gd name="connsiteY3" fmla="*/ 0 h 92868"/>
                <a:gd name="connsiteX4" fmla="*/ 61824 w 154781"/>
                <a:gd name="connsiteY4" fmla="*/ 0 h 9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81" h="92868">
                  <a:moveTo>
                    <a:pt x="154781" y="92869"/>
                  </a:moveTo>
                  <a:lnTo>
                    <a:pt x="46312" y="92869"/>
                  </a:lnTo>
                  <a:cubicBezTo>
                    <a:pt x="20734" y="92869"/>
                    <a:pt x="0" y="72079"/>
                    <a:pt x="0" y="46434"/>
                  </a:cubicBezTo>
                  <a:cubicBezTo>
                    <a:pt x="0" y="20789"/>
                    <a:pt x="20734" y="0"/>
                    <a:pt x="46312" y="0"/>
                  </a:cubicBezTo>
                  <a:lnTo>
                    <a:pt x="61824" y="0"/>
                  </a:lnTo>
                </a:path>
              </a:pathLst>
            </a:custGeom>
            <a:noFill/>
            <a:ln w="15478" cap="rnd">
              <a:solidFill>
                <a:schemeClr val="bg1"/>
              </a:solidFill>
              <a:prstDash val="solid"/>
              <a:miter/>
            </a:ln>
          </p:spPr>
          <p:txBody>
            <a:bodyPr rtlCol="0" anchor="ctr">
              <a:noAutofit/>
            </a:bodyPr>
            <a:lstStyle/>
            <a:p>
              <a:endParaRPr lang="zh-CN" altLang="en-US"/>
            </a:p>
          </p:txBody>
        </p:sp>
        <p:sp>
          <p:nvSpPr>
            <p:cNvPr id="44" name="任意多边形: 形状 43"/>
            <p:cNvSpPr/>
            <p:nvPr/>
          </p:nvSpPr>
          <p:spPr>
            <a:xfrm>
              <a:off x="5159602" y="2771238"/>
              <a:ext cx="146046" cy="87627"/>
            </a:xfrm>
            <a:custGeom>
              <a:avLst/>
              <a:gdLst>
                <a:gd name="connsiteX0" fmla="*/ 0 w 154781"/>
                <a:gd name="connsiteY0" fmla="*/ 0 h 92868"/>
                <a:gd name="connsiteX1" fmla="*/ 108260 w 154781"/>
                <a:gd name="connsiteY1" fmla="*/ 0 h 92868"/>
                <a:gd name="connsiteX2" fmla="*/ 154781 w 154781"/>
                <a:gd name="connsiteY2" fmla="*/ 46434 h 92868"/>
                <a:gd name="connsiteX3" fmla="*/ 108260 w 154781"/>
                <a:gd name="connsiteY3" fmla="*/ 92869 h 92868"/>
                <a:gd name="connsiteX4" fmla="*/ 93382 w 154781"/>
                <a:gd name="connsiteY4" fmla="*/ 92869 h 9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81" h="92868">
                  <a:moveTo>
                    <a:pt x="0" y="0"/>
                  </a:moveTo>
                  <a:lnTo>
                    <a:pt x="108260" y="0"/>
                  </a:lnTo>
                  <a:cubicBezTo>
                    <a:pt x="133953" y="0"/>
                    <a:pt x="154781" y="20789"/>
                    <a:pt x="154781" y="46434"/>
                  </a:cubicBezTo>
                  <a:cubicBezTo>
                    <a:pt x="154781" y="72079"/>
                    <a:pt x="133953" y="92869"/>
                    <a:pt x="108260" y="92869"/>
                  </a:cubicBezTo>
                  <a:lnTo>
                    <a:pt x="93382" y="92869"/>
                  </a:lnTo>
                </a:path>
              </a:pathLst>
            </a:custGeom>
            <a:noFill/>
            <a:ln w="15478" cap="rnd">
              <a:solidFill>
                <a:schemeClr val="bg1"/>
              </a:solidFill>
              <a:prstDash val="solid"/>
              <a:miter/>
            </a:ln>
          </p:spPr>
          <p:txBody>
            <a:bodyPr rtlCol="0" anchor="ctr">
              <a:noAutofit/>
            </a:bodyPr>
            <a:lstStyle/>
            <a:p>
              <a:endParaRPr lang="zh-CN" altLang="en-US"/>
            </a:p>
          </p:txBody>
        </p:sp>
      </p:grpSp>
      <p:sp>
        <p:nvSpPr>
          <p:cNvPr id="49" name="文本框 48"/>
          <p:cNvSpPr txBox="1"/>
          <p:nvPr/>
        </p:nvSpPr>
        <p:spPr>
          <a:xfrm>
            <a:off x="3993613" y="3182432"/>
            <a:ext cx="2330461" cy="279820"/>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ctr">
              <a:lnSpc>
                <a:spcPct val="100000"/>
              </a:lnSpc>
            </a:pPr>
            <a:r>
              <a:rPr kumimoji="0" lang="zh-CN" altLang="en-US" sz="1800" b="1" i="0" u="none" strike="noStrike" kern="1200" cap="none" spc="0" normalizeH="0" baseline="0" noProof="0" dirty="0">
                <a:ln>
                  <a:noFill/>
                </a:ln>
                <a:solidFill>
                  <a:schemeClr val="accent2"/>
                </a:solidFill>
                <a:effectLst/>
                <a:uLnTx/>
                <a:uFillTx/>
                <a:latin typeface="+mj-ea"/>
                <a:ea typeface="+mj-ea"/>
                <a:cs typeface="+mn-cs"/>
              </a:rPr>
              <a:t>平台模式</a:t>
            </a:r>
            <a:endParaRPr lang="zh-CN" altLang="zh-CN" sz="1800" b="1" dirty="0">
              <a:solidFill>
                <a:schemeClr val="accent2"/>
              </a:solidFill>
              <a:latin typeface="+mj-ea"/>
              <a:ea typeface="+mj-ea"/>
              <a:cs typeface="Arial" panose="020B0604020202020204" pitchFamily="34" charset="0"/>
            </a:endParaRPr>
          </a:p>
        </p:txBody>
      </p:sp>
      <p:sp>
        <p:nvSpPr>
          <p:cNvPr id="50" name="文本框 49"/>
          <p:cNvSpPr txBox="1"/>
          <p:nvPr/>
        </p:nvSpPr>
        <p:spPr>
          <a:xfrm>
            <a:off x="1292215" y="3182432"/>
            <a:ext cx="2330461" cy="279820"/>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ctr">
              <a:lnSpc>
                <a:spcPct val="100000"/>
              </a:lnSpc>
            </a:pPr>
            <a:r>
              <a:rPr lang="zh-CN" altLang="en-US" sz="1800" b="1" dirty="0">
                <a:solidFill>
                  <a:schemeClr val="accent1"/>
                </a:solidFill>
                <a:latin typeface="+mj-ea"/>
                <a:ea typeface="+mj-ea"/>
                <a:cs typeface="Arial" panose="020B0604020202020204" pitchFamily="34" charset="0"/>
              </a:rPr>
              <a:t>实体主导模式</a:t>
            </a:r>
            <a:endParaRPr lang="zh-CN" altLang="zh-CN" sz="1800" b="1" dirty="0">
              <a:solidFill>
                <a:schemeClr val="accent1"/>
              </a:solidFill>
              <a:latin typeface="+mj-ea"/>
              <a:ea typeface="+mj-ea"/>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医院模式变革</a:t>
            </a:r>
          </a:p>
        </p:txBody>
      </p:sp>
      <p:sp>
        <p:nvSpPr>
          <p:cNvPr id="3" name="文本占位符 2"/>
          <p:cNvSpPr>
            <a:spLocks noGrp="1"/>
          </p:cNvSpPr>
          <p:nvPr>
            <p:ph type="body" sz="quarter" idx="10"/>
          </p:nvPr>
        </p:nvSpPr>
        <p:spPr/>
        <p:txBody>
          <a:bodyPr>
            <a:noAutofit/>
          </a:bodyPr>
          <a:lstStyle/>
          <a:p>
            <a:r>
              <a:rPr lang="en-US" altLang="zh-CN" dirty="0"/>
              <a:t>HOSPITAL MODEL CHANGE</a:t>
            </a:r>
            <a:endParaRPr lang="zh-CN" altLang="en-US" dirty="0"/>
          </a:p>
        </p:txBody>
      </p:sp>
      <p:grpSp>
        <p:nvGrpSpPr>
          <p:cNvPr id="5" name="组合 4"/>
          <p:cNvGrpSpPr/>
          <p:nvPr/>
        </p:nvGrpSpPr>
        <p:grpSpPr>
          <a:xfrm>
            <a:off x="1471394" y="1110344"/>
            <a:ext cx="3253624" cy="3253624"/>
            <a:chOff x="1471394" y="1110344"/>
            <a:chExt cx="3253624" cy="3253624"/>
          </a:xfrm>
        </p:grpSpPr>
        <p:sp>
          <p:nvSpPr>
            <p:cNvPr id="20" name="椭圆 19"/>
            <p:cNvSpPr/>
            <p:nvPr/>
          </p:nvSpPr>
          <p:spPr>
            <a:xfrm>
              <a:off x="1471394" y="1110344"/>
              <a:ext cx="3253624" cy="3253624"/>
            </a:xfrm>
            <a:prstGeom prst="ellipse">
              <a:avLst/>
            </a:prstGeom>
            <a:solidFill>
              <a:schemeClr val="accent1">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1" name="椭圆 20"/>
            <p:cNvSpPr/>
            <p:nvPr/>
          </p:nvSpPr>
          <p:spPr>
            <a:xfrm>
              <a:off x="1826759" y="1465709"/>
              <a:ext cx="2542893" cy="2542893"/>
            </a:xfrm>
            <a:prstGeom prst="ellipse">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p:cNvSpPr/>
            <p:nvPr/>
          </p:nvSpPr>
          <p:spPr>
            <a:xfrm>
              <a:off x="2134405" y="1773355"/>
              <a:ext cx="1927602" cy="19276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p:cNvSpPr txBox="1"/>
            <p:nvPr/>
          </p:nvSpPr>
          <p:spPr>
            <a:xfrm>
              <a:off x="2301688" y="2396362"/>
              <a:ext cx="1593036" cy="670183"/>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ctr"/>
              <a:r>
                <a:rPr kumimoji="0" lang="zh-CN" altLang="en-US" sz="2000" b="1" i="0" u="none" strike="noStrike" kern="1200" cap="none" spc="0" normalizeH="0" baseline="0" noProof="0" dirty="0">
                  <a:ln>
                    <a:noFill/>
                  </a:ln>
                  <a:solidFill>
                    <a:schemeClr val="bg1"/>
                  </a:solidFill>
                  <a:effectLst/>
                  <a:uLnTx/>
                  <a:uFillTx/>
                  <a:latin typeface="+mj-ea"/>
                  <a:ea typeface="+mj-ea"/>
                  <a:cs typeface="+mn-cs"/>
                </a:rPr>
                <a:t>以治病为中心的治疗模式</a:t>
              </a:r>
            </a:p>
          </p:txBody>
        </p:sp>
      </p:grpSp>
      <p:grpSp>
        <p:nvGrpSpPr>
          <p:cNvPr id="6" name="组合 5"/>
          <p:cNvGrpSpPr/>
          <p:nvPr/>
        </p:nvGrpSpPr>
        <p:grpSpPr>
          <a:xfrm>
            <a:off x="7466983" y="1110344"/>
            <a:ext cx="3253624" cy="3253624"/>
            <a:chOff x="7466983" y="1110344"/>
            <a:chExt cx="3253624" cy="3253624"/>
          </a:xfrm>
        </p:grpSpPr>
        <p:sp>
          <p:nvSpPr>
            <p:cNvPr id="26" name="椭圆 25"/>
            <p:cNvSpPr/>
            <p:nvPr/>
          </p:nvSpPr>
          <p:spPr>
            <a:xfrm>
              <a:off x="7466983" y="1110344"/>
              <a:ext cx="3253624" cy="3253624"/>
            </a:xfrm>
            <a:prstGeom prst="ellipse">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7" name="椭圆 26"/>
            <p:cNvSpPr/>
            <p:nvPr/>
          </p:nvSpPr>
          <p:spPr>
            <a:xfrm>
              <a:off x="7822348" y="1465709"/>
              <a:ext cx="2542893" cy="2542893"/>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9" name="椭圆 28"/>
            <p:cNvSpPr/>
            <p:nvPr/>
          </p:nvSpPr>
          <p:spPr>
            <a:xfrm>
              <a:off x="8129994" y="1773355"/>
              <a:ext cx="1927602" cy="19276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p:cNvSpPr txBox="1"/>
            <p:nvPr/>
          </p:nvSpPr>
          <p:spPr>
            <a:xfrm>
              <a:off x="8297277" y="2418133"/>
              <a:ext cx="1593036" cy="670183"/>
            </a:xfrm>
            <a:prstGeom prst="rect">
              <a:avLst/>
            </a:prstGeom>
            <a:noFill/>
          </p:spPr>
          <p:txBody>
            <a:bodyPr wrap="squar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pPr algn="ctr"/>
              <a:r>
                <a:rPr kumimoji="0" lang="zh-CN" altLang="en-US" sz="2000" b="1" i="0" u="none" strike="noStrike" kern="1200" cap="none" spc="0" normalizeH="0" baseline="0" noProof="0" dirty="0">
                  <a:ln>
                    <a:noFill/>
                  </a:ln>
                  <a:solidFill>
                    <a:schemeClr val="bg1"/>
                  </a:solidFill>
                  <a:effectLst/>
                  <a:uLnTx/>
                  <a:uFillTx/>
                  <a:latin typeface="+mj-ea"/>
                  <a:ea typeface="+mj-ea"/>
                  <a:cs typeface="+mn-cs"/>
                </a:rPr>
                <a:t>以健康为中心的管理模式</a:t>
              </a:r>
            </a:p>
          </p:txBody>
        </p:sp>
      </p:grpSp>
      <p:grpSp>
        <p:nvGrpSpPr>
          <p:cNvPr id="4" name="组合 3"/>
          <p:cNvGrpSpPr/>
          <p:nvPr/>
        </p:nvGrpSpPr>
        <p:grpSpPr>
          <a:xfrm>
            <a:off x="5523865" y="2529895"/>
            <a:ext cx="1145542" cy="414522"/>
            <a:chOff x="5523865" y="2529895"/>
            <a:chExt cx="1145542" cy="414522"/>
          </a:xfrm>
          <a:gradFill flip="none" rotWithShape="1">
            <a:gsLst>
              <a:gs pos="0">
                <a:schemeClr val="accent1"/>
              </a:gs>
              <a:gs pos="100000">
                <a:schemeClr val="accent2"/>
              </a:gs>
            </a:gsLst>
            <a:lin ang="0" scaled="1"/>
            <a:tileRect/>
          </a:gradFill>
        </p:grpSpPr>
        <p:sp>
          <p:nvSpPr>
            <p:cNvPr id="31" name="L 形 30"/>
            <p:cNvSpPr/>
            <p:nvPr/>
          </p:nvSpPr>
          <p:spPr>
            <a:xfrm rot="13537768">
              <a:off x="5521865" y="2554441"/>
              <a:ext cx="387951" cy="383951"/>
            </a:xfrm>
            <a:prstGeom prst="corner">
              <a:avLst>
                <a:gd name="adj1" fmla="val 19824"/>
                <a:gd name="adj2" fmla="val 196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2" name="L 形 31"/>
            <p:cNvSpPr/>
            <p:nvPr/>
          </p:nvSpPr>
          <p:spPr>
            <a:xfrm rot="13537768">
              <a:off x="5902660" y="2558466"/>
              <a:ext cx="387951" cy="383951"/>
            </a:xfrm>
            <a:prstGeom prst="corner">
              <a:avLst>
                <a:gd name="adj1" fmla="val 19824"/>
                <a:gd name="adj2" fmla="val 196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3" name="L 形 32"/>
            <p:cNvSpPr/>
            <p:nvPr/>
          </p:nvSpPr>
          <p:spPr>
            <a:xfrm rot="13537768">
              <a:off x="6283455" y="2531895"/>
              <a:ext cx="387951" cy="383952"/>
            </a:xfrm>
            <a:prstGeom prst="corner">
              <a:avLst>
                <a:gd name="adj1" fmla="val 19824"/>
                <a:gd name="adj2" fmla="val 196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grpSp>
      <p:sp>
        <p:nvSpPr>
          <p:cNvPr id="43" name="文本框 42"/>
          <p:cNvSpPr txBox="1"/>
          <p:nvPr/>
        </p:nvSpPr>
        <p:spPr>
          <a:xfrm>
            <a:off x="1397270" y="4698887"/>
            <a:ext cx="9694962" cy="314766"/>
          </a:xfrm>
          <a:prstGeom prst="rect">
            <a:avLst/>
          </a:prstGeom>
          <a:noFill/>
        </p:spPr>
        <p:txBody>
          <a:bodyPr wrap="non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lang="zh-CN" altLang="en-US" sz="1800" b="1" dirty="0">
                <a:solidFill>
                  <a:schemeClr val="accent1"/>
                </a:solidFill>
                <a:cs typeface="Arial" panose="020B0604020202020204" pitchFamily="34" charset="0"/>
              </a:rPr>
              <a:t>医院各种功能互联网化，建设成为百姓随时随地享受医院门诊及住院管理服务的互联网医院平台</a:t>
            </a:r>
            <a:endParaRPr lang="zh-CN" altLang="zh-CN" sz="1800" b="1" dirty="0">
              <a:solidFill>
                <a:schemeClr val="accent1"/>
              </a:solidFill>
              <a:cs typeface="Arial" panose="020B0604020202020204" pitchFamily="34" charset="0"/>
            </a:endParaRPr>
          </a:p>
        </p:txBody>
      </p:sp>
      <p:sp>
        <p:nvSpPr>
          <p:cNvPr id="51" name="文本框 50"/>
          <p:cNvSpPr txBox="1"/>
          <p:nvPr/>
        </p:nvSpPr>
        <p:spPr>
          <a:xfrm>
            <a:off x="2465774" y="5262310"/>
            <a:ext cx="7591822" cy="279820"/>
          </a:xfrm>
          <a:prstGeom prst="rect">
            <a:avLst/>
          </a:prstGeom>
          <a:noFill/>
        </p:spPr>
        <p:txBody>
          <a:bodyPr wrap="non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kumimoji="0" lang="zh-CN" altLang="en-US" b="0" i="0" u="none" strike="noStrike" kern="1200" cap="none" spc="0" normalizeH="0" baseline="0" noProof="0" dirty="0">
                <a:ln>
                  <a:noFill/>
                </a:ln>
                <a:solidFill>
                  <a:prstClr val="black"/>
                </a:solidFill>
                <a:effectLst/>
                <a:uLnTx/>
                <a:uFillTx/>
                <a:cs typeface="+mn-cs"/>
              </a:rPr>
              <a:t>提供人由出生到死亡的疾病预防、医疗救治、健康管理、养老照护等全生命周期服务</a:t>
            </a:r>
            <a:endParaRPr lang="zh-CN" altLang="zh-CN" dirty="0">
              <a:cs typeface="Arial" panose="020B0604020202020204" pitchFamily="34" charset="0"/>
            </a:endParaRPr>
          </a:p>
        </p:txBody>
      </p:sp>
      <p:sp>
        <p:nvSpPr>
          <p:cNvPr id="50" name="文本框 49"/>
          <p:cNvSpPr txBox="1"/>
          <p:nvPr/>
        </p:nvSpPr>
        <p:spPr>
          <a:xfrm>
            <a:off x="1527992" y="5251265"/>
            <a:ext cx="660437" cy="278410"/>
          </a:xfrm>
          <a:prstGeom prst="rect">
            <a:avLst/>
          </a:prstGeom>
          <a:noFill/>
        </p:spPr>
        <p:txBody>
          <a:bodyPr wrap="non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kumimoji="0" lang="zh-CN" altLang="zh-CN" b="0" i="0" u="none" strike="noStrike" kern="1200" cap="none" spc="0" normalizeH="0" baseline="0" noProof="0" dirty="0">
                <a:ln>
                  <a:noFill/>
                </a:ln>
                <a:solidFill>
                  <a:schemeClr val="accent1"/>
                </a:solidFill>
                <a:effectLst/>
                <a:uLnTx/>
                <a:uFillTx/>
                <a:cs typeface="+mn-cs"/>
              </a:rPr>
              <a:t>时间</a:t>
            </a:r>
            <a:r>
              <a:rPr kumimoji="0" lang="zh-CN" altLang="en-US" b="0" i="0" u="none" strike="noStrike" kern="1200" cap="none" spc="0" normalizeH="0" baseline="0" noProof="0" dirty="0">
                <a:ln>
                  <a:noFill/>
                </a:ln>
                <a:solidFill>
                  <a:schemeClr val="accent1"/>
                </a:solidFill>
                <a:effectLst/>
                <a:uLnTx/>
                <a:uFillTx/>
                <a:cs typeface="+mn-cs"/>
              </a:rPr>
              <a:t>上 </a:t>
            </a:r>
            <a:endParaRPr lang="zh-CN" altLang="zh-CN" dirty="0">
              <a:solidFill>
                <a:schemeClr val="accent1"/>
              </a:solidFill>
              <a:cs typeface="Arial" panose="020B0604020202020204" pitchFamily="34" charset="0"/>
            </a:endParaRPr>
          </a:p>
        </p:txBody>
      </p:sp>
      <p:sp>
        <p:nvSpPr>
          <p:cNvPr id="52" name="矩形: 圆角 51"/>
          <p:cNvSpPr/>
          <p:nvPr/>
        </p:nvSpPr>
        <p:spPr>
          <a:xfrm>
            <a:off x="1346468" y="5244837"/>
            <a:ext cx="970334" cy="31476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49" name="文本框 48"/>
          <p:cNvSpPr txBox="1"/>
          <p:nvPr/>
        </p:nvSpPr>
        <p:spPr>
          <a:xfrm>
            <a:off x="2465774" y="5738793"/>
            <a:ext cx="6976269" cy="279820"/>
          </a:xfrm>
          <a:prstGeom prst="rect">
            <a:avLst/>
          </a:prstGeom>
          <a:noFill/>
        </p:spPr>
        <p:txBody>
          <a:bodyPr wrap="non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kumimoji="0" lang="zh-CN" altLang="zh-CN" b="0" i="0" u="none" strike="noStrike" kern="1200" cap="none" spc="0" normalizeH="0" baseline="0" noProof="0" dirty="0">
                <a:ln>
                  <a:noFill/>
                </a:ln>
                <a:solidFill>
                  <a:prstClr val="black"/>
                </a:solidFill>
                <a:effectLst/>
                <a:uLnTx/>
                <a:uFillTx/>
                <a:cs typeface="+mn-cs"/>
              </a:rPr>
              <a:t>让患者在家就能享受到在院的医疗、护理、药事、心理健康、康复等诊疗服务</a:t>
            </a:r>
            <a:endParaRPr lang="zh-CN" altLang="zh-CN" dirty="0">
              <a:cs typeface="Arial" panose="020B0604020202020204" pitchFamily="34" charset="0"/>
            </a:endParaRPr>
          </a:p>
        </p:txBody>
      </p:sp>
      <p:sp>
        <p:nvSpPr>
          <p:cNvPr id="48" name="文本框 47"/>
          <p:cNvSpPr txBox="1"/>
          <p:nvPr/>
        </p:nvSpPr>
        <p:spPr>
          <a:xfrm>
            <a:off x="1528875" y="5707206"/>
            <a:ext cx="641201" cy="314766"/>
          </a:xfrm>
          <a:prstGeom prst="rect">
            <a:avLst/>
          </a:prstGeom>
          <a:noFill/>
        </p:spPr>
        <p:txBody>
          <a:bodyPr wrap="none" lIns="0" tIns="0" rIns="0" bIns="0">
            <a:noAutofit/>
          </a:bodyPr>
          <a:lstStyle>
            <a:defPPr>
              <a:defRPr lang="zh-CN"/>
            </a:defPPr>
            <a:lvl1pPr algn="just">
              <a:lnSpc>
                <a:spcPct val="125000"/>
              </a:lnSpc>
              <a:defRPr sz="1600" kern="100">
                <a:effectLst/>
                <a:latin typeface="+mn-ea"/>
                <a:cs typeface="Times New Roman" panose="02020603050405020304" pitchFamily="18" charset="0"/>
              </a:defRPr>
            </a:lvl1pPr>
          </a:lstStyle>
          <a:p>
            <a:r>
              <a:rPr kumimoji="0" lang="zh-CN" altLang="zh-CN" b="0" i="0" u="none" strike="noStrike" kern="1200" cap="none" spc="0" normalizeH="0" baseline="0" noProof="0" dirty="0">
                <a:ln>
                  <a:noFill/>
                </a:ln>
                <a:solidFill>
                  <a:schemeClr val="accent1"/>
                </a:solidFill>
                <a:effectLst/>
                <a:uLnTx/>
                <a:uFillTx/>
                <a:cs typeface="+mn-cs"/>
              </a:rPr>
              <a:t>空间</a:t>
            </a:r>
            <a:r>
              <a:rPr kumimoji="0" lang="zh-CN" altLang="en-US" b="0" i="0" u="none" strike="noStrike" kern="1200" cap="none" spc="0" normalizeH="0" baseline="0" noProof="0" dirty="0">
                <a:ln>
                  <a:noFill/>
                </a:ln>
                <a:solidFill>
                  <a:schemeClr val="accent1"/>
                </a:solidFill>
                <a:effectLst/>
                <a:uLnTx/>
                <a:uFillTx/>
                <a:cs typeface="+mn-cs"/>
              </a:rPr>
              <a:t>上</a:t>
            </a:r>
            <a:endParaRPr lang="zh-CN" altLang="zh-CN" dirty="0">
              <a:solidFill>
                <a:schemeClr val="accent1"/>
              </a:solidFill>
              <a:cs typeface="Arial" panose="020B0604020202020204" pitchFamily="34" charset="0"/>
            </a:endParaRPr>
          </a:p>
        </p:txBody>
      </p:sp>
      <p:sp>
        <p:nvSpPr>
          <p:cNvPr id="53" name="矩形: 圆角 52"/>
          <p:cNvSpPr/>
          <p:nvPr/>
        </p:nvSpPr>
        <p:spPr>
          <a:xfrm>
            <a:off x="1346468" y="5735434"/>
            <a:ext cx="970334" cy="314766"/>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p:cNvSpPr/>
          <p:nvPr/>
        </p:nvSpPr>
        <p:spPr>
          <a:xfrm>
            <a:off x="0" y="4533332"/>
            <a:ext cx="2741522" cy="2324669"/>
          </a:xfrm>
          <a:custGeom>
            <a:avLst/>
            <a:gdLst>
              <a:gd name="connsiteX0" fmla="*/ 0 w 2741522"/>
              <a:gd name="connsiteY0" fmla="*/ 0 h 2324669"/>
              <a:gd name="connsiteX1" fmla="*/ 140660 w 2741522"/>
              <a:gd name="connsiteY1" fmla="*/ 10696 h 2324669"/>
              <a:gd name="connsiteX2" fmla="*/ 2680689 w 2741522"/>
              <a:gd name="connsiteY2" fmla="*/ 2088079 h 2324669"/>
              <a:gd name="connsiteX3" fmla="*/ 2741522 w 2741522"/>
              <a:gd name="connsiteY3" fmla="*/ 2324669 h 2324669"/>
              <a:gd name="connsiteX4" fmla="*/ 0 w 2741522"/>
              <a:gd name="connsiteY4" fmla="*/ 2324669 h 232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522" h="2324669">
                <a:moveTo>
                  <a:pt x="0" y="0"/>
                </a:moveTo>
                <a:lnTo>
                  <a:pt x="140660" y="10696"/>
                </a:lnTo>
                <a:cubicBezTo>
                  <a:pt x="1342187" y="132718"/>
                  <a:pt x="2332589" y="968904"/>
                  <a:pt x="2680689" y="2088079"/>
                </a:cubicBezTo>
                <a:lnTo>
                  <a:pt x="2741522" y="2324669"/>
                </a:lnTo>
                <a:lnTo>
                  <a:pt x="0" y="2324669"/>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latin typeface="+mj-ea"/>
              <a:ea typeface="+mj-ea"/>
            </a:endParaRPr>
          </a:p>
        </p:txBody>
      </p:sp>
      <p:sp>
        <p:nvSpPr>
          <p:cNvPr id="37" name="文本框 36"/>
          <p:cNvSpPr txBox="1"/>
          <p:nvPr/>
        </p:nvSpPr>
        <p:spPr>
          <a:xfrm>
            <a:off x="-69364" y="853818"/>
            <a:ext cx="5377964" cy="1499000"/>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r>
              <a:rPr lang="en-US" altLang="zh-CN" sz="8000" b="1" dirty="0">
                <a:solidFill>
                  <a:schemeClr val="accent1">
                    <a:lumMod val="20000"/>
                    <a:lumOff val="80000"/>
                  </a:schemeClr>
                </a:solidFill>
                <a:latin typeface="+mj-lt"/>
                <a:ea typeface="+mj-ea"/>
              </a:rPr>
              <a:t>LIMITED</a:t>
            </a:r>
            <a:endParaRPr lang="zh-CN" altLang="zh-CN" sz="8000" b="1" dirty="0">
              <a:solidFill>
                <a:schemeClr val="accent1">
                  <a:lumMod val="20000"/>
                  <a:lumOff val="80000"/>
                </a:schemeClr>
              </a:solidFill>
              <a:latin typeface="+mj-lt"/>
              <a:ea typeface="+mj-ea"/>
            </a:endParaRPr>
          </a:p>
        </p:txBody>
      </p:sp>
      <p:sp>
        <p:nvSpPr>
          <p:cNvPr id="2" name="标题 1"/>
          <p:cNvSpPr>
            <a:spLocks noGrp="1"/>
          </p:cNvSpPr>
          <p:nvPr>
            <p:ph type="title"/>
          </p:nvPr>
        </p:nvSpPr>
        <p:spPr/>
        <p:txBody>
          <a:bodyPr/>
          <a:lstStyle/>
          <a:p>
            <a:r>
              <a:rPr lang="zh-CN" altLang="en-US" dirty="0"/>
              <a:t>互联网医院业务范围</a:t>
            </a:r>
          </a:p>
        </p:txBody>
      </p:sp>
      <p:sp>
        <p:nvSpPr>
          <p:cNvPr id="3" name="文本占位符 2"/>
          <p:cNvSpPr>
            <a:spLocks noGrp="1"/>
          </p:cNvSpPr>
          <p:nvPr>
            <p:ph type="body" sz="quarter" idx="10"/>
          </p:nvPr>
        </p:nvSpPr>
        <p:spPr/>
        <p:txBody>
          <a:bodyPr/>
          <a:lstStyle/>
          <a:p>
            <a:r>
              <a:rPr lang="en-US" altLang="zh-CN" dirty="0"/>
              <a:t>INTERNET HOSPITAL BUSINESS SCOPE</a:t>
            </a:r>
            <a:endParaRPr lang="zh-CN" altLang="en-US"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25186"/>
          <a:stretch>
            <a:fillRect/>
          </a:stretch>
        </p:blipFill>
        <p:spPr>
          <a:xfrm>
            <a:off x="6461175" y="1316012"/>
            <a:ext cx="4938511" cy="2462823"/>
          </a:xfrm>
          <a:prstGeom prst="rect">
            <a:avLst/>
          </a:prstGeom>
        </p:spPr>
      </p:pic>
      <p:sp>
        <p:nvSpPr>
          <p:cNvPr id="8" name="矩形 7"/>
          <p:cNvSpPr/>
          <p:nvPr/>
        </p:nvSpPr>
        <p:spPr>
          <a:xfrm>
            <a:off x="5848245" y="1316012"/>
            <a:ext cx="1014997" cy="659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400" dirty="0">
              <a:latin typeface="+mj-ea"/>
              <a:ea typeface="+mj-ea"/>
            </a:endParaRPr>
          </a:p>
        </p:txBody>
      </p:sp>
      <p:sp>
        <p:nvSpPr>
          <p:cNvPr id="34" name="文本框 33"/>
          <p:cNvSpPr txBox="1"/>
          <p:nvPr/>
        </p:nvSpPr>
        <p:spPr>
          <a:xfrm>
            <a:off x="1089424" y="2513776"/>
            <a:ext cx="4059071" cy="3685881"/>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20000"/>
              </a:lnSpc>
              <a:spcAft>
                <a:spcPts val="1000"/>
              </a:spcAft>
            </a:pPr>
            <a:r>
              <a:rPr lang="zh-CN" altLang="en-US" sz="1800" dirty="0">
                <a:latin typeface="+mn-ea"/>
                <a:ea typeface="+mn-ea"/>
              </a:rPr>
              <a:t>我国互联网医院的运用服务范围主要集中在临床医生看诊、电子病历系统管理、慢性疾病管理等内容。</a:t>
            </a:r>
            <a:endParaRPr lang="en-US" altLang="zh-CN" sz="1800" dirty="0">
              <a:latin typeface="+mn-ea"/>
              <a:ea typeface="+mn-ea"/>
            </a:endParaRPr>
          </a:p>
          <a:p>
            <a:pPr>
              <a:lnSpc>
                <a:spcPct val="120000"/>
              </a:lnSpc>
              <a:spcAft>
                <a:spcPts val="1000"/>
              </a:spcAft>
            </a:pPr>
            <a:r>
              <a:rPr lang="zh-CN" altLang="en-US" sz="1800" dirty="0">
                <a:latin typeface="+mn-ea"/>
                <a:ea typeface="+mn-ea"/>
              </a:rPr>
              <a:t>看诊患者来源即潜在的客户市场，主要还是由传统的实体医院把控，线上平台的招募能力十分有限。</a:t>
            </a:r>
            <a:endParaRPr lang="en-US" altLang="zh-CN" sz="1800" dirty="0">
              <a:latin typeface="+mn-ea"/>
              <a:ea typeface="+mn-ea"/>
            </a:endParaRPr>
          </a:p>
          <a:p>
            <a:pPr>
              <a:lnSpc>
                <a:spcPct val="120000"/>
              </a:lnSpc>
              <a:spcAft>
                <a:spcPts val="1000"/>
              </a:spcAft>
            </a:pPr>
            <a:r>
              <a:rPr lang="zh-CN" altLang="en-US" sz="1800" dirty="0">
                <a:latin typeface="+mn-ea"/>
                <a:ea typeface="+mn-ea"/>
              </a:rPr>
              <a:t>独立依托线下实体医疗机构的互联网医院的控制较为明晰，多方合作和独立的线上互联网医院的监督管理权责不明晰，划定责任有难度。</a:t>
            </a:r>
            <a:endParaRPr lang="zh-CN" altLang="zh-CN" sz="1800" dirty="0">
              <a:latin typeface="+mn-ea"/>
              <a:ea typeface="+mn-ea"/>
            </a:endParaRPr>
          </a:p>
        </p:txBody>
      </p:sp>
      <p:sp>
        <p:nvSpPr>
          <p:cNvPr id="35" name="文本框 34"/>
          <p:cNvSpPr txBox="1"/>
          <p:nvPr/>
        </p:nvSpPr>
        <p:spPr>
          <a:xfrm>
            <a:off x="1057181" y="1908066"/>
            <a:ext cx="2693572" cy="419667"/>
          </a:xfrm>
          <a:prstGeom prst="rect">
            <a:avLst/>
          </a:prstGeom>
          <a:noFill/>
        </p:spPr>
        <p:txBody>
          <a:bodyPr wrap="square" lIns="0" tIns="0" rIns="0" bIns="0">
            <a:noAutofit/>
          </a:bodyPr>
          <a:lstStyle>
            <a:defPPr>
              <a:defRPr lang="zh-CN"/>
            </a:defPPr>
            <a:lvl1pPr algn="just">
              <a:lnSpc>
                <a:spcPct val="125000"/>
              </a:lnSpc>
              <a:defRPr kumimoji="0" sz="1600" b="0" i="0" u="none" strike="noStrike" cap="none" spc="0" normalizeH="0" baseline="0">
                <a:ln>
                  <a:noFill/>
                </a:ln>
                <a:solidFill>
                  <a:prstClr val="black"/>
                </a:solidFill>
                <a:effectLst/>
                <a:uLnTx/>
                <a:uFillTx/>
                <a:latin typeface="D-DIN" panose="020B0504030202030204"/>
                <a:ea typeface="思源黑体 CN Normal" panose="020B0400000000000000" charset="-122"/>
              </a:defRPr>
            </a:lvl1pPr>
          </a:lstStyle>
          <a:p>
            <a:pPr>
              <a:lnSpc>
                <a:spcPct val="100000"/>
              </a:lnSpc>
            </a:pPr>
            <a:r>
              <a:rPr lang="zh-CN" altLang="en-US" sz="2000" b="1" dirty="0">
                <a:solidFill>
                  <a:schemeClr val="accent1"/>
                </a:solidFill>
                <a:latin typeface="+mj-ea"/>
                <a:ea typeface="+mj-ea"/>
              </a:rPr>
              <a:t>业务范围相对局限</a:t>
            </a:r>
            <a:endParaRPr lang="zh-CN" altLang="zh-CN" sz="2000" b="1" dirty="0">
              <a:solidFill>
                <a:schemeClr val="accent1"/>
              </a:solidFill>
              <a:latin typeface="+mj-ea"/>
              <a:ea typeface="+mj-ea"/>
            </a:endParaRPr>
          </a:p>
        </p:txBody>
      </p:sp>
      <p:sp>
        <p:nvSpPr>
          <p:cNvPr id="18" name="文本框 17"/>
          <p:cNvSpPr txBox="1"/>
          <p:nvPr/>
        </p:nvSpPr>
        <p:spPr>
          <a:xfrm>
            <a:off x="6100226" y="4312860"/>
            <a:ext cx="1380655" cy="246221"/>
          </a:xfrm>
          <a:prstGeom prst="rect">
            <a:avLst/>
          </a:prstGeom>
          <a:noFill/>
        </p:spPr>
        <p:txBody>
          <a:bodyPr wrap="square" lIns="0" tIns="0" rIns="0" bIns="0" rtlCol="0">
            <a:noAutofit/>
          </a:bodyPr>
          <a:lstStyle/>
          <a:p>
            <a:r>
              <a:rPr lang="zh-CN" altLang="en-US" dirty="0">
                <a:solidFill>
                  <a:schemeClr val="accent2"/>
                </a:solidFill>
                <a:latin typeface="+mj-ea"/>
                <a:ea typeface="+mj-ea"/>
              </a:rPr>
              <a:t>临床医生看诊</a:t>
            </a:r>
          </a:p>
        </p:txBody>
      </p:sp>
      <p:sp>
        <p:nvSpPr>
          <p:cNvPr id="20" name="矩形: 圆角 19"/>
          <p:cNvSpPr/>
          <p:nvPr/>
        </p:nvSpPr>
        <p:spPr>
          <a:xfrm>
            <a:off x="7646336" y="4286876"/>
            <a:ext cx="3073881" cy="29818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21" name="矩形: 圆角 20"/>
          <p:cNvSpPr/>
          <p:nvPr/>
        </p:nvSpPr>
        <p:spPr>
          <a:xfrm>
            <a:off x="7646336" y="4286876"/>
            <a:ext cx="1877514" cy="29477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19" name="文本框 18"/>
          <p:cNvSpPr txBox="1"/>
          <p:nvPr/>
        </p:nvSpPr>
        <p:spPr>
          <a:xfrm>
            <a:off x="10889898" y="4280375"/>
            <a:ext cx="792127" cy="276999"/>
          </a:xfrm>
          <a:prstGeom prst="rect">
            <a:avLst/>
          </a:prstGeom>
          <a:noFill/>
        </p:spPr>
        <p:txBody>
          <a:bodyPr wrap="square" lIns="0" tIns="0" rIns="0" bIns="0" rtlCol="0">
            <a:noAutofit/>
          </a:bodyPr>
          <a:lstStyle/>
          <a:p>
            <a:pPr algn="l"/>
            <a:r>
              <a:rPr lang="en-US" altLang="zh-CN" dirty="0">
                <a:solidFill>
                  <a:schemeClr val="accent2"/>
                </a:solidFill>
                <a:latin typeface="+mj-lt"/>
              </a:rPr>
              <a:t>55%</a:t>
            </a:r>
            <a:endParaRPr lang="zh-CN" altLang="en-US" dirty="0">
              <a:solidFill>
                <a:schemeClr val="accent2"/>
              </a:solidFill>
              <a:latin typeface="+mj-lt"/>
            </a:endParaRPr>
          </a:p>
        </p:txBody>
      </p:sp>
      <p:sp>
        <p:nvSpPr>
          <p:cNvPr id="13" name="文本框 12"/>
          <p:cNvSpPr txBox="1"/>
          <p:nvPr/>
        </p:nvSpPr>
        <p:spPr>
          <a:xfrm>
            <a:off x="6100226" y="5083298"/>
            <a:ext cx="1380655" cy="246221"/>
          </a:xfrm>
          <a:prstGeom prst="rect">
            <a:avLst/>
          </a:prstGeom>
          <a:noFill/>
        </p:spPr>
        <p:txBody>
          <a:bodyPr wrap="square" lIns="0" tIns="0" rIns="0" bIns="0" rtlCol="0">
            <a:noAutofit/>
          </a:bodyPr>
          <a:lstStyle/>
          <a:p>
            <a:r>
              <a:rPr lang="zh-CN" altLang="en-US" dirty="0">
                <a:solidFill>
                  <a:schemeClr val="accent1"/>
                </a:solidFill>
                <a:latin typeface="+mj-ea"/>
                <a:ea typeface="+mj-ea"/>
              </a:rPr>
              <a:t>电子病历管理</a:t>
            </a:r>
          </a:p>
        </p:txBody>
      </p:sp>
      <p:sp>
        <p:nvSpPr>
          <p:cNvPr id="15" name="矩形: 圆角 14"/>
          <p:cNvSpPr/>
          <p:nvPr/>
        </p:nvSpPr>
        <p:spPr>
          <a:xfrm>
            <a:off x="7646336" y="5057314"/>
            <a:ext cx="3073881" cy="29818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16" name="矩形: 圆角 15"/>
          <p:cNvSpPr/>
          <p:nvPr/>
        </p:nvSpPr>
        <p:spPr>
          <a:xfrm>
            <a:off x="7646336" y="5057314"/>
            <a:ext cx="997713" cy="29818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14" name="文本框 13"/>
          <p:cNvSpPr txBox="1"/>
          <p:nvPr/>
        </p:nvSpPr>
        <p:spPr>
          <a:xfrm>
            <a:off x="10889898" y="5065778"/>
            <a:ext cx="792127" cy="276999"/>
          </a:xfrm>
          <a:prstGeom prst="rect">
            <a:avLst/>
          </a:prstGeom>
          <a:noFill/>
        </p:spPr>
        <p:txBody>
          <a:bodyPr wrap="square" lIns="0" tIns="0" rIns="0" bIns="0" rtlCol="0">
            <a:noAutofit/>
          </a:bodyPr>
          <a:lstStyle/>
          <a:p>
            <a:pPr algn="l"/>
            <a:r>
              <a:rPr lang="en-US" altLang="zh-CN" dirty="0">
                <a:solidFill>
                  <a:schemeClr val="accent1"/>
                </a:solidFill>
                <a:latin typeface="+mj-lt"/>
              </a:rPr>
              <a:t>34%</a:t>
            </a:r>
            <a:endParaRPr lang="zh-CN" altLang="en-US" dirty="0">
              <a:solidFill>
                <a:schemeClr val="accent1"/>
              </a:solidFill>
              <a:latin typeface="+mj-lt"/>
            </a:endParaRPr>
          </a:p>
        </p:txBody>
      </p:sp>
      <p:sp>
        <p:nvSpPr>
          <p:cNvPr id="24" name="文本框 23"/>
          <p:cNvSpPr txBox="1"/>
          <p:nvPr/>
        </p:nvSpPr>
        <p:spPr>
          <a:xfrm>
            <a:off x="6100226" y="5860299"/>
            <a:ext cx="1380655" cy="246221"/>
          </a:xfrm>
          <a:prstGeom prst="rect">
            <a:avLst/>
          </a:prstGeom>
          <a:noFill/>
        </p:spPr>
        <p:txBody>
          <a:bodyPr wrap="square" lIns="0" tIns="0" rIns="0" bIns="0" rtlCol="0">
            <a:noAutofit/>
          </a:bodyPr>
          <a:lstStyle/>
          <a:p>
            <a:r>
              <a:rPr lang="zh-CN" altLang="en-US" dirty="0">
                <a:solidFill>
                  <a:schemeClr val="accent1"/>
                </a:solidFill>
                <a:latin typeface="+mj-ea"/>
                <a:ea typeface="+mj-ea"/>
              </a:rPr>
              <a:t>慢性疾病管理</a:t>
            </a:r>
          </a:p>
        </p:txBody>
      </p:sp>
      <p:sp>
        <p:nvSpPr>
          <p:cNvPr id="26" name="矩形: 圆角 25"/>
          <p:cNvSpPr/>
          <p:nvPr/>
        </p:nvSpPr>
        <p:spPr>
          <a:xfrm>
            <a:off x="7646336" y="5827751"/>
            <a:ext cx="3073881" cy="29818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27" name="矩形: 圆角 26"/>
          <p:cNvSpPr/>
          <p:nvPr/>
        </p:nvSpPr>
        <p:spPr>
          <a:xfrm>
            <a:off x="7646336" y="5827751"/>
            <a:ext cx="763969" cy="2947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p>
        </p:txBody>
      </p:sp>
      <p:sp>
        <p:nvSpPr>
          <p:cNvPr id="25" name="文本框 24"/>
          <p:cNvSpPr txBox="1"/>
          <p:nvPr/>
        </p:nvSpPr>
        <p:spPr>
          <a:xfrm>
            <a:off x="10889898" y="5851181"/>
            <a:ext cx="792127" cy="276999"/>
          </a:xfrm>
          <a:prstGeom prst="rect">
            <a:avLst/>
          </a:prstGeom>
          <a:noFill/>
        </p:spPr>
        <p:txBody>
          <a:bodyPr wrap="square" lIns="0" tIns="0" rIns="0" bIns="0" rtlCol="0">
            <a:noAutofit/>
          </a:bodyPr>
          <a:lstStyle/>
          <a:p>
            <a:pPr algn="l"/>
            <a:r>
              <a:rPr lang="en-US" altLang="zh-CN" dirty="0">
                <a:solidFill>
                  <a:schemeClr val="accent1"/>
                </a:solidFill>
                <a:latin typeface="+mj-lt"/>
              </a:rPr>
              <a:t>20%</a:t>
            </a:r>
            <a:endParaRPr lang="zh-CN" altLang="en-US" dirty="0">
              <a:solidFill>
                <a:schemeClr val="accent1"/>
              </a:solidFill>
              <a:latin typeface="+mj-l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gyY2Y5Y2UxZjkwY2NiYzg1MTM4ZmQzOTFhYWJhY2IifQ=="/>
</p:tagLst>
</file>

<file path=ppt/theme/theme1.xml><?xml version="1.0" encoding="utf-8"?>
<a:theme xmlns:a="http://schemas.openxmlformats.org/drawingml/2006/main" name="Office 主题">
  <a:themeElements>
    <a:clrScheme name="医疗主题02">
      <a:dk1>
        <a:sysClr val="windowText" lastClr="000000"/>
      </a:dk1>
      <a:lt1>
        <a:sysClr val="window" lastClr="FFFFFF"/>
      </a:lt1>
      <a:dk2>
        <a:srgbClr val="000000"/>
      </a:dk2>
      <a:lt2>
        <a:srgbClr val="FFFFFF"/>
      </a:lt2>
      <a:accent1>
        <a:srgbClr val="374BFE"/>
      </a:accent1>
      <a:accent2>
        <a:srgbClr val="15C2FF"/>
      </a:accent2>
      <a:accent3>
        <a:srgbClr val="735AF0"/>
      </a:accent3>
      <a:accent4>
        <a:srgbClr val="BFBFBF"/>
      </a:accent4>
      <a:accent5>
        <a:srgbClr val="3F3F3F"/>
      </a:accent5>
      <a:accent6>
        <a:srgbClr val="000000"/>
      </a:accent6>
      <a:hlink>
        <a:srgbClr val="000000"/>
      </a:hlink>
      <a:folHlink>
        <a:srgbClr val="000000"/>
      </a:folHlink>
    </a:clrScheme>
    <a:fontScheme name="常用0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dirty="0" smtClean="0">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5000"/>
          </a:lnSpc>
          <a:defRPr sz="2000" dirty="0" smtClean="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2455</Words>
  <Application>Microsoft Office PowerPoint</Application>
  <PresentationFormat>宽屏</PresentationFormat>
  <Paragraphs>332</Paragraphs>
  <Slides>34</Slides>
  <Notes>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34</vt:i4>
      </vt:variant>
    </vt:vector>
  </HeadingPairs>
  <TitlesOfParts>
    <vt:vector size="40" baseType="lpstr">
      <vt:lpstr>Arial Black</vt:lpstr>
      <vt:lpstr>Arial</vt:lpstr>
      <vt:lpstr>Microsoft YaHei</vt:lpstr>
      <vt:lpstr>Microsoft YaHei</vt:lpstr>
      <vt:lpstr>Microsoft YaHei Light</vt:lpstr>
      <vt:lpstr>Office 主题</vt:lpstr>
      <vt:lpstr>PowerPoint 演示文稿</vt:lpstr>
      <vt:lpstr>PowerPoint 演示文稿</vt:lpstr>
      <vt:lpstr>PowerPoint 演示文稿</vt:lpstr>
      <vt:lpstr>互联网医院概述</vt:lpstr>
      <vt:lpstr>互联网医院特征</vt:lpstr>
      <vt:lpstr>国家政策支持</vt:lpstr>
      <vt:lpstr>互联网医院模式</vt:lpstr>
      <vt:lpstr>医院模式变革</vt:lpstr>
      <vt:lpstr>互联网医院业务范围</vt:lpstr>
      <vt:lpstr>PowerPoint 演示文稿</vt:lpstr>
      <vt:lpstr>互联网医院规模逐渐壮大</vt:lpstr>
      <vt:lpstr>互联网医院发展进入快车道</vt:lpstr>
      <vt:lpstr>疫情环境影响</vt:lpstr>
      <vt:lpstr>平台运营数据</vt:lpstr>
      <vt:lpstr>认可度调查</vt:lpstr>
      <vt:lpstr>PowerPoint 演示文稿</vt:lpstr>
      <vt:lpstr>制约因素-政策监管不完善</vt:lpstr>
      <vt:lpstr>制约因素-医疗资源分配不均</vt:lpstr>
      <vt:lpstr>制约因素-数字鸿沟</vt:lpstr>
      <vt:lpstr>制约因素-数字鸿沟</vt:lpstr>
      <vt:lpstr>制约因素-医生参与度普遍不高</vt:lpstr>
      <vt:lpstr>制约因素-互联网从业承担风险</vt:lpstr>
      <vt:lpstr>制约因素-信息泄露</vt:lpstr>
      <vt:lpstr>互联网医院发展对策</vt:lpstr>
      <vt:lpstr>PowerPoint 演示文稿</vt:lpstr>
      <vt:lpstr>可持续发展</vt:lpstr>
      <vt:lpstr>进一步完善监管体系</vt:lpstr>
      <vt:lpstr>提升医疗可及性</vt:lpstr>
      <vt:lpstr>PowerPoint 演示文稿</vt:lpstr>
      <vt:lpstr>5G技术应用</vt:lpstr>
      <vt:lpstr>建设“互联网+”健康管理专科中心</vt:lpstr>
      <vt:lpstr>发展智能终端及医疗穿戴设备</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 文利</dc:creator>
  <cp:lastModifiedBy>黄 文利</cp:lastModifiedBy>
  <cp:revision>79</cp:revision>
  <dcterms:created xsi:type="dcterms:W3CDTF">2022-06-03T02:45:00Z</dcterms:created>
  <dcterms:modified xsi:type="dcterms:W3CDTF">2022-07-15T09:06:40Z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C11C9BB003844EA49045AAB048D1AF8D</vt:lpwstr>
  </property>
  <property fmtid="{D5CDD505-2E9C-101B-9397-08002B2CF9AE}" pid="3" name="KSOProductBuildVer">
    <vt:lpwstr>2052-11.1.0.11830</vt:lpwstr>
  </property>
</Properties>
</file>