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554" r:id="rId2"/>
    <p:sldId id="556" r:id="rId3"/>
    <p:sldId id="557" r:id="rId4"/>
    <p:sldId id="558" r:id="rId5"/>
    <p:sldId id="562" r:id="rId6"/>
    <p:sldId id="591" r:id="rId7"/>
    <p:sldId id="592" r:id="rId8"/>
    <p:sldId id="593" r:id="rId9"/>
    <p:sldId id="596" r:id="rId10"/>
    <p:sldId id="559" r:id="rId11"/>
    <p:sldId id="588" r:id="rId12"/>
    <p:sldId id="566" r:id="rId13"/>
    <p:sldId id="598" r:id="rId14"/>
    <p:sldId id="587" r:id="rId15"/>
    <p:sldId id="590" r:id="rId16"/>
    <p:sldId id="589" r:id="rId17"/>
    <p:sldId id="560" r:id="rId18"/>
    <p:sldId id="574" r:id="rId19"/>
    <p:sldId id="597" r:id="rId20"/>
    <p:sldId id="594" r:id="rId21"/>
    <p:sldId id="573" r:id="rId22"/>
    <p:sldId id="576" r:id="rId23"/>
    <p:sldId id="575" r:id="rId24"/>
    <p:sldId id="561" r:id="rId25"/>
    <p:sldId id="577" r:id="rId26"/>
    <p:sldId id="583" r:id="rId27"/>
    <p:sldId id="595" r:id="rId28"/>
    <p:sldId id="584" r:id="rId29"/>
    <p:sldId id="585" r:id="rId30"/>
    <p:sldId id="586" r:id="rId31"/>
    <p:sldId id="582" r:id="rId32"/>
    <p:sldId id="5743"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160" userDrawn="1">
          <p15:clr>
            <a:srgbClr val="A4A3A4"/>
          </p15:clr>
        </p15:guide>
        <p15:guide id="4" pos="40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ABFD"/>
    <a:srgbClr val="30ADFF"/>
    <a:srgbClr val="54B9FE"/>
    <a:srgbClr val="EAF6FF"/>
    <a:srgbClr val="A484E6"/>
    <a:srgbClr val="A3E5E7"/>
    <a:srgbClr val="FFB293"/>
    <a:srgbClr val="8CD0FE"/>
    <a:srgbClr val="2FABFD"/>
    <a:srgbClr val="0B9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25" autoAdjust="0"/>
    <p:restoredTop sz="25532" autoAdjust="0"/>
  </p:normalViewPr>
  <p:slideViewPr>
    <p:cSldViewPr snapToGrid="0" snapToObjects="1" showGuides="1">
      <p:cViewPr varScale="1">
        <p:scale>
          <a:sx n="86" d="100"/>
          <a:sy n="86" d="100"/>
        </p:scale>
        <p:origin x="91" y="62"/>
      </p:cViewPr>
      <p:guideLst>
        <p:guide pos="3863"/>
        <p:guide orient="horz" pos="2160"/>
        <p:guide pos="40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5" d="100"/>
          <a:sy n="65" d="100"/>
        </p:scale>
        <p:origin x="2299"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nwei\Desktop\2016&#36130;&#24180;&#25351;&#25381;&#35843;&#24230;&#38144;&#21806;&#25968;&#25454;&#20998;&#2651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'合同额 | 解决方案总体'!$B$3</c:f>
              <c:strCache>
                <c:ptCount val="1"/>
                <c:pt idx="0">
                  <c:v>合同额（万）</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ea"/>
                    <a:ea typeface="+mj-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'合同额 | 解决方案总体'!$C$2:$F$2</c:f>
              <c:strCache>
                <c:ptCount val="3"/>
                <c:pt idx="0">
                  <c:v>2015</c:v>
                </c:pt>
                <c:pt idx="1">
                  <c:v>2016</c:v>
                </c:pt>
                <c:pt idx="2">
                  <c:v>2017预测</c:v>
                </c:pt>
              </c:strCache>
              <c:extLst/>
            </c:strRef>
          </c:cat>
          <c:val>
            <c:numRef>
              <c:f>'合同额 | 解决方案总体'!$C$3:$F$3</c:f>
              <c:numCache>
                <c:formatCode>#,##0_);[Red]\(#,##0\)</c:formatCode>
                <c:ptCount val="3"/>
                <c:pt idx="0">
                  <c:v>4397</c:v>
                </c:pt>
                <c:pt idx="1">
                  <c:v>7704</c:v>
                </c:pt>
                <c:pt idx="2">
                  <c:v>8700</c:v>
                </c:pt>
              </c:numCache>
              <c:extLst/>
            </c:numRef>
          </c:val>
          <c:extLst>
            <c:ext xmlns:c16="http://schemas.microsoft.com/office/drawing/2014/chart" uri="{C3380CC4-5D6E-409C-BE32-E72D297353CC}">
              <c16:uniqueId val="{00000001-F52E-4457-B121-8056C691DBBD}"/>
            </c:ext>
          </c:extLst>
        </c:ser>
        <c:dLbls>
          <c:dLblPos val="inEnd"/>
          <c:showLegendKey val="0"/>
          <c:showVal val="1"/>
          <c:showCatName val="0"/>
          <c:showSerName val="0"/>
          <c:showPercent val="0"/>
          <c:showBubbleSize val="0"/>
        </c:dLbls>
        <c:gapWidth val="50"/>
        <c:axId val="446804592"/>
        <c:axId val="446794256"/>
      </c:barChart>
      <c:catAx>
        <c:axId val="44680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ea"/>
                <a:sym typeface="+mn-lt"/>
              </a:defRPr>
            </a:pPr>
            <a:endParaRPr lang="zh-CN"/>
          </a:p>
        </c:txPr>
        <c:crossAx val="446794256"/>
        <c:crosses val="autoZero"/>
        <c:auto val="1"/>
        <c:lblAlgn val="ctr"/>
        <c:lblOffset val="100"/>
        <c:noMultiLvlLbl val="0"/>
      </c:catAx>
      <c:valAx>
        <c:axId val="446794256"/>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ea"/>
                <a:sym typeface="+mn-lt"/>
              </a:defRPr>
            </a:pPr>
            <a:endParaRPr lang="zh-CN"/>
          </a:p>
        </c:txPr>
        <c:crossAx val="44680459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9DF-4B93-90EC-C652E5CA7707}"/>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39DF-4B93-90EC-C652E5CA7707}"/>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9DF-4B93-90EC-C652E5CA770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FC6D-4B0A-B879-9EC353FD2458}"/>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FC6D-4B0A-B879-9EC353FD2458}"/>
              </c:ext>
            </c:extLst>
          </c:dPt>
          <c:cat>
            <c:strRef>
              <c:f>Sheet1!$A$2:$A$3</c:f>
              <c:strCache>
                <c:ptCount val="2"/>
                <c:pt idx="0">
                  <c:v>第一季度</c:v>
                </c:pt>
                <c:pt idx="1">
                  <c:v>第二季度</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4-FC6D-4B0A-B879-9EC353FD245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gradFill>
              <a:gsLst>
                <a:gs pos="100000">
                  <a:schemeClr val="bg1"/>
                </a:gs>
                <a:gs pos="0">
                  <a:schemeClr val="accent1"/>
                </a:gs>
              </a:gsLst>
              <a:lin ang="21594000" scaled="0"/>
            </a:gra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D070-4950-B7DF-A5F490A4237B}"/>
            </c:ext>
          </c:extLst>
        </c:ser>
        <c:ser>
          <c:idx val="1"/>
          <c:order val="1"/>
          <c:tx>
            <c:strRef>
              <c:f>Sheet1!$C$1</c:f>
              <c:strCache>
                <c:ptCount val="1"/>
                <c:pt idx="0">
                  <c:v>系列 2</c:v>
                </c:pt>
              </c:strCache>
            </c:strRef>
          </c:tx>
          <c:spPr>
            <a:gradFill>
              <a:gsLst>
                <a:gs pos="0">
                  <a:schemeClr val="accent1">
                    <a:lumMod val="40000"/>
                    <a:lumOff val="60000"/>
                  </a:schemeClr>
                </a:gs>
                <a:gs pos="54000">
                  <a:schemeClr val="accent1">
                    <a:lumMod val="60000"/>
                    <a:lumOff val="40000"/>
                  </a:schemeClr>
                </a:gs>
                <a:gs pos="100000">
                  <a:schemeClr val="accent1">
                    <a:lumMod val="60000"/>
                    <a:lumOff val="40000"/>
                  </a:schemeClr>
                </a:gs>
              </a:gsLst>
              <a:lin ang="5400000" scaled="1"/>
            </a:gradFill>
            <a:ln>
              <a:noFill/>
            </a:ln>
            <a:effectLst/>
          </c:spPr>
          <c:invertIfNegative val="0"/>
          <c:dLbls>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j-ea"/>
                    <a:ea typeface="+mj-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0%</c:formatCode>
                <c:ptCount val="4"/>
                <c:pt idx="0">
                  <c:v>0.83</c:v>
                </c:pt>
                <c:pt idx="1">
                  <c:v>0.64</c:v>
                </c:pt>
                <c:pt idx="2">
                  <c:v>0.47</c:v>
                </c:pt>
                <c:pt idx="3">
                  <c:v>0.36</c:v>
                </c:pt>
              </c:numCache>
            </c:numRef>
          </c:val>
          <c:extLst>
            <c:ext xmlns:c16="http://schemas.microsoft.com/office/drawing/2014/chart" uri="{C3380CC4-5D6E-409C-BE32-E72D297353CC}">
              <c16:uniqueId val="{00000001-D070-4950-B7DF-A5F490A4237B}"/>
            </c:ext>
          </c:extLst>
        </c:ser>
        <c:dLbls>
          <c:showLegendKey val="0"/>
          <c:showVal val="0"/>
          <c:showCatName val="0"/>
          <c:showSerName val="0"/>
          <c:showPercent val="0"/>
          <c:showBubbleSize val="0"/>
        </c:dLbls>
        <c:gapWidth val="182"/>
        <c:overlap val="100"/>
        <c:axId val="45912176"/>
        <c:axId val="45935888"/>
      </c:barChart>
      <c:catAx>
        <c:axId val="45912176"/>
        <c:scaling>
          <c:orientation val="minMax"/>
        </c:scaling>
        <c:delete val="1"/>
        <c:axPos val="l"/>
        <c:numFmt formatCode="General" sourceLinked="1"/>
        <c:majorTickMark val="none"/>
        <c:minorTickMark val="none"/>
        <c:tickLblPos val="nextTo"/>
        <c:crossAx val="45935888"/>
        <c:crosses val="autoZero"/>
        <c:auto val="1"/>
        <c:lblAlgn val="ctr"/>
        <c:lblOffset val="100"/>
        <c:noMultiLvlLbl val="0"/>
      </c:catAx>
      <c:valAx>
        <c:axId val="45935888"/>
        <c:scaling>
          <c:orientation val="minMax"/>
        </c:scaling>
        <c:delete val="1"/>
        <c:axPos val="b"/>
        <c:numFmt formatCode="0%" sourceLinked="1"/>
        <c:majorTickMark val="none"/>
        <c:minorTickMark val="none"/>
        <c:tickLblPos val="nextTo"/>
        <c:crossAx val="45912176"/>
        <c:crosses val="autoZero"/>
        <c:crossBetween val="between"/>
      </c:valAx>
      <c:spPr>
        <a:noFill/>
        <a:ln w="25400">
          <a:gradFill>
            <a:gsLst>
              <a:gs pos="0">
                <a:schemeClr val="accent1">
                  <a:lumMod val="9000"/>
                  <a:lumOff val="9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plotVisOnly val="1"/>
    <c:dispBlanksAs val="gap"/>
    <c:showDLblsOverMax val="0"/>
  </c:chart>
  <c:spPr>
    <a:noFill/>
    <a:ln>
      <a:noFill/>
    </a:ln>
    <a:effectLst/>
  </c:spPr>
  <c:txPr>
    <a:bodyPr/>
    <a:lstStyle/>
    <a:p>
      <a:pPr>
        <a:defRPr lang="zh-CN">
          <a:latin typeface="+mj-ea"/>
          <a:ea typeface="+mj-ea"/>
          <a:cs typeface="+mn-ea"/>
          <a:sym typeface="+mn-lt"/>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50100754799216E-2"/>
          <c:y val="4.2656501574504298E-2"/>
          <c:w val="0.95918977833944175"/>
          <c:h val="0.82178651046916351"/>
        </c:manualLayout>
      </c:layout>
      <c:barChart>
        <c:barDir val="col"/>
        <c:grouping val="clustered"/>
        <c:varyColors val="0"/>
        <c:ser>
          <c:idx val="0"/>
          <c:order val="0"/>
          <c:tx>
            <c:strRef>
              <c:f>Sheet1!$B$1</c:f>
              <c:strCache>
                <c:ptCount val="1"/>
                <c:pt idx="0">
                  <c:v>系列 1</c:v>
                </c:pt>
              </c:strCache>
            </c:strRef>
          </c:tx>
          <c:spPr>
            <a:gradFill flip="none" rotWithShape="1">
              <a:gsLst>
                <a:gs pos="0">
                  <a:schemeClr val="accent1"/>
                </a:gs>
                <a:gs pos="100000">
                  <a:schemeClr val="accent1">
                    <a:alpha val="0"/>
                  </a:schemeClr>
                </a:gs>
              </a:gsLst>
              <a:lin ang="5400000" scaled="1"/>
              <a:tileRect/>
            </a:gradFill>
            <a:ln>
              <a:noFill/>
            </a:ln>
            <a:effectLst/>
          </c:spPr>
          <c:invertIfNegative val="0"/>
          <c:dPt>
            <c:idx val="10"/>
            <c:invertIfNegative val="0"/>
            <c:bubble3D val="0"/>
            <c:spPr>
              <a:gradFill flip="none" rotWithShape="1">
                <a:gsLst>
                  <a:gs pos="71000">
                    <a:schemeClr val="accent1">
                      <a:lumMod val="60000"/>
                      <a:lumOff val="40000"/>
                    </a:schemeClr>
                  </a:gs>
                  <a:gs pos="100000">
                    <a:schemeClr val="bg1">
                      <a:alpha val="0"/>
                    </a:schemeClr>
                  </a:gs>
                  <a:gs pos="100000">
                    <a:schemeClr val="accent1">
                      <a:lumMod val="100000"/>
                      <a:alpha val="0"/>
                    </a:schemeClr>
                  </a:gs>
                  <a:gs pos="0">
                    <a:schemeClr val="accent1">
                      <a:lumMod val="75000"/>
                    </a:schemeClr>
                  </a:gs>
                </a:gsLst>
                <a:lin ang="5400000" scaled="0"/>
                <a:tileRect/>
              </a:gradFill>
              <a:ln>
                <a:noFill/>
              </a:ln>
              <a:effectLst/>
            </c:spPr>
            <c:extLst>
              <c:ext xmlns:c16="http://schemas.microsoft.com/office/drawing/2014/chart" uri="{C3380CC4-5D6E-409C-BE32-E72D297353CC}">
                <c16:uniqueId val="{00000001-F56E-4800-B6F8-863C0830A8EE}"/>
              </c:ext>
            </c:extLst>
          </c:dPt>
          <c:dLbls>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20XX年</c:v>
                </c:pt>
                <c:pt idx="1">
                  <c:v>20XX年</c:v>
                </c:pt>
                <c:pt idx="2">
                  <c:v>20XX年</c:v>
                </c:pt>
                <c:pt idx="3">
                  <c:v>20XX年</c:v>
                </c:pt>
                <c:pt idx="4">
                  <c:v>20XX年</c:v>
                </c:pt>
                <c:pt idx="5">
                  <c:v>20XX年</c:v>
                </c:pt>
                <c:pt idx="6">
                  <c:v>20XX年</c:v>
                </c:pt>
                <c:pt idx="7">
                  <c:v>20XX年</c:v>
                </c:pt>
                <c:pt idx="8">
                  <c:v>20XX年</c:v>
                </c:pt>
                <c:pt idx="9">
                  <c:v>20XX年</c:v>
                </c:pt>
                <c:pt idx="10">
                  <c:v>20XX年</c:v>
                </c:pt>
              </c:strCache>
            </c:strRef>
          </c:cat>
          <c:val>
            <c:numRef>
              <c:f>Sheet1!$B$2:$B$12</c:f>
              <c:numCache>
                <c:formatCode>General</c:formatCode>
                <c:ptCount val="11"/>
                <c:pt idx="0">
                  <c:v>15</c:v>
                </c:pt>
                <c:pt idx="1">
                  <c:v>17</c:v>
                </c:pt>
                <c:pt idx="2">
                  <c:v>19</c:v>
                </c:pt>
                <c:pt idx="3">
                  <c:v>21</c:v>
                </c:pt>
                <c:pt idx="4">
                  <c:v>23</c:v>
                </c:pt>
                <c:pt idx="5">
                  <c:v>25</c:v>
                </c:pt>
                <c:pt idx="6">
                  <c:v>27</c:v>
                </c:pt>
                <c:pt idx="7">
                  <c:v>29</c:v>
                </c:pt>
                <c:pt idx="8">
                  <c:v>35</c:v>
                </c:pt>
                <c:pt idx="9">
                  <c:v>40</c:v>
                </c:pt>
                <c:pt idx="10">
                  <c:v>52</c:v>
                </c:pt>
              </c:numCache>
            </c:numRef>
          </c:val>
          <c:extLst>
            <c:ext xmlns:c16="http://schemas.microsoft.com/office/drawing/2014/chart" uri="{C3380CC4-5D6E-409C-BE32-E72D297353CC}">
              <c16:uniqueId val="{00000002-F56E-4800-B6F8-863C0830A8EE}"/>
            </c:ext>
          </c:extLst>
        </c:ser>
        <c:dLbls>
          <c:showLegendKey val="0"/>
          <c:showVal val="0"/>
          <c:showCatName val="0"/>
          <c:showSerName val="0"/>
          <c:showPercent val="0"/>
          <c:showBubbleSize val="0"/>
        </c:dLbls>
        <c:gapWidth val="176"/>
        <c:overlap val="-27"/>
        <c:axId val="998835167"/>
        <c:axId val="291145583"/>
      </c:barChart>
      <c:catAx>
        <c:axId val="998835167"/>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291145583"/>
        <c:crosses val="autoZero"/>
        <c:auto val="1"/>
        <c:lblAlgn val="ctr"/>
        <c:lblOffset val="100"/>
        <c:noMultiLvlLbl val="0"/>
      </c:catAx>
      <c:valAx>
        <c:axId val="291145583"/>
        <c:scaling>
          <c:orientation val="minMax"/>
          <c:max val="50"/>
        </c:scaling>
        <c:delete val="1"/>
        <c:axPos val="l"/>
        <c:numFmt formatCode="General" sourceLinked="1"/>
        <c:majorTickMark val="none"/>
        <c:minorTickMark val="none"/>
        <c:tickLblPos val="nextTo"/>
        <c:crossAx val="998835167"/>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r>
              <a:rPr lang="zh-CN" altLang="en-US" sz="2400" dirty="0"/>
              <a:t>某年度项目发展趋势</a:t>
            </a:r>
            <a:endParaRPr lang="zh-CN" sz="2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lineChart>
        <c:grouping val="standard"/>
        <c:varyColors val="0"/>
        <c:ser>
          <c:idx val="0"/>
          <c:order val="0"/>
          <c:tx>
            <c:strRef>
              <c:f>Sheet1!$B$1</c:f>
              <c:strCache>
                <c:ptCount val="1"/>
                <c:pt idx="0">
                  <c:v>项目1</c:v>
                </c:pt>
              </c:strCache>
            </c:strRef>
          </c:tx>
          <c:spPr>
            <a:ln w="28575" cap="rnd">
              <a:solidFill>
                <a:schemeClr val="accent1"/>
              </a:solidFill>
              <a:round/>
            </a:ln>
            <a:effectLst/>
          </c:spPr>
          <c:marker>
            <c:symbol val="none"/>
          </c:marker>
          <c:cat>
            <c:strRef>
              <c:f>Sheet1!$A$2:$A$5</c:f>
              <c:strCache>
                <c:ptCount val="4"/>
                <c:pt idx="0">
                  <c:v>20XX</c:v>
                </c:pt>
                <c:pt idx="1">
                  <c:v>20XX</c:v>
                </c:pt>
                <c:pt idx="2">
                  <c:v>20XX</c:v>
                </c:pt>
                <c:pt idx="3">
                  <c:v>20XX</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604-41A3-B5ED-3F6F955597AF}"/>
            </c:ext>
          </c:extLst>
        </c:ser>
        <c:ser>
          <c:idx val="1"/>
          <c:order val="1"/>
          <c:tx>
            <c:strRef>
              <c:f>Sheet1!$C$1</c:f>
              <c:strCache>
                <c:ptCount val="1"/>
                <c:pt idx="0">
                  <c:v>项目 2</c:v>
                </c:pt>
              </c:strCache>
            </c:strRef>
          </c:tx>
          <c:spPr>
            <a:ln w="28575" cap="rnd">
              <a:solidFill>
                <a:schemeClr val="accent1">
                  <a:lumMod val="75000"/>
                </a:schemeClr>
              </a:solidFill>
              <a:round/>
            </a:ln>
            <a:effectLst/>
          </c:spPr>
          <c:marker>
            <c:symbol val="none"/>
          </c:marker>
          <c:cat>
            <c:strRef>
              <c:f>Sheet1!$A$2:$A$5</c:f>
              <c:strCache>
                <c:ptCount val="4"/>
                <c:pt idx="0">
                  <c:v>20XX</c:v>
                </c:pt>
                <c:pt idx="1">
                  <c:v>20XX</c:v>
                </c:pt>
                <c:pt idx="2">
                  <c:v>20XX</c:v>
                </c:pt>
                <c:pt idx="3">
                  <c:v>20XX</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604-41A3-B5ED-3F6F955597AF}"/>
            </c:ext>
          </c:extLst>
        </c:ser>
        <c:ser>
          <c:idx val="2"/>
          <c:order val="2"/>
          <c:tx>
            <c:strRef>
              <c:f>Sheet1!$D$1</c:f>
              <c:strCache>
                <c:ptCount val="1"/>
                <c:pt idx="0">
                  <c:v>项目 3</c:v>
                </c:pt>
              </c:strCache>
            </c:strRef>
          </c:tx>
          <c:spPr>
            <a:ln w="28575" cap="rnd">
              <a:solidFill>
                <a:schemeClr val="accent1">
                  <a:lumMod val="60000"/>
                  <a:lumOff val="40000"/>
                </a:schemeClr>
              </a:solidFill>
              <a:round/>
            </a:ln>
            <a:effectLst/>
          </c:spPr>
          <c:marker>
            <c:symbol val="none"/>
          </c:marker>
          <c:cat>
            <c:strRef>
              <c:f>Sheet1!$A$2:$A$5</c:f>
              <c:strCache>
                <c:ptCount val="4"/>
                <c:pt idx="0">
                  <c:v>20XX</c:v>
                </c:pt>
                <c:pt idx="1">
                  <c:v>20XX</c:v>
                </c:pt>
                <c:pt idx="2">
                  <c:v>20XX</c:v>
                </c:pt>
                <c:pt idx="3">
                  <c:v>20XX</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604-41A3-B5ED-3F6F955597AF}"/>
            </c:ext>
          </c:extLst>
        </c:ser>
        <c:dLbls>
          <c:showLegendKey val="0"/>
          <c:showVal val="0"/>
          <c:showCatName val="0"/>
          <c:showSerName val="0"/>
          <c:showPercent val="0"/>
          <c:showBubbleSize val="0"/>
        </c:dLbls>
        <c:smooth val="0"/>
        <c:axId val="317461728"/>
        <c:axId val="317447584"/>
      </c:lineChart>
      <c:catAx>
        <c:axId val="31746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317447584"/>
        <c:crosses val="autoZero"/>
        <c:auto val="1"/>
        <c:lblAlgn val="ctr"/>
        <c:lblOffset val="100"/>
        <c:noMultiLvlLbl val="0"/>
      </c:catAx>
      <c:valAx>
        <c:axId val="31744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317461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4DDF6F2-351D-07A4-FC03-86E6DAB4DD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8EF64EF-409B-8D55-D73B-B48F2146A3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D8B6D-81F3-4B54-A065-EE86A89476C9}" type="datetimeFigureOut">
              <a:rPr lang="zh-CN" altLang="en-US" smtClean="0"/>
              <a:t>2022/8/25</a:t>
            </a:fld>
            <a:endParaRPr lang="zh-CN" altLang="en-US"/>
          </a:p>
        </p:txBody>
      </p:sp>
      <p:sp>
        <p:nvSpPr>
          <p:cNvPr id="4" name="页脚占位符 3">
            <a:extLst>
              <a:ext uri="{FF2B5EF4-FFF2-40B4-BE49-F238E27FC236}">
                <a16:creationId xmlns:a16="http://schemas.microsoft.com/office/drawing/2014/main" id="{1292CE70-3958-63AE-62BB-F4A43ED560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15FD4E2-9E49-8A19-9283-30EF46F2CF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561276-EF31-4DCB-A3E8-0802E53F671E}" type="slidenum">
              <a:rPr lang="zh-CN" altLang="en-US" smtClean="0"/>
              <a:t>‹#›</a:t>
            </a:fld>
            <a:endParaRPr lang="zh-CN" altLang="en-US"/>
          </a:p>
        </p:txBody>
      </p:sp>
    </p:spTree>
    <p:extLst>
      <p:ext uri="{BB962C8B-B14F-4D97-AF65-F5344CB8AC3E}">
        <p14:creationId xmlns:p14="http://schemas.microsoft.com/office/powerpoint/2010/main" val="355265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D000ED36-426A-4F04-B398-BDA170EDCB1E}" type="datetimeFigureOut">
              <a:rPr lang="zh-CN" altLang="en-US" smtClean="0"/>
              <a:pPr/>
              <a:t>2022/8/25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65372E87-7963-4F56-9E13-8EE1634618F8}" type="slidenum">
              <a:rPr lang="zh-CN" altLang="en-US" smtClean="0"/>
              <a:pPr/>
              <a:t>‹#›</a:t>
            </a:fld>
            <a:endParaRPr lang="zh-CN" altLang="en-US" dirty="0"/>
          </a:p>
        </p:txBody>
      </p:sp>
    </p:spTree>
    <p:extLst>
      <p:ext uri="{BB962C8B-B14F-4D97-AF65-F5344CB8AC3E}">
        <p14:creationId xmlns:p14="http://schemas.microsoft.com/office/powerpoint/2010/main" val="187648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372E87-7963-4F56-9E13-8EE1634618F8}" type="slidenum">
              <a:rPr lang="zh-CN" altLang="en-US" smtClean="0"/>
              <a:t>1</a:t>
            </a:fld>
            <a:endParaRPr lang="zh-CN" altLang="en-US"/>
          </a:p>
        </p:txBody>
      </p:sp>
    </p:spTree>
    <p:extLst>
      <p:ext uri="{BB962C8B-B14F-4D97-AF65-F5344CB8AC3E}">
        <p14:creationId xmlns:p14="http://schemas.microsoft.com/office/powerpoint/2010/main" val="399608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372E87-7963-4F56-9E13-8EE1634618F8}" type="slidenum">
              <a:rPr lang="zh-CN" altLang="en-US" smtClean="0"/>
              <a:t>2</a:t>
            </a:fld>
            <a:endParaRPr lang="zh-CN" altLang="en-US"/>
          </a:p>
        </p:txBody>
      </p:sp>
    </p:spTree>
    <p:extLst>
      <p:ext uri="{BB962C8B-B14F-4D97-AF65-F5344CB8AC3E}">
        <p14:creationId xmlns:p14="http://schemas.microsoft.com/office/powerpoint/2010/main" val="353067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372E87-7963-4F56-9E13-8EE1634618F8}" type="slidenum">
              <a:rPr lang="zh-CN" altLang="en-US" smtClean="0"/>
              <a:t>5</a:t>
            </a:fld>
            <a:endParaRPr lang="zh-CN" altLang="en-US"/>
          </a:p>
        </p:txBody>
      </p:sp>
    </p:spTree>
    <p:extLst>
      <p:ext uri="{BB962C8B-B14F-4D97-AF65-F5344CB8AC3E}">
        <p14:creationId xmlns:p14="http://schemas.microsoft.com/office/powerpoint/2010/main" val="384768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372E87-7963-4F56-9E13-8EE1634618F8}" type="slidenum">
              <a:rPr lang="zh-CN" altLang="en-US" smtClean="0"/>
              <a:t>22</a:t>
            </a:fld>
            <a:endParaRPr lang="zh-CN" altLang="en-US"/>
          </a:p>
        </p:txBody>
      </p:sp>
    </p:spTree>
    <p:extLst>
      <p:ext uri="{BB962C8B-B14F-4D97-AF65-F5344CB8AC3E}">
        <p14:creationId xmlns:p14="http://schemas.microsoft.com/office/powerpoint/2010/main" val="1684528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sp>
        <p:nvSpPr>
          <p:cNvPr id="34" name="任意多边形: 形状 33">
            <a:extLst>
              <a:ext uri="{FF2B5EF4-FFF2-40B4-BE49-F238E27FC236}">
                <a16:creationId xmlns:a16="http://schemas.microsoft.com/office/drawing/2014/main" id="{05E168F9-96CA-6E41-0D63-42B606FB2C3B}"/>
              </a:ext>
            </a:extLst>
          </p:cNvPr>
          <p:cNvSpPr/>
          <p:nvPr userDrawn="1"/>
        </p:nvSpPr>
        <p:spPr>
          <a:xfrm>
            <a:off x="7091833" y="0"/>
            <a:ext cx="5100167" cy="4368140"/>
          </a:xfrm>
          <a:custGeom>
            <a:avLst/>
            <a:gdLst>
              <a:gd name="connsiteX0" fmla="*/ 250322 w 5100167"/>
              <a:gd name="connsiteY0" fmla="*/ 0 h 4368140"/>
              <a:gd name="connsiteX1" fmla="*/ 5100167 w 5100167"/>
              <a:gd name="connsiteY1" fmla="*/ 0 h 4368140"/>
              <a:gd name="connsiteX2" fmla="*/ 5100167 w 5100167"/>
              <a:gd name="connsiteY2" fmla="*/ 3677699 h 4368140"/>
              <a:gd name="connsiteX3" fmla="*/ 4893710 w 5100167"/>
              <a:gd name="connsiteY3" fmla="*/ 3832085 h 4368140"/>
              <a:gd name="connsiteX4" fmla="*/ 3138785 w 5100167"/>
              <a:gd name="connsiteY4" fmla="*/ 4368140 h 4368140"/>
              <a:gd name="connsiteX5" fmla="*/ 0 w 5100167"/>
              <a:gd name="connsiteY5" fmla="*/ 1229355 h 4368140"/>
              <a:gd name="connsiteX6" fmla="*/ 246662 w 5100167"/>
              <a:gd name="connsiteY6" fmla="*/ 7598 h 436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0167" h="4368140">
                <a:moveTo>
                  <a:pt x="250322" y="0"/>
                </a:moveTo>
                <a:lnTo>
                  <a:pt x="5100167" y="0"/>
                </a:lnTo>
                <a:lnTo>
                  <a:pt x="5100167" y="3677699"/>
                </a:lnTo>
                <a:lnTo>
                  <a:pt x="4893710" y="3832085"/>
                </a:lnTo>
                <a:cubicBezTo>
                  <a:pt x="4392756" y="4170522"/>
                  <a:pt x="3788849" y="4368140"/>
                  <a:pt x="3138785" y="4368140"/>
                </a:cubicBezTo>
                <a:cubicBezTo>
                  <a:pt x="1405282" y="4368140"/>
                  <a:pt x="0" y="2962858"/>
                  <a:pt x="0" y="1229355"/>
                </a:cubicBezTo>
                <a:cubicBezTo>
                  <a:pt x="0" y="795979"/>
                  <a:pt x="87830" y="383117"/>
                  <a:pt x="246662" y="7598"/>
                </a:cubicBezTo>
                <a:close/>
              </a:path>
            </a:pathLst>
          </a:custGeom>
          <a:gradFill flip="none" rotWithShape="1">
            <a:gsLst>
              <a:gs pos="46000">
                <a:schemeClr val="bg1">
                  <a:alpha val="39000"/>
                </a:schemeClr>
              </a:gs>
              <a:gs pos="100000">
                <a:schemeClr val="accent1"/>
              </a:gs>
            </a:gsLst>
            <a:path path="circle">
              <a:fillToRect l="100000" t="100000"/>
            </a:path>
            <a:tileRect r="-100000" b="-100000"/>
          </a:gradFill>
          <a:ln>
            <a:noFill/>
          </a:ln>
          <a:effectLst>
            <a:softEdge rad="711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矩形 34">
            <a:extLst>
              <a:ext uri="{FF2B5EF4-FFF2-40B4-BE49-F238E27FC236}">
                <a16:creationId xmlns:a16="http://schemas.microsoft.com/office/drawing/2014/main" id="{64B2FACF-8BF3-3409-B183-4E89ED25F808}"/>
              </a:ext>
            </a:extLst>
          </p:cNvPr>
          <p:cNvSpPr/>
          <p:nvPr userDrawn="1"/>
        </p:nvSpPr>
        <p:spPr>
          <a:xfrm>
            <a:off x="0" y="0"/>
            <a:ext cx="12192000" cy="6858000"/>
          </a:xfrm>
          <a:prstGeom prst="rect">
            <a:avLst/>
          </a:prstGeom>
          <a:gradFill>
            <a:gsLst>
              <a:gs pos="0">
                <a:schemeClr val="accent1">
                  <a:alpha val="0"/>
                </a:schemeClr>
              </a:gs>
              <a:gs pos="7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任意多边形: 形状 35">
            <a:extLst>
              <a:ext uri="{FF2B5EF4-FFF2-40B4-BE49-F238E27FC236}">
                <a16:creationId xmlns:a16="http://schemas.microsoft.com/office/drawing/2014/main" id="{0114D53F-A7C4-C283-4D79-78C0BF917026}"/>
              </a:ext>
            </a:extLst>
          </p:cNvPr>
          <p:cNvSpPr/>
          <p:nvPr userDrawn="1"/>
        </p:nvSpPr>
        <p:spPr>
          <a:xfrm>
            <a:off x="1" y="0"/>
            <a:ext cx="8609663" cy="4893244"/>
          </a:xfrm>
          <a:custGeom>
            <a:avLst/>
            <a:gdLst>
              <a:gd name="connsiteX0" fmla="*/ 0 w 8609663"/>
              <a:gd name="connsiteY0" fmla="*/ 0 h 4893244"/>
              <a:gd name="connsiteX1" fmla="*/ 8609663 w 8609663"/>
              <a:gd name="connsiteY1" fmla="*/ 0 h 4893244"/>
              <a:gd name="connsiteX2" fmla="*/ 8597416 w 8609663"/>
              <a:gd name="connsiteY2" fmla="*/ 68583 h 4893244"/>
              <a:gd name="connsiteX3" fmla="*/ 2677757 w 8609663"/>
              <a:gd name="connsiteY3" fmla="*/ 4893244 h 4893244"/>
              <a:gd name="connsiteX4" fmla="*/ 58119 w 8609663"/>
              <a:gd name="connsiteY4" fmla="*/ 4297396 h 4893244"/>
              <a:gd name="connsiteX5" fmla="*/ 0 w 8609663"/>
              <a:gd name="connsiteY5" fmla="*/ 4267630 h 489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9663" h="4893244">
                <a:moveTo>
                  <a:pt x="0" y="0"/>
                </a:moveTo>
                <a:lnTo>
                  <a:pt x="8609663" y="0"/>
                </a:lnTo>
                <a:lnTo>
                  <a:pt x="8597416" y="68583"/>
                </a:lnTo>
                <a:cubicBezTo>
                  <a:pt x="8033983" y="2822012"/>
                  <a:pt x="5597751" y="4893244"/>
                  <a:pt x="2677757" y="4893244"/>
                </a:cubicBezTo>
                <a:cubicBezTo>
                  <a:pt x="1739188" y="4893244"/>
                  <a:pt x="850599" y="4679252"/>
                  <a:pt x="58119" y="4297396"/>
                </a:cubicBezTo>
                <a:lnTo>
                  <a:pt x="0" y="4267630"/>
                </a:lnTo>
                <a:close/>
              </a:path>
            </a:pathLst>
          </a:custGeom>
          <a:gradFill>
            <a:gsLst>
              <a:gs pos="0">
                <a:schemeClr val="bg1">
                  <a:alpha val="52000"/>
                </a:schemeClr>
              </a:gs>
              <a:gs pos="70000">
                <a:schemeClr val="accent1"/>
              </a:gs>
            </a:gsLst>
            <a:path path="shape">
              <a:fillToRect l="50000" t="50000" r="50000" b="50000"/>
            </a:path>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7" name="任意多边形: 形状 36">
            <a:extLst>
              <a:ext uri="{FF2B5EF4-FFF2-40B4-BE49-F238E27FC236}">
                <a16:creationId xmlns:a16="http://schemas.microsoft.com/office/drawing/2014/main" id="{E5153DBB-43D5-2031-71BB-DEB8391D4F7E}"/>
              </a:ext>
            </a:extLst>
          </p:cNvPr>
          <p:cNvSpPr/>
          <p:nvPr userDrawn="1"/>
        </p:nvSpPr>
        <p:spPr>
          <a:xfrm>
            <a:off x="0" y="2022458"/>
            <a:ext cx="9528665" cy="4835542"/>
          </a:xfrm>
          <a:custGeom>
            <a:avLst/>
            <a:gdLst>
              <a:gd name="connsiteX0" fmla="*/ 3500948 w 9528665"/>
              <a:gd name="connsiteY0" fmla="*/ 0 h 4835542"/>
              <a:gd name="connsiteX1" fmla="*/ 9528665 w 9528665"/>
              <a:gd name="connsiteY1" fmla="*/ 4132943 h 4835542"/>
              <a:gd name="connsiteX2" fmla="*/ 9459212 w 9528665"/>
              <a:gd name="connsiteY2" fmla="*/ 4762350 h 4835542"/>
              <a:gd name="connsiteX3" fmla="*/ 9440149 w 9528665"/>
              <a:gd name="connsiteY3" fmla="*/ 4835542 h 4835542"/>
              <a:gd name="connsiteX4" fmla="*/ 0 w 9528665"/>
              <a:gd name="connsiteY4" fmla="*/ 4835542 h 4835542"/>
              <a:gd name="connsiteX5" fmla="*/ 0 w 9528665"/>
              <a:gd name="connsiteY5" fmla="*/ 769615 h 4835542"/>
              <a:gd name="connsiteX6" fmla="*/ 130794 w 9528665"/>
              <a:gd name="connsiteY6" fmla="*/ 705842 h 4835542"/>
              <a:gd name="connsiteX7" fmla="*/ 3500948 w 9528665"/>
              <a:gd name="connsiteY7" fmla="*/ 0 h 483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8665" h="4835542">
                <a:moveTo>
                  <a:pt x="3500948" y="0"/>
                </a:moveTo>
                <a:cubicBezTo>
                  <a:pt x="6829964" y="0"/>
                  <a:pt x="9528665" y="1850382"/>
                  <a:pt x="9528665" y="4132943"/>
                </a:cubicBezTo>
                <a:cubicBezTo>
                  <a:pt x="9528665" y="4346933"/>
                  <a:pt x="9504946" y="4557125"/>
                  <a:pt x="9459212" y="4762350"/>
                </a:cubicBezTo>
                <a:lnTo>
                  <a:pt x="9440149" y="4835542"/>
                </a:lnTo>
                <a:lnTo>
                  <a:pt x="0" y="4835542"/>
                </a:lnTo>
                <a:lnTo>
                  <a:pt x="0" y="769615"/>
                </a:lnTo>
                <a:lnTo>
                  <a:pt x="130794" y="705842"/>
                </a:lnTo>
                <a:cubicBezTo>
                  <a:pt x="1092824" y="260210"/>
                  <a:pt x="2252567" y="0"/>
                  <a:pt x="3500948" y="0"/>
                </a:cubicBezTo>
                <a:close/>
              </a:path>
            </a:pathLst>
          </a:custGeom>
          <a:gradFill>
            <a:gsLst>
              <a:gs pos="32000">
                <a:schemeClr val="accent1">
                  <a:lumMod val="60000"/>
                  <a:lumOff val="40000"/>
                </a:schemeClr>
              </a:gs>
              <a:gs pos="0">
                <a:schemeClr val="bg1">
                  <a:alpha val="52000"/>
                </a:schemeClr>
              </a:gs>
              <a:gs pos="100000">
                <a:schemeClr val="accent1">
                  <a:lumMod val="75000"/>
                </a:schemeClr>
              </a:gs>
            </a:gsLst>
            <a:path path="shape">
              <a:fillToRect l="50000" t="50000" r="50000" b="50000"/>
            </a:path>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矩形: 圆角 37">
            <a:extLst>
              <a:ext uri="{FF2B5EF4-FFF2-40B4-BE49-F238E27FC236}">
                <a16:creationId xmlns:a16="http://schemas.microsoft.com/office/drawing/2014/main" id="{B3F46154-C505-9980-054B-B376125B4EEC}"/>
              </a:ext>
            </a:extLst>
          </p:cNvPr>
          <p:cNvSpPr/>
          <p:nvPr userDrawn="1"/>
        </p:nvSpPr>
        <p:spPr>
          <a:xfrm>
            <a:off x="507559" y="643442"/>
            <a:ext cx="11203380" cy="5630358"/>
          </a:xfrm>
          <a:prstGeom prst="roundRect">
            <a:avLst>
              <a:gd name="adj" fmla="val 5384"/>
            </a:avLst>
          </a:prstGeom>
          <a:gradFill flip="none" rotWithShape="1">
            <a:gsLst>
              <a:gs pos="100000">
                <a:schemeClr val="accent1">
                  <a:lumMod val="20000"/>
                  <a:lumOff val="80000"/>
                  <a:alpha val="27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9" name="组合 38">
            <a:extLst>
              <a:ext uri="{FF2B5EF4-FFF2-40B4-BE49-F238E27FC236}">
                <a16:creationId xmlns:a16="http://schemas.microsoft.com/office/drawing/2014/main" id="{5B37196F-2371-6006-FC41-F3F76267FB9F}"/>
              </a:ext>
            </a:extLst>
          </p:cNvPr>
          <p:cNvGrpSpPr/>
          <p:nvPr userDrawn="1"/>
        </p:nvGrpSpPr>
        <p:grpSpPr>
          <a:xfrm>
            <a:off x="8954991" y="1570709"/>
            <a:ext cx="2371439" cy="1822615"/>
            <a:chOff x="9266105" y="2865779"/>
            <a:chExt cx="2371439" cy="1822615"/>
          </a:xfrm>
        </p:grpSpPr>
        <p:sp>
          <p:nvSpPr>
            <p:cNvPr id="40" name="椭圆 39">
              <a:extLst>
                <a:ext uri="{FF2B5EF4-FFF2-40B4-BE49-F238E27FC236}">
                  <a16:creationId xmlns:a16="http://schemas.microsoft.com/office/drawing/2014/main" id="{1F236463-BD84-B994-C9E1-1E359C5A225B}"/>
                </a:ext>
              </a:extLst>
            </p:cNvPr>
            <p:cNvSpPr/>
            <p:nvPr/>
          </p:nvSpPr>
          <p:spPr>
            <a:xfrm rot="15086214">
              <a:off x="9392820" y="2865779"/>
              <a:ext cx="230725" cy="230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40">
              <a:extLst>
                <a:ext uri="{FF2B5EF4-FFF2-40B4-BE49-F238E27FC236}">
                  <a16:creationId xmlns:a16="http://schemas.microsoft.com/office/drawing/2014/main" id="{0BFBB555-F381-6768-3AAD-C3EA32B66EAB}"/>
                </a:ext>
              </a:extLst>
            </p:cNvPr>
            <p:cNvSpPr/>
            <p:nvPr/>
          </p:nvSpPr>
          <p:spPr>
            <a:xfrm rot="1960783">
              <a:off x="10356348" y="4509390"/>
              <a:ext cx="179004" cy="179004"/>
            </a:xfrm>
            <a:prstGeom prst="ellipse">
              <a:avLst/>
            </a:prstGeom>
            <a:gradFill flip="none" rotWithShape="1">
              <a:gsLst>
                <a:gs pos="53000">
                  <a:schemeClr val="accent1"/>
                </a:gs>
                <a:gs pos="100000">
                  <a:schemeClr val="accent1">
                    <a:lumMod val="58000"/>
                    <a:lumOff val="42000"/>
                  </a:schemeClr>
                </a:gs>
                <a:gs pos="0">
                  <a:schemeClr val="accent1">
                    <a:lumMod val="57000"/>
                    <a:lumOff val="43000"/>
                  </a:schemeClr>
                </a:gs>
              </a:gsLst>
              <a:lin ang="0" scaled="1"/>
              <a:tileRect/>
            </a:gradFill>
            <a:ln w="22225">
              <a:noFill/>
            </a:ln>
            <a:effectLst>
              <a:outerShdw blurRad="165100" dist="38100" dir="5400000" sx="105000" sy="105000" algn="t"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椭圆 41">
              <a:extLst>
                <a:ext uri="{FF2B5EF4-FFF2-40B4-BE49-F238E27FC236}">
                  <a16:creationId xmlns:a16="http://schemas.microsoft.com/office/drawing/2014/main" id="{57980195-FFBA-1757-99D8-1405C7B0E376}"/>
                </a:ext>
              </a:extLst>
            </p:cNvPr>
            <p:cNvSpPr/>
            <p:nvPr/>
          </p:nvSpPr>
          <p:spPr>
            <a:xfrm rot="1960783">
              <a:off x="11285870" y="3194335"/>
              <a:ext cx="351674" cy="351674"/>
            </a:xfrm>
            <a:prstGeom prst="ellipse">
              <a:avLst/>
            </a:prstGeom>
            <a:gradFill>
              <a:gsLst>
                <a:gs pos="100000">
                  <a:schemeClr val="accent1">
                    <a:lumMod val="40000"/>
                    <a:lumOff val="60000"/>
                    <a:alpha val="64000"/>
                  </a:schemeClr>
                </a:gs>
                <a:gs pos="0">
                  <a:schemeClr val="accent1">
                    <a:alpha val="3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56762890-E63E-ADD8-F44D-E6C0A52ECFC6}"/>
                </a:ext>
              </a:extLst>
            </p:cNvPr>
            <p:cNvSpPr/>
            <p:nvPr/>
          </p:nvSpPr>
          <p:spPr>
            <a:xfrm rot="1960783">
              <a:off x="9266105" y="2980828"/>
              <a:ext cx="203286" cy="203286"/>
            </a:xfrm>
            <a:prstGeom prst="ellipse">
              <a:avLst/>
            </a:prstGeom>
            <a:gradFill flip="none" rotWithShape="1">
              <a:gsLst>
                <a:gs pos="100000">
                  <a:schemeClr val="accent1">
                    <a:lumMod val="84000"/>
                  </a:schemeClr>
                </a:gs>
                <a:gs pos="0">
                  <a:schemeClr val="accent1">
                    <a:lumMod val="96000"/>
                    <a:lumOff val="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a:extLst>
              <a:ext uri="{FF2B5EF4-FFF2-40B4-BE49-F238E27FC236}">
                <a16:creationId xmlns:a16="http://schemas.microsoft.com/office/drawing/2014/main" id="{7D2FBD33-99B9-CEF1-C05D-3BAF771DC891}"/>
              </a:ext>
            </a:extLst>
          </p:cNvPr>
          <p:cNvGrpSpPr/>
          <p:nvPr userDrawn="1"/>
        </p:nvGrpSpPr>
        <p:grpSpPr>
          <a:xfrm>
            <a:off x="1016610" y="1793795"/>
            <a:ext cx="1241349" cy="1925072"/>
            <a:chOff x="1016610" y="1961435"/>
            <a:chExt cx="1241349" cy="1925072"/>
          </a:xfrm>
        </p:grpSpPr>
        <p:sp>
          <p:nvSpPr>
            <p:cNvPr id="45" name="椭圆 44">
              <a:extLst>
                <a:ext uri="{FF2B5EF4-FFF2-40B4-BE49-F238E27FC236}">
                  <a16:creationId xmlns:a16="http://schemas.microsoft.com/office/drawing/2014/main" id="{A222A5B9-CBDE-922D-C696-29AF467E0048}"/>
                </a:ext>
              </a:extLst>
            </p:cNvPr>
            <p:cNvSpPr/>
            <p:nvPr/>
          </p:nvSpPr>
          <p:spPr>
            <a:xfrm rot="1960783" flipH="1" flipV="1">
              <a:off x="2078955" y="1961435"/>
              <a:ext cx="179004" cy="179004"/>
            </a:xfrm>
            <a:prstGeom prst="ellipse">
              <a:avLst/>
            </a:prstGeom>
            <a:gradFill flip="none" rotWithShape="1">
              <a:gsLst>
                <a:gs pos="53000">
                  <a:schemeClr val="accent1"/>
                </a:gs>
                <a:gs pos="100000">
                  <a:schemeClr val="accent1">
                    <a:lumMod val="58000"/>
                    <a:lumOff val="42000"/>
                  </a:schemeClr>
                </a:gs>
                <a:gs pos="0">
                  <a:schemeClr val="accent1">
                    <a:lumMod val="57000"/>
                    <a:lumOff val="43000"/>
                  </a:schemeClr>
                </a:gs>
              </a:gsLst>
              <a:lin ang="0" scaled="1"/>
              <a:tileRect/>
            </a:gradFill>
            <a:ln w="22225">
              <a:noFill/>
            </a:ln>
            <a:effectLst>
              <a:outerShdw blurRad="165100" dist="38100" dir="5400000" sx="105000" sy="105000" algn="t"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a:extLst>
                <a:ext uri="{FF2B5EF4-FFF2-40B4-BE49-F238E27FC236}">
                  <a16:creationId xmlns:a16="http://schemas.microsoft.com/office/drawing/2014/main" id="{417E1E08-E6A2-3D6E-E1C2-215860A730CE}"/>
                </a:ext>
              </a:extLst>
            </p:cNvPr>
            <p:cNvSpPr/>
            <p:nvPr/>
          </p:nvSpPr>
          <p:spPr>
            <a:xfrm rot="1960783" flipH="1" flipV="1">
              <a:off x="1876609" y="3534833"/>
              <a:ext cx="351674" cy="351674"/>
            </a:xfrm>
            <a:prstGeom prst="ellipse">
              <a:avLst/>
            </a:prstGeom>
            <a:gradFill>
              <a:gsLst>
                <a:gs pos="100000">
                  <a:schemeClr val="accent1">
                    <a:lumMod val="40000"/>
                    <a:lumOff val="60000"/>
                    <a:alpha val="64000"/>
                  </a:schemeClr>
                </a:gs>
                <a:gs pos="0">
                  <a:schemeClr val="accent1">
                    <a:alpha val="3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A19AEF01-A188-A39A-D279-303A9F1978B7}"/>
                </a:ext>
              </a:extLst>
            </p:cNvPr>
            <p:cNvSpPr/>
            <p:nvPr/>
          </p:nvSpPr>
          <p:spPr>
            <a:xfrm rot="1960783" flipH="1" flipV="1">
              <a:off x="2050041" y="3500520"/>
              <a:ext cx="203286" cy="203286"/>
            </a:xfrm>
            <a:prstGeom prst="ellipse">
              <a:avLst/>
            </a:prstGeom>
            <a:gradFill flip="none" rotWithShape="1">
              <a:gsLst>
                <a:gs pos="100000">
                  <a:schemeClr val="accent1">
                    <a:lumMod val="84000"/>
                  </a:schemeClr>
                </a:gs>
                <a:gs pos="0">
                  <a:schemeClr val="accent1">
                    <a:lumMod val="96000"/>
                    <a:lumOff val="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a:extLst>
                <a:ext uri="{FF2B5EF4-FFF2-40B4-BE49-F238E27FC236}">
                  <a16:creationId xmlns:a16="http://schemas.microsoft.com/office/drawing/2014/main" id="{D04686E1-DBA6-3AAA-79FF-1CA5D34FCD18}"/>
                </a:ext>
              </a:extLst>
            </p:cNvPr>
            <p:cNvSpPr/>
            <p:nvPr/>
          </p:nvSpPr>
          <p:spPr>
            <a:xfrm rot="15086214" flipH="1" flipV="1">
              <a:off x="1016610" y="2790962"/>
              <a:ext cx="123948" cy="123948"/>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任意多边形: 形状 48">
            <a:extLst>
              <a:ext uri="{FF2B5EF4-FFF2-40B4-BE49-F238E27FC236}">
                <a16:creationId xmlns:a16="http://schemas.microsoft.com/office/drawing/2014/main" id="{B71F8CC1-5D15-0924-FB2A-65533DFF97C0}"/>
              </a:ext>
            </a:extLst>
          </p:cNvPr>
          <p:cNvSpPr/>
          <p:nvPr userDrawn="1"/>
        </p:nvSpPr>
        <p:spPr>
          <a:xfrm rot="1960783" flipH="1" flipV="1">
            <a:off x="-754868" y="4328927"/>
            <a:ext cx="1847913" cy="2378941"/>
          </a:xfrm>
          <a:custGeom>
            <a:avLst/>
            <a:gdLst>
              <a:gd name="connsiteX0" fmla="*/ 1847913 w 1847913"/>
              <a:gd name="connsiteY0" fmla="*/ 2316643 h 2378941"/>
              <a:gd name="connsiteX1" fmla="*/ 1718647 w 1847913"/>
              <a:gd name="connsiteY1" fmla="*/ 2349881 h 2378941"/>
              <a:gd name="connsiteX2" fmla="*/ 1430377 w 1847913"/>
              <a:gd name="connsiteY2" fmla="*/ 2378941 h 2378941"/>
              <a:gd name="connsiteX3" fmla="*/ 0 w 1847913"/>
              <a:gd name="connsiteY3" fmla="*/ 948564 h 2378941"/>
              <a:gd name="connsiteX4" fmla="*/ 326629 w 1847913"/>
              <a:gd name="connsiteY4" fmla="*/ 38712 h 2378941"/>
              <a:gd name="connsiteX5" fmla="*/ 361812 w 1847913"/>
              <a:gd name="connsiteY5" fmla="*/ 0 h 237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7913" h="2378941">
                <a:moveTo>
                  <a:pt x="1847913" y="2316643"/>
                </a:moveTo>
                <a:lnTo>
                  <a:pt x="1718647" y="2349881"/>
                </a:lnTo>
                <a:cubicBezTo>
                  <a:pt x="1625533" y="2368935"/>
                  <a:pt x="1529124" y="2378941"/>
                  <a:pt x="1430377" y="2378941"/>
                </a:cubicBezTo>
                <a:cubicBezTo>
                  <a:pt x="640402" y="2378941"/>
                  <a:pt x="0" y="1738539"/>
                  <a:pt x="0" y="948564"/>
                </a:cubicBezTo>
                <a:cubicBezTo>
                  <a:pt x="0" y="602950"/>
                  <a:pt x="122577" y="285965"/>
                  <a:pt x="326629" y="38712"/>
                </a:cubicBezTo>
                <a:lnTo>
                  <a:pt x="361812" y="0"/>
                </a:lnTo>
                <a:close/>
              </a:path>
            </a:pathLst>
          </a:custGeom>
          <a:gradFill>
            <a:gsLst>
              <a:gs pos="100000">
                <a:schemeClr val="accent1">
                  <a:lumMod val="40000"/>
                  <a:lumOff val="60000"/>
                  <a:alpha val="64000"/>
                </a:schemeClr>
              </a:gs>
              <a:gs pos="0">
                <a:schemeClr val="accent1">
                  <a:alpha val="3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0" name="任意多边形: 形状 49">
            <a:extLst>
              <a:ext uri="{FF2B5EF4-FFF2-40B4-BE49-F238E27FC236}">
                <a16:creationId xmlns:a16="http://schemas.microsoft.com/office/drawing/2014/main" id="{65B03B1C-FB67-CACD-59C2-78F90A664DEA}"/>
              </a:ext>
            </a:extLst>
          </p:cNvPr>
          <p:cNvSpPr/>
          <p:nvPr userDrawn="1"/>
        </p:nvSpPr>
        <p:spPr>
          <a:xfrm rot="1960783" flipH="1" flipV="1">
            <a:off x="9968266" y="-521461"/>
            <a:ext cx="2366841" cy="1551431"/>
          </a:xfrm>
          <a:custGeom>
            <a:avLst/>
            <a:gdLst>
              <a:gd name="connsiteX0" fmla="*/ 2366841 w 2366841"/>
              <a:gd name="connsiteY0" fmla="*/ 318637 h 1551431"/>
              <a:gd name="connsiteX1" fmla="*/ 445070 w 2366841"/>
              <a:gd name="connsiteY1" fmla="*/ 1551431 h 1551431"/>
              <a:gd name="connsiteX2" fmla="*/ 0 w 2366841"/>
              <a:gd name="connsiteY2" fmla="*/ 857624 h 1551431"/>
              <a:gd name="connsiteX3" fmla="*/ 11105 w 2366841"/>
              <a:gd name="connsiteY3" fmla="*/ 834570 h 1551431"/>
              <a:gd name="connsiteX4" fmla="*/ 1413332 w 2366841"/>
              <a:gd name="connsiteY4" fmla="*/ 0 h 1551431"/>
              <a:gd name="connsiteX5" fmla="*/ 2304942 w 2366841"/>
              <a:gd name="connsiteY5" fmla="*/ 272349 h 15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841" h="1551431">
                <a:moveTo>
                  <a:pt x="2366841" y="318637"/>
                </a:moveTo>
                <a:lnTo>
                  <a:pt x="445070" y="1551431"/>
                </a:lnTo>
                <a:lnTo>
                  <a:pt x="0" y="857624"/>
                </a:lnTo>
                <a:lnTo>
                  <a:pt x="11105" y="834570"/>
                </a:lnTo>
                <a:cubicBezTo>
                  <a:pt x="281151" y="337463"/>
                  <a:pt x="807832" y="0"/>
                  <a:pt x="1413332" y="0"/>
                </a:cubicBezTo>
                <a:cubicBezTo>
                  <a:pt x="1743605" y="0"/>
                  <a:pt x="2050427" y="100402"/>
                  <a:pt x="2304942" y="272349"/>
                </a:cubicBezTo>
                <a:close/>
              </a:path>
            </a:pathLst>
          </a:custGeom>
          <a:gradFill>
            <a:gsLst>
              <a:gs pos="100000">
                <a:schemeClr val="accent1">
                  <a:lumMod val="40000"/>
                  <a:lumOff val="60000"/>
                  <a:alpha val="64000"/>
                </a:schemeClr>
              </a:gs>
              <a:gs pos="0">
                <a:schemeClr val="accent1">
                  <a:alpha val="3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1" name="任意多边形: 形状 50">
            <a:extLst>
              <a:ext uri="{FF2B5EF4-FFF2-40B4-BE49-F238E27FC236}">
                <a16:creationId xmlns:a16="http://schemas.microsoft.com/office/drawing/2014/main" id="{93D1E5DE-9F14-D5B9-1A17-0DA5C59C8159}"/>
              </a:ext>
            </a:extLst>
          </p:cNvPr>
          <p:cNvSpPr/>
          <p:nvPr userDrawn="1"/>
        </p:nvSpPr>
        <p:spPr>
          <a:xfrm rot="1960783" flipH="1" flipV="1">
            <a:off x="-33877" y="5580155"/>
            <a:ext cx="1895797" cy="1703950"/>
          </a:xfrm>
          <a:custGeom>
            <a:avLst/>
            <a:gdLst>
              <a:gd name="connsiteX0" fmla="*/ 1472422 w 1895797"/>
              <a:gd name="connsiteY0" fmla="*/ 1539951 h 1703950"/>
              <a:gd name="connsiteX1" fmla="*/ 935525 w 1895797"/>
              <a:gd name="connsiteY1" fmla="*/ 1703950 h 1703950"/>
              <a:gd name="connsiteX2" fmla="*/ 50716 w 1895797"/>
              <a:gd name="connsiteY2" fmla="*/ 1117459 h 1703950"/>
              <a:gd name="connsiteX3" fmla="*/ 0 w 1895797"/>
              <a:gd name="connsiteY3" fmla="*/ 954079 h 1703950"/>
              <a:gd name="connsiteX4" fmla="*/ 1487287 w 1895797"/>
              <a:gd name="connsiteY4" fmla="*/ 0 h 1703950"/>
              <a:gd name="connsiteX5" fmla="*/ 1883016 w 1895797"/>
              <a:gd name="connsiteY5" fmla="*/ 616891 h 1703950"/>
              <a:gd name="connsiteX6" fmla="*/ 1895797 w 1895797"/>
              <a:gd name="connsiteY6" fmla="*/ 743678 h 1703950"/>
              <a:gd name="connsiteX7" fmla="*/ 1472422 w 1895797"/>
              <a:gd name="connsiteY7" fmla="*/ 1539951 h 17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797" h="1703950">
                <a:moveTo>
                  <a:pt x="1472422" y="1539951"/>
                </a:moveTo>
                <a:cubicBezTo>
                  <a:pt x="1319162" y="1643491"/>
                  <a:pt x="1134404" y="1703950"/>
                  <a:pt x="935525" y="1703950"/>
                </a:cubicBezTo>
                <a:cubicBezTo>
                  <a:pt x="537767" y="1703950"/>
                  <a:pt x="196493" y="1462115"/>
                  <a:pt x="50716" y="1117459"/>
                </a:cubicBezTo>
                <a:lnTo>
                  <a:pt x="0" y="954079"/>
                </a:lnTo>
                <a:lnTo>
                  <a:pt x="1487287" y="0"/>
                </a:lnTo>
                <a:lnTo>
                  <a:pt x="1883016" y="616891"/>
                </a:lnTo>
                <a:lnTo>
                  <a:pt x="1895797" y="743678"/>
                </a:lnTo>
                <a:cubicBezTo>
                  <a:pt x="1895797" y="1075143"/>
                  <a:pt x="1727856" y="1367383"/>
                  <a:pt x="1472422" y="1539951"/>
                </a:cubicBez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2" name="椭圆 51">
            <a:extLst>
              <a:ext uri="{FF2B5EF4-FFF2-40B4-BE49-F238E27FC236}">
                <a16:creationId xmlns:a16="http://schemas.microsoft.com/office/drawing/2014/main" id="{44A28A4C-E2F5-A223-EF35-F146655B434E}"/>
              </a:ext>
            </a:extLst>
          </p:cNvPr>
          <p:cNvSpPr/>
          <p:nvPr userDrawn="1"/>
        </p:nvSpPr>
        <p:spPr>
          <a:xfrm rot="15086214" flipH="1" flipV="1">
            <a:off x="10954791" y="461639"/>
            <a:ext cx="891163" cy="891163"/>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a:extLst>
              <a:ext uri="{FF2B5EF4-FFF2-40B4-BE49-F238E27FC236}">
                <a16:creationId xmlns:a16="http://schemas.microsoft.com/office/drawing/2014/main" id="{28B09E6A-6854-FE46-2D91-EE20EE75CECE}"/>
              </a:ext>
            </a:extLst>
          </p:cNvPr>
          <p:cNvPicPr>
            <a:picLocks noChangeAspect="1"/>
          </p:cNvPicPr>
          <p:nvPr userDrawn="1"/>
        </p:nvPicPr>
        <p:blipFill rotWithShape="1">
          <a:blip r:embed="rId2">
            <a:duotone>
              <a:schemeClr val="accent1">
                <a:shade val="45000"/>
                <a:satMod val="135000"/>
              </a:schemeClr>
              <a:prstClr val="white"/>
            </a:duotone>
          </a:blip>
          <a:srcRect t="27123" b="31930"/>
          <a:stretch/>
        </p:blipFill>
        <p:spPr>
          <a:xfrm>
            <a:off x="0" y="6214557"/>
            <a:ext cx="1571446" cy="643443"/>
          </a:xfrm>
          <a:custGeom>
            <a:avLst/>
            <a:gdLst>
              <a:gd name="connsiteX0" fmla="*/ 0 w 1571446"/>
              <a:gd name="connsiteY0" fmla="*/ 0 h 643443"/>
              <a:gd name="connsiteX1" fmla="*/ 1571446 w 1571446"/>
              <a:gd name="connsiteY1" fmla="*/ 0 h 643443"/>
              <a:gd name="connsiteX2" fmla="*/ 1571446 w 1571446"/>
              <a:gd name="connsiteY2" fmla="*/ 643443 h 643443"/>
              <a:gd name="connsiteX3" fmla="*/ 0 w 1571446"/>
              <a:gd name="connsiteY3" fmla="*/ 643443 h 643443"/>
            </a:gdLst>
            <a:ahLst/>
            <a:cxnLst>
              <a:cxn ang="0">
                <a:pos x="connsiteX0" y="connsiteY0"/>
              </a:cxn>
              <a:cxn ang="0">
                <a:pos x="connsiteX1" y="connsiteY1"/>
              </a:cxn>
              <a:cxn ang="0">
                <a:pos x="connsiteX2" y="connsiteY2"/>
              </a:cxn>
              <a:cxn ang="0">
                <a:pos x="connsiteX3" y="connsiteY3"/>
              </a:cxn>
            </a:cxnLst>
            <a:rect l="l" t="t" r="r" b="b"/>
            <a:pathLst>
              <a:path w="1571446" h="643443">
                <a:moveTo>
                  <a:pt x="0" y="0"/>
                </a:moveTo>
                <a:lnTo>
                  <a:pt x="1571446" y="0"/>
                </a:lnTo>
                <a:lnTo>
                  <a:pt x="1571446" y="643443"/>
                </a:lnTo>
                <a:lnTo>
                  <a:pt x="0" y="643443"/>
                </a:lnTo>
                <a:close/>
              </a:path>
            </a:pathLst>
          </a:custGeom>
        </p:spPr>
      </p:pic>
    </p:spTree>
    <p:extLst>
      <p:ext uri="{BB962C8B-B14F-4D97-AF65-F5344CB8AC3E}">
        <p14:creationId xmlns:p14="http://schemas.microsoft.com/office/powerpoint/2010/main" val="139707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31FC207D-7611-987D-E1B3-B6C2D60A810A}"/>
              </a:ext>
            </a:extLst>
          </p:cNvPr>
          <p:cNvSpPr/>
          <p:nvPr userDrawn="1"/>
        </p:nvSpPr>
        <p:spPr>
          <a:xfrm>
            <a:off x="7091833" y="0"/>
            <a:ext cx="5100167" cy="4368140"/>
          </a:xfrm>
          <a:custGeom>
            <a:avLst/>
            <a:gdLst>
              <a:gd name="connsiteX0" fmla="*/ 250322 w 5100167"/>
              <a:gd name="connsiteY0" fmla="*/ 0 h 4368140"/>
              <a:gd name="connsiteX1" fmla="*/ 5100167 w 5100167"/>
              <a:gd name="connsiteY1" fmla="*/ 0 h 4368140"/>
              <a:gd name="connsiteX2" fmla="*/ 5100167 w 5100167"/>
              <a:gd name="connsiteY2" fmla="*/ 3677699 h 4368140"/>
              <a:gd name="connsiteX3" fmla="*/ 4893710 w 5100167"/>
              <a:gd name="connsiteY3" fmla="*/ 3832085 h 4368140"/>
              <a:gd name="connsiteX4" fmla="*/ 3138785 w 5100167"/>
              <a:gd name="connsiteY4" fmla="*/ 4368140 h 4368140"/>
              <a:gd name="connsiteX5" fmla="*/ 0 w 5100167"/>
              <a:gd name="connsiteY5" fmla="*/ 1229355 h 4368140"/>
              <a:gd name="connsiteX6" fmla="*/ 246662 w 5100167"/>
              <a:gd name="connsiteY6" fmla="*/ 7598 h 436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0167" h="4368140">
                <a:moveTo>
                  <a:pt x="250322" y="0"/>
                </a:moveTo>
                <a:lnTo>
                  <a:pt x="5100167" y="0"/>
                </a:lnTo>
                <a:lnTo>
                  <a:pt x="5100167" y="3677699"/>
                </a:lnTo>
                <a:lnTo>
                  <a:pt x="4893710" y="3832085"/>
                </a:lnTo>
                <a:cubicBezTo>
                  <a:pt x="4392756" y="4170522"/>
                  <a:pt x="3788849" y="4368140"/>
                  <a:pt x="3138785" y="4368140"/>
                </a:cubicBezTo>
                <a:cubicBezTo>
                  <a:pt x="1405282" y="4368140"/>
                  <a:pt x="0" y="2962858"/>
                  <a:pt x="0" y="1229355"/>
                </a:cubicBezTo>
                <a:cubicBezTo>
                  <a:pt x="0" y="795979"/>
                  <a:pt x="87830" y="383117"/>
                  <a:pt x="246662" y="7598"/>
                </a:cubicBezTo>
                <a:close/>
              </a:path>
            </a:pathLst>
          </a:custGeom>
          <a:gradFill flip="none" rotWithShape="1">
            <a:gsLst>
              <a:gs pos="46000">
                <a:schemeClr val="bg1">
                  <a:alpha val="39000"/>
                </a:schemeClr>
              </a:gs>
              <a:gs pos="100000">
                <a:schemeClr val="accent1">
                  <a:lumMod val="75000"/>
                </a:schemeClr>
              </a:gs>
            </a:gsLst>
            <a:path path="circle">
              <a:fillToRect l="100000" t="100000"/>
            </a:path>
            <a:tileRect r="-100000" b="-100000"/>
          </a:gradFill>
          <a:ln>
            <a:noFill/>
          </a:ln>
          <a:effectLst>
            <a:softEdge rad="711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a:extLst>
              <a:ext uri="{FF2B5EF4-FFF2-40B4-BE49-F238E27FC236}">
                <a16:creationId xmlns:a16="http://schemas.microsoft.com/office/drawing/2014/main" id="{21A15754-C906-11A1-556B-9C809E96F09D}"/>
              </a:ext>
            </a:extLst>
          </p:cNvPr>
          <p:cNvSpPr/>
          <p:nvPr userDrawn="1"/>
        </p:nvSpPr>
        <p:spPr>
          <a:xfrm>
            <a:off x="-1" y="0"/>
            <a:ext cx="12192000" cy="6858000"/>
          </a:xfrm>
          <a:prstGeom prst="rect">
            <a:avLst/>
          </a:prstGeom>
          <a:gradFill>
            <a:gsLst>
              <a:gs pos="0">
                <a:schemeClr val="accent1">
                  <a:alpha val="0"/>
                </a:schemeClr>
              </a:gs>
              <a:gs pos="7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任意多边形: 形状 16">
            <a:extLst>
              <a:ext uri="{FF2B5EF4-FFF2-40B4-BE49-F238E27FC236}">
                <a16:creationId xmlns:a16="http://schemas.microsoft.com/office/drawing/2014/main" id="{F6281A60-60FE-BC4B-9898-38BA1E689F60}"/>
              </a:ext>
            </a:extLst>
          </p:cNvPr>
          <p:cNvSpPr/>
          <p:nvPr userDrawn="1"/>
        </p:nvSpPr>
        <p:spPr>
          <a:xfrm>
            <a:off x="1" y="0"/>
            <a:ext cx="8609663" cy="4893244"/>
          </a:xfrm>
          <a:custGeom>
            <a:avLst/>
            <a:gdLst>
              <a:gd name="connsiteX0" fmla="*/ 0 w 8609663"/>
              <a:gd name="connsiteY0" fmla="*/ 0 h 4893244"/>
              <a:gd name="connsiteX1" fmla="*/ 8609663 w 8609663"/>
              <a:gd name="connsiteY1" fmla="*/ 0 h 4893244"/>
              <a:gd name="connsiteX2" fmla="*/ 8597416 w 8609663"/>
              <a:gd name="connsiteY2" fmla="*/ 68583 h 4893244"/>
              <a:gd name="connsiteX3" fmla="*/ 2677757 w 8609663"/>
              <a:gd name="connsiteY3" fmla="*/ 4893244 h 4893244"/>
              <a:gd name="connsiteX4" fmla="*/ 58119 w 8609663"/>
              <a:gd name="connsiteY4" fmla="*/ 4297396 h 4893244"/>
              <a:gd name="connsiteX5" fmla="*/ 0 w 8609663"/>
              <a:gd name="connsiteY5" fmla="*/ 4267630 h 489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9663" h="4893244">
                <a:moveTo>
                  <a:pt x="0" y="0"/>
                </a:moveTo>
                <a:lnTo>
                  <a:pt x="8609663" y="0"/>
                </a:lnTo>
                <a:lnTo>
                  <a:pt x="8597416" y="68583"/>
                </a:lnTo>
                <a:cubicBezTo>
                  <a:pt x="8033983" y="2822012"/>
                  <a:pt x="5597751" y="4893244"/>
                  <a:pt x="2677757" y="4893244"/>
                </a:cubicBezTo>
                <a:cubicBezTo>
                  <a:pt x="1739188" y="4893244"/>
                  <a:pt x="850599" y="4679252"/>
                  <a:pt x="58119" y="4297396"/>
                </a:cubicBezTo>
                <a:lnTo>
                  <a:pt x="0" y="4267630"/>
                </a:lnTo>
                <a:close/>
              </a:path>
            </a:pathLst>
          </a:custGeom>
          <a:gradFill>
            <a:gsLst>
              <a:gs pos="0">
                <a:schemeClr val="bg1">
                  <a:alpha val="52000"/>
                </a:schemeClr>
              </a:gs>
              <a:gs pos="71000">
                <a:schemeClr val="accent1"/>
              </a:gs>
            </a:gsLst>
            <a:path path="shape">
              <a:fillToRect l="50000" t="50000" r="50000" b="50000"/>
            </a:path>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a:extLst>
              <a:ext uri="{FF2B5EF4-FFF2-40B4-BE49-F238E27FC236}">
                <a16:creationId xmlns:a16="http://schemas.microsoft.com/office/drawing/2014/main" id="{1B1979AF-D974-7ED5-A6B6-2DF988F7D92A}"/>
              </a:ext>
            </a:extLst>
          </p:cNvPr>
          <p:cNvSpPr/>
          <p:nvPr userDrawn="1"/>
        </p:nvSpPr>
        <p:spPr>
          <a:xfrm>
            <a:off x="0" y="2022458"/>
            <a:ext cx="9528665" cy="4835542"/>
          </a:xfrm>
          <a:custGeom>
            <a:avLst/>
            <a:gdLst>
              <a:gd name="connsiteX0" fmla="*/ 3500948 w 9528665"/>
              <a:gd name="connsiteY0" fmla="*/ 0 h 4835542"/>
              <a:gd name="connsiteX1" fmla="*/ 9528665 w 9528665"/>
              <a:gd name="connsiteY1" fmla="*/ 4132943 h 4835542"/>
              <a:gd name="connsiteX2" fmla="*/ 9459212 w 9528665"/>
              <a:gd name="connsiteY2" fmla="*/ 4762350 h 4835542"/>
              <a:gd name="connsiteX3" fmla="*/ 9440149 w 9528665"/>
              <a:gd name="connsiteY3" fmla="*/ 4835542 h 4835542"/>
              <a:gd name="connsiteX4" fmla="*/ 0 w 9528665"/>
              <a:gd name="connsiteY4" fmla="*/ 4835542 h 4835542"/>
              <a:gd name="connsiteX5" fmla="*/ 0 w 9528665"/>
              <a:gd name="connsiteY5" fmla="*/ 769615 h 4835542"/>
              <a:gd name="connsiteX6" fmla="*/ 130794 w 9528665"/>
              <a:gd name="connsiteY6" fmla="*/ 705842 h 4835542"/>
              <a:gd name="connsiteX7" fmla="*/ 3500948 w 9528665"/>
              <a:gd name="connsiteY7" fmla="*/ 0 h 483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8665" h="4835542">
                <a:moveTo>
                  <a:pt x="3500948" y="0"/>
                </a:moveTo>
                <a:cubicBezTo>
                  <a:pt x="6829964" y="0"/>
                  <a:pt x="9528665" y="1850382"/>
                  <a:pt x="9528665" y="4132943"/>
                </a:cubicBezTo>
                <a:cubicBezTo>
                  <a:pt x="9528665" y="4346933"/>
                  <a:pt x="9504946" y="4557125"/>
                  <a:pt x="9459212" y="4762350"/>
                </a:cubicBezTo>
                <a:lnTo>
                  <a:pt x="9440149" y="4835542"/>
                </a:lnTo>
                <a:lnTo>
                  <a:pt x="0" y="4835542"/>
                </a:lnTo>
                <a:lnTo>
                  <a:pt x="0" y="769615"/>
                </a:lnTo>
                <a:lnTo>
                  <a:pt x="130794" y="705842"/>
                </a:lnTo>
                <a:cubicBezTo>
                  <a:pt x="1092824" y="260210"/>
                  <a:pt x="2252567" y="0"/>
                  <a:pt x="3500948" y="0"/>
                </a:cubicBezTo>
                <a:close/>
              </a:path>
            </a:pathLst>
          </a:custGeom>
          <a:gradFill>
            <a:gsLst>
              <a:gs pos="32000">
                <a:schemeClr val="accent1">
                  <a:lumMod val="60000"/>
                  <a:lumOff val="40000"/>
                </a:schemeClr>
              </a:gs>
              <a:gs pos="0">
                <a:schemeClr val="bg1">
                  <a:alpha val="52000"/>
                </a:schemeClr>
              </a:gs>
              <a:gs pos="100000">
                <a:schemeClr val="accent1"/>
              </a:gs>
            </a:gsLst>
            <a:path path="shape">
              <a:fillToRect l="50000" t="50000" r="50000" b="50000"/>
            </a:path>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矩形: 圆角 18">
            <a:extLst>
              <a:ext uri="{FF2B5EF4-FFF2-40B4-BE49-F238E27FC236}">
                <a16:creationId xmlns:a16="http://schemas.microsoft.com/office/drawing/2014/main" id="{4D8BBDA9-C06A-C086-4B34-53079B2EF227}"/>
              </a:ext>
            </a:extLst>
          </p:cNvPr>
          <p:cNvSpPr/>
          <p:nvPr userDrawn="1"/>
        </p:nvSpPr>
        <p:spPr>
          <a:xfrm>
            <a:off x="950057" y="1508799"/>
            <a:ext cx="4781261" cy="2016766"/>
          </a:xfrm>
          <a:prstGeom prst="roundRect">
            <a:avLst>
              <a:gd name="adj" fmla="val 10770"/>
            </a:avLst>
          </a:prstGeom>
          <a:gradFill flip="none" rotWithShape="1">
            <a:gsLst>
              <a:gs pos="100000">
                <a:schemeClr val="accent1">
                  <a:lumMod val="20000"/>
                  <a:lumOff val="80000"/>
                  <a:alpha val="27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85385EAF-BA9F-497F-494D-E3381DF7DC41}"/>
              </a:ext>
            </a:extLst>
          </p:cNvPr>
          <p:cNvSpPr/>
          <p:nvPr userDrawn="1"/>
        </p:nvSpPr>
        <p:spPr>
          <a:xfrm>
            <a:off x="6460683" y="1508799"/>
            <a:ext cx="4781261" cy="2016766"/>
          </a:xfrm>
          <a:prstGeom prst="roundRect">
            <a:avLst>
              <a:gd name="adj" fmla="val 10770"/>
            </a:avLst>
          </a:prstGeom>
          <a:gradFill flip="none" rotWithShape="1">
            <a:gsLst>
              <a:gs pos="100000">
                <a:schemeClr val="accent1">
                  <a:lumMod val="20000"/>
                  <a:lumOff val="80000"/>
                  <a:alpha val="27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圆角 20">
            <a:extLst>
              <a:ext uri="{FF2B5EF4-FFF2-40B4-BE49-F238E27FC236}">
                <a16:creationId xmlns:a16="http://schemas.microsoft.com/office/drawing/2014/main" id="{FF5D60F1-54A8-2119-7288-D8E80D637D0C}"/>
              </a:ext>
            </a:extLst>
          </p:cNvPr>
          <p:cNvSpPr/>
          <p:nvPr userDrawn="1"/>
        </p:nvSpPr>
        <p:spPr>
          <a:xfrm>
            <a:off x="950057" y="4066545"/>
            <a:ext cx="4781261" cy="2016766"/>
          </a:xfrm>
          <a:prstGeom prst="roundRect">
            <a:avLst>
              <a:gd name="adj" fmla="val 10770"/>
            </a:avLst>
          </a:prstGeom>
          <a:gradFill flip="none" rotWithShape="1">
            <a:gsLst>
              <a:gs pos="100000">
                <a:schemeClr val="accent1">
                  <a:lumMod val="20000"/>
                  <a:lumOff val="80000"/>
                  <a:alpha val="27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矩形: 圆角 21">
            <a:extLst>
              <a:ext uri="{FF2B5EF4-FFF2-40B4-BE49-F238E27FC236}">
                <a16:creationId xmlns:a16="http://schemas.microsoft.com/office/drawing/2014/main" id="{434C44F5-B792-3DA3-47B7-EBDEBD80A2F1}"/>
              </a:ext>
            </a:extLst>
          </p:cNvPr>
          <p:cNvSpPr/>
          <p:nvPr userDrawn="1"/>
        </p:nvSpPr>
        <p:spPr>
          <a:xfrm>
            <a:off x="6460683" y="4066545"/>
            <a:ext cx="4781261" cy="2016766"/>
          </a:xfrm>
          <a:prstGeom prst="roundRect">
            <a:avLst>
              <a:gd name="adj" fmla="val 10770"/>
            </a:avLst>
          </a:prstGeom>
          <a:gradFill flip="none" rotWithShape="1">
            <a:gsLst>
              <a:gs pos="100000">
                <a:schemeClr val="accent1">
                  <a:lumMod val="20000"/>
                  <a:lumOff val="80000"/>
                  <a:alpha val="27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4BF5FB48-6F74-FEC3-C1E4-ED23D26F0281}"/>
              </a:ext>
            </a:extLst>
          </p:cNvPr>
          <p:cNvSpPr txBox="1"/>
          <p:nvPr userDrawn="1"/>
        </p:nvSpPr>
        <p:spPr>
          <a:xfrm>
            <a:off x="4301841" y="1070448"/>
            <a:ext cx="3588318" cy="707886"/>
          </a:xfrm>
          <a:prstGeom prst="rect">
            <a:avLst/>
          </a:prstGeom>
          <a:noFill/>
        </p:spPr>
        <p:txBody>
          <a:bodyPr wrap="square" rtlCol="0">
            <a:spAutoFit/>
          </a:bodyPr>
          <a:lstStyle/>
          <a:p>
            <a:pPr algn="ctr"/>
            <a:r>
              <a:rPr lang="en-US" altLang="zh-CN" sz="4000" b="1" spc="300">
                <a:ln w="12700">
                  <a:solidFill>
                    <a:schemeClr val="bg1">
                      <a:alpha val="30000"/>
                    </a:schemeClr>
                  </a:solidFill>
                </a:ln>
                <a:noFill/>
                <a:cs typeface="+mn-ea"/>
                <a:sym typeface="+mn-lt"/>
              </a:rPr>
              <a:t>CONTENT</a:t>
            </a:r>
            <a:endParaRPr lang="en-US" altLang="zh-CN" sz="4000" b="1" spc="300" dirty="0">
              <a:ln w="12700">
                <a:solidFill>
                  <a:schemeClr val="bg1">
                    <a:alpha val="30000"/>
                  </a:schemeClr>
                </a:solidFill>
              </a:ln>
              <a:noFill/>
              <a:cs typeface="+mn-ea"/>
              <a:sym typeface="+mn-lt"/>
            </a:endParaRPr>
          </a:p>
        </p:txBody>
      </p:sp>
      <p:sp>
        <p:nvSpPr>
          <p:cNvPr id="24" name="文本框 23">
            <a:extLst>
              <a:ext uri="{FF2B5EF4-FFF2-40B4-BE49-F238E27FC236}">
                <a16:creationId xmlns:a16="http://schemas.microsoft.com/office/drawing/2014/main" id="{103A7E0C-68D4-00F5-AC1E-BB26ECFDFD1C}"/>
              </a:ext>
            </a:extLst>
          </p:cNvPr>
          <p:cNvSpPr txBox="1"/>
          <p:nvPr userDrawn="1"/>
        </p:nvSpPr>
        <p:spPr>
          <a:xfrm>
            <a:off x="4751655" y="591762"/>
            <a:ext cx="2688690" cy="923330"/>
          </a:xfrm>
          <a:prstGeom prst="rect">
            <a:avLst/>
          </a:prstGeom>
          <a:noFill/>
        </p:spPr>
        <p:txBody>
          <a:bodyPr wrap="square" rtlCol="0">
            <a:spAutoFit/>
          </a:bodyPr>
          <a:lstStyle/>
          <a:p>
            <a:pPr algn="ctr"/>
            <a:r>
              <a:rPr lang="zh-CN" altLang="en-US" sz="5400" spc="300" dirty="0">
                <a:solidFill>
                  <a:schemeClr val="accent1"/>
                </a:solidFill>
                <a:latin typeface="+mj-ea"/>
                <a:ea typeface="+mj-ea"/>
                <a:cs typeface="+mn-ea"/>
                <a:sym typeface="+mn-lt"/>
              </a:rPr>
              <a:t>目录</a:t>
            </a:r>
            <a:endParaRPr lang="en-US" altLang="zh-CN" sz="5400" spc="300" dirty="0">
              <a:solidFill>
                <a:schemeClr val="accent1"/>
              </a:solidFill>
              <a:latin typeface="+mj-ea"/>
              <a:ea typeface="+mj-ea"/>
              <a:cs typeface="+mn-ea"/>
              <a:sym typeface="+mn-lt"/>
            </a:endParaRPr>
          </a:p>
        </p:txBody>
      </p:sp>
    </p:spTree>
    <p:extLst>
      <p:ext uri="{BB962C8B-B14F-4D97-AF65-F5344CB8AC3E}">
        <p14:creationId xmlns:p14="http://schemas.microsoft.com/office/powerpoint/2010/main" val="161243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渡">
    <p:spTree>
      <p:nvGrpSpPr>
        <p:cNvPr id="1" name=""/>
        <p:cNvGrpSpPr/>
        <p:nvPr/>
      </p:nvGrpSpPr>
      <p:grpSpPr>
        <a:xfrm>
          <a:off x="0" y="0"/>
          <a:ext cx="0" cy="0"/>
          <a:chOff x="0" y="0"/>
          <a:chExt cx="0" cy="0"/>
        </a:xfrm>
      </p:grpSpPr>
      <p:sp>
        <p:nvSpPr>
          <p:cNvPr id="18" name="任意多边形: 形状 17">
            <a:extLst>
              <a:ext uri="{FF2B5EF4-FFF2-40B4-BE49-F238E27FC236}">
                <a16:creationId xmlns:a16="http://schemas.microsoft.com/office/drawing/2014/main" id="{1A527A5F-5C23-C4D8-B7C0-A9B0513AE1EE}"/>
              </a:ext>
            </a:extLst>
          </p:cNvPr>
          <p:cNvSpPr/>
          <p:nvPr userDrawn="1"/>
        </p:nvSpPr>
        <p:spPr>
          <a:xfrm>
            <a:off x="7091833" y="0"/>
            <a:ext cx="5100167" cy="4368140"/>
          </a:xfrm>
          <a:custGeom>
            <a:avLst/>
            <a:gdLst>
              <a:gd name="connsiteX0" fmla="*/ 250322 w 5100167"/>
              <a:gd name="connsiteY0" fmla="*/ 0 h 4368140"/>
              <a:gd name="connsiteX1" fmla="*/ 5100167 w 5100167"/>
              <a:gd name="connsiteY1" fmla="*/ 0 h 4368140"/>
              <a:gd name="connsiteX2" fmla="*/ 5100167 w 5100167"/>
              <a:gd name="connsiteY2" fmla="*/ 3677699 h 4368140"/>
              <a:gd name="connsiteX3" fmla="*/ 4893710 w 5100167"/>
              <a:gd name="connsiteY3" fmla="*/ 3832085 h 4368140"/>
              <a:gd name="connsiteX4" fmla="*/ 3138785 w 5100167"/>
              <a:gd name="connsiteY4" fmla="*/ 4368140 h 4368140"/>
              <a:gd name="connsiteX5" fmla="*/ 0 w 5100167"/>
              <a:gd name="connsiteY5" fmla="*/ 1229355 h 4368140"/>
              <a:gd name="connsiteX6" fmla="*/ 246662 w 5100167"/>
              <a:gd name="connsiteY6" fmla="*/ 7598 h 436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0167" h="4368140">
                <a:moveTo>
                  <a:pt x="250322" y="0"/>
                </a:moveTo>
                <a:lnTo>
                  <a:pt x="5100167" y="0"/>
                </a:lnTo>
                <a:lnTo>
                  <a:pt x="5100167" y="3677699"/>
                </a:lnTo>
                <a:lnTo>
                  <a:pt x="4893710" y="3832085"/>
                </a:lnTo>
                <a:cubicBezTo>
                  <a:pt x="4392756" y="4170522"/>
                  <a:pt x="3788849" y="4368140"/>
                  <a:pt x="3138785" y="4368140"/>
                </a:cubicBezTo>
                <a:cubicBezTo>
                  <a:pt x="1405282" y="4368140"/>
                  <a:pt x="0" y="2962858"/>
                  <a:pt x="0" y="1229355"/>
                </a:cubicBezTo>
                <a:cubicBezTo>
                  <a:pt x="0" y="795979"/>
                  <a:pt x="87830" y="383117"/>
                  <a:pt x="246662" y="7598"/>
                </a:cubicBezTo>
                <a:close/>
              </a:path>
            </a:pathLst>
          </a:custGeom>
          <a:gradFill flip="none" rotWithShape="1">
            <a:gsLst>
              <a:gs pos="46000">
                <a:schemeClr val="bg1">
                  <a:alpha val="39000"/>
                </a:schemeClr>
              </a:gs>
              <a:gs pos="100000">
                <a:schemeClr val="accent1">
                  <a:lumMod val="75000"/>
                </a:schemeClr>
              </a:gs>
            </a:gsLst>
            <a:path path="circle">
              <a:fillToRect l="100000" t="100000"/>
            </a:path>
            <a:tileRect r="-100000" b="-100000"/>
          </a:gradFill>
          <a:ln>
            <a:noFill/>
          </a:ln>
          <a:effectLst>
            <a:softEdge rad="711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矩形 18">
            <a:extLst>
              <a:ext uri="{FF2B5EF4-FFF2-40B4-BE49-F238E27FC236}">
                <a16:creationId xmlns:a16="http://schemas.microsoft.com/office/drawing/2014/main" id="{FFBFFEE3-931D-281A-9BE5-F3530644DB1F}"/>
              </a:ext>
            </a:extLst>
          </p:cNvPr>
          <p:cNvSpPr/>
          <p:nvPr userDrawn="1"/>
        </p:nvSpPr>
        <p:spPr>
          <a:xfrm>
            <a:off x="-1" y="22061"/>
            <a:ext cx="12192000" cy="6858000"/>
          </a:xfrm>
          <a:prstGeom prst="rect">
            <a:avLst/>
          </a:prstGeom>
          <a:gradFill>
            <a:gsLst>
              <a:gs pos="0">
                <a:schemeClr val="accent1">
                  <a:alpha val="0"/>
                </a:schemeClr>
              </a:gs>
              <a:gs pos="7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形状 20">
            <a:extLst>
              <a:ext uri="{FF2B5EF4-FFF2-40B4-BE49-F238E27FC236}">
                <a16:creationId xmlns:a16="http://schemas.microsoft.com/office/drawing/2014/main" id="{5BB543D4-85B8-6FB4-A321-298997713C1C}"/>
              </a:ext>
            </a:extLst>
          </p:cNvPr>
          <p:cNvSpPr/>
          <p:nvPr userDrawn="1"/>
        </p:nvSpPr>
        <p:spPr>
          <a:xfrm>
            <a:off x="1" y="0"/>
            <a:ext cx="8609663" cy="4893244"/>
          </a:xfrm>
          <a:custGeom>
            <a:avLst/>
            <a:gdLst>
              <a:gd name="connsiteX0" fmla="*/ 0 w 8609663"/>
              <a:gd name="connsiteY0" fmla="*/ 0 h 4893244"/>
              <a:gd name="connsiteX1" fmla="*/ 8609663 w 8609663"/>
              <a:gd name="connsiteY1" fmla="*/ 0 h 4893244"/>
              <a:gd name="connsiteX2" fmla="*/ 8597416 w 8609663"/>
              <a:gd name="connsiteY2" fmla="*/ 68583 h 4893244"/>
              <a:gd name="connsiteX3" fmla="*/ 2677757 w 8609663"/>
              <a:gd name="connsiteY3" fmla="*/ 4893244 h 4893244"/>
              <a:gd name="connsiteX4" fmla="*/ 58119 w 8609663"/>
              <a:gd name="connsiteY4" fmla="*/ 4297396 h 4893244"/>
              <a:gd name="connsiteX5" fmla="*/ 0 w 8609663"/>
              <a:gd name="connsiteY5" fmla="*/ 4267630 h 489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9663" h="4893244">
                <a:moveTo>
                  <a:pt x="0" y="0"/>
                </a:moveTo>
                <a:lnTo>
                  <a:pt x="8609663" y="0"/>
                </a:lnTo>
                <a:lnTo>
                  <a:pt x="8597416" y="68583"/>
                </a:lnTo>
                <a:cubicBezTo>
                  <a:pt x="8033983" y="2822012"/>
                  <a:pt x="5597751" y="4893244"/>
                  <a:pt x="2677757" y="4893244"/>
                </a:cubicBezTo>
                <a:cubicBezTo>
                  <a:pt x="1739188" y="4893244"/>
                  <a:pt x="850599" y="4679252"/>
                  <a:pt x="58119" y="4297396"/>
                </a:cubicBezTo>
                <a:lnTo>
                  <a:pt x="0" y="4267630"/>
                </a:lnTo>
                <a:close/>
              </a:path>
            </a:pathLst>
          </a:custGeom>
          <a:gradFill>
            <a:gsLst>
              <a:gs pos="0">
                <a:schemeClr val="bg1">
                  <a:alpha val="52000"/>
                </a:schemeClr>
              </a:gs>
              <a:gs pos="70000">
                <a:schemeClr val="accent1"/>
              </a:gs>
            </a:gsLst>
            <a:path path="shape">
              <a:fillToRect l="50000" t="50000" r="50000" b="50000"/>
            </a:path>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2" name="任意多边形: 形状 21">
            <a:extLst>
              <a:ext uri="{FF2B5EF4-FFF2-40B4-BE49-F238E27FC236}">
                <a16:creationId xmlns:a16="http://schemas.microsoft.com/office/drawing/2014/main" id="{FDB98D29-D16F-B47D-6EE0-89729A9124FD}"/>
              </a:ext>
            </a:extLst>
          </p:cNvPr>
          <p:cNvSpPr/>
          <p:nvPr userDrawn="1"/>
        </p:nvSpPr>
        <p:spPr>
          <a:xfrm>
            <a:off x="0" y="2022458"/>
            <a:ext cx="9528665" cy="4835542"/>
          </a:xfrm>
          <a:custGeom>
            <a:avLst/>
            <a:gdLst>
              <a:gd name="connsiteX0" fmla="*/ 3500948 w 9528665"/>
              <a:gd name="connsiteY0" fmla="*/ 0 h 4835542"/>
              <a:gd name="connsiteX1" fmla="*/ 9528665 w 9528665"/>
              <a:gd name="connsiteY1" fmla="*/ 4132943 h 4835542"/>
              <a:gd name="connsiteX2" fmla="*/ 9459212 w 9528665"/>
              <a:gd name="connsiteY2" fmla="*/ 4762350 h 4835542"/>
              <a:gd name="connsiteX3" fmla="*/ 9440149 w 9528665"/>
              <a:gd name="connsiteY3" fmla="*/ 4835542 h 4835542"/>
              <a:gd name="connsiteX4" fmla="*/ 0 w 9528665"/>
              <a:gd name="connsiteY4" fmla="*/ 4835542 h 4835542"/>
              <a:gd name="connsiteX5" fmla="*/ 0 w 9528665"/>
              <a:gd name="connsiteY5" fmla="*/ 769615 h 4835542"/>
              <a:gd name="connsiteX6" fmla="*/ 130794 w 9528665"/>
              <a:gd name="connsiteY6" fmla="*/ 705842 h 4835542"/>
              <a:gd name="connsiteX7" fmla="*/ 3500948 w 9528665"/>
              <a:gd name="connsiteY7" fmla="*/ 0 h 483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8665" h="4835542">
                <a:moveTo>
                  <a:pt x="3500948" y="0"/>
                </a:moveTo>
                <a:cubicBezTo>
                  <a:pt x="6829964" y="0"/>
                  <a:pt x="9528665" y="1850382"/>
                  <a:pt x="9528665" y="4132943"/>
                </a:cubicBezTo>
                <a:cubicBezTo>
                  <a:pt x="9528665" y="4346933"/>
                  <a:pt x="9504946" y="4557125"/>
                  <a:pt x="9459212" y="4762350"/>
                </a:cubicBezTo>
                <a:lnTo>
                  <a:pt x="9440149" y="4835542"/>
                </a:lnTo>
                <a:lnTo>
                  <a:pt x="0" y="4835542"/>
                </a:lnTo>
                <a:lnTo>
                  <a:pt x="0" y="769615"/>
                </a:lnTo>
                <a:lnTo>
                  <a:pt x="130794" y="705842"/>
                </a:lnTo>
                <a:cubicBezTo>
                  <a:pt x="1092824" y="260210"/>
                  <a:pt x="2252567" y="0"/>
                  <a:pt x="3500948" y="0"/>
                </a:cubicBezTo>
                <a:close/>
              </a:path>
            </a:pathLst>
          </a:custGeom>
          <a:gradFill>
            <a:gsLst>
              <a:gs pos="32000">
                <a:schemeClr val="accent1">
                  <a:lumMod val="60000"/>
                  <a:lumOff val="40000"/>
                </a:schemeClr>
              </a:gs>
              <a:gs pos="0">
                <a:schemeClr val="bg1">
                  <a:alpha val="52000"/>
                </a:schemeClr>
              </a:gs>
              <a:gs pos="100000">
                <a:schemeClr val="accent1"/>
              </a:gs>
            </a:gsLst>
            <a:path path="shape">
              <a:fillToRect l="50000" t="50000" r="50000" b="50000"/>
            </a:path>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3" name="矩形: 圆角 22">
            <a:extLst>
              <a:ext uri="{FF2B5EF4-FFF2-40B4-BE49-F238E27FC236}">
                <a16:creationId xmlns:a16="http://schemas.microsoft.com/office/drawing/2014/main" id="{6C05068E-0486-7DB1-7261-1B728B088A7B}"/>
              </a:ext>
            </a:extLst>
          </p:cNvPr>
          <p:cNvSpPr/>
          <p:nvPr userDrawn="1"/>
        </p:nvSpPr>
        <p:spPr>
          <a:xfrm>
            <a:off x="494309" y="613821"/>
            <a:ext cx="11203380" cy="5630358"/>
          </a:xfrm>
          <a:prstGeom prst="roundRect">
            <a:avLst>
              <a:gd name="adj" fmla="val 5384"/>
            </a:avLst>
          </a:prstGeom>
          <a:gradFill flip="none" rotWithShape="1">
            <a:gsLst>
              <a:gs pos="100000">
                <a:schemeClr val="accent1">
                  <a:lumMod val="20000"/>
                  <a:lumOff val="80000"/>
                  <a:alpha val="27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4" name="组合 23">
            <a:extLst>
              <a:ext uri="{FF2B5EF4-FFF2-40B4-BE49-F238E27FC236}">
                <a16:creationId xmlns:a16="http://schemas.microsoft.com/office/drawing/2014/main" id="{85CC02A6-BAA6-C0DF-FE77-B42283CE12E3}"/>
              </a:ext>
            </a:extLst>
          </p:cNvPr>
          <p:cNvGrpSpPr/>
          <p:nvPr userDrawn="1"/>
        </p:nvGrpSpPr>
        <p:grpSpPr>
          <a:xfrm>
            <a:off x="9295556" y="3003074"/>
            <a:ext cx="1065498" cy="888267"/>
            <a:chOff x="9392820" y="2865779"/>
            <a:chExt cx="1065498" cy="888267"/>
          </a:xfrm>
        </p:grpSpPr>
        <p:sp>
          <p:nvSpPr>
            <p:cNvPr id="25" name="椭圆 24">
              <a:extLst>
                <a:ext uri="{FF2B5EF4-FFF2-40B4-BE49-F238E27FC236}">
                  <a16:creationId xmlns:a16="http://schemas.microsoft.com/office/drawing/2014/main" id="{04DF9728-4E4B-B90E-B2E7-759D4F0224E9}"/>
                </a:ext>
              </a:extLst>
            </p:cNvPr>
            <p:cNvSpPr/>
            <p:nvPr/>
          </p:nvSpPr>
          <p:spPr>
            <a:xfrm rot="15086214">
              <a:off x="9392820" y="2865779"/>
              <a:ext cx="230725" cy="230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椭圆 25">
              <a:extLst>
                <a:ext uri="{FF2B5EF4-FFF2-40B4-BE49-F238E27FC236}">
                  <a16:creationId xmlns:a16="http://schemas.microsoft.com/office/drawing/2014/main" id="{F94BA120-AE1C-7C75-E455-8B801778F6B4}"/>
                </a:ext>
              </a:extLst>
            </p:cNvPr>
            <p:cNvSpPr/>
            <p:nvPr/>
          </p:nvSpPr>
          <p:spPr>
            <a:xfrm rot="1960783">
              <a:off x="9603309" y="3575042"/>
              <a:ext cx="179004" cy="179004"/>
            </a:xfrm>
            <a:prstGeom prst="ellipse">
              <a:avLst/>
            </a:prstGeom>
            <a:gradFill flip="none" rotWithShape="1">
              <a:gsLst>
                <a:gs pos="53000">
                  <a:schemeClr val="accent1"/>
                </a:gs>
                <a:gs pos="100000">
                  <a:schemeClr val="accent1">
                    <a:lumMod val="58000"/>
                    <a:lumOff val="42000"/>
                  </a:schemeClr>
                </a:gs>
                <a:gs pos="0">
                  <a:schemeClr val="accent1">
                    <a:lumMod val="57000"/>
                    <a:lumOff val="43000"/>
                  </a:schemeClr>
                </a:gs>
              </a:gsLst>
              <a:lin ang="0" scaled="1"/>
              <a:tileRect/>
            </a:gradFill>
            <a:ln w="22225">
              <a:noFill/>
            </a:ln>
            <a:effectLst>
              <a:outerShdw blurRad="165100" dist="38100" dir="5400000" sx="105000" sy="105000" algn="t"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椭圆 26">
              <a:extLst>
                <a:ext uri="{FF2B5EF4-FFF2-40B4-BE49-F238E27FC236}">
                  <a16:creationId xmlns:a16="http://schemas.microsoft.com/office/drawing/2014/main" id="{D6CAB416-E804-D5BE-1456-2CB42F31F45C}"/>
                </a:ext>
              </a:extLst>
            </p:cNvPr>
            <p:cNvSpPr/>
            <p:nvPr/>
          </p:nvSpPr>
          <p:spPr>
            <a:xfrm rot="1960783">
              <a:off x="10106644" y="3225313"/>
              <a:ext cx="351674" cy="351674"/>
            </a:xfrm>
            <a:prstGeom prst="ellipse">
              <a:avLst/>
            </a:prstGeom>
            <a:gradFill>
              <a:gsLst>
                <a:gs pos="100000">
                  <a:schemeClr val="accent1">
                    <a:alpha val="64000"/>
                  </a:schemeClr>
                </a:gs>
                <a:gs pos="0">
                  <a:schemeClr val="accent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D0D58DF9-2041-31CA-32F5-3162ABD32104}"/>
                </a:ext>
              </a:extLst>
            </p:cNvPr>
            <p:cNvSpPr/>
            <p:nvPr/>
          </p:nvSpPr>
          <p:spPr>
            <a:xfrm rot="1960783">
              <a:off x="10041133" y="3153063"/>
              <a:ext cx="203286" cy="203286"/>
            </a:xfrm>
            <a:prstGeom prst="ellipse">
              <a:avLst/>
            </a:prstGeom>
            <a:gradFill flip="none" rotWithShape="1">
              <a:gsLst>
                <a:gs pos="100000">
                  <a:schemeClr val="accent1">
                    <a:lumMod val="84000"/>
                  </a:schemeClr>
                </a:gs>
                <a:gs pos="0">
                  <a:schemeClr val="accent1">
                    <a:lumMod val="96000"/>
                    <a:lumOff val="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a:extLst>
              <a:ext uri="{FF2B5EF4-FFF2-40B4-BE49-F238E27FC236}">
                <a16:creationId xmlns:a16="http://schemas.microsoft.com/office/drawing/2014/main" id="{6B0F5BC5-3E49-5EC9-8AEC-6F567FC83223}"/>
              </a:ext>
            </a:extLst>
          </p:cNvPr>
          <p:cNvGrpSpPr/>
          <p:nvPr userDrawn="1"/>
        </p:nvGrpSpPr>
        <p:grpSpPr>
          <a:xfrm>
            <a:off x="1830947" y="3003074"/>
            <a:ext cx="827105" cy="866769"/>
            <a:chOff x="1928211" y="2865779"/>
            <a:chExt cx="827105" cy="866769"/>
          </a:xfrm>
        </p:grpSpPr>
        <p:sp>
          <p:nvSpPr>
            <p:cNvPr id="30" name="椭圆 29">
              <a:extLst>
                <a:ext uri="{FF2B5EF4-FFF2-40B4-BE49-F238E27FC236}">
                  <a16:creationId xmlns:a16="http://schemas.microsoft.com/office/drawing/2014/main" id="{EA64DD81-8DC6-8CE1-EBE3-9CAF4CA1BE27}"/>
                </a:ext>
              </a:extLst>
            </p:cNvPr>
            <p:cNvSpPr/>
            <p:nvPr/>
          </p:nvSpPr>
          <p:spPr>
            <a:xfrm rot="1960783" flipH="1" flipV="1">
              <a:off x="2391192" y="2865779"/>
              <a:ext cx="179004" cy="179004"/>
            </a:xfrm>
            <a:prstGeom prst="ellipse">
              <a:avLst/>
            </a:prstGeom>
            <a:gradFill flip="none" rotWithShape="1">
              <a:gsLst>
                <a:gs pos="53000">
                  <a:schemeClr val="accent1"/>
                </a:gs>
                <a:gs pos="100000">
                  <a:schemeClr val="accent1">
                    <a:lumMod val="58000"/>
                    <a:lumOff val="42000"/>
                  </a:schemeClr>
                </a:gs>
                <a:gs pos="0">
                  <a:schemeClr val="accent1">
                    <a:lumMod val="57000"/>
                    <a:lumOff val="43000"/>
                  </a:schemeClr>
                </a:gs>
              </a:gsLst>
              <a:lin ang="0" scaled="1"/>
              <a:tileRect/>
            </a:gradFill>
            <a:ln w="22225">
              <a:noFill/>
            </a:ln>
            <a:effectLst>
              <a:outerShdw blurRad="165100" dist="38100" dir="5400000" sx="105000" sy="105000" algn="t"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a:extLst>
                <a:ext uri="{FF2B5EF4-FFF2-40B4-BE49-F238E27FC236}">
                  <a16:creationId xmlns:a16="http://schemas.microsoft.com/office/drawing/2014/main" id="{EB6A0430-4C3E-ED36-7C4F-7B309CE90CA9}"/>
                </a:ext>
              </a:extLst>
            </p:cNvPr>
            <p:cNvSpPr/>
            <p:nvPr/>
          </p:nvSpPr>
          <p:spPr>
            <a:xfrm rot="1960783" flipH="1" flipV="1">
              <a:off x="2361278" y="3380874"/>
              <a:ext cx="351674" cy="351674"/>
            </a:xfrm>
            <a:prstGeom prst="ellipse">
              <a:avLst/>
            </a:prstGeom>
            <a:gradFill>
              <a:gsLst>
                <a:gs pos="100000">
                  <a:schemeClr val="accent1">
                    <a:lumMod val="60000"/>
                    <a:lumOff val="40000"/>
                    <a:alpha val="64000"/>
                  </a:schemeClr>
                </a:gs>
                <a:gs pos="0">
                  <a:schemeClr val="accent1">
                    <a:alpha val="3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F6032037-9C25-7498-37C5-6CD937C0775A}"/>
                </a:ext>
              </a:extLst>
            </p:cNvPr>
            <p:cNvSpPr/>
            <p:nvPr/>
          </p:nvSpPr>
          <p:spPr>
            <a:xfrm rot="1960783" flipH="1" flipV="1">
              <a:off x="2552030" y="3499730"/>
              <a:ext cx="203286" cy="203286"/>
            </a:xfrm>
            <a:prstGeom prst="ellipse">
              <a:avLst/>
            </a:prstGeom>
            <a:gradFill flip="none" rotWithShape="1">
              <a:gsLst>
                <a:gs pos="100000">
                  <a:schemeClr val="accent1">
                    <a:lumMod val="84000"/>
                  </a:schemeClr>
                </a:gs>
                <a:gs pos="0">
                  <a:schemeClr val="accent1">
                    <a:lumMod val="96000"/>
                    <a:lumOff val="4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AAC0F89E-9D4E-15F8-BC90-BF2800A89111}"/>
                </a:ext>
              </a:extLst>
            </p:cNvPr>
            <p:cNvSpPr/>
            <p:nvPr/>
          </p:nvSpPr>
          <p:spPr>
            <a:xfrm rot="15086214" flipH="1" flipV="1">
              <a:off x="1928211" y="3192969"/>
              <a:ext cx="123948" cy="123948"/>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圆角 33">
            <a:extLst>
              <a:ext uri="{FF2B5EF4-FFF2-40B4-BE49-F238E27FC236}">
                <a16:creationId xmlns:a16="http://schemas.microsoft.com/office/drawing/2014/main" id="{0A6B3EA0-823E-A95B-02CA-7DE98F094840}"/>
              </a:ext>
            </a:extLst>
          </p:cNvPr>
          <p:cNvSpPr/>
          <p:nvPr userDrawn="1"/>
        </p:nvSpPr>
        <p:spPr>
          <a:xfrm>
            <a:off x="5350702" y="4509893"/>
            <a:ext cx="1296069" cy="59975"/>
          </a:xfrm>
          <a:prstGeom prst="roundRect">
            <a:avLst>
              <a:gd name="adj" fmla="val 50000"/>
            </a:avLst>
          </a:prstGeom>
          <a:gradFill flip="none" rotWithShape="1">
            <a:gsLst>
              <a:gs pos="53000">
                <a:schemeClr val="accent1"/>
              </a:gs>
              <a:gs pos="100000">
                <a:schemeClr val="accent1">
                  <a:lumMod val="60000"/>
                  <a:lumOff val="40000"/>
                </a:schemeClr>
              </a:gs>
              <a:gs pos="0">
                <a:schemeClr val="accent1">
                  <a:lumMod val="40000"/>
                  <a:lumOff val="60000"/>
                </a:schemeClr>
              </a:gs>
            </a:gsLst>
            <a:lin ang="0" scaled="1"/>
            <a:tileRect/>
          </a:gradFill>
          <a:ln w="22225">
            <a:noFill/>
          </a:ln>
          <a:effectLst>
            <a:outerShdw blurRad="165100" dist="38100" dir="5400000" sx="105000" sy="105000" algn="t"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13913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内容">
    <p:bg>
      <p:bgPr>
        <a:gradFill flip="none" rotWithShape="1">
          <a:gsLst>
            <a:gs pos="0">
              <a:schemeClr val="accent1">
                <a:lumMod val="5000"/>
                <a:lumOff val="95000"/>
              </a:schemeClr>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FC0A3121-AD26-D7F9-2C33-E7CFCF363A0B}"/>
              </a:ext>
            </a:extLst>
          </p:cNvPr>
          <p:cNvSpPr/>
          <p:nvPr userDrawn="1"/>
        </p:nvSpPr>
        <p:spPr>
          <a:xfrm>
            <a:off x="10854263" y="5478657"/>
            <a:ext cx="1337737" cy="1379343"/>
          </a:xfrm>
          <a:custGeom>
            <a:avLst/>
            <a:gdLst>
              <a:gd name="connsiteX0" fmla="*/ 1337737 w 1337737"/>
              <a:gd name="connsiteY0" fmla="*/ 0 h 1379343"/>
              <a:gd name="connsiteX1" fmla="*/ 1337737 w 1337737"/>
              <a:gd name="connsiteY1" fmla="*/ 500179 h 1379343"/>
              <a:gd name="connsiteX2" fmla="*/ 1291439 w 1337737"/>
              <a:gd name="connsiteY2" fmla="*/ 502517 h 1379343"/>
              <a:gd name="connsiteX3" fmla="*/ 500178 w 1337737"/>
              <a:gd name="connsiteY3" fmla="*/ 1379343 h 1379343"/>
              <a:gd name="connsiteX4" fmla="*/ 0 w 1337737"/>
              <a:gd name="connsiteY4" fmla="*/ 1379343 h 1379343"/>
              <a:gd name="connsiteX5" fmla="*/ 1240300 w 1337737"/>
              <a:gd name="connsiteY5" fmla="*/ 4920 h 13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737" h="1379343">
                <a:moveTo>
                  <a:pt x="1337737" y="0"/>
                </a:moveTo>
                <a:lnTo>
                  <a:pt x="1337737" y="500179"/>
                </a:lnTo>
                <a:lnTo>
                  <a:pt x="1291439" y="502517"/>
                </a:lnTo>
                <a:cubicBezTo>
                  <a:pt x="847000" y="547652"/>
                  <a:pt x="500178" y="922995"/>
                  <a:pt x="500178" y="1379343"/>
                </a:cubicBezTo>
                <a:lnTo>
                  <a:pt x="0" y="1379343"/>
                </a:lnTo>
                <a:cubicBezTo>
                  <a:pt x="0" y="664019"/>
                  <a:pt x="543642" y="75670"/>
                  <a:pt x="1240300" y="4920"/>
                </a:cubicBezTo>
                <a:close/>
              </a:path>
            </a:pathLst>
          </a:cu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5" name="任意多边形: 形状 14">
            <a:extLst>
              <a:ext uri="{FF2B5EF4-FFF2-40B4-BE49-F238E27FC236}">
                <a16:creationId xmlns:a16="http://schemas.microsoft.com/office/drawing/2014/main" id="{F5560D20-FA7D-E9F9-6F87-B7C4CEA2C1E9}"/>
              </a:ext>
            </a:extLst>
          </p:cNvPr>
          <p:cNvSpPr/>
          <p:nvPr userDrawn="1"/>
        </p:nvSpPr>
        <p:spPr>
          <a:xfrm>
            <a:off x="0" y="0"/>
            <a:ext cx="975361" cy="944091"/>
          </a:xfrm>
          <a:custGeom>
            <a:avLst/>
            <a:gdLst>
              <a:gd name="connsiteX0" fmla="*/ 649471 w 975361"/>
              <a:gd name="connsiteY0" fmla="*/ 0 h 944091"/>
              <a:gd name="connsiteX1" fmla="*/ 967536 w 975361"/>
              <a:gd name="connsiteY1" fmla="*/ 0 h 944091"/>
              <a:gd name="connsiteX2" fmla="*/ 975361 w 975361"/>
              <a:gd name="connsiteY2" fmla="*/ 77619 h 944091"/>
              <a:gd name="connsiteX3" fmla="*/ 108889 w 975361"/>
              <a:gd name="connsiteY3" fmla="*/ 944091 h 944091"/>
              <a:gd name="connsiteX4" fmla="*/ 20297 w 975361"/>
              <a:gd name="connsiteY4" fmla="*/ 939618 h 944091"/>
              <a:gd name="connsiteX5" fmla="*/ 0 w 975361"/>
              <a:gd name="connsiteY5" fmla="*/ 936520 h 944091"/>
              <a:gd name="connsiteX6" fmla="*/ 0 w 975361"/>
              <a:gd name="connsiteY6" fmla="*/ 615049 h 944091"/>
              <a:gd name="connsiteX7" fmla="*/ 108888 w 975361"/>
              <a:gd name="connsiteY7" fmla="*/ 626026 h 944091"/>
              <a:gd name="connsiteX8" fmla="*/ 657295 w 975361"/>
              <a:gd name="connsiteY8" fmla="*/ 77619 h 9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361" h="944091">
                <a:moveTo>
                  <a:pt x="649471" y="0"/>
                </a:moveTo>
                <a:lnTo>
                  <a:pt x="967536" y="0"/>
                </a:lnTo>
                <a:lnTo>
                  <a:pt x="975361" y="77619"/>
                </a:lnTo>
                <a:cubicBezTo>
                  <a:pt x="975361" y="556158"/>
                  <a:pt x="587428" y="944091"/>
                  <a:pt x="108889" y="944091"/>
                </a:cubicBezTo>
                <a:cubicBezTo>
                  <a:pt x="78980" y="944091"/>
                  <a:pt x="49426" y="942576"/>
                  <a:pt x="20297" y="939618"/>
                </a:cubicBezTo>
                <a:lnTo>
                  <a:pt x="0" y="936520"/>
                </a:lnTo>
                <a:lnTo>
                  <a:pt x="0" y="615049"/>
                </a:lnTo>
                <a:lnTo>
                  <a:pt x="108888" y="626026"/>
                </a:lnTo>
                <a:cubicBezTo>
                  <a:pt x="411765" y="626026"/>
                  <a:pt x="657295" y="380496"/>
                  <a:pt x="657295" y="77619"/>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
        <p:nvSpPr>
          <p:cNvPr id="17" name="任意多边形: 形状 16">
            <a:extLst>
              <a:ext uri="{FF2B5EF4-FFF2-40B4-BE49-F238E27FC236}">
                <a16:creationId xmlns:a16="http://schemas.microsoft.com/office/drawing/2014/main" id="{B714DF92-F35C-AF0C-EA8B-8770450065CD}"/>
              </a:ext>
            </a:extLst>
          </p:cNvPr>
          <p:cNvSpPr/>
          <p:nvPr userDrawn="1"/>
        </p:nvSpPr>
        <p:spPr>
          <a:xfrm rot="17100000">
            <a:off x="9236168" y="-719375"/>
            <a:ext cx="3001278" cy="3766064"/>
          </a:xfrm>
          <a:custGeom>
            <a:avLst/>
            <a:gdLst>
              <a:gd name="connsiteX0" fmla="*/ 2200789 w 3001278"/>
              <a:gd name="connsiteY0" fmla="*/ 0 h 3766064"/>
              <a:gd name="connsiteX1" fmla="*/ 3001278 w 3001278"/>
              <a:gd name="connsiteY1" fmla="*/ 2987464 h 3766064"/>
              <a:gd name="connsiteX2" fmla="*/ 95505 w 3001278"/>
              <a:gd name="connsiteY2" fmla="*/ 3766064 h 3766064"/>
              <a:gd name="connsiteX3" fmla="*/ 63769 w 3001278"/>
              <a:gd name="connsiteY3" fmla="*/ 3628557 h 3766064"/>
              <a:gd name="connsiteX4" fmla="*/ 0 w 3001278"/>
              <a:gd name="connsiteY4" fmla="*/ 2995982 h 3766064"/>
              <a:gd name="connsiteX5" fmla="*/ 1917028 w 3001278"/>
              <a:gd name="connsiteY5" fmla="*/ 103858 h 376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1278" h="3766064">
                <a:moveTo>
                  <a:pt x="2200789" y="0"/>
                </a:moveTo>
                <a:lnTo>
                  <a:pt x="3001278" y="2987464"/>
                </a:lnTo>
                <a:lnTo>
                  <a:pt x="95505" y="3766064"/>
                </a:lnTo>
                <a:lnTo>
                  <a:pt x="63769" y="3628557"/>
                </a:lnTo>
                <a:cubicBezTo>
                  <a:pt x="21957" y="3424229"/>
                  <a:pt x="0" y="3212670"/>
                  <a:pt x="0" y="2995982"/>
                </a:cubicBezTo>
                <a:cubicBezTo>
                  <a:pt x="0" y="1695854"/>
                  <a:pt x="790471" y="580352"/>
                  <a:pt x="1917028" y="103858"/>
                </a:cubicBezTo>
                <a:close/>
              </a:path>
            </a:pathLst>
          </a:custGeom>
          <a:gradFill flip="none" rotWithShape="1">
            <a:gsLst>
              <a:gs pos="46000">
                <a:schemeClr val="bg1">
                  <a:alpha val="39000"/>
                </a:schemeClr>
              </a:gs>
              <a:gs pos="100000">
                <a:schemeClr val="accent1"/>
              </a:gs>
            </a:gsLst>
            <a:path path="circle">
              <a:fillToRect l="100000" t="100000"/>
            </a:path>
            <a:tileRect r="-100000" b="-100000"/>
          </a:gradFill>
          <a:ln>
            <a:noFill/>
          </a:ln>
          <a:effectLst>
            <a:softEdge rad="711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a:extLst>
              <a:ext uri="{FF2B5EF4-FFF2-40B4-BE49-F238E27FC236}">
                <a16:creationId xmlns:a16="http://schemas.microsoft.com/office/drawing/2014/main" id="{D9D4127C-D94F-699F-EBAA-887E2B004FD0}"/>
              </a:ext>
            </a:extLst>
          </p:cNvPr>
          <p:cNvSpPr/>
          <p:nvPr userDrawn="1"/>
        </p:nvSpPr>
        <p:spPr>
          <a:xfrm rot="3090381">
            <a:off x="-1287226" y="3780195"/>
            <a:ext cx="4708089" cy="3390827"/>
          </a:xfrm>
          <a:custGeom>
            <a:avLst/>
            <a:gdLst>
              <a:gd name="connsiteX0" fmla="*/ 33022 w 4708089"/>
              <a:gd name="connsiteY0" fmla="*/ 1142226 h 3390827"/>
              <a:gd name="connsiteX1" fmla="*/ 2455061 w 4708089"/>
              <a:gd name="connsiteY1" fmla="*/ 0 h 3390827"/>
              <a:gd name="connsiteX2" fmla="*/ 4674517 w 4708089"/>
              <a:gd name="connsiteY2" fmla="*/ 919329 h 3390827"/>
              <a:gd name="connsiteX3" fmla="*/ 4708089 w 4708089"/>
              <a:gd name="connsiteY3" fmla="*/ 956267 h 3390827"/>
              <a:gd name="connsiteX4" fmla="*/ 2771993 w 4708089"/>
              <a:gd name="connsiteY4" fmla="*/ 3390827 h 3390827"/>
              <a:gd name="connsiteX5" fmla="*/ 0 w 4708089"/>
              <a:gd name="connsiteY5" fmla="*/ 1186386 h 339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8089" h="3390827">
                <a:moveTo>
                  <a:pt x="33022" y="1142226"/>
                </a:moveTo>
                <a:cubicBezTo>
                  <a:pt x="608722" y="444640"/>
                  <a:pt x="1479966" y="0"/>
                  <a:pt x="2455061" y="0"/>
                </a:cubicBezTo>
                <a:cubicBezTo>
                  <a:pt x="3321813" y="0"/>
                  <a:pt x="4106509" y="351320"/>
                  <a:pt x="4674517" y="919329"/>
                </a:cubicBezTo>
                <a:lnTo>
                  <a:pt x="4708089" y="956267"/>
                </a:lnTo>
                <a:lnTo>
                  <a:pt x="2771993" y="3390827"/>
                </a:lnTo>
                <a:lnTo>
                  <a:pt x="0" y="1186386"/>
                </a:lnTo>
                <a:close/>
              </a:path>
            </a:pathLst>
          </a:custGeom>
          <a:gradFill flip="none" rotWithShape="1">
            <a:gsLst>
              <a:gs pos="46000">
                <a:schemeClr val="bg1">
                  <a:alpha val="39000"/>
                </a:schemeClr>
              </a:gs>
              <a:gs pos="100000">
                <a:schemeClr val="accent1"/>
              </a:gs>
            </a:gsLst>
            <a:path path="circle">
              <a:fillToRect l="100000" t="100000"/>
            </a:path>
            <a:tileRect r="-100000" b="-100000"/>
          </a:gradFill>
          <a:ln>
            <a:noFill/>
          </a:ln>
          <a:effectLst>
            <a:softEdge rad="711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0" name="图片 19">
            <a:extLst>
              <a:ext uri="{FF2B5EF4-FFF2-40B4-BE49-F238E27FC236}">
                <a16:creationId xmlns:a16="http://schemas.microsoft.com/office/drawing/2014/main" id="{C0BC2065-686D-D506-D7E0-9A146987B5BD}"/>
              </a:ext>
            </a:extLst>
          </p:cNvPr>
          <p:cNvPicPr>
            <a:picLocks noChangeAspect="1"/>
          </p:cNvPicPr>
          <p:nvPr userDrawn="1"/>
        </p:nvPicPr>
        <p:blipFill rotWithShape="1">
          <a:blip r:embed="rId2">
            <a:duotone>
              <a:schemeClr val="accent1">
                <a:shade val="45000"/>
                <a:satMod val="135000"/>
              </a:schemeClr>
              <a:prstClr val="white"/>
            </a:duotone>
          </a:blip>
          <a:srcRect t="27123" b="31930"/>
          <a:stretch/>
        </p:blipFill>
        <p:spPr>
          <a:xfrm>
            <a:off x="10680810" y="6219700"/>
            <a:ext cx="1571446" cy="643443"/>
          </a:xfrm>
          <a:custGeom>
            <a:avLst/>
            <a:gdLst>
              <a:gd name="connsiteX0" fmla="*/ 0 w 1571446"/>
              <a:gd name="connsiteY0" fmla="*/ 0 h 643443"/>
              <a:gd name="connsiteX1" fmla="*/ 1571446 w 1571446"/>
              <a:gd name="connsiteY1" fmla="*/ 0 h 643443"/>
              <a:gd name="connsiteX2" fmla="*/ 1571446 w 1571446"/>
              <a:gd name="connsiteY2" fmla="*/ 643443 h 643443"/>
              <a:gd name="connsiteX3" fmla="*/ 0 w 1571446"/>
              <a:gd name="connsiteY3" fmla="*/ 643443 h 643443"/>
            </a:gdLst>
            <a:ahLst/>
            <a:cxnLst>
              <a:cxn ang="0">
                <a:pos x="connsiteX0" y="connsiteY0"/>
              </a:cxn>
              <a:cxn ang="0">
                <a:pos x="connsiteX1" y="connsiteY1"/>
              </a:cxn>
              <a:cxn ang="0">
                <a:pos x="connsiteX2" y="connsiteY2"/>
              </a:cxn>
              <a:cxn ang="0">
                <a:pos x="connsiteX3" y="connsiteY3"/>
              </a:cxn>
            </a:cxnLst>
            <a:rect l="l" t="t" r="r" b="b"/>
            <a:pathLst>
              <a:path w="1571446" h="643443">
                <a:moveTo>
                  <a:pt x="0" y="0"/>
                </a:moveTo>
                <a:lnTo>
                  <a:pt x="1571446" y="0"/>
                </a:lnTo>
                <a:lnTo>
                  <a:pt x="1571446" y="643443"/>
                </a:lnTo>
                <a:lnTo>
                  <a:pt x="0" y="643443"/>
                </a:lnTo>
                <a:close/>
              </a:path>
            </a:pathLst>
          </a:custGeom>
        </p:spPr>
      </p:pic>
    </p:spTree>
    <p:extLst>
      <p:ext uri="{BB962C8B-B14F-4D97-AF65-F5344CB8AC3E}">
        <p14:creationId xmlns:p14="http://schemas.microsoft.com/office/powerpoint/2010/main" val="418577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bg>
      <p:bgPr>
        <a:gradFill flip="none" rotWithShape="1">
          <a:gsLst>
            <a:gs pos="0">
              <a:schemeClr val="accent1">
                <a:lumMod val="5000"/>
                <a:lumOff val="95000"/>
              </a:schemeClr>
            </a:gs>
            <a:gs pos="100000">
              <a:schemeClr val="accent1">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圆: 空心 8">
            <a:extLst>
              <a:ext uri="{FF2B5EF4-FFF2-40B4-BE49-F238E27FC236}">
                <a16:creationId xmlns:a16="http://schemas.microsoft.com/office/drawing/2014/main" id="{DB388A5E-A791-4C15-A214-78D75F61EAC7}"/>
              </a:ext>
            </a:extLst>
          </p:cNvPr>
          <p:cNvSpPr/>
          <p:nvPr userDrawn="1"/>
        </p:nvSpPr>
        <p:spPr>
          <a:xfrm>
            <a:off x="10854263" y="5476444"/>
            <a:ext cx="2763111" cy="2763111"/>
          </a:xfrm>
          <a:prstGeom prst="donut">
            <a:avLst>
              <a:gd name="adj" fmla="val 18102"/>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圆: 空心 9">
            <a:extLst>
              <a:ext uri="{FF2B5EF4-FFF2-40B4-BE49-F238E27FC236}">
                <a16:creationId xmlns:a16="http://schemas.microsoft.com/office/drawing/2014/main" id="{81865314-2D42-4628-BBF3-4692B27795DB}"/>
              </a:ext>
            </a:extLst>
          </p:cNvPr>
          <p:cNvSpPr/>
          <p:nvPr userDrawn="1"/>
        </p:nvSpPr>
        <p:spPr>
          <a:xfrm>
            <a:off x="-757583" y="-788853"/>
            <a:ext cx="1732943" cy="1732943"/>
          </a:xfrm>
          <a:prstGeom prst="donut">
            <a:avLst>
              <a:gd name="adj" fmla="val 18354"/>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Freeform 1217">
            <a:extLst>
              <a:ext uri="{FF2B5EF4-FFF2-40B4-BE49-F238E27FC236}">
                <a16:creationId xmlns:a16="http://schemas.microsoft.com/office/drawing/2014/main" id="{91025D8D-AE36-4A65-8936-CA08CC9DABE6}"/>
              </a:ext>
            </a:extLst>
          </p:cNvPr>
          <p:cNvSpPr>
            <a:spLocks/>
          </p:cNvSpPr>
          <p:nvPr userDrawn="1"/>
        </p:nvSpPr>
        <p:spPr bwMode="auto">
          <a:xfrm>
            <a:off x="13840293" y="4348163"/>
            <a:ext cx="131763" cy="131763"/>
          </a:xfrm>
          <a:custGeom>
            <a:avLst/>
            <a:gdLst>
              <a:gd name="T0" fmla="*/ 24 w 24"/>
              <a:gd name="T1" fmla="*/ 2 h 24"/>
              <a:gd name="T2" fmla="*/ 5 w 24"/>
              <a:gd name="T3" fmla="*/ 20 h 24"/>
              <a:gd name="T4" fmla="*/ 24 w 24"/>
              <a:gd name="T5" fmla="*/ 2 h 24"/>
            </a:gdLst>
            <a:ahLst/>
            <a:cxnLst>
              <a:cxn ang="0">
                <a:pos x="T0" y="T1"/>
              </a:cxn>
              <a:cxn ang="0">
                <a:pos x="T2" y="T3"/>
              </a:cxn>
              <a:cxn ang="0">
                <a:pos x="T4" y="T5"/>
              </a:cxn>
            </a:cxnLst>
            <a:rect l="0" t="0" r="r" b="b"/>
            <a:pathLst>
              <a:path w="24" h="24">
                <a:moveTo>
                  <a:pt x="24" y="2"/>
                </a:moveTo>
                <a:cubicBezTo>
                  <a:pt x="21" y="11"/>
                  <a:pt x="17" y="24"/>
                  <a:pt x="5" y="20"/>
                </a:cubicBezTo>
                <a:cubicBezTo>
                  <a:pt x="0" y="7"/>
                  <a:pt x="17" y="0"/>
                  <a:pt x="2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37">
            <a:extLst>
              <a:ext uri="{FF2B5EF4-FFF2-40B4-BE49-F238E27FC236}">
                <a16:creationId xmlns:a16="http://schemas.microsoft.com/office/drawing/2014/main" id="{9396DDC3-3DB8-4AEB-9CDD-02AB5A02E239}"/>
              </a:ext>
            </a:extLst>
          </p:cNvPr>
          <p:cNvSpPr>
            <a:spLocks/>
          </p:cNvSpPr>
          <p:nvPr userDrawn="1"/>
        </p:nvSpPr>
        <p:spPr bwMode="auto">
          <a:xfrm>
            <a:off x="13610105" y="4819650"/>
            <a:ext cx="33338" cy="22225"/>
          </a:xfrm>
          <a:custGeom>
            <a:avLst/>
            <a:gdLst>
              <a:gd name="T0" fmla="*/ 3 w 6"/>
              <a:gd name="T1" fmla="*/ 0 h 4"/>
              <a:gd name="T2" fmla="*/ 1 w 6"/>
              <a:gd name="T3" fmla="*/ 4 h 4"/>
              <a:gd name="T4" fmla="*/ 3 w 6"/>
              <a:gd name="T5" fmla="*/ 0 h 4"/>
            </a:gdLst>
            <a:ahLst/>
            <a:cxnLst>
              <a:cxn ang="0">
                <a:pos x="T0" y="T1"/>
              </a:cxn>
              <a:cxn ang="0">
                <a:pos x="T2" y="T3"/>
              </a:cxn>
              <a:cxn ang="0">
                <a:pos x="T4" y="T5"/>
              </a:cxn>
            </a:cxnLst>
            <a:rect l="0" t="0" r="r" b="b"/>
            <a:pathLst>
              <a:path w="6" h="4">
                <a:moveTo>
                  <a:pt x="3" y="0"/>
                </a:moveTo>
                <a:cubicBezTo>
                  <a:pt x="6" y="0"/>
                  <a:pt x="4" y="4"/>
                  <a:pt x="1" y="4"/>
                </a:cubicBezTo>
                <a:cubicBezTo>
                  <a:pt x="0" y="1"/>
                  <a:pt x="3" y="2"/>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椭圆 12">
            <a:extLst>
              <a:ext uri="{FF2B5EF4-FFF2-40B4-BE49-F238E27FC236}">
                <a16:creationId xmlns:a16="http://schemas.microsoft.com/office/drawing/2014/main" id="{C7365EB1-BD52-452E-BB44-4B6F172D37BF}"/>
              </a:ext>
            </a:extLst>
          </p:cNvPr>
          <p:cNvSpPr/>
          <p:nvPr userDrawn="1"/>
        </p:nvSpPr>
        <p:spPr>
          <a:xfrm rot="17100000">
            <a:off x="9097032" y="-3269401"/>
            <a:ext cx="6277569" cy="6277569"/>
          </a:xfrm>
          <a:prstGeom prst="ellipse">
            <a:avLst/>
          </a:prstGeom>
          <a:gradFill flip="none" rotWithShape="1">
            <a:gsLst>
              <a:gs pos="46000">
                <a:schemeClr val="bg1">
                  <a:alpha val="39000"/>
                </a:schemeClr>
              </a:gs>
              <a:gs pos="100000">
                <a:schemeClr val="accent1"/>
              </a:gs>
            </a:gsLst>
            <a:path path="circle">
              <a:fillToRect l="100000" t="100000"/>
            </a:path>
            <a:tileRect r="-100000" b="-100000"/>
          </a:gradFill>
          <a:ln>
            <a:noFill/>
          </a:ln>
          <a:effectLst>
            <a:softEdge rad="711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A1CF2E89-E6C0-4A1E-BABF-416146B0801A}"/>
              </a:ext>
            </a:extLst>
          </p:cNvPr>
          <p:cNvSpPr/>
          <p:nvPr userDrawn="1"/>
        </p:nvSpPr>
        <p:spPr>
          <a:xfrm rot="3090381">
            <a:off x="-3138784" y="3314281"/>
            <a:ext cx="6277569" cy="6277569"/>
          </a:xfrm>
          <a:prstGeom prst="ellipse">
            <a:avLst/>
          </a:prstGeom>
          <a:gradFill flip="none" rotWithShape="1">
            <a:gsLst>
              <a:gs pos="46000">
                <a:schemeClr val="bg1">
                  <a:alpha val="39000"/>
                </a:schemeClr>
              </a:gs>
              <a:gs pos="100000">
                <a:schemeClr val="accent1"/>
              </a:gs>
            </a:gsLst>
            <a:path path="circle">
              <a:fillToRect l="100000" t="100000"/>
            </a:path>
            <a:tileRect r="-100000" b="-100000"/>
          </a:gradFill>
          <a:ln>
            <a:noFill/>
          </a:ln>
          <a:effectLst>
            <a:softEdge rad="711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1D111BA-734B-276D-BE65-6623DBFEE4AA}"/>
              </a:ext>
            </a:extLst>
          </p:cNvPr>
          <p:cNvPicPr>
            <a:picLocks noChangeAspect="1"/>
          </p:cNvPicPr>
          <p:nvPr userDrawn="1"/>
        </p:nvPicPr>
        <p:blipFill rotWithShape="1">
          <a:blip r:embed="rId2">
            <a:duotone>
              <a:schemeClr val="accent1">
                <a:shade val="45000"/>
                <a:satMod val="135000"/>
              </a:schemeClr>
              <a:prstClr val="white"/>
            </a:duotone>
          </a:blip>
          <a:srcRect t="27123" b="31930"/>
          <a:stretch/>
        </p:blipFill>
        <p:spPr>
          <a:xfrm>
            <a:off x="10664370" y="6214557"/>
            <a:ext cx="1571446" cy="643443"/>
          </a:xfrm>
          <a:custGeom>
            <a:avLst/>
            <a:gdLst>
              <a:gd name="connsiteX0" fmla="*/ 0 w 1571446"/>
              <a:gd name="connsiteY0" fmla="*/ 0 h 643443"/>
              <a:gd name="connsiteX1" fmla="*/ 1571446 w 1571446"/>
              <a:gd name="connsiteY1" fmla="*/ 0 h 643443"/>
              <a:gd name="connsiteX2" fmla="*/ 1571446 w 1571446"/>
              <a:gd name="connsiteY2" fmla="*/ 643443 h 643443"/>
              <a:gd name="connsiteX3" fmla="*/ 0 w 1571446"/>
              <a:gd name="connsiteY3" fmla="*/ 643443 h 643443"/>
            </a:gdLst>
            <a:ahLst/>
            <a:cxnLst>
              <a:cxn ang="0">
                <a:pos x="connsiteX0" y="connsiteY0"/>
              </a:cxn>
              <a:cxn ang="0">
                <a:pos x="connsiteX1" y="connsiteY1"/>
              </a:cxn>
              <a:cxn ang="0">
                <a:pos x="connsiteX2" y="connsiteY2"/>
              </a:cxn>
              <a:cxn ang="0">
                <a:pos x="connsiteX3" y="connsiteY3"/>
              </a:cxn>
            </a:cxnLst>
            <a:rect l="l" t="t" r="r" b="b"/>
            <a:pathLst>
              <a:path w="1571446" h="643443">
                <a:moveTo>
                  <a:pt x="0" y="0"/>
                </a:moveTo>
                <a:lnTo>
                  <a:pt x="1571446" y="0"/>
                </a:lnTo>
                <a:lnTo>
                  <a:pt x="1571446" y="643443"/>
                </a:lnTo>
                <a:lnTo>
                  <a:pt x="0" y="643443"/>
                </a:lnTo>
                <a:close/>
              </a:path>
            </a:pathLst>
          </a:custGeom>
        </p:spPr>
      </p:pic>
    </p:spTree>
    <p:extLst>
      <p:ext uri="{BB962C8B-B14F-4D97-AF65-F5344CB8AC3E}">
        <p14:creationId xmlns:p14="http://schemas.microsoft.com/office/powerpoint/2010/main" val="36920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550694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B7BD7F-5F4A-5D4E-8080-CFF875E34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A28425C-4206-F84B-8F8F-BA30E9193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83660C0-1D2E-5E43-B676-62BE01BC9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62A46-EA23-D64C-BAB1-BD360228E716}" type="datetimeFigureOut">
              <a:rPr kumimoji="1" lang="zh-CN" altLang="en-US" smtClean="0"/>
              <a:t>2022/8/25</a:t>
            </a:fld>
            <a:endParaRPr kumimoji="1" lang="zh-CN" altLang="en-US"/>
          </a:p>
        </p:txBody>
      </p:sp>
      <p:sp>
        <p:nvSpPr>
          <p:cNvPr id="5" name="页脚占位符 4">
            <a:extLst>
              <a:ext uri="{FF2B5EF4-FFF2-40B4-BE49-F238E27FC236}">
                <a16:creationId xmlns:a16="http://schemas.microsoft.com/office/drawing/2014/main" id="{FDF6A137-1ACF-3248-BB2B-EA73E674C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5FFA8850-8BC4-4142-9914-5059D72E7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94226-86D6-8D4C-A46A-4F831D9018B4}" type="slidenum">
              <a:rPr kumimoji="1" lang="zh-CN" altLang="en-US" smtClean="0"/>
              <a:t>‹#›</a:t>
            </a:fld>
            <a:endParaRPr kumimoji="1" lang="zh-CN" altLang="en-US"/>
          </a:p>
        </p:txBody>
      </p:sp>
    </p:spTree>
    <p:extLst>
      <p:ext uri="{BB962C8B-B14F-4D97-AF65-F5344CB8AC3E}">
        <p14:creationId xmlns:p14="http://schemas.microsoft.com/office/powerpoint/2010/main" val="342978796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60" r:id="rId4"/>
    <p:sldLayoutId id="2147483658" r:id="rId5"/>
    <p:sldLayoutId id="214748366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矩形: 圆角 195">
            <a:extLst>
              <a:ext uri="{FF2B5EF4-FFF2-40B4-BE49-F238E27FC236}">
                <a16:creationId xmlns:a16="http://schemas.microsoft.com/office/drawing/2014/main" id="{B6CDBB67-6557-45FC-8F7B-F782771C221A}"/>
              </a:ext>
            </a:extLst>
          </p:cNvPr>
          <p:cNvSpPr/>
          <p:nvPr/>
        </p:nvSpPr>
        <p:spPr>
          <a:xfrm>
            <a:off x="4165872" y="4716092"/>
            <a:ext cx="3880104" cy="400110"/>
          </a:xfrm>
          <a:prstGeom prst="roundRect">
            <a:avLst>
              <a:gd name="adj" fmla="val 19313"/>
            </a:avLst>
          </a:prstGeom>
          <a:gradFill flip="none" rotWithShape="1">
            <a:gsLst>
              <a:gs pos="50000">
                <a:schemeClr val="accent1"/>
              </a:gs>
              <a:gs pos="100000">
                <a:schemeClr val="accent1">
                  <a:lumMod val="94000"/>
                </a:schemeClr>
              </a:gs>
              <a:gs pos="0">
                <a:schemeClr val="accent1">
                  <a:lumMod val="57000"/>
                  <a:lumOff val="43000"/>
                </a:schemeClr>
              </a:gs>
            </a:gsLst>
            <a:lin ang="0" scaled="1"/>
            <a:tileRect/>
          </a:gradFill>
          <a:ln w="22225">
            <a:gradFill flip="none" rotWithShape="1">
              <a:gsLst>
                <a:gs pos="52000">
                  <a:schemeClr val="accent1">
                    <a:lumMod val="55000"/>
                    <a:lumOff val="45000"/>
                  </a:schemeClr>
                </a:gs>
                <a:gs pos="1000">
                  <a:schemeClr val="accent1">
                    <a:lumMod val="14000"/>
                    <a:lumOff val="86000"/>
                  </a:schemeClr>
                </a:gs>
                <a:gs pos="100000">
                  <a:schemeClr val="accent1"/>
                </a:gs>
              </a:gsLst>
              <a:lin ang="2400000" scaled="0"/>
              <a:tileRect/>
            </a:gradFill>
          </a:ln>
          <a:effectLst>
            <a:outerShdw blurRad="165100" dist="38100" dir="5400000" sx="105000" sy="105000" algn="t"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97" name="文本框 196">
            <a:extLst>
              <a:ext uri="{FF2B5EF4-FFF2-40B4-BE49-F238E27FC236}">
                <a16:creationId xmlns:a16="http://schemas.microsoft.com/office/drawing/2014/main" id="{751E54A7-3D6F-4C75-894F-262A378A7DF1}"/>
              </a:ext>
            </a:extLst>
          </p:cNvPr>
          <p:cNvSpPr txBox="1"/>
          <p:nvPr/>
        </p:nvSpPr>
        <p:spPr>
          <a:xfrm>
            <a:off x="4639127" y="4722356"/>
            <a:ext cx="2990088" cy="511126"/>
          </a:xfrm>
          <a:prstGeom prst="rect">
            <a:avLst/>
          </a:prstGeom>
          <a:noFill/>
          <a:effectLst>
            <a:glow rad="63500">
              <a:schemeClr val="accent1">
                <a:satMod val="175000"/>
                <a:alpha val="40000"/>
              </a:schemeClr>
            </a:glow>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gradFill flip="none" rotWithShape="1">
                  <a:gsLst>
                    <a:gs pos="59000">
                      <a:prstClr val="white"/>
                    </a:gs>
                    <a:gs pos="0">
                      <a:srgbClr val="4472C4">
                        <a:lumMod val="20000"/>
                        <a:lumOff val="80000"/>
                      </a:srgbClr>
                    </a:gs>
                  </a:gsLst>
                  <a:path path="circle">
                    <a:fillToRect l="100000" t="100000"/>
                  </a:path>
                  <a:tileRect r="-100000" b="-100000"/>
                </a:gradFill>
                <a:cs typeface="+mn-ea"/>
                <a:sym typeface="+mn-lt"/>
              </a:rPr>
              <a:t>汇报人：</a:t>
            </a:r>
            <a:r>
              <a:rPr lang="en-US" altLang="zh-CN" sz="2400" dirty="0" err="1">
                <a:gradFill flip="none" rotWithShape="1">
                  <a:gsLst>
                    <a:gs pos="59000">
                      <a:prstClr val="white"/>
                    </a:gs>
                    <a:gs pos="0">
                      <a:srgbClr val="4472C4">
                        <a:lumMod val="20000"/>
                        <a:lumOff val="80000"/>
                      </a:srgbClr>
                    </a:gs>
                  </a:gsLst>
                  <a:path path="circle">
                    <a:fillToRect l="100000" t="100000"/>
                  </a:path>
                  <a:tileRect r="-100000" b="-100000"/>
                </a:gradFill>
                <a:cs typeface="+mn-ea"/>
                <a:sym typeface="+mn-lt"/>
              </a:rPr>
              <a:t>OfficePLUS</a:t>
            </a:r>
            <a:endParaRPr kumimoji="0" lang="zh-CN" altLang="en-US" sz="2400" b="0" i="0" u="none" strike="noStrike" kern="1200" cap="none" spc="0" normalizeH="0" baseline="0" noProof="0" dirty="0">
              <a:ln>
                <a:noFill/>
              </a:ln>
              <a:gradFill flip="none" rotWithShape="1">
                <a:gsLst>
                  <a:gs pos="59000">
                    <a:prstClr val="white"/>
                  </a:gs>
                  <a:gs pos="0">
                    <a:srgbClr val="4472C4">
                      <a:lumMod val="20000"/>
                      <a:lumOff val="80000"/>
                    </a:srgbClr>
                  </a:gs>
                </a:gsLst>
                <a:path path="circle">
                  <a:fillToRect l="100000" t="100000"/>
                </a:path>
                <a:tileRect r="-100000" b="-100000"/>
              </a:gradFill>
              <a:effectLst/>
              <a:uLnTx/>
              <a:uFillTx/>
              <a:cs typeface="+mn-ea"/>
              <a:sym typeface="+mn-lt"/>
            </a:endParaRPr>
          </a:p>
        </p:txBody>
      </p:sp>
      <p:grpSp>
        <p:nvGrpSpPr>
          <p:cNvPr id="198" name="组合 197">
            <a:extLst>
              <a:ext uri="{FF2B5EF4-FFF2-40B4-BE49-F238E27FC236}">
                <a16:creationId xmlns:a16="http://schemas.microsoft.com/office/drawing/2014/main" id="{F28053E8-19E5-44AB-A0F5-205F8F9C09B3}"/>
              </a:ext>
            </a:extLst>
          </p:cNvPr>
          <p:cNvGrpSpPr/>
          <p:nvPr/>
        </p:nvGrpSpPr>
        <p:grpSpPr>
          <a:xfrm>
            <a:off x="4407553" y="4859166"/>
            <a:ext cx="3396741" cy="118828"/>
            <a:chOff x="4861669" y="4806982"/>
            <a:chExt cx="2305408" cy="118828"/>
          </a:xfrm>
        </p:grpSpPr>
        <p:sp>
          <p:nvSpPr>
            <p:cNvPr id="199" name="椭圆 198">
              <a:extLst>
                <a:ext uri="{FF2B5EF4-FFF2-40B4-BE49-F238E27FC236}">
                  <a16:creationId xmlns:a16="http://schemas.microsoft.com/office/drawing/2014/main" id="{D960A5E2-D9A1-4BD3-8C16-F3B5EED725F9}"/>
                </a:ext>
              </a:extLst>
            </p:cNvPr>
            <p:cNvSpPr/>
            <p:nvPr/>
          </p:nvSpPr>
          <p:spPr>
            <a:xfrm>
              <a:off x="4861669" y="4806982"/>
              <a:ext cx="118828" cy="118828"/>
            </a:xfrm>
            <a:prstGeom prst="ellipse">
              <a:avLst/>
            </a:prstGeom>
            <a:gradFill flip="none" rotWithShape="1">
              <a:gsLst>
                <a:gs pos="42000">
                  <a:schemeClr val="bg1">
                    <a:lumMod val="100000"/>
                  </a:schemeClr>
                </a:gs>
                <a:gs pos="0">
                  <a:schemeClr val="accent1"/>
                </a:gs>
              </a:gsLst>
              <a:path path="circle">
                <a:fillToRect l="100000" t="100000"/>
              </a:path>
              <a:tileRect r="-100000" b="-100000"/>
            </a:gradFill>
            <a:ln w="15875">
              <a:gradFill flip="none" rotWithShape="1">
                <a:gsLst>
                  <a:gs pos="0">
                    <a:schemeClr val="bg1">
                      <a:lumMod val="63000"/>
                      <a:lumOff val="37000"/>
                    </a:schemeClr>
                  </a:gs>
                  <a:gs pos="100000">
                    <a:schemeClr val="accent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00" name="椭圆 199">
              <a:extLst>
                <a:ext uri="{FF2B5EF4-FFF2-40B4-BE49-F238E27FC236}">
                  <a16:creationId xmlns:a16="http://schemas.microsoft.com/office/drawing/2014/main" id="{9BA2FA42-4C70-4500-851F-412AAF88A2A5}"/>
                </a:ext>
              </a:extLst>
            </p:cNvPr>
            <p:cNvSpPr/>
            <p:nvPr/>
          </p:nvSpPr>
          <p:spPr>
            <a:xfrm>
              <a:off x="7048249" y="4806982"/>
              <a:ext cx="118828" cy="118828"/>
            </a:xfrm>
            <a:prstGeom prst="ellipse">
              <a:avLst/>
            </a:prstGeom>
            <a:gradFill flip="none" rotWithShape="1">
              <a:gsLst>
                <a:gs pos="42000">
                  <a:schemeClr val="bg1">
                    <a:lumMod val="100000"/>
                  </a:schemeClr>
                </a:gs>
                <a:gs pos="0">
                  <a:schemeClr val="accent1"/>
                </a:gs>
              </a:gsLst>
              <a:path path="circle">
                <a:fillToRect l="100000" t="100000"/>
              </a:path>
              <a:tileRect r="-100000" b="-100000"/>
            </a:gradFill>
            <a:ln w="15875">
              <a:gradFill flip="none" rotWithShape="1">
                <a:gsLst>
                  <a:gs pos="0">
                    <a:schemeClr val="bg1">
                      <a:lumMod val="63000"/>
                      <a:lumOff val="37000"/>
                    </a:schemeClr>
                  </a:gs>
                  <a:gs pos="100000">
                    <a:schemeClr val="accent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201" name="文本框 200">
            <a:extLst>
              <a:ext uri="{FF2B5EF4-FFF2-40B4-BE49-F238E27FC236}">
                <a16:creationId xmlns:a16="http://schemas.microsoft.com/office/drawing/2014/main" id="{A7473CCF-4B89-48C6-9C8E-2A022A710C1C}"/>
              </a:ext>
            </a:extLst>
          </p:cNvPr>
          <p:cNvSpPr txBox="1"/>
          <p:nvPr/>
        </p:nvSpPr>
        <p:spPr>
          <a:xfrm>
            <a:off x="-440943" y="2090303"/>
            <a:ext cx="13093735" cy="1200329"/>
          </a:xfrm>
          <a:prstGeom prst="rect">
            <a:avLst/>
          </a:prstGeom>
          <a:noFill/>
        </p:spPr>
        <p:txBody>
          <a:bodyPr wrap="square">
            <a:noAutofit/>
          </a:bodyPr>
          <a:lstStyle/>
          <a:p>
            <a:pPr algn="ctr">
              <a:defRPr/>
            </a:pPr>
            <a:r>
              <a:rPr lang="zh-CN" altLang="en-US" sz="7200">
                <a:ln>
                  <a:solidFill>
                    <a:schemeClr val="bg1"/>
                  </a:solidFill>
                </a:ln>
                <a:noFill/>
                <a:latin typeface="+mj-ea"/>
                <a:ea typeface="+mj-ea"/>
                <a:cs typeface="+mn-ea"/>
                <a:sym typeface="+mn-lt"/>
              </a:rPr>
              <a:t>蓝色毛玻璃年终总结模板</a:t>
            </a:r>
            <a:endParaRPr lang="zh-CN" altLang="en-US" sz="7200" dirty="0">
              <a:ln>
                <a:solidFill>
                  <a:schemeClr val="bg1"/>
                </a:solidFill>
              </a:ln>
              <a:noFill/>
              <a:latin typeface="+mj-ea"/>
              <a:ea typeface="+mj-ea"/>
              <a:cs typeface="+mn-ea"/>
              <a:sym typeface="+mn-lt"/>
            </a:endParaRPr>
          </a:p>
        </p:txBody>
      </p:sp>
      <p:sp>
        <p:nvSpPr>
          <p:cNvPr id="202" name="文本框 201">
            <a:extLst>
              <a:ext uri="{FF2B5EF4-FFF2-40B4-BE49-F238E27FC236}">
                <a16:creationId xmlns:a16="http://schemas.microsoft.com/office/drawing/2014/main" id="{BB5D6894-6F37-4973-BEE7-47531F09CD8F}"/>
              </a:ext>
            </a:extLst>
          </p:cNvPr>
          <p:cNvSpPr txBox="1"/>
          <p:nvPr/>
        </p:nvSpPr>
        <p:spPr>
          <a:xfrm>
            <a:off x="-440472" y="2136483"/>
            <a:ext cx="13093735" cy="1200329"/>
          </a:xfrm>
          <a:prstGeom prst="rect">
            <a:avLst/>
          </a:prstGeom>
          <a:noFill/>
        </p:spPr>
        <p:txBody>
          <a:bodyPr wrap="square">
            <a:noAutofit/>
          </a:bodyPr>
          <a:lstStyle/>
          <a:p>
            <a:pPr algn="ctr">
              <a:defRPr/>
            </a:pPr>
            <a:r>
              <a:rPr lang="zh-CN" altLang="en-US" sz="7200" dirty="0">
                <a:solidFill>
                  <a:schemeClr val="bg1"/>
                </a:solidFill>
                <a:effectLst>
                  <a:outerShdw blurRad="177800" algn="ctr" rotWithShape="0">
                    <a:srgbClr val="50B7FF">
                      <a:alpha val="40000"/>
                    </a:srgbClr>
                  </a:outerShdw>
                </a:effectLst>
                <a:latin typeface="+mj-ea"/>
                <a:ea typeface="+mj-ea"/>
                <a:cs typeface="+mn-ea"/>
                <a:sym typeface="+mn-lt"/>
              </a:rPr>
              <a:t>蓝色毛玻璃年终总结模板</a:t>
            </a:r>
          </a:p>
        </p:txBody>
      </p:sp>
      <p:sp>
        <p:nvSpPr>
          <p:cNvPr id="203" name="文本框 202">
            <a:extLst>
              <a:ext uri="{FF2B5EF4-FFF2-40B4-BE49-F238E27FC236}">
                <a16:creationId xmlns:a16="http://schemas.microsoft.com/office/drawing/2014/main" id="{B5855A72-C3A3-40D3-9A93-5B0401D50E11}"/>
              </a:ext>
            </a:extLst>
          </p:cNvPr>
          <p:cNvSpPr txBox="1"/>
          <p:nvPr/>
        </p:nvSpPr>
        <p:spPr>
          <a:xfrm>
            <a:off x="2044797" y="3336812"/>
            <a:ext cx="8102407" cy="461665"/>
          </a:xfrm>
          <a:prstGeom prst="rect">
            <a:avLst/>
          </a:prstGeom>
          <a:noFill/>
        </p:spPr>
        <p:txBody>
          <a:bodyPr wrap="square" rtlCol="0">
            <a:noAutofit/>
          </a:bodyPr>
          <a:lstStyle/>
          <a:p>
            <a:pPr algn="ctr"/>
            <a:r>
              <a:rPr lang="en-US" altLang="zh-CN" sz="2400" dirty="0">
                <a:ln>
                  <a:solidFill>
                    <a:schemeClr val="bg1"/>
                  </a:solidFill>
                </a:ln>
                <a:noFill/>
                <a:cs typeface="+mn-ea"/>
                <a:sym typeface="+mn-lt"/>
              </a:rPr>
              <a:t>Blue frosted glass profile template</a:t>
            </a:r>
          </a:p>
        </p:txBody>
      </p:sp>
    </p:spTree>
    <p:extLst>
      <p:ext uri="{BB962C8B-B14F-4D97-AF65-F5344CB8AC3E}">
        <p14:creationId xmlns:p14="http://schemas.microsoft.com/office/powerpoint/2010/main" val="123410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B41C9761-3D3D-49CE-B4E0-2D3E42BC0924}"/>
              </a:ext>
            </a:extLst>
          </p:cNvPr>
          <p:cNvSpPr txBox="1"/>
          <p:nvPr/>
        </p:nvSpPr>
        <p:spPr>
          <a:xfrm>
            <a:off x="3594251" y="2668151"/>
            <a:ext cx="4808971" cy="1323439"/>
          </a:xfrm>
          <a:prstGeom prst="rect">
            <a:avLst/>
          </a:prstGeom>
          <a:noFill/>
        </p:spPr>
        <p:txBody>
          <a:bodyPr wrap="square" rtlCol="0">
            <a:noAutofit/>
          </a:bodyPr>
          <a:lstStyle/>
          <a:p>
            <a:pPr algn="dist"/>
            <a:r>
              <a:rPr lang="zh-CN" altLang="en-US" sz="8000">
                <a:solidFill>
                  <a:schemeClr val="bg1"/>
                </a:solidFill>
                <a:latin typeface="+mj-ea"/>
                <a:ea typeface="+mj-ea"/>
                <a:cs typeface="+mn-ea"/>
                <a:sym typeface="+mn-lt"/>
              </a:rPr>
              <a:t>亮点经验</a:t>
            </a:r>
          </a:p>
        </p:txBody>
      </p:sp>
      <p:sp>
        <p:nvSpPr>
          <p:cNvPr id="52" name="TextBox 111">
            <a:extLst>
              <a:ext uri="{FF2B5EF4-FFF2-40B4-BE49-F238E27FC236}">
                <a16:creationId xmlns:a16="http://schemas.microsoft.com/office/drawing/2014/main" id="{AF9086BC-DB26-4959-91AA-A32F5B69F883}"/>
              </a:ext>
            </a:extLst>
          </p:cNvPr>
          <p:cNvSpPr txBox="1">
            <a:spLocks noChangeArrowheads="1"/>
          </p:cNvSpPr>
          <p:nvPr/>
        </p:nvSpPr>
        <p:spPr bwMode="auto">
          <a:xfrm>
            <a:off x="3741722" y="3962000"/>
            <a:ext cx="4487878" cy="32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4" rIns="91372" bIns="45684">
            <a:noAutofit/>
          </a:bodyPr>
          <a:lstStyle>
            <a:lvl1pPr>
              <a:defRPr>
                <a:solidFill>
                  <a:schemeClr val="tx1"/>
                </a:solidFill>
                <a:latin typeface="等线" panose="02010600030101010101" pitchFamily="2" charset="-122"/>
              </a:defRPr>
            </a:lvl1pPr>
            <a:lvl2pPr marL="742950" indent="-285750">
              <a:defRPr>
                <a:solidFill>
                  <a:schemeClr val="tx1"/>
                </a:solidFill>
                <a:latin typeface="等线" panose="02010600030101010101" pitchFamily="2" charset="-122"/>
              </a:defRPr>
            </a:lvl2pPr>
            <a:lvl3pPr marL="1143000" indent="-228600">
              <a:defRPr>
                <a:solidFill>
                  <a:schemeClr val="tx1"/>
                </a:solidFill>
                <a:latin typeface="等线" panose="02010600030101010101" pitchFamily="2" charset="-122"/>
              </a:defRPr>
            </a:lvl3pPr>
            <a:lvl4pPr marL="1600200" indent="-228600">
              <a:defRPr>
                <a:solidFill>
                  <a:schemeClr val="tx1"/>
                </a:solidFill>
                <a:latin typeface="等线" panose="02010600030101010101" pitchFamily="2" charset="-122"/>
              </a:defRPr>
            </a:lvl4pPr>
            <a:lvl5pPr marL="2057400" indent="-228600">
              <a:defRPr>
                <a:solidFill>
                  <a:schemeClr val="tx1"/>
                </a:solidFill>
                <a:latin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defRPr>
            </a:lvl9pPr>
          </a:lstStyle>
          <a:p>
            <a:pPr algn="dist" fontAlgn="base">
              <a:lnSpc>
                <a:spcPct val="120000"/>
              </a:lnSpc>
              <a:spcBef>
                <a:spcPct val="0"/>
              </a:spcBef>
              <a:spcAft>
                <a:spcPct val="0"/>
              </a:spcAft>
              <a:defRPr/>
            </a:pPr>
            <a:r>
              <a:rPr lang="en-US" altLang="zh-CN" sz="2000" baseline="-3000">
                <a:solidFill>
                  <a:schemeClr val="tx1">
                    <a:lumMod val="65000"/>
                    <a:lumOff val="35000"/>
                  </a:schemeClr>
                </a:solidFill>
                <a:latin typeface="+mn-lt"/>
                <a:cs typeface="+mn-ea"/>
                <a:sym typeface="+mn-lt"/>
              </a:rPr>
              <a:t>Experience</a:t>
            </a:r>
          </a:p>
        </p:txBody>
      </p:sp>
      <p:sp>
        <p:nvSpPr>
          <p:cNvPr id="54" name="文本框 53">
            <a:extLst>
              <a:ext uri="{FF2B5EF4-FFF2-40B4-BE49-F238E27FC236}">
                <a16:creationId xmlns:a16="http://schemas.microsoft.com/office/drawing/2014/main" id="{23F2E093-CD9A-4B27-A20F-F20B07B97532}"/>
              </a:ext>
            </a:extLst>
          </p:cNvPr>
          <p:cNvSpPr txBox="1"/>
          <p:nvPr/>
        </p:nvSpPr>
        <p:spPr>
          <a:xfrm>
            <a:off x="5494479" y="1869321"/>
            <a:ext cx="654346" cy="923330"/>
          </a:xfrm>
          <a:prstGeom prst="rect">
            <a:avLst/>
          </a:prstGeom>
          <a:noFill/>
        </p:spPr>
        <p:txBody>
          <a:bodyPr wrap="none" rtlCol="0">
            <a:noAutofit/>
          </a:bodyPr>
          <a:lstStyle>
            <a:defPPr>
              <a:defRPr lang="zh-CN"/>
            </a:defPPr>
            <a:lvl1pPr algn="ctr">
              <a:defRPr kumimoji="0" sz="13800" b="0" i="0" u="none" strike="noStrike" cap="none" spc="0" normalizeH="0" baseline="0">
                <a:ln>
                  <a:noFill/>
                </a:ln>
                <a:gradFill flip="none" rotWithShape="1">
                  <a:gsLst>
                    <a:gs pos="100000">
                      <a:srgbClr val="E83B11"/>
                    </a:gs>
                    <a:gs pos="50000">
                      <a:srgbClr val="EE5B43"/>
                    </a:gs>
                    <a:gs pos="0">
                      <a:srgbClr val="F47A74"/>
                    </a:gs>
                  </a:gsLst>
                  <a:lin ang="5400000" scaled="1"/>
                  <a:tileRect/>
                </a:gradFill>
                <a:effectLst/>
                <a:uLnTx/>
                <a:uFillTx/>
                <a:latin typeface="华光综艺_CNKI" panose="02000500000000000000" pitchFamily="2" charset="-122"/>
                <a:ea typeface="华光综艺_CNKI" panose="02000500000000000000" pitchFamily="2" charset="-122"/>
              </a:defRPr>
            </a:lvl1pPr>
          </a:lstStyle>
          <a:p>
            <a:r>
              <a:rPr lang="en-US" altLang="zh-CN" sz="5400" dirty="0">
                <a:ln>
                  <a:solidFill>
                    <a:schemeClr val="bg1"/>
                  </a:solidFill>
                </a:ln>
                <a:noFill/>
                <a:latin typeface="+mj-ea"/>
                <a:ea typeface="+mj-ea"/>
                <a:cs typeface="+mn-ea"/>
                <a:sym typeface="+mn-lt"/>
              </a:rPr>
              <a:t>0</a:t>
            </a:r>
            <a:endParaRPr lang="zh-CN" altLang="en-US" sz="5400" dirty="0">
              <a:ln>
                <a:solidFill>
                  <a:schemeClr val="bg1"/>
                </a:solidFill>
              </a:ln>
              <a:noFill/>
              <a:latin typeface="+mj-ea"/>
              <a:ea typeface="+mj-ea"/>
              <a:cs typeface="+mn-ea"/>
              <a:sym typeface="+mn-lt"/>
            </a:endParaRPr>
          </a:p>
        </p:txBody>
      </p:sp>
      <p:sp>
        <p:nvSpPr>
          <p:cNvPr id="55" name="文本框 54">
            <a:extLst>
              <a:ext uri="{FF2B5EF4-FFF2-40B4-BE49-F238E27FC236}">
                <a16:creationId xmlns:a16="http://schemas.microsoft.com/office/drawing/2014/main" id="{68760CD3-8404-4CCF-8A8B-33341AB91F08}"/>
              </a:ext>
            </a:extLst>
          </p:cNvPr>
          <p:cNvSpPr txBox="1"/>
          <p:nvPr/>
        </p:nvSpPr>
        <p:spPr>
          <a:xfrm>
            <a:off x="6043176" y="1869321"/>
            <a:ext cx="654346" cy="923330"/>
          </a:xfrm>
          <a:prstGeom prst="rect">
            <a:avLst/>
          </a:prstGeom>
          <a:noFill/>
        </p:spPr>
        <p:txBody>
          <a:bodyPr wrap="none" rtlCol="0">
            <a:noAutofit/>
          </a:bodyPr>
          <a:lstStyle/>
          <a:p>
            <a:pPr algn="ctr"/>
            <a:r>
              <a:rPr lang="en-US" altLang="zh-CN" sz="5400">
                <a:ln>
                  <a:solidFill>
                    <a:schemeClr val="bg1"/>
                  </a:solidFill>
                </a:ln>
                <a:noFill/>
                <a:latin typeface="+mj-ea"/>
                <a:ea typeface="+mj-ea"/>
                <a:cs typeface="+mn-ea"/>
                <a:sym typeface="+mn-lt"/>
              </a:rPr>
              <a:t>2</a:t>
            </a:r>
            <a:endParaRPr lang="zh-CN" altLang="en-US" sz="5400" dirty="0">
              <a:ln>
                <a:solidFill>
                  <a:schemeClr val="bg1"/>
                </a:solidFill>
              </a:ln>
              <a:noFill/>
              <a:latin typeface="+mj-ea"/>
              <a:ea typeface="+mj-ea"/>
              <a:cs typeface="+mn-ea"/>
              <a:sym typeface="+mn-lt"/>
            </a:endParaRPr>
          </a:p>
        </p:txBody>
      </p:sp>
    </p:spTree>
    <p:extLst>
      <p:ext uri="{BB962C8B-B14F-4D97-AF65-F5344CB8AC3E}">
        <p14:creationId xmlns:p14="http://schemas.microsoft.com/office/powerpoint/2010/main" val="237340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亮点经验</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Experience</a:t>
            </a:r>
          </a:p>
        </p:txBody>
      </p:sp>
      <p:sp>
        <p:nvSpPr>
          <p:cNvPr id="5" name="矩形 4">
            <a:extLst>
              <a:ext uri="{FF2B5EF4-FFF2-40B4-BE49-F238E27FC236}">
                <a16:creationId xmlns:a16="http://schemas.microsoft.com/office/drawing/2014/main" id="{BE16C6B9-4128-467C-B64F-AE5CF3880FD7}"/>
              </a:ext>
            </a:extLst>
          </p:cNvPr>
          <p:cNvSpPr/>
          <p:nvPr/>
        </p:nvSpPr>
        <p:spPr>
          <a:xfrm>
            <a:off x="6410935" y="1375571"/>
            <a:ext cx="4711750" cy="2122714"/>
          </a:xfrm>
          <a:prstGeom prst="rect">
            <a:avLst/>
          </a:prstGeom>
          <a:solidFill>
            <a:schemeClr val="bg1">
              <a:alpha val="30000"/>
            </a:schemeClr>
          </a:soli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6" name="矩形 5">
            <a:extLst>
              <a:ext uri="{FF2B5EF4-FFF2-40B4-BE49-F238E27FC236}">
                <a16:creationId xmlns:a16="http://schemas.microsoft.com/office/drawing/2014/main" id="{D6EF66A5-4F9C-4207-8D22-99D85784BDD6}"/>
              </a:ext>
            </a:extLst>
          </p:cNvPr>
          <p:cNvSpPr/>
          <p:nvPr/>
        </p:nvSpPr>
        <p:spPr>
          <a:xfrm>
            <a:off x="1069315" y="1366046"/>
            <a:ext cx="4711750" cy="2122714"/>
          </a:xfrm>
          <a:prstGeom prst="rect">
            <a:avLst/>
          </a:prstGeom>
          <a:solidFill>
            <a:schemeClr val="bg1">
              <a:alpha val="30000"/>
            </a:schemeClr>
          </a:soli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7" name="文本框 4">
            <a:extLst>
              <a:ext uri="{FF2B5EF4-FFF2-40B4-BE49-F238E27FC236}">
                <a16:creationId xmlns:a16="http://schemas.microsoft.com/office/drawing/2014/main" id="{5A03C3DA-8D7F-4E1C-A954-0899B4E39C94}"/>
              </a:ext>
            </a:extLst>
          </p:cNvPr>
          <p:cNvSpPr txBox="1"/>
          <p:nvPr/>
        </p:nvSpPr>
        <p:spPr>
          <a:xfrm>
            <a:off x="1412216" y="2264258"/>
            <a:ext cx="3927386" cy="955005"/>
          </a:xfrm>
          <a:prstGeom prst="rect">
            <a:avLst/>
          </a:prstGeom>
          <a:noFill/>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t>学习是一辈子的事情</a:t>
            </a:r>
            <a:r>
              <a:rPr lang="zh-CN" altLang="en-US" sz="1400" dirty="0">
                <a:cs typeface="+mn-ea"/>
                <a:sym typeface="+mn-lt"/>
              </a:rPr>
              <a:t>。</a:t>
            </a:r>
            <a:r>
              <a:rPr lang="zh-CN" altLang="en-US" sz="1400" dirty="0"/>
              <a:t>万事开头难， 有了个好的开始。相信以后的工作会进行的很顺利，自我的提高会很明显</a:t>
            </a:r>
            <a:endParaRPr lang="zh-CN" altLang="en-US" sz="1400" dirty="0">
              <a:cs typeface="+mn-ea"/>
              <a:sym typeface="+mn-lt"/>
            </a:endParaRPr>
          </a:p>
        </p:txBody>
      </p:sp>
      <p:sp>
        <p:nvSpPr>
          <p:cNvPr id="8" name="矩形 7">
            <a:extLst>
              <a:ext uri="{FF2B5EF4-FFF2-40B4-BE49-F238E27FC236}">
                <a16:creationId xmlns:a16="http://schemas.microsoft.com/office/drawing/2014/main" id="{3C4EE180-21BE-41FE-9CC9-DC0AC1F3A9AD}"/>
              </a:ext>
            </a:extLst>
          </p:cNvPr>
          <p:cNvSpPr/>
          <p:nvPr/>
        </p:nvSpPr>
        <p:spPr>
          <a:xfrm flipH="1">
            <a:off x="1896116" y="1638685"/>
            <a:ext cx="2339102" cy="525657"/>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2400" dirty="0">
                <a:solidFill>
                  <a:schemeClr val="accent1"/>
                </a:solidFill>
                <a:latin typeface="+mj-ea"/>
                <a:ea typeface="+mj-ea"/>
                <a:cs typeface="+mn-ea"/>
                <a:sym typeface="+mn-lt"/>
              </a:rPr>
              <a:t>学好知识再工作</a:t>
            </a:r>
          </a:p>
        </p:txBody>
      </p:sp>
      <p:pic>
        <p:nvPicPr>
          <p:cNvPr id="9" name="图形 3" descr="剪贴板 轮廓">
            <a:extLst>
              <a:ext uri="{FF2B5EF4-FFF2-40B4-BE49-F238E27FC236}">
                <a16:creationId xmlns:a16="http://schemas.microsoft.com/office/drawing/2014/main" id="{E92B9E12-6D3D-4C0F-BC1F-8F4D70B7BF4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1045" y="1611724"/>
            <a:ext cx="579581" cy="579581"/>
          </a:xfrm>
          <a:prstGeom prst="rect">
            <a:avLst/>
          </a:prstGeom>
        </p:spPr>
      </p:pic>
      <p:sp>
        <p:nvSpPr>
          <p:cNvPr id="10" name="文本框 7">
            <a:extLst>
              <a:ext uri="{FF2B5EF4-FFF2-40B4-BE49-F238E27FC236}">
                <a16:creationId xmlns:a16="http://schemas.microsoft.com/office/drawing/2014/main" id="{57F40073-7E81-439C-8929-D7B7F6CE9D73}"/>
              </a:ext>
            </a:extLst>
          </p:cNvPr>
          <p:cNvSpPr txBox="1"/>
          <p:nvPr/>
        </p:nvSpPr>
        <p:spPr>
          <a:xfrm>
            <a:off x="6753836" y="2264258"/>
            <a:ext cx="3927386" cy="955005"/>
          </a:xfrm>
          <a:prstGeom prst="rect">
            <a:avLst/>
          </a:prstGeom>
          <a:noFill/>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t>冰冻三尺，非一日之寒。虚心系向别人请教，事后自我又归纳总结，不断的改善自我的方式方法</a:t>
            </a:r>
            <a:endParaRPr lang="zh-CN" altLang="en-US" sz="1400" dirty="0">
              <a:cs typeface="+mn-ea"/>
              <a:sym typeface="+mn-lt"/>
            </a:endParaRPr>
          </a:p>
        </p:txBody>
      </p:sp>
      <p:sp>
        <p:nvSpPr>
          <p:cNvPr id="11" name="矩形 10">
            <a:extLst>
              <a:ext uri="{FF2B5EF4-FFF2-40B4-BE49-F238E27FC236}">
                <a16:creationId xmlns:a16="http://schemas.microsoft.com/office/drawing/2014/main" id="{773A76FA-8022-4164-A086-E29B8AFC3CAB}"/>
              </a:ext>
            </a:extLst>
          </p:cNvPr>
          <p:cNvSpPr/>
          <p:nvPr/>
        </p:nvSpPr>
        <p:spPr>
          <a:xfrm flipH="1">
            <a:off x="7201140" y="1644348"/>
            <a:ext cx="2031325" cy="525657"/>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2400" dirty="0">
                <a:solidFill>
                  <a:schemeClr val="accent1"/>
                </a:solidFill>
                <a:latin typeface="+mj-ea"/>
                <a:ea typeface="+mj-ea"/>
                <a:cs typeface="+mn-ea"/>
                <a:sym typeface="+mn-lt"/>
              </a:rPr>
              <a:t>理论结合实践</a:t>
            </a:r>
          </a:p>
        </p:txBody>
      </p:sp>
      <p:pic>
        <p:nvPicPr>
          <p:cNvPr id="12" name="图形 10" descr="用户 轮廓">
            <a:extLst>
              <a:ext uri="{FF2B5EF4-FFF2-40B4-BE49-F238E27FC236}">
                <a16:creationId xmlns:a16="http://schemas.microsoft.com/office/drawing/2014/main" id="{038C5DD8-22D3-411E-9B84-D2F23F23B85D}"/>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62665" y="1611724"/>
            <a:ext cx="579581" cy="579581"/>
          </a:xfrm>
          <a:prstGeom prst="rect">
            <a:avLst/>
          </a:prstGeom>
        </p:spPr>
      </p:pic>
      <p:sp>
        <p:nvSpPr>
          <p:cNvPr id="16" name="矩形 15">
            <a:extLst>
              <a:ext uri="{FF2B5EF4-FFF2-40B4-BE49-F238E27FC236}">
                <a16:creationId xmlns:a16="http://schemas.microsoft.com/office/drawing/2014/main" id="{345994C4-6776-462D-ADCA-9A34E8B798AE}"/>
              </a:ext>
            </a:extLst>
          </p:cNvPr>
          <p:cNvSpPr/>
          <p:nvPr/>
        </p:nvSpPr>
        <p:spPr>
          <a:xfrm>
            <a:off x="1069315" y="3752016"/>
            <a:ext cx="4711750" cy="2122714"/>
          </a:xfrm>
          <a:prstGeom prst="rect">
            <a:avLst/>
          </a:prstGeom>
          <a:solidFill>
            <a:schemeClr val="bg1">
              <a:alpha val="30000"/>
            </a:schemeClr>
          </a:soli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7" name="文本框 13">
            <a:extLst>
              <a:ext uri="{FF2B5EF4-FFF2-40B4-BE49-F238E27FC236}">
                <a16:creationId xmlns:a16="http://schemas.microsoft.com/office/drawing/2014/main" id="{D8027243-7D5E-4DB8-8C95-AD68B0BE00E9}"/>
              </a:ext>
            </a:extLst>
          </p:cNvPr>
          <p:cNvSpPr txBox="1"/>
          <p:nvPr/>
        </p:nvSpPr>
        <p:spPr>
          <a:xfrm>
            <a:off x="1412216" y="4650228"/>
            <a:ext cx="3927386" cy="964431"/>
          </a:xfrm>
          <a:prstGeom prst="rect">
            <a:avLst/>
          </a:prstGeom>
          <a:noFill/>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t>在今后的时间里，我将认真学习各项政策规章制度，努力使思想觉悟和工作效率全面进入一个新水平</a:t>
            </a:r>
            <a:endParaRPr lang="zh-CN" altLang="en-US" sz="1400" dirty="0">
              <a:cs typeface="+mn-ea"/>
              <a:sym typeface="+mn-lt"/>
            </a:endParaRPr>
          </a:p>
        </p:txBody>
      </p:sp>
      <p:sp>
        <p:nvSpPr>
          <p:cNvPr id="18" name="矩形 17">
            <a:extLst>
              <a:ext uri="{FF2B5EF4-FFF2-40B4-BE49-F238E27FC236}">
                <a16:creationId xmlns:a16="http://schemas.microsoft.com/office/drawing/2014/main" id="{4B3B2643-225C-405D-B01E-D9E307904E5B}"/>
              </a:ext>
            </a:extLst>
          </p:cNvPr>
          <p:cNvSpPr/>
          <p:nvPr/>
        </p:nvSpPr>
        <p:spPr>
          <a:xfrm flipH="1">
            <a:off x="1926101" y="4015969"/>
            <a:ext cx="2031325" cy="525657"/>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2400" dirty="0">
                <a:solidFill>
                  <a:schemeClr val="accent1"/>
                </a:solidFill>
                <a:latin typeface="+mj-ea"/>
                <a:ea typeface="+mj-ea"/>
                <a:cs typeface="+mn-ea"/>
                <a:sym typeface="+mn-lt"/>
              </a:rPr>
              <a:t>思想道德建设</a:t>
            </a:r>
          </a:p>
        </p:txBody>
      </p:sp>
      <p:pic>
        <p:nvPicPr>
          <p:cNvPr id="19" name="图形 50" descr="聊天气泡 轮廓">
            <a:extLst>
              <a:ext uri="{FF2B5EF4-FFF2-40B4-BE49-F238E27FC236}">
                <a16:creationId xmlns:a16="http://schemas.microsoft.com/office/drawing/2014/main" id="{BE15C543-AFB5-459F-A2F4-044EF3EF2B29}"/>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1045" y="4050867"/>
            <a:ext cx="579581" cy="579581"/>
          </a:xfrm>
          <a:prstGeom prst="rect">
            <a:avLst/>
          </a:prstGeom>
        </p:spPr>
      </p:pic>
      <p:sp>
        <p:nvSpPr>
          <p:cNvPr id="20" name="矩形 19">
            <a:extLst>
              <a:ext uri="{FF2B5EF4-FFF2-40B4-BE49-F238E27FC236}">
                <a16:creationId xmlns:a16="http://schemas.microsoft.com/office/drawing/2014/main" id="{6F6BE192-10F2-413B-A97C-3F0517D9B808}"/>
              </a:ext>
            </a:extLst>
          </p:cNvPr>
          <p:cNvSpPr/>
          <p:nvPr/>
        </p:nvSpPr>
        <p:spPr>
          <a:xfrm>
            <a:off x="6410935" y="3752016"/>
            <a:ext cx="4711750" cy="2122714"/>
          </a:xfrm>
          <a:prstGeom prst="rect">
            <a:avLst/>
          </a:prstGeom>
          <a:solidFill>
            <a:schemeClr val="bg1">
              <a:alpha val="30000"/>
            </a:schemeClr>
          </a:soli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1" name="文本框 18">
            <a:extLst>
              <a:ext uri="{FF2B5EF4-FFF2-40B4-BE49-F238E27FC236}">
                <a16:creationId xmlns:a16="http://schemas.microsoft.com/office/drawing/2014/main" id="{B97083C6-9784-4C84-ABDA-3541B780EB50}"/>
              </a:ext>
            </a:extLst>
          </p:cNvPr>
          <p:cNvSpPr txBox="1"/>
          <p:nvPr/>
        </p:nvSpPr>
        <p:spPr>
          <a:xfrm>
            <a:off x="6753836" y="4650228"/>
            <a:ext cx="3927386" cy="1250471"/>
          </a:xfrm>
          <a:prstGeom prst="rect">
            <a:avLst/>
          </a:prstGeom>
          <a:noFill/>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t>多参加各种活动，锻炼自我多方面的本事，以提高自身的素质层次。为公司的发展做出更大更多的贡献，也为个人的提高创造更多的空间</a:t>
            </a:r>
            <a:endParaRPr lang="zh-CN" altLang="en-US" sz="1400" dirty="0">
              <a:cs typeface="+mn-ea"/>
              <a:sym typeface="+mn-lt"/>
            </a:endParaRPr>
          </a:p>
        </p:txBody>
      </p:sp>
      <p:sp>
        <p:nvSpPr>
          <p:cNvPr id="22" name="矩形 21">
            <a:extLst>
              <a:ext uri="{FF2B5EF4-FFF2-40B4-BE49-F238E27FC236}">
                <a16:creationId xmlns:a16="http://schemas.microsoft.com/office/drawing/2014/main" id="{3338F731-4DB4-4C34-8BD1-4A80525BDBB2}"/>
              </a:ext>
            </a:extLst>
          </p:cNvPr>
          <p:cNvSpPr/>
          <p:nvPr/>
        </p:nvSpPr>
        <p:spPr>
          <a:xfrm flipH="1">
            <a:off x="7280808" y="3991423"/>
            <a:ext cx="2031325" cy="525657"/>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zh-CN" altLang="en-US" sz="2400" dirty="0">
                <a:solidFill>
                  <a:schemeClr val="accent1"/>
                </a:solidFill>
                <a:latin typeface="+mj-ea"/>
                <a:ea typeface="+mj-ea"/>
                <a:cs typeface="+mn-ea"/>
                <a:sym typeface="+mn-lt"/>
              </a:rPr>
              <a:t>提升个人素质</a:t>
            </a:r>
          </a:p>
        </p:txBody>
      </p:sp>
      <p:pic>
        <p:nvPicPr>
          <p:cNvPr id="23" name="图形 8" descr="上升趋势条形图 轮廓">
            <a:extLst>
              <a:ext uri="{FF2B5EF4-FFF2-40B4-BE49-F238E27FC236}">
                <a16:creationId xmlns:a16="http://schemas.microsoft.com/office/drawing/2014/main" id="{8D7FAEA5-B54D-41E7-8491-E1C87ED64473}"/>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62665" y="3997694"/>
            <a:ext cx="579581" cy="579581"/>
          </a:xfrm>
          <a:prstGeom prst="rect">
            <a:avLst/>
          </a:prstGeom>
        </p:spPr>
      </p:pic>
    </p:spTree>
    <p:extLst>
      <p:ext uri="{BB962C8B-B14F-4D97-AF65-F5344CB8AC3E}">
        <p14:creationId xmlns:p14="http://schemas.microsoft.com/office/powerpoint/2010/main" val="60382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亮点经验</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dirty="0">
                <a:solidFill>
                  <a:schemeClr val="bg1">
                    <a:lumMod val="75000"/>
                    <a:alpha val="64000"/>
                  </a:schemeClr>
                </a:solidFill>
                <a:cs typeface="+mn-ea"/>
                <a:sym typeface="+mn-lt"/>
              </a:rPr>
              <a:t>Experience</a:t>
            </a:r>
          </a:p>
        </p:txBody>
      </p:sp>
      <p:sp>
        <p:nvSpPr>
          <p:cNvPr id="38" name="矩形: 圆角 37">
            <a:extLst>
              <a:ext uri="{FF2B5EF4-FFF2-40B4-BE49-F238E27FC236}">
                <a16:creationId xmlns:a16="http://schemas.microsoft.com/office/drawing/2014/main" id="{252AF13E-E8D0-4059-9F70-0F0D1D99AB9A}"/>
              </a:ext>
            </a:extLst>
          </p:cNvPr>
          <p:cNvSpPr/>
          <p:nvPr/>
        </p:nvSpPr>
        <p:spPr>
          <a:xfrm>
            <a:off x="673420" y="1185224"/>
            <a:ext cx="6938687" cy="5003226"/>
          </a:xfrm>
          <a:prstGeom prst="roundRect">
            <a:avLst>
              <a:gd name="adj" fmla="val 8120"/>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cs typeface="+mn-ea"/>
              <a:sym typeface="+mn-lt"/>
            </a:endParaRPr>
          </a:p>
        </p:txBody>
      </p:sp>
      <p:sp>
        <p:nvSpPr>
          <p:cNvPr id="39" name="矩形: 圆角 38">
            <a:extLst>
              <a:ext uri="{FF2B5EF4-FFF2-40B4-BE49-F238E27FC236}">
                <a16:creationId xmlns:a16="http://schemas.microsoft.com/office/drawing/2014/main" id="{408A34EA-CDED-4E59-A0D1-3FCEC48079CE}"/>
              </a:ext>
            </a:extLst>
          </p:cNvPr>
          <p:cNvSpPr/>
          <p:nvPr/>
        </p:nvSpPr>
        <p:spPr>
          <a:xfrm>
            <a:off x="7905556" y="1185225"/>
            <a:ext cx="3613024" cy="5111076"/>
          </a:xfrm>
          <a:prstGeom prst="roundRect">
            <a:avLst>
              <a:gd name="adj" fmla="val 8120"/>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pic>
        <p:nvPicPr>
          <p:cNvPr id="8" name="图片 7">
            <a:extLst>
              <a:ext uri="{FF2B5EF4-FFF2-40B4-BE49-F238E27FC236}">
                <a16:creationId xmlns:a16="http://schemas.microsoft.com/office/drawing/2014/main" id="{59643440-32E6-43D3-823C-05D68C8B0C2B}"/>
              </a:ext>
            </a:extLst>
          </p:cNvPr>
          <p:cNvPicPr>
            <a:picLocks noChangeAspect="1"/>
          </p:cNvPicPr>
          <p:nvPr/>
        </p:nvPicPr>
        <p:blipFill rotWithShape="1">
          <a:blip r:embed="rId2">
            <a:extLst>
              <a:ext uri="{28A0092B-C50C-407E-A947-70E740481C1C}">
                <a14:useLocalDpi xmlns:a14="http://schemas.microsoft.com/office/drawing/2010/main" val="0"/>
              </a:ext>
            </a:extLst>
          </a:blip>
          <a:srcRect t="906" r="12961" b="906"/>
          <a:stretch/>
        </p:blipFill>
        <p:spPr>
          <a:xfrm>
            <a:off x="8047220" y="1552052"/>
            <a:ext cx="3329697" cy="4377422"/>
          </a:xfrm>
          <a:prstGeom prst="snip1Rect">
            <a:avLst>
              <a:gd name="adj" fmla="val 0"/>
            </a:avLst>
          </a:prstGeom>
          <a:noFill/>
        </p:spPr>
      </p:pic>
      <p:sp>
        <p:nvSpPr>
          <p:cNvPr id="20" name="文本框 19">
            <a:extLst>
              <a:ext uri="{FF2B5EF4-FFF2-40B4-BE49-F238E27FC236}">
                <a16:creationId xmlns:a16="http://schemas.microsoft.com/office/drawing/2014/main" id="{980B2F8D-E467-4D9E-A03C-F79A26AC7869}"/>
              </a:ext>
            </a:extLst>
          </p:cNvPr>
          <p:cNvSpPr txBox="1"/>
          <p:nvPr/>
        </p:nvSpPr>
        <p:spPr>
          <a:xfrm>
            <a:off x="1115151" y="1442844"/>
            <a:ext cx="3486032"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w="0"/>
                <a:solidFill>
                  <a:schemeClr val="accent1"/>
                </a:solidFill>
                <a:effectLst/>
                <a:uLnTx/>
                <a:uFillTx/>
                <a:latin typeface="+mj-ea"/>
                <a:ea typeface="+mj-ea"/>
                <a:cs typeface="+mn-ea"/>
                <a:sym typeface="+mn-lt"/>
              </a:rPr>
              <a:t>01.</a:t>
            </a:r>
            <a:r>
              <a:rPr kumimoji="0" lang="zh-CN" altLang="en-US" sz="2400" b="0" i="0" u="none" strike="noStrike" kern="1200" cap="none" spc="0" normalizeH="0" baseline="0" noProof="0" dirty="0">
                <a:ln w="0"/>
                <a:solidFill>
                  <a:schemeClr val="accent1"/>
                </a:solidFill>
                <a:effectLst/>
                <a:uLnTx/>
                <a:uFillTx/>
                <a:latin typeface="+mj-ea"/>
                <a:ea typeface="+mj-ea"/>
                <a:cs typeface="+mn-ea"/>
                <a:sym typeface="+mn-lt"/>
              </a:rPr>
              <a:t>企业管理和统计工作</a:t>
            </a:r>
          </a:p>
        </p:txBody>
      </p:sp>
      <p:sp>
        <p:nvSpPr>
          <p:cNvPr id="21" name="文本框 20">
            <a:extLst>
              <a:ext uri="{FF2B5EF4-FFF2-40B4-BE49-F238E27FC236}">
                <a16:creationId xmlns:a16="http://schemas.microsoft.com/office/drawing/2014/main" id="{B76CD9C6-FCB8-45C6-8C92-23DF6689FFBD}"/>
              </a:ext>
            </a:extLst>
          </p:cNvPr>
          <p:cNvSpPr txBox="1"/>
          <p:nvPr/>
        </p:nvSpPr>
        <p:spPr>
          <a:xfrm>
            <a:off x="1115151" y="1869717"/>
            <a:ext cx="5509386" cy="1138966"/>
          </a:xfrm>
          <a:prstGeom prst="rect">
            <a:avLst/>
          </a:prstGeom>
          <a:noFill/>
        </p:spPr>
        <p:txBody>
          <a:bodyPr wrap="square" rtlCol="0">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dirty="0"/>
              <a:t>由于统计工作一直是公司的薄弱环节，为强化统计管理和改进统计工作。将结合国家统计法及公司现状，适时出台新的统计管理制度和相关措施</a:t>
            </a:r>
            <a:endParaRPr kumimoji="1" lang="zh-CN" altLang="en-US" sz="1400" b="0" i="0" u="none" strike="noStrike" kern="1200" cap="none" spc="0" normalizeH="0" baseline="0" noProof="0" dirty="0">
              <a:ln>
                <a:noFill/>
              </a:ln>
              <a:effectLst/>
              <a:uLnTx/>
              <a:uFillTx/>
              <a:cs typeface="+mn-ea"/>
              <a:sym typeface="+mn-lt"/>
            </a:endParaRPr>
          </a:p>
        </p:txBody>
      </p:sp>
      <p:sp>
        <p:nvSpPr>
          <p:cNvPr id="45" name="文本框 44">
            <a:extLst>
              <a:ext uri="{FF2B5EF4-FFF2-40B4-BE49-F238E27FC236}">
                <a16:creationId xmlns:a16="http://schemas.microsoft.com/office/drawing/2014/main" id="{F4189736-1DCF-4024-A0EB-24B559EB496F}"/>
              </a:ext>
            </a:extLst>
          </p:cNvPr>
          <p:cNvSpPr txBox="1"/>
          <p:nvPr/>
        </p:nvSpPr>
        <p:spPr>
          <a:xfrm>
            <a:off x="1115150" y="3078190"/>
            <a:ext cx="3408211"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w="0"/>
                <a:solidFill>
                  <a:schemeClr val="accent1"/>
                </a:solidFill>
                <a:effectLst/>
                <a:uLnTx/>
                <a:uFillTx/>
                <a:latin typeface="+mj-ea"/>
                <a:ea typeface="+mj-ea"/>
                <a:cs typeface="+mn-ea"/>
                <a:sym typeface="+mn-lt"/>
              </a:rPr>
              <a:t>02.</a:t>
            </a:r>
            <a:r>
              <a:rPr kumimoji="0" lang="zh-CN" altLang="en-US" sz="2400" b="0" i="0" u="none" strike="noStrike" kern="1200" cap="none" spc="0" normalizeH="0" baseline="0" noProof="0" dirty="0">
                <a:ln w="0"/>
                <a:solidFill>
                  <a:schemeClr val="accent1"/>
                </a:solidFill>
                <a:effectLst/>
                <a:uLnTx/>
                <a:uFillTx/>
                <a:latin typeface="+mj-ea"/>
                <a:ea typeface="+mj-ea"/>
                <a:cs typeface="+mn-ea"/>
                <a:sym typeface="+mn-lt"/>
              </a:rPr>
              <a:t>项目管理和规划工作</a:t>
            </a:r>
          </a:p>
        </p:txBody>
      </p:sp>
      <p:sp>
        <p:nvSpPr>
          <p:cNvPr id="46" name="文本框 45">
            <a:extLst>
              <a:ext uri="{FF2B5EF4-FFF2-40B4-BE49-F238E27FC236}">
                <a16:creationId xmlns:a16="http://schemas.microsoft.com/office/drawing/2014/main" id="{BCAEFC69-55B5-4E7A-955F-84FBCDE74880}"/>
              </a:ext>
            </a:extLst>
          </p:cNvPr>
          <p:cNvSpPr txBox="1"/>
          <p:nvPr/>
        </p:nvSpPr>
        <p:spPr>
          <a:xfrm>
            <a:off x="1115150" y="3534247"/>
            <a:ext cx="5772033" cy="778868"/>
          </a:xfrm>
          <a:prstGeom prst="rect">
            <a:avLst/>
          </a:prstGeom>
          <a:noFill/>
        </p:spPr>
        <p:txBody>
          <a:bodyPr wrap="square" rtlCol="0">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dirty="0"/>
              <a:t>关注行业动态，组织相关人员进行广泛调研，推动企业并购工作等</a:t>
            </a:r>
            <a:endParaRPr kumimoji="1" lang="zh-CN" altLang="en-US" sz="1400" b="0" i="0" u="none" strike="noStrike" kern="1200" cap="none" spc="0" normalizeH="0" baseline="0" noProof="0" dirty="0">
              <a:ln>
                <a:noFill/>
              </a:ln>
              <a:effectLst/>
              <a:uLnTx/>
              <a:uFillTx/>
              <a:cs typeface="+mn-ea"/>
              <a:sym typeface="+mn-lt"/>
            </a:endParaRPr>
          </a:p>
        </p:txBody>
      </p:sp>
      <p:sp>
        <p:nvSpPr>
          <p:cNvPr id="48" name="文本框 47">
            <a:extLst>
              <a:ext uri="{FF2B5EF4-FFF2-40B4-BE49-F238E27FC236}">
                <a16:creationId xmlns:a16="http://schemas.microsoft.com/office/drawing/2014/main" id="{481498D5-FF5B-4FC6-B419-204CE1EAC8A1}"/>
              </a:ext>
            </a:extLst>
          </p:cNvPr>
          <p:cNvSpPr txBox="1"/>
          <p:nvPr/>
        </p:nvSpPr>
        <p:spPr>
          <a:xfrm>
            <a:off x="1115151" y="4480064"/>
            <a:ext cx="3408210" cy="46166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w="0"/>
                <a:solidFill>
                  <a:schemeClr val="accent1"/>
                </a:solidFill>
                <a:effectLst/>
                <a:uLnTx/>
                <a:uFillTx/>
                <a:latin typeface="+mj-ea"/>
                <a:ea typeface="+mj-ea"/>
                <a:cs typeface="+mn-ea"/>
                <a:sym typeface="+mn-lt"/>
              </a:rPr>
              <a:t>03.</a:t>
            </a:r>
            <a:r>
              <a:rPr kumimoji="0" lang="zh-CN" altLang="en-US" sz="2400" b="0" i="0" u="none" strike="noStrike" kern="1200" cap="none" spc="0" normalizeH="0" baseline="0" noProof="0" dirty="0">
                <a:ln w="0"/>
                <a:solidFill>
                  <a:schemeClr val="accent1"/>
                </a:solidFill>
                <a:effectLst/>
                <a:uLnTx/>
                <a:uFillTx/>
                <a:latin typeface="+mj-ea"/>
                <a:ea typeface="+mj-ea"/>
                <a:cs typeface="+mn-ea"/>
                <a:sym typeface="+mn-lt"/>
              </a:rPr>
              <a:t>人员管理和分配工作</a:t>
            </a:r>
          </a:p>
        </p:txBody>
      </p:sp>
      <p:sp>
        <p:nvSpPr>
          <p:cNvPr id="49" name="文本框 48">
            <a:extLst>
              <a:ext uri="{FF2B5EF4-FFF2-40B4-BE49-F238E27FC236}">
                <a16:creationId xmlns:a16="http://schemas.microsoft.com/office/drawing/2014/main" id="{45ADD437-A990-460B-9014-82779A24E61B}"/>
              </a:ext>
            </a:extLst>
          </p:cNvPr>
          <p:cNvSpPr txBox="1"/>
          <p:nvPr/>
        </p:nvSpPr>
        <p:spPr>
          <a:xfrm>
            <a:off x="1115150" y="4936121"/>
            <a:ext cx="5509387" cy="778868"/>
          </a:xfrm>
          <a:prstGeom prst="rect">
            <a:avLst/>
          </a:prstGeom>
          <a:noFill/>
        </p:spPr>
        <p:txBody>
          <a:bodyPr wrap="square" rtlCol="0">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dirty="0"/>
              <a:t>根据各岗各业人员的特长，分配人员的工作及时进行人员调动管理，做到各司其职</a:t>
            </a:r>
            <a:endParaRPr kumimoji="1" lang="zh-CN" altLang="en-US" sz="1400" b="0" i="0" u="none" strike="noStrike" kern="1200" cap="none" spc="0" normalizeH="0" baseline="0" noProof="0" dirty="0">
              <a:ln>
                <a:noFill/>
              </a:ln>
              <a:effectLst/>
              <a:uLnTx/>
              <a:uFillTx/>
              <a:cs typeface="+mn-ea"/>
              <a:sym typeface="+mn-lt"/>
            </a:endParaRPr>
          </a:p>
        </p:txBody>
      </p:sp>
    </p:spTree>
    <p:extLst>
      <p:ext uri="{BB962C8B-B14F-4D97-AF65-F5344CB8AC3E}">
        <p14:creationId xmlns:p14="http://schemas.microsoft.com/office/powerpoint/2010/main" val="381100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文本框 2">
            <a:extLst>
              <a:ext uri="{FF2B5EF4-FFF2-40B4-BE49-F238E27FC236}">
                <a16:creationId xmlns:a16="http://schemas.microsoft.com/office/drawing/2014/main" id="{F5D49BA2-CE77-2FA4-0274-2B518B7B76C4}"/>
              </a:ext>
            </a:extLst>
          </p:cNvPr>
          <p:cNvSpPr txBox="1"/>
          <p:nvPr/>
        </p:nvSpPr>
        <p:spPr>
          <a:xfrm>
            <a:off x="1163637" y="1057473"/>
            <a:ext cx="9864725" cy="1186479"/>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t>完善和推行项目法管理，施工管理水平进步提升。 自</a:t>
            </a:r>
            <a:r>
              <a:rPr lang="en-US" altLang="zh-CN" sz="1400" dirty="0"/>
              <a:t>20XX</a:t>
            </a:r>
            <a:r>
              <a:rPr lang="zh-CN" altLang="en-US" sz="1400" dirty="0"/>
              <a:t>年以来， 公司对重点工程开始运行项目法管理模式，该模式在人员管理方面、进度计划控制、质量技术控制安全环保控制方面取得了显著效果。今年公司在总结去年管理经验的基础上进一步完善 了项目管理办法，并把该模式推广到公司所有基建工程中去，取得了较好的效果，充分体现项目管理的优势，提高了项目管理的水平</a:t>
            </a:r>
            <a:endParaRPr lang="zh-CN" altLang="en-US" sz="1400" dirty="0">
              <a:solidFill>
                <a:schemeClr val="tx1">
                  <a:lumMod val="75000"/>
                  <a:lumOff val="25000"/>
                </a:schemeClr>
              </a:solidFill>
              <a:cs typeface="+mn-ea"/>
              <a:sym typeface="+mn-lt"/>
            </a:endParaRPr>
          </a:p>
        </p:txBody>
      </p:sp>
      <p:sp>
        <p:nvSpPr>
          <p:cNvPr id="333" name="菱形 332">
            <a:extLst>
              <a:ext uri="{FF2B5EF4-FFF2-40B4-BE49-F238E27FC236}">
                <a16:creationId xmlns:a16="http://schemas.microsoft.com/office/drawing/2014/main" id="{B46330F5-7946-2A46-5A00-6579D4A807A1}"/>
              </a:ext>
            </a:extLst>
          </p:cNvPr>
          <p:cNvSpPr/>
          <p:nvPr/>
        </p:nvSpPr>
        <p:spPr>
          <a:xfrm>
            <a:off x="1163638" y="3029335"/>
            <a:ext cx="859971" cy="859971"/>
          </a:xfrm>
          <a:prstGeom prst="diamond">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34" name="菱形 333">
            <a:extLst>
              <a:ext uri="{FF2B5EF4-FFF2-40B4-BE49-F238E27FC236}">
                <a16:creationId xmlns:a16="http://schemas.microsoft.com/office/drawing/2014/main" id="{E4AC8712-BC4C-3482-F70E-961F0201B080}"/>
              </a:ext>
            </a:extLst>
          </p:cNvPr>
          <p:cNvSpPr/>
          <p:nvPr/>
        </p:nvSpPr>
        <p:spPr>
          <a:xfrm>
            <a:off x="1236481" y="3029335"/>
            <a:ext cx="859971" cy="859971"/>
          </a:xfrm>
          <a:prstGeom prst="diamond">
            <a:avLst/>
          </a:prstGeom>
          <a:solidFill>
            <a:schemeClr val="accent1">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31" name="菱形 330">
            <a:extLst>
              <a:ext uri="{FF2B5EF4-FFF2-40B4-BE49-F238E27FC236}">
                <a16:creationId xmlns:a16="http://schemas.microsoft.com/office/drawing/2014/main" id="{D8483490-1CED-0792-6FF1-9D2CEB8D7632}"/>
              </a:ext>
            </a:extLst>
          </p:cNvPr>
          <p:cNvSpPr/>
          <p:nvPr/>
        </p:nvSpPr>
        <p:spPr>
          <a:xfrm>
            <a:off x="1163637" y="4967716"/>
            <a:ext cx="859971" cy="859971"/>
          </a:xfrm>
          <a:prstGeom prst="diamond">
            <a:avLst/>
          </a:prstGeom>
          <a:noFill/>
          <a:ln>
            <a:solidFill>
              <a:schemeClr val="accent1">
                <a:lumMod val="60000"/>
                <a:lumOff val="4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2" name="菱形 331">
            <a:extLst>
              <a:ext uri="{FF2B5EF4-FFF2-40B4-BE49-F238E27FC236}">
                <a16:creationId xmlns:a16="http://schemas.microsoft.com/office/drawing/2014/main" id="{246E7E52-CC39-335E-F1B7-1FFB08964AA8}"/>
              </a:ext>
            </a:extLst>
          </p:cNvPr>
          <p:cNvSpPr/>
          <p:nvPr/>
        </p:nvSpPr>
        <p:spPr>
          <a:xfrm>
            <a:off x="1236480" y="4967716"/>
            <a:ext cx="859971" cy="859971"/>
          </a:xfrm>
          <a:prstGeom prst="diamond">
            <a:avLst/>
          </a:prstGeom>
          <a:solidFill>
            <a:schemeClr val="accent1">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9" name="文本框 10">
            <a:extLst>
              <a:ext uri="{FF2B5EF4-FFF2-40B4-BE49-F238E27FC236}">
                <a16:creationId xmlns:a16="http://schemas.microsoft.com/office/drawing/2014/main" id="{E70FC1A4-A777-0A75-B540-1E1E5EF1CAFE}"/>
              </a:ext>
            </a:extLst>
          </p:cNvPr>
          <p:cNvSpPr txBox="1"/>
          <p:nvPr/>
        </p:nvSpPr>
        <p:spPr>
          <a:xfrm>
            <a:off x="2096453" y="2832755"/>
            <a:ext cx="1998028"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0" dirty="0">
                <a:solidFill>
                  <a:schemeClr val="accent1"/>
                </a:solidFill>
                <a:effectLst/>
                <a:cs typeface="+mn-ea"/>
                <a:sym typeface="+mn-lt"/>
              </a:rPr>
              <a:t>以师带徒</a:t>
            </a:r>
          </a:p>
        </p:txBody>
      </p:sp>
      <p:sp>
        <p:nvSpPr>
          <p:cNvPr id="330" name="文本框 11">
            <a:extLst>
              <a:ext uri="{FF2B5EF4-FFF2-40B4-BE49-F238E27FC236}">
                <a16:creationId xmlns:a16="http://schemas.microsoft.com/office/drawing/2014/main" id="{87B269D8-A38B-EC69-19DC-3EBC2607DE67}"/>
              </a:ext>
            </a:extLst>
          </p:cNvPr>
          <p:cNvSpPr txBox="1"/>
          <p:nvPr/>
        </p:nvSpPr>
        <p:spPr>
          <a:xfrm>
            <a:off x="2096451" y="3254888"/>
            <a:ext cx="1998029" cy="1030154"/>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t>针对年青员工理论知识比较丰富但实践经验缺乏的情况，积极开展导师带徒</a:t>
            </a:r>
            <a:r>
              <a:rPr lang="en-US" altLang="zh-CN" sz="1400" dirty="0"/>
              <a:t>"</a:t>
            </a:r>
            <a:r>
              <a:rPr lang="zh-CN" altLang="en-US" sz="1400" dirty="0"/>
              <a:t>活动</a:t>
            </a:r>
            <a:endParaRPr lang="zh-CN" altLang="en-US" sz="1400" dirty="0">
              <a:solidFill>
                <a:schemeClr val="tx1">
                  <a:lumMod val="75000"/>
                  <a:lumOff val="25000"/>
                </a:schemeClr>
              </a:solidFill>
              <a:cs typeface="+mn-ea"/>
              <a:sym typeface="+mn-lt"/>
            </a:endParaRPr>
          </a:p>
        </p:txBody>
      </p:sp>
      <p:sp>
        <p:nvSpPr>
          <p:cNvPr id="327" name="文本框 22">
            <a:extLst>
              <a:ext uri="{FF2B5EF4-FFF2-40B4-BE49-F238E27FC236}">
                <a16:creationId xmlns:a16="http://schemas.microsoft.com/office/drawing/2014/main" id="{6AC412FD-A590-2372-9D3D-A449DFA8DAC5}"/>
              </a:ext>
            </a:extLst>
          </p:cNvPr>
          <p:cNvSpPr txBox="1"/>
          <p:nvPr/>
        </p:nvSpPr>
        <p:spPr>
          <a:xfrm>
            <a:off x="2096453" y="4771136"/>
            <a:ext cx="1998028"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cs typeface="+mn-ea"/>
                <a:sym typeface="+mn-lt"/>
              </a:rPr>
              <a:t>员工积极性</a:t>
            </a:r>
            <a:endParaRPr lang="zh-CN" altLang="en-US" sz="2400" b="0" dirty="0">
              <a:solidFill>
                <a:schemeClr val="accent1"/>
              </a:solidFill>
              <a:effectLst/>
              <a:cs typeface="+mn-ea"/>
              <a:sym typeface="+mn-lt"/>
            </a:endParaRPr>
          </a:p>
        </p:txBody>
      </p:sp>
      <p:sp>
        <p:nvSpPr>
          <p:cNvPr id="328" name="文本框 23">
            <a:extLst>
              <a:ext uri="{FF2B5EF4-FFF2-40B4-BE49-F238E27FC236}">
                <a16:creationId xmlns:a16="http://schemas.microsoft.com/office/drawing/2014/main" id="{872A7E02-30F3-7C62-90BB-32878E2FC7FB}"/>
              </a:ext>
            </a:extLst>
          </p:cNvPr>
          <p:cNvSpPr txBox="1"/>
          <p:nvPr/>
        </p:nvSpPr>
        <p:spPr>
          <a:xfrm>
            <a:off x="2096451" y="5193269"/>
            <a:ext cx="1998029" cy="79008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t>增强员工积极性，定期展开系列活动，加强凝聚力的同时，提高员工积极性</a:t>
            </a:r>
            <a:endParaRPr lang="zh-CN" altLang="en-US" sz="1400" dirty="0">
              <a:solidFill>
                <a:schemeClr val="tx1">
                  <a:lumMod val="75000"/>
                  <a:lumOff val="25000"/>
                </a:schemeClr>
              </a:solidFill>
              <a:cs typeface="+mn-ea"/>
              <a:sym typeface="+mn-lt"/>
            </a:endParaRPr>
          </a:p>
        </p:txBody>
      </p:sp>
      <p:sp>
        <p:nvSpPr>
          <p:cNvPr id="325" name="菱形 324">
            <a:extLst>
              <a:ext uri="{FF2B5EF4-FFF2-40B4-BE49-F238E27FC236}">
                <a16:creationId xmlns:a16="http://schemas.microsoft.com/office/drawing/2014/main" id="{9D76040F-9E0A-3DB5-8658-95343DFF8816}"/>
              </a:ext>
            </a:extLst>
          </p:cNvPr>
          <p:cNvSpPr/>
          <p:nvPr/>
        </p:nvSpPr>
        <p:spPr>
          <a:xfrm>
            <a:off x="8087585" y="3029335"/>
            <a:ext cx="859971" cy="859971"/>
          </a:xfrm>
          <a:prstGeom prst="diamond">
            <a:avLst/>
          </a:prstGeom>
          <a:noFill/>
          <a:ln>
            <a:solidFill>
              <a:schemeClr val="accent1">
                <a:lumMod val="40000"/>
                <a:lumOff val="6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6" name="菱形 325">
            <a:extLst>
              <a:ext uri="{FF2B5EF4-FFF2-40B4-BE49-F238E27FC236}">
                <a16:creationId xmlns:a16="http://schemas.microsoft.com/office/drawing/2014/main" id="{FED58406-1674-BC1A-D9B8-0300DB0D52E6}"/>
              </a:ext>
            </a:extLst>
          </p:cNvPr>
          <p:cNvSpPr/>
          <p:nvPr/>
        </p:nvSpPr>
        <p:spPr>
          <a:xfrm>
            <a:off x="8160428" y="3029335"/>
            <a:ext cx="859971" cy="859971"/>
          </a:xfrm>
          <a:prstGeom prst="diamond">
            <a:avLst/>
          </a:prstGeom>
          <a:solidFill>
            <a:schemeClr val="accent1">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3" name="文本框 28">
            <a:extLst>
              <a:ext uri="{FF2B5EF4-FFF2-40B4-BE49-F238E27FC236}">
                <a16:creationId xmlns:a16="http://schemas.microsoft.com/office/drawing/2014/main" id="{6B2221D3-AC52-F086-E719-5913F81F38D1}"/>
              </a:ext>
            </a:extLst>
          </p:cNvPr>
          <p:cNvSpPr txBox="1"/>
          <p:nvPr/>
        </p:nvSpPr>
        <p:spPr>
          <a:xfrm>
            <a:off x="9020400" y="2832755"/>
            <a:ext cx="1998028"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OPPOSans R"/>
                <a:sym typeface="+mn-lt"/>
              </a:rPr>
              <a:t>创新能力</a:t>
            </a:r>
            <a:endParaRPr kumimoji="0" lang="zh-CN" altLang="en-US" sz="2400" b="0" i="0" u="none" strike="noStrike" kern="1200" cap="none" spc="0" normalizeH="0" baseline="0" noProof="0" dirty="0">
              <a:ln>
                <a:noFill/>
              </a:ln>
              <a:solidFill>
                <a:schemeClr val="accent1"/>
              </a:solidFill>
              <a:effectLst/>
              <a:uLnTx/>
              <a:uFillTx/>
              <a:latin typeface="+mj-ea"/>
              <a:ea typeface="+mj-ea"/>
              <a:cs typeface="OPPOSans R"/>
              <a:sym typeface="+mn-lt"/>
            </a:endParaRPr>
          </a:p>
        </p:txBody>
      </p:sp>
      <p:sp>
        <p:nvSpPr>
          <p:cNvPr id="324" name="文本框 29">
            <a:extLst>
              <a:ext uri="{FF2B5EF4-FFF2-40B4-BE49-F238E27FC236}">
                <a16:creationId xmlns:a16="http://schemas.microsoft.com/office/drawing/2014/main" id="{A52F18E7-81F2-4A4C-77AF-AAFB2607D4AE}"/>
              </a:ext>
            </a:extLst>
          </p:cNvPr>
          <p:cNvSpPr txBox="1"/>
          <p:nvPr/>
        </p:nvSpPr>
        <p:spPr>
          <a:xfrm>
            <a:off x="9020398" y="3254888"/>
            <a:ext cx="1998029" cy="79008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t>提高工作人员的创新能力，并且奖惩制度要跟上，培养创新型人才</a:t>
            </a:r>
            <a:endParaRPr lang="zh-CN" altLang="en-US" sz="1400" dirty="0">
              <a:solidFill>
                <a:schemeClr val="tx1">
                  <a:lumMod val="75000"/>
                  <a:lumOff val="25000"/>
                </a:schemeClr>
              </a:solidFill>
              <a:cs typeface="+mn-ea"/>
              <a:sym typeface="+mn-lt"/>
            </a:endParaRPr>
          </a:p>
        </p:txBody>
      </p:sp>
      <p:sp>
        <p:nvSpPr>
          <p:cNvPr id="321" name="菱形 320">
            <a:extLst>
              <a:ext uri="{FF2B5EF4-FFF2-40B4-BE49-F238E27FC236}">
                <a16:creationId xmlns:a16="http://schemas.microsoft.com/office/drawing/2014/main" id="{61ADCAB9-5185-B2C2-C18B-E49EF1785E15}"/>
              </a:ext>
            </a:extLst>
          </p:cNvPr>
          <p:cNvSpPr/>
          <p:nvPr/>
        </p:nvSpPr>
        <p:spPr>
          <a:xfrm>
            <a:off x="4592545" y="3029335"/>
            <a:ext cx="859971" cy="859971"/>
          </a:xfrm>
          <a:prstGeom prst="diamond">
            <a:avLst/>
          </a:prstGeom>
          <a:noFill/>
          <a:ln>
            <a:solidFill>
              <a:schemeClr val="accent1">
                <a:lumMod val="40000"/>
                <a:lumOff val="6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2" name="菱形 321">
            <a:extLst>
              <a:ext uri="{FF2B5EF4-FFF2-40B4-BE49-F238E27FC236}">
                <a16:creationId xmlns:a16="http://schemas.microsoft.com/office/drawing/2014/main" id="{D4403781-5E51-A5B5-6D6F-40AE70FA65A9}"/>
              </a:ext>
            </a:extLst>
          </p:cNvPr>
          <p:cNvSpPr/>
          <p:nvPr/>
        </p:nvSpPr>
        <p:spPr>
          <a:xfrm>
            <a:off x="4665388" y="3029335"/>
            <a:ext cx="859971" cy="859971"/>
          </a:xfrm>
          <a:prstGeom prst="diamond">
            <a:avLst/>
          </a:prstGeom>
          <a:solidFill>
            <a:schemeClr val="accent1">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9" name="文本框 34">
            <a:extLst>
              <a:ext uri="{FF2B5EF4-FFF2-40B4-BE49-F238E27FC236}">
                <a16:creationId xmlns:a16="http://schemas.microsoft.com/office/drawing/2014/main" id="{DEA2C2C7-FC75-4D87-1752-5841CB936CED}"/>
              </a:ext>
            </a:extLst>
          </p:cNvPr>
          <p:cNvSpPr txBox="1"/>
          <p:nvPr/>
        </p:nvSpPr>
        <p:spPr>
          <a:xfrm>
            <a:off x="5525360" y="2832755"/>
            <a:ext cx="1998028"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latin typeface="+mj-ea"/>
                <a:ea typeface="+mj-ea"/>
                <a:cs typeface="OPPOSans R"/>
                <a:sym typeface="+mn-lt"/>
              </a:rPr>
              <a:t>团结凝聚力</a:t>
            </a:r>
          </a:p>
        </p:txBody>
      </p:sp>
      <p:sp>
        <p:nvSpPr>
          <p:cNvPr id="320" name="文本框 35">
            <a:extLst>
              <a:ext uri="{FF2B5EF4-FFF2-40B4-BE49-F238E27FC236}">
                <a16:creationId xmlns:a16="http://schemas.microsoft.com/office/drawing/2014/main" id="{BD4A8043-E929-F0CF-DD17-41931BB3C2B2}"/>
              </a:ext>
            </a:extLst>
          </p:cNvPr>
          <p:cNvSpPr txBox="1"/>
          <p:nvPr/>
        </p:nvSpPr>
        <p:spPr>
          <a:xfrm>
            <a:off x="5525358" y="3254888"/>
            <a:ext cx="1998029" cy="79008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t>聚是一团火，散是满天星，加强公司员工团结的凝聚力，有利于提高公司效益</a:t>
            </a:r>
            <a:endParaRPr lang="zh-CN" altLang="en-US" sz="1400" dirty="0">
              <a:solidFill>
                <a:schemeClr val="tx1">
                  <a:lumMod val="75000"/>
                  <a:lumOff val="25000"/>
                </a:schemeClr>
              </a:solidFill>
              <a:cs typeface="+mn-ea"/>
              <a:sym typeface="+mn-lt"/>
            </a:endParaRPr>
          </a:p>
        </p:txBody>
      </p:sp>
      <p:sp>
        <p:nvSpPr>
          <p:cNvPr id="317" name="菱形 316">
            <a:extLst>
              <a:ext uri="{FF2B5EF4-FFF2-40B4-BE49-F238E27FC236}">
                <a16:creationId xmlns:a16="http://schemas.microsoft.com/office/drawing/2014/main" id="{CF0CCF7C-E6BB-7E68-D71C-0A74EE1F1A4C}"/>
              </a:ext>
            </a:extLst>
          </p:cNvPr>
          <p:cNvSpPr/>
          <p:nvPr/>
        </p:nvSpPr>
        <p:spPr>
          <a:xfrm>
            <a:off x="8087585" y="4967716"/>
            <a:ext cx="859971" cy="859971"/>
          </a:xfrm>
          <a:prstGeom prst="diamond">
            <a:avLst/>
          </a:prstGeom>
          <a:noFill/>
          <a:ln>
            <a:solidFill>
              <a:schemeClr val="accent1">
                <a:lumMod val="40000"/>
                <a:lumOff val="6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8" name="菱形 317">
            <a:extLst>
              <a:ext uri="{FF2B5EF4-FFF2-40B4-BE49-F238E27FC236}">
                <a16:creationId xmlns:a16="http://schemas.microsoft.com/office/drawing/2014/main" id="{2246E317-6D8A-224B-5FEC-B221ACAE96CB}"/>
              </a:ext>
            </a:extLst>
          </p:cNvPr>
          <p:cNvSpPr/>
          <p:nvPr/>
        </p:nvSpPr>
        <p:spPr>
          <a:xfrm>
            <a:off x="8160428" y="4967716"/>
            <a:ext cx="859971" cy="859971"/>
          </a:xfrm>
          <a:prstGeom prst="diamond">
            <a:avLst/>
          </a:prstGeom>
          <a:solidFill>
            <a:schemeClr val="accent1">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5" name="文本框 40">
            <a:extLst>
              <a:ext uri="{FF2B5EF4-FFF2-40B4-BE49-F238E27FC236}">
                <a16:creationId xmlns:a16="http://schemas.microsoft.com/office/drawing/2014/main" id="{A09565A4-5F82-C147-652B-39320580819F}"/>
              </a:ext>
            </a:extLst>
          </p:cNvPr>
          <p:cNvSpPr txBox="1"/>
          <p:nvPr/>
        </p:nvSpPr>
        <p:spPr>
          <a:xfrm>
            <a:off x="9020400" y="4771136"/>
            <a:ext cx="1998028"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OPPOSans R"/>
                <a:sym typeface="+mn-lt"/>
              </a:rPr>
              <a:t>思想道德</a:t>
            </a:r>
            <a:endParaRPr kumimoji="0" lang="zh-CN" altLang="en-US" sz="2400" b="0" i="0" u="none" strike="noStrike" kern="1200" cap="none" spc="0" normalizeH="0" baseline="0" noProof="0" dirty="0">
              <a:ln>
                <a:noFill/>
              </a:ln>
              <a:solidFill>
                <a:schemeClr val="accent1"/>
              </a:solidFill>
              <a:effectLst/>
              <a:uLnTx/>
              <a:uFillTx/>
              <a:latin typeface="+mj-ea"/>
              <a:ea typeface="+mj-ea"/>
              <a:cs typeface="OPPOSans R"/>
              <a:sym typeface="+mn-lt"/>
            </a:endParaRPr>
          </a:p>
        </p:txBody>
      </p:sp>
      <p:sp>
        <p:nvSpPr>
          <p:cNvPr id="316" name="文本框 41">
            <a:extLst>
              <a:ext uri="{FF2B5EF4-FFF2-40B4-BE49-F238E27FC236}">
                <a16:creationId xmlns:a16="http://schemas.microsoft.com/office/drawing/2014/main" id="{EBD5BB41-5616-65A7-DF6A-9C426D6C93D7}"/>
              </a:ext>
            </a:extLst>
          </p:cNvPr>
          <p:cNvSpPr txBox="1"/>
          <p:nvPr/>
        </p:nvSpPr>
        <p:spPr>
          <a:xfrm>
            <a:off x="9020398" y="5193269"/>
            <a:ext cx="1998029" cy="550022"/>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t>在思想上严格要求自己，争做利己利人的好少年</a:t>
            </a:r>
            <a:endParaRPr lang="zh-CN" altLang="en-US" sz="1400" dirty="0">
              <a:solidFill>
                <a:schemeClr val="tx1">
                  <a:lumMod val="75000"/>
                  <a:lumOff val="25000"/>
                </a:schemeClr>
              </a:solidFill>
              <a:cs typeface="+mn-ea"/>
              <a:sym typeface="+mn-lt"/>
            </a:endParaRPr>
          </a:p>
        </p:txBody>
      </p:sp>
      <p:sp>
        <p:nvSpPr>
          <p:cNvPr id="313" name="菱形 312">
            <a:extLst>
              <a:ext uri="{FF2B5EF4-FFF2-40B4-BE49-F238E27FC236}">
                <a16:creationId xmlns:a16="http://schemas.microsoft.com/office/drawing/2014/main" id="{860792BB-09E3-534A-AED5-ECD6BB93944E}"/>
              </a:ext>
            </a:extLst>
          </p:cNvPr>
          <p:cNvSpPr/>
          <p:nvPr/>
        </p:nvSpPr>
        <p:spPr>
          <a:xfrm>
            <a:off x="4592545" y="4967716"/>
            <a:ext cx="859971" cy="859971"/>
          </a:xfrm>
          <a:prstGeom prst="diamond">
            <a:avLst/>
          </a:prstGeom>
          <a:noFill/>
          <a:ln>
            <a:solidFill>
              <a:schemeClr val="accent1">
                <a:lumMod val="40000"/>
                <a:lumOff val="6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4" name="菱形 313">
            <a:extLst>
              <a:ext uri="{FF2B5EF4-FFF2-40B4-BE49-F238E27FC236}">
                <a16:creationId xmlns:a16="http://schemas.microsoft.com/office/drawing/2014/main" id="{142EA06C-D575-D5F9-6037-DBA06DF7EAAB}"/>
              </a:ext>
            </a:extLst>
          </p:cNvPr>
          <p:cNvSpPr/>
          <p:nvPr/>
        </p:nvSpPr>
        <p:spPr>
          <a:xfrm>
            <a:off x="4665388" y="4967716"/>
            <a:ext cx="859971" cy="859971"/>
          </a:xfrm>
          <a:prstGeom prst="diamond">
            <a:avLst/>
          </a:prstGeom>
          <a:solidFill>
            <a:schemeClr val="accent1">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11" name="文本框 46">
            <a:extLst>
              <a:ext uri="{FF2B5EF4-FFF2-40B4-BE49-F238E27FC236}">
                <a16:creationId xmlns:a16="http://schemas.microsoft.com/office/drawing/2014/main" id="{9C6903ED-85A2-4357-363D-34D88F15155E}"/>
              </a:ext>
            </a:extLst>
          </p:cNvPr>
          <p:cNvSpPr txBox="1"/>
          <p:nvPr/>
        </p:nvSpPr>
        <p:spPr>
          <a:xfrm>
            <a:off x="5525360" y="4771136"/>
            <a:ext cx="1998028"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OPPOSans R"/>
                <a:sym typeface="+mn-lt"/>
              </a:rPr>
              <a:t>工作能力</a:t>
            </a:r>
            <a:endParaRPr kumimoji="0" lang="zh-CN" altLang="en-US" sz="2400" b="0" i="0" u="none" strike="noStrike" kern="1200" cap="none" spc="0" normalizeH="0" baseline="0" noProof="0" dirty="0">
              <a:ln>
                <a:noFill/>
              </a:ln>
              <a:solidFill>
                <a:schemeClr val="accent1"/>
              </a:solidFill>
              <a:effectLst/>
              <a:uLnTx/>
              <a:uFillTx/>
              <a:latin typeface="+mj-ea"/>
              <a:ea typeface="+mj-ea"/>
              <a:cs typeface="OPPOSans R"/>
              <a:sym typeface="+mn-lt"/>
            </a:endParaRPr>
          </a:p>
        </p:txBody>
      </p:sp>
      <p:sp>
        <p:nvSpPr>
          <p:cNvPr id="312" name="文本框 47">
            <a:extLst>
              <a:ext uri="{FF2B5EF4-FFF2-40B4-BE49-F238E27FC236}">
                <a16:creationId xmlns:a16="http://schemas.microsoft.com/office/drawing/2014/main" id="{91E33957-BCCE-3E86-0413-0BFB3B0BA42E}"/>
              </a:ext>
            </a:extLst>
          </p:cNvPr>
          <p:cNvSpPr txBox="1"/>
          <p:nvPr/>
        </p:nvSpPr>
        <p:spPr>
          <a:xfrm>
            <a:off x="5525358" y="5193269"/>
            <a:ext cx="1998029" cy="79008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t>定期进行测验与培训，夯实基础，提高员工的工作能力</a:t>
            </a:r>
            <a:endParaRPr lang="zh-CN" altLang="en-US" sz="1400" dirty="0">
              <a:solidFill>
                <a:schemeClr val="tx1">
                  <a:lumMod val="75000"/>
                  <a:lumOff val="25000"/>
                </a:schemeClr>
              </a:solidFill>
              <a:cs typeface="+mn-ea"/>
              <a:sym typeface="+mn-lt"/>
            </a:endParaRPr>
          </a:p>
        </p:txBody>
      </p:sp>
      <p:sp>
        <p:nvSpPr>
          <p:cNvPr id="305" name="Freeform 6">
            <a:extLst>
              <a:ext uri="{FF2B5EF4-FFF2-40B4-BE49-F238E27FC236}">
                <a16:creationId xmlns:a16="http://schemas.microsoft.com/office/drawing/2014/main" id="{B4C59B99-083C-12ED-5A7B-B7C43E1D46A2}"/>
              </a:ext>
            </a:extLst>
          </p:cNvPr>
          <p:cNvSpPr>
            <a:spLocks noEditPoints="1"/>
          </p:cNvSpPr>
          <p:nvPr/>
        </p:nvSpPr>
        <p:spPr bwMode="auto">
          <a:xfrm>
            <a:off x="1416122" y="5220203"/>
            <a:ext cx="355000" cy="354836"/>
          </a:xfrm>
          <a:custGeom>
            <a:avLst/>
            <a:gdLst>
              <a:gd name="T0" fmla="*/ 2720 w 4318"/>
              <a:gd name="T1" fmla="*/ 682 h 4316"/>
              <a:gd name="T2" fmla="*/ 3175 w 4318"/>
              <a:gd name="T3" fmla="*/ 776 h 4316"/>
              <a:gd name="T4" fmla="*/ 3506 w 4318"/>
              <a:gd name="T5" fmla="*/ 1357 h 4316"/>
              <a:gd name="T6" fmla="*/ 3669 w 4318"/>
              <a:gd name="T7" fmla="*/ 1767 h 4316"/>
              <a:gd name="T8" fmla="*/ 3656 w 4318"/>
              <a:gd name="T9" fmla="*/ 2543 h 4316"/>
              <a:gd name="T10" fmla="*/ 3417 w 4318"/>
              <a:gd name="T11" fmla="*/ 3049 h 4316"/>
              <a:gd name="T12" fmla="*/ 3046 w 4318"/>
              <a:gd name="T13" fmla="*/ 3411 h 4316"/>
              <a:gd name="T14" fmla="*/ 2547 w 4318"/>
              <a:gd name="T15" fmla="*/ 3633 h 4316"/>
              <a:gd name="T16" fmla="*/ 1771 w 4318"/>
              <a:gd name="T17" fmla="*/ 3633 h 4316"/>
              <a:gd name="T18" fmla="*/ 1272 w 4318"/>
              <a:gd name="T19" fmla="*/ 3411 h 4316"/>
              <a:gd name="T20" fmla="*/ 901 w 4318"/>
              <a:gd name="T21" fmla="*/ 3049 h 4316"/>
              <a:gd name="T22" fmla="*/ 662 w 4318"/>
              <a:gd name="T23" fmla="*/ 2543 h 4316"/>
              <a:gd name="T24" fmla="*/ 649 w 4318"/>
              <a:gd name="T25" fmla="*/ 1767 h 4316"/>
              <a:gd name="T26" fmla="*/ 810 w 4318"/>
              <a:gd name="T27" fmla="*/ 1357 h 4316"/>
              <a:gd name="T28" fmla="*/ 1143 w 4318"/>
              <a:gd name="T29" fmla="*/ 776 h 4316"/>
              <a:gd name="T30" fmla="*/ 1598 w 4318"/>
              <a:gd name="T31" fmla="*/ 682 h 4316"/>
              <a:gd name="T32" fmla="*/ 2418 w 4318"/>
              <a:gd name="T33" fmla="*/ 173 h 4316"/>
              <a:gd name="T34" fmla="*/ 2461 w 4318"/>
              <a:gd name="T35" fmla="*/ 2873 h 4316"/>
              <a:gd name="T36" fmla="*/ 2758 w 4318"/>
              <a:gd name="T37" fmla="*/ 2652 h 4316"/>
              <a:gd name="T38" fmla="*/ 2921 w 4318"/>
              <a:gd name="T39" fmla="*/ 2314 h 4316"/>
              <a:gd name="T40" fmla="*/ 2901 w 4318"/>
              <a:gd name="T41" fmla="*/ 1927 h 4316"/>
              <a:gd name="T42" fmla="*/ 2708 w 4318"/>
              <a:gd name="T43" fmla="*/ 1609 h 4316"/>
              <a:gd name="T44" fmla="*/ 2390 w 4318"/>
              <a:gd name="T45" fmla="*/ 1416 h 4316"/>
              <a:gd name="T46" fmla="*/ 2002 w 4318"/>
              <a:gd name="T47" fmla="*/ 1397 h 4316"/>
              <a:gd name="T48" fmla="*/ 1665 w 4318"/>
              <a:gd name="T49" fmla="*/ 1559 h 4316"/>
              <a:gd name="T50" fmla="*/ 1443 w 4318"/>
              <a:gd name="T51" fmla="*/ 1856 h 4316"/>
              <a:gd name="T52" fmla="*/ 1386 w 4318"/>
              <a:gd name="T53" fmla="*/ 2237 h 4316"/>
              <a:gd name="T54" fmla="*/ 1514 w 4318"/>
              <a:gd name="T55" fmla="*/ 2592 h 4316"/>
              <a:gd name="T56" fmla="*/ 1789 w 4318"/>
              <a:gd name="T57" fmla="*/ 2841 h 4316"/>
              <a:gd name="T58" fmla="*/ 2158 w 4318"/>
              <a:gd name="T59" fmla="*/ 2935 h 4316"/>
              <a:gd name="T60" fmla="*/ 1534 w 4318"/>
              <a:gd name="T61" fmla="*/ 522 h 4316"/>
              <a:gd name="T62" fmla="*/ 327 w 4318"/>
              <a:gd name="T63" fmla="*/ 937 h 4316"/>
              <a:gd name="T64" fmla="*/ 507 w 4318"/>
              <a:gd name="T65" fmla="*/ 1631 h 4316"/>
              <a:gd name="T66" fmla="*/ 524 w 4318"/>
              <a:gd name="T67" fmla="*/ 2681 h 4316"/>
              <a:gd name="T68" fmla="*/ 327 w 4318"/>
              <a:gd name="T69" fmla="*/ 3379 h 4316"/>
              <a:gd name="T70" fmla="*/ 1549 w 4318"/>
              <a:gd name="T71" fmla="*/ 3744 h 4316"/>
              <a:gd name="T72" fmla="*/ 2591 w 4318"/>
              <a:gd name="T73" fmla="*/ 3799 h 4316"/>
              <a:gd name="T74" fmla="*/ 3018 w 4318"/>
              <a:gd name="T75" fmla="*/ 3626 h 4316"/>
              <a:gd name="T76" fmla="*/ 3724 w 4318"/>
              <a:gd name="T77" fmla="*/ 2858 h 4316"/>
              <a:gd name="T78" fmla="*/ 4318 w 4318"/>
              <a:gd name="T79" fmla="*/ 1727 h 4316"/>
              <a:gd name="T80" fmla="*/ 3703 w 4318"/>
              <a:gd name="T81" fmla="*/ 1357 h 4316"/>
              <a:gd name="T82" fmla="*/ 2967 w 4318"/>
              <a:gd name="T83" fmla="*/ 605 h 4316"/>
              <a:gd name="T84" fmla="*/ 2591 w 4318"/>
              <a:gd name="T85" fmla="*/ 0 h 4316"/>
              <a:gd name="T86" fmla="*/ 1892 w 4318"/>
              <a:gd name="T87" fmla="*/ 2701 h 4316"/>
              <a:gd name="T88" fmla="*/ 1649 w 4318"/>
              <a:gd name="T89" fmla="*/ 2482 h 4316"/>
              <a:gd name="T90" fmla="*/ 1554 w 4318"/>
              <a:gd name="T91" fmla="*/ 2159 h 4316"/>
              <a:gd name="T92" fmla="*/ 1649 w 4318"/>
              <a:gd name="T93" fmla="*/ 1834 h 4316"/>
              <a:gd name="T94" fmla="*/ 1892 w 4318"/>
              <a:gd name="T95" fmla="*/ 1615 h 4316"/>
              <a:gd name="T96" fmla="*/ 2229 w 4318"/>
              <a:gd name="T97" fmla="*/ 1558 h 4316"/>
              <a:gd name="T98" fmla="*/ 2537 w 4318"/>
              <a:gd name="T99" fmla="*/ 1686 h 4316"/>
              <a:gd name="T100" fmla="*/ 2728 w 4318"/>
              <a:gd name="T101" fmla="*/ 1954 h 4316"/>
              <a:gd name="T102" fmla="*/ 2748 w 4318"/>
              <a:gd name="T103" fmla="*/ 2296 h 4316"/>
              <a:gd name="T104" fmla="*/ 2587 w 4318"/>
              <a:gd name="T105" fmla="*/ 2585 h 4316"/>
              <a:gd name="T106" fmla="*/ 2297 w 4318"/>
              <a:gd name="T107" fmla="*/ 27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18" h="4316">
                <a:moveTo>
                  <a:pt x="2418" y="173"/>
                </a:moveTo>
                <a:lnTo>
                  <a:pt x="2418" y="593"/>
                </a:lnTo>
                <a:lnTo>
                  <a:pt x="2547" y="627"/>
                </a:lnTo>
                <a:lnTo>
                  <a:pt x="2635" y="652"/>
                </a:lnTo>
                <a:lnTo>
                  <a:pt x="2720" y="682"/>
                </a:lnTo>
                <a:lnTo>
                  <a:pt x="2803" y="717"/>
                </a:lnTo>
                <a:lnTo>
                  <a:pt x="2884" y="758"/>
                </a:lnTo>
                <a:lnTo>
                  <a:pt x="2963" y="802"/>
                </a:lnTo>
                <a:lnTo>
                  <a:pt x="3079" y="872"/>
                </a:lnTo>
                <a:lnTo>
                  <a:pt x="3175" y="776"/>
                </a:lnTo>
                <a:lnTo>
                  <a:pt x="3380" y="571"/>
                </a:lnTo>
                <a:lnTo>
                  <a:pt x="3747" y="937"/>
                </a:lnTo>
                <a:lnTo>
                  <a:pt x="3534" y="1149"/>
                </a:lnTo>
                <a:lnTo>
                  <a:pt x="3441" y="1244"/>
                </a:lnTo>
                <a:lnTo>
                  <a:pt x="3506" y="1357"/>
                </a:lnTo>
                <a:lnTo>
                  <a:pt x="3548" y="1435"/>
                </a:lnTo>
                <a:lnTo>
                  <a:pt x="3585" y="1515"/>
                </a:lnTo>
                <a:lnTo>
                  <a:pt x="3618" y="1597"/>
                </a:lnTo>
                <a:lnTo>
                  <a:pt x="3646" y="1681"/>
                </a:lnTo>
                <a:lnTo>
                  <a:pt x="3669" y="1767"/>
                </a:lnTo>
                <a:lnTo>
                  <a:pt x="3701" y="1899"/>
                </a:lnTo>
                <a:lnTo>
                  <a:pt x="4145" y="1899"/>
                </a:lnTo>
                <a:lnTo>
                  <a:pt x="4145" y="2417"/>
                </a:lnTo>
                <a:lnTo>
                  <a:pt x="3691" y="2417"/>
                </a:lnTo>
                <a:lnTo>
                  <a:pt x="3656" y="2543"/>
                </a:lnTo>
                <a:lnTo>
                  <a:pt x="3624" y="2646"/>
                </a:lnTo>
                <a:lnTo>
                  <a:pt x="3585" y="2744"/>
                </a:lnTo>
                <a:lnTo>
                  <a:pt x="3539" y="2841"/>
                </a:lnTo>
                <a:lnTo>
                  <a:pt x="3488" y="2934"/>
                </a:lnTo>
                <a:lnTo>
                  <a:pt x="3417" y="3049"/>
                </a:lnTo>
                <a:lnTo>
                  <a:pt x="3513" y="3144"/>
                </a:lnTo>
                <a:lnTo>
                  <a:pt x="3747" y="3379"/>
                </a:lnTo>
                <a:lnTo>
                  <a:pt x="3380" y="3745"/>
                </a:lnTo>
                <a:lnTo>
                  <a:pt x="3139" y="3504"/>
                </a:lnTo>
                <a:lnTo>
                  <a:pt x="3046" y="3411"/>
                </a:lnTo>
                <a:lnTo>
                  <a:pt x="2931" y="3477"/>
                </a:lnTo>
                <a:lnTo>
                  <a:pt x="2841" y="3525"/>
                </a:lnTo>
                <a:lnTo>
                  <a:pt x="2745" y="3567"/>
                </a:lnTo>
                <a:lnTo>
                  <a:pt x="2648" y="3603"/>
                </a:lnTo>
                <a:lnTo>
                  <a:pt x="2547" y="3633"/>
                </a:lnTo>
                <a:lnTo>
                  <a:pt x="2418" y="3665"/>
                </a:lnTo>
                <a:lnTo>
                  <a:pt x="2418" y="4143"/>
                </a:lnTo>
                <a:lnTo>
                  <a:pt x="1900" y="4143"/>
                </a:lnTo>
                <a:lnTo>
                  <a:pt x="1900" y="3665"/>
                </a:lnTo>
                <a:lnTo>
                  <a:pt x="1771" y="3633"/>
                </a:lnTo>
                <a:lnTo>
                  <a:pt x="1670" y="3603"/>
                </a:lnTo>
                <a:lnTo>
                  <a:pt x="1572" y="3567"/>
                </a:lnTo>
                <a:lnTo>
                  <a:pt x="1477" y="3525"/>
                </a:lnTo>
                <a:lnTo>
                  <a:pt x="1387" y="3477"/>
                </a:lnTo>
                <a:lnTo>
                  <a:pt x="1272" y="3411"/>
                </a:lnTo>
                <a:lnTo>
                  <a:pt x="1179" y="3504"/>
                </a:lnTo>
                <a:lnTo>
                  <a:pt x="938" y="3745"/>
                </a:lnTo>
                <a:lnTo>
                  <a:pt x="571" y="3379"/>
                </a:lnTo>
                <a:lnTo>
                  <a:pt x="805" y="3144"/>
                </a:lnTo>
                <a:lnTo>
                  <a:pt x="901" y="3049"/>
                </a:lnTo>
                <a:lnTo>
                  <a:pt x="830" y="2934"/>
                </a:lnTo>
                <a:lnTo>
                  <a:pt x="778" y="2841"/>
                </a:lnTo>
                <a:lnTo>
                  <a:pt x="733" y="2744"/>
                </a:lnTo>
                <a:lnTo>
                  <a:pt x="694" y="2646"/>
                </a:lnTo>
                <a:lnTo>
                  <a:pt x="662" y="2543"/>
                </a:lnTo>
                <a:lnTo>
                  <a:pt x="627" y="2417"/>
                </a:lnTo>
                <a:lnTo>
                  <a:pt x="173" y="2417"/>
                </a:lnTo>
                <a:lnTo>
                  <a:pt x="173" y="1899"/>
                </a:lnTo>
                <a:lnTo>
                  <a:pt x="617" y="1899"/>
                </a:lnTo>
                <a:lnTo>
                  <a:pt x="649" y="1767"/>
                </a:lnTo>
                <a:lnTo>
                  <a:pt x="672" y="1681"/>
                </a:lnTo>
                <a:lnTo>
                  <a:pt x="700" y="1597"/>
                </a:lnTo>
                <a:lnTo>
                  <a:pt x="732" y="1515"/>
                </a:lnTo>
                <a:lnTo>
                  <a:pt x="770" y="1435"/>
                </a:lnTo>
                <a:lnTo>
                  <a:pt x="810" y="1357"/>
                </a:lnTo>
                <a:lnTo>
                  <a:pt x="877" y="1244"/>
                </a:lnTo>
                <a:lnTo>
                  <a:pt x="783" y="1149"/>
                </a:lnTo>
                <a:lnTo>
                  <a:pt x="571" y="937"/>
                </a:lnTo>
                <a:lnTo>
                  <a:pt x="938" y="571"/>
                </a:lnTo>
                <a:lnTo>
                  <a:pt x="1143" y="776"/>
                </a:lnTo>
                <a:lnTo>
                  <a:pt x="1239" y="872"/>
                </a:lnTo>
                <a:lnTo>
                  <a:pt x="1354" y="802"/>
                </a:lnTo>
                <a:lnTo>
                  <a:pt x="1434" y="758"/>
                </a:lnTo>
                <a:lnTo>
                  <a:pt x="1514" y="717"/>
                </a:lnTo>
                <a:lnTo>
                  <a:pt x="1598" y="682"/>
                </a:lnTo>
                <a:lnTo>
                  <a:pt x="1683" y="652"/>
                </a:lnTo>
                <a:lnTo>
                  <a:pt x="1771" y="627"/>
                </a:lnTo>
                <a:lnTo>
                  <a:pt x="1900" y="593"/>
                </a:lnTo>
                <a:lnTo>
                  <a:pt x="1900" y="173"/>
                </a:lnTo>
                <a:lnTo>
                  <a:pt x="2418" y="173"/>
                </a:lnTo>
                <a:close/>
                <a:moveTo>
                  <a:pt x="2158" y="2935"/>
                </a:moveTo>
                <a:lnTo>
                  <a:pt x="2238" y="2931"/>
                </a:lnTo>
                <a:lnTo>
                  <a:pt x="2316" y="2919"/>
                </a:lnTo>
                <a:lnTo>
                  <a:pt x="2390" y="2900"/>
                </a:lnTo>
                <a:lnTo>
                  <a:pt x="2461" y="2873"/>
                </a:lnTo>
                <a:lnTo>
                  <a:pt x="2529" y="2841"/>
                </a:lnTo>
                <a:lnTo>
                  <a:pt x="2593" y="2803"/>
                </a:lnTo>
                <a:lnTo>
                  <a:pt x="2653" y="2757"/>
                </a:lnTo>
                <a:lnTo>
                  <a:pt x="2708" y="2707"/>
                </a:lnTo>
                <a:lnTo>
                  <a:pt x="2758" y="2652"/>
                </a:lnTo>
                <a:lnTo>
                  <a:pt x="2803" y="2592"/>
                </a:lnTo>
                <a:lnTo>
                  <a:pt x="2842" y="2528"/>
                </a:lnTo>
                <a:lnTo>
                  <a:pt x="2875" y="2460"/>
                </a:lnTo>
                <a:lnTo>
                  <a:pt x="2901" y="2389"/>
                </a:lnTo>
                <a:lnTo>
                  <a:pt x="2921" y="2314"/>
                </a:lnTo>
                <a:lnTo>
                  <a:pt x="2932" y="2237"/>
                </a:lnTo>
                <a:lnTo>
                  <a:pt x="2936" y="2159"/>
                </a:lnTo>
                <a:lnTo>
                  <a:pt x="2932" y="2079"/>
                </a:lnTo>
                <a:lnTo>
                  <a:pt x="2921" y="2002"/>
                </a:lnTo>
                <a:lnTo>
                  <a:pt x="2901" y="1927"/>
                </a:lnTo>
                <a:lnTo>
                  <a:pt x="2875" y="1856"/>
                </a:lnTo>
                <a:lnTo>
                  <a:pt x="2842" y="1788"/>
                </a:lnTo>
                <a:lnTo>
                  <a:pt x="2803" y="1724"/>
                </a:lnTo>
                <a:lnTo>
                  <a:pt x="2758" y="1664"/>
                </a:lnTo>
                <a:lnTo>
                  <a:pt x="2708" y="1609"/>
                </a:lnTo>
                <a:lnTo>
                  <a:pt x="2653" y="1559"/>
                </a:lnTo>
                <a:lnTo>
                  <a:pt x="2593" y="1515"/>
                </a:lnTo>
                <a:lnTo>
                  <a:pt x="2529" y="1475"/>
                </a:lnTo>
                <a:lnTo>
                  <a:pt x="2461" y="1443"/>
                </a:lnTo>
                <a:lnTo>
                  <a:pt x="2390" y="1416"/>
                </a:lnTo>
                <a:lnTo>
                  <a:pt x="2316" y="1397"/>
                </a:lnTo>
                <a:lnTo>
                  <a:pt x="2238" y="1385"/>
                </a:lnTo>
                <a:lnTo>
                  <a:pt x="2158" y="1381"/>
                </a:lnTo>
                <a:lnTo>
                  <a:pt x="2080" y="1385"/>
                </a:lnTo>
                <a:lnTo>
                  <a:pt x="2002" y="1397"/>
                </a:lnTo>
                <a:lnTo>
                  <a:pt x="1928" y="1416"/>
                </a:lnTo>
                <a:lnTo>
                  <a:pt x="1857" y="1443"/>
                </a:lnTo>
                <a:lnTo>
                  <a:pt x="1789" y="1475"/>
                </a:lnTo>
                <a:lnTo>
                  <a:pt x="1725" y="1515"/>
                </a:lnTo>
                <a:lnTo>
                  <a:pt x="1665" y="1559"/>
                </a:lnTo>
                <a:lnTo>
                  <a:pt x="1610" y="1609"/>
                </a:lnTo>
                <a:lnTo>
                  <a:pt x="1560" y="1664"/>
                </a:lnTo>
                <a:lnTo>
                  <a:pt x="1514" y="1724"/>
                </a:lnTo>
                <a:lnTo>
                  <a:pt x="1476" y="1788"/>
                </a:lnTo>
                <a:lnTo>
                  <a:pt x="1443" y="1856"/>
                </a:lnTo>
                <a:lnTo>
                  <a:pt x="1417" y="1927"/>
                </a:lnTo>
                <a:lnTo>
                  <a:pt x="1397" y="2002"/>
                </a:lnTo>
                <a:lnTo>
                  <a:pt x="1386" y="2079"/>
                </a:lnTo>
                <a:lnTo>
                  <a:pt x="1382" y="2159"/>
                </a:lnTo>
                <a:lnTo>
                  <a:pt x="1386" y="2237"/>
                </a:lnTo>
                <a:lnTo>
                  <a:pt x="1397" y="2314"/>
                </a:lnTo>
                <a:lnTo>
                  <a:pt x="1417" y="2389"/>
                </a:lnTo>
                <a:lnTo>
                  <a:pt x="1443" y="2460"/>
                </a:lnTo>
                <a:lnTo>
                  <a:pt x="1476" y="2528"/>
                </a:lnTo>
                <a:lnTo>
                  <a:pt x="1514" y="2592"/>
                </a:lnTo>
                <a:lnTo>
                  <a:pt x="1560" y="2652"/>
                </a:lnTo>
                <a:lnTo>
                  <a:pt x="1610" y="2707"/>
                </a:lnTo>
                <a:lnTo>
                  <a:pt x="1665" y="2757"/>
                </a:lnTo>
                <a:lnTo>
                  <a:pt x="1725" y="2803"/>
                </a:lnTo>
                <a:lnTo>
                  <a:pt x="1789" y="2841"/>
                </a:lnTo>
                <a:lnTo>
                  <a:pt x="1857" y="2873"/>
                </a:lnTo>
                <a:lnTo>
                  <a:pt x="1928" y="2900"/>
                </a:lnTo>
                <a:lnTo>
                  <a:pt x="2002" y="2919"/>
                </a:lnTo>
                <a:lnTo>
                  <a:pt x="2080" y="2931"/>
                </a:lnTo>
                <a:lnTo>
                  <a:pt x="2158" y="2935"/>
                </a:lnTo>
                <a:close/>
                <a:moveTo>
                  <a:pt x="2591" y="0"/>
                </a:moveTo>
                <a:lnTo>
                  <a:pt x="1727" y="0"/>
                </a:lnTo>
                <a:lnTo>
                  <a:pt x="1727" y="459"/>
                </a:lnTo>
                <a:lnTo>
                  <a:pt x="1629" y="488"/>
                </a:lnTo>
                <a:lnTo>
                  <a:pt x="1534" y="522"/>
                </a:lnTo>
                <a:lnTo>
                  <a:pt x="1442" y="562"/>
                </a:lnTo>
                <a:lnTo>
                  <a:pt x="1351" y="605"/>
                </a:lnTo>
                <a:lnTo>
                  <a:pt x="1265" y="654"/>
                </a:lnTo>
                <a:lnTo>
                  <a:pt x="938" y="327"/>
                </a:lnTo>
                <a:lnTo>
                  <a:pt x="327" y="937"/>
                </a:lnTo>
                <a:lnTo>
                  <a:pt x="661" y="1272"/>
                </a:lnTo>
                <a:lnTo>
                  <a:pt x="615" y="1357"/>
                </a:lnTo>
                <a:lnTo>
                  <a:pt x="573" y="1446"/>
                </a:lnTo>
                <a:lnTo>
                  <a:pt x="538" y="1537"/>
                </a:lnTo>
                <a:lnTo>
                  <a:pt x="507" y="1631"/>
                </a:lnTo>
                <a:lnTo>
                  <a:pt x="480" y="1727"/>
                </a:lnTo>
                <a:lnTo>
                  <a:pt x="0" y="1727"/>
                </a:lnTo>
                <a:lnTo>
                  <a:pt x="0" y="2589"/>
                </a:lnTo>
                <a:lnTo>
                  <a:pt x="495" y="2589"/>
                </a:lnTo>
                <a:lnTo>
                  <a:pt x="524" y="2681"/>
                </a:lnTo>
                <a:lnTo>
                  <a:pt x="556" y="2770"/>
                </a:lnTo>
                <a:lnTo>
                  <a:pt x="594" y="2858"/>
                </a:lnTo>
                <a:lnTo>
                  <a:pt x="636" y="2941"/>
                </a:lnTo>
                <a:lnTo>
                  <a:pt x="683" y="3023"/>
                </a:lnTo>
                <a:lnTo>
                  <a:pt x="327" y="3379"/>
                </a:lnTo>
                <a:lnTo>
                  <a:pt x="938" y="3989"/>
                </a:lnTo>
                <a:lnTo>
                  <a:pt x="1300" y="3626"/>
                </a:lnTo>
                <a:lnTo>
                  <a:pt x="1382" y="3669"/>
                </a:lnTo>
                <a:lnTo>
                  <a:pt x="1464" y="3709"/>
                </a:lnTo>
                <a:lnTo>
                  <a:pt x="1549" y="3744"/>
                </a:lnTo>
                <a:lnTo>
                  <a:pt x="1637" y="3774"/>
                </a:lnTo>
                <a:lnTo>
                  <a:pt x="1727" y="3799"/>
                </a:lnTo>
                <a:lnTo>
                  <a:pt x="1727" y="4316"/>
                </a:lnTo>
                <a:lnTo>
                  <a:pt x="2591" y="4316"/>
                </a:lnTo>
                <a:lnTo>
                  <a:pt x="2591" y="3799"/>
                </a:lnTo>
                <a:lnTo>
                  <a:pt x="2681" y="3774"/>
                </a:lnTo>
                <a:lnTo>
                  <a:pt x="2769" y="3744"/>
                </a:lnTo>
                <a:lnTo>
                  <a:pt x="2854" y="3709"/>
                </a:lnTo>
                <a:lnTo>
                  <a:pt x="2936" y="3669"/>
                </a:lnTo>
                <a:lnTo>
                  <a:pt x="3018" y="3626"/>
                </a:lnTo>
                <a:lnTo>
                  <a:pt x="3380" y="3989"/>
                </a:lnTo>
                <a:lnTo>
                  <a:pt x="3991" y="3379"/>
                </a:lnTo>
                <a:lnTo>
                  <a:pt x="3635" y="3023"/>
                </a:lnTo>
                <a:lnTo>
                  <a:pt x="3682" y="2941"/>
                </a:lnTo>
                <a:lnTo>
                  <a:pt x="3724" y="2858"/>
                </a:lnTo>
                <a:lnTo>
                  <a:pt x="3762" y="2770"/>
                </a:lnTo>
                <a:lnTo>
                  <a:pt x="3794" y="2681"/>
                </a:lnTo>
                <a:lnTo>
                  <a:pt x="3822" y="2589"/>
                </a:lnTo>
                <a:lnTo>
                  <a:pt x="4318" y="2589"/>
                </a:lnTo>
                <a:lnTo>
                  <a:pt x="4318" y="1727"/>
                </a:lnTo>
                <a:lnTo>
                  <a:pt x="3838" y="1727"/>
                </a:lnTo>
                <a:lnTo>
                  <a:pt x="3811" y="1631"/>
                </a:lnTo>
                <a:lnTo>
                  <a:pt x="3780" y="1537"/>
                </a:lnTo>
                <a:lnTo>
                  <a:pt x="3743" y="1446"/>
                </a:lnTo>
                <a:lnTo>
                  <a:pt x="3703" y="1357"/>
                </a:lnTo>
                <a:lnTo>
                  <a:pt x="3657" y="1272"/>
                </a:lnTo>
                <a:lnTo>
                  <a:pt x="3991" y="937"/>
                </a:lnTo>
                <a:lnTo>
                  <a:pt x="3380" y="327"/>
                </a:lnTo>
                <a:lnTo>
                  <a:pt x="3053" y="654"/>
                </a:lnTo>
                <a:lnTo>
                  <a:pt x="2967" y="605"/>
                </a:lnTo>
                <a:lnTo>
                  <a:pt x="2876" y="562"/>
                </a:lnTo>
                <a:lnTo>
                  <a:pt x="2783" y="522"/>
                </a:lnTo>
                <a:lnTo>
                  <a:pt x="2689" y="488"/>
                </a:lnTo>
                <a:lnTo>
                  <a:pt x="2591" y="459"/>
                </a:lnTo>
                <a:lnTo>
                  <a:pt x="2591" y="0"/>
                </a:lnTo>
                <a:close/>
                <a:moveTo>
                  <a:pt x="2158" y="2762"/>
                </a:moveTo>
                <a:lnTo>
                  <a:pt x="2089" y="2758"/>
                </a:lnTo>
                <a:lnTo>
                  <a:pt x="2021" y="2746"/>
                </a:lnTo>
                <a:lnTo>
                  <a:pt x="1955" y="2727"/>
                </a:lnTo>
                <a:lnTo>
                  <a:pt x="1892" y="2701"/>
                </a:lnTo>
                <a:lnTo>
                  <a:pt x="1835" y="2668"/>
                </a:lnTo>
                <a:lnTo>
                  <a:pt x="1781" y="2630"/>
                </a:lnTo>
                <a:lnTo>
                  <a:pt x="1731" y="2585"/>
                </a:lnTo>
                <a:lnTo>
                  <a:pt x="1687" y="2536"/>
                </a:lnTo>
                <a:lnTo>
                  <a:pt x="1649" y="2482"/>
                </a:lnTo>
                <a:lnTo>
                  <a:pt x="1616" y="2424"/>
                </a:lnTo>
                <a:lnTo>
                  <a:pt x="1590" y="2362"/>
                </a:lnTo>
                <a:lnTo>
                  <a:pt x="1570" y="2296"/>
                </a:lnTo>
                <a:lnTo>
                  <a:pt x="1558" y="2228"/>
                </a:lnTo>
                <a:lnTo>
                  <a:pt x="1554" y="2159"/>
                </a:lnTo>
                <a:lnTo>
                  <a:pt x="1558" y="2088"/>
                </a:lnTo>
                <a:lnTo>
                  <a:pt x="1570" y="2020"/>
                </a:lnTo>
                <a:lnTo>
                  <a:pt x="1590" y="1954"/>
                </a:lnTo>
                <a:lnTo>
                  <a:pt x="1616" y="1893"/>
                </a:lnTo>
                <a:lnTo>
                  <a:pt x="1649" y="1834"/>
                </a:lnTo>
                <a:lnTo>
                  <a:pt x="1687" y="1780"/>
                </a:lnTo>
                <a:lnTo>
                  <a:pt x="1731" y="1731"/>
                </a:lnTo>
                <a:lnTo>
                  <a:pt x="1781" y="1686"/>
                </a:lnTo>
                <a:lnTo>
                  <a:pt x="1835" y="1648"/>
                </a:lnTo>
                <a:lnTo>
                  <a:pt x="1892" y="1615"/>
                </a:lnTo>
                <a:lnTo>
                  <a:pt x="1955" y="1589"/>
                </a:lnTo>
                <a:lnTo>
                  <a:pt x="2021" y="1570"/>
                </a:lnTo>
                <a:lnTo>
                  <a:pt x="2089" y="1558"/>
                </a:lnTo>
                <a:lnTo>
                  <a:pt x="2158" y="1554"/>
                </a:lnTo>
                <a:lnTo>
                  <a:pt x="2229" y="1558"/>
                </a:lnTo>
                <a:lnTo>
                  <a:pt x="2297" y="1570"/>
                </a:lnTo>
                <a:lnTo>
                  <a:pt x="2363" y="1589"/>
                </a:lnTo>
                <a:lnTo>
                  <a:pt x="2424" y="1615"/>
                </a:lnTo>
                <a:lnTo>
                  <a:pt x="2483" y="1648"/>
                </a:lnTo>
                <a:lnTo>
                  <a:pt x="2537" y="1686"/>
                </a:lnTo>
                <a:lnTo>
                  <a:pt x="2587" y="1731"/>
                </a:lnTo>
                <a:lnTo>
                  <a:pt x="2631" y="1780"/>
                </a:lnTo>
                <a:lnTo>
                  <a:pt x="2669" y="1834"/>
                </a:lnTo>
                <a:lnTo>
                  <a:pt x="2702" y="1893"/>
                </a:lnTo>
                <a:lnTo>
                  <a:pt x="2728" y="1954"/>
                </a:lnTo>
                <a:lnTo>
                  <a:pt x="2748" y="2020"/>
                </a:lnTo>
                <a:lnTo>
                  <a:pt x="2760" y="2088"/>
                </a:lnTo>
                <a:lnTo>
                  <a:pt x="2764" y="2159"/>
                </a:lnTo>
                <a:lnTo>
                  <a:pt x="2760" y="2228"/>
                </a:lnTo>
                <a:lnTo>
                  <a:pt x="2748" y="2296"/>
                </a:lnTo>
                <a:lnTo>
                  <a:pt x="2728" y="2362"/>
                </a:lnTo>
                <a:lnTo>
                  <a:pt x="2702" y="2424"/>
                </a:lnTo>
                <a:lnTo>
                  <a:pt x="2669" y="2482"/>
                </a:lnTo>
                <a:lnTo>
                  <a:pt x="2631" y="2536"/>
                </a:lnTo>
                <a:lnTo>
                  <a:pt x="2587" y="2585"/>
                </a:lnTo>
                <a:lnTo>
                  <a:pt x="2537" y="2630"/>
                </a:lnTo>
                <a:lnTo>
                  <a:pt x="2483" y="2668"/>
                </a:lnTo>
                <a:lnTo>
                  <a:pt x="2424" y="2701"/>
                </a:lnTo>
                <a:lnTo>
                  <a:pt x="2363" y="2727"/>
                </a:lnTo>
                <a:lnTo>
                  <a:pt x="2297" y="2746"/>
                </a:lnTo>
                <a:lnTo>
                  <a:pt x="2229" y="2758"/>
                </a:lnTo>
                <a:lnTo>
                  <a:pt x="2158" y="2762"/>
                </a:lnTo>
                <a:close/>
              </a:path>
            </a:pathLst>
          </a:custGeom>
          <a:solidFill>
            <a:schemeClr val="bg1"/>
          </a:solidFill>
          <a:ln w="0">
            <a:noFill/>
            <a:prstDash val="solid"/>
            <a:round/>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6" name="Freeform 22">
            <a:extLst>
              <a:ext uri="{FF2B5EF4-FFF2-40B4-BE49-F238E27FC236}">
                <a16:creationId xmlns:a16="http://schemas.microsoft.com/office/drawing/2014/main" id="{770D09D1-DA76-EBF3-20BF-A6D8A78AC459}"/>
              </a:ext>
            </a:extLst>
          </p:cNvPr>
          <p:cNvSpPr>
            <a:spLocks noEditPoints="1"/>
          </p:cNvSpPr>
          <p:nvPr/>
        </p:nvSpPr>
        <p:spPr bwMode="auto">
          <a:xfrm>
            <a:off x="8414200" y="3338005"/>
            <a:ext cx="277362" cy="242630"/>
          </a:xfrm>
          <a:custGeom>
            <a:avLst/>
            <a:gdLst>
              <a:gd name="T0" fmla="*/ 3659 w 4935"/>
              <a:gd name="T1" fmla="*/ 223 h 4317"/>
              <a:gd name="T2" fmla="*/ 3554 w 4935"/>
              <a:gd name="T3" fmla="*/ 61 h 4317"/>
              <a:gd name="T4" fmla="*/ 3392 w 4935"/>
              <a:gd name="T5" fmla="*/ 0 h 4317"/>
              <a:gd name="T6" fmla="*/ 1405 w 4935"/>
              <a:gd name="T7" fmla="*/ 45 h 4317"/>
              <a:gd name="T8" fmla="*/ 1293 w 4935"/>
              <a:gd name="T9" fmla="*/ 193 h 4317"/>
              <a:gd name="T10" fmla="*/ 617 w 4935"/>
              <a:gd name="T11" fmla="*/ 617 h 4317"/>
              <a:gd name="T12" fmla="*/ 286 w 4935"/>
              <a:gd name="T13" fmla="*/ 713 h 4317"/>
              <a:gd name="T14" fmla="*/ 63 w 4935"/>
              <a:gd name="T15" fmla="*/ 963 h 4317"/>
              <a:gd name="T16" fmla="*/ 0 w 4935"/>
              <a:gd name="T17" fmla="*/ 3701 h 4317"/>
              <a:gd name="T18" fmla="*/ 96 w 4935"/>
              <a:gd name="T19" fmla="*/ 4031 h 4317"/>
              <a:gd name="T20" fmla="*/ 345 w 4935"/>
              <a:gd name="T21" fmla="*/ 4254 h 4317"/>
              <a:gd name="T22" fmla="*/ 4318 w 4935"/>
              <a:gd name="T23" fmla="*/ 4317 h 4317"/>
              <a:gd name="T24" fmla="*/ 4650 w 4935"/>
              <a:gd name="T25" fmla="*/ 4221 h 4317"/>
              <a:gd name="T26" fmla="*/ 4873 w 4935"/>
              <a:gd name="T27" fmla="*/ 3972 h 4317"/>
              <a:gd name="T28" fmla="*/ 4935 w 4935"/>
              <a:gd name="T29" fmla="*/ 1233 h 4317"/>
              <a:gd name="T30" fmla="*/ 4840 w 4935"/>
              <a:gd name="T31" fmla="*/ 903 h 4317"/>
              <a:gd name="T32" fmla="*/ 4590 w 4935"/>
              <a:gd name="T33" fmla="*/ 680 h 4317"/>
              <a:gd name="T34" fmla="*/ 4627 w 4935"/>
              <a:gd name="T35" fmla="*/ 3701 h 4317"/>
              <a:gd name="T36" fmla="*/ 4536 w 4935"/>
              <a:gd name="T37" fmla="*/ 3919 h 4317"/>
              <a:gd name="T38" fmla="*/ 4318 w 4935"/>
              <a:gd name="T39" fmla="*/ 4009 h 4317"/>
              <a:gd name="T40" fmla="*/ 435 w 4935"/>
              <a:gd name="T41" fmla="*/ 3949 h 4317"/>
              <a:gd name="T42" fmla="*/ 312 w 4935"/>
              <a:gd name="T43" fmla="*/ 3750 h 4317"/>
              <a:gd name="T44" fmla="*/ 342 w 4935"/>
              <a:gd name="T45" fmla="*/ 1091 h 4317"/>
              <a:gd name="T46" fmla="*/ 519 w 4935"/>
              <a:gd name="T47" fmla="*/ 942 h 4317"/>
              <a:gd name="T48" fmla="*/ 1414 w 4935"/>
              <a:gd name="T49" fmla="*/ 573 h 4317"/>
              <a:gd name="T50" fmla="*/ 1519 w 4935"/>
              <a:gd name="T51" fmla="*/ 396 h 4317"/>
              <a:gd name="T52" fmla="*/ 1657 w 4935"/>
              <a:gd name="T53" fmla="*/ 311 h 4317"/>
              <a:gd name="T54" fmla="*/ 3343 w 4935"/>
              <a:gd name="T55" fmla="*/ 332 h 4317"/>
              <a:gd name="T56" fmla="*/ 3457 w 4935"/>
              <a:gd name="T57" fmla="*/ 457 h 4317"/>
              <a:gd name="T58" fmla="*/ 3702 w 4935"/>
              <a:gd name="T59" fmla="*/ 925 h 4317"/>
              <a:gd name="T60" fmla="*/ 4500 w 4935"/>
              <a:gd name="T61" fmla="*/ 985 h 4317"/>
              <a:gd name="T62" fmla="*/ 4623 w 4935"/>
              <a:gd name="T63" fmla="*/ 1184 h 4317"/>
              <a:gd name="T64" fmla="*/ 2361 w 4935"/>
              <a:gd name="T65" fmla="*/ 1238 h 4317"/>
              <a:gd name="T66" fmla="*/ 1873 w 4935"/>
              <a:gd name="T67" fmla="*/ 1386 h 4317"/>
              <a:gd name="T68" fmla="*/ 1497 w 4935"/>
              <a:gd name="T69" fmla="*/ 1707 h 4317"/>
              <a:gd name="T70" fmla="*/ 1274 w 4935"/>
              <a:gd name="T71" fmla="*/ 2156 h 4317"/>
              <a:gd name="T72" fmla="*/ 1251 w 4935"/>
              <a:gd name="T73" fmla="*/ 2677 h 4317"/>
              <a:gd name="T74" fmla="*/ 1438 w 4935"/>
              <a:gd name="T75" fmla="*/ 3147 h 4317"/>
              <a:gd name="T76" fmla="*/ 1788 w 4935"/>
              <a:gd name="T77" fmla="*/ 3496 h 4317"/>
              <a:gd name="T78" fmla="*/ 2258 w 4935"/>
              <a:gd name="T79" fmla="*/ 3683 h 4317"/>
              <a:gd name="T80" fmla="*/ 2779 w 4935"/>
              <a:gd name="T81" fmla="*/ 3661 h 4317"/>
              <a:gd name="T82" fmla="*/ 3228 w 4935"/>
              <a:gd name="T83" fmla="*/ 3438 h 4317"/>
              <a:gd name="T84" fmla="*/ 3549 w 4935"/>
              <a:gd name="T85" fmla="*/ 3061 h 4317"/>
              <a:gd name="T86" fmla="*/ 3698 w 4935"/>
              <a:gd name="T87" fmla="*/ 2574 h 4317"/>
              <a:gd name="T88" fmla="*/ 3632 w 4935"/>
              <a:gd name="T89" fmla="*/ 2058 h 4317"/>
              <a:gd name="T90" fmla="*/ 3375 w 4935"/>
              <a:gd name="T91" fmla="*/ 1631 h 4317"/>
              <a:gd name="T92" fmla="*/ 2971 w 4935"/>
              <a:gd name="T93" fmla="*/ 1341 h 4317"/>
              <a:gd name="T94" fmla="*/ 2467 w 4935"/>
              <a:gd name="T95" fmla="*/ 1233 h 4317"/>
              <a:gd name="T96" fmla="*/ 2128 w 4935"/>
              <a:gd name="T97" fmla="*/ 3327 h 4317"/>
              <a:gd name="T98" fmla="*/ 1785 w 4935"/>
              <a:gd name="T99" fmla="*/ 3091 h 4317"/>
              <a:gd name="T100" fmla="*/ 1579 w 4935"/>
              <a:gd name="T101" fmla="*/ 2727 h 4317"/>
              <a:gd name="T102" fmla="*/ 1559 w 4935"/>
              <a:gd name="T103" fmla="*/ 2292 h 4317"/>
              <a:gd name="T104" fmla="*/ 1731 w 4935"/>
              <a:gd name="T105" fmla="*/ 1907 h 4317"/>
              <a:gd name="T106" fmla="*/ 2050 w 4935"/>
              <a:gd name="T107" fmla="*/ 1641 h 4317"/>
              <a:gd name="T108" fmla="*/ 2467 w 4935"/>
              <a:gd name="T109" fmla="*/ 1543 h 4317"/>
              <a:gd name="T110" fmla="*/ 2886 w 4935"/>
              <a:gd name="T111" fmla="*/ 1641 h 4317"/>
              <a:gd name="T112" fmla="*/ 3204 w 4935"/>
              <a:gd name="T113" fmla="*/ 1907 h 4317"/>
              <a:gd name="T114" fmla="*/ 3376 w 4935"/>
              <a:gd name="T115" fmla="*/ 2292 h 4317"/>
              <a:gd name="T116" fmla="*/ 3357 w 4935"/>
              <a:gd name="T117" fmla="*/ 2727 h 4317"/>
              <a:gd name="T118" fmla="*/ 3150 w 4935"/>
              <a:gd name="T119" fmla="*/ 3091 h 4317"/>
              <a:gd name="T120" fmla="*/ 2808 w 4935"/>
              <a:gd name="T121" fmla="*/ 3327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35" h="4317">
                <a:moveTo>
                  <a:pt x="4318" y="617"/>
                </a:moveTo>
                <a:lnTo>
                  <a:pt x="3856" y="617"/>
                </a:lnTo>
                <a:lnTo>
                  <a:pt x="3702" y="308"/>
                </a:lnTo>
                <a:lnTo>
                  <a:pt x="3680" y="265"/>
                </a:lnTo>
                <a:lnTo>
                  <a:pt x="3659" y="223"/>
                </a:lnTo>
                <a:lnTo>
                  <a:pt x="3639" y="185"/>
                </a:lnTo>
                <a:lnTo>
                  <a:pt x="3620" y="149"/>
                </a:lnTo>
                <a:lnTo>
                  <a:pt x="3599" y="117"/>
                </a:lnTo>
                <a:lnTo>
                  <a:pt x="3578" y="87"/>
                </a:lnTo>
                <a:lnTo>
                  <a:pt x="3554" y="61"/>
                </a:lnTo>
                <a:lnTo>
                  <a:pt x="3529" y="40"/>
                </a:lnTo>
                <a:lnTo>
                  <a:pt x="3500" y="22"/>
                </a:lnTo>
                <a:lnTo>
                  <a:pt x="3469" y="10"/>
                </a:lnTo>
                <a:lnTo>
                  <a:pt x="3433" y="3"/>
                </a:lnTo>
                <a:lnTo>
                  <a:pt x="3392" y="0"/>
                </a:lnTo>
                <a:lnTo>
                  <a:pt x="1543" y="0"/>
                </a:lnTo>
                <a:lnTo>
                  <a:pt x="1503" y="3"/>
                </a:lnTo>
                <a:lnTo>
                  <a:pt x="1465" y="12"/>
                </a:lnTo>
                <a:lnTo>
                  <a:pt x="1434" y="25"/>
                </a:lnTo>
                <a:lnTo>
                  <a:pt x="1405" y="45"/>
                </a:lnTo>
                <a:lnTo>
                  <a:pt x="1379" y="67"/>
                </a:lnTo>
                <a:lnTo>
                  <a:pt x="1355" y="94"/>
                </a:lnTo>
                <a:lnTo>
                  <a:pt x="1332" y="124"/>
                </a:lnTo>
                <a:lnTo>
                  <a:pt x="1313" y="157"/>
                </a:lnTo>
                <a:lnTo>
                  <a:pt x="1293" y="193"/>
                </a:lnTo>
                <a:lnTo>
                  <a:pt x="1274" y="230"/>
                </a:lnTo>
                <a:lnTo>
                  <a:pt x="1254" y="269"/>
                </a:lnTo>
                <a:lnTo>
                  <a:pt x="1234" y="308"/>
                </a:lnTo>
                <a:lnTo>
                  <a:pt x="1079" y="617"/>
                </a:lnTo>
                <a:lnTo>
                  <a:pt x="617" y="617"/>
                </a:lnTo>
                <a:lnTo>
                  <a:pt x="546" y="620"/>
                </a:lnTo>
                <a:lnTo>
                  <a:pt x="475" y="634"/>
                </a:lnTo>
                <a:lnTo>
                  <a:pt x="408" y="653"/>
                </a:lnTo>
                <a:lnTo>
                  <a:pt x="345" y="680"/>
                </a:lnTo>
                <a:lnTo>
                  <a:pt x="286" y="713"/>
                </a:lnTo>
                <a:lnTo>
                  <a:pt x="232" y="752"/>
                </a:lnTo>
                <a:lnTo>
                  <a:pt x="181" y="798"/>
                </a:lnTo>
                <a:lnTo>
                  <a:pt x="136" y="848"/>
                </a:lnTo>
                <a:lnTo>
                  <a:pt x="96" y="903"/>
                </a:lnTo>
                <a:lnTo>
                  <a:pt x="63" y="963"/>
                </a:lnTo>
                <a:lnTo>
                  <a:pt x="36" y="1025"/>
                </a:lnTo>
                <a:lnTo>
                  <a:pt x="16" y="1093"/>
                </a:lnTo>
                <a:lnTo>
                  <a:pt x="4" y="1161"/>
                </a:lnTo>
                <a:lnTo>
                  <a:pt x="0" y="1233"/>
                </a:lnTo>
                <a:lnTo>
                  <a:pt x="0" y="3701"/>
                </a:lnTo>
                <a:lnTo>
                  <a:pt x="4" y="3773"/>
                </a:lnTo>
                <a:lnTo>
                  <a:pt x="16" y="3842"/>
                </a:lnTo>
                <a:lnTo>
                  <a:pt x="36" y="3909"/>
                </a:lnTo>
                <a:lnTo>
                  <a:pt x="63" y="3972"/>
                </a:lnTo>
                <a:lnTo>
                  <a:pt x="96" y="4031"/>
                </a:lnTo>
                <a:lnTo>
                  <a:pt x="136" y="4087"/>
                </a:lnTo>
                <a:lnTo>
                  <a:pt x="181" y="4138"/>
                </a:lnTo>
                <a:lnTo>
                  <a:pt x="232" y="4182"/>
                </a:lnTo>
                <a:lnTo>
                  <a:pt x="286" y="4221"/>
                </a:lnTo>
                <a:lnTo>
                  <a:pt x="345" y="4254"/>
                </a:lnTo>
                <a:lnTo>
                  <a:pt x="408" y="4281"/>
                </a:lnTo>
                <a:lnTo>
                  <a:pt x="475" y="4302"/>
                </a:lnTo>
                <a:lnTo>
                  <a:pt x="546" y="4314"/>
                </a:lnTo>
                <a:lnTo>
                  <a:pt x="617" y="4317"/>
                </a:lnTo>
                <a:lnTo>
                  <a:pt x="4318" y="4317"/>
                </a:lnTo>
                <a:lnTo>
                  <a:pt x="4390" y="4314"/>
                </a:lnTo>
                <a:lnTo>
                  <a:pt x="4460" y="4302"/>
                </a:lnTo>
                <a:lnTo>
                  <a:pt x="4527" y="4281"/>
                </a:lnTo>
                <a:lnTo>
                  <a:pt x="4590" y="4254"/>
                </a:lnTo>
                <a:lnTo>
                  <a:pt x="4650" y="4221"/>
                </a:lnTo>
                <a:lnTo>
                  <a:pt x="4704" y="4182"/>
                </a:lnTo>
                <a:lnTo>
                  <a:pt x="4755" y="4138"/>
                </a:lnTo>
                <a:lnTo>
                  <a:pt x="4799" y="4087"/>
                </a:lnTo>
                <a:lnTo>
                  <a:pt x="4840" y="4031"/>
                </a:lnTo>
                <a:lnTo>
                  <a:pt x="4873" y="3972"/>
                </a:lnTo>
                <a:lnTo>
                  <a:pt x="4900" y="3909"/>
                </a:lnTo>
                <a:lnTo>
                  <a:pt x="4919" y="3842"/>
                </a:lnTo>
                <a:lnTo>
                  <a:pt x="4931" y="3773"/>
                </a:lnTo>
                <a:lnTo>
                  <a:pt x="4935" y="3701"/>
                </a:lnTo>
                <a:lnTo>
                  <a:pt x="4935" y="1233"/>
                </a:lnTo>
                <a:lnTo>
                  <a:pt x="4931" y="1161"/>
                </a:lnTo>
                <a:lnTo>
                  <a:pt x="4919" y="1093"/>
                </a:lnTo>
                <a:lnTo>
                  <a:pt x="4900" y="1025"/>
                </a:lnTo>
                <a:lnTo>
                  <a:pt x="4873" y="963"/>
                </a:lnTo>
                <a:lnTo>
                  <a:pt x="4840" y="903"/>
                </a:lnTo>
                <a:lnTo>
                  <a:pt x="4799" y="848"/>
                </a:lnTo>
                <a:lnTo>
                  <a:pt x="4755" y="798"/>
                </a:lnTo>
                <a:lnTo>
                  <a:pt x="4704" y="752"/>
                </a:lnTo>
                <a:lnTo>
                  <a:pt x="4650" y="713"/>
                </a:lnTo>
                <a:lnTo>
                  <a:pt x="4590" y="680"/>
                </a:lnTo>
                <a:lnTo>
                  <a:pt x="4527" y="653"/>
                </a:lnTo>
                <a:lnTo>
                  <a:pt x="4460" y="634"/>
                </a:lnTo>
                <a:lnTo>
                  <a:pt x="4390" y="620"/>
                </a:lnTo>
                <a:lnTo>
                  <a:pt x="4318" y="617"/>
                </a:lnTo>
                <a:close/>
                <a:moveTo>
                  <a:pt x="4627" y="3701"/>
                </a:moveTo>
                <a:lnTo>
                  <a:pt x="4623" y="3750"/>
                </a:lnTo>
                <a:lnTo>
                  <a:pt x="4611" y="3798"/>
                </a:lnTo>
                <a:lnTo>
                  <a:pt x="4593" y="3843"/>
                </a:lnTo>
                <a:lnTo>
                  <a:pt x="4568" y="3884"/>
                </a:lnTo>
                <a:lnTo>
                  <a:pt x="4536" y="3919"/>
                </a:lnTo>
                <a:lnTo>
                  <a:pt x="4500" y="3949"/>
                </a:lnTo>
                <a:lnTo>
                  <a:pt x="4460" y="3975"/>
                </a:lnTo>
                <a:lnTo>
                  <a:pt x="4417" y="3994"/>
                </a:lnTo>
                <a:lnTo>
                  <a:pt x="4369" y="4005"/>
                </a:lnTo>
                <a:lnTo>
                  <a:pt x="4318" y="4009"/>
                </a:lnTo>
                <a:lnTo>
                  <a:pt x="617" y="4009"/>
                </a:lnTo>
                <a:lnTo>
                  <a:pt x="567" y="4005"/>
                </a:lnTo>
                <a:lnTo>
                  <a:pt x="519" y="3994"/>
                </a:lnTo>
                <a:lnTo>
                  <a:pt x="475" y="3975"/>
                </a:lnTo>
                <a:lnTo>
                  <a:pt x="435" y="3949"/>
                </a:lnTo>
                <a:lnTo>
                  <a:pt x="399" y="3919"/>
                </a:lnTo>
                <a:lnTo>
                  <a:pt x="368" y="3884"/>
                </a:lnTo>
                <a:lnTo>
                  <a:pt x="342" y="3843"/>
                </a:lnTo>
                <a:lnTo>
                  <a:pt x="324" y="3798"/>
                </a:lnTo>
                <a:lnTo>
                  <a:pt x="312" y="3750"/>
                </a:lnTo>
                <a:lnTo>
                  <a:pt x="308" y="3701"/>
                </a:lnTo>
                <a:lnTo>
                  <a:pt x="308" y="1233"/>
                </a:lnTo>
                <a:lnTo>
                  <a:pt x="312" y="1184"/>
                </a:lnTo>
                <a:lnTo>
                  <a:pt x="324" y="1136"/>
                </a:lnTo>
                <a:lnTo>
                  <a:pt x="342" y="1091"/>
                </a:lnTo>
                <a:lnTo>
                  <a:pt x="368" y="1051"/>
                </a:lnTo>
                <a:lnTo>
                  <a:pt x="399" y="1015"/>
                </a:lnTo>
                <a:lnTo>
                  <a:pt x="435" y="985"/>
                </a:lnTo>
                <a:lnTo>
                  <a:pt x="475" y="960"/>
                </a:lnTo>
                <a:lnTo>
                  <a:pt x="519" y="942"/>
                </a:lnTo>
                <a:lnTo>
                  <a:pt x="567" y="930"/>
                </a:lnTo>
                <a:lnTo>
                  <a:pt x="617" y="925"/>
                </a:lnTo>
                <a:lnTo>
                  <a:pt x="1234" y="925"/>
                </a:lnTo>
                <a:lnTo>
                  <a:pt x="1388" y="617"/>
                </a:lnTo>
                <a:lnTo>
                  <a:pt x="1414" y="573"/>
                </a:lnTo>
                <a:lnTo>
                  <a:pt x="1437" y="532"/>
                </a:lnTo>
                <a:lnTo>
                  <a:pt x="1458" y="493"/>
                </a:lnTo>
                <a:lnTo>
                  <a:pt x="1479" y="457"/>
                </a:lnTo>
                <a:lnTo>
                  <a:pt x="1498" y="425"/>
                </a:lnTo>
                <a:lnTo>
                  <a:pt x="1519" y="396"/>
                </a:lnTo>
                <a:lnTo>
                  <a:pt x="1542" y="371"/>
                </a:lnTo>
                <a:lnTo>
                  <a:pt x="1565" y="348"/>
                </a:lnTo>
                <a:lnTo>
                  <a:pt x="1592" y="332"/>
                </a:lnTo>
                <a:lnTo>
                  <a:pt x="1622" y="318"/>
                </a:lnTo>
                <a:lnTo>
                  <a:pt x="1657" y="311"/>
                </a:lnTo>
                <a:lnTo>
                  <a:pt x="1697" y="308"/>
                </a:lnTo>
                <a:lnTo>
                  <a:pt x="3238" y="308"/>
                </a:lnTo>
                <a:lnTo>
                  <a:pt x="3279" y="311"/>
                </a:lnTo>
                <a:lnTo>
                  <a:pt x="3313" y="318"/>
                </a:lnTo>
                <a:lnTo>
                  <a:pt x="3343" y="332"/>
                </a:lnTo>
                <a:lnTo>
                  <a:pt x="3370" y="348"/>
                </a:lnTo>
                <a:lnTo>
                  <a:pt x="3394" y="371"/>
                </a:lnTo>
                <a:lnTo>
                  <a:pt x="3416" y="396"/>
                </a:lnTo>
                <a:lnTo>
                  <a:pt x="3437" y="425"/>
                </a:lnTo>
                <a:lnTo>
                  <a:pt x="3457" y="457"/>
                </a:lnTo>
                <a:lnTo>
                  <a:pt x="3478" y="493"/>
                </a:lnTo>
                <a:lnTo>
                  <a:pt x="3499" y="532"/>
                </a:lnTo>
                <a:lnTo>
                  <a:pt x="3521" y="573"/>
                </a:lnTo>
                <a:lnTo>
                  <a:pt x="3548" y="617"/>
                </a:lnTo>
                <a:lnTo>
                  <a:pt x="3702" y="925"/>
                </a:lnTo>
                <a:lnTo>
                  <a:pt x="4318" y="925"/>
                </a:lnTo>
                <a:lnTo>
                  <a:pt x="4369" y="930"/>
                </a:lnTo>
                <a:lnTo>
                  <a:pt x="4417" y="942"/>
                </a:lnTo>
                <a:lnTo>
                  <a:pt x="4460" y="960"/>
                </a:lnTo>
                <a:lnTo>
                  <a:pt x="4500" y="985"/>
                </a:lnTo>
                <a:lnTo>
                  <a:pt x="4536" y="1015"/>
                </a:lnTo>
                <a:lnTo>
                  <a:pt x="4568" y="1051"/>
                </a:lnTo>
                <a:lnTo>
                  <a:pt x="4593" y="1091"/>
                </a:lnTo>
                <a:lnTo>
                  <a:pt x="4611" y="1136"/>
                </a:lnTo>
                <a:lnTo>
                  <a:pt x="4623" y="1184"/>
                </a:lnTo>
                <a:lnTo>
                  <a:pt x="4627" y="1233"/>
                </a:lnTo>
                <a:lnTo>
                  <a:pt x="4627" y="3701"/>
                </a:lnTo>
                <a:lnTo>
                  <a:pt x="4627" y="3701"/>
                </a:lnTo>
                <a:close/>
                <a:moveTo>
                  <a:pt x="2467" y="1233"/>
                </a:moveTo>
                <a:lnTo>
                  <a:pt x="2361" y="1238"/>
                </a:lnTo>
                <a:lnTo>
                  <a:pt x="2258" y="1251"/>
                </a:lnTo>
                <a:lnTo>
                  <a:pt x="2156" y="1274"/>
                </a:lnTo>
                <a:lnTo>
                  <a:pt x="2059" y="1303"/>
                </a:lnTo>
                <a:lnTo>
                  <a:pt x="1965" y="1341"/>
                </a:lnTo>
                <a:lnTo>
                  <a:pt x="1873" y="1386"/>
                </a:lnTo>
                <a:lnTo>
                  <a:pt x="1788" y="1438"/>
                </a:lnTo>
                <a:lnTo>
                  <a:pt x="1707" y="1496"/>
                </a:lnTo>
                <a:lnTo>
                  <a:pt x="1631" y="1561"/>
                </a:lnTo>
                <a:lnTo>
                  <a:pt x="1561" y="1631"/>
                </a:lnTo>
                <a:lnTo>
                  <a:pt x="1497" y="1707"/>
                </a:lnTo>
                <a:lnTo>
                  <a:pt x="1438" y="1788"/>
                </a:lnTo>
                <a:lnTo>
                  <a:pt x="1386" y="1874"/>
                </a:lnTo>
                <a:lnTo>
                  <a:pt x="1341" y="1964"/>
                </a:lnTo>
                <a:lnTo>
                  <a:pt x="1304" y="2058"/>
                </a:lnTo>
                <a:lnTo>
                  <a:pt x="1274" y="2156"/>
                </a:lnTo>
                <a:lnTo>
                  <a:pt x="1251" y="2257"/>
                </a:lnTo>
                <a:lnTo>
                  <a:pt x="1238" y="2360"/>
                </a:lnTo>
                <a:lnTo>
                  <a:pt x="1234" y="2468"/>
                </a:lnTo>
                <a:lnTo>
                  <a:pt x="1238" y="2574"/>
                </a:lnTo>
                <a:lnTo>
                  <a:pt x="1251" y="2677"/>
                </a:lnTo>
                <a:lnTo>
                  <a:pt x="1274" y="2779"/>
                </a:lnTo>
                <a:lnTo>
                  <a:pt x="1304" y="2876"/>
                </a:lnTo>
                <a:lnTo>
                  <a:pt x="1341" y="2970"/>
                </a:lnTo>
                <a:lnTo>
                  <a:pt x="1386" y="3061"/>
                </a:lnTo>
                <a:lnTo>
                  <a:pt x="1438" y="3147"/>
                </a:lnTo>
                <a:lnTo>
                  <a:pt x="1497" y="3227"/>
                </a:lnTo>
                <a:lnTo>
                  <a:pt x="1561" y="3304"/>
                </a:lnTo>
                <a:lnTo>
                  <a:pt x="1631" y="3374"/>
                </a:lnTo>
                <a:lnTo>
                  <a:pt x="1707" y="3438"/>
                </a:lnTo>
                <a:lnTo>
                  <a:pt x="1788" y="3496"/>
                </a:lnTo>
                <a:lnTo>
                  <a:pt x="1873" y="3549"/>
                </a:lnTo>
                <a:lnTo>
                  <a:pt x="1965" y="3594"/>
                </a:lnTo>
                <a:lnTo>
                  <a:pt x="2059" y="3631"/>
                </a:lnTo>
                <a:lnTo>
                  <a:pt x="2156" y="3661"/>
                </a:lnTo>
                <a:lnTo>
                  <a:pt x="2258" y="3683"/>
                </a:lnTo>
                <a:lnTo>
                  <a:pt x="2361" y="3697"/>
                </a:lnTo>
                <a:lnTo>
                  <a:pt x="2467" y="3701"/>
                </a:lnTo>
                <a:lnTo>
                  <a:pt x="2575" y="3697"/>
                </a:lnTo>
                <a:lnTo>
                  <a:pt x="2678" y="3683"/>
                </a:lnTo>
                <a:lnTo>
                  <a:pt x="2779" y="3661"/>
                </a:lnTo>
                <a:lnTo>
                  <a:pt x="2877" y="3631"/>
                </a:lnTo>
                <a:lnTo>
                  <a:pt x="2971" y="3594"/>
                </a:lnTo>
                <a:lnTo>
                  <a:pt x="3062" y="3549"/>
                </a:lnTo>
                <a:lnTo>
                  <a:pt x="3147" y="3496"/>
                </a:lnTo>
                <a:lnTo>
                  <a:pt x="3228" y="3438"/>
                </a:lnTo>
                <a:lnTo>
                  <a:pt x="3304" y="3374"/>
                </a:lnTo>
                <a:lnTo>
                  <a:pt x="3375" y="3304"/>
                </a:lnTo>
                <a:lnTo>
                  <a:pt x="3439" y="3227"/>
                </a:lnTo>
                <a:lnTo>
                  <a:pt x="3497" y="3147"/>
                </a:lnTo>
                <a:lnTo>
                  <a:pt x="3549" y="3061"/>
                </a:lnTo>
                <a:lnTo>
                  <a:pt x="3594" y="2970"/>
                </a:lnTo>
                <a:lnTo>
                  <a:pt x="3632" y="2876"/>
                </a:lnTo>
                <a:lnTo>
                  <a:pt x="3662" y="2779"/>
                </a:lnTo>
                <a:lnTo>
                  <a:pt x="3684" y="2677"/>
                </a:lnTo>
                <a:lnTo>
                  <a:pt x="3698" y="2574"/>
                </a:lnTo>
                <a:lnTo>
                  <a:pt x="3702" y="2468"/>
                </a:lnTo>
                <a:lnTo>
                  <a:pt x="3698" y="2360"/>
                </a:lnTo>
                <a:lnTo>
                  <a:pt x="3684" y="2257"/>
                </a:lnTo>
                <a:lnTo>
                  <a:pt x="3662" y="2156"/>
                </a:lnTo>
                <a:lnTo>
                  <a:pt x="3632" y="2058"/>
                </a:lnTo>
                <a:lnTo>
                  <a:pt x="3594" y="1964"/>
                </a:lnTo>
                <a:lnTo>
                  <a:pt x="3549" y="1874"/>
                </a:lnTo>
                <a:lnTo>
                  <a:pt x="3497" y="1788"/>
                </a:lnTo>
                <a:lnTo>
                  <a:pt x="3439" y="1707"/>
                </a:lnTo>
                <a:lnTo>
                  <a:pt x="3375" y="1631"/>
                </a:lnTo>
                <a:lnTo>
                  <a:pt x="3304" y="1561"/>
                </a:lnTo>
                <a:lnTo>
                  <a:pt x="3228" y="1496"/>
                </a:lnTo>
                <a:lnTo>
                  <a:pt x="3147" y="1438"/>
                </a:lnTo>
                <a:lnTo>
                  <a:pt x="3062" y="1386"/>
                </a:lnTo>
                <a:lnTo>
                  <a:pt x="2971" y="1341"/>
                </a:lnTo>
                <a:lnTo>
                  <a:pt x="2877" y="1303"/>
                </a:lnTo>
                <a:lnTo>
                  <a:pt x="2779" y="1274"/>
                </a:lnTo>
                <a:lnTo>
                  <a:pt x="2678" y="1251"/>
                </a:lnTo>
                <a:lnTo>
                  <a:pt x="2575" y="1238"/>
                </a:lnTo>
                <a:lnTo>
                  <a:pt x="2467" y="1233"/>
                </a:lnTo>
                <a:close/>
                <a:moveTo>
                  <a:pt x="2467" y="3392"/>
                </a:moveTo>
                <a:lnTo>
                  <a:pt x="2379" y="3389"/>
                </a:lnTo>
                <a:lnTo>
                  <a:pt x="2292" y="3375"/>
                </a:lnTo>
                <a:lnTo>
                  <a:pt x="2208" y="3356"/>
                </a:lnTo>
                <a:lnTo>
                  <a:pt x="2128" y="3327"/>
                </a:lnTo>
                <a:lnTo>
                  <a:pt x="2050" y="3293"/>
                </a:lnTo>
                <a:lnTo>
                  <a:pt x="1977" y="3251"/>
                </a:lnTo>
                <a:lnTo>
                  <a:pt x="1908" y="3203"/>
                </a:lnTo>
                <a:lnTo>
                  <a:pt x="1844" y="3151"/>
                </a:lnTo>
                <a:lnTo>
                  <a:pt x="1785" y="3091"/>
                </a:lnTo>
                <a:lnTo>
                  <a:pt x="1731" y="3027"/>
                </a:lnTo>
                <a:lnTo>
                  <a:pt x="1684" y="2958"/>
                </a:lnTo>
                <a:lnTo>
                  <a:pt x="1642" y="2885"/>
                </a:lnTo>
                <a:lnTo>
                  <a:pt x="1607" y="2807"/>
                </a:lnTo>
                <a:lnTo>
                  <a:pt x="1579" y="2727"/>
                </a:lnTo>
                <a:lnTo>
                  <a:pt x="1559" y="2643"/>
                </a:lnTo>
                <a:lnTo>
                  <a:pt x="1546" y="2556"/>
                </a:lnTo>
                <a:lnTo>
                  <a:pt x="1543" y="2468"/>
                </a:lnTo>
                <a:lnTo>
                  <a:pt x="1546" y="2378"/>
                </a:lnTo>
                <a:lnTo>
                  <a:pt x="1559" y="2292"/>
                </a:lnTo>
                <a:lnTo>
                  <a:pt x="1579" y="2208"/>
                </a:lnTo>
                <a:lnTo>
                  <a:pt x="1607" y="2127"/>
                </a:lnTo>
                <a:lnTo>
                  <a:pt x="1642" y="2049"/>
                </a:lnTo>
                <a:lnTo>
                  <a:pt x="1684" y="1976"/>
                </a:lnTo>
                <a:lnTo>
                  <a:pt x="1731" y="1907"/>
                </a:lnTo>
                <a:lnTo>
                  <a:pt x="1785" y="1843"/>
                </a:lnTo>
                <a:lnTo>
                  <a:pt x="1844" y="1785"/>
                </a:lnTo>
                <a:lnTo>
                  <a:pt x="1908" y="1731"/>
                </a:lnTo>
                <a:lnTo>
                  <a:pt x="1977" y="1683"/>
                </a:lnTo>
                <a:lnTo>
                  <a:pt x="2050" y="1641"/>
                </a:lnTo>
                <a:lnTo>
                  <a:pt x="2128" y="1607"/>
                </a:lnTo>
                <a:lnTo>
                  <a:pt x="2208" y="1579"/>
                </a:lnTo>
                <a:lnTo>
                  <a:pt x="2292" y="1559"/>
                </a:lnTo>
                <a:lnTo>
                  <a:pt x="2379" y="1546"/>
                </a:lnTo>
                <a:lnTo>
                  <a:pt x="2467" y="1543"/>
                </a:lnTo>
                <a:lnTo>
                  <a:pt x="2557" y="1546"/>
                </a:lnTo>
                <a:lnTo>
                  <a:pt x="2643" y="1559"/>
                </a:lnTo>
                <a:lnTo>
                  <a:pt x="2727" y="1579"/>
                </a:lnTo>
                <a:lnTo>
                  <a:pt x="2808" y="1607"/>
                </a:lnTo>
                <a:lnTo>
                  <a:pt x="2886" y="1641"/>
                </a:lnTo>
                <a:lnTo>
                  <a:pt x="2959" y="1683"/>
                </a:lnTo>
                <a:lnTo>
                  <a:pt x="3028" y="1731"/>
                </a:lnTo>
                <a:lnTo>
                  <a:pt x="3092" y="1785"/>
                </a:lnTo>
                <a:lnTo>
                  <a:pt x="3150" y="1843"/>
                </a:lnTo>
                <a:lnTo>
                  <a:pt x="3204" y="1907"/>
                </a:lnTo>
                <a:lnTo>
                  <a:pt x="3252" y="1976"/>
                </a:lnTo>
                <a:lnTo>
                  <a:pt x="3294" y="2049"/>
                </a:lnTo>
                <a:lnTo>
                  <a:pt x="3328" y="2127"/>
                </a:lnTo>
                <a:lnTo>
                  <a:pt x="3357" y="2208"/>
                </a:lnTo>
                <a:lnTo>
                  <a:pt x="3376" y="2292"/>
                </a:lnTo>
                <a:lnTo>
                  <a:pt x="3390" y="2378"/>
                </a:lnTo>
                <a:lnTo>
                  <a:pt x="3392" y="2468"/>
                </a:lnTo>
                <a:lnTo>
                  <a:pt x="3390" y="2556"/>
                </a:lnTo>
                <a:lnTo>
                  <a:pt x="3376" y="2643"/>
                </a:lnTo>
                <a:lnTo>
                  <a:pt x="3357" y="2727"/>
                </a:lnTo>
                <a:lnTo>
                  <a:pt x="3328" y="2807"/>
                </a:lnTo>
                <a:lnTo>
                  <a:pt x="3294" y="2885"/>
                </a:lnTo>
                <a:lnTo>
                  <a:pt x="3252" y="2958"/>
                </a:lnTo>
                <a:lnTo>
                  <a:pt x="3204" y="3027"/>
                </a:lnTo>
                <a:lnTo>
                  <a:pt x="3150" y="3091"/>
                </a:lnTo>
                <a:lnTo>
                  <a:pt x="3092" y="3151"/>
                </a:lnTo>
                <a:lnTo>
                  <a:pt x="3028" y="3203"/>
                </a:lnTo>
                <a:lnTo>
                  <a:pt x="2959" y="3251"/>
                </a:lnTo>
                <a:lnTo>
                  <a:pt x="2886" y="3293"/>
                </a:lnTo>
                <a:lnTo>
                  <a:pt x="2808" y="3327"/>
                </a:lnTo>
                <a:lnTo>
                  <a:pt x="2727" y="3356"/>
                </a:lnTo>
                <a:lnTo>
                  <a:pt x="2643" y="3375"/>
                </a:lnTo>
                <a:lnTo>
                  <a:pt x="2557" y="3389"/>
                </a:lnTo>
                <a:lnTo>
                  <a:pt x="2467" y="3392"/>
                </a:lnTo>
                <a:close/>
              </a:path>
            </a:pathLst>
          </a:custGeom>
          <a:solidFill>
            <a:schemeClr val="bg1"/>
          </a:solidFill>
          <a:ln w="0">
            <a:noFill/>
            <a:prstDash val="solid"/>
            <a:round/>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7" name="Freeform 37">
            <a:extLst>
              <a:ext uri="{FF2B5EF4-FFF2-40B4-BE49-F238E27FC236}">
                <a16:creationId xmlns:a16="http://schemas.microsoft.com/office/drawing/2014/main" id="{F7611917-85A4-5185-9FED-7A6E73D3938B}"/>
              </a:ext>
            </a:extLst>
          </p:cNvPr>
          <p:cNvSpPr>
            <a:spLocks noEditPoints="1"/>
          </p:cNvSpPr>
          <p:nvPr/>
        </p:nvSpPr>
        <p:spPr bwMode="auto">
          <a:xfrm>
            <a:off x="4927094" y="3249225"/>
            <a:ext cx="252348" cy="420190"/>
          </a:xfrm>
          <a:custGeom>
            <a:avLst/>
            <a:gdLst>
              <a:gd name="T0" fmla="*/ 897 w 2592"/>
              <a:gd name="T1" fmla="*/ 2435 h 4316"/>
              <a:gd name="T2" fmla="*/ 1078 w 2592"/>
              <a:gd name="T3" fmla="*/ 2639 h 4316"/>
              <a:gd name="T4" fmla="*/ 1355 w 2592"/>
              <a:gd name="T5" fmla="*/ 2694 h 4316"/>
              <a:gd name="T6" fmla="*/ 1601 w 2592"/>
              <a:gd name="T7" fmla="*/ 2571 h 4316"/>
              <a:gd name="T8" fmla="*/ 1724 w 2592"/>
              <a:gd name="T9" fmla="*/ 2325 h 4316"/>
              <a:gd name="T10" fmla="*/ 1694 w 2592"/>
              <a:gd name="T11" fmla="*/ 588 h 4316"/>
              <a:gd name="T12" fmla="*/ 1513 w 2592"/>
              <a:gd name="T13" fmla="*/ 382 h 4316"/>
              <a:gd name="T14" fmla="*/ 1237 w 2592"/>
              <a:gd name="T15" fmla="*/ 327 h 4316"/>
              <a:gd name="T16" fmla="*/ 990 w 2592"/>
              <a:gd name="T17" fmla="*/ 450 h 4316"/>
              <a:gd name="T18" fmla="*/ 867 w 2592"/>
              <a:gd name="T19" fmla="*/ 696 h 4316"/>
              <a:gd name="T20" fmla="*/ 2534 w 2592"/>
              <a:gd name="T21" fmla="*/ 2650 h 4316"/>
              <a:gd name="T22" fmla="*/ 2302 w 2592"/>
              <a:gd name="T23" fmla="*/ 3082 h 4316"/>
              <a:gd name="T24" fmla="*/ 1931 w 2592"/>
              <a:gd name="T25" fmla="*/ 3394 h 4316"/>
              <a:gd name="T26" fmla="*/ 1458 w 2592"/>
              <a:gd name="T27" fmla="*/ 3550 h 4316"/>
              <a:gd name="T28" fmla="*/ 2088 w 2592"/>
              <a:gd name="T29" fmla="*/ 4020 h 4316"/>
              <a:gd name="T30" fmla="*/ 2159 w 2592"/>
              <a:gd name="T31" fmla="*/ 4154 h 4316"/>
              <a:gd name="T32" fmla="*/ 2088 w 2592"/>
              <a:gd name="T33" fmla="*/ 4289 h 4316"/>
              <a:gd name="T34" fmla="*/ 562 w 2592"/>
              <a:gd name="T35" fmla="*/ 4313 h 4316"/>
              <a:gd name="T36" fmla="*/ 444 w 2592"/>
              <a:gd name="T37" fmla="*/ 4218 h 4316"/>
              <a:gd name="T38" fmla="*/ 460 w 2592"/>
              <a:gd name="T39" fmla="*/ 4063 h 4316"/>
              <a:gd name="T40" fmla="*/ 595 w 2592"/>
              <a:gd name="T41" fmla="*/ 3993 h 4316"/>
              <a:gd name="T42" fmla="*/ 840 w 2592"/>
              <a:gd name="T43" fmla="*/ 3478 h 4316"/>
              <a:gd name="T44" fmla="*/ 423 w 2592"/>
              <a:gd name="T45" fmla="*/ 3223 h 4316"/>
              <a:gd name="T46" fmla="*/ 131 w 2592"/>
              <a:gd name="T47" fmla="*/ 2834 h 4316"/>
              <a:gd name="T48" fmla="*/ 2 w 2592"/>
              <a:gd name="T49" fmla="*/ 2350 h 4316"/>
              <a:gd name="T50" fmla="*/ 27 w 2592"/>
              <a:gd name="T51" fmla="*/ 1690 h 4316"/>
              <a:gd name="T52" fmla="*/ 162 w 2592"/>
              <a:gd name="T53" fmla="*/ 1619 h 4316"/>
              <a:gd name="T54" fmla="*/ 296 w 2592"/>
              <a:gd name="T55" fmla="*/ 1690 h 4316"/>
              <a:gd name="T56" fmla="*/ 327 w 2592"/>
              <a:gd name="T57" fmla="*/ 2354 h 4316"/>
              <a:gd name="T58" fmla="*/ 457 w 2592"/>
              <a:gd name="T59" fmla="*/ 2756 h 4316"/>
              <a:gd name="T60" fmla="*/ 735 w 2592"/>
              <a:gd name="T61" fmla="*/ 3059 h 4316"/>
              <a:gd name="T62" fmla="*/ 1121 w 2592"/>
              <a:gd name="T63" fmla="*/ 3222 h 4316"/>
              <a:gd name="T64" fmla="*/ 1554 w 2592"/>
              <a:gd name="T65" fmla="*/ 3202 h 4316"/>
              <a:gd name="T66" fmla="*/ 1922 w 2592"/>
              <a:gd name="T67" fmla="*/ 3008 h 4316"/>
              <a:gd name="T68" fmla="*/ 2174 w 2592"/>
              <a:gd name="T69" fmla="*/ 2682 h 4316"/>
              <a:gd name="T70" fmla="*/ 2268 w 2592"/>
              <a:gd name="T71" fmla="*/ 2265 h 4316"/>
              <a:gd name="T72" fmla="*/ 2315 w 2592"/>
              <a:gd name="T73" fmla="*/ 1666 h 4316"/>
              <a:gd name="T74" fmla="*/ 2462 w 2592"/>
              <a:gd name="T75" fmla="*/ 1622 h 4316"/>
              <a:gd name="T76" fmla="*/ 2579 w 2592"/>
              <a:gd name="T77" fmla="*/ 1717 h 4316"/>
              <a:gd name="T78" fmla="*/ 540 w 2592"/>
              <a:gd name="T79" fmla="*/ 755 h 4316"/>
              <a:gd name="T80" fmla="*/ 631 w 2592"/>
              <a:gd name="T81" fmla="*/ 395 h 4316"/>
              <a:gd name="T82" fmla="*/ 874 w 2592"/>
              <a:gd name="T83" fmla="*/ 130 h 4316"/>
              <a:gd name="T84" fmla="*/ 1218 w 2592"/>
              <a:gd name="T85" fmla="*/ 4 h 4316"/>
              <a:gd name="T86" fmla="*/ 1590 w 2592"/>
              <a:gd name="T87" fmla="*/ 60 h 4316"/>
              <a:gd name="T88" fmla="*/ 1879 w 2592"/>
              <a:gd name="T89" fmla="*/ 275 h 4316"/>
              <a:gd name="T90" fmla="*/ 2036 w 2592"/>
              <a:gd name="T91" fmla="*/ 602 h 4316"/>
              <a:gd name="T92" fmla="*/ 2036 w 2592"/>
              <a:gd name="T93" fmla="*/ 2419 h 4316"/>
              <a:gd name="T94" fmla="*/ 1879 w 2592"/>
              <a:gd name="T95" fmla="*/ 2746 h 4316"/>
              <a:gd name="T96" fmla="*/ 1589 w 2592"/>
              <a:gd name="T97" fmla="*/ 2962 h 4316"/>
              <a:gd name="T98" fmla="*/ 1218 w 2592"/>
              <a:gd name="T99" fmla="*/ 3017 h 4316"/>
              <a:gd name="T100" fmla="*/ 872 w 2592"/>
              <a:gd name="T101" fmla="*/ 2893 h 4316"/>
              <a:gd name="T102" fmla="*/ 631 w 2592"/>
              <a:gd name="T103" fmla="*/ 2626 h 4316"/>
              <a:gd name="T104" fmla="*/ 540 w 2592"/>
              <a:gd name="T105" fmla="*/ 2267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2" h="4316">
                <a:moveTo>
                  <a:pt x="863" y="755"/>
                </a:moveTo>
                <a:lnTo>
                  <a:pt x="863" y="2267"/>
                </a:lnTo>
                <a:lnTo>
                  <a:pt x="867" y="2325"/>
                </a:lnTo>
                <a:lnTo>
                  <a:pt x="879" y="2381"/>
                </a:lnTo>
                <a:lnTo>
                  <a:pt x="897" y="2435"/>
                </a:lnTo>
                <a:lnTo>
                  <a:pt x="922" y="2485"/>
                </a:lnTo>
                <a:lnTo>
                  <a:pt x="954" y="2530"/>
                </a:lnTo>
                <a:lnTo>
                  <a:pt x="990" y="2571"/>
                </a:lnTo>
                <a:lnTo>
                  <a:pt x="1032" y="2608"/>
                </a:lnTo>
                <a:lnTo>
                  <a:pt x="1078" y="2639"/>
                </a:lnTo>
                <a:lnTo>
                  <a:pt x="1128" y="2664"/>
                </a:lnTo>
                <a:lnTo>
                  <a:pt x="1180" y="2682"/>
                </a:lnTo>
                <a:lnTo>
                  <a:pt x="1237" y="2694"/>
                </a:lnTo>
                <a:lnTo>
                  <a:pt x="1296" y="2698"/>
                </a:lnTo>
                <a:lnTo>
                  <a:pt x="1355" y="2694"/>
                </a:lnTo>
                <a:lnTo>
                  <a:pt x="1411" y="2682"/>
                </a:lnTo>
                <a:lnTo>
                  <a:pt x="1463" y="2664"/>
                </a:lnTo>
                <a:lnTo>
                  <a:pt x="1513" y="2639"/>
                </a:lnTo>
                <a:lnTo>
                  <a:pt x="1559" y="2608"/>
                </a:lnTo>
                <a:lnTo>
                  <a:pt x="1601" y="2571"/>
                </a:lnTo>
                <a:lnTo>
                  <a:pt x="1638" y="2530"/>
                </a:lnTo>
                <a:lnTo>
                  <a:pt x="1669" y="2485"/>
                </a:lnTo>
                <a:lnTo>
                  <a:pt x="1694" y="2435"/>
                </a:lnTo>
                <a:lnTo>
                  <a:pt x="1712" y="2381"/>
                </a:lnTo>
                <a:lnTo>
                  <a:pt x="1724" y="2325"/>
                </a:lnTo>
                <a:lnTo>
                  <a:pt x="1728" y="2267"/>
                </a:lnTo>
                <a:lnTo>
                  <a:pt x="1728" y="755"/>
                </a:lnTo>
                <a:lnTo>
                  <a:pt x="1724" y="696"/>
                </a:lnTo>
                <a:lnTo>
                  <a:pt x="1712" y="640"/>
                </a:lnTo>
                <a:lnTo>
                  <a:pt x="1694" y="588"/>
                </a:lnTo>
                <a:lnTo>
                  <a:pt x="1669" y="538"/>
                </a:lnTo>
                <a:lnTo>
                  <a:pt x="1638" y="491"/>
                </a:lnTo>
                <a:lnTo>
                  <a:pt x="1601" y="450"/>
                </a:lnTo>
                <a:lnTo>
                  <a:pt x="1560" y="414"/>
                </a:lnTo>
                <a:lnTo>
                  <a:pt x="1513" y="382"/>
                </a:lnTo>
                <a:lnTo>
                  <a:pt x="1463" y="357"/>
                </a:lnTo>
                <a:lnTo>
                  <a:pt x="1411" y="339"/>
                </a:lnTo>
                <a:lnTo>
                  <a:pt x="1355" y="327"/>
                </a:lnTo>
                <a:lnTo>
                  <a:pt x="1296" y="323"/>
                </a:lnTo>
                <a:lnTo>
                  <a:pt x="1237" y="327"/>
                </a:lnTo>
                <a:lnTo>
                  <a:pt x="1182" y="339"/>
                </a:lnTo>
                <a:lnTo>
                  <a:pt x="1128" y="357"/>
                </a:lnTo>
                <a:lnTo>
                  <a:pt x="1078" y="382"/>
                </a:lnTo>
                <a:lnTo>
                  <a:pt x="1032" y="414"/>
                </a:lnTo>
                <a:lnTo>
                  <a:pt x="990" y="450"/>
                </a:lnTo>
                <a:lnTo>
                  <a:pt x="954" y="492"/>
                </a:lnTo>
                <a:lnTo>
                  <a:pt x="922" y="538"/>
                </a:lnTo>
                <a:lnTo>
                  <a:pt x="897" y="588"/>
                </a:lnTo>
                <a:lnTo>
                  <a:pt x="879" y="640"/>
                </a:lnTo>
                <a:lnTo>
                  <a:pt x="867" y="696"/>
                </a:lnTo>
                <a:lnTo>
                  <a:pt x="863" y="755"/>
                </a:lnTo>
                <a:close/>
                <a:moveTo>
                  <a:pt x="2589" y="2348"/>
                </a:moveTo>
                <a:lnTo>
                  <a:pt x="2579" y="2452"/>
                </a:lnTo>
                <a:lnTo>
                  <a:pt x="2560" y="2551"/>
                </a:lnTo>
                <a:lnTo>
                  <a:pt x="2534" y="2650"/>
                </a:lnTo>
                <a:lnTo>
                  <a:pt x="2501" y="2742"/>
                </a:lnTo>
                <a:lnTo>
                  <a:pt x="2461" y="2834"/>
                </a:lnTo>
                <a:lnTo>
                  <a:pt x="2415" y="2921"/>
                </a:lnTo>
                <a:lnTo>
                  <a:pt x="2361" y="3003"/>
                </a:lnTo>
                <a:lnTo>
                  <a:pt x="2302" y="3082"/>
                </a:lnTo>
                <a:lnTo>
                  <a:pt x="2238" y="3155"/>
                </a:lnTo>
                <a:lnTo>
                  <a:pt x="2168" y="3223"/>
                </a:lnTo>
                <a:lnTo>
                  <a:pt x="2094" y="3286"/>
                </a:lnTo>
                <a:lnTo>
                  <a:pt x="2014" y="3343"/>
                </a:lnTo>
                <a:lnTo>
                  <a:pt x="1931" y="3394"/>
                </a:lnTo>
                <a:lnTo>
                  <a:pt x="1843" y="3440"/>
                </a:lnTo>
                <a:lnTo>
                  <a:pt x="1752" y="3478"/>
                </a:lnTo>
                <a:lnTo>
                  <a:pt x="1656" y="3510"/>
                </a:lnTo>
                <a:lnTo>
                  <a:pt x="1559" y="3534"/>
                </a:lnTo>
                <a:lnTo>
                  <a:pt x="1458" y="3550"/>
                </a:lnTo>
                <a:lnTo>
                  <a:pt x="1458" y="3993"/>
                </a:lnTo>
                <a:lnTo>
                  <a:pt x="1997" y="3993"/>
                </a:lnTo>
                <a:lnTo>
                  <a:pt x="2029" y="3995"/>
                </a:lnTo>
                <a:lnTo>
                  <a:pt x="2061" y="4004"/>
                </a:lnTo>
                <a:lnTo>
                  <a:pt x="2088" y="4020"/>
                </a:lnTo>
                <a:lnTo>
                  <a:pt x="2112" y="4040"/>
                </a:lnTo>
                <a:lnTo>
                  <a:pt x="2132" y="4063"/>
                </a:lnTo>
                <a:lnTo>
                  <a:pt x="2147" y="4091"/>
                </a:lnTo>
                <a:lnTo>
                  <a:pt x="2157" y="4121"/>
                </a:lnTo>
                <a:lnTo>
                  <a:pt x="2159" y="4154"/>
                </a:lnTo>
                <a:lnTo>
                  <a:pt x="2157" y="4186"/>
                </a:lnTo>
                <a:lnTo>
                  <a:pt x="2147" y="4217"/>
                </a:lnTo>
                <a:lnTo>
                  <a:pt x="2132" y="4244"/>
                </a:lnTo>
                <a:lnTo>
                  <a:pt x="2112" y="4269"/>
                </a:lnTo>
                <a:lnTo>
                  <a:pt x="2088" y="4289"/>
                </a:lnTo>
                <a:lnTo>
                  <a:pt x="2061" y="4303"/>
                </a:lnTo>
                <a:lnTo>
                  <a:pt x="2031" y="4312"/>
                </a:lnTo>
                <a:lnTo>
                  <a:pt x="1997" y="4316"/>
                </a:lnTo>
                <a:lnTo>
                  <a:pt x="595" y="4316"/>
                </a:lnTo>
                <a:lnTo>
                  <a:pt x="562" y="4313"/>
                </a:lnTo>
                <a:lnTo>
                  <a:pt x="530" y="4303"/>
                </a:lnTo>
                <a:lnTo>
                  <a:pt x="503" y="4289"/>
                </a:lnTo>
                <a:lnTo>
                  <a:pt x="479" y="4269"/>
                </a:lnTo>
                <a:lnTo>
                  <a:pt x="460" y="4245"/>
                </a:lnTo>
                <a:lnTo>
                  <a:pt x="444" y="4218"/>
                </a:lnTo>
                <a:lnTo>
                  <a:pt x="435" y="4186"/>
                </a:lnTo>
                <a:lnTo>
                  <a:pt x="432" y="4154"/>
                </a:lnTo>
                <a:lnTo>
                  <a:pt x="435" y="4121"/>
                </a:lnTo>
                <a:lnTo>
                  <a:pt x="444" y="4091"/>
                </a:lnTo>
                <a:lnTo>
                  <a:pt x="460" y="4063"/>
                </a:lnTo>
                <a:lnTo>
                  <a:pt x="479" y="4040"/>
                </a:lnTo>
                <a:lnTo>
                  <a:pt x="503" y="4020"/>
                </a:lnTo>
                <a:lnTo>
                  <a:pt x="530" y="4004"/>
                </a:lnTo>
                <a:lnTo>
                  <a:pt x="562" y="3995"/>
                </a:lnTo>
                <a:lnTo>
                  <a:pt x="595" y="3993"/>
                </a:lnTo>
                <a:lnTo>
                  <a:pt x="1133" y="3993"/>
                </a:lnTo>
                <a:lnTo>
                  <a:pt x="1133" y="3550"/>
                </a:lnTo>
                <a:lnTo>
                  <a:pt x="1034" y="3534"/>
                </a:lnTo>
                <a:lnTo>
                  <a:pt x="935" y="3510"/>
                </a:lnTo>
                <a:lnTo>
                  <a:pt x="840" y="3478"/>
                </a:lnTo>
                <a:lnTo>
                  <a:pt x="749" y="3440"/>
                </a:lnTo>
                <a:lnTo>
                  <a:pt x="661" y="3394"/>
                </a:lnTo>
                <a:lnTo>
                  <a:pt x="578" y="3343"/>
                </a:lnTo>
                <a:lnTo>
                  <a:pt x="498" y="3286"/>
                </a:lnTo>
                <a:lnTo>
                  <a:pt x="423" y="3223"/>
                </a:lnTo>
                <a:lnTo>
                  <a:pt x="353" y="3155"/>
                </a:lnTo>
                <a:lnTo>
                  <a:pt x="289" y="3082"/>
                </a:lnTo>
                <a:lnTo>
                  <a:pt x="230" y="3003"/>
                </a:lnTo>
                <a:lnTo>
                  <a:pt x="178" y="2921"/>
                </a:lnTo>
                <a:lnTo>
                  <a:pt x="131" y="2834"/>
                </a:lnTo>
                <a:lnTo>
                  <a:pt x="90" y="2742"/>
                </a:lnTo>
                <a:lnTo>
                  <a:pt x="57" y="2650"/>
                </a:lnTo>
                <a:lnTo>
                  <a:pt x="31" y="2551"/>
                </a:lnTo>
                <a:lnTo>
                  <a:pt x="13" y="2452"/>
                </a:lnTo>
                <a:lnTo>
                  <a:pt x="2" y="2350"/>
                </a:lnTo>
                <a:lnTo>
                  <a:pt x="0" y="2320"/>
                </a:lnTo>
                <a:lnTo>
                  <a:pt x="0" y="1782"/>
                </a:lnTo>
                <a:lnTo>
                  <a:pt x="4" y="1749"/>
                </a:lnTo>
                <a:lnTo>
                  <a:pt x="13" y="1717"/>
                </a:lnTo>
                <a:lnTo>
                  <a:pt x="27" y="1690"/>
                </a:lnTo>
                <a:lnTo>
                  <a:pt x="47" y="1666"/>
                </a:lnTo>
                <a:lnTo>
                  <a:pt x="70" y="1647"/>
                </a:lnTo>
                <a:lnTo>
                  <a:pt x="98" y="1631"/>
                </a:lnTo>
                <a:lnTo>
                  <a:pt x="129" y="1622"/>
                </a:lnTo>
                <a:lnTo>
                  <a:pt x="162" y="1619"/>
                </a:lnTo>
                <a:lnTo>
                  <a:pt x="195" y="1622"/>
                </a:lnTo>
                <a:lnTo>
                  <a:pt x="225" y="1631"/>
                </a:lnTo>
                <a:lnTo>
                  <a:pt x="253" y="1647"/>
                </a:lnTo>
                <a:lnTo>
                  <a:pt x="276" y="1666"/>
                </a:lnTo>
                <a:lnTo>
                  <a:pt x="296" y="1690"/>
                </a:lnTo>
                <a:lnTo>
                  <a:pt x="312" y="1717"/>
                </a:lnTo>
                <a:lnTo>
                  <a:pt x="321" y="1748"/>
                </a:lnTo>
                <a:lnTo>
                  <a:pt x="323" y="1782"/>
                </a:lnTo>
                <a:lnTo>
                  <a:pt x="323" y="2265"/>
                </a:lnTo>
                <a:lnTo>
                  <a:pt x="327" y="2354"/>
                </a:lnTo>
                <a:lnTo>
                  <a:pt x="339" y="2440"/>
                </a:lnTo>
                <a:lnTo>
                  <a:pt x="359" y="2524"/>
                </a:lnTo>
                <a:lnTo>
                  <a:pt x="385" y="2605"/>
                </a:lnTo>
                <a:lnTo>
                  <a:pt x="418" y="2682"/>
                </a:lnTo>
                <a:lnTo>
                  <a:pt x="457" y="2756"/>
                </a:lnTo>
                <a:lnTo>
                  <a:pt x="502" y="2826"/>
                </a:lnTo>
                <a:lnTo>
                  <a:pt x="553" y="2892"/>
                </a:lnTo>
                <a:lnTo>
                  <a:pt x="609" y="2952"/>
                </a:lnTo>
                <a:lnTo>
                  <a:pt x="669" y="3008"/>
                </a:lnTo>
                <a:lnTo>
                  <a:pt x="735" y="3059"/>
                </a:lnTo>
                <a:lnTo>
                  <a:pt x="806" y="3104"/>
                </a:lnTo>
                <a:lnTo>
                  <a:pt x="879" y="3143"/>
                </a:lnTo>
                <a:lnTo>
                  <a:pt x="956" y="3176"/>
                </a:lnTo>
                <a:lnTo>
                  <a:pt x="1038" y="3202"/>
                </a:lnTo>
                <a:lnTo>
                  <a:pt x="1121" y="3222"/>
                </a:lnTo>
                <a:lnTo>
                  <a:pt x="1208" y="3233"/>
                </a:lnTo>
                <a:lnTo>
                  <a:pt x="1296" y="3237"/>
                </a:lnTo>
                <a:lnTo>
                  <a:pt x="1385" y="3233"/>
                </a:lnTo>
                <a:lnTo>
                  <a:pt x="1470" y="3222"/>
                </a:lnTo>
                <a:lnTo>
                  <a:pt x="1554" y="3202"/>
                </a:lnTo>
                <a:lnTo>
                  <a:pt x="1635" y="3176"/>
                </a:lnTo>
                <a:lnTo>
                  <a:pt x="1712" y="3143"/>
                </a:lnTo>
                <a:lnTo>
                  <a:pt x="1786" y="3104"/>
                </a:lnTo>
                <a:lnTo>
                  <a:pt x="1856" y="3059"/>
                </a:lnTo>
                <a:lnTo>
                  <a:pt x="1922" y="3008"/>
                </a:lnTo>
                <a:lnTo>
                  <a:pt x="1984" y="2952"/>
                </a:lnTo>
                <a:lnTo>
                  <a:pt x="2039" y="2892"/>
                </a:lnTo>
                <a:lnTo>
                  <a:pt x="2090" y="2826"/>
                </a:lnTo>
                <a:lnTo>
                  <a:pt x="2136" y="2756"/>
                </a:lnTo>
                <a:lnTo>
                  <a:pt x="2174" y="2682"/>
                </a:lnTo>
                <a:lnTo>
                  <a:pt x="2206" y="2605"/>
                </a:lnTo>
                <a:lnTo>
                  <a:pt x="2233" y="2524"/>
                </a:lnTo>
                <a:lnTo>
                  <a:pt x="2252" y="2440"/>
                </a:lnTo>
                <a:lnTo>
                  <a:pt x="2264" y="2354"/>
                </a:lnTo>
                <a:lnTo>
                  <a:pt x="2268" y="2265"/>
                </a:lnTo>
                <a:lnTo>
                  <a:pt x="2268" y="1782"/>
                </a:lnTo>
                <a:lnTo>
                  <a:pt x="2271" y="1749"/>
                </a:lnTo>
                <a:lnTo>
                  <a:pt x="2280" y="1717"/>
                </a:lnTo>
                <a:lnTo>
                  <a:pt x="2295" y="1690"/>
                </a:lnTo>
                <a:lnTo>
                  <a:pt x="2315" y="1666"/>
                </a:lnTo>
                <a:lnTo>
                  <a:pt x="2339" y="1647"/>
                </a:lnTo>
                <a:lnTo>
                  <a:pt x="2366" y="1631"/>
                </a:lnTo>
                <a:lnTo>
                  <a:pt x="2396" y="1622"/>
                </a:lnTo>
                <a:lnTo>
                  <a:pt x="2429" y="1619"/>
                </a:lnTo>
                <a:lnTo>
                  <a:pt x="2462" y="1622"/>
                </a:lnTo>
                <a:lnTo>
                  <a:pt x="2493" y="1631"/>
                </a:lnTo>
                <a:lnTo>
                  <a:pt x="2521" y="1647"/>
                </a:lnTo>
                <a:lnTo>
                  <a:pt x="2544" y="1666"/>
                </a:lnTo>
                <a:lnTo>
                  <a:pt x="2564" y="1690"/>
                </a:lnTo>
                <a:lnTo>
                  <a:pt x="2579" y="1717"/>
                </a:lnTo>
                <a:lnTo>
                  <a:pt x="2589" y="1748"/>
                </a:lnTo>
                <a:lnTo>
                  <a:pt x="2592" y="1782"/>
                </a:lnTo>
                <a:lnTo>
                  <a:pt x="2592" y="2320"/>
                </a:lnTo>
                <a:lnTo>
                  <a:pt x="2589" y="2348"/>
                </a:lnTo>
                <a:close/>
                <a:moveTo>
                  <a:pt x="540" y="755"/>
                </a:moveTo>
                <a:lnTo>
                  <a:pt x="543" y="678"/>
                </a:lnTo>
                <a:lnTo>
                  <a:pt x="555" y="602"/>
                </a:lnTo>
                <a:lnTo>
                  <a:pt x="574" y="530"/>
                </a:lnTo>
                <a:lnTo>
                  <a:pt x="600" y="461"/>
                </a:lnTo>
                <a:lnTo>
                  <a:pt x="631" y="395"/>
                </a:lnTo>
                <a:lnTo>
                  <a:pt x="669" y="332"/>
                </a:lnTo>
                <a:lnTo>
                  <a:pt x="713" y="275"/>
                </a:lnTo>
                <a:lnTo>
                  <a:pt x="761" y="221"/>
                </a:lnTo>
                <a:lnTo>
                  <a:pt x="815" y="173"/>
                </a:lnTo>
                <a:lnTo>
                  <a:pt x="874" y="130"/>
                </a:lnTo>
                <a:lnTo>
                  <a:pt x="935" y="92"/>
                </a:lnTo>
                <a:lnTo>
                  <a:pt x="1002" y="60"/>
                </a:lnTo>
                <a:lnTo>
                  <a:pt x="1072" y="34"/>
                </a:lnTo>
                <a:lnTo>
                  <a:pt x="1144" y="16"/>
                </a:lnTo>
                <a:lnTo>
                  <a:pt x="1218" y="4"/>
                </a:lnTo>
                <a:lnTo>
                  <a:pt x="1296" y="0"/>
                </a:lnTo>
                <a:lnTo>
                  <a:pt x="1373" y="4"/>
                </a:lnTo>
                <a:lnTo>
                  <a:pt x="1448" y="16"/>
                </a:lnTo>
                <a:lnTo>
                  <a:pt x="1521" y="34"/>
                </a:lnTo>
                <a:lnTo>
                  <a:pt x="1590" y="60"/>
                </a:lnTo>
                <a:lnTo>
                  <a:pt x="1656" y="92"/>
                </a:lnTo>
                <a:lnTo>
                  <a:pt x="1719" y="130"/>
                </a:lnTo>
                <a:lnTo>
                  <a:pt x="1777" y="173"/>
                </a:lnTo>
                <a:lnTo>
                  <a:pt x="1830" y="221"/>
                </a:lnTo>
                <a:lnTo>
                  <a:pt x="1879" y="275"/>
                </a:lnTo>
                <a:lnTo>
                  <a:pt x="1922" y="332"/>
                </a:lnTo>
                <a:lnTo>
                  <a:pt x="1960" y="395"/>
                </a:lnTo>
                <a:lnTo>
                  <a:pt x="1993" y="461"/>
                </a:lnTo>
                <a:lnTo>
                  <a:pt x="2018" y="530"/>
                </a:lnTo>
                <a:lnTo>
                  <a:pt x="2036" y="602"/>
                </a:lnTo>
                <a:lnTo>
                  <a:pt x="2048" y="678"/>
                </a:lnTo>
                <a:lnTo>
                  <a:pt x="2052" y="755"/>
                </a:lnTo>
                <a:lnTo>
                  <a:pt x="2052" y="2267"/>
                </a:lnTo>
                <a:lnTo>
                  <a:pt x="2048" y="2345"/>
                </a:lnTo>
                <a:lnTo>
                  <a:pt x="2036" y="2419"/>
                </a:lnTo>
                <a:lnTo>
                  <a:pt x="2018" y="2491"/>
                </a:lnTo>
                <a:lnTo>
                  <a:pt x="1993" y="2561"/>
                </a:lnTo>
                <a:lnTo>
                  <a:pt x="1960" y="2626"/>
                </a:lnTo>
                <a:lnTo>
                  <a:pt x="1922" y="2689"/>
                </a:lnTo>
                <a:lnTo>
                  <a:pt x="1879" y="2746"/>
                </a:lnTo>
                <a:lnTo>
                  <a:pt x="1830" y="2800"/>
                </a:lnTo>
                <a:lnTo>
                  <a:pt x="1777" y="2849"/>
                </a:lnTo>
                <a:lnTo>
                  <a:pt x="1718" y="2893"/>
                </a:lnTo>
                <a:lnTo>
                  <a:pt x="1656" y="2930"/>
                </a:lnTo>
                <a:lnTo>
                  <a:pt x="1589" y="2962"/>
                </a:lnTo>
                <a:lnTo>
                  <a:pt x="1520" y="2987"/>
                </a:lnTo>
                <a:lnTo>
                  <a:pt x="1448" y="3006"/>
                </a:lnTo>
                <a:lnTo>
                  <a:pt x="1373" y="3017"/>
                </a:lnTo>
                <a:lnTo>
                  <a:pt x="1296" y="3021"/>
                </a:lnTo>
                <a:lnTo>
                  <a:pt x="1218" y="3017"/>
                </a:lnTo>
                <a:lnTo>
                  <a:pt x="1144" y="3006"/>
                </a:lnTo>
                <a:lnTo>
                  <a:pt x="1070" y="2987"/>
                </a:lnTo>
                <a:lnTo>
                  <a:pt x="1001" y="2962"/>
                </a:lnTo>
                <a:lnTo>
                  <a:pt x="935" y="2930"/>
                </a:lnTo>
                <a:lnTo>
                  <a:pt x="872" y="2893"/>
                </a:lnTo>
                <a:lnTo>
                  <a:pt x="815" y="2849"/>
                </a:lnTo>
                <a:lnTo>
                  <a:pt x="761" y="2800"/>
                </a:lnTo>
                <a:lnTo>
                  <a:pt x="713" y="2746"/>
                </a:lnTo>
                <a:lnTo>
                  <a:pt x="669" y="2689"/>
                </a:lnTo>
                <a:lnTo>
                  <a:pt x="631" y="2626"/>
                </a:lnTo>
                <a:lnTo>
                  <a:pt x="599" y="2561"/>
                </a:lnTo>
                <a:lnTo>
                  <a:pt x="574" y="2491"/>
                </a:lnTo>
                <a:lnTo>
                  <a:pt x="555" y="2419"/>
                </a:lnTo>
                <a:lnTo>
                  <a:pt x="543" y="2345"/>
                </a:lnTo>
                <a:lnTo>
                  <a:pt x="540" y="2267"/>
                </a:lnTo>
                <a:lnTo>
                  <a:pt x="540" y="755"/>
                </a:lnTo>
                <a:close/>
              </a:path>
            </a:pathLst>
          </a:custGeom>
          <a:solidFill>
            <a:schemeClr val="bg1"/>
          </a:solidFill>
          <a:ln w="0">
            <a:noFill/>
            <a:prstDash val="solid"/>
            <a:round/>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8" name="Freeform 42">
            <a:extLst>
              <a:ext uri="{FF2B5EF4-FFF2-40B4-BE49-F238E27FC236}">
                <a16:creationId xmlns:a16="http://schemas.microsoft.com/office/drawing/2014/main" id="{1C4D3B1E-70F5-BB87-B1D8-FA1005E2B772}"/>
              </a:ext>
            </a:extLst>
          </p:cNvPr>
          <p:cNvSpPr>
            <a:spLocks noEditPoints="1"/>
          </p:cNvSpPr>
          <p:nvPr/>
        </p:nvSpPr>
        <p:spPr bwMode="auto">
          <a:xfrm flipV="1">
            <a:off x="4888317" y="5220203"/>
            <a:ext cx="313824" cy="358860"/>
          </a:xfrm>
          <a:custGeom>
            <a:avLst/>
            <a:gdLst>
              <a:gd name="T0" fmla="*/ 2774 w 3777"/>
              <a:gd name="T1" fmla="*/ 3076 h 4319"/>
              <a:gd name="T2" fmla="*/ 1332 w 3777"/>
              <a:gd name="T3" fmla="*/ 2264 h 4319"/>
              <a:gd name="T4" fmla="*/ 1296 w 3777"/>
              <a:gd name="T5" fmla="*/ 1902 h 4319"/>
              <a:gd name="T6" fmla="*/ 2906 w 3777"/>
              <a:gd name="T7" fmla="*/ 1301 h 4319"/>
              <a:gd name="T8" fmla="*/ 3317 w 3777"/>
              <a:gd name="T9" fmla="*/ 1295 h 4319"/>
              <a:gd name="T10" fmla="*/ 3647 w 3777"/>
              <a:gd name="T11" fmla="*/ 1057 h 4319"/>
              <a:gd name="T12" fmla="*/ 3777 w 3777"/>
              <a:gd name="T13" fmla="*/ 666 h 4319"/>
              <a:gd name="T14" fmla="*/ 3647 w 3777"/>
              <a:gd name="T15" fmla="*/ 273 h 4319"/>
              <a:gd name="T16" fmla="*/ 3317 w 3777"/>
              <a:gd name="T17" fmla="*/ 34 h 4319"/>
              <a:gd name="T18" fmla="*/ 2893 w 3777"/>
              <a:gd name="T19" fmla="*/ 34 h 4319"/>
              <a:gd name="T20" fmla="*/ 2563 w 3777"/>
              <a:gd name="T21" fmla="*/ 273 h 4319"/>
              <a:gd name="T22" fmla="*/ 2433 w 3777"/>
              <a:gd name="T23" fmla="*/ 666 h 4319"/>
              <a:gd name="T24" fmla="*/ 1100 w 3777"/>
              <a:gd name="T25" fmla="*/ 1632 h 4319"/>
              <a:gd name="T26" fmla="*/ 740 w 3777"/>
              <a:gd name="T27" fmla="*/ 1481 h 4319"/>
              <a:gd name="T28" fmla="*/ 333 w 3777"/>
              <a:gd name="T29" fmla="*/ 1569 h 4319"/>
              <a:gd name="T30" fmla="*/ 60 w 3777"/>
              <a:gd name="T31" fmla="*/ 1869 h 4319"/>
              <a:gd name="T32" fmla="*/ 16 w 3777"/>
              <a:gd name="T33" fmla="*/ 2285 h 4319"/>
              <a:gd name="T34" fmla="*/ 221 w 3777"/>
              <a:gd name="T35" fmla="*/ 2636 h 4319"/>
              <a:gd name="T36" fmla="*/ 598 w 3777"/>
              <a:gd name="T37" fmla="*/ 2804 h 4319"/>
              <a:gd name="T38" fmla="*/ 997 w 3777"/>
              <a:gd name="T39" fmla="*/ 2724 h 4319"/>
              <a:gd name="T40" fmla="*/ 2444 w 3777"/>
              <a:gd name="T41" fmla="*/ 3539 h 4319"/>
              <a:gd name="T42" fmla="*/ 2493 w 3777"/>
              <a:gd name="T43" fmla="*/ 3929 h 4319"/>
              <a:gd name="T44" fmla="*/ 2766 w 3777"/>
              <a:gd name="T45" fmla="*/ 4229 h 4319"/>
              <a:gd name="T46" fmla="*/ 3178 w 3777"/>
              <a:gd name="T47" fmla="*/ 4315 h 4319"/>
              <a:gd name="T48" fmla="*/ 3554 w 3777"/>
              <a:gd name="T49" fmla="*/ 4147 h 4319"/>
              <a:gd name="T50" fmla="*/ 3761 w 3777"/>
              <a:gd name="T51" fmla="*/ 3797 h 4319"/>
              <a:gd name="T52" fmla="*/ 3716 w 3777"/>
              <a:gd name="T53" fmla="*/ 3380 h 4319"/>
              <a:gd name="T54" fmla="*/ 3443 w 3777"/>
              <a:gd name="T55" fmla="*/ 3080 h 4319"/>
              <a:gd name="T56" fmla="*/ 3105 w 3777"/>
              <a:gd name="T57" fmla="*/ 2990 h 4319"/>
              <a:gd name="T58" fmla="*/ 3348 w 3777"/>
              <a:gd name="T59" fmla="*/ 353 h 4319"/>
              <a:gd name="T60" fmla="*/ 3500 w 3777"/>
              <a:gd name="T61" fmla="*/ 612 h 4319"/>
              <a:gd name="T62" fmla="*/ 3420 w 3777"/>
              <a:gd name="T63" fmla="*/ 906 h 4319"/>
              <a:gd name="T64" fmla="*/ 3159 w 3777"/>
              <a:gd name="T65" fmla="*/ 1057 h 4319"/>
              <a:gd name="T66" fmla="*/ 2861 w 3777"/>
              <a:gd name="T67" fmla="*/ 977 h 4319"/>
              <a:gd name="T68" fmla="*/ 2709 w 3777"/>
              <a:gd name="T69" fmla="*/ 719 h 4319"/>
              <a:gd name="T70" fmla="*/ 2789 w 3777"/>
              <a:gd name="T71" fmla="*/ 425 h 4319"/>
              <a:gd name="T72" fmla="*/ 3050 w 3777"/>
              <a:gd name="T73" fmla="*/ 274 h 4319"/>
              <a:gd name="T74" fmla="*/ 470 w 3777"/>
              <a:gd name="T75" fmla="*/ 2484 h 4319"/>
              <a:gd name="T76" fmla="*/ 287 w 3777"/>
              <a:gd name="T77" fmla="*/ 2247 h 4319"/>
              <a:gd name="T78" fmla="*/ 327 w 3777"/>
              <a:gd name="T79" fmla="*/ 1944 h 4319"/>
              <a:gd name="T80" fmla="*/ 566 w 3777"/>
              <a:gd name="T81" fmla="*/ 1762 h 4319"/>
              <a:gd name="T82" fmla="*/ 868 w 3777"/>
              <a:gd name="T83" fmla="*/ 1800 h 4319"/>
              <a:gd name="T84" fmla="*/ 1020 w 3777"/>
              <a:gd name="T85" fmla="*/ 1953 h 4319"/>
              <a:gd name="T86" fmla="*/ 1055 w 3777"/>
              <a:gd name="T87" fmla="*/ 2247 h 4319"/>
              <a:gd name="T88" fmla="*/ 965 w 3777"/>
              <a:gd name="T89" fmla="*/ 2408 h 4319"/>
              <a:gd name="T90" fmla="*/ 672 w 3777"/>
              <a:gd name="T91" fmla="*/ 2538 h 4319"/>
              <a:gd name="T92" fmla="*/ 2861 w 3777"/>
              <a:gd name="T93" fmla="*/ 3967 h 4319"/>
              <a:gd name="T94" fmla="*/ 2709 w 3777"/>
              <a:gd name="T95" fmla="*/ 3707 h 4319"/>
              <a:gd name="T96" fmla="*/ 2759 w 3777"/>
              <a:gd name="T97" fmla="*/ 3460 h 4319"/>
              <a:gd name="T98" fmla="*/ 2941 w 3777"/>
              <a:gd name="T99" fmla="*/ 3294 h 4319"/>
              <a:gd name="T100" fmla="*/ 3259 w 3777"/>
              <a:gd name="T101" fmla="*/ 3290 h 4319"/>
              <a:gd name="T102" fmla="*/ 3472 w 3777"/>
              <a:gd name="T103" fmla="*/ 3501 h 4319"/>
              <a:gd name="T104" fmla="*/ 3472 w 3777"/>
              <a:gd name="T105" fmla="*/ 3808 h 4319"/>
              <a:gd name="T106" fmla="*/ 3259 w 3777"/>
              <a:gd name="T107" fmla="*/ 4018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4319">
                <a:moveTo>
                  <a:pt x="3105" y="2990"/>
                </a:moveTo>
                <a:lnTo>
                  <a:pt x="3033" y="2992"/>
                </a:lnTo>
                <a:lnTo>
                  <a:pt x="2965" y="3004"/>
                </a:lnTo>
                <a:lnTo>
                  <a:pt x="2898" y="3021"/>
                </a:lnTo>
                <a:lnTo>
                  <a:pt x="2834" y="3046"/>
                </a:lnTo>
                <a:lnTo>
                  <a:pt x="2774" y="3076"/>
                </a:lnTo>
                <a:lnTo>
                  <a:pt x="2717" y="3112"/>
                </a:lnTo>
                <a:lnTo>
                  <a:pt x="2664" y="3154"/>
                </a:lnTo>
                <a:lnTo>
                  <a:pt x="2615" y="3199"/>
                </a:lnTo>
                <a:lnTo>
                  <a:pt x="1299" y="2377"/>
                </a:lnTo>
                <a:lnTo>
                  <a:pt x="1317" y="2322"/>
                </a:lnTo>
                <a:lnTo>
                  <a:pt x="1332" y="2264"/>
                </a:lnTo>
                <a:lnTo>
                  <a:pt x="1340" y="2204"/>
                </a:lnTo>
                <a:lnTo>
                  <a:pt x="1342" y="2143"/>
                </a:lnTo>
                <a:lnTo>
                  <a:pt x="1340" y="2080"/>
                </a:lnTo>
                <a:lnTo>
                  <a:pt x="1330" y="2018"/>
                </a:lnTo>
                <a:lnTo>
                  <a:pt x="1316" y="1959"/>
                </a:lnTo>
                <a:lnTo>
                  <a:pt x="1296" y="1902"/>
                </a:lnTo>
                <a:lnTo>
                  <a:pt x="2631" y="1136"/>
                </a:lnTo>
                <a:lnTo>
                  <a:pt x="2678" y="1179"/>
                </a:lnTo>
                <a:lnTo>
                  <a:pt x="2730" y="1217"/>
                </a:lnTo>
                <a:lnTo>
                  <a:pt x="2785" y="1250"/>
                </a:lnTo>
                <a:lnTo>
                  <a:pt x="2844" y="1278"/>
                </a:lnTo>
                <a:lnTo>
                  <a:pt x="2906" y="1301"/>
                </a:lnTo>
                <a:lnTo>
                  <a:pt x="2970" y="1316"/>
                </a:lnTo>
                <a:lnTo>
                  <a:pt x="3035" y="1327"/>
                </a:lnTo>
                <a:lnTo>
                  <a:pt x="3105" y="1329"/>
                </a:lnTo>
                <a:lnTo>
                  <a:pt x="3178" y="1326"/>
                </a:lnTo>
                <a:lnTo>
                  <a:pt x="3249" y="1315"/>
                </a:lnTo>
                <a:lnTo>
                  <a:pt x="3317" y="1295"/>
                </a:lnTo>
                <a:lnTo>
                  <a:pt x="3381" y="1271"/>
                </a:lnTo>
                <a:lnTo>
                  <a:pt x="3443" y="1239"/>
                </a:lnTo>
                <a:lnTo>
                  <a:pt x="3500" y="1201"/>
                </a:lnTo>
                <a:lnTo>
                  <a:pt x="3554" y="1158"/>
                </a:lnTo>
                <a:lnTo>
                  <a:pt x="3602" y="1111"/>
                </a:lnTo>
                <a:lnTo>
                  <a:pt x="3647" y="1057"/>
                </a:lnTo>
                <a:lnTo>
                  <a:pt x="3684" y="1001"/>
                </a:lnTo>
                <a:lnTo>
                  <a:pt x="3716" y="939"/>
                </a:lnTo>
                <a:lnTo>
                  <a:pt x="3741" y="875"/>
                </a:lnTo>
                <a:lnTo>
                  <a:pt x="3761" y="807"/>
                </a:lnTo>
                <a:lnTo>
                  <a:pt x="3773" y="738"/>
                </a:lnTo>
                <a:lnTo>
                  <a:pt x="3777" y="666"/>
                </a:lnTo>
                <a:lnTo>
                  <a:pt x="3773" y="592"/>
                </a:lnTo>
                <a:lnTo>
                  <a:pt x="3761" y="523"/>
                </a:lnTo>
                <a:lnTo>
                  <a:pt x="3741" y="455"/>
                </a:lnTo>
                <a:lnTo>
                  <a:pt x="3716" y="391"/>
                </a:lnTo>
                <a:lnTo>
                  <a:pt x="3684" y="330"/>
                </a:lnTo>
                <a:lnTo>
                  <a:pt x="3647" y="273"/>
                </a:lnTo>
                <a:lnTo>
                  <a:pt x="3602" y="220"/>
                </a:lnTo>
                <a:lnTo>
                  <a:pt x="3554" y="172"/>
                </a:lnTo>
                <a:lnTo>
                  <a:pt x="3500" y="129"/>
                </a:lnTo>
                <a:lnTo>
                  <a:pt x="3443" y="91"/>
                </a:lnTo>
                <a:lnTo>
                  <a:pt x="3381" y="59"/>
                </a:lnTo>
                <a:lnTo>
                  <a:pt x="3317" y="34"/>
                </a:lnTo>
                <a:lnTo>
                  <a:pt x="3249" y="16"/>
                </a:lnTo>
                <a:lnTo>
                  <a:pt x="3178" y="4"/>
                </a:lnTo>
                <a:lnTo>
                  <a:pt x="3105" y="0"/>
                </a:lnTo>
                <a:lnTo>
                  <a:pt x="3032" y="4"/>
                </a:lnTo>
                <a:lnTo>
                  <a:pt x="2961" y="16"/>
                </a:lnTo>
                <a:lnTo>
                  <a:pt x="2893" y="34"/>
                </a:lnTo>
                <a:lnTo>
                  <a:pt x="2827" y="59"/>
                </a:lnTo>
                <a:lnTo>
                  <a:pt x="2766" y="91"/>
                </a:lnTo>
                <a:lnTo>
                  <a:pt x="2708" y="129"/>
                </a:lnTo>
                <a:lnTo>
                  <a:pt x="2654" y="172"/>
                </a:lnTo>
                <a:lnTo>
                  <a:pt x="2606" y="220"/>
                </a:lnTo>
                <a:lnTo>
                  <a:pt x="2563" y="273"/>
                </a:lnTo>
                <a:lnTo>
                  <a:pt x="2525" y="330"/>
                </a:lnTo>
                <a:lnTo>
                  <a:pt x="2493" y="391"/>
                </a:lnTo>
                <a:lnTo>
                  <a:pt x="2467" y="455"/>
                </a:lnTo>
                <a:lnTo>
                  <a:pt x="2449" y="523"/>
                </a:lnTo>
                <a:lnTo>
                  <a:pt x="2437" y="592"/>
                </a:lnTo>
                <a:lnTo>
                  <a:pt x="2433" y="666"/>
                </a:lnTo>
                <a:lnTo>
                  <a:pt x="2436" y="730"/>
                </a:lnTo>
                <a:lnTo>
                  <a:pt x="2445" y="791"/>
                </a:lnTo>
                <a:lnTo>
                  <a:pt x="2461" y="851"/>
                </a:lnTo>
                <a:lnTo>
                  <a:pt x="2480" y="909"/>
                </a:lnTo>
                <a:lnTo>
                  <a:pt x="1147" y="1675"/>
                </a:lnTo>
                <a:lnTo>
                  <a:pt x="1100" y="1632"/>
                </a:lnTo>
                <a:lnTo>
                  <a:pt x="1048" y="1593"/>
                </a:lnTo>
                <a:lnTo>
                  <a:pt x="993" y="1559"/>
                </a:lnTo>
                <a:lnTo>
                  <a:pt x="934" y="1531"/>
                </a:lnTo>
                <a:lnTo>
                  <a:pt x="872" y="1509"/>
                </a:lnTo>
                <a:lnTo>
                  <a:pt x="807" y="1492"/>
                </a:lnTo>
                <a:lnTo>
                  <a:pt x="740" y="1481"/>
                </a:lnTo>
                <a:lnTo>
                  <a:pt x="672" y="1479"/>
                </a:lnTo>
                <a:lnTo>
                  <a:pt x="598" y="1481"/>
                </a:lnTo>
                <a:lnTo>
                  <a:pt x="528" y="1493"/>
                </a:lnTo>
                <a:lnTo>
                  <a:pt x="460" y="1511"/>
                </a:lnTo>
                <a:lnTo>
                  <a:pt x="394" y="1538"/>
                </a:lnTo>
                <a:lnTo>
                  <a:pt x="333" y="1569"/>
                </a:lnTo>
                <a:lnTo>
                  <a:pt x="275" y="1607"/>
                </a:lnTo>
                <a:lnTo>
                  <a:pt x="221" y="1649"/>
                </a:lnTo>
                <a:lnTo>
                  <a:pt x="173" y="1697"/>
                </a:lnTo>
                <a:lnTo>
                  <a:pt x="130" y="1751"/>
                </a:lnTo>
                <a:lnTo>
                  <a:pt x="92" y="1807"/>
                </a:lnTo>
                <a:lnTo>
                  <a:pt x="60" y="1869"/>
                </a:lnTo>
                <a:lnTo>
                  <a:pt x="34" y="1933"/>
                </a:lnTo>
                <a:lnTo>
                  <a:pt x="16" y="2000"/>
                </a:lnTo>
                <a:lnTo>
                  <a:pt x="4" y="2071"/>
                </a:lnTo>
                <a:lnTo>
                  <a:pt x="0" y="2143"/>
                </a:lnTo>
                <a:lnTo>
                  <a:pt x="4" y="2215"/>
                </a:lnTo>
                <a:lnTo>
                  <a:pt x="16" y="2285"/>
                </a:lnTo>
                <a:lnTo>
                  <a:pt x="34" y="2353"/>
                </a:lnTo>
                <a:lnTo>
                  <a:pt x="60" y="2418"/>
                </a:lnTo>
                <a:lnTo>
                  <a:pt x="92" y="2478"/>
                </a:lnTo>
                <a:lnTo>
                  <a:pt x="130" y="2535"/>
                </a:lnTo>
                <a:lnTo>
                  <a:pt x="173" y="2588"/>
                </a:lnTo>
                <a:lnTo>
                  <a:pt x="221" y="2636"/>
                </a:lnTo>
                <a:lnTo>
                  <a:pt x="275" y="2680"/>
                </a:lnTo>
                <a:lnTo>
                  <a:pt x="333" y="2717"/>
                </a:lnTo>
                <a:lnTo>
                  <a:pt x="394" y="2749"/>
                </a:lnTo>
                <a:lnTo>
                  <a:pt x="460" y="2774"/>
                </a:lnTo>
                <a:lnTo>
                  <a:pt x="528" y="2792"/>
                </a:lnTo>
                <a:lnTo>
                  <a:pt x="598" y="2804"/>
                </a:lnTo>
                <a:lnTo>
                  <a:pt x="672" y="2808"/>
                </a:lnTo>
                <a:lnTo>
                  <a:pt x="741" y="2804"/>
                </a:lnTo>
                <a:lnTo>
                  <a:pt x="809" y="2793"/>
                </a:lnTo>
                <a:lnTo>
                  <a:pt x="875" y="2776"/>
                </a:lnTo>
                <a:lnTo>
                  <a:pt x="938" y="2753"/>
                </a:lnTo>
                <a:lnTo>
                  <a:pt x="997" y="2724"/>
                </a:lnTo>
                <a:lnTo>
                  <a:pt x="1053" y="2690"/>
                </a:lnTo>
                <a:lnTo>
                  <a:pt x="1105" y="2649"/>
                </a:lnTo>
                <a:lnTo>
                  <a:pt x="1154" y="2605"/>
                </a:lnTo>
                <a:lnTo>
                  <a:pt x="2472" y="3429"/>
                </a:lnTo>
                <a:lnTo>
                  <a:pt x="2455" y="3482"/>
                </a:lnTo>
                <a:lnTo>
                  <a:pt x="2444" y="3539"/>
                </a:lnTo>
                <a:lnTo>
                  <a:pt x="2436" y="3596"/>
                </a:lnTo>
                <a:lnTo>
                  <a:pt x="2433" y="3654"/>
                </a:lnTo>
                <a:lnTo>
                  <a:pt x="2437" y="3727"/>
                </a:lnTo>
                <a:lnTo>
                  <a:pt x="2449" y="3797"/>
                </a:lnTo>
                <a:lnTo>
                  <a:pt x="2467" y="3865"/>
                </a:lnTo>
                <a:lnTo>
                  <a:pt x="2493" y="3929"/>
                </a:lnTo>
                <a:lnTo>
                  <a:pt x="2525" y="3989"/>
                </a:lnTo>
                <a:lnTo>
                  <a:pt x="2563" y="4047"/>
                </a:lnTo>
                <a:lnTo>
                  <a:pt x="2606" y="4099"/>
                </a:lnTo>
                <a:lnTo>
                  <a:pt x="2654" y="4147"/>
                </a:lnTo>
                <a:lnTo>
                  <a:pt x="2708" y="4191"/>
                </a:lnTo>
                <a:lnTo>
                  <a:pt x="2766" y="4229"/>
                </a:lnTo>
                <a:lnTo>
                  <a:pt x="2827" y="4260"/>
                </a:lnTo>
                <a:lnTo>
                  <a:pt x="2893" y="4285"/>
                </a:lnTo>
                <a:lnTo>
                  <a:pt x="2961" y="4303"/>
                </a:lnTo>
                <a:lnTo>
                  <a:pt x="3032" y="4315"/>
                </a:lnTo>
                <a:lnTo>
                  <a:pt x="3105" y="4319"/>
                </a:lnTo>
                <a:lnTo>
                  <a:pt x="3178" y="4315"/>
                </a:lnTo>
                <a:lnTo>
                  <a:pt x="3249" y="4303"/>
                </a:lnTo>
                <a:lnTo>
                  <a:pt x="3317" y="4285"/>
                </a:lnTo>
                <a:lnTo>
                  <a:pt x="3381" y="4260"/>
                </a:lnTo>
                <a:lnTo>
                  <a:pt x="3443" y="4229"/>
                </a:lnTo>
                <a:lnTo>
                  <a:pt x="3500" y="4191"/>
                </a:lnTo>
                <a:lnTo>
                  <a:pt x="3554" y="4147"/>
                </a:lnTo>
                <a:lnTo>
                  <a:pt x="3602" y="4099"/>
                </a:lnTo>
                <a:lnTo>
                  <a:pt x="3647" y="4047"/>
                </a:lnTo>
                <a:lnTo>
                  <a:pt x="3684" y="3989"/>
                </a:lnTo>
                <a:lnTo>
                  <a:pt x="3716" y="3929"/>
                </a:lnTo>
                <a:lnTo>
                  <a:pt x="3741" y="3865"/>
                </a:lnTo>
                <a:lnTo>
                  <a:pt x="3761" y="3797"/>
                </a:lnTo>
                <a:lnTo>
                  <a:pt x="3773" y="3727"/>
                </a:lnTo>
                <a:lnTo>
                  <a:pt x="3777" y="3654"/>
                </a:lnTo>
                <a:lnTo>
                  <a:pt x="3773" y="3582"/>
                </a:lnTo>
                <a:lnTo>
                  <a:pt x="3761" y="3511"/>
                </a:lnTo>
                <a:lnTo>
                  <a:pt x="3741" y="3444"/>
                </a:lnTo>
                <a:lnTo>
                  <a:pt x="3716" y="3380"/>
                </a:lnTo>
                <a:lnTo>
                  <a:pt x="3684" y="3319"/>
                </a:lnTo>
                <a:lnTo>
                  <a:pt x="3647" y="3262"/>
                </a:lnTo>
                <a:lnTo>
                  <a:pt x="3602" y="3209"/>
                </a:lnTo>
                <a:lnTo>
                  <a:pt x="3554" y="3161"/>
                </a:lnTo>
                <a:lnTo>
                  <a:pt x="3500" y="3118"/>
                </a:lnTo>
                <a:lnTo>
                  <a:pt x="3443" y="3080"/>
                </a:lnTo>
                <a:lnTo>
                  <a:pt x="3381" y="3049"/>
                </a:lnTo>
                <a:lnTo>
                  <a:pt x="3317" y="3024"/>
                </a:lnTo>
                <a:lnTo>
                  <a:pt x="3249" y="3004"/>
                </a:lnTo>
                <a:lnTo>
                  <a:pt x="3178" y="2994"/>
                </a:lnTo>
                <a:lnTo>
                  <a:pt x="3105" y="2990"/>
                </a:lnTo>
                <a:lnTo>
                  <a:pt x="3105" y="2990"/>
                </a:lnTo>
                <a:close/>
                <a:moveTo>
                  <a:pt x="3105" y="270"/>
                </a:moveTo>
                <a:lnTo>
                  <a:pt x="3159" y="274"/>
                </a:lnTo>
                <a:lnTo>
                  <a:pt x="3211" y="284"/>
                </a:lnTo>
                <a:lnTo>
                  <a:pt x="3259" y="301"/>
                </a:lnTo>
                <a:lnTo>
                  <a:pt x="3305" y="324"/>
                </a:lnTo>
                <a:lnTo>
                  <a:pt x="3348" y="353"/>
                </a:lnTo>
                <a:lnTo>
                  <a:pt x="3386" y="387"/>
                </a:lnTo>
                <a:lnTo>
                  <a:pt x="3420" y="425"/>
                </a:lnTo>
                <a:lnTo>
                  <a:pt x="3449" y="466"/>
                </a:lnTo>
                <a:lnTo>
                  <a:pt x="3472" y="511"/>
                </a:lnTo>
                <a:lnTo>
                  <a:pt x="3489" y="561"/>
                </a:lnTo>
                <a:lnTo>
                  <a:pt x="3500" y="612"/>
                </a:lnTo>
                <a:lnTo>
                  <a:pt x="3503" y="666"/>
                </a:lnTo>
                <a:lnTo>
                  <a:pt x="3500" y="719"/>
                </a:lnTo>
                <a:lnTo>
                  <a:pt x="3489" y="770"/>
                </a:lnTo>
                <a:lnTo>
                  <a:pt x="3472" y="819"/>
                </a:lnTo>
                <a:lnTo>
                  <a:pt x="3449" y="865"/>
                </a:lnTo>
                <a:lnTo>
                  <a:pt x="3420" y="906"/>
                </a:lnTo>
                <a:lnTo>
                  <a:pt x="3386" y="944"/>
                </a:lnTo>
                <a:lnTo>
                  <a:pt x="3348" y="977"/>
                </a:lnTo>
                <a:lnTo>
                  <a:pt x="3305" y="1006"/>
                </a:lnTo>
                <a:lnTo>
                  <a:pt x="3259" y="1030"/>
                </a:lnTo>
                <a:lnTo>
                  <a:pt x="3211" y="1047"/>
                </a:lnTo>
                <a:lnTo>
                  <a:pt x="3159" y="1057"/>
                </a:lnTo>
                <a:lnTo>
                  <a:pt x="3105" y="1060"/>
                </a:lnTo>
                <a:lnTo>
                  <a:pt x="3050" y="1057"/>
                </a:lnTo>
                <a:lnTo>
                  <a:pt x="2999" y="1047"/>
                </a:lnTo>
                <a:lnTo>
                  <a:pt x="2949" y="1030"/>
                </a:lnTo>
                <a:lnTo>
                  <a:pt x="2903" y="1006"/>
                </a:lnTo>
                <a:lnTo>
                  <a:pt x="2861" y="977"/>
                </a:lnTo>
                <a:lnTo>
                  <a:pt x="2822" y="944"/>
                </a:lnTo>
                <a:lnTo>
                  <a:pt x="2789" y="906"/>
                </a:lnTo>
                <a:lnTo>
                  <a:pt x="2760" y="865"/>
                </a:lnTo>
                <a:lnTo>
                  <a:pt x="2737" y="819"/>
                </a:lnTo>
                <a:lnTo>
                  <a:pt x="2720" y="770"/>
                </a:lnTo>
                <a:lnTo>
                  <a:pt x="2709" y="719"/>
                </a:lnTo>
                <a:lnTo>
                  <a:pt x="2705" y="666"/>
                </a:lnTo>
                <a:lnTo>
                  <a:pt x="2709" y="612"/>
                </a:lnTo>
                <a:lnTo>
                  <a:pt x="2720" y="561"/>
                </a:lnTo>
                <a:lnTo>
                  <a:pt x="2737" y="511"/>
                </a:lnTo>
                <a:lnTo>
                  <a:pt x="2760" y="466"/>
                </a:lnTo>
                <a:lnTo>
                  <a:pt x="2789" y="425"/>
                </a:lnTo>
                <a:lnTo>
                  <a:pt x="2822" y="387"/>
                </a:lnTo>
                <a:lnTo>
                  <a:pt x="2861" y="353"/>
                </a:lnTo>
                <a:lnTo>
                  <a:pt x="2903" y="324"/>
                </a:lnTo>
                <a:lnTo>
                  <a:pt x="2949" y="301"/>
                </a:lnTo>
                <a:lnTo>
                  <a:pt x="2999" y="284"/>
                </a:lnTo>
                <a:lnTo>
                  <a:pt x="3050" y="274"/>
                </a:lnTo>
                <a:lnTo>
                  <a:pt x="3105" y="270"/>
                </a:lnTo>
                <a:close/>
                <a:moveTo>
                  <a:pt x="672" y="2538"/>
                </a:moveTo>
                <a:lnTo>
                  <a:pt x="617" y="2534"/>
                </a:lnTo>
                <a:lnTo>
                  <a:pt x="566" y="2524"/>
                </a:lnTo>
                <a:lnTo>
                  <a:pt x="516" y="2507"/>
                </a:lnTo>
                <a:lnTo>
                  <a:pt x="470" y="2484"/>
                </a:lnTo>
                <a:lnTo>
                  <a:pt x="428" y="2456"/>
                </a:lnTo>
                <a:lnTo>
                  <a:pt x="389" y="2422"/>
                </a:lnTo>
                <a:lnTo>
                  <a:pt x="356" y="2384"/>
                </a:lnTo>
                <a:lnTo>
                  <a:pt x="327" y="2342"/>
                </a:lnTo>
                <a:lnTo>
                  <a:pt x="304" y="2297"/>
                </a:lnTo>
                <a:lnTo>
                  <a:pt x="287" y="2247"/>
                </a:lnTo>
                <a:lnTo>
                  <a:pt x="276" y="2196"/>
                </a:lnTo>
                <a:lnTo>
                  <a:pt x="272" y="2143"/>
                </a:lnTo>
                <a:lnTo>
                  <a:pt x="276" y="2089"/>
                </a:lnTo>
                <a:lnTo>
                  <a:pt x="287" y="2038"/>
                </a:lnTo>
                <a:lnTo>
                  <a:pt x="304" y="1989"/>
                </a:lnTo>
                <a:lnTo>
                  <a:pt x="327" y="1944"/>
                </a:lnTo>
                <a:lnTo>
                  <a:pt x="356" y="1902"/>
                </a:lnTo>
                <a:lnTo>
                  <a:pt x="389" y="1864"/>
                </a:lnTo>
                <a:lnTo>
                  <a:pt x="428" y="1831"/>
                </a:lnTo>
                <a:lnTo>
                  <a:pt x="470" y="1802"/>
                </a:lnTo>
                <a:lnTo>
                  <a:pt x="516" y="1779"/>
                </a:lnTo>
                <a:lnTo>
                  <a:pt x="566" y="1762"/>
                </a:lnTo>
                <a:lnTo>
                  <a:pt x="617" y="1751"/>
                </a:lnTo>
                <a:lnTo>
                  <a:pt x="672" y="1748"/>
                </a:lnTo>
                <a:lnTo>
                  <a:pt x="724" y="1751"/>
                </a:lnTo>
                <a:lnTo>
                  <a:pt x="775" y="1762"/>
                </a:lnTo>
                <a:lnTo>
                  <a:pt x="824" y="1779"/>
                </a:lnTo>
                <a:lnTo>
                  <a:pt x="868" y="1800"/>
                </a:lnTo>
                <a:lnTo>
                  <a:pt x="911" y="1827"/>
                </a:lnTo>
                <a:lnTo>
                  <a:pt x="949" y="1860"/>
                </a:lnTo>
                <a:lnTo>
                  <a:pt x="982" y="1896"/>
                </a:lnTo>
                <a:lnTo>
                  <a:pt x="993" y="1920"/>
                </a:lnTo>
                <a:lnTo>
                  <a:pt x="1006" y="1937"/>
                </a:lnTo>
                <a:lnTo>
                  <a:pt x="1020" y="1953"/>
                </a:lnTo>
                <a:lnTo>
                  <a:pt x="1041" y="1996"/>
                </a:lnTo>
                <a:lnTo>
                  <a:pt x="1057" y="2043"/>
                </a:lnTo>
                <a:lnTo>
                  <a:pt x="1067" y="2092"/>
                </a:lnTo>
                <a:lnTo>
                  <a:pt x="1070" y="2143"/>
                </a:lnTo>
                <a:lnTo>
                  <a:pt x="1066" y="2196"/>
                </a:lnTo>
                <a:lnTo>
                  <a:pt x="1055" y="2247"/>
                </a:lnTo>
                <a:lnTo>
                  <a:pt x="1038" y="2296"/>
                </a:lnTo>
                <a:lnTo>
                  <a:pt x="1016" y="2342"/>
                </a:lnTo>
                <a:lnTo>
                  <a:pt x="1011" y="2348"/>
                </a:lnTo>
                <a:lnTo>
                  <a:pt x="1007" y="2355"/>
                </a:lnTo>
                <a:lnTo>
                  <a:pt x="999" y="2367"/>
                </a:lnTo>
                <a:lnTo>
                  <a:pt x="965" y="2408"/>
                </a:lnTo>
                <a:lnTo>
                  <a:pt x="927" y="2446"/>
                </a:lnTo>
                <a:lnTo>
                  <a:pt x="883" y="2478"/>
                </a:lnTo>
                <a:lnTo>
                  <a:pt x="834" y="2503"/>
                </a:lnTo>
                <a:lnTo>
                  <a:pt x="783" y="2522"/>
                </a:lnTo>
                <a:lnTo>
                  <a:pt x="728" y="2534"/>
                </a:lnTo>
                <a:lnTo>
                  <a:pt x="672" y="2538"/>
                </a:lnTo>
                <a:close/>
                <a:moveTo>
                  <a:pt x="3105" y="4049"/>
                </a:moveTo>
                <a:lnTo>
                  <a:pt x="3050" y="4045"/>
                </a:lnTo>
                <a:lnTo>
                  <a:pt x="2999" y="4035"/>
                </a:lnTo>
                <a:lnTo>
                  <a:pt x="2949" y="4018"/>
                </a:lnTo>
                <a:lnTo>
                  <a:pt x="2903" y="3996"/>
                </a:lnTo>
                <a:lnTo>
                  <a:pt x="2861" y="3967"/>
                </a:lnTo>
                <a:lnTo>
                  <a:pt x="2822" y="3933"/>
                </a:lnTo>
                <a:lnTo>
                  <a:pt x="2789" y="3895"/>
                </a:lnTo>
                <a:lnTo>
                  <a:pt x="2760" y="3853"/>
                </a:lnTo>
                <a:lnTo>
                  <a:pt x="2737" y="3808"/>
                </a:lnTo>
                <a:lnTo>
                  <a:pt x="2720" y="3759"/>
                </a:lnTo>
                <a:lnTo>
                  <a:pt x="2709" y="3707"/>
                </a:lnTo>
                <a:lnTo>
                  <a:pt x="2705" y="3654"/>
                </a:lnTo>
                <a:lnTo>
                  <a:pt x="2709" y="3604"/>
                </a:lnTo>
                <a:lnTo>
                  <a:pt x="2719" y="3557"/>
                </a:lnTo>
                <a:lnTo>
                  <a:pt x="2733" y="3511"/>
                </a:lnTo>
                <a:lnTo>
                  <a:pt x="2753" y="3468"/>
                </a:lnTo>
                <a:lnTo>
                  <a:pt x="2759" y="3460"/>
                </a:lnTo>
                <a:lnTo>
                  <a:pt x="2766" y="3452"/>
                </a:lnTo>
                <a:lnTo>
                  <a:pt x="2776" y="3430"/>
                </a:lnTo>
                <a:lnTo>
                  <a:pt x="2810" y="3388"/>
                </a:lnTo>
                <a:lnTo>
                  <a:pt x="2849" y="3351"/>
                </a:lnTo>
                <a:lnTo>
                  <a:pt x="2893" y="3320"/>
                </a:lnTo>
                <a:lnTo>
                  <a:pt x="2941" y="3294"/>
                </a:lnTo>
                <a:lnTo>
                  <a:pt x="2992" y="3275"/>
                </a:lnTo>
                <a:lnTo>
                  <a:pt x="3047" y="3264"/>
                </a:lnTo>
                <a:lnTo>
                  <a:pt x="3105" y="3260"/>
                </a:lnTo>
                <a:lnTo>
                  <a:pt x="3159" y="3262"/>
                </a:lnTo>
                <a:lnTo>
                  <a:pt x="3211" y="3273"/>
                </a:lnTo>
                <a:lnTo>
                  <a:pt x="3259" y="3290"/>
                </a:lnTo>
                <a:lnTo>
                  <a:pt x="3305" y="3313"/>
                </a:lnTo>
                <a:lnTo>
                  <a:pt x="3348" y="3342"/>
                </a:lnTo>
                <a:lnTo>
                  <a:pt x="3386" y="3375"/>
                </a:lnTo>
                <a:lnTo>
                  <a:pt x="3420" y="3413"/>
                </a:lnTo>
                <a:lnTo>
                  <a:pt x="3449" y="3455"/>
                </a:lnTo>
                <a:lnTo>
                  <a:pt x="3472" y="3501"/>
                </a:lnTo>
                <a:lnTo>
                  <a:pt x="3489" y="3549"/>
                </a:lnTo>
                <a:lnTo>
                  <a:pt x="3500" y="3600"/>
                </a:lnTo>
                <a:lnTo>
                  <a:pt x="3503" y="3654"/>
                </a:lnTo>
                <a:lnTo>
                  <a:pt x="3500" y="3707"/>
                </a:lnTo>
                <a:lnTo>
                  <a:pt x="3489" y="3759"/>
                </a:lnTo>
                <a:lnTo>
                  <a:pt x="3472" y="3808"/>
                </a:lnTo>
                <a:lnTo>
                  <a:pt x="3449" y="3853"/>
                </a:lnTo>
                <a:lnTo>
                  <a:pt x="3420" y="3895"/>
                </a:lnTo>
                <a:lnTo>
                  <a:pt x="3386" y="3933"/>
                </a:lnTo>
                <a:lnTo>
                  <a:pt x="3348" y="3967"/>
                </a:lnTo>
                <a:lnTo>
                  <a:pt x="3305" y="3996"/>
                </a:lnTo>
                <a:lnTo>
                  <a:pt x="3259" y="4018"/>
                </a:lnTo>
                <a:lnTo>
                  <a:pt x="3211" y="4035"/>
                </a:lnTo>
                <a:lnTo>
                  <a:pt x="3159" y="4045"/>
                </a:lnTo>
                <a:lnTo>
                  <a:pt x="3105" y="4049"/>
                </a:lnTo>
                <a:close/>
              </a:path>
            </a:pathLst>
          </a:custGeom>
          <a:solidFill>
            <a:schemeClr val="bg1"/>
          </a:solidFill>
          <a:ln w="0">
            <a:noFill/>
            <a:prstDash val="solid"/>
            <a:round/>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9" name="Freeform 6">
            <a:extLst>
              <a:ext uri="{FF2B5EF4-FFF2-40B4-BE49-F238E27FC236}">
                <a16:creationId xmlns:a16="http://schemas.microsoft.com/office/drawing/2014/main" id="{53678649-EB23-584C-3B1F-2E36D9B21404}"/>
              </a:ext>
            </a:extLst>
          </p:cNvPr>
          <p:cNvSpPr>
            <a:spLocks noEditPoints="1"/>
          </p:cNvSpPr>
          <p:nvPr/>
        </p:nvSpPr>
        <p:spPr bwMode="auto">
          <a:xfrm>
            <a:off x="1466386" y="3285337"/>
            <a:ext cx="347966" cy="347966"/>
          </a:xfrm>
          <a:custGeom>
            <a:avLst/>
            <a:gdLst>
              <a:gd name="T0" fmla="*/ 1462 w 3585"/>
              <a:gd name="T1" fmla="*/ 1189 h 3581"/>
              <a:gd name="T2" fmla="*/ 1316 w 3585"/>
              <a:gd name="T3" fmla="*/ 1284 h 3581"/>
              <a:gd name="T4" fmla="*/ 1296 w 3585"/>
              <a:gd name="T5" fmla="*/ 1140 h 3581"/>
              <a:gd name="T6" fmla="*/ 1455 w 3585"/>
              <a:gd name="T7" fmla="*/ 902 h 3581"/>
              <a:gd name="T8" fmla="*/ 1361 w 3585"/>
              <a:gd name="T9" fmla="*/ 709 h 3581"/>
              <a:gd name="T10" fmla="*/ 1253 w 3585"/>
              <a:gd name="T11" fmla="*/ 382 h 3581"/>
              <a:gd name="T12" fmla="*/ 1413 w 3585"/>
              <a:gd name="T13" fmla="*/ 64 h 3581"/>
              <a:gd name="T14" fmla="*/ 1559 w 3585"/>
              <a:gd name="T15" fmla="*/ 15 h 3581"/>
              <a:gd name="T16" fmla="*/ 1540 w 3585"/>
              <a:gd name="T17" fmla="*/ 153 h 3581"/>
              <a:gd name="T18" fmla="*/ 1402 w 3585"/>
              <a:gd name="T19" fmla="*/ 453 h 3581"/>
              <a:gd name="T20" fmla="*/ 1537 w 3585"/>
              <a:gd name="T21" fmla="*/ 675 h 3581"/>
              <a:gd name="T22" fmla="*/ 2167 w 3585"/>
              <a:gd name="T23" fmla="*/ 926 h 3581"/>
              <a:gd name="T24" fmla="*/ 2005 w 3585"/>
              <a:gd name="T25" fmla="*/ 1208 h 3581"/>
              <a:gd name="T26" fmla="*/ 1863 w 3585"/>
              <a:gd name="T27" fmla="*/ 1280 h 3581"/>
              <a:gd name="T28" fmla="*/ 1874 w 3585"/>
              <a:gd name="T29" fmla="*/ 1125 h 3581"/>
              <a:gd name="T30" fmla="*/ 2020 w 3585"/>
              <a:gd name="T31" fmla="*/ 876 h 3581"/>
              <a:gd name="T32" fmla="*/ 1904 w 3585"/>
              <a:gd name="T33" fmla="*/ 688 h 3581"/>
              <a:gd name="T34" fmla="*/ 1822 w 3585"/>
              <a:gd name="T35" fmla="*/ 338 h 3581"/>
              <a:gd name="T36" fmla="*/ 1990 w 3585"/>
              <a:gd name="T37" fmla="*/ 48 h 3581"/>
              <a:gd name="T38" fmla="*/ 2134 w 3585"/>
              <a:gd name="T39" fmla="*/ 30 h 3581"/>
              <a:gd name="T40" fmla="*/ 2089 w 3585"/>
              <a:gd name="T41" fmla="*/ 165 h 3581"/>
              <a:gd name="T42" fmla="*/ 1969 w 3585"/>
              <a:gd name="T43" fmla="*/ 496 h 3581"/>
              <a:gd name="T44" fmla="*/ 2113 w 3585"/>
              <a:gd name="T45" fmla="*/ 694 h 3581"/>
              <a:gd name="T46" fmla="*/ 1036 w 3585"/>
              <a:gd name="T47" fmla="*/ 960 h 3581"/>
              <a:gd name="T48" fmla="*/ 864 w 3585"/>
              <a:gd name="T49" fmla="*/ 1227 h 3581"/>
              <a:gd name="T50" fmla="*/ 725 w 3585"/>
              <a:gd name="T51" fmla="*/ 1271 h 3581"/>
              <a:gd name="T52" fmla="*/ 768 w 3585"/>
              <a:gd name="T53" fmla="*/ 1106 h 3581"/>
              <a:gd name="T54" fmla="*/ 895 w 3585"/>
              <a:gd name="T55" fmla="*/ 854 h 3581"/>
              <a:gd name="T56" fmla="*/ 762 w 3585"/>
              <a:gd name="T57" fmla="*/ 666 h 3581"/>
              <a:gd name="T58" fmla="*/ 709 w 3585"/>
              <a:gd name="T59" fmla="*/ 297 h 3581"/>
              <a:gd name="T60" fmla="*/ 881 w 3585"/>
              <a:gd name="T61" fmla="*/ 35 h 3581"/>
              <a:gd name="T62" fmla="*/ 1021 w 3585"/>
              <a:gd name="T63" fmla="*/ 47 h 3581"/>
              <a:gd name="T64" fmla="*/ 952 w 3585"/>
              <a:gd name="T65" fmla="*/ 180 h 3581"/>
              <a:gd name="T66" fmla="*/ 852 w 3585"/>
              <a:gd name="T67" fmla="*/ 520 h 3581"/>
              <a:gd name="T68" fmla="*/ 1005 w 3585"/>
              <a:gd name="T69" fmla="*/ 716 h 3581"/>
              <a:gd name="T70" fmla="*/ 3097 w 3585"/>
              <a:gd name="T71" fmla="*/ 1698 h 3581"/>
              <a:gd name="T72" fmla="*/ 2854 w 3585"/>
              <a:gd name="T73" fmla="*/ 1454 h 3581"/>
              <a:gd name="T74" fmla="*/ 0 w 3585"/>
              <a:gd name="T75" fmla="*/ 2358 h 3581"/>
              <a:gd name="T76" fmla="*/ 241 w 3585"/>
              <a:gd name="T77" fmla="*/ 3182 h 3581"/>
              <a:gd name="T78" fmla="*/ 686 w 3585"/>
              <a:gd name="T79" fmla="*/ 3539 h 3581"/>
              <a:gd name="T80" fmla="*/ 1965 w 3585"/>
              <a:gd name="T81" fmla="*/ 3581 h 3581"/>
              <a:gd name="T82" fmla="*/ 2201 w 3585"/>
              <a:gd name="T83" fmla="*/ 3502 h 3581"/>
              <a:gd name="T84" fmla="*/ 2708 w 3585"/>
              <a:gd name="T85" fmla="*/ 3065 h 3581"/>
              <a:gd name="T86" fmla="*/ 2892 w 3585"/>
              <a:gd name="T87" fmla="*/ 2165 h 3581"/>
              <a:gd name="T88" fmla="*/ 3068 w 3585"/>
              <a:gd name="T89" fmla="*/ 1869 h 3581"/>
              <a:gd name="T90" fmla="*/ 3402 w 3585"/>
              <a:gd name="T91" fmla="*/ 1958 h 3581"/>
              <a:gd name="T92" fmla="*/ 3328 w 3585"/>
              <a:gd name="T93" fmla="*/ 2438 h 3581"/>
              <a:gd name="T94" fmla="*/ 2954 w 3585"/>
              <a:gd name="T95" fmla="*/ 2781 h 3581"/>
              <a:gd name="T96" fmla="*/ 2657 w 3585"/>
              <a:gd name="T97" fmla="*/ 2865 h 3581"/>
              <a:gd name="T98" fmla="*/ 2695 w 3585"/>
              <a:gd name="T99" fmla="*/ 3007 h 3581"/>
              <a:gd name="T100" fmla="*/ 3105 w 3585"/>
              <a:gd name="T101" fmla="*/ 2867 h 3581"/>
              <a:gd name="T102" fmla="*/ 3502 w 3585"/>
              <a:gd name="T103" fmla="*/ 2449 h 3581"/>
              <a:gd name="T104" fmla="*/ 3545 w 3585"/>
              <a:gd name="T105" fmla="*/ 1911 h 3581"/>
              <a:gd name="T106" fmla="*/ 3193 w 3585"/>
              <a:gd name="T107" fmla="*/ 1689 h 3581"/>
              <a:gd name="T108" fmla="*/ 2543 w 3585"/>
              <a:gd name="T109" fmla="*/ 3038 h 3581"/>
              <a:gd name="T110" fmla="*/ 2095 w 3585"/>
              <a:gd name="T111" fmla="*/ 3381 h 3581"/>
              <a:gd name="T112" fmla="*/ 777 w 3585"/>
              <a:gd name="T113" fmla="*/ 3412 h 3581"/>
              <a:gd name="T114" fmla="*/ 405 w 3585"/>
              <a:gd name="T115" fmla="*/ 3143 h 3581"/>
              <a:gd name="T116" fmla="*/ 154 w 3585"/>
              <a:gd name="T117" fmla="*/ 2447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85" h="3581">
                <a:moveTo>
                  <a:pt x="1605" y="926"/>
                </a:moveTo>
                <a:lnTo>
                  <a:pt x="1598" y="960"/>
                </a:lnTo>
                <a:lnTo>
                  <a:pt x="1588" y="992"/>
                </a:lnTo>
                <a:lnTo>
                  <a:pt x="1574" y="1024"/>
                </a:lnTo>
                <a:lnTo>
                  <a:pt x="1558" y="1055"/>
                </a:lnTo>
                <a:lnTo>
                  <a:pt x="1540" y="1086"/>
                </a:lnTo>
                <a:lnTo>
                  <a:pt x="1522" y="1114"/>
                </a:lnTo>
                <a:lnTo>
                  <a:pt x="1501" y="1141"/>
                </a:lnTo>
                <a:lnTo>
                  <a:pt x="1481" y="1166"/>
                </a:lnTo>
                <a:lnTo>
                  <a:pt x="1462" y="1189"/>
                </a:lnTo>
                <a:lnTo>
                  <a:pt x="1443" y="1208"/>
                </a:lnTo>
                <a:lnTo>
                  <a:pt x="1426" y="1227"/>
                </a:lnTo>
                <a:lnTo>
                  <a:pt x="1411" y="1242"/>
                </a:lnTo>
                <a:lnTo>
                  <a:pt x="1398" y="1254"/>
                </a:lnTo>
                <a:lnTo>
                  <a:pt x="1388" y="1263"/>
                </a:lnTo>
                <a:lnTo>
                  <a:pt x="1381" y="1268"/>
                </a:lnTo>
                <a:lnTo>
                  <a:pt x="1366" y="1278"/>
                </a:lnTo>
                <a:lnTo>
                  <a:pt x="1350" y="1284"/>
                </a:lnTo>
                <a:lnTo>
                  <a:pt x="1332" y="1287"/>
                </a:lnTo>
                <a:lnTo>
                  <a:pt x="1316" y="1284"/>
                </a:lnTo>
                <a:lnTo>
                  <a:pt x="1301" y="1280"/>
                </a:lnTo>
                <a:lnTo>
                  <a:pt x="1287" y="1271"/>
                </a:lnTo>
                <a:lnTo>
                  <a:pt x="1275" y="1259"/>
                </a:lnTo>
                <a:lnTo>
                  <a:pt x="1264" y="1243"/>
                </a:lnTo>
                <a:lnTo>
                  <a:pt x="1257" y="1224"/>
                </a:lnTo>
                <a:lnTo>
                  <a:pt x="1256" y="1204"/>
                </a:lnTo>
                <a:lnTo>
                  <a:pt x="1261" y="1186"/>
                </a:lnTo>
                <a:lnTo>
                  <a:pt x="1269" y="1167"/>
                </a:lnTo>
                <a:lnTo>
                  <a:pt x="1282" y="1152"/>
                </a:lnTo>
                <a:lnTo>
                  <a:pt x="1296" y="1140"/>
                </a:lnTo>
                <a:lnTo>
                  <a:pt x="1312" y="1125"/>
                </a:lnTo>
                <a:lnTo>
                  <a:pt x="1330" y="1106"/>
                </a:lnTo>
                <a:lnTo>
                  <a:pt x="1350" y="1084"/>
                </a:lnTo>
                <a:lnTo>
                  <a:pt x="1369" y="1062"/>
                </a:lnTo>
                <a:lnTo>
                  <a:pt x="1389" y="1037"/>
                </a:lnTo>
                <a:lnTo>
                  <a:pt x="1407" y="1011"/>
                </a:lnTo>
                <a:lnTo>
                  <a:pt x="1424" y="983"/>
                </a:lnTo>
                <a:lnTo>
                  <a:pt x="1438" y="956"/>
                </a:lnTo>
                <a:lnTo>
                  <a:pt x="1449" y="929"/>
                </a:lnTo>
                <a:lnTo>
                  <a:pt x="1455" y="902"/>
                </a:lnTo>
                <a:lnTo>
                  <a:pt x="1457" y="876"/>
                </a:lnTo>
                <a:lnTo>
                  <a:pt x="1456" y="854"/>
                </a:lnTo>
                <a:lnTo>
                  <a:pt x="1453" y="834"/>
                </a:lnTo>
                <a:lnTo>
                  <a:pt x="1447" y="814"/>
                </a:lnTo>
                <a:lnTo>
                  <a:pt x="1438" y="797"/>
                </a:lnTo>
                <a:lnTo>
                  <a:pt x="1426" y="780"/>
                </a:lnTo>
                <a:lnTo>
                  <a:pt x="1412" y="763"/>
                </a:lnTo>
                <a:lnTo>
                  <a:pt x="1397" y="746"/>
                </a:lnTo>
                <a:lnTo>
                  <a:pt x="1379" y="727"/>
                </a:lnTo>
                <a:lnTo>
                  <a:pt x="1361" y="709"/>
                </a:lnTo>
                <a:lnTo>
                  <a:pt x="1342" y="688"/>
                </a:lnTo>
                <a:lnTo>
                  <a:pt x="1325" y="666"/>
                </a:lnTo>
                <a:lnTo>
                  <a:pt x="1307" y="643"/>
                </a:lnTo>
                <a:lnTo>
                  <a:pt x="1291" y="617"/>
                </a:lnTo>
                <a:lnTo>
                  <a:pt x="1277" y="588"/>
                </a:lnTo>
                <a:lnTo>
                  <a:pt x="1266" y="558"/>
                </a:lnTo>
                <a:lnTo>
                  <a:pt x="1257" y="523"/>
                </a:lnTo>
                <a:lnTo>
                  <a:pt x="1251" y="474"/>
                </a:lnTo>
                <a:lnTo>
                  <a:pt x="1250" y="426"/>
                </a:lnTo>
                <a:lnTo>
                  <a:pt x="1253" y="382"/>
                </a:lnTo>
                <a:lnTo>
                  <a:pt x="1261" y="338"/>
                </a:lnTo>
                <a:lnTo>
                  <a:pt x="1271" y="297"/>
                </a:lnTo>
                <a:lnTo>
                  <a:pt x="1284" y="259"/>
                </a:lnTo>
                <a:lnTo>
                  <a:pt x="1301" y="223"/>
                </a:lnTo>
                <a:lnTo>
                  <a:pt x="1318" y="189"/>
                </a:lnTo>
                <a:lnTo>
                  <a:pt x="1337" y="159"/>
                </a:lnTo>
                <a:lnTo>
                  <a:pt x="1356" y="131"/>
                </a:lnTo>
                <a:lnTo>
                  <a:pt x="1376" y="106"/>
                </a:lnTo>
                <a:lnTo>
                  <a:pt x="1395" y="84"/>
                </a:lnTo>
                <a:lnTo>
                  <a:pt x="1413" y="64"/>
                </a:lnTo>
                <a:lnTo>
                  <a:pt x="1429" y="48"/>
                </a:lnTo>
                <a:lnTo>
                  <a:pt x="1443" y="35"/>
                </a:lnTo>
                <a:lnTo>
                  <a:pt x="1454" y="25"/>
                </a:lnTo>
                <a:lnTo>
                  <a:pt x="1462" y="19"/>
                </a:lnTo>
                <a:lnTo>
                  <a:pt x="1466" y="15"/>
                </a:lnTo>
                <a:lnTo>
                  <a:pt x="1484" y="6"/>
                </a:lnTo>
                <a:lnTo>
                  <a:pt x="1503" y="0"/>
                </a:lnTo>
                <a:lnTo>
                  <a:pt x="1523" y="0"/>
                </a:lnTo>
                <a:lnTo>
                  <a:pt x="1541" y="6"/>
                </a:lnTo>
                <a:lnTo>
                  <a:pt x="1559" y="15"/>
                </a:lnTo>
                <a:lnTo>
                  <a:pt x="1573" y="30"/>
                </a:lnTo>
                <a:lnTo>
                  <a:pt x="1583" y="47"/>
                </a:lnTo>
                <a:lnTo>
                  <a:pt x="1588" y="67"/>
                </a:lnTo>
                <a:lnTo>
                  <a:pt x="1588" y="86"/>
                </a:lnTo>
                <a:lnTo>
                  <a:pt x="1583" y="105"/>
                </a:lnTo>
                <a:lnTo>
                  <a:pt x="1573" y="122"/>
                </a:lnTo>
                <a:lnTo>
                  <a:pt x="1559" y="136"/>
                </a:lnTo>
                <a:lnTo>
                  <a:pt x="1556" y="138"/>
                </a:lnTo>
                <a:lnTo>
                  <a:pt x="1550" y="144"/>
                </a:lnTo>
                <a:lnTo>
                  <a:pt x="1540" y="153"/>
                </a:lnTo>
                <a:lnTo>
                  <a:pt x="1527" y="165"/>
                </a:lnTo>
                <a:lnTo>
                  <a:pt x="1513" y="180"/>
                </a:lnTo>
                <a:lnTo>
                  <a:pt x="1498" y="198"/>
                </a:lnTo>
                <a:lnTo>
                  <a:pt x="1481" y="219"/>
                </a:lnTo>
                <a:lnTo>
                  <a:pt x="1465" y="241"/>
                </a:lnTo>
                <a:lnTo>
                  <a:pt x="1441" y="283"/>
                </a:lnTo>
                <a:lnTo>
                  <a:pt x="1423" y="325"/>
                </a:lnTo>
                <a:lnTo>
                  <a:pt x="1410" y="367"/>
                </a:lnTo>
                <a:lnTo>
                  <a:pt x="1403" y="410"/>
                </a:lnTo>
                <a:lnTo>
                  <a:pt x="1402" y="453"/>
                </a:lnTo>
                <a:lnTo>
                  <a:pt x="1407" y="496"/>
                </a:lnTo>
                <a:lnTo>
                  <a:pt x="1413" y="520"/>
                </a:lnTo>
                <a:lnTo>
                  <a:pt x="1423" y="541"/>
                </a:lnTo>
                <a:lnTo>
                  <a:pt x="1436" y="562"/>
                </a:lnTo>
                <a:lnTo>
                  <a:pt x="1451" y="581"/>
                </a:lnTo>
                <a:lnTo>
                  <a:pt x="1469" y="601"/>
                </a:lnTo>
                <a:lnTo>
                  <a:pt x="1488" y="622"/>
                </a:lnTo>
                <a:lnTo>
                  <a:pt x="1504" y="638"/>
                </a:lnTo>
                <a:lnTo>
                  <a:pt x="1521" y="656"/>
                </a:lnTo>
                <a:lnTo>
                  <a:pt x="1537" y="675"/>
                </a:lnTo>
                <a:lnTo>
                  <a:pt x="1552" y="694"/>
                </a:lnTo>
                <a:lnTo>
                  <a:pt x="1566" y="716"/>
                </a:lnTo>
                <a:lnTo>
                  <a:pt x="1579" y="739"/>
                </a:lnTo>
                <a:lnTo>
                  <a:pt x="1591" y="764"/>
                </a:lnTo>
                <a:lnTo>
                  <a:pt x="1600" y="791"/>
                </a:lnTo>
                <a:lnTo>
                  <a:pt x="1606" y="822"/>
                </a:lnTo>
                <a:lnTo>
                  <a:pt x="1610" y="853"/>
                </a:lnTo>
                <a:lnTo>
                  <a:pt x="1610" y="888"/>
                </a:lnTo>
                <a:lnTo>
                  <a:pt x="1605" y="926"/>
                </a:lnTo>
                <a:close/>
                <a:moveTo>
                  <a:pt x="2167" y="926"/>
                </a:moveTo>
                <a:lnTo>
                  <a:pt x="2160" y="960"/>
                </a:lnTo>
                <a:lnTo>
                  <a:pt x="2149" y="992"/>
                </a:lnTo>
                <a:lnTo>
                  <a:pt x="2136" y="1024"/>
                </a:lnTo>
                <a:lnTo>
                  <a:pt x="2120" y="1055"/>
                </a:lnTo>
                <a:lnTo>
                  <a:pt x="2102" y="1086"/>
                </a:lnTo>
                <a:lnTo>
                  <a:pt x="2083" y="1114"/>
                </a:lnTo>
                <a:lnTo>
                  <a:pt x="2063" y="1141"/>
                </a:lnTo>
                <a:lnTo>
                  <a:pt x="2043" y="1166"/>
                </a:lnTo>
                <a:lnTo>
                  <a:pt x="2023" y="1189"/>
                </a:lnTo>
                <a:lnTo>
                  <a:pt x="2005" y="1208"/>
                </a:lnTo>
                <a:lnTo>
                  <a:pt x="1987" y="1227"/>
                </a:lnTo>
                <a:lnTo>
                  <a:pt x="1972" y="1242"/>
                </a:lnTo>
                <a:lnTo>
                  <a:pt x="1959" y="1254"/>
                </a:lnTo>
                <a:lnTo>
                  <a:pt x="1949" y="1263"/>
                </a:lnTo>
                <a:lnTo>
                  <a:pt x="1944" y="1268"/>
                </a:lnTo>
                <a:lnTo>
                  <a:pt x="1928" y="1278"/>
                </a:lnTo>
                <a:lnTo>
                  <a:pt x="1911" y="1284"/>
                </a:lnTo>
                <a:lnTo>
                  <a:pt x="1894" y="1287"/>
                </a:lnTo>
                <a:lnTo>
                  <a:pt x="1878" y="1284"/>
                </a:lnTo>
                <a:lnTo>
                  <a:pt x="1863" y="1280"/>
                </a:lnTo>
                <a:lnTo>
                  <a:pt x="1849" y="1271"/>
                </a:lnTo>
                <a:lnTo>
                  <a:pt x="1836" y="1259"/>
                </a:lnTo>
                <a:lnTo>
                  <a:pt x="1825" y="1243"/>
                </a:lnTo>
                <a:lnTo>
                  <a:pt x="1819" y="1224"/>
                </a:lnTo>
                <a:lnTo>
                  <a:pt x="1819" y="1204"/>
                </a:lnTo>
                <a:lnTo>
                  <a:pt x="1822" y="1186"/>
                </a:lnTo>
                <a:lnTo>
                  <a:pt x="1831" y="1167"/>
                </a:lnTo>
                <a:lnTo>
                  <a:pt x="1845" y="1152"/>
                </a:lnTo>
                <a:lnTo>
                  <a:pt x="1858" y="1140"/>
                </a:lnTo>
                <a:lnTo>
                  <a:pt x="1874" y="1125"/>
                </a:lnTo>
                <a:lnTo>
                  <a:pt x="1891" y="1106"/>
                </a:lnTo>
                <a:lnTo>
                  <a:pt x="1911" y="1084"/>
                </a:lnTo>
                <a:lnTo>
                  <a:pt x="1932" y="1062"/>
                </a:lnTo>
                <a:lnTo>
                  <a:pt x="1951" y="1037"/>
                </a:lnTo>
                <a:lnTo>
                  <a:pt x="1969" y="1011"/>
                </a:lnTo>
                <a:lnTo>
                  <a:pt x="1986" y="983"/>
                </a:lnTo>
                <a:lnTo>
                  <a:pt x="2000" y="956"/>
                </a:lnTo>
                <a:lnTo>
                  <a:pt x="2010" y="929"/>
                </a:lnTo>
                <a:lnTo>
                  <a:pt x="2017" y="902"/>
                </a:lnTo>
                <a:lnTo>
                  <a:pt x="2020" y="876"/>
                </a:lnTo>
                <a:lnTo>
                  <a:pt x="2019" y="854"/>
                </a:lnTo>
                <a:lnTo>
                  <a:pt x="2015" y="834"/>
                </a:lnTo>
                <a:lnTo>
                  <a:pt x="2009" y="814"/>
                </a:lnTo>
                <a:lnTo>
                  <a:pt x="1999" y="797"/>
                </a:lnTo>
                <a:lnTo>
                  <a:pt x="1988" y="780"/>
                </a:lnTo>
                <a:lnTo>
                  <a:pt x="1974" y="763"/>
                </a:lnTo>
                <a:lnTo>
                  <a:pt x="1958" y="746"/>
                </a:lnTo>
                <a:lnTo>
                  <a:pt x="1940" y="727"/>
                </a:lnTo>
                <a:lnTo>
                  <a:pt x="1923" y="709"/>
                </a:lnTo>
                <a:lnTo>
                  <a:pt x="1904" y="688"/>
                </a:lnTo>
                <a:lnTo>
                  <a:pt x="1886" y="666"/>
                </a:lnTo>
                <a:lnTo>
                  <a:pt x="1869" y="643"/>
                </a:lnTo>
                <a:lnTo>
                  <a:pt x="1853" y="617"/>
                </a:lnTo>
                <a:lnTo>
                  <a:pt x="1839" y="588"/>
                </a:lnTo>
                <a:lnTo>
                  <a:pt x="1827" y="558"/>
                </a:lnTo>
                <a:lnTo>
                  <a:pt x="1820" y="523"/>
                </a:lnTo>
                <a:lnTo>
                  <a:pt x="1813" y="474"/>
                </a:lnTo>
                <a:lnTo>
                  <a:pt x="1812" y="426"/>
                </a:lnTo>
                <a:lnTo>
                  <a:pt x="1815" y="382"/>
                </a:lnTo>
                <a:lnTo>
                  <a:pt x="1822" y="338"/>
                </a:lnTo>
                <a:lnTo>
                  <a:pt x="1833" y="297"/>
                </a:lnTo>
                <a:lnTo>
                  <a:pt x="1847" y="259"/>
                </a:lnTo>
                <a:lnTo>
                  <a:pt x="1862" y="223"/>
                </a:lnTo>
                <a:lnTo>
                  <a:pt x="1881" y="189"/>
                </a:lnTo>
                <a:lnTo>
                  <a:pt x="1899" y="159"/>
                </a:lnTo>
                <a:lnTo>
                  <a:pt x="1919" y="131"/>
                </a:lnTo>
                <a:lnTo>
                  <a:pt x="1938" y="106"/>
                </a:lnTo>
                <a:lnTo>
                  <a:pt x="1957" y="84"/>
                </a:lnTo>
                <a:lnTo>
                  <a:pt x="1975" y="64"/>
                </a:lnTo>
                <a:lnTo>
                  <a:pt x="1990" y="48"/>
                </a:lnTo>
                <a:lnTo>
                  <a:pt x="2005" y="35"/>
                </a:lnTo>
                <a:lnTo>
                  <a:pt x="2017" y="25"/>
                </a:lnTo>
                <a:lnTo>
                  <a:pt x="2024" y="19"/>
                </a:lnTo>
                <a:lnTo>
                  <a:pt x="2027" y="15"/>
                </a:lnTo>
                <a:lnTo>
                  <a:pt x="2046" y="6"/>
                </a:lnTo>
                <a:lnTo>
                  <a:pt x="2064" y="0"/>
                </a:lnTo>
                <a:lnTo>
                  <a:pt x="2084" y="0"/>
                </a:lnTo>
                <a:lnTo>
                  <a:pt x="2102" y="6"/>
                </a:lnTo>
                <a:lnTo>
                  <a:pt x="2120" y="15"/>
                </a:lnTo>
                <a:lnTo>
                  <a:pt x="2134" y="30"/>
                </a:lnTo>
                <a:lnTo>
                  <a:pt x="2145" y="47"/>
                </a:lnTo>
                <a:lnTo>
                  <a:pt x="2149" y="67"/>
                </a:lnTo>
                <a:lnTo>
                  <a:pt x="2149" y="86"/>
                </a:lnTo>
                <a:lnTo>
                  <a:pt x="2145" y="105"/>
                </a:lnTo>
                <a:lnTo>
                  <a:pt x="2135" y="122"/>
                </a:lnTo>
                <a:lnTo>
                  <a:pt x="2120" y="136"/>
                </a:lnTo>
                <a:lnTo>
                  <a:pt x="2118" y="138"/>
                </a:lnTo>
                <a:lnTo>
                  <a:pt x="2111" y="144"/>
                </a:lnTo>
                <a:lnTo>
                  <a:pt x="2101" y="152"/>
                </a:lnTo>
                <a:lnTo>
                  <a:pt x="2089" y="165"/>
                </a:lnTo>
                <a:lnTo>
                  <a:pt x="2075" y="180"/>
                </a:lnTo>
                <a:lnTo>
                  <a:pt x="2060" y="198"/>
                </a:lnTo>
                <a:lnTo>
                  <a:pt x="2044" y="219"/>
                </a:lnTo>
                <a:lnTo>
                  <a:pt x="2027" y="241"/>
                </a:lnTo>
                <a:lnTo>
                  <a:pt x="2002" y="283"/>
                </a:lnTo>
                <a:lnTo>
                  <a:pt x="1984" y="325"/>
                </a:lnTo>
                <a:lnTo>
                  <a:pt x="1972" y="367"/>
                </a:lnTo>
                <a:lnTo>
                  <a:pt x="1965" y="410"/>
                </a:lnTo>
                <a:lnTo>
                  <a:pt x="1964" y="453"/>
                </a:lnTo>
                <a:lnTo>
                  <a:pt x="1969" y="496"/>
                </a:lnTo>
                <a:lnTo>
                  <a:pt x="1975" y="520"/>
                </a:lnTo>
                <a:lnTo>
                  <a:pt x="1985" y="541"/>
                </a:lnTo>
                <a:lnTo>
                  <a:pt x="1998" y="562"/>
                </a:lnTo>
                <a:lnTo>
                  <a:pt x="2013" y="581"/>
                </a:lnTo>
                <a:lnTo>
                  <a:pt x="2031" y="601"/>
                </a:lnTo>
                <a:lnTo>
                  <a:pt x="2050" y="622"/>
                </a:lnTo>
                <a:lnTo>
                  <a:pt x="2067" y="638"/>
                </a:lnTo>
                <a:lnTo>
                  <a:pt x="2082" y="656"/>
                </a:lnTo>
                <a:lnTo>
                  <a:pt x="2098" y="675"/>
                </a:lnTo>
                <a:lnTo>
                  <a:pt x="2113" y="694"/>
                </a:lnTo>
                <a:lnTo>
                  <a:pt x="2129" y="716"/>
                </a:lnTo>
                <a:lnTo>
                  <a:pt x="2142" y="739"/>
                </a:lnTo>
                <a:lnTo>
                  <a:pt x="2152" y="764"/>
                </a:lnTo>
                <a:lnTo>
                  <a:pt x="2161" y="791"/>
                </a:lnTo>
                <a:lnTo>
                  <a:pt x="2168" y="822"/>
                </a:lnTo>
                <a:lnTo>
                  <a:pt x="2171" y="853"/>
                </a:lnTo>
                <a:lnTo>
                  <a:pt x="2171" y="888"/>
                </a:lnTo>
                <a:lnTo>
                  <a:pt x="2167" y="926"/>
                </a:lnTo>
                <a:close/>
                <a:moveTo>
                  <a:pt x="1043" y="926"/>
                </a:moveTo>
                <a:lnTo>
                  <a:pt x="1036" y="960"/>
                </a:lnTo>
                <a:lnTo>
                  <a:pt x="1026" y="992"/>
                </a:lnTo>
                <a:lnTo>
                  <a:pt x="1013" y="1024"/>
                </a:lnTo>
                <a:lnTo>
                  <a:pt x="996" y="1055"/>
                </a:lnTo>
                <a:lnTo>
                  <a:pt x="979" y="1086"/>
                </a:lnTo>
                <a:lnTo>
                  <a:pt x="959" y="1114"/>
                </a:lnTo>
                <a:lnTo>
                  <a:pt x="940" y="1141"/>
                </a:lnTo>
                <a:lnTo>
                  <a:pt x="919" y="1166"/>
                </a:lnTo>
                <a:lnTo>
                  <a:pt x="899" y="1189"/>
                </a:lnTo>
                <a:lnTo>
                  <a:pt x="881" y="1208"/>
                </a:lnTo>
                <a:lnTo>
                  <a:pt x="864" y="1227"/>
                </a:lnTo>
                <a:lnTo>
                  <a:pt x="848" y="1242"/>
                </a:lnTo>
                <a:lnTo>
                  <a:pt x="835" y="1254"/>
                </a:lnTo>
                <a:lnTo>
                  <a:pt x="825" y="1263"/>
                </a:lnTo>
                <a:lnTo>
                  <a:pt x="820" y="1268"/>
                </a:lnTo>
                <a:lnTo>
                  <a:pt x="805" y="1278"/>
                </a:lnTo>
                <a:lnTo>
                  <a:pt x="787" y="1284"/>
                </a:lnTo>
                <a:lnTo>
                  <a:pt x="770" y="1287"/>
                </a:lnTo>
                <a:lnTo>
                  <a:pt x="755" y="1284"/>
                </a:lnTo>
                <a:lnTo>
                  <a:pt x="740" y="1280"/>
                </a:lnTo>
                <a:lnTo>
                  <a:pt x="725" y="1271"/>
                </a:lnTo>
                <a:lnTo>
                  <a:pt x="712" y="1259"/>
                </a:lnTo>
                <a:lnTo>
                  <a:pt x="701" y="1243"/>
                </a:lnTo>
                <a:lnTo>
                  <a:pt x="696" y="1224"/>
                </a:lnTo>
                <a:lnTo>
                  <a:pt x="695" y="1204"/>
                </a:lnTo>
                <a:lnTo>
                  <a:pt x="698" y="1186"/>
                </a:lnTo>
                <a:lnTo>
                  <a:pt x="707" y="1167"/>
                </a:lnTo>
                <a:lnTo>
                  <a:pt x="721" y="1152"/>
                </a:lnTo>
                <a:lnTo>
                  <a:pt x="734" y="1140"/>
                </a:lnTo>
                <a:lnTo>
                  <a:pt x="750" y="1125"/>
                </a:lnTo>
                <a:lnTo>
                  <a:pt x="768" y="1106"/>
                </a:lnTo>
                <a:lnTo>
                  <a:pt x="787" y="1084"/>
                </a:lnTo>
                <a:lnTo>
                  <a:pt x="808" y="1062"/>
                </a:lnTo>
                <a:lnTo>
                  <a:pt x="828" y="1037"/>
                </a:lnTo>
                <a:lnTo>
                  <a:pt x="845" y="1011"/>
                </a:lnTo>
                <a:lnTo>
                  <a:pt x="862" y="983"/>
                </a:lnTo>
                <a:lnTo>
                  <a:pt x="877" y="956"/>
                </a:lnTo>
                <a:lnTo>
                  <a:pt x="886" y="929"/>
                </a:lnTo>
                <a:lnTo>
                  <a:pt x="893" y="902"/>
                </a:lnTo>
                <a:lnTo>
                  <a:pt x="896" y="876"/>
                </a:lnTo>
                <a:lnTo>
                  <a:pt x="895" y="854"/>
                </a:lnTo>
                <a:lnTo>
                  <a:pt x="892" y="834"/>
                </a:lnTo>
                <a:lnTo>
                  <a:pt x="885" y="814"/>
                </a:lnTo>
                <a:lnTo>
                  <a:pt x="876" y="797"/>
                </a:lnTo>
                <a:lnTo>
                  <a:pt x="865" y="780"/>
                </a:lnTo>
                <a:lnTo>
                  <a:pt x="851" y="763"/>
                </a:lnTo>
                <a:lnTo>
                  <a:pt x="834" y="746"/>
                </a:lnTo>
                <a:lnTo>
                  <a:pt x="817" y="727"/>
                </a:lnTo>
                <a:lnTo>
                  <a:pt x="799" y="709"/>
                </a:lnTo>
                <a:lnTo>
                  <a:pt x="781" y="688"/>
                </a:lnTo>
                <a:lnTo>
                  <a:pt x="762" y="666"/>
                </a:lnTo>
                <a:lnTo>
                  <a:pt x="745" y="643"/>
                </a:lnTo>
                <a:lnTo>
                  <a:pt x="730" y="617"/>
                </a:lnTo>
                <a:lnTo>
                  <a:pt x="716" y="588"/>
                </a:lnTo>
                <a:lnTo>
                  <a:pt x="704" y="558"/>
                </a:lnTo>
                <a:lnTo>
                  <a:pt x="695" y="523"/>
                </a:lnTo>
                <a:lnTo>
                  <a:pt x="690" y="474"/>
                </a:lnTo>
                <a:lnTo>
                  <a:pt x="688" y="426"/>
                </a:lnTo>
                <a:lnTo>
                  <a:pt x="692" y="382"/>
                </a:lnTo>
                <a:lnTo>
                  <a:pt x="698" y="338"/>
                </a:lnTo>
                <a:lnTo>
                  <a:pt x="709" y="297"/>
                </a:lnTo>
                <a:lnTo>
                  <a:pt x="723" y="259"/>
                </a:lnTo>
                <a:lnTo>
                  <a:pt x="738" y="223"/>
                </a:lnTo>
                <a:lnTo>
                  <a:pt x="757" y="189"/>
                </a:lnTo>
                <a:lnTo>
                  <a:pt x="775" y="159"/>
                </a:lnTo>
                <a:lnTo>
                  <a:pt x="795" y="131"/>
                </a:lnTo>
                <a:lnTo>
                  <a:pt x="815" y="106"/>
                </a:lnTo>
                <a:lnTo>
                  <a:pt x="833" y="84"/>
                </a:lnTo>
                <a:lnTo>
                  <a:pt x="852" y="64"/>
                </a:lnTo>
                <a:lnTo>
                  <a:pt x="867" y="48"/>
                </a:lnTo>
                <a:lnTo>
                  <a:pt x="881" y="35"/>
                </a:lnTo>
                <a:lnTo>
                  <a:pt x="893" y="25"/>
                </a:lnTo>
                <a:lnTo>
                  <a:pt x="901" y="19"/>
                </a:lnTo>
                <a:lnTo>
                  <a:pt x="904" y="15"/>
                </a:lnTo>
                <a:lnTo>
                  <a:pt x="922" y="6"/>
                </a:lnTo>
                <a:lnTo>
                  <a:pt x="941" y="0"/>
                </a:lnTo>
                <a:lnTo>
                  <a:pt x="960" y="0"/>
                </a:lnTo>
                <a:lnTo>
                  <a:pt x="979" y="6"/>
                </a:lnTo>
                <a:lnTo>
                  <a:pt x="996" y="15"/>
                </a:lnTo>
                <a:lnTo>
                  <a:pt x="1010" y="30"/>
                </a:lnTo>
                <a:lnTo>
                  <a:pt x="1021" y="47"/>
                </a:lnTo>
                <a:lnTo>
                  <a:pt x="1026" y="67"/>
                </a:lnTo>
                <a:lnTo>
                  <a:pt x="1026" y="86"/>
                </a:lnTo>
                <a:lnTo>
                  <a:pt x="1021" y="105"/>
                </a:lnTo>
                <a:lnTo>
                  <a:pt x="1011" y="122"/>
                </a:lnTo>
                <a:lnTo>
                  <a:pt x="997" y="136"/>
                </a:lnTo>
                <a:lnTo>
                  <a:pt x="994" y="138"/>
                </a:lnTo>
                <a:lnTo>
                  <a:pt x="988" y="144"/>
                </a:lnTo>
                <a:lnTo>
                  <a:pt x="978" y="153"/>
                </a:lnTo>
                <a:lnTo>
                  <a:pt x="966" y="165"/>
                </a:lnTo>
                <a:lnTo>
                  <a:pt x="952" y="180"/>
                </a:lnTo>
                <a:lnTo>
                  <a:pt x="936" y="198"/>
                </a:lnTo>
                <a:lnTo>
                  <a:pt x="920" y="219"/>
                </a:lnTo>
                <a:lnTo>
                  <a:pt x="904" y="241"/>
                </a:lnTo>
                <a:lnTo>
                  <a:pt x="879" y="283"/>
                </a:lnTo>
                <a:lnTo>
                  <a:pt x="860" y="325"/>
                </a:lnTo>
                <a:lnTo>
                  <a:pt x="848" y="367"/>
                </a:lnTo>
                <a:lnTo>
                  <a:pt x="842" y="410"/>
                </a:lnTo>
                <a:lnTo>
                  <a:pt x="841" y="453"/>
                </a:lnTo>
                <a:lnTo>
                  <a:pt x="845" y="496"/>
                </a:lnTo>
                <a:lnTo>
                  <a:pt x="852" y="520"/>
                </a:lnTo>
                <a:lnTo>
                  <a:pt x="861" y="541"/>
                </a:lnTo>
                <a:lnTo>
                  <a:pt x="874" y="562"/>
                </a:lnTo>
                <a:lnTo>
                  <a:pt x="890" y="581"/>
                </a:lnTo>
                <a:lnTo>
                  <a:pt x="907" y="601"/>
                </a:lnTo>
                <a:lnTo>
                  <a:pt x="927" y="622"/>
                </a:lnTo>
                <a:lnTo>
                  <a:pt x="943" y="638"/>
                </a:lnTo>
                <a:lnTo>
                  <a:pt x="959" y="656"/>
                </a:lnTo>
                <a:lnTo>
                  <a:pt x="974" y="675"/>
                </a:lnTo>
                <a:lnTo>
                  <a:pt x="990" y="694"/>
                </a:lnTo>
                <a:lnTo>
                  <a:pt x="1005" y="716"/>
                </a:lnTo>
                <a:lnTo>
                  <a:pt x="1018" y="739"/>
                </a:lnTo>
                <a:lnTo>
                  <a:pt x="1029" y="764"/>
                </a:lnTo>
                <a:lnTo>
                  <a:pt x="1038" y="791"/>
                </a:lnTo>
                <a:lnTo>
                  <a:pt x="1044" y="822"/>
                </a:lnTo>
                <a:lnTo>
                  <a:pt x="1047" y="853"/>
                </a:lnTo>
                <a:lnTo>
                  <a:pt x="1047" y="888"/>
                </a:lnTo>
                <a:lnTo>
                  <a:pt x="1043" y="926"/>
                </a:lnTo>
                <a:close/>
                <a:moveTo>
                  <a:pt x="3193" y="1689"/>
                </a:moveTo>
                <a:lnTo>
                  <a:pt x="3144" y="1691"/>
                </a:lnTo>
                <a:lnTo>
                  <a:pt x="3097" y="1698"/>
                </a:lnTo>
                <a:lnTo>
                  <a:pt x="3051" y="1711"/>
                </a:lnTo>
                <a:lnTo>
                  <a:pt x="3007" y="1729"/>
                </a:lnTo>
                <a:lnTo>
                  <a:pt x="2966" y="1750"/>
                </a:lnTo>
                <a:lnTo>
                  <a:pt x="2928" y="1775"/>
                </a:lnTo>
                <a:lnTo>
                  <a:pt x="2892" y="1805"/>
                </a:lnTo>
                <a:lnTo>
                  <a:pt x="2892" y="1520"/>
                </a:lnTo>
                <a:lnTo>
                  <a:pt x="2889" y="1499"/>
                </a:lnTo>
                <a:lnTo>
                  <a:pt x="2881" y="1482"/>
                </a:lnTo>
                <a:lnTo>
                  <a:pt x="2869" y="1466"/>
                </a:lnTo>
                <a:lnTo>
                  <a:pt x="2854" y="1454"/>
                </a:lnTo>
                <a:lnTo>
                  <a:pt x="2836" y="1446"/>
                </a:lnTo>
                <a:lnTo>
                  <a:pt x="2816" y="1444"/>
                </a:lnTo>
                <a:lnTo>
                  <a:pt x="76" y="1444"/>
                </a:lnTo>
                <a:lnTo>
                  <a:pt x="55" y="1446"/>
                </a:lnTo>
                <a:lnTo>
                  <a:pt x="38" y="1454"/>
                </a:lnTo>
                <a:lnTo>
                  <a:pt x="23" y="1466"/>
                </a:lnTo>
                <a:lnTo>
                  <a:pt x="11" y="1482"/>
                </a:lnTo>
                <a:lnTo>
                  <a:pt x="3" y="1499"/>
                </a:lnTo>
                <a:lnTo>
                  <a:pt x="0" y="1520"/>
                </a:lnTo>
                <a:lnTo>
                  <a:pt x="0" y="2358"/>
                </a:lnTo>
                <a:lnTo>
                  <a:pt x="2" y="2457"/>
                </a:lnTo>
                <a:lnTo>
                  <a:pt x="10" y="2551"/>
                </a:lnTo>
                <a:lnTo>
                  <a:pt x="23" y="2643"/>
                </a:lnTo>
                <a:lnTo>
                  <a:pt x="40" y="2733"/>
                </a:lnTo>
                <a:lnTo>
                  <a:pt x="63" y="2818"/>
                </a:lnTo>
                <a:lnTo>
                  <a:pt x="90" y="2900"/>
                </a:lnTo>
                <a:lnTo>
                  <a:pt x="123" y="2979"/>
                </a:lnTo>
                <a:lnTo>
                  <a:pt x="158" y="3050"/>
                </a:lnTo>
                <a:lnTo>
                  <a:pt x="197" y="3117"/>
                </a:lnTo>
                <a:lnTo>
                  <a:pt x="241" y="3182"/>
                </a:lnTo>
                <a:lnTo>
                  <a:pt x="288" y="3242"/>
                </a:lnTo>
                <a:lnTo>
                  <a:pt x="340" y="3300"/>
                </a:lnTo>
                <a:lnTo>
                  <a:pt x="396" y="3353"/>
                </a:lnTo>
                <a:lnTo>
                  <a:pt x="442" y="3391"/>
                </a:lnTo>
                <a:lnTo>
                  <a:pt x="487" y="3426"/>
                </a:lnTo>
                <a:lnTo>
                  <a:pt x="531" y="3455"/>
                </a:lnTo>
                <a:lnTo>
                  <a:pt x="573" y="3481"/>
                </a:lnTo>
                <a:lnTo>
                  <a:pt x="613" y="3504"/>
                </a:lnTo>
                <a:lnTo>
                  <a:pt x="651" y="3523"/>
                </a:lnTo>
                <a:lnTo>
                  <a:pt x="686" y="3539"/>
                </a:lnTo>
                <a:lnTo>
                  <a:pt x="718" y="3552"/>
                </a:lnTo>
                <a:lnTo>
                  <a:pt x="744" y="3561"/>
                </a:lnTo>
                <a:lnTo>
                  <a:pt x="767" y="3569"/>
                </a:lnTo>
                <a:lnTo>
                  <a:pt x="784" y="3574"/>
                </a:lnTo>
                <a:lnTo>
                  <a:pt x="795" y="3578"/>
                </a:lnTo>
                <a:lnTo>
                  <a:pt x="800" y="3579"/>
                </a:lnTo>
                <a:lnTo>
                  <a:pt x="809" y="3581"/>
                </a:lnTo>
                <a:lnTo>
                  <a:pt x="818" y="3581"/>
                </a:lnTo>
                <a:lnTo>
                  <a:pt x="1959" y="3581"/>
                </a:lnTo>
                <a:lnTo>
                  <a:pt x="1965" y="3581"/>
                </a:lnTo>
                <a:lnTo>
                  <a:pt x="1973" y="3580"/>
                </a:lnTo>
                <a:lnTo>
                  <a:pt x="1978" y="3579"/>
                </a:lnTo>
                <a:lnTo>
                  <a:pt x="1989" y="3576"/>
                </a:lnTo>
                <a:lnTo>
                  <a:pt x="2007" y="3572"/>
                </a:lnTo>
                <a:lnTo>
                  <a:pt x="2028" y="3566"/>
                </a:lnTo>
                <a:lnTo>
                  <a:pt x="2056" y="3558"/>
                </a:lnTo>
                <a:lnTo>
                  <a:pt x="2087" y="3547"/>
                </a:lnTo>
                <a:lnTo>
                  <a:pt x="2122" y="3535"/>
                </a:lnTo>
                <a:lnTo>
                  <a:pt x="2160" y="3520"/>
                </a:lnTo>
                <a:lnTo>
                  <a:pt x="2201" y="3502"/>
                </a:lnTo>
                <a:lnTo>
                  <a:pt x="2245" y="3481"/>
                </a:lnTo>
                <a:lnTo>
                  <a:pt x="2290" y="3456"/>
                </a:lnTo>
                <a:lnTo>
                  <a:pt x="2337" y="3429"/>
                </a:lnTo>
                <a:lnTo>
                  <a:pt x="2384" y="3398"/>
                </a:lnTo>
                <a:lnTo>
                  <a:pt x="2433" y="3364"/>
                </a:lnTo>
                <a:lnTo>
                  <a:pt x="2497" y="3312"/>
                </a:lnTo>
                <a:lnTo>
                  <a:pt x="2557" y="3255"/>
                </a:lnTo>
                <a:lnTo>
                  <a:pt x="2613" y="3195"/>
                </a:lnTo>
                <a:lnTo>
                  <a:pt x="2663" y="3132"/>
                </a:lnTo>
                <a:lnTo>
                  <a:pt x="2708" y="3065"/>
                </a:lnTo>
                <a:lnTo>
                  <a:pt x="2749" y="2994"/>
                </a:lnTo>
                <a:lnTo>
                  <a:pt x="2782" y="2926"/>
                </a:lnTo>
                <a:lnTo>
                  <a:pt x="2812" y="2855"/>
                </a:lnTo>
                <a:lnTo>
                  <a:pt x="2836" y="2780"/>
                </a:lnTo>
                <a:lnTo>
                  <a:pt x="2856" y="2704"/>
                </a:lnTo>
                <a:lnTo>
                  <a:pt x="2871" y="2625"/>
                </a:lnTo>
                <a:lnTo>
                  <a:pt x="2882" y="2543"/>
                </a:lnTo>
                <a:lnTo>
                  <a:pt x="2890" y="2459"/>
                </a:lnTo>
                <a:lnTo>
                  <a:pt x="2892" y="2372"/>
                </a:lnTo>
                <a:lnTo>
                  <a:pt x="2892" y="2165"/>
                </a:lnTo>
                <a:lnTo>
                  <a:pt x="2895" y="2152"/>
                </a:lnTo>
                <a:lnTo>
                  <a:pt x="2896" y="2138"/>
                </a:lnTo>
                <a:lnTo>
                  <a:pt x="2900" y="2094"/>
                </a:lnTo>
                <a:lnTo>
                  <a:pt x="2910" y="2052"/>
                </a:lnTo>
                <a:lnTo>
                  <a:pt x="2925" y="2013"/>
                </a:lnTo>
                <a:lnTo>
                  <a:pt x="2944" y="1976"/>
                </a:lnTo>
                <a:lnTo>
                  <a:pt x="2969" y="1943"/>
                </a:lnTo>
                <a:lnTo>
                  <a:pt x="2999" y="1913"/>
                </a:lnTo>
                <a:lnTo>
                  <a:pt x="3031" y="1888"/>
                </a:lnTo>
                <a:lnTo>
                  <a:pt x="3068" y="1869"/>
                </a:lnTo>
                <a:lnTo>
                  <a:pt x="3107" y="1854"/>
                </a:lnTo>
                <a:lnTo>
                  <a:pt x="3149" y="1844"/>
                </a:lnTo>
                <a:lnTo>
                  <a:pt x="3193" y="1841"/>
                </a:lnTo>
                <a:lnTo>
                  <a:pt x="3233" y="1844"/>
                </a:lnTo>
                <a:lnTo>
                  <a:pt x="3270" y="1851"/>
                </a:lnTo>
                <a:lnTo>
                  <a:pt x="3303" y="1865"/>
                </a:lnTo>
                <a:lnTo>
                  <a:pt x="3334" y="1882"/>
                </a:lnTo>
                <a:lnTo>
                  <a:pt x="3360" y="1904"/>
                </a:lnTo>
                <a:lnTo>
                  <a:pt x="3384" y="1929"/>
                </a:lnTo>
                <a:lnTo>
                  <a:pt x="3402" y="1958"/>
                </a:lnTo>
                <a:lnTo>
                  <a:pt x="3417" y="1989"/>
                </a:lnTo>
                <a:lnTo>
                  <a:pt x="3428" y="2023"/>
                </a:lnTo>
                <a:lnTo>
                  <a:pt x="3435" y="2060"/>
                </a:lnTo>
                <a:lnTo>
                  <a:pt x="3436" y="2098"/>
                </a:lnTo>
                <a:lnTo>
                  <a:pt x="3433" y="2138"/>
                </a:lnTo>
                <a:lnTo>
                  <a:pt x="3420" y="2206"/>
                </a:lnTo>
                <a:lnTo>
                  <a:pt x="3402" y="2270"/>
                </a:lnTo>
                <a:lnTo>
                  <a:pt x="3381" y="2329"/>
                </a:lnTo>
                <a:lnTo>
                  <a:pt x="3357" y="2385"/>
                </a:lnTo>
                <a:lnTo>
                  <a:pt x="3328" y="2438"/>
                </a:lnTo>
                <a:lnTo>
                  <a:pt x="3298" y="2487"/>
                </a:lnTo>
                <a:lnTo>
                  <a:pt x="3264" y="2533"/>
                </a:lnTo>
                <a:lnTo>
                  <a:pt x="3229" y="2574"/>
                </a:lnTo>
                <a:lnTo>
                  <a:pt x="3192" y="2613"/>
                </a:lnTo>
                <a:lnTo>
                  <a:pt x="3154" y="2649"/>
                </a:lnTo>
                <a:lnTo>
                  <a:pt x="3114" y="2681"/>
                </a:lnTo>
                <a:lnTo>
                  <a:pt x="3075" y="2711"/>
                </a:lnTo>
                <a:lnTo>
                  <a:pt x="3035" y="2737"/>
                </a:lnTo>
                <a:lnTo>
                  <a:pt x="2994" y="2761"/>
                </a:lnTo>
                <a:lnTo>
                  <a:pt x="2954" y="2781"/>
                </a:lnTo>
                <a:lnTo>
                  <a:pt x="2915" y="2799"/>
                </a:lnTo>
                <a:lnTo>
                  <a:pt x="2877" y="2814"/>
                </a:lnTo>
                <a:lnTo>
                  <a:pt x="2841" y="2827"/>
                </a:lnTo>
                <a:lnTo>
                  <a:pt x="2807" y="2837"/>
                </a:lnTo>
                <a:lnTo>
                  <a:pt x="2775" y="2846"/>
                </a:lnTo>
                <a:lnTo>
                  <a:pt x="2745" y="2851"/>
                </a:lnTo>
                <a:lnTo>
                  <a:pt x="2719" y="2854"/>
                </a:lnTo>
                <a:lnTo>
                  <a:pt x="2695" y="2855"/>
                </a:lnTo>
                <a:lnTo>
                  <a:pt x="2676" y="2857"/>
                </a:lnTo>
                <a:lnTo>
                  <a:pt x="2657" y="2865"/>
                </a:lnTo>
                <a:lnTo>
                  <a:pt x="2642" y="2877"/>
                </a:lnTo>
                <a:lnTo>
                  <a:pt x="2630" y="2892"/>
                </a:lnTo>
                <a:lnTo>
                  <a:pt x="2622" y="2911"/>
                </a:lnTo>
                <a:lnTo>
                  <a:pt x="2620" y="2931"/>
                </a:lnTo>
                <a:lnTo>
                  <a:pt x="2622" y="2952"/>
                </a:lnTo>
                <a:lnTo>
                  <a:pt x="2630" y="2969"/>
                </a:lnTo>
                <a:lnTo>
                  <a:pt x="2642" y="2986"/>
                </a:lnTo>
                <a:lnTo>
                  <a:pt x="2657" y="2997"/>
                </a:lnTo>
                <a:lnTo>
                  <a:pt x="2676" y="3005"/>
                </a:lnTo>
                <a:lnTo>
                  <a:pt x="2695" y="3007"/>
                </a:lnTo>
                <a:lnTo>
                  <a:pt x="2727" y="3006"/>
                </a:lnTo>
                <a:lnTo>
                  <a:pt x="2762" y="3002"/>
                </a:lnTo>
                <a:lnTo>
                  <a:pt x="2799" y="2994"/>
                </a:lnTo>
                <a:lnTo>
                  <a:pt x="2838" y="2985"/>
                </a:lnTo>
                <a:lnTo>
                  <a:pt x="2880" y="2973"/>
                </a:lnTo>
                <a:lnTo>
                  <a:pt x="2923" y="2956"/>
                </a:lnTo>
                <a:lnTo>
                  <a:pt x="2967" y="2939"/>
                </a:lnTo>
                <a:lnTo>
                  <a:pt x="3013" y="2917"/>
                </a:lnTo>
                <a:lnTo>
                  <a:pt x="3060" y="2893"/>
                </a:lnTo>
                <a:lnTo>
                  <a:pt x="3105" y="2867"/>
                </a:lnTo>
                <a:lnTo>
                  <a:pt x="3152" y="2838"/>
                </a:lnTo>
                <a:lnTo>
                  <a:pt x="3198" y="2805"/>
                </a:lnTo>
                <a:lnTo>
                  <a:pt x="3242" y="2771"/>
                </a:lnTo>
                <a:lnTo>
                  <a:pt x="3286" y="2733"/>
                </a:lnTo>
                <a:lnTo>
                  <a:pt x="3328" y="2692"/>
                </a:lnTo>
                <a:lnTo>
                  <a:pt x="3369" y="2649"/>
                </a:lnTo>
                <a:lnTo>
                  <a:pt x="3406" y="2603"/>
                </a:lnTo>
                <a:lnTo>
                  <a:pt x="3441" y="2554"/>
                </a:lnTo>
                <a:lnTo>
                  <a:pt x="3474" y="2503"/>
                </a:lnTo>
                <a:lnTo>
                  <a:pt x="3502" y="2449"/>
                </a:lnTo>
                <a:lnTo>
                  <a:pt x="3527" y="2392"/>
                </a:lnTo>
                <a:lnTo>
                  <a:pt x="3549" y="2333"/>
                </a:lnTo>
                <a:lnTo>
                  <a:pt x="3565" y="2271"/>
                </a:lnTo>
                <a:lnTo>
                  <a:pt x="3577" y="2206"/>
                </a:lnTo>
                <a:lnTo>
                  <a:pt x="3585" y="2138"/>
                </a:lnTo>
                <a:lnTo>
                  <a:pt x="3585" y="2089"/>
                </a:lnTo>
                <a:lnTo>
                  <a:pt x="3582" y="2042"/>
                </a:lnTo>
                <a:lnTo>
                  <a:pt x="3573" y="1996"/>
                </a:lnTo>
                <a:lnTo>
                  <a:pt x="3561" y="1953"/>
                </a:lnTo>
                <a:lnTo>
                  <a:pt x="3545" y="1911"/>
                </a:lnTo>
                <a:lnTo>
                  <a:pt x="3524" y="1873"/>
                </a:lnTo>
                <a:lnTo>
                  <a:pt x="3500" y="1837"/>
                </a:lnTo>
                <a:lnTo>
                  <a:pt x="3473" y="1805"/>
                </a:lnTo>
                <a:lnTo>
                  <a:pt x="3443" y="1775"/>
                </a:lnTo>
                <a:lnTo>
                  <a:pt x="3408" y="1750"/>
                </a:lnTo>
                <a:lnTo>
                  <a:pt x="3371" y="1729"/>
                </a:lnTo>
                <a:lnTo>
                  <a:pt x="3330" y="1711"/>
                </a:lnTo>
                <a:lnTo>
                  <a:pt x="3287" y="1698"/>
                </a:lnTo>
                <a:lnTo>
                  <a:pt x="3241" y="1691"/>
                </a:lnTo>
                <a:lnTo>
                  <a:pt x="3193" y="1689"/>
                </a:lnTo>
                <a:close/>
                <a:moveTo>
                  <a:pt x="2740" y="2372"/>
                </a:moveTo>
                <a:lnTo>
                  <a:pt x="2737" y="2460"/>
                </a:lnTo>
                <a:lnTo>
                  <a:pt x="2729" y="2545"/>
                </a:lnTo>
                <a:lnTo>
                  <a:pt x="2717" y="2626"/>
                </a:lnTo>
                <a:lnTo>
                  <a:pt x="2700" y="2704"/>
                </a:lnTo>
                <a:lnTo>
                  <a:pt x="2677" y="2779"/>
                </a:lnTo>
                <a:lnTo>
                  <a:pt x="2648" y="2851"/>
                </a:lnTo>
                <a:lnTo>
                  <a:pt x="2617" y="2919"/>
                </a:lnTo>
                <a:lnTo>
                  <a:pt x="2582" y="2980"/>
                </a:lnTo>
                <a:lnTo>
                  <a:pt x="2543" y="3038"/>
                </a:lnTo>
                <a:lnTo>
                  <a:pt x="2499" y="3092"/>
                </a:lnTo>
                <a:lnTo>
                  <a:pt x="2453" y="3144"/>
                </a:lnTo>
                <a:lnTo>
                  <a:pt x="2402" y="3192"/>
                </a:lnTo>
                <a:lnTo>
                  <a:pt x="2346" y="3238"/>
                </a:lnTo>
                <a:lnTo>
                  <a:pt x="2302" y="3270"/>
                </a:lnTo>
                <a:lnTo>
                  <a:pt x="2258" y="3299"/>
                </a:lnTo>
                <a:lnTo>
                  <a:pt x="2214" y="3324"/>
                </a:lnTo>
                <a:lnTo>
                  <a:pt x="2172" y="3346"/>
                </a:lnTo>
                <a:lnTo>
                  <a:pt x="2132" y="3365"/>
                </a:lnTo>
                <a:lnTo>
                  <a:pt x="2095" y="3381"/>
                </a:lnTo>
                <a:lnTo>
                  <a:pt x="2060" y="3395"/>
                </a:lnTo>
                <a:lnTo>
                  <a:pt x="2030" y="3406"/>
                </a:lnTo>
                <a:lnTo>
                  <a:pt x="2002" y="3415"/>
                </a:lnTo>
                <a:lnTo>
                  <a:pt x="1980" y="3421"/>
                </a:lnTo>
                <a:lnTo>
                  <a:pt x="1962" y="3426"/>
                </a:lnTo>
                <a:lnTo>
                  <a:pt x="1950" y="3428"/>
                </a:lnTo>
                <a:lnTo>
                  <a:pt x="828" y="3428"/>
                </a:lnTo>
                <a:lnTo>
                  <a:pt x="816" y="3425"/>
                </a:lnTo>
                <a:lnTo>
                  <a:pt x="798" y="3419"/>
                </a:lnTo>
                <a:lnTo>
                  <a:pt x="777" y="3412"/>
                </a:lnTo>
                <a:lnTo>
                  <a:pt x="750" y="3401"/>
                </a:lnTo>
                <a:lnTo>
                  <a:pt x="721" y="3388"/>
                </a:lnTo>
                <a:lnTo>
                  <a:pt x="688" y="3371"/>
                </a:lnTo>
                <a:lnTo>
                  <a:pt x="654" y="3352"/>
                </a:lnTo>
                <a:lnTo>
                  <a:pt x="617" y="3329"/>
                </a:lnTo>
                <a:lnTo>
                  <a:pt x="577" y="3303"/>
                </a:lnTo>
                <a:lnTo>
                  <a:pt x="538" y="3272"/>
                </a:lnTo>
                <a:lnTo>
                  <a:pt x="497" y="3239"/>
                </a:lnTo>
                <a:lnTo>
                  <a:pt x="449" y="3193"/>
                </a:lnTo>
                <a:lnTo>
                  <a:pt x="405" y="3143"/>
                </a:lnTo>
                <a:lnTo>
                  <a:pt x="363" y="3091"/>
                </a:lnTo>
                <a:lnTo>
                  <a:pt x="325" y="3036"/>
                </a:lnTo>
                <a:lnTo>
                  <a:pt x="291" y="2977"/>
                </a:lnTo>
                <a:lnTo>
                  <a:pt x="261" y="2916"/>
                </a:lnTo>
                <a:lnTo>
                  <a:pt x="233" y="2846"/>
                </a:lnTo>
                <a:lnTo>
                  <a:pt x="208" y="2773"/>
                </a:lnTo>
                <a:lnTo>
                  <a:pt x="188" y="2696"/>
                </a:lnTo>
                <a:lnTo>
                  <a:pt x="172" y="2615"/>
                </a:lnTo>
                <a:lnTo>
                  <a:pt x="161" y="2533"/>
                </a:lnTo>
                <a:lnTo>
                  <a:pt x="154" y="2447"/>
                </a:lnTo>
                <a:lnTo>
                  <a:pt x="152" y="2358"/>
                </a:lnTo>
                <a:lnTo>
                  <a:pt x="152" y="1596"/>
                </a:lnTo>
                <a:lnTo>
                  <a:pt x="2740" y="1596"/>
                </a:lnTo>
                <a:lnTo>
                  <a:pt x="2740" y="2372"/>
                </a:lnTo>
                <a:close/>
              </a:path>
            </a:pathLst>
          </a:custGeom>
          <a:solidFill>
            <a:schemeClr val="bg1"/>
          </a:solidFill>
          <a:ln w="0">
            <a:noFill/>
            <a:prstDash val="solid"/>
            <a:round/>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0" name="Freeform 49">
            <a:extLst>
              <a:ext uri="{FF2B5EF4-FFF2-40B4-BE49-F238E27FC236}">
                <a16:creationId xmlns:a16="http://schemas.microsoft.com/office/drawing/2014/main" id="{EF882EE2-648A-3372-7C58-8900844433C6}"/>
              </a:ext>
            </a:extLst>
          </p:cNvPr>
          <p:cNvSpPr>
            <a:spLocks noEditPoints="1"/>
          </p:cNvSpPr>
          <p:nvPr/>
        </p:nvSpPr>
        <p:spPr bwMode="auto">
          <a:xfrm>
            <a:off x="8399961" y="5266547"/>
            <a:ext cx="305840" cy="262148"/>
          </a:xfrm>
          <a:custGeom>
            <a:avLst/>
            <a:gdLst>
              <a:gd name="T0" fmla="*/ 2611 w 3655"/>
              <a:gd name="T1" fmla="*/ 262 h 3135"/>
              <a:gd name="T2" fmla="*/ 2581 w 3655"/>
              <a:gd name="T3" fmla="*/ 141 h 3135"/>
              <a:gd name="T4" fmla="*/ 2504 w 3655"/>
              <a:gd name="T5" fmla="*/ 51 h 3135"/>
              <a:gd name="T6" fmla="*/ 2392 w 3655"/>
              <a:gd name="T7" fmla="*/ 4 h 3135"/>
              <a:gd name="T8" fmla="*/ 1263 w 3655"/>
              <a:gd name="T9" fmla="*/ 4 h 3135"/>
              <a:gd name="T10" fmla="*/ 1152 w 3655"/>
              <a:gd name="T11" fmla="*/ 51 h 3135"/>
              <a:gd name="T12" fmla="*/ 1073 w 3655"/>
              <a:gd name="T13" fmla="*/ 141 h 3135"/>
              <a:gd name="T14" fmla="*/ 1044 w 3655"/>
              <a:gd name="T15" fmla="*/ 262 h 3135"/>
              <a:gd name="T16" fmla="*/ 101 w 3655"/>
              <a:gd name="T17" fmla="*/ 527 h 3135"/>
              <a:gd name="T18" fmla="*/ 29 w 3655"/>
              <a:gd name="T19" fmla="*/ 572 h 3135"/>
              <a:gd name="T20" fmla="*/ 0 w 3655"/>
              <a:gd name="T21" fmla="*/ 653 h 3135"/>
              <a:gd name="T22" fmla="*/ 13 w 3655"/>
              <a:gd name="T23" fmla="*/ 3062 h 3135"/>
              <a:gd name="T24" fmla="*/ 73 w 3655"/>
              <a:gd name="T25" fmla="*/ 3122 h 3135"/>
              <a:gd name="T26" fmla="*/ 3524 w 3655"/>
              <a:gd name="T27" fmla="*/ 3135 h 3135"/>
              <a:gd name="T28" fmla="*/ 3606 w 3655"/>
              <a:gd name="T29" fmla="*/ 3106 h 3135"/>
              <a:gd name="T30" fmla="*/ 3652 w 3655"/>
              <a:gd name="T31" fmla="*/ 3034 h 3135"/>
              <a:gd name="T32" fmla="*/ 3652 w 3655"/>
              <a:gd name="T33" fmla="*/ 623 h 3135"/>
              <a:gd name="T34" fmla="*/ 3606 w 3655"/>
              <a:gd name="T35" fmla="*/ 551 h 3135"/>
              <a:gd name="T36" fmla="*/ 3524 w 3655"/>
              <a:gd name="T37" fmla="*/ 523 h 3135"/>
              <a:gd name="T38" fmla="*/ 2350 w 3655"/>
              <a:gd name="T39" fmla="*/ 523 h 3135"/>
              <a:gd name="T40" fmla="*/ 2871 w 3655"/>
              <a:gd name="T41" fmla="*/ 784 h 3135"/>
              <a:gd name="T42" fmla="*/ 3280 w 3655"/>
              <a:gd name="T43" fmla="*/ 1249 h 3135"/>
              <a:gd name="T44" fmla="*/ 2907 w 3655"/>
              <a:gd name="T45" fmla="*/ 1358 h 3135"/>
              <a:gd name="T46" fmla="*/ 2506 w 3655"/>
              <a:gd name="T47" fmla="*/ 1436 h 3135"/>
              <a:gd name="T48" fmla="*/ 2095 w 3655"/>
              <a:gd name="T49" fmla="*/ 1478 h 3135"/>
              <a:gd name="T50" fmla="*/ 1954 w 3655"/>
              <a:gd name="T51" fmla="*/ 1408 h 3135"/>
              <a:gd name="T52" fmla="*/ 1909 w 3655"/>
              <a:gd name="T53" fmla="*/ 1336 h 3135"/>
              <a:gd name="T54" fmla="*/ 1827 w 3655"/>
              <a:gd name="T55" fmla="*/ 1307 h 3135"/>
              <a:gd name="T56" fmla="*/ 1746 w 3655"/>
              <a:gd name="T57" fmla="*/ 1336 h 3135"/>
              <a:gd name="T58" fmla="*/ 1701 w 3655"/>
              <a:gd name="T59" fmla="*/ 1408 h 3135"/>
              <a:gd name="T60" fmla="*/ 1560 w 3655"/>
              <a:gd name="T61" fmla="*/ 1477 h 3135"/>
              <a:gd name="T62" fmla="*/ 1148 w 3655"/>
              <a:gd name="T63" fmla="*/ 1431 h 3135"/>
              <a:gd name="T64" fmla="*/ 747 w 3655"/>
              <a:gd name="T65" fmla="*/ 1351 h 3135"/>
              <a:gd name="T66" fmla="*/ 375 w 3655"/>
              <a:gd name="T67" fmla="*/ 1238 h 3135"/>
              <a:gd name="T68" fmla="*/ 2871 w 3655"/>
              <a:gd name="T69" fmla="*/ 784 h 3135"/>
              <a:gd name="T70" fmla="*/ 783 w 3655"/>
              <a:gd name="T71" fmla="*/ 2874 h 3135"/>
              <a:gd name="T72" fmla="*/ 378 w 3655"/>
              <a:gd name="T73" fmla="*/ 1379 h 3135"/>
              <a:gd name="T74" fmla="*/ 752 w 3655"/>
              <a:gd name="T75" fmla="*/ 1486 h 3135"/>
              <a:gd name="T76" fmla="*/ 1152 w 3655"/>
              <a:gd name="T77" fmla="*/ 1564 h 3135"/>
              <a:gd name="T78" fmla="*/ 1561 w 3655"/>
              <a:gd name="T79" fmla="*/ 1608 h 3135"/>
              <a:gd name="T80" fmla="*/ 1701 w 3655"/>
              <a:gd name="T81" fmla="*/ 1729 h 3135"/>
              <a:gd name="T82" fmla="*/ 1746 w 3655"/>
              <a:gd name="T83" fmla="*/ 1801 h 3135"/>
              <a:gd name="T84" fmla="*/ 1827 w 3655"/>
              <a:gd name="T85" fmla="*/ 1829 h 3135"/>
              <a:gd name="T86" fmla="*/ 1909 w 3655"/>
              <a:gd name="T87" fmla="*/ 1801 h 3135"/>
              <a:gd name="T88" fmla="*/ 1954 w 3655"/>
              <a:gd name="T89" fmla="*/ 1729 h 3135"/>
              <a:gd name="T90" fmla="*/ 2094 w 3655"/>
              <a:gd name="T91" fmla="*/ 1610 h 3135"/>
              <a:gd name="T92" fmla="*/ 2502 w 3655"/>
              <a:gd name="T93" fmla="*/ 1568 h 3135"/>
              <a:gd name="T94" fmla="*/ 2903 w 3655"/>
              <a:gd name="T95" fmla="*/ 1494 h 3135"/>
              <a:gd name="T96" fmla="*/ 3278 w 3655"/>
              <a:gd name="T97" fmla="*/ 1389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55" h="3135">
                <a:moveTo>
                  <a:pt x="3524" y="523"/>
                </a:moveTo>
                <a:lnTo>
                  <a:pt x="2611" y="523"/>
                </a:lnTo>
                <a:lnTo>
                  <a:pt x="2611" y="262"/>
                </a:lnTo>
                <a:lnTo>
                  <a:pt x="2608" y="220"/>
                </a:lnTo>
                <a:lnTo>
                  <a:pt x="2598" y="179"/>
                </a:lnTo>
                <a:lnTo>
                  <a:pt x="2581" y="141"/>
                </a:lnTo>
                <a:lnTo>
                  <a:pt x="2560" y="108"/>
                </a:lnTo>
                <a:lnTo>
                  <a:pt x="2535" y="77"/>
                </a:lnTo>
                <a:lnTo>
                  <a:pt x="2504" y="51"/>
                </a:lnTo>
                <a:lnTo>
                  <a:pt x="2469" y="29"/>
                </a:lnTo>
                <a:lnTo>
                  <a:pt x="2432" y="14"/>
                </a:lnTo>
                <a:lnTo>
                  <a:pt x="2392" y="4"/>
                </a:lnTo>
                <a:lnTo>
                  <a:pt x="2350" y="0"/>
                </a:lnTo>
                <a:lnTo>
                  <a:pt x="1305" y="0"/>
                </a:lnTo>
                <a:lnTo>
                  <a:pt x="1263" y="4"/>
                </a:lnTo>
                <a:lnTo>
                  <a:pt x="1222" y="14"/>
                </a:lnTo>
                <a:lnTo>
                  <a:pt x="1186" y="29"/>
                </a:lnTo>
                <a:lnTo>
                  <a:pt x="1152" y="51"/>
                </a:lnTo>
                <a:lnTo>
                  <a:pt x="1121" y="77"/>
                </a:lnTo>
                <a:lnTo>
                  <a:pt x="1095" y="108"/>
                </a:lnTo>
                <a:lnTo>
                  <a:pt x="1073" y="141"/>
                </a:lnTo>
                <a:lnTo>
                  <a:pt x="1057" y="179"/>
                </a:lnTo>
                <a:lnTo>
                  <a:pt x="1047" y="220"/>
                </a:lnTo>
                <a:lnTo>
                  <a:pt x="1044" y="262"/>
                </a:lnTo>
                <a:lnTo>
                  <a:pt x="1044" y="523"/>
                </a:lnTo>
                <a:lnTo>
                  <a:pt x="131" y="523"/>
                </a:lnTo>
                <a:lnTo>
                  <a:pt x="101" y="527"/>
                </a:lnTo>
                <a:lnTo>
                  <a:pt x="73" y="536"/>
                </a:lnTo>
                <a:lnTo>
                  <a:pt x="49" y="551"/>
                </a:lnTo>
                <a:lnTo>
                  <a:pt x="29" y="572"/>
                </a:lnTo>
                <a:lnTo>
                  <a:pt x="13" y="595"/>
                </a:lnTo>
                <a:lnTo>
                  <a:pt x="3" y="623"/>
                </a:lnTo>
                <a:lnTo>
                  <a:pt x="0" y="653"/>
                </a:lnTo>
                <a:lnTo>
                  <a:pt x="0" y="3004"/>
                </a:lnTo>
                <a:lnTo>
                  <a:pt x="3" y="3034"/>
                </a:lnTo>
                <a:lnTo>
                  <a:pt x="13" y="3062"/>
                </a:lnTo>
                <a:lnTo>
                  <a:pt x="29" y="3086"/>
                </a:lnTo>
                <a:lnTo>
                  <a:pt x="49" y="3106"/>
                </a:lnTo>
                <a:lnTo>
                  <a:pt x="73" y="3122"/>
                </a:lnTo>
                <a:lnTo>
                  <a:pt x="101" y="3132"/>
                </a:lnTo>
                <a:lnTo>
                  <a:pt x="131" y="3135"/>
                </a:lnTo>
                <a:lnTo>
                  <a:pt x="3524" y="3135"/>
                </a:lnTo>
                <a:lnTo>
                  <a:pt x="3554" y="3132"/>
                </a:lnTo>
                <a:lnTo>
                  <a:pt x="3582" y="3122"/>
                </a:lnTo>
                <a:lnTo>
                  <a:pt x="3606" y="3106"/>
                </a:lnTo>
                <a:lnTo>
                  <a:pt x="3626" y="3086"/>
                </a:lnTo>
                <a:lnTo>
                  <a:pt x="3642" y="3062"/>
                </a:lnTo>
                <a:lnTo>
                  <a:pt x="3652" y="3034"/>
                </a:lnTo>
                <a:lnTo>
                  <a:pt x="3655" y="3004"/>
                </a:lnTo>
                <a:lnTo>
                  <a:pt x="3655" y="653"/>
                </a:lnTo>
                <a:lnTo>
                  <a:pt x="3652" y="623"/>
                </a:lnTo>
                <a:lnTo>
                  <a:pt x="3642" y="596"/>
                </a:lnTo>
                <a:lnTo>
                  <a:pt x="3626" y="572"/>
                </a:lnTo>
                <a:lnTo>
                  <a:pt x="3606" y="551"/>
                </a:lnTo>
                <a:lnTo>
                  <a:pt x="3582" y="537"/>
                </a:lnTo>
                <a:lnTo>
                  <a:pt x="3554" y="527"/>
                </a:lnTo>
                <a:lnTo>
                  <a:pt x="3524" y="523"/>
                </a:lnTo>
                <a:close/>
                <a:moveTo>
                  <a:pt x="1305" y="262"/>
                </a:moveTo>
                <a:lnTo>
                  <a:pt x="2350" y="262"/>
                </a:lnTo>
                <a:lnTo>
                  <a:pt x="2350" y="523"/>
                </a:lnTo>
                <a:lnTo>
                  <a:pt x="1305" y="523"/>
                </a:lnTo>
                <a:lnTo>
                  <a:pt x="1305" y="262"/>
                </a:lnTo>
                <a:close/>
                <a:moveTo>
                  <a:pt x="2871" y="784"/>
                </a:moveTo>
                <a:lnTo>
                  <a:pt x="3394" y="784"/>
                </a:lnTo>
                <a:lnTo>
                  <a:pt x="3394" y="1207"/>
                </a:lnTo>
                <a:lnTo>
                  <a:pt x="3280" y="1249"/>
                </a:lnTo>
                <a:lnTo>
                  <a:pt x="3159" y="1289"/>
                </a:lnTo>
                <a:lnTo>
                  <a:pt x="3035" y="1326"/>
                </a:lnTo>
                <a:lnTo>
                  <a:pt x="2907" y="1358"/>
                </a:lnTo>
                <a:lnTo>
                  <a:pt x="2776" y="1388"/>
                </a:lnTo>
                <a:lnTo>
                  <a:pt x="2642" y="1414"/>
                </a:lnTo>
                <a:lnTo>
                  <a:pt x="2506" y="1436"/>
                </a:lnTo>
                <a:lnTo>
                  <a:pt x="2370" y="1454"/>
                </a:lnTo>
                <a:lnTo>
                  <a:pt x="2232" y="1468"/>
                </a:lnTo>
                <a:lnTo>
                  <a:pt x="2095" y="1478"/>
                </a:lnTo>
                <a:lnTo>
                  <a:pt x="1958" y="1485"/>
                </a:lnTo>
                <a:lnTo>
                  <a:pt x="1958" y="1437"/>
                </a:lnTo>
                <a:lnTo>
                  <a:pt x="1954" y="1408"/>
                </a:lnTo>
                <a:lnTo>
                  <a:pt x="1944" y="1380"/>
                </a:lnTo>
                <a:lnTo>
                  <a:pt x="1929" y="1355"/>
                </a:lnTo>
                <a:lnTo>
                  <a:pt x="1909" y="1336"/>
                </a:lnTo>
                <a:lnTo>
                  <a:pt x="1885" y="1320"/>
                </a:lnTo>
                <a:lnTo>
                  <a:pt x="1857" y="1310"/>
                </a:lnTo>
                <a:lnTo>
                  <a:pt x="1827" y="1307"/>
                </a:lnTo>
                <a:lnTo>
                  <a:pt x="1797" y="1310"/>
                </a:lnTo>
                <a:lnTo>
                  <a:pt x="1771" y="1320"/>
                </a:lnTo>
                <a:lnTo>
                  <a:pt x="1746" y="1336"/>
                </a:lnTo>
                <a:lnTo>
                  <a:pt x="1725" y="1355"/>
                </a:lnTo>
                <a:lnTo>
                  <a:pt x="1710" y="1380"/>
                </a:lnTo>
                <a:lnTo>
                  <a:pt x="1701" y="1408"/>
                </a:lnTo>
                <a:lnTo>
                  <a:pt x="1697" y="1437"/>
                </a:lnTo>
                <a:lnTo>
                  <a:pt x="1697" y="1484"/>
                </a:lnTo>
                <a:lnTo>
                  <a:pt x="1560" y="1477"/>
                </a:lnTo>
                <a:lnTo>
                  <a:pt x="1423" y="1466"/>
                </a:lnTo>
                <a:lnTo>
                  <a:pt x="1284" y="1451"/>
                </a:lnTo>
                <a:lnTo>
                  <a:pt x="1148" y="1431"/>
                </a:lnTo>
                <a:lnTo>
                  <a:pt x="1012" y="1409"/>
                </a:lnTo>
                <a:lnTo>
                  <a:pt x="878" y="1381"/>
                </a:lnTo>
                <a:lnTo>
                  <a:pt x="747" y="1351"/>
                </a:lnTo>
                <a:lnTo>
                  <a:pt x="619" y="1317"/>
                </a:lnTo>
                <a:lnTo>
                  <a:pt x="495" y="1279"/>
                </a:lnTo>
                <a:lnTo>
                  <a:pt x="375" y="1238"/>
                </a:lnTo>
                <a:lnTo>
                  <a:pt x="261" y="1195"/>
                </a:lnTo>
                <a:lnTo>
                  <a:pt x="261" y="784"/>
                </a:lnTo>
                <a:lnTo>
                  <a:pt x="2871" y="784"/>
                </a:lnTo>
                <a:close/>
                <a:moveTo>
                  <a:pt x="3394" y="2875"/>
                </a:moveTo>
                <a:lnTo>
                  <a:pt x="783" y="2875"/>
                </a:lnTo>
                <a:lnTo>
                  <a:pt x="783" y="2874"/>
                </a:lnTo>
                <a:lnTo>
                  <a:pt x="261" y="2874"/>
                </a:lnTo>
                <a:lnTo>
                  <a:pt x="261" y="1337"/>
                </a:lnTo>
                <a:lnTo>
                  <a:pt x="378" y="1379"/>
                </a:lnTo>
                <a:lnTo>
                  <a:pt x="498" y="1418"/>
                </a:lnTo>
                <a:lnTo>
                  <a:pt x="623" y="1454"/>
                </a:lnTo>
                <a:lnTo>
                  <a:pt x="752" y="1486"/>
                </a:lnTo>
                <a:lnTo>
                  <a:pt x="884" y="1516"/>
                </a:lnTo>
                <a:lnTo>
                  <a:pt x="1016" y="1542"/>
                </a:lnTo>
                <a:lnTo>
                  <a:pt x="1152" y="1564"/>
                </a:lnTo>
                <a:lnTo>
                  <a:pt x="1288" y="1583"/>
                </a:lnTo>
                <a:lnTo>
                  <a:pt x="1425" y="1597"/>
                </a:lnTo>
                <a:lnTo>
                  <a:pt x="1561" y="1608"/>
                </a:lnTo>
                <a:lnTo>
                  <a:pt x="1697" y="1615"/>
                </a:lnTo>
                <a:lnTo>
                  <a:pt x="1697" y="1699"/>
                </a:lnTo>
                <a:lnTo>
                  <a:pt x="1701" y="1729"/>
                </a:lnTo>
                <a:lnTo>
                  <a:pt x="1710" y="1755"/>
                </a:lnTo>
                <a:lnTo>
                  <a:pt x="1725" y="1780"/>
                </a:lnTo>
                <a:lnTo>
                  <a:pt x="1746" y="1801"/>
                </a:lnTo>
                <a:lnTo>
                  <a:pt x="1771" y="1815"/>
                </a:lnTo>
                <a:lnTo>
                  <a:pt x="1797" y="1825"/>
                </a:lnTo>
                <a:lnTo>
                  <a:pt x="1827" y="1829"/>
                </a:lnTo>
                <a:lnTo>
                  <a:pt x="1857" y="1825"/>
                </a:lnTo>
                <a:lnTo>
                  <a:pt x="1885" y="1815"/>
                </a:lnTo>
                <a:lnTo>
                  <a:pt x="1909" y="1801"/>
                </a:lnTo>
                <a:lnTo>
                  <a:pt x="1929" y="1780"/>
                </a:lnTo>
                <a:lnTo>
                  <a:pt x="1944" y="1755"/>
                </a:lnTo>
                <a:lnTo>
                  <a:pt x="1954" y="1729"/>
                </a:lnTo>
                <a:lnTo>
                  <a:pt x="1958" y="1699"/>
                </a:lnTo>
                <a:lnTo>
                  <a:pt x="1958" y="1616"/>
                </a:lnTo>
                <a:lnTo>
                  <a:pt x="2094" y="1610"/>
                </a:lnTo>
                <a:lnTo>
                  <a:pt x="2230" y="1600"/>
                </a:lnTo>
                <a:lnTo>
                  <a:pt x="2366" y="1586"/>
                </a:lnTo>
                <a:lnTo>
                  <a:pt x="2502" y="1568"/>
                </a:lnTo>
                <a:lnTo>
                  <a:pt x="2638" y="1547"/>
                </a:lnTo>
                <a:lnTo>
                  <a:pt x="2772" y="1523"/>
                </a:lnTo>
                <a:lnTo>
                  <a:pt x="2903" y="1494"/>
                </a:lnTo>
                <a:lnTo>
                  <a:pt x="3032" y="1462"/>
                </a:lnTo>
                <a:lnTo>
                  <a:pt x="3157" y="1427"/>
                </a:lnTo>
                <a:lnTo>
                  <a:pt x="3278" y="1389"/>
                </a:lnTo>
                <a:lnTo>
                  <a:pt x="3394" y="1348"/>
                </a:lnTo>
                <a:lnTo>
                  <a:pt x="3394" y="2875"/>
                </a:lnTo>
                <a:close/>
              </a:path>
            </a:pathLst>
          </a:custGeom>
          <a:solidFill>
            <a:schemeClr val="bg1"/>
          </a:solidFill>
          <a:ln w="0">
            <a:noFill/>
            <a:prstDash val="solid"/>
            <a:round/>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cxnSp>
        <p:nvCxnSpPr>
          <p:cNvPr id="336" name="直接连接符 335">
            <a:extLst>
              <a:ext uri="{FF2B5EF4-FFF2-40B4-BE49-F238E27FC236}">
                <a16:creationId xmlns:a16="http://schemas.microsoft.com/office/drawing/2014/main" id="{001F997E-E295-C0A1-8AA4-000D6EC760E3}"/>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8" name="文本框 337">
            <a:extLst>
              <a:ext uri="{FF2B5EF4-FFF2-40B4-BE49-F238E27FC236}">
                <a16:creationId xmlns:a16="http://schemas.microsoft.com/office/drawing/2014/main" id="{DD4744A2-00C8-5E1E-556B-081CDC3A742D}"/>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亮点经验</a:t>
            </a:r>
          </a:p>
        </p:txBody>
      </p:sp>
      <p:sp>
        <p:nvSpPr>
          <p:cNvPr id="339" name="文本框 338">
            <a:extLst>
              <a:ext uri="{FF2B5EF4-FFF2-40B4-BE49-F238E27FC236}">
                <a16:creationId xmlns:a16="http://schemas.microsoft.com/office/drawing/2014/main" id="{23DDB834-C5E7-A170-38C7-E53F1860C634}"/>
              </a:ext>
            </a:extLst>
          </p:cNvPr>
          <p:cNvSpPr txBox="1"/>
          <p:nvPr/>
        </p:nvSpPr>
        <p:spPr>
          <a:xfrm>
            <a:off x="2634881" y="453737"/>
            <a:ext cx="1043039" cy="246221"/>
          </a:xfrm>
          <a:prstGeom prst="rect">
            <a:avLst/>
          </a:prstGeom>
          <a:noFill/>
        </p:spPr>
        <p:txBody>
          <a:bodyPr wrap="square" rtlCol="0">
            <a:noAutofit/>
          </a:bodyPr>
          <a:lstStyle/>
          <a:p>
            <a:r>
              <a:rPr lang="en-US" altLang="zh-CN" sz="1000" dirty="0">
                <a:solidFill>
                  <a:schemeClr val="bg1">
                    <a:lumMod val="75000"/>
                    <a:alpha val="64000"/>
                  </a:schemeClr>
                </a:solidFill>
                <a:cs typeface="+mn-ea"/>
                <a:sym typeface="+mn-lt"/>
              </a:rPr>
              <a:t>Experience</a:t>
            </a:r>
          </a:p>
        </p:txBody>
      </p:sp>
    </p:spTree>
    <p:extLst>
      <p:ext uri="{BB962C8B-B14F-4D97-AF65-F5344CB8AC3E}">
        <p14:creationId xmlns:p14="http://schemas.microsoft.com/office/powerpoint/2010/main" val="120689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a:solidFill>
                  <a:schemeClr val="accent1"/>
                </a:solidFill>
                <a:latin typeface="+mj-ea"/>
                <a:ea typeface="+mj-ea"/>
                <a:cs typeface="+mn-ea"/>
                <a:sym typeface="+mn-lt"/>
              </a:rPr>
              <a:t>亮点经验</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Experience</a:t>
            </a:r>
          </a:p>
        </p:txBody>
      </p:sp>
      <p:sp>
        <p:nvSpPr>
          <p:cNvPr id="30" name="矩形: 圆角 29">
            <a:extLst>
              <a:ext uri="{FF2B5EF4-FFF2-40B4-BE49-F238E27FC236}">
                <a16:creationId xmlns:a16="http://schemas.microsoft.com/office/drawing/2014/main" id="{254BBBCA-9451-4EEA-B7E2-ACF5CE494D60}"/>
              </a:ext>
            </a:extLst>
          </p:cNvPr>
          <p:cNvSpPr/>
          <p:nvPr/>
        </p:nvSpPr>
        <p:spPr>
          <a:xfrm>
            <a:off x="6297614" y="1550070"/>
            <a:ext cx="2513848" cy="4010758"/>
          </a:xfrm>
          <a:prstGeom prst="roundRect">
            <a:avLst>
              <a:gd name="adj" fmla="val 8120"/>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29" name="矩形: 圆角 28">
            <a:extLst>
              <a:ext uri="{FF2B5EF4-FFF2-40B4-BE49-F238E27FC236}">
                <a16:creationId xmlns:a16="http://schemas.microsoft.com/office/drawing/2014/main" id="{CB4F3E4D-F3A6-4394-B4CE-638A540AE2CA}"/>
              </a:ext>
            </a:extLst>
          </p:cNvPr>
          <p:cNvSpPr/>
          <p:nvPr/>
        </p:nvSpPr>
        <p:spPr>
          <a:xfrm>
            <a:off x="928217" y="1550070"/>
            <a:ext cx="2513848" cy="4010758"/>
          </a:xfrm>
          <a:prstGeom prst="roundRect">
            <a:avLst>
              <a:gd name="adj" fmla="val 8120"/>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7" name="文本框 16">
            <a:extLst>
              <a:ext uri="{FF2B5EF4-FFF2-40B4-BE49-F238E27FC236}">
                <a16:creationId xmlns:a16="http://schemas.microsoft.com/office/drawing/2014/main" id="{28026523-4F88-4C6F-9ED7-6CCF4EAF74C0}"/>
              </a:ext>
            </a:extLst>
          </p:cNvPr>
          <p:cNvSpPr txBox="1"/>
          <p:nvPr/>
        </p:nvSpPr>
        <p:spPr>
          <a:xfrm>
            <a:off x="1186694" y="2653929"/>
            <a:ext cx="2177227" cy="46166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cs typeface="+mn-ea"/>
                <a:sym typeface="+mn-lt"/>
              </a:rPr>
              <a:t>开展活动</a:t>
            </a:r>
          </a:p>
        </p:txBody>
      </p:sp>
      <p:sp>
        <p:nvSpPr>
          <p:cNvPr id="8" name="文本占位符 11">
            <a:extLst>
              <a:ext uri="{FF2B5EF4-FFF2-40B4-BE49-F238E27FC236}">
                <a16:creationId xmlns:a16="http://schemas.microsoft.com/office/drawing/2014/main" id="{5B7B7506-6763-4FE2-9B9E-800EE761DEA7}"/>
              </a:ext>
            </a:extLst>
          </p:cNvPr>
          <p:cNvSpPr txBox="1"/>
          <p:nvPr/>
        </p:nvSpPr>
        <p:spPr>
          <a:xfrm>
            <a:off x="1186695" y="3124107"/>
            <a:ext cx="2101294" cy="1727589"/>
          </a:xfrm>
          <a:prstGeom prst="rect">
            <a:avLst/>
          </a:prstGeom>
        </p:spPr>
        <p:txBody>
          <a:bodyPr vert="horz" wrap="square"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t>积极开展小组活动，加强员工之间的沟通与交流，方便工作，并且也提高了公司效益</a:t>
            </a:r>
            <a:endParaRPr lang="zh-CN" altLang="en-US" sz="1400" dirty="0">
              <a:solidFill>
                <a:schemeClr val="tx1"/>
              </a:solidFill>
              <a:cs typeface="+mn-ea"/>
              <a:sym typeface="+mn-lt"/>
            </a:endParaRPr>
          </a:p>
        </p:txBody>
      </p:sp>
      <p:sp>
        <p:nvSpPr>
          <p:cNvPr id="2" name="文本框 1">
            <a:extLst>
              <a:ext uri="{FF2B5EF4-FFF2-40B4-BE49-F238E27FC236}">
                <a16:creationId xmlns:a16="http://schemas.microsoft.com/office/drawing/2014/main" id="{E2436EC0-B6F8-44CA-86DA-9603F74C3699}"/>
              </a:ext>
            </a:extLst>
          </p:cNvPr>
          <p:cNvSpPr txBox="1"/>
          <p:nvPr/>
        </p:nvSpPr>
        <p:spPr>
          <a:xfrm>
            <a:off x="1310024" y="1711116"/>
            <a:ext cx="583660" cy="923330"/>
          </a:xfrm>
          <a:prstGeom prst="rect">
            <a:avLst/>
          </a:prstGeom>
          <a:noFill/>
        </p:spPr>
        <p:txBody>
          <a:bodyPr wrap="square" rtlCol="0">
            <a:noAutofit/>
          </a:bodyPr>
          <a:lstStyle/>
          <a:p>
            <a:r>
              <a:rPr lang="en-US" altLang="zh-CN" sz="5400" dirty="0">
                <a:solidFill>
                  <a:schemeClr val="accent1"/>
                </a:solidFill>
                <a:latin typeface="+mj-ea"/>
                <a:ea typeface="+mj-ea"/>
                <a:cs typeface="+mn-ea"/>
                <a:sym typeface="+mn-lt"/>
              </a:rPr>
              <a:t>E</a:t>
            </a:r>
            <a:endParaRPr lang="zh-CN" altLang="en-US" sz="5400" dirty="0">
              <a:solidFill>
                <a:schemeClr val="accent1"/>
              </a:solidFill>
              <a:latin typeface="+mj-ea"/>
              <a:ea typeface="+mj-ea"/>
              <a:cs typeface="+mn-ea"/>
              <a:sym typeface="+mn-lt"/>
            </a:endParaRPr>
          </a:p>
        </p:txBody>
      </p:sp>
      <p:sp>
        <p:nvSpPr>
          <p:cNvPr id="12" name="文本框 16">
            <a:extLst>
              <a:ext uri="{FF2B5EF4-FFF2-40B4-BE49-F238E27FC236}">
                <a16:creationId xmlns:a16="http://schemas.microsoft.com/office/drawing/2014/main" id="{0B85FFF0-FE67-41B5-8487-2092C876F236}"/>
              </a:ext>
            </a:extLst>
          </p:cNvPr>
          <p:cNvSpPr txBox="1"/>
          <p:nvPr/>
        </p:nvSpPr>
        <p:spPr>
          <a:xfrm>
            <a:off x="3845293" y="2634446"/>
            <a:ext cx="1996892" cy="46166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cs typeface="+mn-ea"/>
                <a:sym typeface="+mn-lt"/>
              </a:rPr>
              <a:t>熟练工作</a:t>
            </a:r>
          </a:p>
        </p:txBody>
      </p:sp>
      <p:sp>
        <p:nvSpPr>
          <p:cNvPr id="16" name="文本占位符 11">
            <a:extLst>
              <a:ext uri="{FF2B5EF4-FFF2-40B4-BE49-F238E27FC236}">
                <a16:creationId xmlns:a16="http://schemas.microsoft.com/office/drawing/2014/main" id="{4F8CD8AC-FB7A-475D-94C0-377380E1C50C}"/>
              </a:ext>
            </a:extLst>
          </p:cNvPr>
          <p:cNvSpPr txBox="1"/>
          <p:nvPr/>
        </p:nvSpPr>
        <p:spPr>
          <a:xfrm>
            <a:off x="3845293" y="3104624"/>
            <a:ext cx="2101294" cy="1727974"/>
          </a:xfrm>
          <a:prstGeom prst="rect">
            <a:avLst/>
          </a:prstGeom>
        </p:spPr>
        <p:txBody>
          <a:bodyPr vert="horz" wrap="square"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t>按照要求，对职工进行检验是否遵照操作规程进行检查，展开许多技能大赛</a:t>
            </a:r>
            <a:br>
              <a:rPr lang="zh-CN" altLang="en-US" dirty="0"/>
            </a:br>
            <a:endParaRPr lang="zh-CN" altLang="en-US" dirty="0">
              <a:solidFill>
                <a:schemeClr val="tx1"/>
              </a:solidFill>
              <a:cs typeface="+mn-ea"/>
              <a:sym typeface="+mn-lt"/>
            </a:endParaRPr>
          </a:p>
        </p:txBody>
      </p:sp>
      <p:sp>
        <p:nvSpPr>
          <p:cNvPr id="18" name="文本框 17">
            <a:extLst>
              <a:ext uri="{FF2B5EF4-FFF2-40B4-BE49-F238E27FC236}">
                <a16:creationId xmlns:a16="http://schemas.microsoft.com/office/drawing/2014/main" id="{1AA54B75-4B62-4B65-B41A-D0461F0E82C8}"/>
              </a:ext>
            </a:extLst>
          </p:cNvPr>
          <p:cNvSpPr txBox="1"/>
          <p:nvPr/>
        </p:nvSpPr>
        <p:spPr>
          <a:xfrm>
            <a:off x="3982227" y="1711116"/>
            <a:ext cx="583660" cy="923330"/>
          </a:xfrm>
          <a:prstGeom prst="rect">
            <a:avLst/>
          </a:prstGeom>
          <a:noFill/>
        </p:spPr>
        <p:txBody>
          <a:bodyPr wrap="square" rtlCol="0">
            <a:noAutofit/>
          </a:bodyPr>
          <a:lstStyle/>
          <a:p>
            <a:r>
              <a:rPr lang="en-US" altLang="zh-CN" sz="5400" dirty="0">
                <a:solidFill>
                  <a:schemeClr val="accent1"/>
                </a:solidFill>
                <a:latin typeface="+mj-ea"/>
                <a:ea typeface="+mj-ea"/>
                <a:cs typeface="+mn-ea"/>
                <a:sym typeface="+mn-lt"/>
              </a:rPr>
              <a:t>X</a:t>
            </a:r>
            <a:endParaRPr lang="zh-CN" altLang="en-US" sz="5400" dirty="0">
              <a:solidFill>
                <a:schemeClr val="accent1"/>
              </a:solidFill>
              <a:latin typeface="+mj-ea"/>
              <a:ea typeface="+mj-ea"/>
              <a:cs typeface="+mn-ea"/>
              <a:sym typeface="+mn-lt"/>
            </a:endParaRPr>
          </a:p>
        </p:txBody>
      </p:sp>
      <p:sp>
        <p:nvSpPr>
          <p:cNvPr id="21" name="文本框 16">
            <a:extLst>
              <a:ext uri="{FF2B5EF4-FFF2-40B4-BE49-F238E27FC236}">
                <a16:creationId xmlns:a16="http://schemas.microsoft.com/office/drawing/2014/main" id="{E5C2C2B2-EE5C-4401-8A53-848C69E1A971}"/>
              </a:ext>
            </a:extLst>
          </p:cNvPr>
          <p:cNvSpPr txBox="1"/>
          <p:nvPr/>
        </p:nvSpPr>
        <p:spPr>
          <a:xfrm>
            <a:off x="6503891" y="2653929"/>
            <a:ext cx="1996892" cy="46166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cs typeface="+mn-ea"/>
                <a:sym typeface="+mn-lt"/>
              </a:rPr>
              <a:t>奖惩制度</a:t>
            </a:r>
          </a:p>
        </p:txBody>
      </p:sp>
      <p:sp>
        <p:nvSpPr>
          <p:cNvPr id="22" name="文本占位符 11">
            <a:extLst>
              <a:ext uri="{FF2B5EF4-FFF2-40B4-BE49-F238E27FC236}">
                <a16:creationId xmlns:a16="http://schemas.microsoft.com/office/drawing/2014/main" id="{0A6FB222-5CE3-4995-80DA-B7BB0318D990}"/>
              </a:ext>
            </a:extLst>
          </p:cNvPr>
          <p:cNvSpPr txBox="1"/>
          <p:nvPr/>
        </p:nvSpPr>
        <p:spPr>
          <a:xfrm>
            <a:off x="6503891" y="3124107"/>
            <a:ext cx="2101294" cy="2392771"/>
          </a:xfrm>
          <a:prstGeom prst="rect">
            <a:avLst/>
          </a:prstGeom>
        </p:spPr>
        <p:txBody>
          <a:bodyPr vert="horz" wrap="square"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t>按照专利管理办法，对专利发明人进行奖励，有效提高员工创新热情，为今后质量工作开展提供有效的动力</a:t>
            </a:r>
            <a:br>
              <a:rPr lang="zh-CN" altLang="en-US" dirty="0"/>
            </a:br>
            <a:endParaRPr lang="zh-CN" altLang="en-US" dirty="0">
              <a:solidFill>
                <a:schemeClr val="tx1"/>
              </a:solidFill>
              <a:cs typeface="+mn-ea"/>
              <a:sym typeface="+mn-lt"/>
            </a:endParaRPr>
          </a:p>
        </p:txBody>
      </p:sp>
      <p:sp>
        <p:nvSpPr>
          <p:cNvPr id="23" name="文本框 22">
            <a:extLst>
              <a:ext uri="{FF2B5EF4-FFF2-40B4-BE49-F238E27FC236}">
                <a16:creationId xmlns:a16="http://schemas.microsoft.com/office/drawing/2014/main" id="{C7E3046B-0038-494E-A859-45FB09D4BE9A}"/>
              </a:ext>
            </a:extLst>
          </p:cNvPr>
          <p:cNvSpPr txBox="1"/>
          <p:nvPr/>
        </p:nvSpPr>
        <p:spPr>
          <a:xfrm>
            <a:off x="6658575" y="1722086"/>
            <a:ext cx="583660" cy="923330"/>
          </a:xfrm>
          <a:prstGeom prst="rect">
            <a:avLst/>
          </a:prstGeom>
          <a:noFill/>
        </p:spPr>
        <p:txBody>
          <a:bodyPr wrap="square" rtlCol="0">
            <a:noAutofit/>
          </a:bodyPr>
          <a:lstStyle/>
          <a:p>
            <a:r>
              <a:rPr lang="en-US" altLang="zh-CN" sz="5400" dirty="0">
                <a:solidFill>
                  <a:schemeClr val="accent1"/>
                </a:solidFill>
                <a:latin typeface="+mj-ea"/>
                <a:ea typeface="+mj-ea"/>
                <a:cs typeface="+mn-ea"/>
                <a:sym typeface="+mn-lt"/>
              </a:rPr>
              <a:t>P</a:t>
            </a:r>
            <a:endParaRPr lang="zh-CN" altLang="en-US" sz="5400" dirty="0">
              <a:solidFill>
                <a:schemeClr val="accent1"/>
              </a:solidFill>
              <a:latin typeface="+mj-ea"/>
              <a:ea typeface="+mj-ea"/>
              <a:cs typeface="+mn-ea"/>
              <a:sym typeface="+mn-lt"/>
            </a:endParaRPr>
          </a:p>
        </p:txBody>
      </p:sp>
      <p:sp>
        <p:nvSpPr>
          <p:cNvPr id="25" name="文本框 16">
            <a:extLst>
              <a:ext uri="{FF2B5EF4-FFF2-40B4-BE49-F238E27FC236}">
                <a16:creationId xmlns:a16="http://schemas.microsoft.com/office/drawing/2014/main" id="{BB525117-EF64-4D44-B0B7-A470252006EA}"/>
              </a:ext>
            </a:extLst>
          </p:cNvPr>
          <p:cNvSpPr txBox="1"/>
          <p:nvPr/>
        </p:nvSpPr>
        <p:spPr>
          <a:xfrm>
            <a:off x="9162490" y="2653929"/>
            <a:ext cx="1996892" cy="46166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cs typeface="+mn-ea"/>
                <a:sym typeface="+mn-lt"/>
              </a:rPr>
              <a:t>帮扶政策</a:t>
            </a:r>
          </a:p>
        </p:txBody>
      </p:sp>
      <p:sp>
        <p:nvSpPr>
          <p:cNvPr id="26" name="文本占位符 11">
            <a:extLst>
              <a:ext uri="{FF2B5EF4-FFF2-40B4-BE49-F238E27FC236}">
                <a16:creationId xmlns:a16="http://schemas.microsoft.com/office/drawing/2014/main" id="{E09D7573-F84C-44B1-87A7-79204A0AA442}"/>
              </a:ext>
            </a:extLst>
          </p:cNvPr>
          <p:cNvSpPr txBox="1"/>
          <p:nvPr/>
        </p:nvSpPr>
        <p:spPr>
          <a:xfrm>
            <a:off x="9162490" y="3124107"/>
            <a:ext cx="2101294" cy="2392386"/>
          </a:xfrm>
          <a:prstGeom prst="rect">
            <a:avLst/>
          </a:prstGeom>
        </p:spPr>
        <p:txBody>
          <a:bodyPr vert="horz" wrap="square"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t>帮扶政策是指老带新，分别在新员工分配老员工进行指导，提高了公司的口碑信誉与责任，并且能更加熟练工作运行方式</a:t>
            </a:r>
            <a:endParaRPr lang="zh-CN" altLang="en-US" sz="1400" dirty="0">
              <a:solidFill>
                <a:schemeClr val="tx1"/>
              </a:solidFill>
              <a:cs typeface="+mn-ea"/>
              <a:sym typeface="+mn-lt"/>
            </a:endParaRPr>
          </a:p>
        </p:txBody>
      </p:sp>
      <p:sp>
        <p:nvSpPr>
          <p:cNvPr id="27" name="文本框 26">
            <a:extLst>
              <a:ext uri="{FF2B5EF4-FFF2-40B4-BE49-F238E27FC236}">
                <a16:creationId xmlns:a16="http://schemas.microsoft.com/office/drawing/2014/main" id="{CA1B7D99-EE9C-45C5-BEC6-6D3B2C90ECE5}"/>
              </a:ext>
            </a:extLst>
          </p:cNvPr>
          <p:cNvSpPr txBox="1"/>
          <p:nvPr/>
        </p:nvSpPr>
        <p:spPr>
          <a:xfrm>
            <a:off x="9292833" y="1722086"/>
            <a:ext cx="583660" cy="923330"/>
          </a:xfrm>
          <a:prstGeom prst="rect">
            <a:avLst/>
          </a:prstGeom>
          <a:noFill/>
        </p:spPr>
        <p:txBody>
          <a:bodyPr wrap="square" rtlCol="0">
            <a:noAutofit/>
          </a:bodyPr>
          <a:lstStyle/>
          <a:p>
            <a:r>
              <a:rPr lang="en-US" altLang="zh-CN" sz="5400" dirty="0">
                <a:solidFill>
                  <a:schemeClr val="accent1"/>
                </a:solidFill>
                <a:latin typeface="+mj-ea"/>
                <a:ea typeface="+mj-ea"/>
                <a:cs typeface="+mn-ea"/>
                <a:sym typeface="+mn-lt"/>
              </a:rPr>
              <a:t>E</a:t>
            </a:r>
            <a:endParaRPr lang="zh-CN" altLang="en-US" sz="5400" dirty="0">
              <a:solidFill>
                <a:schemeClr val="accent1"/>
              </a:solidFill>
              <a:latin typeface="+mj-ea"/>
              <a:ea typeface="+mj-ea"/>
              <a:cs typeface="+mn-ea"/>
              <a:sym typeface="+mn-lt"/>
            </a:endParaRPr>
          </a:p>
        </p:txBody>
      </p:sp>
    </p:spTree>
    <p:extLst>
      <p:ext uri="{BB962C8B-B14F-4D97-AF65-F5344CB8AC3E}">
        <p14:creationId xmlns:p14="http://schemas.microsoft.com/office/powerpoint/2010/main" val="166436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亮点经验</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Experience</a:t>
            </a:r>
          </a:p>
        </p:txBody>
      </p:sp>
      <p:sp>
        <p:nvSpPr>
          <p:cNvPr id="5" name="矩形 4">
            <a:extLst>
              <a:ext uri="{FF2B5EF4-FFF2-40B4-BE49-F238E27FC236}">
                <a16:creationId xmlns:a16="http://schemas.microsoft.com/office/drawing/2014/main" id="{51068C2A-D739-4165-B18C-182386FD667C}"/>
              </a:ext>
            </a:extLst>
          </p:cNvPr>
          <p:cNvSpPr/>
          <p:nvPr/>
        </p:nvSpPr>
        <p:spPr>
          <a:xfrm>
            <a:off x="682208" y="1130422"/>
            <a:ext cx="10827585" cy="4866270"/>
          </a:xfrm>
          <a:prstGeom prst="rect">
            <a:avLst/>
          </a:prstGeom>
          <a:solidFill>
            <a:schemeClr val="bg1">
              <a:alpha val="30000"/>
            </a:schemeClr>
          </a:soli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6" name="矩形 5">
            <a:extLst>
              <a:ext uri="{FF2B5EF4-FFF2-40B4-BE49-F238E27FC236}">
                <a16:creationId xmlns:a16="http://schemas.microsoft.com/office/drawing/2014/main" id="{8EE618BA-5BFC-4733-81C2-427B1C89B94A}"/>
              </a:ext>
            </a:extLst>
          </p:cNvPr>
          <p:cNvSpPr/>
          <p:nvPr/>
        </p:nvSpPr>
        <p:spPr>
          <a:xfrm>
            <a:off x="2702518" y="3917763"/>
            <a:ext cx="1564277" cy="461665"/>
          </a:xfrm>
          <a:prstGeom prst="rect">
            <a:avLst/>
          </a:prstGeom>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sz="2400" dirty="0">
                <a:solidFill>
                  <a:schemeClr val="accent1"/>
                </a:solidFill>
                <a:latin typeface="+mj-ea"/>
                <a:ea typeface="+mj-ea"/>
                <a:cs typeface="+mn-ea"/>
                <a:sym typeface="+mn-lt"/>
              </a:rPr>
              <a:t>活动亮点</a:t>
            </a:r>
          </a:p>
        </p:txBody>
      </p:sp>
      <p:sp>
        <p:nvSpPr>
          <p:cNvPr id="7" name="矩形 6">
            <a:extLst>
              <a:ext uri="{FF2B5EF4-FFF2-40B4-BE49-F238E27FC236}">
                <a16:creationId xmlns:a16="http://schemas.microsoft.com/office/drawing/2014/main" id="{9B0135C4-6075-42D2-8323-D07F4DBF2AEF}"/>
              </a:ext>
            </a:extLst>
          </p:cNvPr>
          <p:cNvSpPr/>
          <p:nvPr/>
        </p:nvSpPr>
        <p:spPr>
          <a:xfrm>
            <a:off x="1205673" y="4438918"/>
            <a:ext cx="3061122" cy="1250471"/>
          </a:xfrm>
          <a:prstGeom prst="rect">
            <a:avLst/>
          </a:prstGeom>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t>在前期的活动推广宣传中要将活动的亮点宣传出来，如活动邀请的嘉宾活动的亮点越多越能调动大众参与活动的积极性一起动手</a:t>
            </a:r>
            <a:endParaRPr lang="zh-CN" altLang="en-US" sz="1400" dirty="0">
              <a:solidFill>
                <a:schemeClr val="tx1">
                  <a:lumMod val="75000"/>
                  <a:lumOff val="25000"/>
                </a:schemeClr>
              </a:solidFill>
              <a:cs typeface="+mn-ea"/>
              <a:sym typeface="+mn-lt"/>
            </a:endParaRPr>
          </a:p>
        </p:txBody>
      </p:sp>
      <p:sp>
        <p:nvSpPr>
          <p:cNvPr id="8" name="矩形 7">
            <a:extLst>
              <a:ext uri="{FF2B5EF4-FFF2-40B4-BE49-F238E27FC236}">
                <a16:creationId xmlns:a16="http://schemas.microsoft.com/office/drawing/2014/main" id="{2166EF9D-3841-43FA-ACD8-AE5A0E693D3B}"/>
              </a:ext>
            </a:extLst>
          </p:cNvPr>
          <p:cNvSpPr/>
          <p:nvPr/>
        </p:nvSpPr>
        <p:spPr>
          <a:xfrm>
            <a:off x="7887759" y="3917762"/>
            <a:ext cx="1415772" cy="461665"/>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sz="2400" dirty="0">
                <a:solidFill>
                  <a:schemeClr val="accent1"/>
                </a:solidFill>
                <a:latin typeface="+mj-ea"/>
                <a:ea typeface="+mj-ea"/>
                <a:cs typeface="+mn-ea"/>
                <a:sym typeface="+mn-lt"/>
              </a:rPr>
              <a:t>数据亮点</a:t>
            </a:r>
          </a:p>
        </p:txBody>
      </p:sp>
      <p:sp>
        <p:nvSpPr>
          <p:cNvPr id="9" name="矩形 8">
            <a:extLst>
              <a:ext uri="{FF2B5EF4-FFF2-40B4-BE49-F238E27FC236}">
                <a16:creationId xmlns:a16="http://schemas.microsoft.com/office/drawing/2014/main" id="{677AA9CB-A03A-4C0D-9BE8-C462937DE0CC}"/>
              </a:ext>
            </a:extLst>
          </p:cNvPr>
          <p:cNvSpPr/>
          <p:nvPr/>
        </p:nvSpPr>
        <p:spPr>
          <a:xfrm>
            <a:off x="7906995" y="4438918"/>
            <a:ext cx="3048419" cy="1250471"/>
          </a:xfrm>
          <a:prstGeom prst="rect">
            <a:avLst/>
          </a:prstGeom>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zh-CN" altLang="en-US" sz="1400" b="0" i="0" dirty="0">
                <a:solidFill>
                  <a:srgbClr val="121212"/>
                </a:solidFill>
                <a:effectLst/>
                <a:latin typeface="微软雅黑" panose="020B0503020204020204" pitchFamily="34" charset="-122"/>
              </a:rPr>
              <a:t>数据赋能营销，用户推荐再升级。大数据、人工智能等数字化技术快速发展，以智能营销为代表的企业数字化转型升级纷纷加快</a:t>
            </a:r>
            <a:endParaRPr lang="zh-CN" altLang="en-US" sz="1400" dirty="0">
              <a:solidFill>
                <a:schemeClr val="tx1">
                  <a:lumMod val="75000"/>
                  <a:lumOff val="25000"/>
                </a:schemeClr>
              </a:solidFill>
              <a:cs typeface="+mn-ea"/>
              <a:sym typeface="+mn-lt"/>
            </a:endParaRPr>
          </a:p>
        </p:txBody>
      </p:sp>
      <p:sp>
        <p:nvSpPr>
          <p:cNvPr id="10" name="矩形 9">
            <a:extLst>
              <a:ext uri="{FF2B5EF4-FFF2-40B4-BE49-F238E27FC236}">
                <a16:creationId xmlns:a16="http://schemas.microsoft.com/office/drawing/2014/main" id="{3FE37378-A750-479B-BCA1-211E09F9B6E9}"/>
              </a:ext>
            </a:extLst>
          </p:cNvPr>
          <p:cNvSpPr/>
          <p:nvPr/>
        </p:nvSpPr>
        <p:spPr>
          <a:xfrm>
            <a:off x="7905971" y="1499021"/>
            <a:ext cx="1415772" cy="461665"/>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sz="2400" dirty="0">
                <a:solidFill>
                  <a:schemeClr val="accent1"/>
                </a:solidFill>
                <a:latin typeface="+mj-ea"/>
                <a:ea typeface="+mj-ea"/>
                <a:cs typeface="+mn-ea"/>
                <a:sym typeface="+mn-lt"/>
              </a:rPr>
              <a:t>产品亮点</a:t>
            </a:r>
          </a:p>
        </p:txBody>
      </p:sp>
      <p:sp>
        <p:nvSpPr>
          <p:cNvPr id="11" name="矩形 10">
            <a:extLst>
              <a:ext uri="{FF2B5EF4-FFF2-40B4-BE49-F238E27FC236}">
                <a16:creationId xmlns:a16="http://schemas.microsoft.com/office/drawing/2014/main" id="{4898F5F7-0D39-4199-9EDC-7D8E19B4D381}"/>
              </a:ext>
            </a:extLst>
          </p:cNvPr>
          <p:cNvSpPr/>
          <p:nvPr/>
        </p:nvSpPr>
        <p:spPr>
          <a:xfrm>
            <a:off x="7906996" y="1960686"/>
            <a:ext cx="3035716" cy="1250471"/>
          </a:xfrm>
          <a:prstGeom prst="rect">
            <a:avLst/>
          </a:prstGeom>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zh-CN" altLang="en-US" sz="1400" b="0" i="0" dirty="0">
                <a:solidFill>
                  <a:srgbClr val="121212"/>
                </a:solidFill>
                <a:effectLst/>
                <a:latin typeface="微软雅黑" panose="020B0503020204020204" pitchFamily="34" charset="-122"/>
              </a:rPr>
              <a:t>产业级品牌策划指引，点亮用户画像。每个企业都有自己的优秀价值，每个企业都有产业品牌主张，优秀的品牌总有自己的特色</a:t>
            </a:r>
            <a:endParaRPr lang="zh-CN" altLang="en-US" sz="1400" dirty="0">
              <a:solidFill>
                <a:schemeClr val="tx1">
                  <a:lumMod val="75000"/>
                  <a:lumOff val="25000"/>
                </a:schemeClr>
              </a:solidFill>
              <a:cs typeface="+mn-ea"/>
              <a:sym typeface="+mn-lt"/>
            </a:endParaRPr>
          </a:p>
        </p:txBody>
      </p:sp>
      <p:sp>
        <p:nvSpPr>
          <p:cNvPr id="12" name="矩形 11">
            <a:extLst>
              <a:ext uri="{FF2B5EF4-FFF2-40B4-BE49-F238E27FC236}">
                <a16:creationId xmlns:a16="http://schemas.microsoft.com/office/drawing/2014/main" id="{92227690-3679-4C97-B36F-C4C057F2619D}"/>
              </a:ext>
            </a:extLst>
          </p:cNvPr>
          <p:cNvSpPr/>
          <p:nvPr/>
        </p:nvSpPr>
        <p:spPr>
          <a:xfrm>
            <a:off x="2851023" y="1488349"/>
            <a:ext cx="1415772" cy="461665"/>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sz="2400" dirty="0">
                <a:solidFill>
                  <a:schemeClr val="accent1"/>
                </a:solidFill>
                <a:latin typeface="+mj-ea"/>
                <a:ea typeface="+mj-ea"/>
                <a:cs typeface="+mn-ea"/>
                <a:sym typeface="+mn-lt"/>
              </a:rPr>
              <a:t>运营亮点</a:t>
            </a:r>
          </a:p>
        </p:txBody>
      </p:sp>
      <p:sp>
        <p:nvSpPr>
          <p:cNvPr id="16" name="矩形 15">
            <a:extLst>
              <a:ext uri="{FF2B5EF4-FFF2-40B4-BE49-F238E27FC236}">
                <a16:creationId xmlns:a16="http://schemas.microsoft.com/office/drawing/2014/main" id="{8DC453D0-549B-4A0E-A31C-CCE30F957F85}"/>
              </a:ext>
            </a:extLst>
          </p:cNvPr>
          <p:cNvSpPr/>
          <p:nvPr/>
        </p:nvSpPr>
        <p:spPr>
          <a:xfrm>
            <a:off x="1205674" y="2014741"/>
            <a:ext cx="3061121" cy="1250471"/>
          </a:xfrm>
          <a:prstGeom prst="rect">
            <a:avLst/>
          </a:prstGeom>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30000"/>
              </a:lnSpc>
            </a:pPr>
            <a:r>
              <a:rPr lang="zh-CN" altLang="en-US" sz="1400" b="0" i="0" dirty="0">
                <a:solidFill>
                  <a:srgbClr val="121212"/>
                </a:solidFill>
                <a:effectLst/>
                <a:latin typeface="微软雅黑" panose="020B0503020204020204" pitchFamily="34" charset="-122"/>
              </a:rPr>
              <a:t>数字营销强策划，精准式营销获客。根据清晰用户画像精准获客的过程，就是点亮精准式营销精准获客的过程</a:t>
            </a:r>
            <a:endParaRPr lang="zh-CN" altLang="en-US" sz="1400" dirty="0">
              <a:solidFill>
                <a:schemeClr val="tx1">
                  <a:lumMod val="75000"/>
                  <a:lumOff val="25000"/>
                </a:schemeClr>
              </a:solidFill>
              <a:cs typeface="+mn-ea"/>
              <a:sym typeface="+mn-lt"/>
            </a:endParaRPr>
          </a:p>
        </p:txBody>
      </p:sp>
      <p:sp>
        <p:nvSpPr>
          <p:cNvPr id="18" name="弧形 17">
            <a:extLst>
              <a:ext uri="{FF2B5EF4-FFF2-40B4-BE49-F238E27FC236}">
                <a16:creationId xmlns:a16="http://schemas.microsoft.com/office/drawing/2014/main" id="{834D4B2D-4C16-4018-9782-2DB5FC6DF993}"/>
              </a:ext>
            </a:extLst>
          </p:cNvPr>
          <p:cNvSpPr/>
          <p:nvPr/>
        </p:nvSpPr>
        <p:spPr>
          <a:xfrm>
            <a:off x="4908780" y="2383870"/>
            <a:ext cx="2359374" cy="2359374"/>
          </a:xfrm>
          <a:prstGeom prst="arc">
            <a:avLst>
              <a:gd name="adj1" fmla="val 4340702"/>
              <a:gd name="adj2" fmla="val 4338140"/>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en-US">
                <a:solidFill>
                  <a:schemeClr val="tx1"/>
                </a:solidFill>
              </a:defRP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 name="椭圆 18">
            <a:extLst>
              <a:ext uri="{FF2B5EF4-FFF2-40B4-BE49-F238E27FC236}">
                <a16:creationId xmlns:a16="http://schemas.microsoft.com/office/drawing/2014/main" id="{461F4B43-3FB2-46E0-91E6-E514982BE526}"/>
              </a:ext>
            </a:extLst>
          </p:cNvPr>
          <p:cNvSpPr/>
          <p:nvPr/>
        </p:nvSpPr>
        <p:spPr>
          <a:xfrm>
            <a:off x="5370886" y="2874038"/>
            <a:ext cx="1435161" cy="1435161"/>
          </a:xfrm>
          <a:prstGeom prst="ellipse">
            <a:avLst/>
          </a:prstGeom>
          <a:gradFill>
            <a:gsLst>
              <a:gs pos="20000">
                <a:schemeClr val="accent1"/>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0" name="iconfont-1013-691953">
            <a:extLst>
              <a:ext uri="{FF2B5EF4-FFF2-40B4-BE49-F238E27FC236}">
                <a16:creationId xmlns:a16="http://schemas.microsoft.com/office/drawing/2014/main" id="{7AD46610-88EB-4286-99FB-C6F03FBCC784}"/>
              </a:ext>
            </a:extLst>
          </p:cNvPr>
          <p:cNvSpPr/>
          <p:nvPr/>
        </p:nvSpPr>
        <p:spPr>
          <a:xfrm>
            <a:off x="5790846" y="3231108"/>
            <a:ext cx="612668" cy="612668"/>
          </a:xfrm>
          <a:custGeom>
            <a:avLst/>
            <a:gdLst>
              <a:gd name="T0" fmla="*/ 9600 w 11735"/>
              <a:gd name="T1" fmla="*/ 1336 h 11735"/>
              <a:gd name="T2" fmla="*/ 9600 w 11735"/>
              <a:gd name="T3" fmla="*/ 10398 h 11735"/>
              <a:gd name="T4" fmla="*/ 9868 w 11735"/>
              <a:gd name="T5" fmla="*/ 10667 h 11735"/>
              <a:gd name="T6" fmla="*/ 10400 w 11735"/>
              <a:gd name="T7" fmla="*/ 10667 h 11735"/>
              <a:gd name="T8" fmla="*/ 10667 w 11735"/>
              <a:gd name="T9" fmla="*/ 10398 h 11735"/>
              <a:gd name="T10" fmla="*/ 10667 w 11735"/>
              <a:gd name="T11" fmla="*/ 1336 h 11735"/>
              <a:gd name="T12" fmla="*/ 10400 w 11735"/>
              <a:gd name="T13" fmla="*/ 1067 h 11735"/>
              <a:gd name="T14" fmla="*/ 9868 w 11735"/>
              <a:gd name="T15" fmla="*/ 1067 h 11735"/>
              <a:gd name="T16" fmla="*/ 9600 w 11735"/>
              <a:gd name="T17" fmla="*/ 1336 h 11735"/>
              <a:gd name="T18" fmla="*/ 8534 w 11735"/>
              <a:gd name="T19" fmla="*/ 1336 h 11735"/>
              <a:gd name="T20" fmla="*/ 9868 w 11735"/>
              <a:gd name="T21" fmla="*/ 0 h 11735"/>
              <a:gd name="T22" fmla="*/ 10400 w 11735"/>
              <a:gd name="T23" fmla="*/ 0 h 11735"/>
              <a:gd name="T24" fmla="*/ 11734 w 11735"/>
              <a:gd name="T25" fmla="*/ 1336 h 11735"/>
              <a:gd name="T26" fmla="*/ 11734 w 11735"/>
              <a:gd name="T27" fmla="*/ 10398 h 11735"/>
              <a:gd name="T28" fmla="*/ 10400 w 11735"/>
              <a:gd name="T29" fmla="*/ 11734 h 11735"/>
              <a:gd name="T30" fmla="*/ 9868 w 11735"/>
              <a:gd name="T31" fmla="*/ 11734 h 11735"/>
              <a:gd name="T32" fmla="*/ 8534 w 11735"/>
              <a:gd name="T33" fmla="*/ 10398 h 11735"/>
              <a:gd name="T34" fmla="*/ 8534 w 11735"/>
              <a:gd name="T35" fmla="*/ 1336 h 11735"/>
              <a:gd name="T36" fmla="*/ 0 w 11735"/>
              <a:gd name="T37" fmla="*/ 4533 h 11735"/>
              <a:gd name="T38" fmla="*/ 1334 w 11735"/>
              <a:gd name="T39" fmla="*/ 3200 h 11735"/>
              <a:gd name="T40" fmla="*/ 1866 w 11735"/>
              <a:gd name="T41" fmla="*/ 3200 h 11735"/>
              <a:gd name="T42" fmla="*/ 3200 w 11735"/>
              <a:gd name="T43" fmla="*/ 4533 h 11735"/>
              <a:gd name="T44" fmla="*/ 3200 w 11735"/>
              <a:gd name="T45" fmla="*/ 10401 h 11735"/>
              <a:gd name="T46" fmla="*/ 1866 w 11735"/>
              <a:gd name="T47" fmla="*/ 11734 h 11735"/>
              <a:gd name="T48" fmla="*/ 1334 w 11735"/>
              <a:gd name="T49" fmla="*/ 11734 h 11735"/>
              <a:gd name="T50" fmla="*/ 0 w 11735"/>
              <a:gd name="T51" fmla="*/ 10401 h 11735"/>
              <a:gd name="T52" fmla="*/ 0 w 11735"/>
              <a:gd name="T53" fmla="*/ 4533 h 11735"/>
              <a:gd name="T54" fmla="*/ 1067 w 11735"/>
              <a:gd name="T55" fmla="*/ 4533 h 11735"/>
              <a:gd name="T56" fmla="*/ 1067 w 11735"/>
              <a:gd name="T57" fmla="*/ 10401 h 11735"/>
              <a:gd name="T58" fmla="*/ 1334 w 11735"/>
              <a:gd name="T59" fmla="*/ 10667 h 11735"/>
              <a:gd name="T60" fmla="*/ 1866 w 11735"/>
              <a:gd name="T61" fmla="*/ 10667 h 11735"/>
              <a:gd name="T62" fmla="*/ 2134 w 11735"/>
              <a:gd name="T63" fmla="*/ 10401 h 11735"/>
              <a:gd name="T64" fmla="*/ 2134 w 11735"/>
              <a:gd name="T65" fmla="*/ 4533 h 11735"/>
              <a:gd name="T66" fmla="*/ 1866 w 11735"/>
              <a:gd name="T67" fmla="*/ 4267 h 11735"/>
              <a:gd name="T68" fmla="*/ 1334 w 11735"/>
              <a:gd name="T69" fmla="*/ 4267 h 11735"/>
              <a:gd name="T70" fmla="*/ 1067 w 11735"/>
              <a:gd name="T71" fmla="*/ 4533 h 11735"/>
              <a:gd name="T72" fmla="*/ 4267 w 11735"/>
              <a:gd name="T73" fmla="*/ 7736 h 11735"/>
              <a:gd name="T74" fmla="*/ 5601 w 11735"/>
              <a:gd name="T75" fmla="*/ 6400 h 11735"/>
              <a:gd name="T76" fmla="*/ 6133 w 11735"/>
              <a:gd name="T77" fmla="*/ 6400 h 11735"/>
              <a:gd name="T78" fmla="*/ 7467 w 11735"/>
              <a:gd name="T79" fmla="*/ 7736 h 11735"/>
              <a:gd name="T80" fmla="*/ 7467 w 11735"/>
              <a:gd name="T81" fmla="*/ 10398 h 11735"/>
              <a:gd name="T82" fmla="*/ 6133 w 11735"/>
              <a:gd name="T83" fmla="*/ 11734 h 11735"/>
              <a:gd name="T84" fmla="*/ 5601 w 11735"/>
              <a:gd name="T85" fmla="*/ 11734 h 11735"/>
              <a:gd name="T86" fmla="*/ 4267 w 11735"/>
              <a:gd name="T87" fmla="*/ 10398 h 11735"/>
              <a:gd name="T88" fmla="*/ 4267 w 11735"/>
              <a:gd name="T89" fmla="*/ 7736 h 11735"/>
              <a:gd name="T90" fmla="*/ 5334 w 11735"/>
              <a:gd name="T91" fmla="*/ 7736 h 11735"/>
              <a:gd name="T92" fmla="*/ 5334 w 11735"/>
              <a:gd name="T93" fmla="*/ 10398 h 11735"/>
              <a:gd name="T94" fmla="*/ 5601 w 11735"/>
              <a:gd name="T95" fmla="*/ 10667 h 11735"/>
              <a:gd name="T96" fmla="*/ 6133 w 11735"/>
              <a:gd name="T97" fmla="*/ 10667 h 11735"/>
              <a:gd name="T98" fmla="*/ 6400 w 11735"/>
              <a:gd name="T99" fmla="*/ 10398 h 11735"/>
              <a:gd name="T100" fmla="*/ 6400 w 11735"/>
              <a:gd name="T101" fmla="*/ 7736 h 11735"/>
              <a:gd name="T102" fmla="*/ 6133 w 11735"/>
              <a:gd name="T103" fmla="*/ 7467 h 11735"/>
              <a:gd name="T104" fmla="*/ 5601 w 11735"/>
              <a:gd name="T105" fmla="*/ 7467 h 11735"/>
              <a:gd name="T106" fmla="*/ 5334 w 11735"/>
              <a:gd name="T107" fmla="*/ 7736 h 1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35" h="11735">
                <a:moveTo>
                  <a:pt x="9600" y="1336"/>
                </a:moveTo>
                <a:lnTo>
                  <a:pt x="9600" y="10398"/>
                </a:lnTo>
                <a:cubicBezTo>
                  <a:pt x="9600" y="10548"/>
                  <a:pt x="9720" y="10667"/>
                  <a:pt x="9868" y="10667"/>
                </a:cubicBezTo>
                <a:lnTo>
                  <a:pt x="10400" y="10667"/>
                </a:lnTo>
                <a:cubicBezTo>
                  <a:pt x="10548" y="10667"/>
                  <a:pt x="10667" y="10548"/>
                  <a:pt x="10667" y="10398"/>
                </a:cubicBezTo>
                <a:lnTo>
                  <a:pt x="10667" y="1336"/>
                </a:lnTo>
                <a:cubicBezTo>
                  <a:pt x="10667" y="1186"/>
                  <a:pt x="10548" y="1067"/>
                  <a:pt x="10400" y="1067"/>
                </a:cubicBezTo>
                <a:lnTo>
                  <a:pt x="9868" y="1067"/>
                </a:lnTo>
                <a:cubicBezTo>
                  <a:pt x="9719" y="1067"/>
                  <a:pt x="9600" y="1186"/>
                  <a:pt x="9600" y="1336"/>
                </a:cubicBezTo>
                <a:close/>
                <a:moveTo>
                  <a:pt x="8534" y="1336"/>
                </a:moveTo>
                <a:cubicBezTo>
                  <a:pt x="8533" y="598"/>
                  <a:pt x="9130" y="0"/>
                  <a:pt x="9868" y="0"/>
                </a:cubicBezTo>
                <a:lnTo>
                  <a:pt x="10400" y="0"/>
                </a:lnTo>
                <a:cubicBezTo>
                  <a:pt x="11137" y="0"/>
                  <a:pt x="11734" y="598"/>
                  <a:pt x="11734" y="1336"/>
                </a:cubicBezTo>
                <a:lnTo>
                  <a:pt x="11734" y="10398"/>
                </a:lnTo>
                <a:cubicBezTo>
                  <a:pt x="11735" y="11136"/>
                  <a:pt x="11137" y="11734"/>
                  <a:pt x="10400" y="11734"/>
                </a:cubicBezTo>
                <a:lnTo>
                  <a:pt x="9868" y="11734"/>
                </a:lnTo>
                <a:cubicBezTo>
                  <a:pt x="9130" y="11734"/>
                  <a:pt x="8533" y="11136"/>
                  <a:pt x="8534" y="10398"/>
                </a:cubicBezTo>
                <a:lnTo>
                  <a:pt x="8534" y="1336"/>
                </a:lnTo>
                <a:close/>
                <a:moveTo>
                  <a:pt x="0" y="4533"/>
                </a:moveTo>
                <a:cubicBezTo>
                  <a:pt x="0" y="3796"/>
                  <a:pt x="598" y="3199"/>
                  <a:pt x="1334" y="3200"/>
                </a:cubicBezTo>
                <a:lnTo>
                  <a:pt x="1866" y="3200"/>
                </a:lnTo>
                <a:cubicBezTo>
                  <a:pt x="2602" y="3201"/>
                  <a:pt x="3199" y="3797"/>
                  <a:pt x="3200" y="4533"/>
                </a:cubicBezTo>
                <a:lnTo>
                  <a:pt x="3200" y="10401"/>
                </a:lnTo>
                <a:cubicBezTo>
                  <a:pt x="3200" y="11138"/>
                  <a:pt x="2603" y="11735"/>
                  <a:pt x="1866" y="11734"/>
                </a:cubicBezTo>
                <a:lnTo>
                  <a:pt x="1334" y="11734"/>
                </a:lnTo>
                <a:cubicBezTo>
                  <a:pt x="598" y="11733"/>
                  <a:pt x="2" y="11137"/>
                  <a:pt x="0" y="10401"/>
                </a:cubicBezTo>
                <a:lnTo>
                  <a:pt x="0" y="4533"/>
                </a:lnTo>
                <a:close/>
                <a:moveTo>
                  <a:pt x="1067" y="4533"/>
                </a:moveTo>
                <a:lnTo>
                  <a:pt x="1067" y="10401"/>
                </a:lnTo>
                <a:cubicBezTo>
                  <a:pt x="1067" y="10546"/>
                  <a:pt x="1188" y="10667"/>
                  <a:pt x="1334" y="10667"/>
                </a:cubicBezTo>
                <a:lnTo>
                  <a:pt x="1866" y="10667"/>
                </a:lnTo>
                <a:cubicBezTo>
                  <a:pt x="2014" y="10668"/>
                  <a:pt x="2134" y="10549"/>
                  <a:pt x="2134" y="10401"/>
                </a:cubicBezTo>
                <a:lnTo>
                  <a:pt x="2134" y="4533"/>
                </a:lnTo>
                <a:cubicBezTo>
                  <a:pt x="2134" y="4388"/>
                  <a:pt x="2013" y="4267"/>
                  <a:pt x="1866" y="4267"/>
                </a:cubicBezTo>
                <a:lnTo>
                  <a:pt x="1334" y="4267"/>
                </a:lnTo>
                <a:cubicBezTo>
                  <a:pt x="1187" y="4266"/>
                  <a:pt x="1067" y="4385"/>
                  <a:pt x="1067" y="4533"/>
                </a:cubicBezTo>
                <a:close/>
                <a:moveTo>
                  <a:pt x="4267" y="7736"/>
                </a:moveTo>
                <a:cubicBezTo>
                  <a:pt x="4266" y="6999"/>
                  <a:pt x="4863" y="6400"/>
                  <a:pt x="5601" y="6400"/>
                </a:cubicBezTo>
                <a:lnTo>
                  <a:pt x="6133" y="6400"/>
                </a:lnTo>
                <a:cubicBezTo>
                  <a:pt x="6871" y="6400"/>
                  <a:pt x="7469" y="6999"/>
                  <a:pt x="7467" y="7736"/>
                </a:cubicBezTo>
                <a:lnTo>
                  <a:pt x="7467" y="10398"/>
                </a:lnTo>
                <a:cubicBezTo>
                  <a:pt x="7468" y="11135"/>
                  <a:pt x="6871" y="11734"/>
                  <a:pt x="6133" y="11734"/>
                </a:cubicBezTo>
                <a:lnTo>
                  <a:pt x="5601" y="11734"/>
                </a:lnTo>
                <a:cubicBezTo>
                  <a:pt x="4863" y="11734"/>
                  <a:pt x="4265" y="11135"/>
                  <a:pt x="4267" y="10398"/>
                </a:cubicBezTo>
                <a:lnTo>
                  <a:pt x="4267" y="7736"/>
                </a:lnTo>
                <a:close/>
                <a:moveTo>
                  <a:pt x="5334" y="7736"/>
                </a:moveTo>
                <a:lnTo>
                  <a:pt x="5334" y="10398"/>
                </a:lnTo>
                <a:cubicBezTo>
                  <a:pt x="5332" y="10546"/>
                  <a:pt x="5452" y="10667"/>
                  <a:pt x="5601" y="10667"/>
                </a:cubicBezTo>
                <a:lnTo>
                  <a:pt x="6133" y="10667"/>
                </a:lnTo>
                <a:cubicBezTo>
                  <a:pt x="6281" y="10667"/>
                  <a:pt x="6400" y="10547"/>
                  <a:pt x="6400" y="10398"/>
                </a:cubicBezTo>
                <a:lnTo>
                  <a:pt x="6400" y="7736"/>
                </a:lnTo>
                <a:cubicBezTo>
                  <a:pt x="6402" y="7588"/>
                  <a:pt x="6282" y="7467"/>
                  <a:pt x="6133" y="7467"/>
                </a:cubicBezTo>
                <a:lnTo>
                  <a:pt x="5601" y="7467"/>
                </a:lnTo>
                <a:cubicBezTo>
                  <a:pt x="5453" y="7467"/>
                  <a:pt x="5334" y="7587"/>
                  <a:pt x="5334" y="77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Tree>
    <p:extLst>
      <p:ext uri="{BB962C8B-B14F-4D97-AF65-F5344CB8AC3E}">
        <p14:creationId xmlns:p14="http://schemas.microsoft.com/office/powerpoint/2010/main" val="1313150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亮点经验</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Experience</a:t>
            </a:r>
          </a:p>
        </p:txBody>
      </p:sp>
      <p:graphicFrame>
        <p:nvGraphicFramePr>
          <p:cNvPr id="8" name="图表 7">
            <a:extLst>
              <a:ext uri="{FF2B5EF4-FFF2-40B4-BE49-F238E27FC236}">
                <a16:creationId xmlns:a16="http://schemas.microsoft.com/office/drawing/2014/main" id="{F27D1266-F349-44B5-BFE9-DFC422F0181E}"/>
              </a:ext>
            </a:extLst>
          </p:cNvPr>
          <p:cNvGraphicFramePr/>
          <p:nvPr>
            <p:extLst>
              <p:ext uri="{D42A27DB-BD31-4B8C-83A1-F6EECF244321}">
                <p14:modId xmlns:p14="http://schemas.microsoft.com/office/powerpoint/2010/main" val="1439380722"/>
              </p:ext>
            </p:extLst>
          </p:nvPr>
        </p:nvGraphicFramePr>
        <p:xfrm>
          <a:off x="830282" y="1535818"/>
          <a:ext cx="4934856" cy="2357761"/>
        </p:xfrm>
        <a:graphic>
          <a:graphicData uri="http://schemas.openxmlformats.org/drawingml/2006/chart">
            <c:chart xmlns:c="http://schemas.openxmlformats.org/drawingml/2006/chart" xmlns:r="http://schemas.openxmlformats.org/officeDocument/2006/relationships" r:id="rId2"/>
          </a:graphicData>
        </a:graphic>
      </p:graphicFrame>
      <p:sp>
        <p:nvSpPr>
          <p:cNvPr id="9" name="矩形 8">
            <a:extLst>
              <a:ext uri="{FF2B5EF4-FFF2-40B4-BE49-F238E27FC236}">
                <a16:creationId xmlns:a16="http://schemas.microsoft.com/office/drawing/2014/main" id="{8330C1B3-9F40-4248-A611-DF227A64B755}"/>
              </a:ext>
            </a:extLst>
          </p:cNvPr>
          <p:cNvSpPr/>
          <p:nvPr/>
        </p:nvSpPr>
        <p:spPr>
          <a:xfrm>
            <a:off x="958374" y="4070953"/>
            <a:ext cx="3671992" cy="1619802"/>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400" dirty="0">
                <a:solidFill>
                  <a:schemeClr val="accent1"/>
                </a:solidFill>
                <a:latin typeface="+mj-ea"/>
                <a:ea typeface="+mj-ea"/>
                <a:cs typeface="+mn-ea"/>
                <a:sym typeface="+mn-lt"/>
              </a:rPr>
              <a:t>某次工作中占比</a:t>
            </a:r>
            <a:endParaRPr lang="en-US" altLang="zh-CN" sz="2400" dirty="0">
              <a:solidFill>
                <a:schemeClr val="accent1"/>
              </a:solidFill>
              <a:latin typeface="+mj-ea"/>
              <a:ea typeface="+mj-ea"/>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defRPr/>
            </a:pPr>
            <a:r>
              <a:rPr lang="zh-CN" altLang="en-US" sz="1400" dirty="0"/>
              <a:t>该亮点经验在某次工作中的占比相对于没有用该经验的项目进行比对，发现明显提高了产品的档次</a:t>
            </a:r>
            <a:endParaRPr kumimoji="0" lang="zh-CN" altLang="en-US" sz="1400" b="0" i="0" u="none" strike="noStrike" kern="1200" cap="none" spc="0" normalizeH="0" baseline="0" noProof="0" dirty="0">
              <a:ln>
                <a:noFill/>
              </a:ln>
              <a:solidFill>
                <a:srgbClr val="000000">
                  <a:lumMod val="65000"/>
                  <a:lumOff val="35000"/>
                </a:srgbClr>
              </a:solidFill>
              <a:effectLst/>
              <a:uLnTx/>
              <a:uFillTx/>
              <a:cs typeface="+mn-ea"/>
              <a:sym typeface="+mn-lt"/>
            </a:endParaRPr>
          </a:p>
        </p:txBody>
      </p:sp>
      <p:pic>
        <p:nvPicPr>
          <p:cNvPr id="6" name="图片 5" descr="许多高楼大厦&#10;&#10;中度可信度描述已自动生成">
            <a:extLst>
              <a:ext uri="{FF2B5EF4-FFF2-40B4-BE49-F238E27FC236}">
                <a16:creationId xmlns:a16="http://schemas.microsoft.com/office/drawing/2014/main" id="{BCE321F9-712C-493B-9584-2C979B6D2830}"/>
              </a:ext>
            </a:extLst>
          </p:cNvPr>
          <p:cNvPicPr>
            <a:picLocks noChangeAspect="1"/>
          </p:cNvPicPr>
          <p:nvPr/>
        </p:nvPicPr>
        <p:blipFill>
          <a:blip r:embed="rId3">
            <a:extLst>
              <a:ext uri="{28A0092B-C50C-407E-A947-70E740481C1C}">
                <a14:useLocalDpi xmlns:a14="http://schemas.microsoft.com/office/drawing/2010/main" val="0"/>
              </a:ext>
            </a:extLst>
          </a:blip>
          <a:srcRect l="19077" t="3809" r="52342" b="3809"/>
          <a:stretch>
            <a:fillRect/>
          </a:stretch>
        </p:blipFill>
        <p:spPr>
          <a:xfrm>
            <a:off x="8992412" y="1122738"/>
            <a:ext cx="2148114" cy="4612523"/>
          </a:xfrm>
          <a:custGeom>
            <a:avLst/>
            <a:gdLst>
              <a:gd name="connsiteX0" fmla="*/ 0 w 2148114"/>
              <a:gd name="connsiteY0" fmla="*/ 0 h 4612523"/>
              <a:gd name="connsiteX1" fmla="*/ 2148114 w 2148114"/>
              <a:gd name="connsiteY1" fmla="*/ 0 h 4612523"/>
              <a:gd name="connsiteX2" fmla="*/ 2148114 w 2148114"/>
              <a:gd name="connsiteY2" fmla="*/ 4612523 h 4612523"/>
              <a:gd name="connsiteX3" fmla="*/ 0 w 2148114"/>
              <a:gd name="connsiteY3" fmla="*/ 4612523 h 4612523"/>
            </a:gdLst>
            <a:ahLst/>
            <a:cxnLst>
              <a:cxn ang="0">
                <a:pos x="connsiteX0" y="connsiteY0"/>
              </a:cxn>
              <a:cxn ang="0">
                <a:pos x="connsiteX1" y="connsiteY1"/>
              </a:cxn>
              <a:cxn ang="0">
                <a:pos x="connsiteX2" y="connsiteY2"/>
              </a:cxn>
              <a:cxn ang="0">
                <a:pos x="connsiteX3" y="connsiteY3"/>
              </a:cxn>
            </a:cxnLst>
            <a:rect l="l" t="t" r="r" b="b"/>
            <a:pathLst>
              <a:path w="2148114" h="4612523">
                <a:moveTo>
                  <a:pt x="0" y="0"/>
                </a:moveTo>
                <a:lnTo>
                  <a:pt x="2148114" y="0"/>
                </a:lnTo>
                <a:lnTo>
                  <a:pt x="2148114" y="4612523"/>
                </a:lnTo>
                <a:lnTo>
                  <a:pt x="0" y="4612523"/>
                </a:lnTo>
                <a:close/>
              </a:path>
            </a:pathLst>
          </a:cu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pic>
      <p:pic>
        <p:nvPicPr>
          <p:cNvPr id="7" name="图片 6" descr="草地上的建筑&#10;&#10;描述已自动生成">
            <a:extLst>
              <a:ext uri="{FF2B5EF4-FFF2-40B4-BE49-F238E27FC236}">
                <a16:creationId xmlns:a16="http://schemas.microsoft.com/office/drawing/2014/main" id="{973F9FCE-7A74-400A-8A8D-9A72BEE5CEB9}"/>
              </a:ext>
            </a:extLst>
          </p:cNvPr>
          <p:cNvPicPr>
            <a:picLocks noChangeAspect="1"/>
          </p:cNvPicPr>
          <p:nvPr/>
        </p:nvPicPr>
        <p:blipFill>
          <a:blip r:embed="rId4">
            <a:extLst>
              <a:ext uri="{28A0092B-C50C-407E-A947-70E740481C1C}">
                <a14:useLocalDpi xmlns:a14="http://schemas.microsoft.com/office/drawing/2010/main" val="0"/>
              </a:ext>
            </a:extLst>
          </a:blip>
          <a:srcRect l="26675" t="4868" r="26036" b="27875"/>
          <a:stretch>
            <a:fillRect/>
          </a:stretch>
        </p:blipFill>
        <p:spPr>
          <a:xfrm>
            <a:off x="6892150" y="1767732"/>
            <a:ext cx="2100262" cy="4509773"/>
          </a:xfrm>
          <a:custGeom>
            <a:avLst/>
            <a:gdLst>
              <a:gd name="connsiteX0" fmla="*/ 0 w 2148114"/>
              <a:gd name="connsiteY0" fmla="*/ 0 h 4612523"/>
              <a:gd name="connsiteX1" fmla="*/ 2148114 w 2148114"/>
              <a:gd name="connsiteY1" fmla="*/ 0 h 4612523"/>
              <a:gd name="connsiteX2" fmla="*/ 2148114 w 2148114"/>
              <a:gd name="connsiteY2" fmla="*/ 4612523 h 4612523"/>
              <a:gd name="connsiteX3" fmla="*/ 0 w 2148114"/>
              <a:gd name="connsiteY3" fmla="*/ 4612523 h 4612523"/>
            </a:gdLst>
            <a:ahLst/>
            <a:cxnLst>
              <a:cxn ang="0">
                <a:pos x="connsiteX0" y="connsiteY0"/>
              </a:cxn>
              <a:cxn ang="0">
                <a:pos x="connsiteX1" y="connsiteY1"/>
              </a:cxn>
              <a:cxn ang="0">
                <a:pos x="connsiteX2" y="connsiteY2"/>
              </a:cxn>
              <a:cxn ang="0">
                <a:pos x="connsiteX3" y="connsiteY3"/>
              </a:cxn>
            </a:cxnLst>
            <a:rect l="l" t="t" r="r" b="b"/>
            <a:pathLst>
              <a:path w="2148114" h="4612523">
                <a:moveTo>
                  <a:pt x="0" y="0"/>
                </a:moveTo>
                <a:lnTo>
                  <a:pt x="2148114" y="0"/>
                </a:lnTo>
                <a:lnTo>
                  <a:pt x="2148114" y="4612523"/>
                </a:lnTo>
                <a:lnTo>
                  <a:pt x="0" y="4612523"/>
                </a:lnTo>
                <a:close/>
              </a:path>
            </a:pathLst>
          </a:cu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pic>
    </p:spTree>
    <p:extLst>
      <p:ext uri="{BB962C8B-B14F-4D97-AF65-F5344CB8AC3E}">
        <p14:creationId xmlns:p14="http://schemas.microsoft.com/office/powerpoint/2010/main" val="2720697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B41C9761-3D3D-49CE-B4E0-2D3E42BC0924}"/>
              </a:ext>
            </a:extLst>
          </p:cNvPr>
          <p:cNvSpPr txBox="1"/>
          <p:nvPr/>
        </p:nvSpPr>
        <p:spPr>
          <a:xfrm>
            <a:off x="3594251" y="2668151"/>
            <a:ext cx="4808971" cy="1323439"/>
          </a:xfrm>
          <a:prstGeom prst="rect">
            <a:avLst/>
          </a:prstGeom>
          <a:noFill/>
        </p:spPr>
        <p:txBody>
          <a:bodyPr wrap="square" rtlCol="0">
            <a:noAutofit/>
          </a:bodyPr>
          <a:lstStyle/>
          <a:p>
            <a:pPr algn="dist"/>
            <a:r>
              <a:rPr lang="zh-CN" altLang="en-US" sz="8000" dirty="0">
                <a:solidFill>
                  <a:schemeClr val="bg1"/>
                </a:solidFill>
                <a:cs typeface="+mn-ea"/>
                <a:sym typeface="+mn-lt"/>
              </a:rPr>
              <a:t>问题分析</a:t>
            </a:r>
          </a:p>
        </p:txBody>
      </p:sp>
      <p:sp>
        <p:nvSpPr>
          <p:cNvPr id="52" name="TextBox 111">
            <a:extLst>
              <a:ext uri="{FF2B5EF4-FFF2-40B4-BE49-F238E27FC236}">
                <a16:creationId xmlns:a16="http://schemas.microsoft.com/office/drawing/2014/main" id="{AF9086BC-DB26-4959-91AA-A32F5B69F883}"/>
              </a:ext>
            </a:extLst>
          </p:cNvPr>
          <p:cNvSpPr txBox="1">
            <a:spLocks noChangeArrowheads="1"/>
          </p:cNvSpPr>
          <p:nvPr/>
        </p:nvSpPr>
        <p:spPr bwMode="auto">
          <a:xfrm>
            <a:off x="3741722" y="3962000"/>
            <a:ext cx="4487878" cy="32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4" rIns="91372" bIns="45684">
            <a:noAutofit/>
          </a:bodyPr>
          <a:lstStyle>
            <a:lvl1pPr>
              <a:defRPr>
                <a:solidFill>
                  <a:schemeClr val="tx1"/>
                </a:solidFill>
                <a:latin typeface="等线" panose="02010600030101010101" pitchFamily="2" charset="-122"/>
              </a:defRPr>
            </a:lvl1pPr>
            <a:lvl2pPr marL="742950" indent="-285750">
              <a:defRPr>
                <a:solidFill>
                  <a:schemeClr val="tx1"/>
                </a:solidFill>
                <a:latin typeface="等线" panose="02010600030101010101" pitchFamily="2" charset="-122"/>
              </a:defRPr>
            </a:lvl2pPr>
            <a:lvl3pPr marL="1143000" indent="-228600">
              <a:defRPr>
                <a:solidFill>
                  <a:schemeClr val="tx1"/>
                </a:solidFill>
                <a:latin typeface="等线" panose="02010600030101010101" pitchFamily="2" charset="-122"/>
              </a:defRPr>
            </a:lvl3pPr>
            <a:lvl4pPr marL="1600200" indent="-228600">
              <a:defRPr>
                <a:solidFill>
                  <a:schemeClr val="tx1"/>
                </a:solidFill>
                <a:latin typeface="等线" panose="02010600030101010101" pitchFamily="2" charset="-122"/>
              </a:defRPr>
            </a:lvl4pPr>
            <a:lvl5pPr marL="2057400" indent="-228600">
              <a:defRPr>
                <a:solidFill>
                  <a:schemeClr val="tx1"/>
                </a:solidFill>
                <a:latin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defRPr>
            </a:lvl9pPr>
          </a:lstStyle>
          <a:p>
            <a:pPr algn="dist" fontAlgn="base">
              <a:lnSpc>
                <a:spcPct val="120000"/>
              </a:lnSpc>
              <a:spcBef>
                <a:spcPct val="0"/>
              </a:spcBef>
              <a:spcAft>
                <a:spcPct val="0"/>
              </a:spcAft>
              <a:defRPr/>
            </a:pPr>
            <a:r>
              <a:rPr lang="en-US" altLang="zh-CN" sz="2000" baseline="-3000">
                <a:solidFill>
                  <a:schemeClr val="tx1">
                    <a:lumMod val="65000"/>
                    <a:lumOff val="35000"/>
                  </a:schemeClr>
                </a:solidFill>
                <a:latin typeface="+mn-lt"/>
                <a:cs typeface="+mn-ea"/>
                <a:sym typeface="+mn-lt"/>
              </a:rPr>
              <a:t>Analysis</a:t>
            </a:r>
          </a:p>
        </p:txBody>
      </p:sp>
      <p:sp>
        <p:nvSpPr>
          <p:cNvPr id="54" name="文本框 53">
            <a:extLst>
              <a:ext uri="{FF2B5EF4-FFF2-40B4-BE49-F238E27FC236}">
                <a16:creationId xmlns:a16="http://schemas.microsoft.com/office/drawing/2014/main" id="{23F2E093-CD9A-4B27-A20F-F20B07B97532}"/>
              </a:ext>
            </a:extLst>
          </p:cNvPr>
          <p:cNvSpPr txBox="1"/>
          <p:nvPr/>
        </p:nvSpPr>
        <p:spPr>
          <a:xfrm>
            <a:off x="5517722" y="1869321"/>
            <a:ext cx="607859" cy="923330"/>
          </a:xfrm>
          <a:prstGeom prst="rect">
            <a:avLst/>
          </a:prstGeom>
          <a:noFill/>
        </p:spPr>
        <p:txBody>
          <a:bodyPr wrap="none" rtlCol="0">
            <a:noAutofit/>
          </a:bodyPr>
          <a:lstStyle>
            <a:defPPr>
              <a:defRPr lang="zh-CN"/>
            </a:defPPr>
            <a:lvl1pPr algn="ctr">
              <a:defRPr kumimoji="0" sz="13800" b="0" i="0" u="none" strike="noStrike" cap="none" spc="0" normalizeH="0" baseline="0">
                <a:ln>
                  <a:noFill/>
                </a:ln>
                <a:gradFill flip="none" rotWithShape="1">
                  <a:gsLst>
                    <a:gs pos="100000">
                      <a:srgbClr val="E83B11"/>
                    </a:gs>
                    <a:gs pos="50000">
                      <a:srgbClr val="EE5B43"/>
                    </a:gs>
                    <a:gs pos="0">
                      <a:srgbClr val="F47A74"/>
                    </a:gs>
                  </a:gsLst>
                  <a:lin ang="5400000" scaled="1"/>
                  <a:tileRect/>
                </a:gradFill>
                <a:effectLst/>
                <a:uLnTx/>
                <a:uFillTx/>
                <a:latin typeface="华光综艺_CNKI" panose="02000500000000000000" pitchFamily="2" charset="-122"/>
                <a:ea typeface="华光综艺_CNKI" panose="02000500000000000000" pitchFamily="2" charset="-122"/>
              </a:defRPr>
            </a:lvl1pPr>
          </a:lstStyle>
          <a:p>
            <a:r>
              <a:rPr lang="en-US" altLang="zh-CN" sz="5400" dirty="0">
                <a:ln>
                  <a:solidFill>
                    <a:schemeClr val="bg1"/>
                  </a:solidFill>
                </a:ln>
                <a:noFill/>
                <a:latin typeface="+mn-lt"/>
                <a:ea typeface="+mn-ea"/>
                <a:cs typeface="+mn-ea"/>
                <a:sym typeface="+mn-lt"/>
              </a:rPr>
              <a:t>0</a:t>
            </a:r>
            <a:endParaRPr lang="zh-CN" altLang="en-US" sz="5400" dirty="0">
              <a:ln>
                <a:solidFill>
                  <a:schemeClr val="bg1"/>
                </a:solidFill>
              </a:ln>
              <a:noFill/>
              <a:latin typeface="+mn-lt"/>
              <a:ea typeface="+mn-ea"/>
              <a:cs typeface="+mn-ea"/>
              <a:sym typeface="+mn-lt"/>
            </a:endParaRPr>
          </a:p>
        </p:txBody>
      </p:sp>
      <p:sp>
        <p:nvSpPr>
          <p:cNvPr id="55" name="文本框 54">
            <a:extLst>
              <a:ext uri="{FF2B5EF4-FFF2-40B4-BE49-F238E27FC236}">
                <a16:creationId xmlns:a16="http://schemas.microsoft.com/office/drawing/2014/main" id="{68760CD3-8404-4CCF-8A8B-33341AB91F08}"/>
              </a:ext>
            </a:extLst>
          </p:cNvPr>
          <p:cNvSpPr txBox="1"/>
          <p:nvPr/>
        </p:nvSpPr>
        <p:spPr>
          <a:xfrm>
            <a:off x="6066419" y="1869321"/>
            <a:ext cx="607859" cy="923330"/>
          </a:xfrm>
          <a:prstGeom prst="rect">
            <a:avLst/>
          </a:prstGeom>
          <a:noFill/>
        </p:spPr>
        <p:txBody>
          <a:bodyPr wrap="none" rtlCol="0">
            <a:noAutofit/>
          </a:bodyPr>
          <a:lstStyle/>
          <a:p>
            <a:pPr algn="ctr"/>
            <a:r>
              <a:rPr lang="en-US" altLang="zh-CN" sz="5400">
                <a:ln>
                  <a:solidFill>
                    <a:schemeClr val="bg1"/>
                  </a:solidFill>
                </a:ln>
                <a:noFill/>
                <a:cs typeface="+mn-ea"/>
                <a:sym typeface="+mn-lt"/>
              </a:rPr>
              <a:t>3</a:t>
            </a:r>
            <a:endParaRPr lang="zh-CN" altLang="en-US" sz="5400" dirty="0">
              <a:ln>
                <a:solidFill>
                  <a:schemeClr val="bg1"/>
                </a:solidFill>
              </a:ln>
              <a:noFill/>
              <a:cs typeface="+mn-ea"/>
              <a:sym typeface="+mn-lt"/>
            </a:endParaRPr>
          </a:p>
        </p:txBody>
      </p:sp>
    </p:spTree>
    <p:extLst>
      <p:ext uri="{BB962C8B-B14F-4D97-AF65-F5344CB8AC3E}">
        <p14:creationId xmlns:p14="http://schemas.microsoft.com/office/powerpoint/2010/main" val="203349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问题分析</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Analysis</a:t>
            </a:r>
          </a:p>
        </p:txBody>
      </p:sp>
      <p:sp>
        <p:nvSpPr>
          <p:cNvPr id="2" name="椭圆 1">
            <a:extLst>
              <a:ext uri="{FF2B5EF4-FFF2-40B4-BE49-F238E27FC236}">
                <a16:creationId xmlns:a16="http://schemas.microsoft.com/office/drawing/2014/main" id="{EE35A5FE-3B47-4FE3-96F2-24A3D9EDB6FB}"/>
              </a:ext>
            </a:extLst>
          </p:cNvPr>
          <p:cNvSpPr/>
          <p:nvPr/>
        </p:nvSpPr>
        <p:spPr>
          <a:xfrm rot="9000000">
            <a:off x="3237968" y="3056457"/>
            <a:ext cx="5716064" cy="5716064"/>
          </a:xfrm>
          <a:prstGeom prst="ellipse">
            <a:avLst/>
          </a:prstGeom>
          <a:solidFill>
            <a:schemeClr val="bg1">
              <a:alpha val="30000"/>
            </a:schemeClr>
          </a:solidFill>
          <a:ln w="381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7200"/>
            <a:endParaRPr lang="zh-CN" altLang="en-US">
              <a:cs typeface="+mn-ea"/>
              <a:sym typeface="+mn-lt"/>
            </a:endParaRPr>
          </a:p>
        </p:txBody>
      </p:sp>
      <p:sp>
        <p:nvSpPr>
          <p:cNvPr id="16" name="椭圆 15">
            <a:extLst>
              <a:ext uri="{FF2B5EF4-FFF2-40B4-BE49-F238E27FC236}">
                <a16:creationId xmlns:a16="http://schemas.microsoft.com/office/drawing/2014/main" id="{6088EED6-18EE-45F5-9A3D-6EF617CF81B0}"/>
              </a:ext>
            </a:extLst>
          </p:cNvPr>
          <p:cNvSpPr/>
          <p:nvPr/>
        </p:nvSpPr>
        <p:spPr>
          <a:xfrm>
            <a:off x="3671401" y="3440529"/>
            <a:ext cx="4947920" cy="4947920"/>
          </a:xfrm>
          <a:prstGeom prst="ellipse">
            <a:avLst/>
          </a:prstGeom>
          <a:gradFill>
            <a:gsLst>
              <a:gs pos="0">
                <a:schemeClr val="accent1"/>
              </a:gs>
              <a:gs pos="100000">
                <a:schemeClr val="accent1">
                  <a:lumMod val="7500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7200"/>
            <a:endParaRPr lang="zh-CN" altLang="en-US">
              <a:latin typeface="+mj-ea"/>
              <a:ea typeface="+mj-ea"/>
              <a:cs typeface="+mn-ea"/>
              <a:sym typeface="+mn-lt"/>
            </a:endParaRPr>
          </a:p>
        </p:txBody>
      </p:sp>
      <p:sp>
        <p:nvSpPr>
          <p:cNvPr id="36" name="文本框 35">
            <a:extLst>
              <a:ext uri="{FF2B5EF4-FFF2-40B4-BE49-F238E27FC236}">
                <a16:creationId xmlns:a16="http://schemas.microsoft.com/office/drawing/2014/main" id="{67FBFBC5-D583-43BD-8186-B69980ADBDFC}"/>
              </a:ext>
            </a:extLst>
          </p:cNvPr>
          <p:cNvSpPr txBox="1"/>
          <p:nvPr/>
        </p:nvSpPr>
        <p:spPr>
          <a:xfrm>
            <a:off x="4501401" y="1627252"/>
            <a:ext cx="3189196" cy="40011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ln w="0"/>
                <a:solidFill>
                  <a:schemeClr val="accent1"/>
                </a:solidFill>
                <a:latin typeface="+mj-ea"/>
                <a:ea typeface="+mj-ea"/>
                <a:cs typeface="+mn-ea"/>
                <a:sym typeface="+mn-lt"/>
              </a:rPr>
              <a:t>过于依赖自我</a:t>
            </a:r>
            <a:endParaRPr kumimoji="0" lang="zh-CN" altLang="en-US" sz="2400" b="0" i="0" u="none" strike="noStrike" kern="1200" cap="none" spc="0" normalizeH="0" baseline="0" noProof="0" dirty="0">
              <a:ln w="0"/>
              <a:solidFill>
                <a:schemeClr val="accent1"/>
              </a:solidFill>
              <a:effectLst/>
              <a:uLnTx/>
              <a:uFillTx/>
              <a:latin typeface="+mj-ea"/>
              <a:ea typeface="+mj-ea"/>
              <a:cs typeface="+mn-ea"/>
              <a:sym typeface="+mn-lt"/>
            </a:endParaRPr>
          </a:p>
        </p:txBody>
      </p:sp>
      <p:sp>
        <p:nvSpPr>
          <p:cNvPr id="37" name="文本框 36">
            <a:extLst>
              <a:ext uri="{FF2B5EF4-FFF2-40B4-BE49-F238E27FC236}">
                <a16:creationId xmlns:a16="http://schemas.microsoft.com/office/drawing/2014/main" id="{465B6C13-0E0D-4350-BE3F-047228EAAE38}"/>
              </a:ext>
            </a:extLst>
          </p:cNvPr>
          <p:cNvSpPr txBox="1"/>
          <p:nvPr/>
        </p:nvSpPr>
        <p:spPr>
          <a:xfrm>
            <a:off x="3568995" y="1974915"/>
            <a:ext cx="5054010" cy="668966"/>
          </a:xfrm>
          <a:prstGeom prst="rect">
            <a:avLst/>
          </a:prstGeom>
          <a:noFill/>
        </p:spPr>
        <p:txBody>
          <a:bodyPr wrap="squar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altLang="zh-CN" sz="1400" b="0" i="0" dirty="0">
                <a:solidFill>
                  <a:srgbClr val="121212"/>
                </a:solidFill>
                <a:effectLst/>
                <a:latin typeface="+mn-ea"/>
              </a:rPr>
              <a:t>XX </a:t>
            </a:r>
            <a:r>
              <a:rPr lang="zh-CN" altLang="en-US" sz="1400" b="0" i="0" dirty="0">
                <a:solidFill>
                  <a:srgbClr val="121212"/>
                </a:solidFill>
                <a:effectLst/>
                <a:latin typeface="+mn-ea"/>
              </a:rPr>
              <a:t>上缺乏批评与自我批评的勇气</a:t>
            </a:r>
            <a:r>
              <a:rPr lang="en-US" altLang="zh-CN" sz="1400" b="0" i="0" dirty="0">
                <a:solidFill>
                  <a:srgbClr val="121212"/>
                </a:solidFill>
                <a:effectLst/>
                <a:latin typeface="+mn-ea"/>
              </a:rPr>
              <a:t>,</a:t>
            </a:r>
            <a:r>
              <a:rPr lang="zh-CN" altLang="en-US" sz="1400" b="0" i="0" dirty="0">
                <a:solidFill>
                  <a:srgbClr val="121212"/>
                </a:solidFill>
                <a:effectLst/>
                <a:latin typeface="+mn-ea"/>
              </a:rPr>
              <a:t>在工作中听不进不同的批评和意见</a:t>
            </a:r>
            <a:r>
              <a:rPr lang="en-US" altLang="zh-CN" sz="1400" b="0" i="0" dirty="0">
                <a:solidFill>
                  <a:srgbClr val="121212"/>
                </a:solidFill>
                <a:effectLst/>
                <a:latin typeface="+mn-ea"/>
              </a:rPr>
              <a:t>,</a:t>
            </a:r>
            <a:r>
              <a:rPr lang="zh-CN" altLang="en-US" sz="1400" b="0" i="0" dirty="0">
                <a:solidFill>
                  <a:srgbClr val="121212"/>
                </a:solidFill>
                <a:effectLst/>
                <a:latin typeface="+mn-ea"/>
              </a:rPr>
              <a:t>自我要求不够严</a:t>
            </a:r>
            <a:endParaRPr kumimoji="1" lang="zh-CN" altLang="en-US" sz="1400" b="0" i="0" u="none" strike="noStrike" kern="1200" cap="none" spc="0" normalizeH="0" baseline="0" noProof="0" dirty="0">
              <a:ln>
                <a:noFill/>
              </a:ln>
              <a:effectLst/>
              <a:uLnTx/>
              <a:uFillTx/>
              <a:latin typeface="+mn-ea"/>
              <a:cs typeface="+mn-ea"/>
              <a:sym typeface="+mn-lt"/>
            </a:endParaRPr>
          </a:p>
        </p:txBody>
      </p:sp>
      <p:sp>
        <p:nvSpPr>
          <p:cNvPr id="17" name="文本框 16">
            <a:extLst>
              <a:ext uri="{FF2B5EF4-FFF2-40B4-BE49-F238E27FC236}">
                <a16:creationId xmlns:a16="http://schemas.microsoft.com/office/drawing/2014/main" id="{62471B66-4492-46CC-B343-9FA641AFB096}"/>
              </a:ext>
            </a:extLst>
          </p:cNvPr>
          <p:cNvSpPr txBox="1"/>
          <p:nvPr/>
        </p:nvSpPr>
        <p:spPr>
          <a:xfrm>
            <a:off x="4501402" y="4483685"/>
            <a:ext cx="3189196" cy="156966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800" dirty="0">
                <a:ln w="0"/>
                <a:solidFill>
                  <a:schemeClr val="bg1"/>
                </a:solidFill>
                <a:latin typeface="+mj-ea"/>
                <a:ea typeface="+mj-ea"/>
                <a:cs typeface="+mn-ea"/>
                <a:sym typeface="+mn-lt"/>
              </a:rPr>
              <a:t>个人存在</a:t>
            </a:r>
            <a:endParaRPr lang="en-US" altLang="zh-CN" sz="4800" dirty="0">
              <a:ln w="0"/>
              <a:solidFill>
                <a:schemeClr val="bg1"/>
              </a:solidFill>
              <a:latin typeface="+mj-ea"/>
              <a:ea typeface="+mj-ea"/>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w="0"/>
                <a:solidFill>
                  <a:schemeClr val="bg1"/>
                </a:solidFill>
                <a:effectLst/>
                <a:uLnTx/>
                <a:uFillTx/>
                <a:latin typeface="+mj-ea"/>
                <a:ea typeface="+mj-ea"/>
                <a:cs typeface="+mn-ea"/>
                <a:sym typeface="+mn-lt"/>
              </a:rPr>
              <a:t>主要问题</a:t>
            </a:r>
            <a:endParaRPr kumimoji="0" lang="en-US" altLang="zh-CN" sz="4800" b="0" i="0" u="none" strike="noStrike" kern="1200" cap="none" spc="0" normalizeH="0" baseline="0" noProof="0" dirty="0">
              <a:ln w="0"/>
              <a:solidFill>
                <a:schemeClr val="bg1"/>
              </a:solidFill>
              <a:effectLst/>
              <a:uLnTx/>
              <a:uFillTx/>
              <a:latin typeface="+mj-ea"/>
              <a:ea typeface="+mj-ea"/>
              <a:cs typeface="+mn-ea"/>
              <a:sym typeface="+mn-lt"/>
            </a:endParaRPr>
          </a:p>
        </p:txBody>
      </p:sp>
      <p:sp>
        <p:nvSpPr>
          <p:cNvPr id="5" name="椭圆 4">
            <a:extLst>
              <a:ext uri="{FF2B5EF4-FFF2-40B4-BE49-F238E27FC236}">
                <a16:creationId xmlns:a16="http://schemas.microsoft.com/office/drawing/2014/main" id="{65912986-653F-41D6-A618-CAB5A261A87B}"/>
              </a:ext>
            </a:extLst>
          </p:cNvPr>
          <p:cNvSpPr/>
          <p:nvPr/>
        </p:nvSpPr>
        <p:spPr>
          <a:xfrm>
            <a:off x="4073480" y="3459075"/>
            <a:ext cx="480001" cy="4800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a:cs typeface="+mn-ea"/>
                <a:sym typeface="+mn-lt"/>
              </a:rPr>
              <a:t>2</a:t>
            </a:r>
            <a:endParaRPr lang="zh-CN" altLang="en-US">
              <a:cs typeface="+mn-ea"/>
              <a:sym typeface="+mn-lt"/>
            </a:endParaRPr>
          </a:p>
        </p:txBody>
      </p:sp>
      <p:sp>
        <p:nvSpPr>
          <p:cNvPr id="18" name="椭圆 17">
            <a:extLst>
              <a:ext uri="{FF2B5EF4-FFF2-40B4-BE49-F238E27FC236}">
                <a16:creationId xmlns:a16="http://schemas.microsoft.com/office/drawing/2014/main" id="{B39DFAF2-10F4-47A3-9CBF-7207230AEEA4}"/>
              </a:ext>
            </a:extLst>
          </p:cNvPr>
          <p:cNvSpPr/>
          <p:nvPr/>
        </p:nvSpPr>
        <p:spPr>
          <a:xfrm>
            <a:off x="5856000" y="2768598"/>
            <a:ext cx="480001" cy="4800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a:cs typeface="+mn-ea"/>
                <a:sym typeface="+mn-lt"/>
              </a:rPr>
              <a:t>3</a:t>
            </a:r>
            <a:endParaRPr lang="zh-CN" altLang="en-US">
              <a:cs typeface="+mn-ea"/>
              <a:sym typeface="+mn-lt"/>
            </a:endParaRPr>
          </a:p>
        </p:txBody>
      </p:sp>
      <p:sp>
        <p:nvSpPr>
          <p:cNvPr id="20" name="椭圆 19">
            <a:extLst>
              <a:ext uri="{FF2B5EF4-FFF2-40B4-BE49-F238E27FC236}">
                <a16:creationId xmlns:a16="http://schemas.microsoft.com/office/drawing/2014/main" id="{B7CCC81A-777D-45BF-94B9-B2FAAAC6D070}"/>
              </a:ext>
            </a:extLst>
          </p:cNvPr>
          <p:cNvSpPr/>
          <p:nvPr/>
        </p:nvSpPr>
        <p:spPr>
          <a:xfrm>
            <a:off x="7706028" y="3459075"/>
            <a:ext cx="480001" cy="4800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a:cs typeface="+mn-ea"/>
                <a:sym typeface="+mn-lt"/>
              </a:rPr>
              <a:t>4</a:t>
            </a:r>
            <a:endParaRPr lang="zh-CN" altLang="en-US">
              <a:cs typeface="+mn-ea"/>
              <a:sym typeface="+mn-lt"/>
            </a:endParaRPr>
          </a:p>
        </p:txBody>
      </p:sp>
      <p:sp>
        <p:nvSpPr>
          <p:cNvPr id="33" name="文本框 32">
            <a:extLst>
              <a:ext uri="{FF2B5EF4-FFF2-40B4-BE49-F238E27FC236}">
                <a16:creationId xmlns:a16="http://schemas.microsoft.com/office/drawing/2014/main" id="{AF07830A-A0D7-41C9-A592-7F635766DC87}"/>
              </a:ext>
            </a:extLst>
          </p:cNvPr>
          <p:cNvSpPr txBox="1"/>
          <p:nvPr/>
        </p:nvSpPr>
        <p:spPr>
          <a:xfrm>
            <a:off x="659580" y="3169726"/>
            <a:ext cx="3189196" cy="400110"/>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2400" dirty="0">
                <a:ln w="0"/>
                <a:solidFill>
                  <a:schemeClr val="accent1"/>
                </a:solidFill>
                <a:latin typeface="+mj-ea"/>
                <a:ea typeface="+mj-ea"/>
                <a:cs typeface="+mn-ea"/>
                <a:sym typeface="+mn-lt"/>
              </a:rPr>
              <a:t>学习深度不够</a:t>
            </a:r>
            <a:endParaRPr kumimoji="0" lang="zh-CN" altLang="en-US" sz="2400" b="0" i="0" u="none" strike="noStrike" kern="1200" cap="none" spc="0" normalizeH="0" baseline="0" noProof="0" dirty="0">
              <a:ln w="0"/>
              <a:solidFill>
                <a:schemeClr val="accent1"/>
              </a:solidFill>
              <a:effectLst/>
              <a:uLnTx/>
              <a:uFillTx/>
              <a:latin typeface="+mj-ea"/>
              <a:ea typeface="+mj-ea"/>
              <a:cs typeface="+mn-ea"/>
              <a:sym typeface="+mn-lt"/>
            </a:endParaRPr>
          </a:p>
        </p:txBody>
      </p:sp>
      <p:sp>
        <p:nvSpPr>
          <p:cNvPr id="34" name="文本框 33">
            <a:extLst>
              <a:ext uri="{FF2B5EF4-FFF2-40B4-BE49-F238E27FC236}">
                <a16:creationId xmlns:a16="http://schemas.microsoft.com/office/drawing/2014/main" id="{29E0B312-9A1C-41E4-954B-AFBACF5F70AA}"/>
              </a:ext>
            </a:extLst>
          </p:cNvPr>
          <p:cNvSpPr txBox="1"/>
          <p:nvPr/>
        </p:nvSpPr>
        <p:spPr>
          <a:xfrm>
            <a:off x="868608" y="3545154"/>
            <a:ext cx="2980167" cy="364074"/>
          </a:xfrm>
          <a:prstGeom prst="rect">
            <a:avLst/>
          </a:prstGeom>
          <a:noFill/>
        </p:spPr>
        <p:txBody>
          <a:bodyPr wrap="square" rtlCol="0">
            <a:no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欠缺学习知识的广度和深度</a:t>
            </a:r>
            <a:endParaRPr kumimoji="1" lang="zh-CN" altLang="en-US" sz="1400" b="0" i="0" u="none" strike="noStrike" kern="1200" cap="none" spc="0" normalizeH="0" baseline="0" noProof="0" dirty="0">
              <a:ln>
                <a:noFill/>
              </a:ln>
              <a:effectLst/>
              <a:uLnTx/>
              <a:uFillTx/>
              <a:cs typeface="+mn-ea"/>
              <a:sym typeface="+mn-lt"/>
            </a:endParaRPr>
          </a:p>
        </p:txBody>
      </p:sp>
      <p:sp>
        <p:nvSpPr>
          <p:cNvPr id="22" name="文本框 21">
            <a:extLst>
              <a:ext uri="{FF2B5EF4-FFF2-40B4-BE49-F238E27FC236}">
                <a16:creationId xmlns:a16="http://schemas.microsoft.com/office/drawing/2014/main" id="{DD269BBF-5A85-4114-9FF0-705878FCDFC9}"/>
              </a:ext>
            </a:extLst>
          </p:cNvPr>
          <p:cNvSpPr txBox="1"/>
          <p:nvPr/>
        </p:nvSpPr>
        <p:spPr>
          <a:xfrm>
            <a:off x="8343225" y="3169726"/>
            <a:ext cx="3189196" cy="400110"/>
          </a:xfrm>
          <a:prstGeom prst="rect">
            <a:avLst/>
          </a:prstGeom>
          <a:noFill/>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400" dirty="0">
                <a:ln w="0"/>
                <a:solidFill>
                  <a:schemeClr val="accent1"/>
                </a:solidFill>
                <a:latin typeface="+mj-ea"/>
                <a:ea typeface="+mj-ea"/>
                <a:cs typeface="+mn-ea"/>
                <a:sym typeface="+mn-lt"/>
              </a:rPr>
              <a:t>思想较片面</a:t>
            </a:r>
            <a:endParaRPr kumimoji="0" lang="zh-CN" altLang="en-US" sz="2400" b="0" i="0" u="none" strike="noStrike" kern="1200" cap="none" spc="0" normalizeH="0" baseline="0" noProof="0" dirty="0">
              <a:ln w="0"/>
              <a:solidFill>
                <a:schemeClr val="accent1"/>
              </a:solidFill>
              <a:effectLst/>
              <a:uLnTx/>
              <a:uFillTx/>
              <a:latin typeface="+mj-ea"/>
              <a:ea typeface="+mj-ea"/>
              <a:cs typeface="+mn-ea"/>
              <a:sym typeface="+mn-lt"/>
            </a:endParaRPr>
          </a:p>
        </p:txBody>
      </p:sp>
      <p:sp>
        <p:nvSpPr>
          <p:cNvPr id="23" name="文本框 22">
            <a:extLst>
              <a:ext uri="{FF2B5EF4-FFF2-40B4-BE49-F238E27FC236}">
                <a16:creationId xmlns:a16="http://schemas.microsoft.com/office/drawing/2014/main" id="{88A7894A-44F5-4946-9DEF-8558DB5DB850}"/>
              </a:ext>
            </a:extLst>
          </p:cNvPr>
          <p:cNvSpPr txBox="1"/>
          <p:nvPr/>
        </p:nvSpPr>
        <p:spPr>
          <a:xfrm>
            <a:off x="8343224" y="3545154"/>
            <a:ext cx="3189195" cy="662361"/>
          </a:xfrm>
          <a:prstGeom prst="rect">
            <a:avLst/>
          </a:prstGeom>
          <a:noFill/>
        </p:spPr>
        <p:txBody>
          <a:bodyPr wrap="square" rtlCol="0">
            <a:no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对于 </a:t>
            </a:r>
            <a:r>
              <a:rPr lang="en-US" altLang="zh-CN" sz="1400" b="0" i="0" dirty="0">
                <a:solidFill>
                  <a:srgbClr val="121212"/>
                </a:solidFill>
                <a:effectLst/>
                <a:latin typeface="微软雅黑" panose="020B0503020204020204" pitchFamily="34" charset="-122"/>
              </a:rPr>
              <a:t>XX </a:t>
            </a:r>
            <a:r>
              <a:rPr lang="zh-CN" altLang="en-US" sz="1400" b="0" i="0" dirty="0">
                <a:solidFill>
                  <a:srgbClr val="121212"/>
                </a:solidFill>
                <a:effectLst/>
                <a:latin typeface="微软雅黑" panose="020B0503020204020204" pitchFamily="34" charset="-122"/>
              </a:rPr>
              <a:t>交办的任务</a:t>
            </a:r>
            <a:r>
              <a:rPr lang="en-US" altLang="zh-CN" sz="1400" b="0" i="0" dirty="0">
                <a:solidFill>
                  <a:srgbClr val="121212"/>
                </a:solidFill>
                <a:effectLst/>
                <a:latin typeface="微软雅黑" panose="020B0503020204020204" pitchFamily="34" charset="-122"/>
              </a:rPr>
              <a:t>,</a:t>
            </a:r>
            <a:r>
              <a:rPr lang="zh-CN" altLang="en-US" sz="1400" b="0" i="0" dirty="0">
                <a:solidFill>
                  <a:srgbClr val="121212"/>
                </a:solidFill>
                <a:effectLst/>
                <a:latin typeface="微软雅黑" panose="020B0503020204020204" pitchFamily="34" charset="-122"/>
              </a:rPr>
              <a:t>办事心切</a:t>
            </a:r>
            <a:r>
              <a:rPr lang="en-US" altLang="zh-CN" sz="1400" b="0" i="0" dirty="0">
                <a:solidFill>
                  <a:srgbClr val="121212"/>
                </a:solidFill>
                <a:effectLst/>
                <a:latin typeface="微软雅黑" panose="020B0503020204020204" pitchFamily="34" charset="-122"/>
              </a:rPr>
              <a:t>,</a:t>
            </a:r>
            <a:r>
              <a:rPr lang="zh-CN" altLang="en-US" sz="1400" b="0" i="0" dirty="0">
                <a:solidFill>
                  <a:srgbClr val="121212"/>
                </a:solidFill>
                <a:effectLst/>
                <a:latin typeface="微软雅黑" panose="020B0503020204020204" pitchFamily="34" charset="-122"/>
              </a:rPr>
              <a:t>处事不干练</a:t>
            </a:r>
            <a:r>
              <a:rPr lang="en-US" altLang="zh-CN" sz="1400" b="0" i="0" dirty="0">
                <a:solidFill>
                  <a:srgbClr val="121212"/>
                </a:solidFill>
                <a:effectLst/>
                <a:latin typeface="微软雅黑" panose="020B0503020204020204" pitchFamily="34" charset="-122"/>
              </a:rPr>
              <a:t>,</a:t>
            </a:r>
            <a:r>
              <a:rPr lang="zh-CN" altLang="en-US" sz="1400" b="0" i="0" dirty="0">
                <a:solidFill>
                  <a:srgbClr val="121212"/>
                </a:solidFill>
                <a:effectLst/>
                <a:latin typeface="微软雅黑" panose="020B0503020204020204" pitchFamily="34" charset="-122"/>
              </a:rPr>
              <a:t>想问题不全面、不深刻</a:t>
            </a:r>
            <a:endParaRPr kumimoji="1" lang="zh-CN" altLang="en-US" sz="1400" b="0" i="0" u="none" strike="noStrike" kern="1200" cap="none" spc="0" normalizeH="0" baseline="0" noProof="0" dirty="0">
              <a:ln>
                <a:noFill/>
              </a:ln>
              <a:effectLst/>
              <a:uLnTx/>
              <a:uFillTx/>
              <a:cs typeface="+mn-ea"/>
              <a:sym typeface="+mn-lt"/>
            </a:endParaRPr>
          </a:p>
        </p:txBody>
      </p:sp>
      <p:sp>
        <p:nvSpPr>
          <p:cNvPr id="24" name="椭圆 23">
            <a:extLst>
              <a:ext uri="{FF2B5EF4-FFF2-40B4-BE49-F238E27FC236}">
                <a16:creationId xmlns:a16="http://schemas.microsoft.com/office/drawing/2014/main" id="{4472CCAC-885B-4708-B880-C948E4719302}"/>
              </a:ext>
            </a:extLst>
          </p:cNvPr>
          <p:cNvSpPr/>
          <p:nvPr/>
        </p:nvSpPr>
        <p:spPr>
          <a:xfrm>
            <a:off x="3064400" y="4948282"/>
            <a:ext cx="480001" cy="4800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a:cs typeface="+mn-ea"/>
                <a:sym typeface="+mn-lt"/>
              </a:rPr>
              <a:t>1</a:t>
            </a:r>
            <a:endParaRPr lang="zh-CN" altLang="en-US">
              <a:cs typeface="+mn-ea"/>
              <a:sym typeface="+mn-lt"/>
            </a:endParaRPr>
          </a:p>
        </p:txBody>
      </p:sp>
      <p:sp>
        <p:nvSpPr>
          <p:cNvPr id="25" name="椭圆 24">
            <a:extLst>
              <a:ext uri="{FF2B5EF4-FFF2-40B4-BE49-F238E27FC236}">
                <a16:creationId xmlns:a16="http://schemas.microsoft.com/office/drawing/2014/main" id="{CF875FE2-F099-4A2F-A863-813742A9851B}"/>
              </a:ext>
            </a:extLst>
          </p:cNvPr>
          <p:cNvSpPr/>
          <p:nvPr/>
        </p:nvSpPr>
        <p:spPr>
          <a:xfrm>
            <a:off x="8634210" y="4948282"/>
            <a:ext cx="480001" cy="4800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a:cs typeface="+mn-ea"/>
                <a:sym typeface="+mn-lt"/>
              </a:rPr>
              <a:t>5</a:t>
            </a:r>
            <a:endParaRPr lang="zh-CN" altLang="en-US">
              <a:cs typeface="+mn-ea"/>
              <a:sym typeface="+mn-lt"/>
            </a:endParaRPr>
          </a:p>
        </p:txBody>
      </p:sp>
      <p:sp>
        <p:nvSpPr>
          <p:cNvPr id="27" name="文本框 26">
            <a:extLst>
              <a:ext uri="{FF2B5EF4-FFF2-40B4-BE49-F238E27FC236}">
                <a16:creationId xmlns:a16="http://schemas.microsoft.com/office/drawing/2014/main" id="{34EEC869-259A-4E36-ADBF-AA04A64DBE46}"/>
              </a:ext>
            </a:extLst>
          </p:cNvPr>
          <p:cNvSpPr txBox="1"/>
          <p:nvPr/>
        </p:nvSpPr>
        <p:spPr>
          <a:xfrm>
            <a:off x="9094029" y="4893087"/>
            <a:ext cx="3189196" cy="400110"/>
          </a:xfrm>
          <a:prstGeom prst="rect">
            <a:avLst/>
          </a:prstGeom>
          <a:noFill/>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2400" dirty="0">
                <a:ln w="0"/>
                <a:solidFill>
                  <a:schemeClr val="accent1"/>
                </a:solidFill>
                <a:latin typeface="+mj-ea"/>
                <a:ea typeface="+mj-ea"/>
                <a:cs typeface="+mn-ea"/>
                <a:sym typeface="+mn-lt"/>
              </a:rPr>
              <a:t>缺少创新意识</a:t>
            </a:r>
            <a:endParaRPr kumimoji="0" lang="zh-CN" altLang="en-US" sz="2400" b="0" i="0" u="none" strike="noStrike" kern="1200" cap="none" spc="0" normalizeH="0" baseline="0" noProof="0" dirty="0">
              <a:ln w="0"/>
              <a:solidFill>
                <a:schemeClr val="accent1"/>
              </a:solidFill>
              <a:effectLst/>
              <a:uLnTx/>
              <a:uFillTx/>
              <a:latin typeface="+mj-ea"/>
              <a:ea typeface="+mj-ea"/>
              <a:cs typeface="+mn-ea"/>
              <a:sym typeface="+mn-lt"/>
            </a:endParaRPr>
          </a:p>
        </p:txBody>
      </p:sp>
      <p:sp>
        <p:nvSpPr>
          <p:cNvPr id="28" name="文本框 27">
            <a:extLst>
              <a:ext uri="{FF2B5EF4-FFF2-40B4-BE49-F238E27FC236}">
                <a16:creationId xmlns:a16="http://schemas.microsoft.com/office/drawing/2014/main" id="{9F22E373-29BC-46F2-8254-658881527BF9}"/>
              </a:ext>
            </a:extLst>
          </p:cNvPr>
          <p:cNvSpPr txBox="1"/>
          <p:nvPr/>
        </p:nvSpPr>
        <p:spPr>
          <a:xfrm>
            <a:off x="9094029" y="5268516"/>
            <a:ext cx="3010430" cy="597264"/>
          </a:xfrm>
          <a:prstGeom prst="rect">
            <a:avLst/>
          </a:prstGeom>
          <a:noFill/>
        </p:spPr>
        <p:txBody>
          <a:bodyPr wrap="square" rtlCol="0">
            <a:no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没有开创进取的精神。对于自己分管的工作</a:t>
            </a:r>
            <a:r>
              <a:rPr lang="en-US" altLang="zh-CN" sz="1400" b="0" i="0" dirty="0">
                <a:solidFill>
                  <a:srgbClr val="121212"/>
                </a:solidFill>
                <a:effectLst/>
                <a:latin typeface="微软雅黑" panose="020B0503020204020204" pitchFamily="34" charset="-122"/>
              </a:rPr>
              <a:t>,</a:t>
            </a:r>
            <a:r>
              <a:rPr lang="zh-CN" altLang="en-US" sz="1400" b="0" i="0" dirty="0">
                <a:solidFill>
                  <a:srgbClr val="121212"/>
                </a:solidFill>
                <a:effectLst/>
                <a:latin typeface="微软雅黑" panose="020B0503020204020204" pitchFamily="34" charset="-122"/>
              </a:rPr>
              <a:t>总是用老眼光分析问题</a:t>
            </a:r>
            <a:endParaRPr kumimoji="1" lang="zh-CN" altLang="en-US" sz="1400" b="0" i="0" u="none" strike="noStrike" kern="1200" cap="none" spc="0" normalizeH="0" baseline="0" noProof="0" dirty="0">
              <a:ln>
                <a:noFill/>
              </a:ln>
              <a:effectLst/>
              <a:uLnTx/>
              <a:uFillTx/>
              <a:cs typeface="+mn-ea"/>
              <a:sym typeface="+mn-lt"/>
            </a:endParaRPr>
          </a:p>
        </p:txBody>
      </p:sp>
      <p:sp>
        <p:nvSpPr>
          <p:cNvPr id="30" name="文本框 29">
            <a:extLst>
              <a:ext uri="{FF2B5EF4-FFF2-40B4-BE49-F238E27FC236}">
                <a16:creationId xmlns:a16="http://schemas.microsoft.com/office/drawing/2014/main" id="{CC2A398F-4BC8-4477-86BA-C9AE22780212}"/>
              </a:ext>
            </a:extLst>
          </p:cNvPr>
          <p:cNvSpPr txBox="1"/>
          <p:nvPr/>
        </p:nvSpPr>
        <p:spPr>
          <a:xfrm>
            <a:off x="-91224" y="4893087"/>
            <a:ext cx="3189196" cy="400110"/>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w="0"/>
                <a:solidFill>
                  <a:schemeClr val="accent1"/>
                </a:solidFill>
                <a:effectLst/>
                <a:uLnTx/>
                <a:uFillTx/>
                <a:latin typeface="+mj-ea"/>
                <a:ea typeface="+mj-ea"/>
                <a:cs typeface="+mn-ea"/>
                <a:sym typeface="+mn-lt"/>
              </a:rPr>
              <a:t>主动性缺失</a:t>
            </a:r>
          </a:p>
        </p:txBody>
      </p:sp>
      <p:sp>
        <p:nvSpPr>
          <p:cNvPr id="31" name="文本框 30">
            <a:extLst>
              <a:ext uri="{FF2B5EF4-FFF2-40B4-BE49-F238E27FC236}">
                <a16:creationId xmlns:a16="http://schemas.microsoft.com/office/drawing/2014/main" id="{6872A3F1-1E2A-47D4-B9F6-4381A63A36C8}"/>
              </a:ext>
            </a:extLst>
          </p:cNvPr>
          <p:cNvSpPr txBox="1"/>
          <p:nvPr/>
        </p:nvSpPr>
        <p:spPr>
          <a:xfrm>
            <a:off x="117804" y="5268515"/>
            <a:ext cx="2980168" cy="364074"/>
          </a:xfrm>
          <a:prstGeom prst="rect">
            <a:avLst/>
          </a:prstGeom>
          <a:noFill/>
        </p:spPr>
        <p:txBody>
          <a:bodyPr wrap="square" rtlCol="0">
            <a:no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欠缺对理论学习的主动性</a:t>
            </a:r>
            <a:endParaRPr kumimoji="1" lang="zh-CN" altLang="en-US" sz="1400" b="0" i="0" u="none" strike="noStrike" kern="1200" cap="none" spc="0" normalizeH="0" baseline="0" noProof="0" dirty="0">
              <a:ln>
                <a:noFill/>
              </a:ln>
              <a:effectLst/>
              <a:uLnTx/>
              <a:uFillTx/>
              <a:cs typeface="+mn-ea"/>
              <a:sym typeface="+mn-lt"/>
            </a:endParaRPr>
          </a:p>
        </p:txBody>
      </p:sp>
    </p:spTree>
    <p:extLst>
      <p:ext uri="{BB962C8B-B14F-4D97-AF65-F5344CB8AC3E}">
        <p14:creationId xmlns:p14="http://schemas.microsoft.com/office/powerpoint/2010/main" val="2822363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a:extLst>
              <a:ext uri="{FF2B5EF4-FFF2-40B4-BE49-F238E27FC236}">
                <a16:creationId xmlns:a16="http://schemas.microsoft.com/office/drawing/2014/main" id="{33A97B94-6D7B-0012-4CE3-655DE0EBE7F0}"/>
              </a:ext>
            </a:extLst>
          </p:cNvPr>
          <p:cNvCxnSpPr/>
          <p:nvPr/>
        </p:nvCxnSpPr>
        <p:spPr>
          <a:xfrm>
            <a:off x="1665397" y="2346036"/>
            <a:ext cx="0" cy="45119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菱形 14">
            <a:extLst>
              <a:ext uri="{FF2B5EF4-FFF2-40B4-BE49-F238E27FC236}">
                <a16:creationId xmlns:a16="http://schemas.microsoft.com/office/drawing/2014/main" id="{F0C463AE-A67B-3B63-F572-886C3126BEE6}"/>
              </a:ext>
            </a:extLst>
          </p:cNvPr>
          <p:cNvSpPr/>
          <p:nvPr/>
        </p:nvSpPr>
        <p:spPr>
          <a:xfrm>
            <a:off x="1311413" y="2119442"/>
            <a:ext cx="707967" cy="707967"/>
          </a:xfrm>
          <a:prstGeom prst="diamond">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菱形 15">
            <a:extLst>
              <a:ext uri="{FF2B5EF4-FFF2-40B4-BE49-F238E27FC236}">
                <a16:creationId xmlns:a16="http://schemas.microsoft.com/office/drawing/2014/main" id="{5FD2075C-CD0D-C58F-9540-5111DB649F9C}"/>
              </a:ext>
            </a:extLst>
          </p:cNvPr>
          <p:cNvSpPr/>
          <p:nvPr/>
        </p:nvSpPr>
        <p:spPr>
          <a:xfrm>
            <a:off x="1311413" y="3452667"/>
            <a:ext cx="707967" cy="707967"/>
          </a:xfrm>
          <a:prstGeom prst="diamond">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菱形 16">
            <a:extLst>
              <a:ext uri="{FF2B5EF4-FFF2-40B4-BE49-F238E27FC236}">
                <a16:creationId xmlns:a16="http://schemas.microsoft.com/office/drawing/2014/main" id="{85536E3A-F14F-A2D8-F980-4BACC7C63F2A}"/>
              </a:ext>
            </a:extLst>
          </p:cNvPr>
          <p:cNvSpPr/>
          <p:nvPr/>
        </p:nvSpPr>
        <p:spPr>
          <a:xfrm>
            <a:off x="1311413" y="4785892"/>
            <a:ext cx="707967" cy="707967"/>
          </a:xfrm>
          <a:prstGeom prst="diamond">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8" name="Google Shape;1002;p32">
            <a:extLst>
              <a:ext uri="{FF2B5EF4-FFF2-40B4-BE49-F238E27FC236}">
                <a16:creationId xmlns:a16="http://schemas.microsoft.com/office/drawing/2014/main" id="{B2CCBC8E-C451-3EB0-E8DF-08753196CC9C}"/>
              </a:ext>
            </a:extLst>
          </p:cNvPr>
          <p:cNvGrpSpPr/>
          <p:nvPr/>
        </p:nvGrpSpPr>
        <p:grpSpPr>
          <a:xfrm>
            <a:off x="1547633" y="2334762"/>
            <a:ext cx="235527" cy="254781"/>
            <a:chOff x="-48237000" y="2342650"/>
            <a:chExt cx="256800" cy="300225"/>
          </a:xfrm>
          <a:solidFill>
            <a:schemeClr val="bg1"/>
          </a:solidFill>
        </p:grpSpPr>
        <p:sp>
          <p:nvSpPr>
            <p:cNvPr id="41" name="Google Shape;1003;p32">
              <a:extLst>
                <a:ext uri="{FF2B5EF4-FFF2-40B4-BE49-F238E27FC236}">
                  <a16:creationId xmlns:a16="http://schemas.microsoft.com/office/drawing/2014/main" id="{772B9F60-B5B4-3F6D-7249-E0E7067AFE0E}"/>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 name="Google Shape;1004;p32">
              <a:extLst>
                <a:ext uri="{FF2B5EF4-FFF2-40B4-BE49-F238E27FC236}">
                  <a16:creationId xmlns:a16="http://schemas.microsoft.com/office/drawing/2014/main" id="{3CA0908A-4441-F2D2-205F-C670187539D8}"/>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 name="Google Shape;1005;p32">
              <a:extLst>
                <a:ext uri="{FF2B5EF4-FFF2-40B4-BE49-F238E27FC236}">
                  <a16:creationId xmlns:a16="http://schemas.microsoft.com/office/drawing/2014/main" id="{72379576-0BF0-2205-5B89-877756D76504}"/>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9" name="Google Shape;973;p32">
            <a:extLst>
              <a:ext uri="{FF2B5EF4-FFF2-40B4-BE49-F238E27FC236}">
                <a16:creationId xmlns:a16="http://schemas.microsoft.com/office/drawing/2014/main" id="{3173A28E-EAB1-FB24-A7FB-5A94AA81C265}"/>
              </a:ext>
            </a:extLst>
          </p:cNvPr>
          <p:cNvSpPr/>
          <p:nvPr/>
        </p:nvSpPr>
        <p:spPr>
          <a:xfrm>
            <a:off x="1547633" y="3674308"/>
            <a:ext cx="269927" cy="24846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0" name="Google Shape;982;p32">
            <a:extLst>
              <a:ext uri="{FF2B5EF4-FFF2-40B4-BE49-F238E27FC236}">
                <a16:creationId xmlns:a16="http://schemas.microsoft.com/office/drawing/2014/main" id="{7FA35F98-7578-28D2-BD1A-15E4F493A4A2}"/>
              </a:ext>
            </a:extLst>
          </p:cNvPr>
          <p:cNvGrpSpPr/>
          <p:nvPr/>
        </p:nvGrpSpPr>
        <p:grpSpPr>
          <a:xfrm>
            <a:off x="1547633" y="5017811"/>
            <a:ext cx="273886" cy="251375"/>
            <a:chOff x="-31166825" y="1939525"/>
            <a:chExt cx="293800" cy="291425"/>
          </a:xfrm>
          <a:solidFill>
            <a:schemeClr val="bg1"/>
          </a:solidFill>
        </p:grpSpPr>
        <p:sp>
          <p:nvSpPr>
            <p:cNvPr id="30" name="Google Shape;983;p32">
              <a:extLst>
                <a:ext uri="{FF2B5EF4-FFF2-40B4-BE49-F238E27FC236}">
                  <a16:creationId xmlns:a16="http://schemas.microsoft.com/office/drawing/2014/main" id="{0F135C1D-7B0F-1E5D-543E-1DF2CF402F38}"/>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 name="Google Shape;984;p32">
              <a:extLst>
                <a:ext uri="{FF2B5EF4-FFF2-40B4-BE49-F238E27FC236}">
                  <a16:creationId xmlns:a16="http://schemas.microsoft.com/office/drawing/2014/main" id="{030FB5DA-A80C-C784-4C8E-C9307F2B5D1C}"/>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 name="Google Shape;985;p32">
              <a:extLst>
                <a:ext uri="{FF2B5EF4-FFF2-40B4-BE49-F238E27FC236}">
                  <a16:creationId xmlns:a16="http://schemas.microsoft.com/office/drawing/2014/main" id="{E3C3DA61-2D3E-F16C-E995-7AD664200584}"/>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 name="Google Shape;986;p32">
              <a:extLst>
                <a:ext uri="{FF2B5EF4-FFF2-40B4-BE49-F238E27FC236}">
                  <a16:creationId xmlns:a16="http://schemas.microsoft.com/office/drawing/2014/main" id="{92CEC5B7-2DD6-7DD0-52F0-9629D68C7702}"/>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987;p32">
              <a:extLst>
                <a:ext uri="{FF2B5EF4-FFF2-40B4-BE49-F238E27FC236}">
                  <a16:creationId xmlns:a16="http://schemas.microsoft.com/office/drawing/2014/main" id="{0ADB2ED7-F989-CAA6-3F60-E29ED9141E54}"/>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988;p32">
              <a:extLst>
                <a:ext uri="{FF2B5EF4-FFF2-40B4-BE49-F238E27FC236}">
                  <a16:creationId xmlns:a16="http://schemas.microsoft.com/office/drawing/2014/main" id="{4EEC24EB-F46A-4902-1299-F11B79059B05}"/>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6" name="Google Shape;989;p32">
              <a:extLst>
                <a:ext uri="{FF2B5EF4-FFF2-40B4-BE49-F238E27FC236}">
                  <a16:creationId xmlns:a16="http://schemas.microsoft.com/office/drawing/2014/main" id="{6D6D4401-56B3-59DF-E0FC-99749561B18D}"/>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7" name="Google Shape;990;p32">
              <a:extLst>
                <a:ext uri="{FF2B5EF4-FFF2-40B4-BE49-F238E27FC236}">
                  <a16:creationId xmlns:a16="http://schemas.microsoft.com/office/drawing/2014/main" id="{F8D35F94-C127-773D-CDB6-23F3B6CD0D02}"/>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8" name="Google Shape;991;p32">
              <a:extLst>
                <a:ext uri="{FF2B5EF4-FFF2-40B4-BE49-F238E27FC236}">
                  <a16:creationId xmlns:a16="http://schemas.microsoft.com/office/drawing/2014/main" id="{6326C56F-2A7F-D529-9CDC-DB3A1F15388E}"/>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 name="Google Shape;992;p32">
              <a:extLst>
                <a:ext uri="{FF2B5EF4-FFF2-40B4-BE49-F238E27FC236}">
                  <a16:creationId xmlns:a16="http://schemas.microsoft.com/office/drawing/2014/main" id="{FAC93D2A-3B42-31B9-FCDE-207C8AC612D3}"/>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 name="Google Shape;993;p32">
              <a:extLst>
                <a:ext uri="{FF2B5EF4-FFF2-40B4-BE49-F238E27FC236}">
                  <a16:creationId xmlns:a16="http://schemas.microsoft.com/office/drawing/2014/main" id="{2A8B9321-B1A3-3296-98EC-F3D45011E327}"/>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1" name="文本框 26">
            <a:extLst>
              <a:ext uri="{FF2B5EF4-FFF2-40B4-BE49-F238E27FC236}">
                <a16:creationId xmlns:a16="http://schemas.microsoft.com/office/drawing/2014/main" id="{70982C1A-D1C9-2F33-9083-68EE947176C5}"/>
              </a:ext>
            </a:extLst>
          </p:cNvPr>
          <p:cNvSpPr txBox="1"/>
          <p:nvPr/>
        </p:nvSpPr>
        <p:spPr>
          <a:xfrm>
            <a:off x="4152680" y="2422471"/>
            <a:ext cx="6802741" cy="83426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b="0" i="0" dirty="0">
                <a:solidFill>
                  <a:srgbClr val="121212"/>
                </a:solidFill>
                <a:effectLst/>
                <a:latin typeface="微软雅黑" panose="020B0503020204020204" pitchFamily="34" charset="-122"/>
              </a:rPr>
              <a:t>问书本、问同事，不断丰富知识掌握技巧。在各级领导和同事的帮助指导下，不断进步，逐渐摸清了工作中的基本情况，找到了切入点，把握住了工作重点和难点。爱岗敬业、扎实工作、不怕困难、勇挑重担，热情服务，在本职岗位上发挥出应有的作用</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2" name="文本框 27">
            <a:extLst>
              <a:ext uri="{FF2B5EF4-FFF2-40B4-BE49-F238E27FC236}">
                <a16:creationId xmlns:a16="http://schemas.microsoft.com/office/drawing/2014/main" id="{7CCE939B-FDC5-13D5-4785-B7D7CF1651DB}"/>
              </a:ext>
            </a:extLst>
          </p:cNvPr>
          <p:cNvSpPr txBox="1"/>
          <p:nvPr/>
        </p:nvSpPr>
        <p:spPr>
          <a:xfrm>
            <a:off x="4152679" y="2064843"/>
            <a:ext cx="2018155"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w="0"/>
                <a:solidFill>
                  <a:schemeClr val="accent1"/>
                </a:solidFill>
                <a:effectLst/>
                <a:uLnTx/>
                <a:uFillTx/>
                <a:latin typeface="微软雅黑"/>
                <a:ea typeface="微软雅黑"/>
                <a:cs typeface="+mn-ea"/>
                <a:sym typeface="+mn-lt"/>
              </a:rPr>
              <a:t>团队心不齐</a:t>
            </a:r>
          </a:p>
        </p:txBody>
      </p:sp>
      <p:sp>
        <p:nvSpPr>
          <p:cNvPr id="23" name="文本框 28">
            <a:extLst>
              <a:ext uri="{FF2B5EF4-FFF2-40B4-BE49-F238E27FC236}">
                <a16:creationId xmlns:a16="http://schemas.microsoft.com/office/drawing/2014/main" id="{C800F0FF-3D00-B2B9-E46D-DC7CD09B7A48}"/>
              </a:ext>
            </a:extLst>
          </p:cNvPr>
          <p:cNvSpPr txBox="1"/>
          <p:nvPr/>
        </p:nvSpPr>
        <p:spPr>
          <a:xfrm>
            <a:off x="2491487" y="2095385"/>
            <a:ext cx="1009078" cy="74167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500"/>
              </a:lnSpc>
            </a:pPr>
            <a:r>
              <a:rPr lang="en-US" altLang="zh-CN" sz="1400" dirty="0">
                <a:solidFill>
                  <a:schemeClr val="accent1"/>
                </a:solidFill>
                <a:ea typeface="微软雅黑" panose="020B0503020204020204" pitchFamily="34" charset="-122"/>
                <a:cs typeface="字魂105号-简雅黑" panose="00000500000000000000" pitchFamily="2" charset="-122"/>
              </a:rPr>
              <a:t>THE</a:t>
            </a:r>
            <a:r>
              <a:rPr lang="en-US" altLang="zh-CN" sz="2800" dirty="0">
                <a:solidFill>
                  <a:schemeClr val="accent1"/>
                </a:solidFill>
                <a:ea typeface="微软雅黑" panose="020B0503020204020204" pitchFamily="34" charset="-122"/>
                <a:cs typeface="字魂105号-简雅黑" panose="00000500000000000000" pitchFamily="2" charset="-122"/>
              </a:rPr>
              <a:t> </a:t>
            </a:r>
          </a:p>
          <a:p>
            <a:pPr algn="just">
              <a:lnSpc>
                <a:spcPts val="2500"/>
              </a:lnSpc>
            </a:pPr>
            <a:r>
              <a:rPr lang="en-US" altLang="zh-CN" sz="2400" dirty="0">
                <a:solidFill>
                  <a:schemeClr val="accent1"/>
                </a:solidFill>
                <a:ea typeface="微软雅黑" panose="020B0503020204020204" pitchFamily="34" charset="-122"/>
                <a:cs typeface="字魂105号-简雅黑" panose="00000500000000000000" pitchFamily="2" charset="-122"/>
              </a:rPr>
              <a:t>ONE</a:t>
            </a:r>
            <a:endParaRPr lang="zh-CN" altLang="en-US" sz="2400" dirty="0">
              <a:solidFill>
                <a:schemeClr val="accent1"/>
              </a:solidFill>
              <a:ea typeface="微软雅黑" panose="020B0503020204020204" pitchFamily="34" charset="-122"/>
              <a:cs typeface="字魂105号-简雅黑" panose="00000500000000000000" pitchFamily="2" charset="-122"/>
            </a:endParaRPr>
          </a:p>
        </p:txBody>
      </p:sp>
      <p:sp>
        <p:nvSpPr>
          <p:cNvPr id="24" name="文本框 29">
            <a:extLst>
              <a:ext uri="{FF2B5EF4-FFF2-40B4-BE49-F238E27FC236}">
                <a16:creationId xmlns:a16="http://schemas.microsoft.com/office/drawing/2014/main" id="{759D14FD-9CAE-E8C5-B842-BBD9238EF902}"/>
              </a:ext>
            </a:extLst>
          </p:cNvPr>
          <p:cNvSpPr txBox="1"/>
          <p:nvPr/>
        </p:nvSpPr>
        <p:spPr>
          <a:xfrm>
            <a:off x="2487104" y="3439883"/>
            <a:ext cx="1233799" cy="74167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500"/>
              </a:lnSpc>
            </a:pPr>
            <a:r>
              <a:rPr lang="en-US" altLang="zh-CN" sz="1400" dirty="0">
                <a:solidFill>
                  <a:schemeClr val="accent1"/>
                </a:solidFill>
                <a:ea typeface="+mj-ea"/>
                <a:cs typeface="字魂105号-简雅黑" panose="00000500000000000000" pitchFamily="2" charset="-122"/>
              </a:rPr>
              <a:t>THE</a:t>
            </a:r>
            <a:r>
              <a:rPr lang="en-US" altLang="zh-CN" sz="2800" dirty="0">
                <a:solidFill>
                  <a:schemeClr val="accent1"/>
                </a:solidFill>
                <a:ea typeface="+mj-ea"/>
                <a:cs typeface="字魂105号-简雅黑" panose="00000500000000000000" pitchFamily="2" charset="-122"/>
              </a:rPr>
              <a:t> </a:t>
            </a:r>
          </a:p>
          <a:p>
            <a:pPr algn="just">
              <a:lnSpc>
                <a:spcPts val="2500"/>
              </a:lnSpc>
            </a:pPr>
            <a:r>
              <a:rPr lang="en-US" altLang="zh-CN" sz="2400" dirty="0">
                <a:solidFill>
                  <a:schemeClr val="accent1"/>
                </a:solidFill>
                <a:ea typeface="+mj-ea"/>
                <a:cs typeface="字魂105号-简雅黑" panose="00000500000000000000" pitchFamily="2" charset="-122"/>
              </a:rPr>
              <a:t>TWO</a:t>
            </a:r>
            <a:endParaRPr lang="zh-CN" altLang="en-US" sz="2400" dirty="0">
              <a:solidFill>
                <a:schemeClr val="accent1"/>
              </a:solidFill>
              <a:ea typeface="+mj-ea"/>
              <a:cs typeface="字魂105号-简雅黑" panose="00000500000000000000" pitchFamily="2" charset="-122"/>
            </a:endParaRPr>
          </a:p>
        </p:txBody>
      </p:sp>
      <p:sp>
        <p:nvSpPr>
          <p:cNvPr id="25" name="文本框 30">
            <a:extLst>
              <a:ext uri="{FF2B5EF4-FFF2-40B4-BE49-F238E27FC236}">
                <a16:creationId xmlns:a16="http://schemas.microsoft.com/office/drawing/2014/main" id="{12E99761-2054-C04F-C431-25F7123BCD98}"/>
              </a:ext>
            </a:extLst>
          </p:cNvPr>
          <p:cNvSpPr txBox="1"/>
          <p:nvPr/>
        </p:nvSpPr>
        <p:spPr>
          <a:xfrm>
            <a:off x="2482721" y="4769238"/>
            <a:ext cx="1520591" cy="74167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500"/>
              </a:lnSpc>
            </a:pPr>
            <a:r>
              <a:rPr lang="en-US" altLang="zh-CN" sz="1400" dirty="0">
                <a:solidFill>
                  <a:schemeClr val="accent1"/>
                </a:solidFill>
                <a:ea typeface="微软雅黑" panose="020B0503020204020204" pitchFamily="34" charset="-122"/>
                <a:cs typeface="字魂105号-简雅黑" panose="00000500000000000000" pitchFamily="2" charset="-122"/>
              </a:rPr>
              <a:t>THE </a:t>
            </a:r>
          </a:p>
          <a:p>
            <a:pPr algn="just">
              <a:lnSpc>
                <a:spcPts val="2500"/>
              </a:lnSpc>
            </a:pPr>
            <a:r>
              <a:rPr lang="en-US" altLang="zh-CN" sz="2400" dirty="0">
                <a:solidFill>
                  <a:schemeClr val="accent1"/>
                </a:solidFill>
                <a:ea typeface="微软雅黑" panose="020B0503020204020204" pitchFamily="34" charset="-122"/>
                <a:cs typeface="字魂105号-简雅黑" panose="00000500000000000000" pitchFamily="2" charset="-122"/>
              </a:rPr>
              <a:t>THREE</a:t>
            </a:r>
            <a:endParaRPr lang="zh-CN" altLang="en-US" sz="2400" dirty="0">
              <a:solidFill>
                <a:schemeClr val="accent1"/>
              </a:solidFill>
              <a:ea typeface="微软雅黑" panose="020B0503020204020204" pitchFamily="34" charset="-122"/>
              <a:cs typeface="字魂105号-简雅黑" panose="00000500000000000000" pitchFamily="2" charset="-122"/>
            </a:endParaRPr>
          </a:p>
        </p:txBody>
      </p:sp>
      <p:sp>
        <p:nvSpPr>
          <p:cNvPr id="26" name="文本框 31">
            <a:extLst>
              <a:ext uri="{FF2B5EF4-FFF2-40B4-BE49-F238E27FC236}">
                <a16:creationId xmlns:a16="http://schemas.microsoft.com/office/drawing/2014/main" id="{DFE9BBCC-A113-BBA5-0DA9-C10816CE9234}"/>
              </a:ext>
            </a:extLst>
          </p:cNvPr>
          <p:cNvSpPr txBox="1"/>
          <p:nvPr/>
        </p:nvSpPr>
        <p:spPr>
          <a:xfrm>
            <a:off x="4152680" y="3810295"/>
            <a:ext cx="6802741" cy="57778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b="0" i="0" dirty="0">
                <a:solidFill>
                  <a:srgbClr val="121212"/>
                </a:solidFill>
                <a:effectLst/>
                <a:latin typeface="+mn-ea"/>
              </a:rPr>
              <a:t>重统筹，提效率。不断注重对于工作的科学安排和计划性，积极提高工作的效率</a:t>
            </a:r>
            <a:r>
              <a:rPr lang="en-US" altLang="zh-CN" sz="1400" b="0" i="0" dirty="0">
                <a:solidFill>
                  <a:srgbClr val="121212"/>
                </a:solidFill>
                <a:effectLst/>
                <a:latin typeface="+mn-ea"/>
              </a:rPr>
              <a:t>;</a:t>
            </a:r>
            <a:r>
              <a:rPr lang="zh-CN" altLang="en-US" sz="1400" b="0" i="0" dirty="0">
                <a:solidFill>
                  <a:srgbClr val="121212"/>
                </a:solidFill>
                <a:effectLst/>
                <a:latin typeface="+mn-ea"/>
              </a:rPr>
              <a:t>同时，努力增强对于工作的独立思考性，提升发现、分析和解决实际问题的能力</a:t>
            </a:r>
            <a:endParaRPr lang="zh-CN" altLang="en-US" sz="1400" spc="100" dirty="0">
              <a:solidFill>
                <a:schemeClr val="tx1">
                  <a:lumMod val="85000"/>
                  <a:lumOff val="15000"/>
                </a:schemeClr>
              </a:solidFill>
              <a:latin typeface="+mn-ea"/>
              <a:cs typeface="字魂105号-简雅黑" panose="00000500000000000000" pitchFamily="2" charset="-122"/>
            </a:endParaRPr>
          </a:p>
        </p:txBody>
      </p:sp>
      <p:sp>
        <p:nvSpPr>
          <p:cNvPr id="27" name="文本框 32">
            <a:extLst>
              <a:ext uri="{FF2B5EF4-FFF2-40B4-BE49-F238E27FC236}">
                <a16:creationId xmlns:a16="http://schemas.microsoft.com/office/drawing/2014/main" id="{0E45FAE9-61EE-A66B-5971-94FB19931BFB}"/>
              </a:ext>
            </a:extLst>
          </p:cNvPr>
          <p:cNvSpPr txBox="1"/>
          <p:nvPr/>
        </p:nvSpPr>
        <p:spPr>
          <a:xfrm>
            <a:off x="4152679" y="3438075"/>
            <a:ext cx="2018155"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n w="0"/>
                <a:solidFill>
                  <a:schemeClr val="accent1"/>
                </a:solidFill>
                <a:latin typeface="微软雅黑"/>
                <a:ea typeface="微软雅黑"/>
                <a:cs typeface="+mn-ea"/>
                <a:sym typeface="+mn-lt"/>
              </a:rPr>
              <a:t>思想上分差大</a:t>
            </a:r>
            <a:endParaRPr kumimoji="0" lang="zh-CN" altLang="en-US" sz="2400" b="0" i="0" u="none" strike="noStrike" kern="1200" cap="none" spc="0" normalizeH="0" baseline="0" noProof="0" dirty="0">
              <a:ln w="0"/>
              <a:solidFill>
                <a:schemeClr val="accent1"/>
              </a:solidFill>
              <a:effectLst/>
              <a:uLnTx/>
              <a:uFillTx/>
              <a:latin typeface="微软雅黑"/>
              <a:ea typeface="微软雅黑"/>
              <a:cs typeface="+mn-ea"/>
              <a:sym typeface="+mn-lt"/>
            </a:endParaRPr>
          </a:p>
        </p:txBody>
      </p:sp>
      <p:sp>
        <p:nvSpPr>
          <p:cNvPr id="28" name="文本框 33">
            <a:extLst>
              <a:ext uri="{FF2B5EF4-FFF2-40B4-BE49-F238E27FC236}">
                <a16:creationId xmlns:a16="http://schemas.microsoft.com/office/drawing/2014/main" id="{8F48B6CA-36FE-1D4F-FF86-B2515FC68B0C}"/>
              </a:ext>
            </a:extLst>
          </p:cNvPr>
          <p:cNvSpPr txBox="1"/>
          <p:nvPr/>
        </p:nvSpPr>
        <p:spPr>
          <a:xfrm>
            <a:off x="4152680" y="5198119"/>
            <a:ext cx="6802741" cy="83426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b="0" i="0" dirty="0">
                <a:solidFill>
                  <a:srgbClr val="121212"/>
                </a:solidFill>
                <a:effectLst/>
                <a:latin typeface="微软雅黑" panose="020B0503020204020204" pitchFamily="34" charset="-122"/>
              </a:rPr>
              <a:t>极完成好各项工作任务。在未来工作中，个人将围绕着年度工作计划，科学安排，合理统筹，立足本职，认真遵守公司的各项规章制度，按期按质的确保个人年度工作任务的圆满完成，积极为公司的发展做出自己应尽的职责</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9" name="文本框 34">
            <a:extLst>
              <a:ext uri="{FF2B5EF4-FFF2-40B4-BE49-F238E27FC236}">
                <a16:creationId xmlns:a16="http://schemas.microsoft.com/office/drawing/2014/main" id="{E7A76500-F951-1A56-3E32-9E1BAA005A41}"/>
              </a:ext>
            </a:extLst>
          </p:cNvPr>
          <p:cNvSpPr txBox="1"/>
          <p:nvPr/>
        </p:nvSpPr>
        <p:spPr>
          <a:xfrm>
            <a:off x="4152679" y="4811307"/>
            <a:ext cx="2018155"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n w="0"/>
                <a:solidFill>
                  <a:schemeClr val="accent1"/>
                </a:solidFill>
                <a:latin typeface="微软雅黑"/>
                <a:ea typeface="微软雅黑"/>
                <a:cs typeface="+mn-ea"/>
                <a:sym typeface="+mn-lt"/>
              </a:rPr>
              <a:t>过于依靠个人</a:t>
            </a:r>
            <a:endParaRPr kumimoji="0" lang="zh-CN" altLang="en-US" sz="2400" b="0" i="0" u="none" strike="noStrike" kern="1200" cap="none" spc="0" normalizeH="0" baseline="0" noProof="0" dirty="0">
              <a:ln w="0"/>
              <a:solidFill>
                <a:schemeClr val="accent1"/>
              </a:solidFill>
              <a:effectLst/>
              <a:uLnTx/>
              <a:uFillTx/>
              <a:latin typeface="微软雅黑"/>
              <a:ea typeface="微软雅黑"/>
              <a:cs typeface="+mn-ea"/>
              <a:sym typeface="+mn-lt"/>
            </a:endParaRPr>
          </a:p>
        </p:txBody>
      </p:sp>
      <p:sp>
        <p:nvSpPr>
          <p:cNvPr id="45" name="文本框 44">
            <a:extLst>
              <a:ext uri="{FF2B5EF4-FFF2-40B4-BE49-F238E27FC236}">
                <a16:creationId xmlns:a16="http://schemas.microsoft.com/office/drawing/2014/main" id="{4E0300C3-C93B-9B5D-CA9E-9DA0B84C86AC}"/>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问题分析</a:t>
            </a:r>
          </a:p>
        </p:txBody>
      </p:sp>
      <p:cxnSp>
        <p:nvCxnSpPr>
          <p:cNvPr id="46" name="直接连接符 45">
            <a:extLst>
              <a:ext uri="{FF2B5EF4-FFF2-40B4-BE49-F238E27FC236}">
                <a16:creationId xmlns:a16="http://schemas.microsoft.com/office/drawing/2014/main" id="{79C750C5-3BF8-A479-ED75-5C445C9130AC}"/>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910EC807-2739-11DC-A43D-2ED6B3A9020F}"/>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Analysis</a:t>
            </a:r>
          </a:p>
        </p:txBody>
      </p:sp>
    </p:spTree>
    <p:extLst>
      <p:ext uri="{BB962C8B-B14F-4D97-AF65-F5344CB8AC3E}">
        <p14:creationId xmlns:p14="http://schemas.microsoft.com/office/powerpoint/2010/main" val="372152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a:extLst>
              <a:ext uri="{FF2B5EF4-FFF2-40B4-BE49-F238E27FC236}">
                <a16:creationId xmlns:a16="http://schemas.microsoft.com/office/drawing/2014/main" id="{1F805C23-DE65-46E2-8691-34836FD32E47}"/>
              </a:ext>
            </a:extLst>
          </p:cNvPr>
          <p:cNvSpPr txBox="1"/>
          <p:nvPr/>
        </p:nvSpPr>
        <p:spPr>
          <a:xfrm>
            <a:off x="7727429" y="1733529"/>
            <a:ext cx="1019831" cy="1569660"/>
          </a:xfrm>
          <a:prstGeom prst="rect">
            <a:avLst/>
          </a:prstGeom>
          <a:noFill/>
        </p:spPr>
        <p:txBody>
          <a:bodyPr wrap="none" rtlCol="0">
            <a:noAutofit/>
          </a:bodyPr>
          <a:lstStyle/>
          <a:p>
            <a:r>
              <a:rPr lang="en-US" altLang="zh-CN" sz="9600" dirty="0">
                <a:solidFill>
                  <a:schemeClr val="bg1"/>
                </a:solidFill>
                <a:latin typeface="+mj-ea"/>
                <a:ea typeface="+mj-ea"/>
                <a:cs typeface="+mn-ea"/>
                <a:sym typeface="+mn-lt"/>
              </a:rPr>
              <a:t>2</a:t>
            </a:r>
          </a:p>
        </p:txBody>
      </p:sp>
      <p:sp>
        <p:nvSpPr>
          <p:cNvPr id="53" name="文本框 52">
            <a:extLst>
              <a:ext uri="{FF2B5EF4-FFF2-40B4-BE49-F238E27FC236}">
                <a16:creationId xmlns:a16="http://schemas.microsoft.com/office/drawing/2014/main" id="{532CE492-BA5B-4A41-A424-F7E3AEA7FC32}"/>
              </a:ext>
            </a:extLst>
          </p:cNvPr>
          <p:cNvSpPr txBox="1"/>
          <p:nvPr/>
        </p:nvSpPr>
        <p:spPr>
          <a:xfrm>
            <a:off x="8760282" y="2766926"/>
            <a:ext cx="1829262" cy="369332"/>
          </a:xfrm>
          <a:prstGeom prst="rect">
            <a:avLst/>
          </a:prstGeom>
          <a:noFill/>
        </p:spPr>
        <p:txBody>
          <a:bodyPr wrap="square" rtlCol="0">
            <a:noAutofit/>
          </a:bodyPr>
          <a:lstStyle/>
          <a:p>
            <a:r>
              <a:rPr lang="en-US" altLang="zh-CN" cap="all">
                <a:solidFill>
                  <a:schemeClr val="bg1"/>
                </a:solidFill>
                <a:cs typeface="+mn-ea"/>
                <a:sym typeface="+mn-lt"/>
              </a:rPr>
              <a:t>Experience</a:t>
            </a:r>
            <a:endParaRPr lang="en-US" altLang="zh-CN" cap="all" dirty="0">
              <a:solidFill>
                <a:schemeClr val="bg1"/>
              </a:solidFill>
              <a:cs typeface="+mn-ea"/>
              <a:sym typeface="+mn-lt"/>
            </a:endParaRPr>
          </a:p>
        </p:txBody>
      </p:sp>
      <p:sp>
        <p:nvSpPr>
          <p:cNvPr id="54" name="文本框 53">
            <a:extLst>
              <a:ext uri="{FF2B5EF4-FFF2-40B4-BE49-F238E27FC236}">
                <a16:creationId xmlns:a16="http://schemas.microsoft.com/office/drawing/2014/main" id="{522DE7C6-0023-443E-865C-7CFD476401DD}"/>
              </a:ext>
            </a:extLst>
          </p:cNvPr>
          <p:cNvSpPr txBox="1"/>
          <p:nvPr/>
        </p:nvSpPr>
        <p:spPr>
          <a:xfrm>
            <a:off x="6944980" y="1733529"/>
            <a:ext cx="1019831" cy="1569660"/>
          </a:xfrm>
          <a:prstGeom prst="rect">
            <a:avLst/>
          </a:prstGeom>
          <a:noFill/>
        </p:spPr>
        <p:txBody>
          <a:bodyPr wrap="none" rtlCol="0">
            <a:noAutofit/>
          </a:bodyPr>
          <a:lstStyle/>
          <a:p>
            <a:r>
              <a:rPr lang="en-US" altLang="zh-CN" sz="9600" dirty="0">
                <a:solidFill>
                  <a:schemeClr val="bg1"/>
                </a:solidFill>
                <a:latin typeface="+mj-ea"/>
                <a:ea typeface="+mj-ea"/>
                <a:cs typeface="+mn-ea"/>
                <a:sym typeface="+mn-lt"/>
              </a:rPr>
              <a:t>0</a:t>
            </a:r>
          </a:p>
        </p:txBody>
      </p:sp>
      <p:sp>
        <p:nvSpPr>
          <p:cNvPr id="55" name="文本框 54">
            <a:extLst>
              <a:ext uri="{FF2B5EF4-FFF2-40B4-BE49-F238E27FC236}">
                <a16:creationId xmlns:a16="http://schemas.microsoft.com/office/drawing/2014/main" id="{330AEDB4-6123-475F-8AC1-8880ADA4DCE1}"/>
              </a:ext>
            </a:extLst>
          </p:cNvPr>
          <p:cNvSpPr txBox="1"/>
          <p:nvPr/>
        </p:nvSpPr>
        <p:spPr>
          <a:xfrm>
            <a:off x="8760282" y="2182746"/>
            <a:ext cx="2025971" cy="523220"/>
          </a:xfrm>
          <a:prstGeom prst="rect">
            <a:avLst/>
          </a:prstGeom>
          <a:noFill/>
        </p:spPr>
        <p:txBody>
          <a:bodyPr wrap="square" rtlCol="0">
            <a:noAutofit/>
          </a:bodyPr>
          <a:lstStyle>
            <a:defPPr>
              <a:defRPr lang="zh-CN"/>
            </a:defPPr>
            <a:lvl1pPr>
              <a:defRPr sz="2400">
                <a:gradFill>
                  <a:gsLst>
                    <a:gs pos="100000">
                      <a:srgbClr val="00A4FF"/>
                    </a:gs>
                    <a:gs pos="0">
                      <a:srgbClr val="00E9FF"/>
                    </a:gs>
                  </a:gsLst>
                  <a:lin ang="6000000" scaled="0"/>
                </a:gradFill>
                <a:latin typeface="+mj-ea"/>
                <a:ea typeface="+mj-ea"/>
                <a:cs typeface="OPPOSans M" panose="00020600040101010101" pitchFamily="18" charset="-122"/>
              </a:defRPr>
            </a:lvl1pPr>
          </a:lstStyle>
          <a:p>
            <a:r>
              <a:rPr lang="zh-CN" altLang="en-US" sz="2800" b="1" spc="300" dirty="0">
                <a:solidFill>
                  <a:schemeClr val="bg1"/>
                </a:solidFill>
                <a:cs typeface="+mn-ea"/>
                <a:sym typeface="+mn-lt"/>
              </a:rPr>
              <a:t>亮点经验</a:t>
            </a:r>
          </a:p>
        </p:txBody>
      </p:sp>
      <p:sp>
        <p:nvSpPr>
          <p:cNvPr id="57" name="文本框 56">
            <a:extLst>
              <a:ext uri="{FF2B5EF4-FFF2-40B4-BE49-F238E27FC236}">
                <a16:creationId xmlns:a16="http://schemas.microsoft.com/office/drawing/2014/main" id="{15FEC146-666D-4416-ACED-A6681FEE2DDC}"/>
              </a:ext>
            </a:extLst>
          </p:cNvPr>
          <p:cNvSpPr txBox="1"/>
          <p:nvPr/>
        </p:nvSpPr>
        <p:spPr>
          <a:xfrm>
            <a:off x="8861882" y="5207098"/>
            <a:ext cx="1829263" cy="369332"/>
          </a:xfrm>
          <a:prstGeom prst="rect">
            <a:avLst/>
          </a:prstGeom>
          <a:noFill/>
        </p:spPr>
        <p:txBody>
          <a:bodyPr wrap="square" rtlCol="0">
            <a:noAutofit/>
          </a:bodyPr>
          <a:lstStyle/>
          <a:p>
            <a:r>
              <a:rPr lang="en-US" altLang="zh-CN" cap="all">
                <a:solidFill>
                  <a:schemeClr val="bg1"/>
                </a:solidFill>
                <a:cs typeface="+mn-ea"/>
                <a:sym typeface="+mn-lt"/>
              </a:rPr>
              <a:t>Future Plan</a:t>
            </a:r>
            <a:endParaRPr lang="en-US" altLang="zh-CN" cap="all" dirty="0">
              <a:solidFill>
                <a:schemeClr val="bg1"/>
              </a:solidFill>
              <a:cs typeface="+mn-ea"/>
              <a:sym typeface="+mn-lt"/>
            </a:endParaRPr>
          </a:p>
        </p:txBody>
      </p:sp>
      <p:sp>
        <p:nvSpPr>
          <p:cNvPr id="58" name="文本框 57">
            <a:extLst>
              <a:ext uri="{FF2B5EF4-FFF2-40B4-BE49-F238E27FC236}">
                <a16:creationId xmlns:a16="http://schemas.microsoft.com/office/drawing/2014/main" id="{5646169A-BE2C-4DD0-AE60-32CC6C809FA8}"/>
              </a:ext>
            </a:extLst>
          </p:cNvPr>
          <p:cNvSpPr txBox="1"/>
          <p:nvPr/>
        </p:nvSpPr>
        <p:spPr>
          <a:xfrm>
            <a:off x="7043898" y="4290098"/>
            <a:ext cx="1019831" cy="1569660"/>
          </a:xfrm>
          <a:prstGeom prst="rect">
            <a:avLst/>
          </a:prstGeom>
          <a:noFill/>
        </p:spPr>
        <p:txBody>
          <a:bodyPr wrap="none" rtlCol="0">
            <a:noAutofit/>
          </a:bodyPr>
          <a:lstStyle/>
          <a:p>
            <a:r>
              <a:rPr lang="en-US" altLang="zh-CN" sz="9600" dirty="0">
                <a:solidFill>
                  <a:schemeClr val="bg1"/>
                </a:solidFill>
                <a:latin typeface="+mj-ea"/>
                <a:ea typeface="+mj-ea"/>
                <a:cs typeface="+mn-ea"/>
                <a:sym typeface="+mn-lt"/>
              </a:rPr>
              <a:t>0</a:t>
            </a:r>
          </a:p>
        </p:txBody>
      </p:sp>
      <p:sp>
        <p:nvSpPr>
          <p:cNvPr id="59" name="文本框 58">
            <a:extLst>
              <a:ext uri="{FF2B5EF4-FFF2-40B4-BE49-F238E27FC236}">
                <a16:creationId xmlns:a16="http://schemas.microsoft.com/office/drawing/2014/main" id="{818FB944-2336-4DED-AF13-86BC6415D093}"/>
              </a:ext>
            </a:extLst>
          </p:cNvPr>
          <p:cNvSpPr txBox="1"/>
          <p:nvPr/>
        </p:nvSpPr>
        <p:spPr>
          <a:xfrm>
            <a:off x="7826347" y="4290098"/>
            <a:ext cx="1019831" cy="1569660"/>
          </a:xfrm>
          <a:prstGeom prst="rect">
            <a:avLst/>
          </a:prstGeom>
          <a:noFill/>
        </p:spPr>
        <p:txBody>
          <a:bodyPr wrap="none" rtlCol="0">
            <a:noAutofit/>
          </a:bodyPr>
          <a:lstStyle/>
          <a:p>
            <a:r>
              <a:rPr lang="en-US" altLang="zh-CN" sz="9600" dirty="0">
                <a:solidFill>
                  <a:schemeClr val="bg1"/>
                </a:solidFill>
                <a:latin typeface="+mj-ea"/>
                <a:ea typeface="+mj-ea"/>
                <a:cs typeface="+mn-ea"/>
                <a:sym typeface="+mn-lt"/>
              </a:rPr>
              <a:t>4</a:t>
            </a:r>
          </a:p>
        </p:txBody>
      </p:sp>
      <p:sp>
        <p:nvSpPr>
          <p:cNvPr id="60" name="文本框 59">
            <a:extLst>
              <a:ext uri="{FF2B5EF4-FFF2-40B4-BE49-F238E27FC236}">
                <a16:creationId xmlns:a16="http://schemas.microsoft.com/office/drawing/2014/main" id="{DC762156-92B4-4451-855F-78C8457222E6}"/>
              </a:ext>
            </a:extLst>
          </p:cNvPr>
          <p:cNvSpPr txBox="1"/>
          <p:nvPr/>
        </p:nvSpPr>
        <p:spPr>
          <a:xfrm>
            <a:off x="8861882" y="4671035"/>
            <a:ext cx="1924371" cy="523220"/>
          </a:xfrm>
          <a:prstGeom prst="rect">
            <a:avLst/>
          </a:prstGeom>
          <a:noFill/>
        </p:spPr>
        <p:txBody>
          <a:bodyPr wrap="square" rtlCol="0">
            <a:noAutofit/>
          </a:bodyPr>
          <a:lstStyle>
            <a:defPPr>
              <a:defRPr lang="zh-CN"/>
            </a:defPPr>
            <a:lvl1pPr>
              <a:defRPr sz="2400">
                <a:gradFill>
                  <a:gsLst>
                    <a:gs pos="100000">
                      <a:srgbClr val="00A4FF"/>
                    </a:gs>
                    <a:gs pos="0">
                      <a:srgbClr val="00E9FF"/>
                    </a:gs>
                  </a:gsLst>
                  <a:lin ang="6000000" scaled="0"/>
                </a:gradFill>
                <a:latin typeface="+mj-ea"/>
                <a:ea typeface="+mj-ea"/>
                <a:cs typeface="OPPOSans M" panose="00020600040101010101" pitchFamily="18" charset="-122"/>
              </a:defRPr>
            </a:lvl1pPr>
          </a:lstStyle>
          <a:p>
            <a:r>
              <a:rPr lang="zh-CN" altLang="en-US" sz="2800" b="1" spc="300">
                <a:solidFill>
                  <a:schemeClr val="bg1"/>
                </a:solidFill>
                <a:cs typeface="+mn-ea"/>
                <a:sym typeface="+mn-lt"/>
              </a:rPr>
              <a:t>未来规划</a:t>
            </a:r>
            <a:endParaRPr lang="zh-CN" altLang="en-US" sz="2800" b="1" spc="300" dirty="0">
              <a:solidFill>
                <a:schemeClr val="bg1"/>
              </a:solidFill>
              <a:cs typeface="+mn-ea"/>
              <a:sym typeface="+mn-lt"/>
            </a:endParaRPr>
          </a:p>
        </p:txBody>
      </p:sp>
      <p:sp>
        <p:nvSpPr>
          <p:cNvPr id="62" name="文本框 61">
            <a:extLst>
              <a:ext uri="{FF2B5EF4-FFF2-40B4-BE49-F238E27FC236}">
                <a16:creationId xmlns:a16="http://schemas.microsoft.com/office/drawing/2014/main" id="{EE6BF752-B27B-40CD-AFE7-51CD67B9F0BF}"/>
              </a:ext>
            </a:extLst>
          </p:cNvPr>
          <p:cNvSpPr txBox="1"/>
          <p:nvPr/>
        </p:nvSpPr>
        <p:spPr>
          <a:xfrm>
            <a:off x="3017015" y="2182746"/>
            <a:ext cx="1851933" cy="523220"/>
          </a:xfrm>
          <a:prstGeom prst="rect">
            <a:avLst/>
          </a:prstGeom>
          <a:noFill/>
        </p:spPr>
        <p:txBody>
          <a:bodyPr wrap="square" rtlCol="0">
            <a:noAutofit/>
          </a:bodyPr>
          <a:lstStyle/>
          <a:p>
            <a:r>
              <a:rPr lang="zh-CN" altLang="en-US" sz="2800" b="1" spc="300" dirty="0">
                <a:solidFill>
                  <a:schemeClr val="bg1"/>
                </a:solidFill>
                <a:latin typeface="+mj-ea"/>
                <a:ea typeface="+mj-ea"/>
                <a:cs typeface="+mn-ea"/>
                <a:sym typeface="+mn-lt"/>
              </a:rPr>
              <a:t>工作业绩</a:t>
            </a:r>
            <a:endParaRPr lang="en-US" altLang="zh-CN" sz="2800" b="1" spc="300" dirty="0">
              <a:solidFill>
                <a:schemeClr val="bg1"/>
              </a:solidFill>
              <a:latin typeface="+mj-ea"/>
              <a:ea typeface="+mj-ea"/>
              <a:cs typeface="+mn-ea"/>
              <a:sym typeface="+mn-lt"/>
            </a:endParaRPr>
          </a:p>
        </p:txBody>
      </p:sp>
      <p:sp>
        <p:nvSpPr>
          <p:cNvPr id="63" name="文本框 62">
            <a:extLst>
              <a:ext uri="{FF2B5EF4-FFF2-40B4-BE49-F238E27FC236}">
                <a16:creationId xmlns:a16="http://schemas.microsoft.com/office/drawing/2014/main" id="{F3B9E991-2074-44BC-A424-4E61A04D1813}"/>
              </a:ext>
            </a:extLst>
          </p:cNvPr>
          <p:cNvSpPr txBox="1"/>
          <p:nvPr/>
        </p:nvSpPr>
        <p:spPr>
          <a:xfrm>
            <a:off x="3017015" y="2698670"/>
            <a:ext cx="1801818" cy="369332"/>
          </a:xfrm>
          <a:prstGeom prst="rect">
            <a:avLst/>
          </a:prstGeom>
          <a:noFill/>
        </p:spPr>
        <p:txBody>
          <a:bodyPr wrap="square" rtlCol="0">
            <a:noAutofit/>
          </a:bodyPr>
          <a:lstStyle/>
          <a:p>
            <a:r>
              <a:rPr lang="en-US" altLang="zh-CN" cap="all" dirty="0">
                <a:solidFill>
                  <a:schemeClr val="bg1"/>
                </a:solidFill>
                <a:cs typeface="+mn-ea"/>
                <a:sym typeface="+mn-lt"/>
              </a:rPr>
              <a:t>Achievement</a:t>
            </a:r>
          </a:p>
        </p:txBody>
      </p:sp>
      <p:sp>
        <p:nvSpPr>
          <p:cNvPr id="64" name="文本框 63">
            <a:extLst>
              <a:ext uri="{FF2B5EF4-FFF2-40B4-BE49-F238E27FC236}">
                <a16:creationId xmlns:a16="http://schemas.microsoft.com/office/drawing/2014/main" id="{909FE86D-7B45-4D5D-8D9F-EA49392D2703}"/>
              </a:ext>
            </a:extLst>
          </p:cNvPr>
          <p:cNvSpPr txBox="1"/>
          <p:nvPr/>
        </p:nvSpPr>
        <p:spPr>
          <a:xfrm>
            <a:off x="1430927" y="1733529"/>
            <a:ext cx="1019831" cy="1569660"/>
          </a:xfrm>
          <a:prstGeom prst="rect">
            <a:avLst/>
          </a:prstGeom>
          <a:noFill/>
        </p:spPr>
        <p:txBody>
          <a:bodyPr wrap="none" rtlCol="0">
            <a:noAutofit/>
          </a:bodyPr>
          <a:lstStyle/>
          <a:p>
            <a:r>
              <a:rPr lang="en-US" altLang="zh-CN" sz="9600" dirty="0">
                <a:solidFill>
                  <a:schemeClr val="bg1"/>
                </a:solidFill>
                <a:latin typeface="+mj-ea"/>
                <a:ea typeface="+mj-ea"/>
                <a:cs typeface="+mn-ea"/>
                <a:sym typeface="+mn-lt"/>
              </a:rPr>
              <a:t>0</a:t>
            </a:r>
          </a:p>
        </p:txBody>
      </p:sp>
      <p:sp>
        <p:nvSpPr>
          <p:cNvPr id="65" name="文本框 64">
            <a:extLst>
              <a:ext uri="{FF2B5EF4-FFF2-40B4-BE49-F238E27FC236}">
                <a16:creationId xmlns:a16="http://schemas.microsoft.com/office/drawing/2014/main" id="{7D5CFD6C-721D-4D57-A7E5-88ED9E9EA7C7}"/>
              </a:ext>
            </a:extLst>
          </p:cNvPr>
          <p:cNvSpPr txBox="1"/>
          <p:nvPr/>
        </p:nvSpPr>
        <p:spPr>
          <a:xfrm>
            <a:off x="2306527" y="1733529"/>
            <a:ext cx="813043" cy="1569660"/>
          </a:xfrm>
          <a:prstGeom prst="rect">
            <a:avLst/>
          </a:prstGeom>
          <a:noFill/>
        </p:spPr>
        <p:txBody>
          <a:bodyPr wrap="none" rtlCol="0">
            <a:noAutofit/>
          </a:bodyPr>
          <a:lstStyle/>
          <a:p>
            <a:r>
              <a:rPr lang="en-US" altLang="zh-CN" sz="9600" dirty="0">
                <a:solidFill>
                  <a:schemeClr val="bg1"/>
                </a:solidFill>
                <a:latin typeface="+mj-ea"/>
                <a:ea typeface="+mj-ea"/>
                <a:cs typeface="+mn-ea"/>
                <a:sym typeface="+mn-lt"/>
              </a:rPr>
              <a:t>1</a:t>
            </a:r>
          </a:p>
        </p:txBody>
      </p:sp>
      <p:sp>
        <p:nvSpPr>
          <p:cNvPr id="67" name="文本框 66">
            <a:extLst>
              <a:ext uri="{FF2B5EF4-FFF2-40B4-BE49-F238E27FC236}">
                <a16:creationId xmlns:a16="http://schemas.microsoft.com/office/drawing/2014/main" id="{457981A8-0725-4BDC-B5D5-806C47CB2F40}"/>
              </a:ext>
            </a:extLst>
          </p:cNvPr>
          <p:cNvSpPr txBox="1"/>
          <p:nvPr/>
        </p:nvSpPr>
        <p:spPr>
          <a:xfrm>
            <a:off x="1430927" y="4264411"/>
            <a:ext cx="1071888" cy="1569660"/>
          </a:xfrm>
          <a:prstGeom prst="rect">
            <a:avLst/>
          </a:prstGeom>
          <a:noFill/>
        </p:spPr>
        <p:txBody>
          <a:bodyPr wrap="square" rtlCol="0">
            <a:noAutofit/>
          </a:bodyPr>
          <a:lstStyle/>
          <a:p>
            <a:r>
              <a:rPr lang="en-US" altLang="zh-CN" sz="9600" dirty="0">
                <a:solidFill>
                  <a:schemeClr val="bg1"/>
                </a:solidFill>
                <a:latin typeface="+mj-ea"/>
                <a:ea typeface="+mj-ea"/>
                <a:cs typeface="+mn-ea"/>
                <a:sym typeface="+mn-lt"/>
              </a:rPr>
              <a:t>0</a:t>
            </a:r>
          </a:p>
        </p:txBody>
      </p:sp>
      <p:sp>
        <p:nvSpPr>
          <p:cNvPr id="68" name="文本框 67">
            <a:extLst>
              <a:ext uri="{FF2B5EF4-FFF2-40B4-BE49-F238E27FC236}">
                <a16:creationId xmlns:a16="http://schemas.microsoft.com/office/drawing/2014/main" id="{55372F09-2335-444A-A405-623C2A18451A}"/>
              </a:ext>
            </a:extLst>
          </p:cNvPr>
          <p:cNvSpPr txBox="1"/>
          <p:nvPr/>
        </p:nvSpPr>
        <p:spPr>
          <a:xfrm>
            <a:off x="3017015" y="5188031"/>
            <a:ext cx="1697678" cy="369332"/>
          </a:xfrm>
          <a:prstGeom prst="rect">
            <a:avLst/>
          </a:prstGeom>
          <a:noFill/>
        </p:spPr>
        <p:txBody>
          <a:bodyPr wrap="square" rtlCol="0">
            <a:noAutofit/>
          </a:bodyPr>
          <a:lstStyle/>
          <a:p>
            <a:r>
              <a:rPr lang="en-US" altLang="zh-CN" cap="all">
                <a:solidFill>
                  <a:schemeClr val="bg1"/>
                </a:solidFill>
                <a:cs typeface="+mn-ea"/>
                <a:sym typeface="+mn-lt"/>
              </a:rPr>
              <a:t>Analysis</a:t>
            </a:r>
          </a:p>
        </p:txBody>
      </p:sp>
      <p:sp>
        <p:nvSpPr>
          <p:cNvPr id="69" name="文本框 68">
            <a:extLst>
              <a:ext uri="{FF2B5EF4-FFF2-40B4-BE49-F238E27FC236}">
                <a16:creationId xmlns:a16="http://schemas.microsoft.com/office/drawing/2014/main" id="{10113495-25EA-468B-AC32-5C30E78D76CC}"/>
              </a:ext>
            </a:extLst>
          </p:cNvPr>
          <p:cNvSpPr txBox="1"/>
          <p:nvPr/>
        </p:nvSpPr>
        <p:spPr>
          <a:xfrm>
            <a:off x="3017015" y="4651968"/>
            <a:ext cx="1851933" cy="523220"/>
          </a:xfrm>
          <a:prstGeom prst="rect">
            <a:avLst/>
          </a:prstGeom>
          <a:noFill/>
        </p:spPr>
        <p:txBody>
          <a:bodyPr wrap="square" rtlCol="0">
            <a:noAutofit/>
          </a:bodyPr>
          <a:lstStyle>
            <a:defPPr>
              <a:defRPr lang="zh-CN"/>
            </a:defPPr>
            <a:lvl1pPr>
              <a:defRPr sz="2400">
                <a:gradFill>
                  <a:gsLst>
                    <a:gs pos="100000">
                      <a:srgbClr val="00A4FF"/>
                    </a:gs>
                    <a:gs pos="0">
                      <a:srgbClr val="00E9FF"/>
                    </a:gs>
                  </a:gsLst>
                  <a:lin ang="6000000" scaled="0"/>
                </a:gradFill>
                <a:latin typeface="+mj-ea"/>
                <a:ea typeface="+mj-ea"/>
                <a:cs typeface="OPPOSans M" panose="00020600040101010101" pitchFamily="18" charset="-122"/>
              </a:defRPr>
            </a:lvl1pPr>
          </a:lstStyle>
          <a:p>
            <a:r>
              <a:rPr lang="zh-CN" altLang="en-US" sz="2800" b="1" spc="300" dirty="0">
                <a:solidFill>
                  <a:schemeClr val="bg1"/>
                </a:solidFill>
                <a:cs typeface="+mn-ea"/>
                <a:sym typeface="+mn-lt"/>
              </a:rPr>
              <a:t>问题分析</a:t>
            </a:r>
          </a:p>
        </p:txBody>
      </p:sp>
      <p:sp>
        <p:nvSpPr>
          <p:cNvPr id="70" name="文本框 69">
            <a:extLst>
              <a:ext uri="{FF2B5EF4-FFF2-40B4-BE49-F238E27FC236}">
                <a16:creationId xmlns:a16="http://schemas.microsoft.com/office/drawing/2014/main" id="{3F62F0BB-D14D-405B-9541-BF0FC14FFE4C}"/>
              </a:ext>
            </a:extLst>
          </p:cNvPr>
          <p:cNvSpPr txBox="1"/>
          <p:nvPr/>
        </p:nvSpPr>
        <p:spPr>
          <a:xfrm>
            <a:off x="2160223" y="4290098"/>
            <a:ext cx="1071888" cy="1569660"/>
          </a:xfrm>
          <a:prstGeom prst="rect">
            <a:avLst/>
          </a:prstGeom>
          <a:noFill/>
        </p:spPr>
        <p:txBody>
          <a:bodyPr wrap="square" rtlCol="0">
            <a:noAutofit/>
          </a:bodyPr>
          <a:lstStyle/>
          <a:p>
            <a:r>
              <a:rPr lang="en-US" altLang="zh-CN" sz="9600" dirty="0">
                <a:solidFill>
                  <a:schemeClr val="bg1"/>
                </a:solidFill>
                <a:latin typeface="+mj-ea"/>
                <a:ea typeface="+mj-ea"/>
                <a:cs typeface="+mn-ea"/>
                <a:sym typeface="+mn-lt"/>
              </a:rPr>
              <a:t>3</a:t>
            </a:r>
          </a:p>
        </p:txBody>
      </p:sp>
    </p:spTree>
    <p:extLst>
      <p:ext uri="{BB962C8B-B14F-4D97-AF65-F5344CB8AC3E}">
        <p14:creationId xmlns:p14="http://schemas.microsoft.com/office/powerpoint/2010/main" val="123579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问题分析</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Analysis</a:t>
            </a:r>
          </a:p>
        </p:txBody>
      </p:sp>
      <p:sp>
        <p:nvSpPr>
          <p:cNvPr id="32" name="47">
            <a:extLst>
              <a:ext uri="{FF2B5EF4-FFF2-40B4-BE49-F238E27FC236}">
                <a16:creationId xmlns:a16="http://schemas.microsoft.com/office/drawing/2014/main" id="{051A0039-33EF-4628-8A8F-123D14534137}"/>
              </a:ext>
            </a:extLst>
          </p:cNvPr>
          <p:cNvSpPr/>
          <p:nvPr/>
        </p:nvSpPr>
        <p:spPr>
          <a:xfrm>
            <a:off x="853646" y="1286564"/>
            <a:ext cx="7511087" cy="4547119"/>
          </a:xfrm>
          <a:custGeom>
            <a:avLst/>
            <a:gdLst>
              <a:gd name="connsiteX0" fmla="*/ 0 w 2560320"/>
              <a:gd name="connsiteY0" fmla="*/ 619760 h 924560"/>
              <a:gd name="connsiteX1" fmla="*/ 0 w 2560320"/>
              <a:gd name="connsiteY1" fmla="*/ 619760 h 924560"/>
              <a:gd name="connsiteX2" fmla="*/ 0 w 2560320"/>
              <a:gd name="connsiteY2" fmla="*/ 198120 h 924560"/>
              <a:gd name="connsiteX3" fmla="*/ 223520 w 2560320"/>
              <a:gd name="connsiteY3" fmla="*/ 0 h 924560"/>
              <a:gd name="connsiteX4" fmla="*/ 1833880 w 2560320"/>
              <a:gd name="connsiteY4" fmla="*/ 0 h 924560"/>
              <a:gd name="connsiteX5" fmla="*/ 2026920 w 2560320"/>
              <a:gd name="connsiteY5" fmla="*/ 177800 h 924560"/>
              <a:gd name="connsiteX6" fmla="*/ 2468880 w 2560320"/>
              <a:gd name="connsiteY6" fmla="*/ 177800 h 924560"/>
              <a:gd name="connsiteX7" fmla="*/ 2560320 w 2560320"/>
              <a:gd name="connsiteY7" fmla="*/ 269240 h 924560"/>
              <a:gd name="connsiteX8" fmla="*/ 2560320 w 2560320"/>
              <a:gd name="connsiteY8" fmla="*/ 924560 h 924560"/>
              <a:gd name="connsiteX9" fmla="*/ 0 w 2560320"/>
              <a:gd name="connsiteY9" fmla="*/ 924560 h 924560"/>
              <a:gd name="connsiteX10" fmla="*/ 0 w 2560320"/>
              <a:gd name="connsiteY10" fmla="*/ 619760 h 924560"/>
              <a:gd name="connsiteX0-1" fmla="*/ 0 w 2560320"/>
              <a:gd name="connsiteY0-2" fmla="*/ 619760 h 926095"/>
              <a:gd name="connsiteX1-3" fmla="*/ 0 w 2560320"/>
              <a:gd name="connsiteY1-4" fmla="*/ 619760 h 926095"/>
              <a:gd name="connsiteX2-5" fmla="*/ 0 w 2560320"/>
              <a:gd name="connsiteY2-6" fmla="*/ 198120 h 926095"/>
              <a:gd name="connsiteX3-7" fmla="*/ 223520 w 2560320"/>
              <a:gd name="connsiteY3-8" fmla="*/ 0 h 926095"/>
              <a:gd name="connsiteX4-9" fmla="*/ 1833880 w 2560320"/>
              <a:gd name="connsiteY4-10" fmla="*/ 0 h 926095"/>
              <a:gd name="connsiteX5-11" fmla="*/ 2026920 w 2560320"/>
              <a:gd name="connsiteY5-12" fmla="*/ 177800 h 926095"/>
              <a:gd name="connsiteX6-13" fmla="*/ 2468880 w 2560320"/>
              <a:gd name="connsiteY6-14" fmla="*/ 177800 h 926095"/>
              <a:gd name="connsiteX7-15" fmla="*/ 2560320 w 2560320"/>
              <a:gd name="connsiteY7-16" fmla="*/ 269240 h 926095"/>
              <a:gd name="connsiteX8-17" fmla="*/ 2560320 w 2560320"/>
              <a:gd name="connsiteY8-18" fmla="*/ 924560 h 926095"/>
              <a:gd name="connsiteX9-19" fmla="*/ 2452592 w 2560320"/>
              <a:gd name="connsiteY9-20" fmla="*/ 926095 h 926095"/>
              <a:gd name="connsiteX10-21" fmla="*/ 0 w 2560320"/>
              <a:gd name="connsiteY10-22" fmla="*/ 924560 h 926095"/>
              <a:gd name="connsiteX11" fmla="*/ 0 w 2560320"/>
              <a:gd name="connsiteY11" fmla="*/ 619760 h 926095"/>
              <a:gd name="connsiteX0-23" fmla="*/ 0 w 2566670"/>
              <a:gd name="connsiteY0-24" fmla="*/ 619760 h 926095"/>
              <a:gd name="connsiteX1-25" fmla="*/ 0 w 2566670"/>
              <a:gd name="connsiteY1-26" fmla="*/ 619760 h 926095"/>
              <a:gd name="connsiteX2-27" fmla="*/ 0 w 2566670"/>
              <a:gd name="connsiteY2-28" fmla="*/ 198120 h 926095"/>
              <a:gd name="connsiteX3-29" fmla="*/ 223520 w 2566670"/>
              <a:gd name="connsiteY3-30" fmla="*/ 0 h 926095"/>
              <a:gd name="connsiteX4-31" fmla="*/ 1833880 w 2566670"/>
              <a:gd name="connsiteY4-32" fmla="*/ 0 h 926095"/>
              <a:gd name="connsiteX5-33" fmla="*/ 2026920 w 2566670"/>
              <a:gd name="connsiteY5-34" fmla="*/ 177800 h 926095"/>
              <a:gd name="connsiteX6-35" fmla="*/ 2468880 w 2566670"/>
              <a:gd name="connsiteY6-36" fmla="*/ 177800 h 926095"/>
              <a:gd name="connsiteX7-37" fmla="*/ 2560320 w 2566670"/>
              <a:gd name="connsiteY7-38" fmla="*/ 269240 h 926095"/>
              <a:gd name="connsiteX8-39" fmla="*/ 2566670 w 2566670"/>
              <a:gd name="connsiteY8-40" fmla="*/ 775335 h 926095"/>
              <a:gd name="connsiteX9-41" fmla="*/ 2452592 w 2566670"/>
              <a:gd name="connsiteY9-42" fmla="*/ 926095 h 926095"/>
              <a:gd name="connsiteX10-43" fmla="*/ 0 w 2566670"/>
              <a:gd name="connsiteY10-44" fmla="*/ 924560 h 926095"/>
              <a:gd name="connsiteX11-45" fmla="*/ 0 w 2566670"/>
              <a:gd name="connsiteY11-46" fmla="*/ 619760 h 926095"/>
              <a:gd name="connsiteX0-47" fmla="*/ 0 w 2563495"/>
              <a:gd name="connsiteY0-48" fmla="*/ 619760 h 926095"/>
              <a:gd name="connsiteX1-49" fmla="*/ 0 w 2563495"/>
              <a:gd name="connsiteY1-50" fmla="*/ 619760 h 926095"/>
              <a:gd name="connsiteX2-51" fmla="*/ 0 w 2563495"/>
              <a:gd name="connsiteY2-52" fmla="*/ 198120 h 926095"/>
              <a:gd name="connsiteX3-53" fmla="*/ 223520 w 2563495"/>
              <a:gd name="connsiteY3-54" fmla="*/ 0 h 926095"/>
              <a:gd name="connsiteX4-55" fmla="*/ 1833880 w 2563495"/>
              <a:gd name="connsiteY4-56" fmla="*/ 0 h 926095"/>
              <a:gd name="connsiteX5-57" fmla="*/ 2026920 w 2563495"/>
              <a:gd name="connsiteY5-58" fmla="*/ 177800 h 926095"/>
              <a:gd name="connsiteX6-59" fmla="*/ 2468880 w 2563495"/>
              <a:gd name="connsiteY6-60" fmla="*/ 177800 h 926095"/>
              <a:gd name="connsiteX7-61" fmla="*/ 2560320 w 2563495"/>
              <a:gd name="connsiteY7-62" fmla="*/ 269240 h 926095"/>
              <a:gd name="connsiteX8-63" fmla="*/ 2563495 w 2563495"/>
              <a:gd name="connsiteY8-64" fmla="*/ 807085 h 926095"/>
              <a:gd name="connsiteX9-65" fmla="*/ 2452592 w 2563495"/>
              <a:gd name="connsiteY9-66" fmla="*/ 926095 h 926095"/>
              <a:gd name="connsiteX10-67" fmla="*/ 0 w 2563495"/>
              <a:gd name="connsiteY10-68" fmla="*/ 924560 h 926095"/>
              <a:gd name="connsiteX11-69" fmla="*/ 0 w 2563495"/>
              <a:gd name="connsiteY11-70" fmla="*/ 619760 h 926095"/>
              <a:gd name="connsiteX0-71" fmla="*/ 0 w 2563495"/>
              <a:gd name="connsiteY0-72" fmla="*/ 619760 h 926095"/>
              <a:gd name="connsiteX1-73" fmla="*/ 0 w 2563495"/>
              <a:gd name="connsiteY1-74" fmla="*/ 619760 h 926095"/>
              <a:gd name="connsiteX2-75" fmla="*/ 0 w 2563495"/>
              <a:gd name="connsiteY2-76" fmla="*/ 198120 h 926095"/>
              <a:gd name="connsiteX3-77" fmla="*/ 223520 w 2563495"/>
              <a:gd name="connsiteY3-78" fmla="*/ 0 h 926095"/>
              <a:gd name="connsiteX4-79" fmla="*/ 1833880 w 2563495"/>
              <a:gd name="connsiteY4-80" fmla="*/ 0 h 926095"/>
              <a:gd name="connsiteX5-81" fmla="*/ 2026920 w 2563495"/>
              <a:gd name="connsiteY5-82" fmla="*/ 177800 h 926095"/>
              <a:gd name="connsiteX6-83" fmla="*/ 2468880 w 2563495"/>
              <a:gd name="connsiteY6-84" fmla="*/ 177800 h 926095"/>
              <a:gd name="connsiteX7-85" fmla="*/ 2560320 w 2563495"/>
              <a:gd name="connsiteY7-86" fmla="*/ 269240 h 926095"/>
              <a:gd name="connsiteX8-87" fmla="*/ 2563495 w 2563495"/>
              <a:gd name="connsiteY8-88" fmla="*/ 807085 h 926095"/>
              <a:gd name="connsiteX9-89" fmla="*/ 2452592 w 2563495"/>
              <a:gd name="connsiteY9-90" fmla="*/ 926095 h 926095"/>
              <a:gd name="connsiteX10-91" fmla="*/ 150718 w 2563495"/>
              <a:gd name="connsiteY10-92" fmla="*/ 922920 h 926095"/>
              <a:gd name="connsiteX11-93" fmla="*/ 0 w 2563495"/>
              <a:gd name="connsiteY11-94" fmla="*/ 924560 h 926095"/>
              <a:gd name="connsiteX12" fmla="*/ 0 w 2563495"/>
              <a:gd name="connsiteY12" fmla="*/ 619760 h 926095"/>
              <a:gd name="connsiteX0-95" fmla="*/ 0 w 2563495"/>
              <a:gd name="connsiteY0-96" fmla="*/ 619760 h 926095"/>
              <a:gd name="connsiteX1-97" fmla="*/ 0 w 2563495"/>
              <a:gd name="connsiteY1-98" fmla="*/ 619760 h 926095"/>
              <a:gd name="connsiteX2-99" fmla="*/ 0 w 2563495"/>
              <a:gd name="connsiteY2-100" fmla="*/ 198120 h 926095"/>
              <a:gd name="connsiteX3-101" fmla="*/ 223520 w 2563495"/>
              <a:gd name="connsiteY3-102" fmla="*/ 0 h 926095"/>
              <a:gd name="connsiteX4-103" fmla="*/ 1833880 w 2563495"/>
              <a:gd name="connsiteY4-104" fmla="*/ 0 h 926095"/>
              <a:gd name="connsiteX5-105" fmla="*/ 2026920 w 2563495"/>
              <a:gd name="connsiteY5-106" fmla="*/ 177800 h 926095"/>
              <a:gd name="connsiteX6-107" fmla="*/ 2468880 w 2563495"/>
              <a:gd name="connsiteY6-108" fmla="*/ 177800 h 926095"/>
              <a:gd name="connsiteX7-109" fmla="*/ 2560320 w 2563495"/>
              <a:gd name="connsiteY7-110" fmla="*/ 269240 h 926095"/>
              <a:gd name="connsiteX8-111" fmla="*/ 2563495 w 2563495"/>
              <a:gd name="connsiteY8-112" fmla="*/ 807085 h 926095"/>
              <a:gd name="connsiteX9-113" fmla="*/ 2452592 w 2563495"/>
              <a:gd name="connsiteY9-114" fmla="*/ 926095 h 926095"/>
              <a:gd name="connsiteX10-115" fmla="*/ 150718 w 2563495"/>
              <a:gd name="connsiteY10-116" fmla="*/ 922920 h 926095"/>
              <a:gd name="connsiteX11-117" fmla="*/ 3175 w 2563495"/>
              <a:gd name="connsiteY11-118" fmla="*/ 784860 h 926095"/>
              <a:gd name="connsiteX12-119" fmla="*/ 0 w 2563495"/>
              <a:gd name="connsiteY12-120" fmla="*/ 619760 h 926095"/>
              <a:gd name="connsiteX0-121" fmla="*/ 0 w 2563495"/>
              <a:gd name="connsiteY0-122" fmla="*/ 3363425 h 3363425"/>
              <a:gd name="connsiteX1-123" fmla="*/ 0 w 2563495"/>
              <a:gd name="connsiteY1-124" fmla="*/ 619760 h 3363425"/>
              <a:gd name="connsiteX2-125" fmla="*/ 0 w 2563495"/>
              <a:gd name="connsiteY2-126" fmla="*/ 198120 h 3363425"/>
              <a:gd name="connsiteX3-127" fmla="*/ 223520 w 2563495"/>
              <a:gd name="connsiteY3-128" fmla="*/ 0 h 3363425"/>
              <a:gd name="connsiteX4-129" fmla="*/ 1833880 w 2563495"/>
              <a:gd name="connsiteY4-130" fmla="*/ 0 h 3363425"/>
              <a:gd name="connsiteX5-131" fmla="*/ 2026920 w 2563495"/>
              <a:gd name="connsiteY5-132" fmla="*/ 177800 h 3363425"/>
              <a:gd name="connsiteX6-133" fmla="*/ 2468880 w 2563495"/>
              <a:gd name="connsiteY6-134" fmla="*/ 177800 h 3363425"/>
              <a:gd name="connsiteX7-135" fmla="*/ 2560320 w 2563495"/>
              <a:gd name="connsiteY7-136" fmla="*/ 269240 h 3363425"/>
              <a:gd name="connsiteX8-137" fmla="*/ 2563495 w 2563495"/>
              <a:gd name="connsiteY8-138" fmla="*/ 807085 h 3363425"/>
              <a:gd name="connsiteX9-139" fmla="*/ 2452592 w 2563495"/>
              <a:gd name="connsiteY9-140" fmla="*/ 926095 h 3363425"/>
              <a:gd name="connsiteX10-141" fmla="*/ 150718 w 2563495"/>
              <a:gd name="connsiteY10-142" fmla="*/ 922920 h 3363425"/>
              <a:gd name="connsiteX11-143" fmla="*/ 3175 w 2563495"/>
              <a:gd name="connsiteY11-144" fmla="*/ 784860 h 3363425"/>
              <a:gd name="connsiteX12-145" fmla="*/ 0 w 2563495"/>
              <a:gd name="connsiteY12-146" fmla="*/ 619760 h 3363425"/>
              <a:gd name="connsiteX0-147" fmla="*/ 0 w 2563495"/>
              <a:gd name="connsiteY0-148" fmla="*/ 3363425 h 3363425"/>
              <a:gd name="connsiteX1-149" fmla="*/ 0 w 2563495"/>
              <a:gd name="connsiteY1-150" fmla="*/ 3363425 h 3363425"/>
              <a:gd name="connsiteX2-151" fmla="*/ 0 w 2563495"/>
              <a:gd name="connsiteY2-152" fmla="*/ 198120 h 3363425"/>
              <a:gd name="connsiteX3-153" fmla="*/ 223520 w 2563495"/>
              <a:gd name="connsiteY3-154" fmla="*/ 0 h 3363425"/>
              <a:gd name="connsiteX4-155" fmla="*/ 1833880 w 2563495"/>
              <a:gd name="connsiteY4-156" fmla="*/ 0 h 3363425"/>
              <a:gd name="connsiteX5-157" fmla="*/ 2026920 w 2563495"/>
              <a:gd name="connsiteY5-158" fmla="*/ 177800 h 3363425"/>
              <a:gd name="connsiteX6-159" fmla="*/ 2468880 w 2563495"/>
              <a:gd name="connsiteY6-160" fmla="*/ 177800 h 3363425"/>
              <a:gd name="connsiteX7-161" fmla="*/ 2560320 w 2563495"/>
              <a:gd name="connsiteY7-162" fmla="*/ 269240 h 3363425"/>
              <a:gd name="connsiteX8-163" fmla="*/ 2563495 w 2563495"/>
              <a:gd name="connsiteY8-164" fmla="*/ 807085 h 3363425"/>
              <a:gd name="connsiteX9-165" fmla="*/ 2452592 w 2563495"/>
              <a:gd name="connsiteY9-166" fmla="*/ 926095 h 3363425"/>
              <a:gd name="connsiteX10-167" fmla="*/ 150718 w 2563495"/>
              <a:gd name="connsiteY10-168" fmla="*/ 922920 h 3363425"/>
              <a:gd name="connsiteX11-169" fmla="*/ 3175 w 2563495"/>
              <a:gd name="connsiteY11-170" fmla="*/ 784860 h 3363425"/>
              <a:gd name="connsiteX12-171" fmla="*/ 0 w 2563495"/>
              <a:gd name="connsiteY12-172" fmla="*/ 619760 h 3363425"/>
              <a:gd name="connsiteX0-173" fmla="*/ 0 w 2563495"/>
              <a:gd name="connsiteY0-174" fmla="*/ 3363425 h 3363425"/>
              <a:gd name="connsiteX1-175" fmla="*/ 0 w 2563495"/>
              <a:gd name="connsiteY1-176" fmla="*/ 3363425 h 3363425"/>
              <a:gd name="connsiteX2-177" fmla="*/ 0 w 2563495"/>
              <a:gd name="connsiteY2-178" fmla="*/ 198120 h 3363425"/>
              <a:gd name="connsiteX3-179" fmla="*/ 223520 w 2563495"/>
              <a:gd name="connsiteY3-180" fmla="*/ 0 h 3363425"/>
              <a:gd name="connsiteX4-181" fmla="*/ 1833880 w 2563495"/>
              <a:gd name="connsiteY4-182" fmla="*/ 0 h 3363425"/>
              <a:gd name="connsiteX5-183" fmla="*/ 2026920 w 2563495"/>
              <a:gd name="connsiteY5-184" fmla="*/ 177800 h 3363425"/>
              <a:gd name="connsiteX6-185" fmla="*/ 2468880 w 2563495"/>
              <a:gd name="connsiteY6-186" fmla="*/ 177800 h 3363425"/>
              <a:gd name="connsiteX7-187" fmla="*/ 2560320 w 2563495"/>
              <a:gd name="connsiteY7-188" fmla="*/ 269240 h 3363425"/>
              <a:gd name="connsiteX8-189" fmla="*/ 2563495 w 2563495"/>
              <a:gd name="connsiteY8-190" fmla="*/ 807085 h 3363425"/>
              <a:gd name="connsiteX9-191" fmla="*/ 2452592 w 2563495"/>
              <a:gd name="connsiteY9-192" fmla="*/ 926095 h 3363425"/>
              <a:gd name="connsiteX10-193" fmla="*/ 150718 w 2563495"/>
              <a:gd name="connsiteY10-194" fmla="*/ 922920 h 3363425"/>
              <a:gd name="connsiteX11-195" fmla="*/ 3175 w 2563495"/>
              <a:gd name="connsiteY11-196" fmla="*/ 784860 h 3363425"/>
              <a:gd name="connsiteX12-197" fmla="*/ 0 w 2563495"/>
              <a:gd name="connsiteY12-198" fmla="*/ 619760 h 3363425"/>
              <a:gd name="connsiteX0-199" fmla="*/ 0 w 2563495"/>
              <a:gd name="connsiteY0-200" fmla="*/ 3363425 h 3550750"/>
              <a:gd name="connsiteX1-201" fmla="*/ 0 w 2563495"/>
              <a:gd name="connsiteY1-202" fmla="*/ 3363425 h 3550750"/>
              <a:gd name="connsiteX2-203" fmla="*/ 0 w 2563495"/>
              <a:gd name="connsiteY2-204" fmla="*/ 198120 h 3550750"/>
              <a:gd name="connsiteX3-205" fmla="*/ 223520 w 2563495"/>
              <a:gd name="connsiteY3-206" fmla="*/ 0 h 3550750"/>
              <a:gd name="connsiteX4-207" fmla="*/ 1833880 w 2563495"/>
              <a:gd name="connsiteY4-208" fmla="*/ 0 h 3550750"/>
              <a:gd name="connsiteX5-209" fmla="*/ 2026920 w 2563495"/>
              <a:gd name="connsiteY5-210" fmla="*/ 177800 h 3550750"/>
              <a:gd name="connsiteX6-211" fmla="*/ 2468880 w 2563495"/>
              <a:gd name="connsiteY6-212" fmla="*/ 177800 h 3550750"/>
              <a:gd name="connsiteX7-213" fmla="*/ 2560320 w 2563495"/>
              <a:gd name="connsiteY7-214" fmla="*/ 269240 h 3550750"/>
              <a:gd name="connsiteX8-215" fmla="*/ 2563495 w 2563495"/>
              <a:gd name="connsiteY8-216" fmla="*/ 3550750 h 3550750"/>
              <a:gd name="connsiteX9-217" fmla="*/ 2452592 w 2563495"/>
              <a:gd name="connsiteY9-218" fmla="*/ 926095 h 3550750"/>
              <a:gd name="connsiteX10-219" fmla="*/ 150718 w 2563495"/>
              <a:gd name="connsiteY10-220" fmla="*/ 922920 h 3550750"/>
              <a:gd name="connsiteX11-221" fmla="*/ 3175 w 2563495"/>
              <a:gd name="connsiteY11-222" fmla="*/ 784860 h 3550750"/>
              <a:gd name="connsiteX12-223" fmla="*/ 0 w 2563495"/>
              <a:gd name="connsiteY12-224" fmla="*/ 619760 h 3550750"/>
              <a:gd name="connsiteX0-225" fmla="*/ 0 w 2563495"/>
              <a:gd name="connsiteY0-226" fmla="*/ 3363425 h 3669759"/>
              <a:gd name="connsiteX1-227" fmla="*/ 0 w 2563495"/>
              <a:gd name="connsiteY1-228" fmla="*/ 3363425 h 3669759"/>
              <a:gd name="connsiteX2-229" fmla="*/ 0 w 2563495"/>
              <a:gd name="connsiteY2-230" fmla="*/ 198120 h 3669759"/>
              <a:gd name="connsiteX3-231" fmla="*/ 223520 w 2563495"/>
              <a:gd name="connsiteY3-232" fmla="*/ 0 h 3669759"/>
              <a:gd name="connsiteX4-233" fmla="*/ 1833880 w 2563495"/>
              <a:gd name="connsiteY4-234" fmla="*/ 0 h 3669759"/>
              <a:gd name="connsiteX5-235" fmla="*/ 2026920 w 2563495"/>
              <a:gd name="connsiteY5-236" fmla="*/ 177800 h 3669759"/>
              <a:gd name="connsiteX6-237" fmla="*/ 2468880 w 2563495"/>
              <a:gd name="connsiteY6-238" fmla="*/ 177800 h 3669759"/>
              <a:gd name="connsiteX7-239" fmla="*/ 2560320 w 2563495"/>
              <a:gd name="connsiteY7-240" fmla="*/ 269240 h 3669759"/>
              <a:gd name="connsiteX8-241" fmla="*/ 2563495 w 2563495"/>
              <a:gd name="connsiteY8-242" fmla="*/ 3550750 h 3669759"/>
              <a:gd name="connsiteX9-243" fmla="*/ 2452592 w 2563495"/>
              <a:gd name="connsiteY9-244" fmla="*/ 3669759 h 3669759"/>
              <a:gd name="connsiteX10-245" fmla="*/ 150718 w 2563495"/>
              <a:gd name="connsiteY10-246" fmla="*/ 922920 h 3669759"/>
              <a:gd name="connsiteX11-247" fmla="*/ 3175 w 2563495"/>
              <a:gd name="connsiteY11-248" fmla="*/ 784860 h 3669759"/>
              <a:gd name="connsiteX12-249" fmla="*/ 0 w 2563495"/>
              <a:gd name="connsiteY12-250" fmla="*/ 619760 h 3669759"/>
              <a:gd name="connsiteX0-251" fmla="*/ 0 w 2563495"/>
              <a:gd name="connsiteY0-252" fmla="*/ 3363425 h 3669759"/>
              <a:gd name="connsiteX1-253" fmla="*/ 0 w 2563495"/>
              <a:gd name="connsiteY1-254" fmla="*/ 3363425 h 3669759"/>
              <a:gd name="connsiteX2-255" fmla="*/ 0 w 2563495"/>
              <a:gd name="connsiteY2-256" fmla="*/ 198120 h 3669759"/>
              <a:gd name="connsiteX3-257" fmla="*/ 223520 w 2563495"/>
              <a:gd name="connsiteY3-258" fmla="*/ 0 h 3669759"/>
              <a:gd name="connsiteX4-259" fmla="*/ 1833880 w 2563495"/>
              <a:gd name="connsiteY4-260" fmla="*/ 0 h 3669759"/>
              <a:gd name="connsiteX5-261" fmla="*/ 2026920 w 2563495"/>
              <a:gd name="connsiteY5-262" fmla="*/ 177800 h 3669759"/>
              <a:gd name="connsiteX6-263" fmla="*/ 2468880 w 2563495"/>
              <a:gd name="connsiteY6-264" fmla="*/ 177800 h 3669759"/>
              <a:gd name="connsiteX7-265" fmla="*/ 2560320 w 2563495"/>
              <a:gd name="connsiteY7-266" fmla="*/ 269240 h 3669759"/>
              <a:gd name="connsiteX8-267" fmla="*/ 2563495 w 2563495"/>
              <a:gd name="connsiteY8-268" fmla="*/ 3550750 h 3669759"/>
              <a:gd name="connsiteX9-269" fmla="*/ 2452592 w 2563495"/>
              <a:gd name="connsiteY9-270" fmla="*/ 3669759 h 3669759"/>
              <a:gd name="connsiteX10-271" fmla="*/ 150718 w 2563495"/>
              <a:gd name="connsiteY10-272" fmla="*/ 3666584 h 3669759"/>
              <a:gd name="connsiteX11-273" fmla="*/ 3175 w 2563495"/>
              <a:gd name="connsiteY11-274" fmla="*/ 784860 h 3669759"/>
              <a:gd name="connsiteX12-275" fmla="*/ 0 w 2563495"/>
              <a:gd name="connsiteY12-276" fmla="*/ 619760 h 3669759"/>
              <a:gd name="connsiteX0-277" fmla="*/ 0 w 2563495"/>
              <a:gd name="connsiteY0-278" fmla="*/ 3363425 h 3669759"/>
              <a:gd name="connsiteX1-279" fmla="*/ 0 w 2563495"/>
              <a:gd name="connsiteY1-280" fmla="*/ 3363425 h 3669759"/>
              <a:gd name="connsiteX2-281" fmla="*/ 0 w 2563495"/>
              <a:gd name="connsiteY2-282" fmla="*/ 198120 h 3669759"/>
              <a:gd name="connsiteX3-283" fmla="*/ 223520 w 2563495"/>
              <a:gd name="connsiteY3-284" fmla="*/ 0 h 3669759"/>
              <a:gd name="connsiteX4-285" fmla="*/ 1833880 w 2563495"/>
              <a:gd name="connsiteY4-286" fmla="*/ 0 h 3669759"/>
              <a:gd name="connsiteX5-287" fmla="*/ 2026920 w 2563495"/>
              <a:gd name="connsiteY5-288" fmla="*/ 177800 h 3669759"/>
              <a:gd name="connsiteX6-289" fmla="*/ 2468880 w 2563495"/>
              <a:gd name="connsiteY6-290" fmla="*/ 177800 h 3669759"/>
              <a:gd name="connsiteX7-291" fmla="*/ 2560320 w 2563495"/>
              <a:gd name="connsiteY7-292" fmla="*/ 269240 h 3669759"/>
              <a:gd name="connsiteX8-293" fmla="*/ 2563495 w 2563495"/>
              <a:gd name="connsiteY8-294" fmla="*/ 3550750 h 3669759"/>
              <a:gd name="connsiteX9-295" fmla="*/ 2452592 w 2563495"/>
              <a:gd name="connsiteY9-296" fmla="*/ 3669759 h 3669759"/>
              <a:gd name="connsiteX10-297" fmla="*/ 150718 w 2563495"/>
              <a:gd name="connsiteY10-298" fmla="*/ 3666584 h 3669759"/>
              <a:gd name="connsiteX11-299" fmla="*/ 3175 w 2563495"/>
              <a:gd name="connsiteY11-300" fmla="*/ 3528524 h 3669759"/>
              <a:gd name="connsiteX12-301" fmla="*/ 0 w 2563495"/>
              <a:gd name="connsiteY12-302" fmla="*/ 619760 h 3669759"/>
              <a:gd name="connsiteX0-303" fmla="*/ 0 w 2563495"/>
              <a:gd name="connsiteY0-304" fmla="*/ 3363425 h 3669759"/>
              <a:gd name="connsiteX1-305" fmla="*/ 0 w 2563495"/>
              <a:gd name="connsiteY1-306" fmla="*/ 3363425 h 3669759"/>
              <a:gd name="connsiteX2-307" fmla="*/ 0 w 2563495"/>
              <a:gd name="connsiteY2-308" fmla="*/ 198120 h 3669759"/>
              <a:gd name="connsiteX3-309" fmla="*/ 223520 w 2563495"/>
              <a:gd name="connsiteY3-310" fmla="*/ 0 h 3669759"/>
              <a:gd name="connsiteX4-311" fmla="*/ 1833880 w 2563495"/>
              <a:gd name="connsiteY4-312" fmla="*/ 0 h 3669759"/>
              <a:gd name="connsiteX5-313" fmla="*/ 2026920 w 2563495"/>
              <a:gd name="connsiteY5-314" fmla="*/ 177800 h 3669759"/>
              <a:gd name="connsiteX6-315" fmla="*/ 2468880 w 2563495"/>
              <a:gd name="connsiteY6-316" fmla="*/ 177800 h 3669759"/>
              <a:gd name="connsiteX7-317" fmla="*/ 2560320 w 2563495"/>
              <a:gd name="connsiteY7-318" fmla="*/ 269240 h 3669759"/>
              <a:gd name="connsiteX8-319" fmla="*/ 2563495 w 2563495"/>
              <a:gd name="connsiteY8-320" fmla="*/ 3550750 h 3669759"/>
              <a:gd name="connsiteX9-321" fmla="*/ 2452592 w 2563495"/>
              <a:gd name="connsiteY9-322" fmla="*/ 3669759 h 3669759"/>
              <a:gd name="connsiteX10-323" fmla="*/ 150718 w 2563495"/>
              <a:gd name="connsiteY10-324" fmla="*/ 3666584 h 3669759"/>
              <a:gd name="connsiteX11-325" fmla="*/ 3175 w 2563495"/>
              <a:gd name="connsiteY11-326" fmla="*/ 3528524 h 3669759"/>
              <a:gd name="connsiteX12-327" fmla="*/ 0 w 2563495"/>
              <a:gd name="connsiteY12-328" fmla="*/ 619760 h 3669759"/>
              <a:gd name="connsiteX0-329" fmla="*/ 0 w 2563495"/>
              <a:gd name="connsiteY0-330" fmla="*/ 3363425 h 3669759"/>
              <a:gd name="connsiteX1-331" fmla="*/ 0 w 2563495"/>
              <a:gd name="connsiteY1-332" fmla="*/ 3363425 h 3669759"/>
              <a:gd name="connsiteX2-333" fmla="*/ 0 w 2563495"/>
              <a:gd name="connsiteY2-334" fmla="*/ 198120 h 3669759"/>
              <a:gd name="connsiteX3-335" fmla="*/ 223520 w 2563495"/>
              <a:gd name="connsiteY3-336" fmla="*/ 0 h 3669759"/>
              <a:gd name="connsiteX4-337" fmla="*/ 1833880 w 2563495"/>
              <a:gd name="connsiteY4-338" fmla="*/ 0 h 3669759"/>
              <a:gd name="connsiteX5-339" fmla="*/ 2026920 w 2563495"/>
              <a:gd name="connsiteY5-340" fmla="*/ 177800 h 3669759"/>
              <a:gd name="connsiteX6-341" fmla="*/ 2468880 w 2563495"/>
              <a:gd name="connsiteY6-342" fmla="*/ 177800 h 3669759"/>
              <a:gd name="connsiteX7-343" fmla="*/ 2560320 w 2563495"/>
              <a:gd name="connsiteY7-344" fmla="*/ 269240 h 3669759"/>
              <a:gd name="connsiteX8-345" fmla="*/ 2563495 w 2563495"/>
              <a:gd name="connsiteY8-346" fmla="*/ 3550750 h 3669759"/>
              <a:gd name="connsiteX9-347" fmla="*/ 2452592 w 2563495"/>
              <a:gd name="connsiteY9-348" fmla="*/ 3669759 h 3669759"/>
              <a:gd name="connsiteX10-349" fmla="*/ 150718 w 2563495"/>
              <a:gd name="connsiteY10-350" fmla="*/ 3666584 h 3669759"/>
              <a:gd name="connsiteX11-351" fmla="*/ 3175 w 2563495"/>
              <a:gd name="connsiteY11-352" fmla="*/ 3528524 h 3669759"/>
              <a:gd name="connsiteX12-353" fmla="*/ 0 w 2563495"/>
              <a:gd name="connsiteY12-354" fmla="*/ 619760 h 3669759"/>
              <a:gd name="connsiteX0-355" fmla="*/ 0 w 2563495"/>
              <a:gd name="connsiteY0-356" fmla="*/ 3363425 h 3669759"/>
              <a:gd name="connsiteX1-357" fmla="*/ 0 w 2563495"/>
              <a:gd name="connsiteY1-358" fmla="*/ 3363425 h 3669759"/>
              <a:gd name="connsiteX2-359" fmla="*/ 0 w 2563495"/>
              <a:gd name="connsiteY2-360" fmla="*/ 198120 h 3669759"/>
              <a:gd name="connsiteX3-361" fmla="*/ 223520 w 2563495"/>
              <a:gd name="connsiteY3-362" fmla="*/ 0 h 3669759"/>
              <a:gd name="connsiteX4-363" fmla="*/ 1833880 w 2563495"/>
              <a:gd name="connsiteY4-364" fmla="*/ 0 h 3669759"/>
              <a:gd name="connsiteX5-365" fmla="*/ 2026920 w 2563495"/>
              <a:gd name="connsiteY5-366" fmla="*/ 177800 h 3669759"/>
              <a:gd name="connsiteX6-367" fmla="*/ 2468880 w 2563495"/>
              <a:gd name="connsiteY6-368" fmla="*/ 177800 h 3669759"/>
              <a:gd name="connsiteX7-369" fmla="*/ 2560320 w 2563495"/>
              <a:gd name="connsiteY7-370" fmla="*/ 269240 h 3669759"/>
              <a:gd name="connsiteX8-371" fmla="*/ 2563495 w 2563495"/>
              <a:gd name="connsiteY8-372" fmla="*/ 3550750 h 3669759"/>
              <a:gd name="connsiteX9-373" fmla="*/ 2452592 w 2563495"/>
              <a:gd name="connsiteY9-374" fmla="*/ 3669759 h 3669759"/>
              <a:gd name="connsiteX10-375" fmla="*/ 150718 w 2563495"/>
              <a:gd name="connsiteY10-376" fmla="*/ 3666584 h 3669759"/>
              <a:gd name="connsiteX11-377" fmla="*/ 3175 w 2563495"/>
              <a:gd name="connsiteY11-378" fmla="*/ 3528524 h 3669759"/>
              <a:gd name="connsiteX12-379" fmla="*/ 0 w 2563495"/>
              <a:gd name="connsiteY12-380" fmla="*/ 3363424 h 3669759"/>
              <a:gd name="connsiteX0-381" fmla="*/ 0 w 2563495"/>
              <a:gd name="connsiteY0-382" fmla="*/ 3363425 h 3669759"/>
              <a:gd name="connsiteX1-383" fmla="*/ 0 w 2563495"/>
              <a:gd name="connsiteY1-384" fmla="*/ 3363425 h 3669759"/>
              <a:gd name="connsiteX2-385" fmla="*/ 0 w 2563495"/>
              <a:gd name="connsiteY2-386" fmla="*/ 198120 h 3669759"/>
              <a:gd name="connsiteX3-387" fmla="*/ 223520 w 2563495"/>
              <a:gd name="connsiteY3-388" fmla="*/ 0 h 3669759"/>
              <a:gd name="connsiteX4-389" fmla="*/ 2085784 w 2563495"/>
              <a:gd name="connsiteY4-390" fmla="*/ 0 h 3669759"/>
              <a:gd name="connsiteX5-391" fmla="*/ 2026920 w 2563495"/>
              <a:gd name="connsiteY5-392" fmla="*/ 177800 h 3669759"/>
              <a:gd name="connsiteX6-393" fmla="*/ 2468880 w 2563495"/>
              <a:gd name="connsiteY6-394" fmla="*/ 177800 h 3669759"/>
              <a:gd name="connsiteX7-395" fmla="*/ 2560320 w 2563495"/>
              <a:gd name="connsiteY7-396" fmla="*/ 269240 h 3669759"/>
              <a:gd name="connsiteX8-397" fmla="*/ 2563495 w 2563495"/>
              <a:gd name="connsiteY8-398" fmla="*/ 3550750 h 3669759"/>
              <a:gd name="connsiteX9-399" fmla="*/ 2452592 w 2563495"/>
              <a:gd name="connsiteY9-400" fmla="*/ 3669759 h 3669759"/>
              <a:gd name="connsiteX10-401" fmla="*/ 150718 w 2563495"/>
              <a:gd name="connsiteY10-402" fmla="*/ 3666584 h 3669759"/>
              <a:gd name="connsiteX11-403" fmla="*/ 3175 w 2563495"/>
              <a:gd name="connsiteY11-404" fmla="*/ 3528524 h 3669759"/>
              <a:gd name="connsiteX12-405" fmla="*/ 0 w 2563495"/>
              <a:gd name="connsiteY12-406" fmla="*/ 3363424 h 3669759"/>
              <a:gd name="connsiteX0-407" fmla="*/ 0 w 2563495"/>
              <a:gd name="connsiteY0-408" fmla="*/ 3363425 h 3669759"/>
              <a:gd name="connsiteX1-409" fmla="*/ 0 w 2563495"/>
              <a:gd name="connsiteY1-410" fmla="*/ 3363425 h 3669759"/>
              <a:gd name="connsiteX2-411" fmla="*/ 0 w 2563495"/>
              <a:gd name="connsiteY2-412" fmla="*/ 198120 h 3669759"/>
              <a:gd name="connsiteX3-413" fmla="*/ 223520 w 2563495"/>
              <a:gd name="connsiteY3-414" fmla="*/ 0 h 3669759"/>
              <a:gd name="connsiteX4-415" fmla="*/ 2085784 w 2563495"/>
              <a:gd name="connsiteY4-416" fmla="*/ 0 h 3669759"/>
              <a:gd name="connsiteX5-417" fmla="*/ 2278823 w 2563495"/>
              <a:gd name="connsiteY5-418" fmla="*/ 177800 h 3669759"/>
              <a:gd name="connsiteX6-419" fmla="*/ 2468880 w 2563495"/>
              <a:gd name="connsiteY6-420" fmla="*/ 177800 h 3669759"/>
              <a:gd name="connsiteX7-421" fmla="*/ 2560320 w 2563495"/>
              <a:gd name="connsiteY7-422" fmla="*/ 269240 h 3669759"/>
              <a:gd name="connsiteX8-423" fmla="*/ 2563495 w 2563495"/>
              <a:gd name="connsiteY8-424" fmla="*/ 3550750 h 3669759"/>
              <a:gd name="connsiteX9-425" fmla="*/ 2452592 w 2563495"/>
              <a:gd name="connsiteY9-426" fmla="*/ 3669759 h 3669759"/>
              <a:gd name="connsiteX10-427" fmla="*/ 150718 w 2563495"/>
              <a:gd name="connsiteY10-428" fmla="*/ 3666584 h 3669759"/>
              <a:gd name="connsiteX11-429" fmla="*/ 3175 w 2563495"/>
              <a:gd name="connsiteY11-430" fmla="*/ 3528524 h 3669759"/>
              <a:gd name="connsiteX12-431" fmla="*/ 0 w 2563495"/>
              <a:gd name="connsiteY12-432" fmla="*/ 3363424 h 3669759"/>
              <a:gd name="connsiteX0-433" fmla="*/ 0 w 2720783"/>
              <a:gd name="connsiteY0-434" fmla="*/ 3363425 h 3669759"/>
              <a:gd name="connsiteX1-435" fmla="*/ 0 w 2720783"/>
              <a:gd name="connsiteY1-436" fmla="*/ 3363425 h 3669759"/>
              <a:gd name="connsiteX2-437" fmla="*/ 0 w 2720783"/>
              <a:gd name="connsiteY2-438" fmla="*/ 198120 h 3669759"/>
              <a:gd name="connsiteX3-439" fmla="*/ 223520 w 2720783"/>
              <a:gd name="connsiteY3-440" fmla="*/ 0 h 3669759"/>
              <a:gd name="connsiteX4-441" fmla="*/ 2085784 w 2720783"/>
              <a:gd name="connsiteY4-442" fmla="*/ 0 h 3669759"/>
              <a:gd name="connsiteX5-443" fmla="*/ 2278823 w 2720783"/>
              <a:gd name="connsiteY5-444" fmla="*/ 177800 h 3669759"/>
              <a:gd name="connsiteX6-445" fmla="*/ 2720783 w 2720783"/>
              <a:gd name="connsiteY6-446" fmla="*/ 177800 h 3669759"/>
              <a:gd name="connsiteX7-447" fmla="*/ 2560320 w 2720783"/>
              <a:gd name="connsiteY7-448" fmla="*/ 269240 h 3669759"/>
              <a:gd name="connsiteX8-449" fmla="*/ 2563495 w 2720783"/>
              <a:gd name="connsiteY8-450" fmla="*/ 3550750 h 3669759"/>
              <a:gd name="connsiteX9-451" fmla="*/ 2452592 w 2720783"/>
              <a:gd name="connsiteY9-452" fmla="*/ 3669759 h 3669759"/>
              <a:gd name="connsiteX10-453" fmla="*/ 150718 w 2720783"/>
              <a:gd name="connsiteY10-454" fmla="*/ 3666584 h 3669759"/>
              <a:gd name="connsiteX11-455" fmla="*/ 3175 w 2720783"/>
              <a:gd name="connsiteY11-456" fmla="*/ 3528524 h 3669759"/>
              <a:gd name="connsiteX12-457" fmla="*/ 0 w 2720783"/>
              <a:gd name="connsiteY12-458" fmla="*/ 3363424 h 3669759"/>
              <a:gd name="connsiteX0-459" fmla="*/ 0 w 2812223"/>
              <a:gd name="connsiteY0-460" fmla="*/ 3363425 h 3669759"/>
              <a:gd name="connsiteX1-461" fmla="*/ 0 w 2812223"/>
              <a:gd name="connsiteY1-462" fmla="*/ 3363425 h 3669759"/>
              <a:gd name="connsiteX2-463" fmla="*/ 0 w 2812223"/>
              <a:gd name="connsiteY2-464" fmla="*/ 198120 h 3669759"/>
              <a:gd name="connsiteX3-465" fmla="*/ 223520 w 2812223"/>
              <a:gd name="connsiteY3-466" fmla="*/ 0 h 3669759"/>
              <a:gd name="connsiteX4-467" fmla="*/ 2085784 w 2812223"/>
              <a:gd name="connsiteY4-468" fmla="*/ 0 h 3669759"/>
              <a:gd name="connsiteX5-469" fmla="*/ 2278823 w 2812223"/>
              <a:gd name="connsiteY5-470" fmla="*/ 177800 h 3669759"/>
              <a:gd name="connsiteX6-471" fmla="*/ 2720783 w 2812223"/>
              <a:gd name="connsiteY6-472" fmla="*/ 177800 h 3669759"/>
              <a:gd name="connsiteX7-473" fmla="*/ 2812223 w 2812223"/>
              <a:gd name="connsiteY7-474" fmla="*/ 269240 h 3669759"/>
              <a:gd name="connsiteX8-475" fmla="*/ 2563495 w 2812223"/>
              <a:gd name="connsiteY8-476" fmla="*/ 3550750 h 3669759"/>
              <a:gd name="connsiteX9-477" fmla="*/ 2452592 w 2812223"/>
              <a:gd name="connsiteY9-478" fmla="*/ 3669759 h 3669759"/>
              <a:gd name="connsiteX10-479" fmla="*/ 150718 w 2812223"/>
              <a:gd name="connsiteY10-480" fmla="*/ 3666584 h 3669759"/>
              <a:gd name="connsiteX11-481" fmla="*/ 3175 w 2812223"/>
              <a:gd name="connsiteY11-482" fmla="*/ 3528524 h 3669759"/>
              <a:gd name="connsiteX12-483" fmla="*/ 0 w 2812223"/>
              <a:gd name="connsiteY12-484" fmla="*/ 3363424 h 3669759"/>
              <a:gd name="connsiteX0-485" fmla="*/ 0 w 2812236"/>
              <a:gd name="connsiteY0-486" fmla="*/ 3363425 h 3669759"/>
              <a:gd name="connsiteX1-487" fmla="*/ 0 w 2812236"/>
              <a:gd name="connsiteY1-488" fmla="*/ 3363425 h 3669759"/>
              <a:gd name="connsiteX2-489" fmla="*/ 0 w 2812236"/>
              <a:gd name="connsiteY2-490" fmla="*/ 198120 h 3669759"/>
              <a:gd name="connsiteX3-491" fmla="*/ 223520 w 2812236"/>
              <a:gd name="connsiteY3-492" fmla="*/ 0 h 3669759"/>
              <a:gd name="connsiteX4-493" fmla="*/ 2085784 w 2812236"/>
              <a:gd name="connsiteY4-494" fmla="*/ 0 h 3669759"/>
              <a:gd name="connsiteX5-495" fmla="*/ 2278823 w 2812236"/>
              <a:gd name="connsiteY5-496" fmla="*/ 177800 h 3669759"/>
              <a:gd name="connsiteX6-497" fmla="*/ 2720783 w 2812236"/>
              <a:gd name="connsiteY6-498" fmla="*/ 177800 h 3669759"/>
              <a:gd name="connsiteX7-499" fmla="*/ 2812223 w 2812236"/>
              <a:gd name="connsiteY7-500" fmla="*/ 269240 h 3669759"/>
              <a:gd name="connsiteX8-501" fmla="*/ 2563495 w 2812236"/>
              <a:gd name="connsiteY8-502" fmla="*/ 3550750 h 3669759"/>
              <a:gd name="connsiteX9-503" fmla="*/ 2452592 w 2812236"/>
              <a:gd name="connsiteY9-504" fmla="*/ 3669759 h 3669759"/>
              <a:gd name="connsiteX10-505" fmla="*/ 150718 w 2812236"/>
              <a:gd name="connsiteY10-506" fmla="*/ 3666584 h 3669759"/>
              <a:gd name="connsiteX11-507" fmla="*/ 3175 w 2812236"/>
              <a:gd name="connsiteY11-508" fmla="*/ 3528524 h 3669759"/>
              <a:gd name="connsiteX12-509" fmla="*/ 0 w 2812236"/>
              <a:gd name="connsiteY12-510" fmla="*/ 3363424 h 3669759"/>
              <a:gd name="connsiteX0-511" fmla="*/ 0 w 2812543"/>
              <a:gd name="connsiteY0-512" fmla="*/ 3363425 h 3669759"/>
              <a:gd name="connsiteX1-513" fmla="*/ 0 w 2812543"/>
              <a:gd name="connsiteY1-514" fmla="*/ 3363425 h 3669759"/>
              <a:gd name="connsiteX2-515" fmla="*/ 0 w 2812543"/>
              <a:gd name="connsiteY2-516" fmla="*/ 198120 h 3669759"/>
              <a:gd name="connsiteX3-517" fmla="*/ 223520 w 2812543"/>
              <a:gd name="connsiteY3-518" fmla="*/ 0 h 3669759"/>
              <a:gd name="connsiteX4-519" fmla="*/ 2085784 w 2812543"/>
              <a:gd name="connsiteY4-520" fmla="*/ 0 h 3669759"/>
              <a:gd name="connsiteX5-521" fmla="*/ 2278823 w 2812543"/>
              <a:gd name="connsiteY5-522" fmla="*/ 177800 h 3669759"/>
              <a:gd name="connsiteX6-523" fmla="*/ 2720783 w 2812543"/>
              <a:gd name="connsiteY6-524" fmla="*/ 177800 h 3669759"/>
              <a:gd name="connsiteX7-525" fmla="*/ 2812223 w 2812543"/>
              <a:gd name="connsiteY7-526" fmla="*/ 269240 h 3669759"/>
              <a:gd name="connsiteX8-527" fmla="*/ 2563495 w 2812543"/>
              <a:gd name="connsiteY8-528" fmla="*/ 3550750 h 3669759"/>
              <a:gd name="connsiteX9-529" fmla="*/ 2452592 w 2812543"/>
              <a:gd name="connsiteY9-530" fmla="*/ 3669759 h 3669759"/>
              <a:gd name="connsiteX10-531" fmla="*/ 150718 w 2812543"/>
              <a:gd name="connsiteY10-532" fmla="*/ 3666584 h 3669759"/>
              <a:gd name="connsiteX11-533" fmla="*/ 3175 w 2812543"/>
              <a:gd name="connsiteY11-534" fmla="*/ 3528524 h 3669759"/>
              <a:gd name="connsiteX12-535" fmla="*/ 0 w 2812543"/>
              <a:gd name="connsiteY12-536" fmla="*/ 3363424 h 3669759"/>
              <a:gd name="connsiteX0-537" fmla="*/ 0 w 2815396"/>
              <a:gd name="connsiteY0-538" fmla="*/ 3363425 h 3669759"/>
              <a:gd name="connsiteX1-539" fmla="*/ 0 w 2815396"/>
              <a:gd name="connsiteY1-540" fmla="*/ 3363425 h 3669759"/>
              <a:gd name="connsiteX2-541" fmla="*/ 0 w 2815396"/>
              <a:gd name="connsiteY2-542" fmla="*/ 198120 h 3669759"/>
              <a:gd name="connsiteX3-543" fmla="*/ 223520 w 2815396"/>
              <a:gd name="connsiteY3-544" fmla="*/ 0 h 3669759"/>
              <a:gd name="connsiteX4-545" fmla="*/ 2085784 w 2815396"/>
              <a:gd name="connsiteY4-546" fmla="*/ 0 h 3669759"/>
              <a:gd name="connsiteX5-547" fmla="*/ 2278823 w 2815396"/>
              <a:gd name="connsiteY5-548" fmla="*/ 177800 h 3669759"/>
              <a:gd name="connsiteX6-549" fmla="*/ 2720783 w 2815396"/>
              <a:gd name="connsiteY6-550" fmla="*/ 177800 h 3669759"/>
              <a:gd name="connsiteX7-551" fmla="*/ 2812223 w 2815396"/>
              <a:gd name="connsiteY7-552" fmla="*/ 269240 h 3669759"/>
              <a:gd name="connsiteX8-553" fmla="*/ 2815396 w 2815396"/>
              <a:gd name="connsiteY8-554" fmla="*/ 3550750 h 3669759"/>
              <a:gd name="connsiteX9-555" fmla="*/ 2452592 w 2815396"/>
              <a:gd name="connsiteY9-556" fmla="*/ 3669759 h 3669759"/>
              <a:gd name="connsiteX10-557" fmla="*/ 150718 w 2815396"/>
              <a:gd name="connsiteY10-558" fmla="*/ 3666584 h 3669759"/>
              <a:gd name="connsiteX11-559" fmla="*/ 3175 w 2815396"/>
              <a:gd name="connsiteY11-560" fmla="*/ 3528524 h 3669759"/>
              <a:gd name="connsiteX12-561" fmla="*/ 0 w 2815396"/>
              <a:gd name="connsiteY12-562" fmla="*/ 3363424 h 3669759"/>
              <a:gd name="connsiteX0-563" fmla="*/ 0 w 2815396"/>
              <a:gd name="connsiteY0-564" fmla="*/ 3363425 h 3669759"/>
              <a:gd name="connsiteX1-565" fmla="*/ 0 w 2815396"/>
              <a:gd name="connsiteY1-566" fmla="*/ 3363425 h 3669759"/>
              <a:gd name="connsiteX2-567" fmla="*/ 0 w 2815396"/>
              <a:gd name="connsiteY2-568" fmla="*/ 198120 h 3669759"/>
              <a:gd name="connsiteX3-569" fmla="*/ 223520 w 2815396"/>
              <a:gd name="connsiteY3-570" fmla="*/ 0 h 3669759"/>
              <a:gd name="connsiteX4-571" fmla="*/ 2085784 w 2815396"/>
              <a:gd name="connsiteY4-572" fmla="*/ 0 h 3669759"/>
              <a:gd name="connsiteX5-573" fmla="*/ 2278823 w 2815396"/>
              <a:gd name="connsiteY5-574" fmla="*/ 177800 h 3669759"/>
              <a:gd name="connsiteX6-575" fmla="*/ 2720783 w 2815396"/>
              <a:gd name="connsiteY6-576" fmla="*/ 177800 h 3669759"/>
              <a:gd name="connsiteX7-577" fmla="*/ 2812223 w 2815396"/>
              <a:gd name="connsiteY7-578" fmla="*/ 269240 h 3669759"/>
              <a:gd name="connsiteX8-579" fmla="*/ 2815396 w 2815396"/>
              <a:gd name="connsiteY8-580" fmla="*/ 3550750 h 3669759"/>
              <a:gd name="connsiteX9-581" fmla="*/ 2704493 w 2815396"/>
              <a:gd name="connsiteY9-582" fmla="*/ 3669759 h 3669759"/>
              <a:gd name="connsiteX10-583" fmla="*/ 150718 w 2815396"/>
              <a:gd name="connsiteY10-584" fmla="*/ 3666584 h 3669759"/>
              <a:gd name="connsiteX11-585" fmla="*/ 3175 w 2815396"/>
              <a:gd name="connsiteY11-586" fmla="*/ 3528524 h 3669759"/>
              <a:gd name="connsiteX12-587" fmla="*/ 0 w 2815396"/>
              <a:gd name="connsiteY12-588" fmla="*/ 3363424 h 3669759"/>
              <a:gd name="connsiteX0-589" fmla="*/ 0 w 4974829"/>
              <a:gd name="connsiteY0-590" fmla="*/ 3363425 h 3669759"/>
              <a:gd name="connsiteX1-591" fmla="*/ 0 w 4974829"/>
              <a:gd name="connsiteY1-592" fmla="*/ 3363425 h 3669759"/>
              <a:gd name="connsiteX2-593" fmla="*/ 0 w 4974829"/>
              <a:gd name="connsiteY2-594" fmla="*/ 198120 h 3669759"/>
              <a:gd name="connsiteX3-595" fmla="*/ 223520 w 4974829"/>
              <a:gd name="connsiteY3-596" fmla="*/ 0 h 3669759"/>
              <a:gd name="connsiteX4-597" fmla="*/ 4974829 w 4974829"/>
              <a:gd name="connsiteY4-598" fmla="*/ 0 h 3669759"/>
              <a:gd name="connsiteX5-599" fmla="*/ 2278823 w 4974829"/>
              <a:gd name="connsiteY5-600" fmla="*/ 177800 h 3669759"/>
              <a:gd name="connsiteX6-601" fmla="*/ 2720783 w 4974829"/>
              <a:gd name="connsiteY6-602" fmla="*/ 177800 h 3669759"/>
              <a:gd name="connsiteX7-603" fmla="*/ 2812223 w 4974829"/>
              <a:gd name="connsiteY7-604" fmla="*/ 269240 h 3669759"/>
              <a:gd name="connsiteX8-605" fmla="*/ 2815396 w 4974829"/>
              <a:gd name="connsiteY8-606" fmla="*/ 3550750 h 3669759"/>
              <a:gd name="connsiteX9-607" fmla="*/ 2704493 w 4974829"/>
              <a:gd name="connsiteY9-608" fmla="*/ 3669759 h 3669759"/>
              <a:gd name="connsiteX10-609" fmla="*/ 150718 w 4974829"/>
              <a:gd name="connsiteY10-610" fmla="*/ 3666584 h 3669759"/>
              <a:gd name="connsiteX11-611" fmla="*/ 3175 w 4974829"/>
              <a:gd name="connsiteY11-612" fmla="*/ 3528524 h 3669759"/>
              <a:gd name="connsiteX12-613" fmla="*/ 0 w 4974829"/>
              <a:gd name="connsiteY12-614" fmla="*/ 3363424 h 3669759"/>
              <a:gd name="connsiteX0-615" fmla="*/ 0 w 5167867"/>
              <a:gd name="connsiteY0-616" fmla="*/ 3363425 h 3669759"/>
              <a:gd name="connsiteX1-617" fmla="*/ 0 w 5167867"/>
              <a:gd name="connsiteY1-618" fmla="*/ 3363425 h 3669759"/>
              <a:gd name="connsiteX2-619" fmla="*/ 0 w 5167867"/>
              <a:gd name="connsiteY2-620" fmla="*/ 198120 h 3669759"/>
              <a:gd name="connsiteX3-621" fmla="*/ 223520 w 5167867"/>
              <a:gd name="connsiteY3-622" fmla="*/ 0 h 3669759"/>
              <a:gd name="connsiteX4-623" fmla="*/ 4974829 w 5167867"/>
              <a:gd name="connsiteY4-624" fmla="*/ 0 h 3669759"/>
              <a:gd name="connsiteX5-625" fmla="*/ 5167867 w 5167867"/>
              <a:gd name="connsiteY5-626" fmla="*/ 177800 h 3669759"/>
              <a:gd name="connsiteX6-627" fmla="*/ 2720783 w 5167867"/>
              <a:gd name="connsiteY6-628" fmla="*/ 177800 h 3669759"/>
              <a:gd name="connsiteX7-629" fmla="*/ 2812223 w 5167867"/>
              <a:gd name="connsiteY7-630" fmla="*/ 269240 h 3669759"/>
              <a:gd name="connsiteX8-631" fmla="*/ 2815396 w 5167867"/>
              <a:gd name="connsiteY8-632" fmla="*/ 3550750 h 3669759"/>
              <a:gd name="connsiteX9-633" fmla="*/ 2704493 w 5167867"/>
              <a:gd name="connsiteY9-634" fmla="*/ 3669759 h 3669759"/>
              <a:gd name="connsiteX10-635" fmla="*/ 150718 w 5167867"/>
              <a:gd name="connsiteY10-636" fmla="*/ 3666584 h 3669759"/>
              <a:gd name="connsiteX11-637" fmla="*/ 3175 w 5167867"/>
              <a:gd name="connsiteY11-638" fmla="*/ 3528524 h 3669759"/>
              <a:gd name="connsiteX12-639" fmla="*/ 0 w 5167867"/>
              <a:gd name="connsiteY12-640" fmla="*/ 3363424 h 3669759"/>
              <a:gd name="connsiteX0-641" fmla="*/ 0 w 5609827"/>
              <a:gd name="connsiteY0-642" fmla="*/ 3363425 h 3669759"/>
              <a:gd name="connsiteX1-643" fmla="*/ 0 w 5609827"/>
              <a:gd name="connsiteY1-644" fmla="*/ 3363425 h 3669759"/>
              <a:gd name="connsiteX2-645" fmla="*/ 0 w 5609827"/>
              <a:gd name="connsiteY2-646" fmla="*/ 198120 h 3669759"/>
              <a:gd name="connsiteX3-647" fmla="*/ 223520 w 5609827"/>
              <a:gd name="connsiteY3-648" fmla="*/ 0 h 3669759"/>
              <a:gd name="connsiteX4-649" fmla="*/ 4974829 w 5609827"/>
              <a:gd name="connsiteY4-650" fmla="*/ 0 h 3669759"/>
              <a:gd name="connsiteX5-651" fmla="*/ 5167867 w 5609827"/>
              <a:gd name="connsiteY5-652" fmla="*/ 177800 h 3669759"/>
              <a:gd name="connsiteX6-653" fmla="*/ 5609827 w 5609827"/>
              <a:gd name="connsiteY6-654" fmla="*/ 177800 h 3669759"/>
              <a:gd name="connsiteX7-655" fmla="*/ 2812223 w 5609827"/>
              <a:gd name="connsiteY7-656" fmla="*/ 269240 h 3669759"/>
              <a:gd name="connsiteX8-657" fmla="*/ 2815396 w 5609827"/>
              <a:gd name="connsiteY8-658" fmla="*/ 3550750 h 3669759"/>
              <a:gd name="connsiteX9-659" fmla="*/ 2704493 w 5609827"/>
              <a:gd name="connsiteY9-660" fmla="*/ 3669759 h 3669759"/>
              <a:gd name="connsiteX10-661" fmla="*/ 150718 w 5609827"/>
              <a:gd name="connsiteY10-662" fmla="*/ 3666584 h 3669759"/>
              <a:gd name="connsiteX11-663" fmla="*/ 3175 w 5609827"/>
              <a:gd name="connsiteY11-664" fmla="*/ 3528524 h 3669759"/>
              <a:gd name="connsiteX12-665" fmla="*/ 0 w 5609827"/>
              <a:gd name="connsiteY12-666" fmla="*/ 3363424 h 3669759"/>
              <a:gd name="connsiteX0-667" fmla="*/ 0 w 5701266"/>
              <a:gd name="connsiteY0-668" fmla="*/ 3363425 h 3669759"/>
              <a:gd name="connsiteX1-669" fmla="*/ 0 w 5701266"/>
              <a:gd name="connsiteY1-670" fmla="*/ 3363425 h 3669759"/>
              <a:gd name="connsiteX2-671" fmla="*/ 0 w 5701266"/>
              <a:gd name="connsiteY2-672" fmla="*/ 198120 h 3669759"/>
              <a:gd name="connsiteX3-673" fmla="*/ 223520 w 5701266"/>
              <a:gd name="connsiteY3-674" fmla="*/ 0 h 3669759"/>
              <a:gd name="connsiteX4-675" fmla="*/ 4974829 w 5701266"/>
              <a:gd name="connsiteY4-676" fmla="*/ 0 h 3669759"/>
              <a:gd name="connsiteX5-677" fmla="*/ 5167867 w 5701266"/>
              <a:gd name="connsiteY5-678" fmla="*/ 177800 h 3669759"/>
              <a:gd name="connsiteX6-679" fmla="*/ 5609827 w 5701266"/>
              <a:gd name="connsiteY6-680" fmla="*/ 177800 h 3669759"/>
              <a:gd name="connsiteX7-681" fmla="*/ 5701266 w 5701266"/>
              <a:gd name="connsiteY7-682" fmla="*/ 269240 h 3669759"/>
              <a:gd name="connsiteX8-683" fmla="*/ 2815396 w 5701266"/>
              <a:gd name="connsiteY8-684" fmla="*/ 3550750 h 3669759"/>
              <a:gd name="connsiteX9-685" fmla="*/ 2704493 w 5701266"/>
              <a:gd name="connsiteY9-686" fmla="*/ 3669759 h 3669759"/>
              <a:gd name="connsiteX10-687" fmla="*/ 150718 w 5701266"/>
              <a:gd name="connsiteY10-688" fmla="*/ 3666584 h 3669759"/>
              <a:gd name="connsiteX11-689" fmla="*/ 3175 w 5701266"/>
              <a:gd name="connsiteY11-690" fmla="*/ 3528524 h 3669759"/>
              <a:gd name="connsiteX12-691" fmla="*/ 0 w 5701266"/>
              <a:gd name="connsiteY12-692" fmla="*/ 3363424 h 3669759"/>
              <a:gd name="connsiteX0-693" fmla="*/ 0 w 5701267"/>
              <a:gd name="connsiteY0-694" fmla="*/ 3363425 h 3669759"/>
              <a:gd name="connsiteX1-695" fmla="*/ 0 w 5701267"/>
              <a:gd name="connsiteY1-696" fmla="*/ 3363425 h 3669759"/>
              <a:gd name="connsiteX2-697" fmla="*/ 0 w 5701267"/>
              <a:gd name="connsiteY2-698" fmla="*/ 198120 h 3669759"/>
              <a:gd name="connsiteX3-699" fmla="*/ 223520 w 5701267"/>
              <a:gd name="connsiteY3-700" fmla="*/ 0 h 3669759"/>
              <a:gd name="connsiteX4-701" fmla="*/ 4974829 w 5701267"/>
              <a:gd name="connsiteY4-702" fmla="*/ 0 h 3669759"/>
              <a:gd name="connsiteX5-703" fmla="*/ 5167867 w 5701267"/>
              <a:gd name="connsiteY5-704" fmla="*/ 177800 h 3669759"/>
              <a:gd name="connsiteX6-705" fmla="*/ 5609827 w 5701267"/>
              <a:gd name="connsiteY6-706" fmla="*/ 177800 h 3669759"/>
              <a:gd name="connsiteX7-707" fmla="*/ 5701266 w 5701267"/>
              <a:gd name="connsiteY7-708" fmla="*/ 269240 h 3669759"/>
              <a:gd name="connsiteX8-709" fmla="*/ 2815396 w 5701267"/>
              <a:gd name="connsiteY8-710" fmla="*/ 3550750 h 3669759"/>
              <a:gd name="connsiteX9-711" fmla="*/ 2704493 w 5701267"/>
              <a:gd name="connsiteY9-712" fmla="*/ 3669759 h 3669759"/>
              <a:gd name="connsiteX10-713" fmla="*/ 150718 w 5701267"/>
              <a:gd name="connsiteY10-714" fmla="*/ 3666584 h 3669759"/>
              <a:gd name="connsiteX11-715" fmla="*/ 3175 w 5701267"/>
              <a:gd name="connsiteY11-716" fmla="*/ 3528524 h 3669759"/>
              <a:gd name="connsiteX12-717" fmla="*/ 0 w 5701267"/>
              <a:gd name="connsiteY12-718" fmla="*/ 3363424 h 3669759"/>
              <a:gd name="connsiteX0-719" fmla="*/ 0 w 5701373"/>
              <a:gd name="connsiteY0-720" fmla="*/ 3363425 h 3669759"/>
              <a:gd name="connsiteX1-721" fmla="*/ 0 w 5701373"/>
              <a:gd name="connsiteY1-722" fmla="*/ 3363425 h 3669759"/>
              <a:gd name="connsiteX2-723" fmla="*/ 0 w 5701373"/>
              <a:gd name="connsiteY2-724" fmla="*/ 198120 h 3669759"/>
              <a:gd name="connsiteX3-725" fmla="*/ 223520 w 5701373"/>
              <a:gd name="connsiteY3-726" fmla="*/ 0 h 3669759"/>
              <a:gd name="connsiteX4-727" fmla="*/ 4974829 w 5701373"/>
              <a:gd name="connsiteY4-728" fmla="*/ 0 h 3669759"/>
              <a:gd name="connsiteX5-729" fmla="*/ 5167867 w 5701373"/>
              <a:gd name="connsiteY5-730" fmla="*/ 177800 h 3669759"/>
              <a:gd name="connsiteX6-731" fmla="*/ 5609827 w 5701373"/>
              <a:gd name="connsiteY6-732" fmla="*/ 177800 h 3669759"/>
              <a:gd name="connsiteX7-733" fmla="*/ 5701266 w 5701373"/>
              <a:gd name="connsiteY7-734" fmla="*/ 269240 h 3669759"/>
              <a:gd name="connsiteX8-735" fmla="*/ 2815396 w 5701373"/>
              <a:gd name="connsiteY8-736" fmla="*/ 3550750 h 3669759"/>
              <a:gd name="connsiteX9-737" fmla="*/ 2704493 w 5701373"/>
              <a:gd name="connsiteY9-738" fmla="*/ 3669759 h 3669759"/>
              <a:gd name="connsiteX10-739" fmla="*/ 150718 w 5701373"/>
              <a:gd name="connsiteY10-740" fmla="*/ 3666584 h 3669759"/>
              <a:gd name="connsiteX11-741" fmla="*/ 3175 w 5701373"/>
              <a:gd name="connsiteY11-742" fmla="*/ 3528524 h 3669759"/>
              <a:gd name="connsiteX12-743" fmla="*/ 0 w 5701373"/>
              <a:gd name="connsiteY12-744" fmla="*/ 3363424 h 3669759"/>
              <a:gd name="connsiteX0-745" fmla="*/ 0 w 5704439"/>
              <a:gd name="connsiteY0-746" fmla="*/ 3363425 h 3669759"/>
              <a:gd name="connsiteX1-747" fmla="*/ 0 w 5704439"/>
              <a:gd name="connsiteY1-748" fmla="*/ 3363425 h 3669759"/>
              <a:gd name="connsiteX2-749" fmla="*/ 0 w 5704439"/>
              <a:gd name="connsiteY2-750" fmla="*/ 198120 h 3669759"/>
              <a:gd name="connsiteX3-751" fmla="*/ 223520 w 5704439"/>
              <a:gd name="connsiteY3-752" fmla="*/ 0 h 3669759"/>
              <a:gd name="connsiteX4-753" fmla="*/ 4974829 w 5704439"/>
              <a:gd name="connsiteY4-754" fmla="*/ 0 h 3669759"/>
              <a:gd name="connsiteX5-755" fmla="*/ 5167867 w 5704439"/>
              <a:gd name="connsiteY5-756" fmla="*/ 177800 h 3669759"/>
              <a:gd name="connsiteX6-757" fmla="*/ 5609827 w 5704439"/>
              <a:gd name="connsiteY6-758" fmla="*/ 177800 h 3669759"/>
              <a:gd name="connsiteX7-759" fmla="*/ 5701266 w 5704439"/>
              <a:gd name="connsiteY7-760" fmla="*/ 269240 h 3669759"/>
              <a:gd name="connsiteX8-761" fmla="*/ 5704439 w 5704439"/>
              <a:gd name="connsiteY8-762" fmla="*/ 3550750 h 3669759"/>
              <a:gd name="connsiteX9-763" fmla="*/ 2704493 w 5704439"/>
              <a:gd name="connsiteY9-764" fmla="*/ 3669759 h 3669759"/>
              <a:gd name="connsiteX10-765" fmla="*/ 150718 w 5704439"/>
              <a:gd name="connsiteY10-766" fmla="*/ 3666584 h 3669759"/>
              <a:gd name="connsiteX11-767" fmla="*/ 3175 w 5704439"/>
              <a:gd name="connsiteY11-768" fmla="*/ 3528524 h 3669759"/>
              <a:gd name="connsiteX12-769" fmla="*/ 0 w 5704439"/>
              <a:gd name="connsiteY12-770" fmla="*/ 3363424 h 3669759"/>
              <a:gd name="connsiteX0-771" fmla="*/ 0 w 5704439"/>
              <a:gd name="connsiteY0-772" fmla="*/ 3363425 h 3669759"/>
              <a:gd name="connsiteX1-773" fmla="*/ 0 w 5704439"/>
              <a:gd name="connsiteY1-774" fmla="*/ 3363425 h 3669759"/>
              <a:gd name="connsiteX2-775" fmla="*/ 0 w 5704439"/>
              <a:gd name="connsiteY2-776" fmla="*/ 198120 h 3669759"/>
              <a:gd name="connsiteX3-777" fmla="*/ 223520 w 5704439"/>
              <a:gd name="connsiteY3-778" fmla="*/ 0 h 3669759"/>
              <a:gd name="connsiteX4-779" fmla="*/ 4974829 w 5704439"/>
              <a:gd name="connsiteY4-780" fmla="*/ 0 h 3669759"/>
              <a:gd name="connsiteX5-781" fmla="*/ 5167867 w 5704439"/>
              <a:gd name="connsiteY5-782" fmla="*/ 177800 h 3669759"/>
              <a:gd name="connsiteX6-783" fmla="*/ 5609827 w 5704439"/>
              <a:gd name="connsiteY6-784" fmla="*/ 177800 h 3669759"/>
              <a:gd name="connsiteX7-785" fmla="*/ 5701266 w 5704439"/>
              <a:gd name="connsiteY7-786" fmla="*/ 269240 h 3669759"/>
              <a:gd name="connsiteX8-787" fmla="*/ 5704439 w 5704439"/>
              <a:gd name="connsiteY8-788" fmla="*/ 3550750 h 3669759"/>
              <a:gd name="connsiteX9-789" fmla="*/ 5593536 w 5704439"/>
              <a:gd name="connsiteY9-790" fmla="*/ 3669759 h 3669759"/>
              <a:gd name="connsiteX10-791" fmla="*/ 150718 w 5704439"/>
              <a:gd name="connsiteY10-792" fmla="*/ 3666584 h 3669759"/>
              <a:gd name="connsiteX11-793" fmla="*/ 3175 w 5704439"/>
              <a:gd name="connsiteY11-794" fmla="*/ 3528524 h 3669759"/>
              <a:gd name="connsiteX12-795" fmla="*/ 0 w 5704439"/>
              <a:gd name="connsiteY12-796" fmla="*/ 3363424 h 3669759"/>
              <a:gd name="connsiteX0-797" fmla="*/ 0 w 5704439"/>
              <a:gd name="connsiteY0-798" fmla="*/ 3363425 h 3669759"/>
              <a:gd name="connsiteX1-799" fmla="*/ 0 w 5704439"/>
              <a:gd name="connsiteY1-800" fmla="*/ 3363425 h 3669759"/>
              <a:gd name="connsiteX2-801" fmla="*/ 0 w 5704439"/>
              <a:gd name="connsiteY2-802" fmla="*/ 198120 h 3669759"/>
              <a:gd name="connsiteX3-803" fmla="*/ 223520 w 5704439"/>
              <a:gd name="connsiteY3-804" fmla="*/ 0 h 3669759"/>
              <a:gd name="connsiteX4-805" fmla="*/ 4401473 w 5704439"/>
              <a:gd name="connsiteY4-806" fmla="*/ 0 h 3669759"/>
              <a:gd name="connsiteX5-807" fmla="*/ 5167867 w 5704439"/>
              <a:gd name="connsiteY5-808" fmla="*/ 177800 h 3669759"/>
              <a:gd name="connsiteX6-809" fmla="*/ 5609827 w 5704439"/>
              <a:gd name="connsiteY6-810" fmla="*/ 177800 h 3669759"/>
              <a:gd name="connsiteX7-811" fmla="*/ 5701266 w 5704439"/>
              <a:gd name="connsiteY7-812" fmla="*/ 269240 h 3669759"/>
              <a:gd name="connsiteX8-813" fmla="*/ 5704439 w 5704439"/>
              <a:gd name="connsiteY8-814" fmla="*/ 3550750 h 3669759"/>
              <a:gd name="connsiteX9-815" fmla="*/ 5593536 w 5704439"/>
              <a:gd name="connsiteY9-816" fmla="*/ 3669759 h 3669759"/>
              <a:gd name="connsiteX10-817" fmla="*/ 150718 w 5704439"/>
              <a:gd name="connsiteY10-818" fmla="*/ 3666584 h 3669759"/>
              <a:gd name="connsiteX11-819" fmla="*/ 3175 w 5704439"/>
              <a:gd name="connsiteY11-820" fmla="*/ 3528524 h 3669759"/>
              <a:gd name="connsiteX12-821" fmla="*/ 0 w 5704439"/>
              <a:gd name="connsiteY12-822" fmla="*/ 3363424 h 3669759"/>
              <a:gd name="connsiteX0-823" fmla="*/ 0 w 5704439"/>
              <a:gd name="connsiteY0-824" fmla="*/ 3363425 h 3669759"/>
              <a:gd name="connsiteX1-825" fmla="*/ 0 w 5704439"/>
              <a:gd name="connsiteY1-826" fmla="*/ 3363425 h 3669759"/>
              <a:gd name="connsiteX2-827" fmla="*/ 0 w 5704439"/>
              <a:gd name="connsiteY2-828" fmla="*/ 198120 h 3669759"/>
              <a:gd name="connsiteX3-829" fmla="*/ 223520 w 5704439"/>
              <a:gd name="connsiteY3-830" fmla="*/ 0 h 3669759"/>
              <a:gd name="connsiteX4-831" fmla="*/ 4401473 w 5704439"/>
              <a:gd name="connsiteY4-832" fmla="*/ 0 h 3669759"/>
              <a:gd name="connsiteX5-833" fmla="*/ 4594511 w 5704439"/>
              <a:gd name="connsiteY5-834" fmla="*/ 177800 h 3669759"/>
              <a:gd name="connsiteX6-835" fmla="*/ 5609827 w 5704439"/>
              <a:gd name="connsiteY6-836" fmla="*/ 177800 h 3669759"/>
              <a:gd name="connsiteX7-837" fmla="*/ 5701266 w 5704439"/>
              <a:gd name="connsiteY7-838" fmla="*/ 269240 h 3669759"/>
              <a:gd name="connsiteX8-839" fmla="*/ 5704439 w 5704439"/>
              <a:gd name="connsiteY8-840" fmla="*/ 3550750 h 3669759"/>
              <a:gd name="connsiteX9-841" fmla="*/ 5593536 w 5704439"/>
              <a:gd name="connsiteY9-842" fmla="*/ 3669759 h 3669759"/>
              <a:gd name="connsiteX10-843" fmla="*/ 150718 w 5704439"/>
              <a:gd name="connsiteY10-844" fmla="*/ 3666584 h 3669759"/>
              <a:gd name="connsiteX11-845" fmla="*/ 3175 w 5704439"/>
              <a:gd name="connsiteY11-846" fmla="*/ 3528524 h 3669759"/>
              <a:gd name="connsiteX12-847" fmla="*/ 0 w 5704439"/>
              <a:gd name="connsiteY12-848" fmla="*/ 3363424 h 3669759"/>
              <a:gd name="connsiteX0-849" fmla="*/ 0 w 5704439"/>
              <a:gd name="connsiteY0-850" fmla="*/ 3363425 h 3669759"/>
              <a:gd name="connsiteX1-851" fmla="*/ 0 w 5704439"/>
              <a:gd name="connsiteY1-852" fmla="*/ 3363425 h 3669759"/>
              <a:gd name="connsiteX2-853" fmla="*/ 0 w 5704439"/>
              <a:gd name="connsiteY2-854" fmla="*/ 198120 h 3669759"/>
              <a:gd name="connsiteX3-855" fmla="*/ 223520 w 5704439"/>
              <a:gd name="connsiteY3-856" fmla="*/ 0 h 3669759"/>
              <a:gd name="connsiteX4-857" fmla="*/ 4401473 w 5704439"/>
              <a:gd name="connsiteY4-858" fmla="*/ 0 h 3669759"/>
              <a:gd name="connsiteX5-859" fmla="*/ 4594511 w 5704439"/>
              <a:gd name="connsiteY5-860" fmla="*/ 177800 h 3669759"/>
              <a:gd name="connsiteX6-861" fmla="*/ 5036471 w 5704439"/>
              <a:gd name="connsiteY6-862" fmla="*/ 177800 h 3669759"/>
              <a:gd name="connsiteX7-863" fmla="*/ 5701266 w 5704439"/>
              <a:gd name="connsiteY7-864" fmla="*/ 269240 h 3669759"/>
              <a:gd name="connsiteX8-865" fmla="*/ 5704439 w 5704439"/>
              <a:gd name="connsiteY8-866" fmla="*/ 3550750 h 3669759"/>
              <a:gd name="connsiteX9-867" fmla="*/ 5593536 w 5704439"/>
              <a:gd name="connsiteY9-868" fmla="*/ 3669759 h 3669759"/>
              <a:gd name="connsiteX10-869" fmla="*/ 150718 w 5704439"/>
              <a:gd name="connsiteY10-870" fmla="*/ 3666584 h 3669759"/>
              <a:gd name="connsiteX11-871" fmla="*/ 3175 w 5704439"/>
              <a:gd name="connsiteY11-872" fmla="*/ 3528524 h 3669759"/>
              <a:gd name="connsiteX12-873" fmla="*/ 0 w 5704439"/>
              <a:gd name="connsiteY12-874" fmla="*/ 3363424 h 3669759"/>
              <a:gd name="connsiteX0-875" fmla="*/ 0 w 5704439"/>
              <a:gd name="connsiteY0-876" fmla="*/ 3363425 h 3669759"/>
              <a:gd name="connsiteX1-877" fmla="*/ 0 w 5704439"/>
              <a:gd name="connsiteY1-878" fmla="*/ 3363425 h 3669759"/>
              <a:gd name="connsiteX2-879" fmla="*/ 0 w 5704439"/>
              <a:gd name="connsiteY2-880" fmla="*/ 198120 h 3669759"/>
              <a:gd name="connsiteX3-881" fmla="*/ 223520 w 5704439"/>
              <a:gd name="connsiteY3-882" fmla="*/ 0 h 3669759"/>
              <a:gd name="connsiteX4-883" fmla="*/ 4401473 w 5704439"/>
              <a:gd name="connsiteY4-884" fmla="*/ 0 h 3669759"/>
              <a:gd name="connsiteX5-885" fmla="*/ 4594511 w 5704439"/>
              <a:gd name="connsiteY5-886" fmla="*/ 177800 h 3669759"/>
              <a:gd name="connsiteX6-887" fmla="*/ 5036471 w 5704439"/>
              <a:gd name="connsiteY6-888" fmla="*/ 177800 h 3669759"/>
              <a:gd name="connsiteX7-889" fmla="*/ 5127910 w 5704439"/>
              <a:gd name="connsiteY7-890" fmla="*/ 269240 h 3669759"/>
              <a:gd name="connsiteX8-891" fmla="*/ 5704439 w 5704439"/>
              <a:gd name="connsiteY8-892" fmla="*/ 3550750 h 3669759"/>
              <a:gd name="connsiteX9-893" fmla="*/ 5593536 w 5704439"/>
              <a:gd name="connsiteY9-894" fmla="*/ 3669759 h 3669759"/>
              <a:gd name="connsiteX10-895" fmla="*/ 150718 w 5704439"/>
              <a:gd name="connsiteY10-896" fmla="*/ 3666584 h 3669759"/>
              <a:gd name="connsiteX11-897" fmla="*/ 3175 w 5704439"/>
              <a:gd name="connsiteY11-898" fmla="*/ 3528524 h 3669759"/>
              <a:gd name="connsiteX12-899" fmla="*/ 0 w 5704439"/>
              <a:gd name="connsiteY12-900" fmla="*/ 3363424 h 3669759"/>
              <a:gd name="connsiteX0-901" fmla="*/ 0 w 5704439"/>
              <a:gd name="connsiteY0-902" fmla="*/ 3363425 h 3669759"/>
              <a:gd name="connsiteX1-903" fmla="*/ 0 w 5704439"/>
              <a:gd name="connsiteY1-904" fmla="*/ 3363425 h 3669759"/>
              <a:gd name="connsiteX2-905" fmla="*/ 0 w 5704439"/>
              <a:gd name="connsiteY2-906" fmla="*/ 198120 h 3669759"/>
              <a:gd name="connsiteX3-907" fmla="*/ 223520 w 5704439"/>
              <a:gd name="connsiteY3-908" fmla="*/ 0 h 3669759"/>
              <a:gd name="connsiteX4-909" fmla="*/ 4401473 w 5704439"/>
              <a:gd name="connsiteY4-910" fmla="*/ 0 h 3669759"/>
              <a:gd name="connsiteX5-911" fmla="*/ 4594511 w 5704439"/>
              <a:gd name="connsiteY5-912" fmla="*/ 177800 h 3669759"/>
              <a:gd name="connsiteX6-913" fmla="*/ 5036471 w 5704439"/>
              <a:gd name="connsiteY6-914" fmla="*/ 177800 h 3669759"/>
              <a:gd name="connsiteX7-915" fmla="*/ 5127910 w 5704439"/>
              <a:gd name="connsiteY7-916" fmla="*/ 269240 h 3669759"/>
              <a:gd name="connsiteX8-917" fmla="*/ 5704439 w 5704439"/>
              <a:gd name="connsiteY8-918" fmla="*/ 3550750 h 3669759"/>
              <a:gd name="connsiteX9-919" fmla="*/ 5593536 w 5704439"/>
              <a:gd name="connsiteY9-920" fmla="*/ 3669759 h 3669759"/>
              <a:gd name="connsiteX10-921" fmla="*/ 150718 w 5704439"/>
              <a:gd name="connsiteY10-922" fmla="*/ 3666584 h 3669759"/>
              <a:gd name="connsiteX11-923" fmla="*/ 3175 w 5704439"/>
              <a:gd name="connsiteY11-924" fmla="*/ 3528524 h 3669759"/>
              <a:gd name="connsiteX12-925" fmla="*/ 0 w 5704439"/>
              <a:gd name="connsiteY12-926" fmla="*/ 3363424 h 3669759"/>
              <a:gd name="connsiteX0-927" fmla="*/ 0 w 5704439"/>
              <a:gd name="connsiteY0-928" fmla="*/ 3363425 h 3669759"/>
              <a:gd name="connsiteX1-929" fmla="*/ 0 w 5704439"/>
              <a:gd name="connsiteY1-930" fmla="*/ 3363425 h 3669759"/>
              <a:gd name="connsiteX2-931" fmla="*/ 0 w 5704439"/>
              <a:gd name="connsiteY2-932" fmla="*/ 198120 h 3669759"/>
              <a:gd name="connsiteX3-933" fmla="*/ 223520 w 5704439"/>
              <a:gd name="connsiteY3-934" fmla="*/ 0 h 3669759"/>
              <a:gd name="connsiteX4-935" fmla="*/ 4401473 w 5704439"/>
              <a:gd name="connsiteY4-936" fmla="*/ 0 h 3669759"/>
              <a:gd name="connsiteX5-937" fmla="*/ 4594511 w 5704439"/>
              <a:gd name="connsiteY5-938" fmla="*/ 177800 h 3669759"/>
              <a:gd name="connsiteX6-939" fmla="*/ 5036471 w 5704439"/>
              <a:gd name="connsiteY6-940" fmla="*/ 177800 h 3669759"/>
              <a:gd name="connsiteX7-941" fmla="*/ 5127910 w 5704439"/>
              <a:gd name="connsiteY7-942" fmla="*/ 269240 h 3669759"/>
              <a:gd name="connsiteX8-943" fmla="*/ 5704439 w 5704439"/>
              <a:gd name="connsiteY8-944" fmla="*/ 3550750 h 3669759"/>
              <a:gd name="connsiteX9-945" fmla="*/ 5593536 w 5704439"/>
              <a:gd name="connsiteY9-946" fmla="*/ 3669759 h 3669759"/>
              <a:gd name="connsiteX10-947" fmla="*/ 150718 w 5704439"/>
              <a:gd name="connsiteY10-948" fmla="*/ 3666584 h 3669759"/>
              <a:gd name="connsiteX11-949" fmla="*/ 3175 w 5704439"/>
              <a:gd name="connsiteY11-950" fmla="*/ 3528524 h 3669759"/>
              <a:gd name="connsiteX12-951" fmla="*/ 0 w 5704439"/>
              <a:gd name="connsiteY12-952" fmla="*/ 3363424 h 3669759"/>
              <a:gd name="connsiteX0-953" fmla="*/ 0 w 5593536"/>
              <a:gd name="connsiteY0-954" fmla="*/ 3363425 h 3669759"/>
              <a:gd name="connsiteX1-955" fmla="*/ 0 w 5593536"/>
              <a:gd name="connsiteY1-956" fmla="*/ 3363425 h 3669759"/>
              <a:gd name="connsiteX2-957" fmla="*/ 0 w 5593536"/>
              <a:gd name="connsiteY2-958" fmla="*/ 198120 h 3669759"/>
              <a:gd name="connsiteX3-959" fmla="*/ 223520 w 5593536"/>
              <a:gd name="connsiteY3-960" fmla="*/ 0 h 3669759"/>
              <a:gd name="connsiteX4-961" fmla="*/ 4401473 w 5593536"/>
              <a:gd name="connsiteY4-962" fmla="*/ 0 h 3669759"/>
              <a:gd name="connsiteX5-963" fmla="*/ 4594511 w 5593536"/>
              <a:gd name="connsiteY5-964" fmla="*/ 177800 h 3669759"/>
              <a:gd name="connsiteX6-965" fmla="*/ 5036471 w 5593536"/>
              <a:gd name="connsiteY6-966" fmla="*/ 177800 h 3669759"/>
              <a:gd name="connsiteX7-967" fmla="*/ 5127910 w 5593536"/>
              <a:gd name="connsiteY7-968" fmla="*/ 269240 h 3669759"/>
              <a:gd name="connsiteX8-969" fmla="*/ 5131083 w 5593536"/>
              <a:gd name="connsiteY8-970" fmla="*/ 3550750 h 3669759"/>
              <a:gd name="connsiteX9-971" fmla="*/ 5593536 w 5593536"/>
              <a:gd name="connsiteY9-972" fmla="*/ 3669759 h 3669759"/>
              <a:gd name="connsiteX10-973" fmla="*/ 150718 w 5593536"/>
              <a:gd name="connsiteY10-974" fmla="*/ 3666584 h 3669759"/>
              <a:gd name="connsiteX11-975" fmla="*/ 3175 w 5593536"/>
              <a:gd name="connsiteY11-976" fmla="*/ 3528524 h 3669759"/>
              <a:gd name="connsiteX12-977" fmla="*/ 0 w 5593536"/>
              <a:gd name="connsiteY12-978" fmla="*/ 3363424 h 3669759"/>
              <a:gd name="connsiteX0-979" fmla="*/ 0 w 5131083"/>
              <a:gd name="connsiteY0-980" fmla="*/ 3363425 h 3669759"/>
              <a:gd name="connsiteX1-981" fmla="*/ 0 w 5131083"/>
              <a:gd name="connsiteY1-982" fmla="*/ 3363425 h 3669759"/>
              <a:gd name="connsiteX2-983" fmla="*/ 0 w 5131083"/>
              <a:gd name="connsiteY2-984" fmla="*/ 198120 h 3669759"/>
              <a:gd name="connsiteX3-985" fmla="*/ 223520 w 5131083"/>
              <a:gd name="connsiteY3-986" fmla="*/ 0 h 3669759"/>
              <a:gd name="connsiteX4-987" fmla="*/ 4401473 w 5131083"/>
              <a:gd name="connsiteY4-988" fmla="*/ 0 h 3669759"/>
              <a:gd name="connsiteX5-989" fmla="*/ 4594511 w 5131083"/>
              <a:gd name="connsiteY5-990" fmla="*/ 177800 h 3669759"/>
              <a:gd name="connsiteX6-991" fmla="*/ 5036471 w 5131083"/>
              <a:gd name="connsiteY6-992" fmla="*/ 177800 h 3669759"/>
              <a:gd name="connsiteX7-993" fmla="*/ 5127910 w 5131083"/>
              <a:gd name="connsiteY7-994" fmla="*/ 269240 h 3669759"/>
              <a:gd name="connsiteX8-995" fmla="*/ 5131083 w 5131083"/>
              <a:gd name="connsiteY8-996" fmla="*/ 3550750 h 3669759"/>
              <a:gd name="connsiteX9-997" fmla="*/ 5020180 w 5131083"/>
              <a:gd name="connsiteY9-998" fmla="*/ 3669759 h 3669759"/>
              <a:gd name="connsiteX10-999" fmla="*/ 150718 w 5131083"/>
              <a:gd name="connsiteY10-1000" fmla="*/ 3666584 h 3669759"/>
              <a:gd name="connsiteX11-1001" fmla="*/ 3175 w 5131083"/>
              <a:gd name="connsiteY11-1002" fmla="*/ 3528524 h 3669759"/>
              <a:gd name="connsiteX12-1003" fmla="*/ 0 w 5131083"/>
              <a:gd name="connsiteY12-1004" fmla="*/ 3363424 h 3669759"/>
              <a:gd name="connsiteX0-1005" fmla="*/ 0 w 5131083"/>
              <a:gd name="connsiteY0-1006" fmla="*/ 3363425 h 3669759"/>
              <a:gd name="connsiteX1-1007" fmla="*/ 0 w 5131083"/>
              <a:gd name="connsiteY1-1008" fmla="*/ 3363425 h 3669759"/>
              <a:gd name="connsiteX2-1009" fmla="*/ 0 w 5131083"/>
              <a:gd name="connsiteY2-1010" fmla="*/ 198120 h 3669759"/>
              <a:gd name="connsiteX3-1011" fmla="*/ 223520 w 5131083"/>
              <a:gd name="connsiteY3-1012" fmla="*/ 0 h 3669759"/>
              <a:gd name="connsiteX4-1013" fmla="*/ 4201395 w 5131083"/>
              <a:gd name="connsiteY4-1014" fmla="*/ 0 h 3669759"/>
              <a:gd name="connsiteX5-1015" fmla="*/ 4594511 w 5131083"/>
              <a:gd name="connsiteY5-1016" fmla="*/ 177800 h 3669759"/>
              <a:gd name="connsiteX6-1017" fmla="*/ 5036471 w 5131083"/>
              <a:gd name="connsiteY6-1018" fmla="*/ 177800 h 3669759"/>
              <a:gd name="connsiteX7-1019" fmla="*/ 5127910 w 5131083"/>
              <a:gd name="connsiteY7-1020" fmla="*/ 269240 h 3669759"/>
              <a:gd name="connsiteX8-1021" fmla="*/ 5131083 w 5131083"/>
              <a:gd name="connsiteY8-1022" fmla="*/ 3550750 h 3669759"/>
              <a:gd name="connsiteX9-1023" fmla="*/ 5020180 w 5131083"/>
              <a:gd name="connsiteY9-1024" fmla="*/ 3669759 h 3669759"/>
              <a:gd name="connsiteX10-1025" fmla="*/ 150718 w 5131083"/>
              <a:gd name="connsiteY10-1026" fmla="*/ 3666584 h 3669759"/>
              <a:gd name="connsiteX11-1027" fmla="*/ 3175 w 5131083"/>
              <a:gd name="connsiteY11-1028" fmla="*/ 3528524 h 3669759"/>
              <a:gd name="connsiteX12-1029" fmla="*/ 0 w 5131083"/>
              <a:gd name="connsiteY12-1030" fmla="*/ 3363424 h 3669759"/>
              <a:gd name="connsiteX0-1031" fmla="*/ 0 w 5131083"/>
              <a:gd name="connsiteY0-1032" fmla="*/ 3363425 h 3669759"/>
              <a:gd name="connsiteX1-1033" fmla="*/ 0 w 5131083"/>
              <a:gd name="connsiteY1-1034" fmla="*/ 3363425 h 3669759"/>
              <a:gd name="connsiteX2-1035" fmla="*/ 0 w 5131083"/>
              <a:gd name="connsiteY2-1036" fmla="*/ 198120 h 3669759"/>
              <a:gd name="connsiteX3-1037" fmla="*/ 223520 w 5131083"/>
              <a:gd name="connsiteY3-1038" fmla="*/ 0 h 3669759"/>
              <a:gd name="connsiteX4-1039" fmla="*/ 4201395 w 5131083"/>
              <a:gd name="connsiteY4-1040" fmla="*/ 0 h 3669759"/>
              <a:gd name="connsiteX5-1041" fmla="*/ 4394433 w 5131083"/>
              <a:gd name="connsiteY5-1042" fmla="*/ 177800 h 3669759"/>
              <a:gd name="connsiteX6-1043" fmla="*/ 5036471 w 5131083"/>
              <a:gd name="connsiteY6-1044" fmla="*/ 177800 h 3669759"/>
              <a:gd name="connsiteX7-1045" fmla="*/ 5127910 w 5131083"/>
              <a:gd name="connsiteY7-1046" fmla="*/ 269240 h 3669759"/>
              <a:gd name="connsiteX8-1047" fmla="*/ 5131083 w 5131083"/>
              <a:gd name="connsiteY8-1048" fmla="*/ 3550750 h 3669759"/>
              <a:gd name="connsiteX9-1049" fmla="*/ 5020180 w 5131083"/>
              <a:gd name="connsiteY9-1050" fmla="*/ 3669759 h 3669759"/>
              <a:gd name="connsiteX10-1051" fmla="*/ 150718 w 5131083"/>
              <a:gd name="connsiteY10-1052" fmla="*/ 3666584 h 3669759"/>
              <a:gd name="connsiteX11-1053" fmla="*/ 3175 w 5131083"/>
              <a:gd name="connsiteY11-1054" fmla="*/ 3528524 h 3669759"/>
              <a:gd name="connsiteX12-1055" fmla="*/ 0 w 5131083"/>
              <a:gd name="connsiteY12-1056" fmla="*/ 3363424 h 3669759"/>
              <a:gd name="connsiteX0-1057" fmla="*/ 0 w 5131083"/>
              <a:gd name="connsiteY0-1058" fmla="*/ 3363425 h 3669759"/>
              <a:gd name="connsiteX1-1059" fmla="*/ 0 w 5131083"/>
              <a:gd name="connsiteY1-1060" fmla="*/ 3363425 h 3669759"/>
              <a:gd name="connsiteX2-1061" fmla="*/ 0 w 5131083"/>
              <a:gd name="connsiteY2-1062" fmla="*/ 198120 h 3669759"/>
              <a:gd name="connsiteX3-1063" fmla="*/ 223520 w 5131083"/>
              <a:gd name="connsiteY3-1064" fmla="*/ 0 h 3669759"/>
              <a:gd name="connsiteX4-1065" fmla="*/ 4201395 w 5131083"/>
              <a:gd name="connsiteY4-1066" fmla="*/ 0 h 3669759"/>
              <a:gd name="connsiteX5-1067" fmla="*/ 4394433 w 5131083"/>
              <a:gd name="connsiteY5-1068" fmla="*/ 177800 h 3669759"/>
              <a:gd name="connsiteX6-1069" fmla="*/ 4836394 w 5131083"/>
              <a:gd name="connsiteY6-1070" fmla="*/ 177800 h 3669759"/>
              <a:gd name="connsiteX7-1071" fmla="*/ 5127910 w 5131083"/>
              <a:gd name="connsiteY7-1072" fmla="*/ 269240 h 3669759"/>
              <a:gd name="connsiteX8-1073" fmla="*/ 5131083 w 5131083"/>
              <a:gd name="connsiteY8-1074" fmla="*/ 3550750 h 3669759"/>
              <a:gd name="connsiteX9-1075" fmla="*/ 5020180 w 5131083"/>
              <a:gd name="connsiteY9-1076" fmla="*/ 3669759 h 3669759"/>
              <a:gd name="connsiteX10-1077" fmla="*/ 150718 w 5131083"/>
              <a:gd name="connsiteY10-1078" fmla="*/ 3666584 h 3669759"/>
              <a:gd name="connsiteX11-1079" fmla="*/ 3175 w 5131083"/>
              <a:gd name="connsiteY11-1080" fmla="*/ 3528524 h 3669759"/>
              <a:gd name="connsiteX12-1081" fmla="*/ 0 w 5131083"/>
              <a:gd name="connsiteY12-1082" fmla="*/ 3363424 h 3669759"/>
              <a:gd name="connsiteX0-1083" fmla="*/ 0 w 5131083"/>
              <a:gd name="connsiteY0-1084" fmla="*/ 3363425 h 3669759"/>
              <a:gd name="connsiteX1-1085" fmla="*/ 0 w 5131083"/>
              <a:gd name="connsiteY1-1086" fmla="*/ 3363425 h 3669759"/>
              <a:gd name="connsiteX2-1087" fmla="*/ 0 w 5131083"/>
              <a:gd name="connsiteY2-1088" fmla="*/ 198120 h 3669759"/>
              <a:gd name="connsiteX3-1089" fmla="*/ 223520 w 5131083"/>
              <a:gd name="connsiteY3-1090" fmla="*/ 0 h 3669759"/>
              <a:gd name="connsiteX4-1091" fmla="*/ 4201395 w 5131083"/>
              <a:gd name="connsiteY4-1092" fmla="*/ 0 h 3669759"/>
              <a:gd name="connsiteX5-1093" fmla="*/ 4394433 w 5131083"/>
              <a:gd name="connsiteY5-1094" fmla="*/ 177800 h 3669759"/>
              <a:gd name="connsiteX6-1095" fmla="*/ 4836394 w 5131083"/>
              <a:gd name="connsiteY6-1096" fmla="*/ 177800 h 3669759"/>
              <a:gd name="connsiteX7-1097" fmla="*/ 4927832 w 5131083"/>
              <a:gd name="connsiteY7-1098" fmla="*/ 269240 h 3669759"/>
              <a:gd name="connsiteX8-1099" fmla="*/ 5131083 w 5131083"/>
              <a:gd name="connsiteY8-1100" fmla="*/ 3550750 h 3669759"/>
              <a:gd name="connsiteX9-1101" fmla="*/ 5020180 w 5131083"/>
              <a:gd name="connsiteY9-1102" fmla="*/ 3669759 h 3669759"/>
              <a:gd name="connsiteX10-1103" fmla="*/ 150718 w 5131083"/>
              <a:gd name="connsiteY10-1104" fmla="*/ 3666584 h 3669759"/>
              <a:gd name="connsiteX11-1105" fmla="*/ 3175 w 5131083"/>
              <a:gd name="connsiteY11-1106" fmla="*/ 3528524 h 3669759"/>
              <a:gd name="connsiteX12-1107" fmla="*/ 0 w 5131083"/>
              <a:gd name="connsiteY12-1108" fmla="*/ 3363424 h 3669759"/>
              <a:gd name="connsiteX0-1109" fmla="*/ 0 w 5131083"/>
              <a:gd name="connsiteY0-1110" fmla="*/ 3363425 h 3669759"/>
              <a:gd name="connsiteX1-1111" fmla="*/ 0 w 5131083"/>
              <a:gd name="connsiteY1-1112" fmla="*/ 3363425 h 3669759"/>
              <a:gd name="connsiteX2-1113" fmla="*/ 0 w 5131083"/>
              <a:gd name="connsiteY2-1114" fmla="*/ 198120 h 3669759"/>
              <a:gd name="connsiteX3-1115" fmla="*/ 223520 w 5131083"/>
              <a:gd name="connsiteY3-1116" fmla="*/ 0 h 3669759"/>
              <a:gd name="connsiteX4-1117" fmla="*/ 4201395 w 5131083"/>
              <a:gd name="connsiteY4-1118" fmla="*/ 0 h 3669759"/>
              <a:gd name="connsiteX5-1119" fmla="*/ 4394433 w 5131083"/>
              <a:gd name="connsiteY5-1120" fmla="*/ 177800 h 3669759"/>
              <a:gd name="connsiteX6-1121" fmla="*/ 4836394 w 5131083"/>
              <a:gd name="connsiteY6-1122" fmla="*/ 177800 h 3669759"/>
              <a:gd name="connsiteX7-1123" fmla="*/ 4927832 w 5131083"/>
              <a:gd name="connsiteY7-1124" fmla="*/ 269240 h 3669759"/>
              <a:gd name="connsiteX8-1125" fmla="*/ 5131083 w 5131083"/>
              <a:gd name="connsiteY8-1126" fmla="*/ 3550750 h 3669759"/>
              <a:gd name="connsiteX9-1127" fmla="*/ 5020180 w 5131083"/>
              <a:gd name="connsiteY9-1128" fmla="*/ 3669759 h 3669759"/>
              <a:gd name="connsiteX10-1129" fmla="*/ 150718 w 5131083"/>
              <a:gd name="connsiteY10-1130" fmla="*/ 3666584 h 3669759"/>
              <a:gd name="connsiteX11-1131" fmla="*/ 3175 w 5131083"/>
              <a:gd name="connsiteY11-1132" fmla="*/ 3528524 h 3669759"/>
              <a:gd name="connsiteX12-1133" fmla="*/ 0 w 5131083"/>
              <a:gd name="connsiteY12-1134" fmla="*/ 3363424 h 3669759"/>
              <a:gd name="connsiteX0-1135" fmla="*/ 0 w 5131083"/>
              <a:gd name="connsiteY0-1136" fmla="*/ 3363425 h 3669759"/>
              <a:gd name="connsiteX1-1137" fmla="*/ 0 w 5131083"/>
              <a:gd name="connsiteY1-1138" fmla="*/ 3363425 h 3669759"/>
              <a:gd name="connsiteX2-1139" fmla="*/ 0 w 5131083"/>
              <a:gd name="connsiteY2-1140" fmla="*/ 198120 h 3669759"/>
              <a:gd name="connsiteX3-1141" fmla="*/ 223520 w 5131083"/>
              <a:gd name="connsiteY3-1142" fmla="*/ 0 h 3669759"/>
              <a:gd name="connsiteX4-1143" fmla="*/ 4201395 w 5131083"/>
              <a:gd name="connsiteY4-1144" fmla="*/ 0 h 3669759"/>
              <a:gd name="connsiteX5-1145" fmla="*/ 4394433 w 5131083"/>
              <a:gd name="connsiteY5-1146" fmla="*/ 177800 h 3669759"/>
              <a:gd name="connsiteX6-1147" fmla="*/ 4836394 w 5131083"/>
              <a:gd name="connsiteY6-1148" fmla="*/ 177800 h 3669759"/>
              <a:gd name="connsiteX7-1149" fmla="*/ 4927832 w 5131083"/>
              <a:gd name="connsiteY7-1150" fmla="*/ 269240 h 3669759"/>
              <a:gd name="connsiteX8-1151" fmla="*/ 5131083 w 5131083"/>
              <a:gd name="connsiteY8-1152" fmla="*/ 3550750 h 3669759"/>
              <a:gd name="connsiteX9-1153" fmla="*/ 5020180 w 5131083"/>
              <a:gd name="connsiteY9-1154" fmla="*/ 3669759 h 3669759"/>
              <a:gd name="connsiteX10-1155" fmla="*/ 150718 w 5131083"/>
              <a:gd name="connsiteY10-1156" fmla="*/ 3666584 h 3669759"/>
              <a:gd name="connsiteX11-1157" fmla="*/ 3175 w 5131083"/>
              <a:gd name="connsiteY11-1158" fmla="*/ 3528524 h 3669759"/>
              <a:gd name="connsiteX12-1159" fmla="*/ 0 w 5131083"/>
              <a:gd name="connsiteY12-1160" fmla="*/ 3363424 h 3669759"/>
              <a:gd name="connsiteX0-1161" fmla="*/ 0 w 5020180"/>
              <a:gd name="connsiteY0-1162" fmla="*/ 3363425 h 3669759"/>
              <a:gd name="connsiteX1-1163" fmla="*/ 0 w 5020180"/>
              <a:gd name="connsiteY1-1164" fmla="*/ 3363425 h 3669759"/>
              <a:gd name="connsiteX2-1165" fmla="*/ 0 w 5020180"/>
              <a:gd name="connsiteY2-1166" fmla="*/ 198120 h 3669759"/>
              <a:gd name="connsiteX3-1167" fmla="*/ 223520 w 5020180"/>
              <a:gd name="connsiteY3-1168" fmla="*/ 0 h 3669759"/>
              <a:gd name="connsiteX4-1169" fmla="*/ 4201395 w 5020180"/>
              <a:gd name="connsiteY4-1170" fmla="*/ 0 h 3669759"/>
              <a:gd name="connsiteX5-1171" fmla="*/ 4394433 w 5020180"/>
              <a:gd name="connsiteY5-1172" fmla="*/ 177800 h 3669759"/>
              <a:gd name="connsiteX6-1173" fmla="*/ 4836394 w 5020180"/>
              <a:gd name="connsiteY6-1174" fmla="*/ 177800 h 3669759"/>
              <a:gd name="connsiteX7-1175" fmla="*/ 4927832 w 5020180"/>
              <a:gd name="connsiteY7-1176" fmla="*/ 269240 h 3669759"/>
              <a:gd name="connsiteX8-1177" fmla="*/ 4931005 w 5020180"/>
              <a:gd name="connsiteY8-1178" fmla="*/ 3550750 h 3669759"/>
              <a:gd name="connsiteX9-1179" fmla="*/ 5020180 w 5020180"/>
              <a:gd name="connsiteY9-1180" fmla="*/ 3669759 h 3669759"/>
              <a:gd name="connsiteX10-1181" fmla="*/ 150718 w 5020180"/>
              <a:gd name="connsiteY10-1182" fmla="*/ 3666584 h 3669759"/>
              <a:gd name="connsiteX11-1183" fmla="*/ 3175 w 5020180"/>
              <a:gd name="connsiteY11-1184" fmla="*/ 3528524 h 3669759"/>
              <a:gd name="connsiteX12-1185" fmla="*/ 0 w 5020180"/>
              <a:gd name="connsiteY12-1186" fmla="*/ 3363424 h 3669759"/>
              <a:gd name="connsiteX0-1187" fmla="*/ 0 w 4931005"/>
              <a:gd name="connsiteY0-1188" fmla="*/ 3363425 h 3669759"/>
              <a:gd name="connsiteX1-1189" fmla="*/ 0 w 4931005"/>
              <a:gd name="connsiteY1-1190" fmla="*/ 3363425 h 3669759"/>
              <a:gd name="connsiteX2-1191" fmla="*/ 0 w 4931005"/>
              <a:gd name="connsiteY2-1192" fmla="*/ 198120 h 3669759"/>
              <a:gd name="connsiteX3-1193" fmla="*/ 223520 w 4931005"/>
              <a:gd name="connsiteY3-1194" fmla="*/ 0 h 3669759"/>
              <a:gd name="connsiteX4-1195" fmla="*/ 4201395 w 4931005"/>
              <a:gd name="connsiteY4-1196" fmla="*/ 0 h 3669759"/>
              <a:gd name="connsiteX5-1197" fmla="*/ 4394433 w 4931005"/>
              <a:gd name="connsiteY5-1198" fmla="*/ 177800 h 3669759"/>
              <a:gd name="connsiteX6-1199" fmla="*/ 4836394 w 4931005"/>
              <a:gd name="connsiteY6-1200" fmla="*/ 177800 h 3669759"/>
              <a:gd name="connsiteX7-1201" fmla="*/ 4927832 w 4931005"/>
              <a:gd name="connsiteY7-1202" fmla="*/ 269240 h 3669759"/>
              <a:gd name="connsiteX8-1203" fmla="*/ 4931005 w 4931005"/>
              <a:gd name="connsiteY8-1204" fmla="*/ 3550750 h 3669759"/>
              <a:gd name="connsiteX9-1205" fmla="*/ 4820102 w 4931005"/>
              <a:gd name="connsiteY9-1206" fmla="*/ 3669759 h 3669759"/>
              <a:gd name="connsiteX10-1207" fmla="*/ 150718 w 4931005"/>
              <a:gd name="connsiteY10-1208" fmla="*/ 3666584 h 3669759"/>
              <a:gd name="connsiteX11-1209" fmla="*/ 3175 w 4931005"/>
              <a:gd name="connsiteY11-1210" fmla="*/ 3528524 h 3669759"/>
              <a:gd name="connsiteX12-1211" fmla="*/ 0 w 4931005"/>
              <a:gd name="connsiteY12-1212" fmla="*/ 3363424 h 3669759"/>
              <a:gd name="connsiteX0-1213" fmla="*/ 1 w 4931005"/>
              <a:gd name="connsiteY0-1214" fmla="*/ 2512171 h 3669759"/>
              <a:gd name="connsiteX1-1215" fmla="*/ 0 w 4931005"/>
              <a:gd name="connsiteY1-1216" fmla="*/ 3363425 h 3669759"/>
              <a:gd name="connsiteX2-1217" fmla="*/ 0 w 4931005"/>
              <a:gd name="connsiteY2-1218" fmla="*/ 198120 h 3669759"/>
              <a:gd name="connsiteX3-1219" fmla="*/ 223520 w 4931005"/>
              <a:gd name="connsiteY3-1220" fmla="*/ 0 h 3669759"/>
              <a:gd name="connsiteX4-1221" fmla="*/ 4201395 w 4931005"/>
              <a:gd name="connsiteY4-1222" fmla="*/ 0 h 3669759"/>
              <a:gd name="connsiteX5-1223" fmla="*/ 4394433 w 4931005"/>
              <a:gd name="connsiteY5-1224" fmla="*/ 177800 h 3669759"/>
              <a:gd name="connsiteX6-1225" fmla="*/ 4836394 w 4931005"/>
              <a:gd name="connsiteY6-1226" fmla="*/ 177800 h 3669759"/>
              <a:gd name="connsiteX7-1227" fmla="*/ 4927832 w 4931005"/>
              <a:gd name="connsiteY7-1228" fmla="*/ 269240 h 3669759"/>
              <a:gd name="connsiteX8-1229" fmla="*/ 4931005 w 4931005"/>
              <a:gd name="connsiteY8-1230" fmla="*/ 3550750 h 3669759"/>
              <a:gd name="connsiteX9-1231" fmla="*/ 4820102 w 4931005"/>
              <a:gd name="connsiteY9-1232" fmla="*/ 3669759 h 3669759"/>
              <a:gd name="connsiteX10-1233" fmla="*/ 150718 w 4931005"/>
              <a:gd name="connsiteY10-1234" fmla="*/ 3666584 h 3669759"/>
              <a:gd name="connsiteX11-1235" fmla="*/ 3175 w 4931005"/>
              <a:gd name="connsiteY11-1236" fmla="*/ 3528524 h 3669759"/>
              <a:gd name="connsiteX12-1237" fmla="*/ 0 w 4931005"/>
              <a:gd name="connsiteY12-1238" fmla="*/ 3363424 h 3669759"/>
              <a:gd name="connsiteX0-1239" fmla="*/ 1 w 4931005"/>
              <a:gd name="connsiteY0-1240" fmla="*/ 2512171 h 3669759"/>
              <a:gd name="connsiteX1-1241" fmla="*/ 1 w 4931005"/>
              <a:gd name="connsiteY1-1242" fmla="*/ 2512171 h 3669759"/>
              <a:gd name="connsiteX2-1243" fmla="*/ 0 w 4931005"/>
              <a:gd name="connsiteY2-1244" fmla="*/ 198120 h 3669759"/>
              <a:gd name="connsiteX3-1245" fmla="*/ 223520 w 4931005"/>
              <a:gd name="connsiteY3-1246" fmla="*/ 0 h 3669759"/>
              <a:gd name="connsiteX4-1247" fmla="*/ 4201395 w 4931005"/>
              <a:gd name="connsiteY4-1248" fmla="*/ 0 h 3669759"/>
              <a:gd name="connsiteX5-1249" fmla="*/ 4394433 w 4931005"/>
              <a:gd name="connsiteY5-1250" fmla="*/ 177800 h 3669759"/>
              <a:gd name="connsiteX6-1251" fmla="*/ 4836394 w 4931005"/>
              <a:gd name="connsiteY6-1252" fmla="*/ 177800 h 3669759"/>
              <a:gd name="connsiteX7-1253" fmla="*/ 4927832 w 4931005"/>
              <a:gd name="connsiteY7-1254" fmla="*/ 269240 h 3669759"/>
              <a:gd name="connsiteX8-1255" fmla="*/ 4931005 w 4931005"/>
              <a:gd name="connsiteY8-1256" fmla="*/ 3550750 h 3669759"/>
              <a:gd name="connsiteX9-1257" fmla="*/ 4820102 w 4931005"/>
              <a:gd name="connsiteY9-1258" fmla="*/ 3669759 h 3669759"/>
              <a:gd name="connsiteX10-1259" fmla="*/ 150718 w 4931005"/>
              <a:gd name="connsiteY10-1260" fmla="*/ 3666584 h 3669759"/>
              <a:gd name="connsiteX11-1261" fmla="*/ 3175 w 4931005"/>
              <a:gd name="connsiteY11-1262" fmla="*/ 3528524 h 3669759"/>
              <a:gd name="connsiteX12-1263" fmla="*/ 0 w 4931005"/>
              <a:gd name="connsiteY12-1264" fmla="*/ 3363424 h 3669759"/>
              <a:gd name="connsiteX0-1265" fmla="*/ 1 w 4931005"/>
              <a:gd name="connsiteY0-1266" fmla="*/ 2512171 h 3669759"/>
              <a:gd name="connsiteX1-1267" fmla="*/ 1 w 4931005"/>
              <a:gd name="connsiteY1-1268" fmla="*/ 2512171 h 3669759"/>
              <a:gd name="connsiteX2-1269" fmla="*/ 0 w 4931005"/>
              <a:gd name="connsiteY2-1270" fmla="*/ 198120 h 3669759"/>
              <a:gd name="connsiteX3-1271" fmla="*/ 223520 w 4931005"/>
              <a:gd name="connsiteY3-1272" fmla="*/ 0 h 3669759"/>
              <a:gd name="connsiteX4-1273" fmla="*/ 4201395 w 4931005"/>
              <a:gd name="connsiteY4-1274" fmla="*/ 0 h 3669759"/>
              <a:gd name="connsiteX5-1275" fmla="*/ 4394433 w 4931005"/>
              <a:gd name="connsiteY5-1276" fmla="*/ 177800 h 3669759"/>
              <a:gd name="connsiteX6-1277" fmla="*/ 4836394 w 4931005"/>
              <a:gd name="connsiteY6-1278" fmla="*/ 177800 h 3669759"/>
              <a:gd name="connsiteX7-1279" fmla="*/ 4927832 w 4931005"/>
              <a:gd name="connsiteY7-1280" fmla="*/ 269240 h 3669759"/>
              <a:gd name="connsiteX8-1281" fmla="*/ 4931005 w 4931005"/>
              <a:gd name="connsiteY8-1282" fmla="*/ 3550750 h 3669759"/>
              <a:gd name="connsiteX9-1283" fmla="*/ 4820102 w 4931005"/>
              <a:gd name="connsiteY9-1284" fmla="*/ 3669759 h 3669759"/>
              <a:gd name="connsiteX10-1285" fmla="*/ 150718 w 4931005"/>
              <a:gd name="connsiteY10-1286" fmla="*/ 3666584 h 3669759"/>
              <a:gd name="connsiteX11-1287" fmla="*/ 3175 w 4931005"/>
              <a:gd name="connsiteY11-1288" fmla="*/ 3528524 h 3669759"/>
              <a:gd name="connsiteX12-1289" fmla="*/ 0 w 4931005"/>
              <a:gd name="connsiteY12-1290" fmla="*/ 3363424 h 3669759"/>
              <a:gd name="connsiteX0-1291" fmla="*/ 1 w 4931005"/>
              <a:gd name="connsiteY0-1292" fmla="*/ 2512171 h 3669759"/>
              <a:gd name="connsiteX1-1293" fmla="*/ 1 w 4931005"/>
              <a:gd name="connsiteY1-1294" fmla="*/ 2512171 h 3669759"/>
              <a:gd name="connsiteX2-1295" fmla="*/ 0 w 4931005"/>
              <a:gd name="connsiteY2-1296" fmla="*/ 198120 h 3669759"/>
              <a:gd name="connsiteX3-1297" fmla="*/ 223520 w 4931005"/>
              <a:gd name="connsiteY3-1298" fmla="*/ 0 h 3669759"/>
              <a:gd name="connsiteX4-1299" fmla="*/ 4201395 w 4931005"/>
              <a:gd name="connsiteY4-1300" fmla="*/ 0 h 3669759"/>
              <a:gd name="connsiteX5-1301" fmla="*/ 4394433 w 4931005"/>
              <a:gd name="connsiteY5-1302" fmla="*/ 177800 h 3669759"/>
              <a:gd name="connsiteX6-1303" fmla="*/ 4836394 w 4931005"/>
              <a:gd name="connsiteY6-1304" fmla="*/ 177800 h 3669759"/>
              <a:gd name="connsiteX7-1305" fmla="*/ 4927832 w 4931005"/>
              <a:gd name="connsiteY7-1306" fmla="*/ 269240 h 3669759"/>
              <a:gd name="connsiteX8-1307" fmla="*/ 4931005 w 4931005"/>
              <a:gd name="connsiteY8-1308" fmla="*/ 2699496 h 3669759"/>
              <a:gd name="connsiteX9-1309" fmla="*/ 4820102 w 4931005"/>
              <a:gd name="connsiteY9-1310" fmla="*/ 3669759 h 3669759"/>
              <a:gd name="connsiteX10-1311" fmla="*/ 150718 w 4931005"/>
              <a:gd name="connsiteY10-1312" fmla="*/ 3666584 h 3669759"/>
              <a:gd name="connsiteX11-1313" fmla="*/ 3175 w 4931005"/>
              <a:gd name="connsiteY11-1314" fmla="*/ 3528524 h 3669759"/>
              <a:gd name="connsiteX12-1315" fmla="*/ 0 w 4931005"/>
              <a:gd name="connsiteY12-1316" fmla="*/ 3363424 h 3669759"/>
              <a:gd name="connsiteX0-1317" fmla="*/ 1 w 4931005"/>
              <a:gd name="connsiteY0-1318" fmla="*/ 2512171 h 3666584"/>
              <a:gd name="connsiteX1-1319" fmla="*/ 1 w 4931005"/>
              <a:gd name="connsiteY1-1320" fmla="*/ 2512171 h 3666584"/>
              <a:gd name="connsiteX2-1321" fmla="*/ 0 w 4931005"/>
              <a:gd name="connsiteY2-1322" fmla="*/ 198120 h 3666584"/>
              <a:gd name="connsiteX3-1323" fmla="*/ 223520 w 4931005"/>
              <a:gd name="connsiteY3-1324" fmla="*/ 0 h 3666584"/>
              <a:gd name="connsiteX4-1325" fmla="*/ 4201395 w 4931005"/>
              <a:gd name="connsiteY4-1326" fmla="*/ 0 h 3666584"/>
              <a:gd name="connsiteX5-1327" fmla="*/ 4394433 w 4931005"/>
              <a:gd name="connsiteY5-1328" fmla="*/ 177800 h 3666584"/>
              <a:gd name="connsiteX6-1329" fmla="*/ 4836394 w 4931005"/>
              <a:gd name="connsiteY6-1330" fmla="*/ 177800 h 3666584"/>
              <a:gd name="connsiteX7-1331" fmla="*/ 4927832 w 4931005"/>
              <a:gd name="connsiteY7-1332" fmla="*/ 269240 h 3666584"/>
              <a:gd name="connsiteX8-1333" fmla="*/ 4931005 w 4931005"/>
              <a:gd name="connsiteY8-1334" fmla="*/ 2699496 h 3666584"/>
              <a:gd name="connsiteX9-1335" fmla="*/ 4820102 w 4931005"/>
              <a:gd name="connsiteY9-1336" fmla="*/ 2818505 h 3666584"/>
              <a:gd name="connsiteX10-1337" fmla="*/ 150718 w 4931005"/>
              <a:gd name="connsiteY10-1338" fmla="*/ 3666584 h 3666584"/>
              <a:gd name="connsiteX11-1339" fmla="*/ 3175 w 4931005"/>
              <a:gd name="connsiteY11-1340" fmla="*/ 3528524 h 3666584"/>
              <a:gd name="connsiteX12-1341" fmla="*/ 0 w 4931005"/>
              <a:gd name="connsiteY12-1342" fmla="*/ 3363424 h 3666584"/>
              <a:gd name="connsiteX0-1343" fmla="*/ 1 w 4931005"/>
              <a:gd name="connsiteY0-1344" fmla="*/ 2512171 h 3528524"/>
              <a:gd name="connsiteX1-1345" fmla="*/ 1 w 4931005"/>
              <a:gd name="connsiteY1-1346" fmla="*/ 2512171 h 3528524"/>
              <a:gd name="connsiteX2-1347" fmla="*/ 0 w 4931005"/>
              <a:gd name="connsiteY2-1348" fmla="*/ 198120 h 3528524"/>
              <a:gd name="connsiteX3-1349" fmla="*/ 223520 w 4931005"/>
              <a:gd name="connsiteY3-1350" fmla="*/ 0 h 3528524"/>
              <a:gd name="connsiteX4-1351" fmla="*/ 4201395 w 4931005"/>
              <a:gd name="connsiteY4-1352" fmla="*/ 0 h 3528524"/>
              <a:gd name="connsiteX5-1353" fmla="*/ 4394433 w 4931005"/>
              <a:gd name="connsiteY5-1354" fmla="*/ 177800 h 3528524"/>
              <a:gd name="connsiteX6-1355" fmla="*/ 4836394 w 4931005"/>
              <a:gd name="connsiteY6-1356" fmla="*/ 177800 h 3528524"/>
              <a:gd name="connsiteX7-1357" fmla="*/ 4927832 w 4931005"/>
              <a:gd name="connsiteY7-1358" fmla="*/ 269240 h 3528524"/>
              <a:gd name="connsiteX8-1359" fmla="*/ 4931005 w 4931005"/>
              <a:gd name="connsiteY8-1360" fmla="*/ 2699496 h 3528524"/>
              <a:gd name="connsiteX9-1361" fmla="*/ 4820102 w 4931005"/>
              <a:gd name="connsiteY9-1362" fmla="*/ 2818505 h 3528524"/>
              <a:gd name="connsiteX10-1363" fmla="*/ 150719 w 4931005"/>
              <a:gd name="connsiteY10-1364" fmla="*/ 2815330 h 3528524"/>
              <a:gd name="connsiteX11-1365" fmla="*/ 3175 w 4931005"/>
              <a:gd name="connsiteY11-1366" fmla="*/ 3528524 h 3528524"/>
              <a:gd name="connsiteX12-1367" fmla="*/ 0 w 4931005"/>
              <a:gd name="connsiteY12-1368" fmla="*/ 3363424 h 3528524"/>
              <a:gd name="connsiteX0-1369" fmla="*/ 1 w 4931005"/>
              <a:gd name="connsiteY0-1370" fmla="*/ 2512171 h 3391698"/>
              <a:gd name="connsiteX1-1371" fmla="*/ 1 w 4931005"/>
              <a:gd name="connsiteY1-1372" fmla="*/ 2512171 h 3391698"/>
              <a:gd name="connsiteX2-1373" fmla="*/ 0 w 4931005"/>
              <a:gd name="connsiteY2-1374" fmla="*/ 198120 h 3391698"/>
              <a:gd name="connsiteX3-1375" fmla="*/ 223520 w 4931005"/>
              <a:gd name="connsiteY3-1376" fmla="*/ 0 h 3391698"/>
              <a:gd name="connsiteX4-1377" fmla="*/ 4201395 w 4931005"/>
              <a:gd name="connsiteY4-1378" fmla="*/ 0 h 3391698"/>
              <a:gd name="connsiteX5-1379" fmla="*/ 4394433 w 4931005"/>
              <a:gd name="connsiteY5-1380" fmla="*/ 177800 h 3391698"/>
              <a:gd name="connsiteX6-1381" fmla="*/ 4836394 w 4931005"/>
              <a:gd name="connsiteY6-1382" fmla="*/ 177800 h 3391698"/>
              <a:gd name="connsiteX7-1383" fmla="*/ 4927832 w 4931005"/>
              <a:gd name="connsiteY7-1384" fmla="*/ 269240 h 3391698"/>
              <a:gd name="connsiteX8-1385" fmla="*/ 4931005 w 4931005"/>
              <a:gd name="connsiteY8-1386" fmla="*/ 2699496 h 3391698"/>
              <a:gd name="connsiteX9-1387" fmla="*/ 4820102 w 4931005"/>
              <a:gd name="connsiteY9-1388" fmla="*/ 2818505 h 3391698"/>
              <a:gd name="connsiteX10-1389" fmla="*/ 150719 w 4931005"/>
              <a:gd name="connsiteY10-1390" fmla="*/ 2815330 h 3391698"/>
              <a:gd name="connsiteX11-1391" fmla="*/ 3176 w 4931005"/>
              <a:gd name="connsiteY11-1392" fmla="*/ 2677270 h 3391698"/>
              <a:gd name="connsiteX12-1393" fmla="*/ 0 w 4931005"/>
              <a:gd name="connsiteY12-1394" fmla="*/ 3363424 h 3391698"/>
              <a:gd name="connsiteX0-1395" fmla="*/ 1 w 4931005"/>
              <a:gd name="connsiteY0-1396" fmla="*/ 2512171 h 3367929"/>
              <a:gd name="connsiteX1-1397" fmla="*/ 1 w 4931005"/>
              <a:gd name="connsiteY1-1398" fmla="*/ 2512171 h 3367929"/>
              <a:gd name="connsiteX2-1399" fmla="*/ 0 w 4931005"/>
              <a:gd name="connsiteY2-1400" fmla="*/ 198120 h 3367929"/>
              <a:gd name="connsiteX3-1401" fmla="*/ 223520 w 4931005"/>
              <a:gd name="connsiteY3-1402" fmla="*/ 0 h 3367929"/>
              <a:gd name="connsiteX4-1403" fmla="*/ 4201395 w 4931005"/>
              <a:gd name="connsiteY4-1404" fmla="*/ 0 h 3367929"/>
              <a:gd name="connsiteX5-1405" fmla="*/ 4394433 w 4931005"/>
              <a:gd name="connsiteY5-1406" fmla="*/ 177800 h 3367929"/>
              <a:gd name="connsiteX6-1407" fmla="*/ 4836394 w 4931005"/>
              <a:gd name="connsiteY6-1408" fmla="*/ 177800 h 3367929"/>
              <a:gd name="connsiteX7-1409" fmla="*/ 4927832 w 4931005"/>
              <a:gd name="connsiteY7-1410" fmla="*/ 269240 h 3367929"/>
              <a:gd name="connsiteX8-1411" fmla="*/ 4931005 w 4931005"/>
              <a:gd name="connsiteY8-1412" fmla="*/ 2699496 h 3367929"/>
              <a:gd name="connsiteX9-1413" fmla="*/ 4820102 w 4931005"/>
              <a:gd name="connsiteY9-1414" fmla="*/ 2818505 h 3367929"/>
              <a:gd name="connsiteX10-1415" fmla="*/ 150719 w 4931005"/>
              <a:gd name="connsiteY10-1416" fmla="*/ 2815330 h 3367929"/>
              <a:gd name="connsiteX11-1417" fmla="*/ 3176 w 4931005"/>
              <a:gd name="connsiteY11-1418" fmla="*/ 2677270 h 3367929"/>
              <a:gd name="connsiteX12-1419" fmla="*/ 0 w 4931005"/>
              <a:gd name="connsiteY12-1420" fmla="*/ 3363424 h 3367929"/>
              <a:gd name="connsiteX0-1421" fmla="*/ 1 w 4931005"/>
              <a:gd name="connsiteY0-1422" fmla="*/ 2512171 h 3363424"/>
              <a:gd name="connsiteX1-1423" fmla="*/ 1 w 4931005"/>
              <a:gd name="connsiteY1-1424" fmla="*/ 2512171 h 3363424"/>
              <a:gd name="connsiteX2-1425" fmla="*/ 0 w 4931005"/>
              <a:gd name="connsiteY2-1426" fmla="*/ 198120 h 3363424"/>
              <a:gd name="connsiteX3-1427" fmla="*/ 223520 w 4931005"/>
              <a:gd name="connsiteY3-1428" fmla="*/ 0 h 3363424"/>
              <a:gd name="connsiteX4-1429" fmla="*/ 4201395 w 4931005"/>
              <a:gd name="connsiteY4-1430" fmla="*/ 0 h 3363424"/>
              <a:gd name="connsiteX5-1431" fmla="*/ 4394433 w 4931005"/>
              <a:gd name="connsiteY5-1432" fmla="*/ 177800 h 3363424"/>
              <a:gd name="connsiteX6-1433" fmla="*/ 4836394 w 4931005"/>
              <a:gd name="connsiteY6-1434" fmla="*/ 177800 h 3363424"/>
              <a:gd name="connsiteX7-1435" fmla="*/ 4927832 w 4931005"/>
              <a:gd name="connsiteY7-1436" fmla="*/ 269240 h 3363424"/>
              <a:gd name="connsiteX8-1437" fmla="*/ 4931005 w 4931005"/>
              <a:gd name="connsiteY8-1438" fmla="*/ 2699496 h 3363424"/>
              <a:gd name="connsiteX9-1439" fmla="*/ 4820102 w 4931005"/>
              <a:gd name="connsiteY9-1440" fmla="*/ 2818505 h 3363424"/>
              <a:gd name="connsiteX10-1441" fmla="*/ 150719 w 4931005"/>
              <a:gd name="connsiteY10-1442" fmla="*/ 2815330 h 3363424"/>
              <a:gd name="connsiteX11-1443" fmla="*/ 3176 w 4931005"/>
              <a:gd name="connsiteY11-1444" fmla="*/ 2677270 h 3363424"/>
              <a:gd name="connsiteX12-1445" fmla="*/ 0 w 4931005"/>
              <a:gd name="connsiteY12-1446" fmla="*/ 3363424 h 3363424"/>
              <a:gd name="connsiteX0-1447" fmla="*/ 1 w 4931005"/>
              <a:gd name="connsiteY0-1448" fmla="*/ 2512171 h 2818505"/>
              <a:gd name="connsiteX1-1449" fmla="*/ 1 w 4931005"/>
              <a:gd name="connsiteY1-1450" fmla="*/ 2512171 h 2818505"/>
              <a:gd name="connsiteX2-1451" fmla="*/ 0 w 4931005"/>
              <a:gd name="connsiteY2-1452" fmla="*/ 198120 h 2818505"/>
              <a:gd name="connsiteX3-1453" fmla="*/ 223520 w 4931005"/>
              <a:gd name="connsiteY3-1454" fmla="*/ 0 h 2818505"/>
              <a:gd name="connsiteX4-1455" fmla="*/ 4201395 w 4931005"/>
              <a:gd name="connsiteY4-1456" fmla="*/ 0 h 2818505"/>
              <a:gd name="connsiteX5-1457" fmla="*/ 4394433 w 4931005"/>
              <a:gd name="connsiteY5-1458" fmla="*/ 177800 h 2818505"/>
              <a:gd name="connsiteX6-1459" fmla="*/ 4836394 w 4931005"/>
              <a:gd name="connsiteY6-1460" fmla="*/ 177800 h 2818505"/>
              <a:gd name="connsiteX7-1461" fmla="*/ 4927832 w 4931005"/>
              <a:gd name="connsiteY7-1462" fmla="*/ 269240 h 2818505"/>
              <a:gd name="connsiteX8-1463" fmla="*/ 4931005 w 4931005"/>
              <a:gd name="connsiteY8-1464" fmla="*/ 2699496 h 2818505"/>
              <a:gd name="connsiteX9-1465" fmla="*/ 4820102 w 4931005"/>
              <a:gd name="connsiteY9-1466" fmla="*/ 2818505 h 2818505"/>
              <a:gd name="connsiteX10-1467" fmla="*/ 150719 w 4931005"/>
              <a:gd name="connsiteY10-1468" fmla="*/ 2815330 h 2818505"/>
              <a:gd name="connsiteX11-1469" fmla="*/ 3176 w 4931005"/>
              <a:gd name="connsiteY11-1470" fmla="*/ 2677270 h 2818505"/>
              <a:gd name="connsiteX12-1471" fmla="*/ 1 w 4931005"/>
              <a:gd name="connsiteY12-1472" fmla="*/ 2512171 h 2818505"/>
              <a:gd name="connsiteX0-1473" fmla="*/ 1 w 4931005"/>
              <a:gd name="connsiteY0-1474" fmla="*/ 2324097 h 2818505"/>
              <a:gd name="connsiteX1-1475" fmla="*/ 1 w 4931005"/>
              <a:gd name="connsiteY1-1476" fmla="*/ 2512171 h 2818505"/>
              <a:gd name="connsiteX2-1477" fmla="*/ 0 w 4931005"/>
              <a:gd name="connsiteY2-1478" fmla="*/ 198120 h 2818505"/>
              <a:gd name="connsiteX3-1479" fmla="*/ 223520 w 4931005"/>
              <a:gd name="connsiteY3-1480" fmla="*/ 0 h 2818505"/>
              <a:gd name="connsiteX4-1481" fmla="*/ 4201395 w 4931005"/>
              <a:gd name="connsiteY4-1482" fmla="*/ 0 h 2818505"/>
              <a:gd name="connsiteX5-1483" fmla="*/ 4394433 w 4931005"/>
              <a:gd name="connsiteY5-1484" fmla="*/ 177800 h 2818505"/>
              <a:gd name="connsiteX6-1485" fmla="*/ 4836394 w 4931005"/>
              <a:gd name="connsiteY6-1486" fmla="*/ 177800 h 2818505"/>
              <a:gd name="connsiteX7-1487" fmla="*/ 4927832 w 4931005"/>
              <a:gd name="connsiteY7-1488" fmla="*/ 269240 h 2818505"/>
              <a:gd name="connsiteX8-1489" fmla="*/ 4931005 w 4931005"/>
              <a:gd name="connsiteY8-1490" fmla="*/ 2699496 h 2818505"/>
              <a:gd name="connsiteX9-1491" fmla="*/ 4820102 w 4931005"/>
              <a:gd name="connsiteY9-1492" fmla="*/ 2818505 h 2818505"/>
              <a:gd name="connsiteX10-1493" fmla="*/ 150719 w 4931005"/>
              <a:gd name="connsiteY10-1494" fmla="*/ 2815330 h 2818505"/>
              <a:gd name="connsiteX11-1495" fmla="*/ 3176 w 4931005"/>
              <a:gd name="connsiteY11-1496" fmla="*/ 2677270 h 2818505"/>
              <a:gd name="connsiteX12-1497" fmla="*/ 1 w 4931005"/>
              <a:gd name="connsiteY12-1498" fmla="*/ 2512171 h 2818505"/>
              <a:gd name="connsiteX0-1499" fmla="*/ 1 w 4931005"/>
              <a:gd name="connsiteY0-1500" fmla="*/ 2324097 h 2818505"/>
              <a:gd name="connsiteX1-1501" fmla="*/ 1 w 4931005"/>
              <a:gd name="connsiteY1-1502" fmla="*/ 2324097 h 2818505"/>
              <a:gd name="connsiteX2-1503" fmla="*/ 0 w 4931005"/>
              <a:gd name="connsiteY2-1504" fmla="*/ 198120 h 2818505"/>
              <a:gd name="connsiteX3-1505" fmla="*/ 223520 w 4931005"/>
              <a:gd name="connsiteY3-1506" fmla="*/ 0 h 2818505"/>
              <a:gd name="connsiteX4-1507" fmla="*/ 4201395 w 4931005"/>
              <a:gd name="connsiteY4-1508" fmla="*/ 0 h 2818505"/>
              <a:gd name="connsiteX5-1509" fmla="*/ 4394433 w 4931005"/>
              <a:gd name="connsiteY5-1510" fmla="*/ 177800 h 2818505"/>
              <a:gd name="connsiteX6-1511" fmla="*/ 4836394 w 4931005"/>
              <a:gd name="connsiteY6-1512" fmla="*/ 177800 h 2818505"/>
              <a:gd name="connsiteX7-1513" fmla="*/ 4927832 w 4931005"/>
              <a:gd name="connsiteY7-1514" fmla="*/ 269240 h 2818505"/>
              <a:gd name="connsiteX8-1515" fmla="*/ 4931005 w 4931005"/>
              <a:gd name="connsiteY8-1516" fmla="*/ 2699496 h 2818505"/>
              <a:gd name="connsiteX9-1517" fmla="*/ 4820102 w 4931005"/>
              <a:gd name="connsiteY9-1518" fmla="*/ 2818505 h 2818505"/>
              <a:gd name="connsiteX10-1519" fmla="*/ 150719 w 4931005"/>
              <a:gd name="connsiteY10-1520" fmla="*/ 2815330 h 2818505"/>
              <a:gd name="connsiteX11-1521" fmla="*/ 3176 w 4931005"/>
              <a:gd name="connsiteY11-1522" fmla="*/ 2677270 h 2818505"/>
              <a:gd name="connsiteX12-1523" fmla="*/ 1 w 4931005"/>
              <a:gd name="connsiteY12-1524" fmla="*/ 2512171 h 2818505"/>
              <a:gd name="connsiteX0-1525" fmla="*/ 1 w 4931005"/>
              <a:gd name="connsiteY0-1526" fmla="*/ 2324097 h 2818505"/>
              <a:gd name="connsiteX1-1527" fmla="*/ 1 w 4931005"/>
              <a:gd name="connsiteY1-1528" fmla="*/ 2324097 h 2818505"/>
              <a:gd name="connsiteX2-1529" fmla="*/ 0 w 4931005"/>
              <a:gd name="connsiteY2-1530" fmla="*/ 198120 h 2818505"/>
              <a:gd name="connsiteX3-1531" fmla="*/ 223520 w 4931005"/>
              <a:gd name="connsiteY3-1532" fmla="*/ 0 h 2818505"/>
              <a:gd name="connsiteX4-1533" fmla="*/ 4201395 w 4931005"/>
              <a:gd name="connsiteY4-1534" fmla="*/ 0 h 2818505"/>
              <a:gd name="connsiteX5-1535" fmla="*/ 4394433 w 4931005"/>
              <a:gd name="connsiteY5-1536" fmla="*/ 177800 h 2818505"/>
              <a:gd name="connsiteX6-1537" fmla="*/ 4836394 w 4931005"/>
              <a:gd name="connsiteY6-1538" fmla="*/ 177800 h 2818505"/>
              <a:gd name="connsiteX7-1539" fmla="*/ 4927832 w 4931005"/>
              <a:gd name="connsiteY7-1540" fmla="*/ 269240 h 2818505"/>
              <a:gd name="connsiteX8-1541" fmla="*/ 4931005 w 4931005"/>
              <a:gd name="connsiteY8-1542" fmla="*/ 2699496 h 2818505"/>
              <a:gd name="connsiteX9-1543" fmla="*/ 4820102 w 4931005"/>
              <a:gd name="connsiteY9-1544" fmla="*/ 2818505 h 2818505"/>
              <a:gd name="connsiteX10-1545" fmla="*/ 150719 w 4931005"/>
              <a:gd name="connsiteY10-1546" fmla="*/ 2815330 h 2818505"/>
              <a:gd name="connsiteX11-1547" fmla="*/ 3176 w 4931005"/>
              <a:gd name="connsiteY11-1548" fmla="*/ 2677270 h 2818505"/>
              <a:gd name="connsiteX12-1549" fmla="*/ 1 w 4931005"/>
              <a:gd name="connsiteY12-1550" fmla="*/ 2512171 h 2818505"/>
              <a:gd name="connsiteX0-1551" fmla="*/ 1 w 4931005"/>
              <a:gd name="connsiteY0-1552" fmla="*/ 2324097 h 2818505"/>
              <a:gd name="connsiteX1-1553" fmla="*/ 1 w 4931005"/>
              <a:gd name="connsiteY1-1554" fmla="*/ 2324097 h 2818505"/>
              <a:gd name="connsiteX2-1555" fmla="*/ 0 w 4931005"/>
              <a:gd name="connsiteY2-1556" fmla="*/ 198120 h 2818505"/>
              <a:gd name="connsiteX3-1557" fmla="*/ 223520 w 4931005"/>
              <a:gd name="connsiteY3-1558" fmla="*/ 0 h 2818505"/>
              <a:gd name="connsiteX4-1559" fmla="*/ 4201395 w 4931005"/>
              <a:gd name="connsiteY4-1560" fmla="*/ 0 h 2818505"/>
              <a:gd name="connsiteX5-1561" fmla="*/ 4394433 w 4931005"/>
              <a:gd name="connsiteY5-1562" fmla="*/ 177800 h 2818505"/>
              <a:gd name="connsiteX6-1563" fmla="*/ 4836394 w 4931005"/>
              <a:gd name="connsiteY6-1564" fmla="*/ 177800 h 2818505"/>
              <a:gd name="connsiteX7-1565" fmla="*/ 4927832 w 4931005"/>
              <a:gd name="connsiteY7-1566" fmla="*/ 269240 h 2818505"/>
              <a:gd name="connsiteX8-1567" fmla="*/ 4931005 w 4931005"/>
              <a:gd name="connsiteY8-1568" fmla="*/ 2511422 h 2818505"/>
              <a:gd name="connsiteX9-1569" fmla="*/ 4820102 w 4931005"/>
              <a:gd name="connsiteY9-1570" fmla="*/ 2818505 h 2818505"/>
              <a:gd name="connsiteX10-1571" fmla="*/ 150719 w 4931005"/>
              <a:gd name="connsiteY10-1572" fmla="*/ 2815330 h 2818505"/>
              <a:gd name="connsiteX11-1573" fmla="*/ 3176 w 4931005"/>
              <a:gd name="connsiteY11-1574" fmla="*/ 2677270 h 2818505"/>
              <a:gd name="connsiteX12-1575" fmla="*/ 1 w 4931005"/>
              <a:gd name="connsiteY12-1576" fmla="*/ 2512171 h 2818505"/>
              <a:gd name="connsiteX0-1577" fmla="*/ 1 w 4931005"/>
              <a:gd name="connsiteY0-1578" fmla="*/ 2324097 h 2815330"/>
              <a:gd name="connsiteX1-1579" fmla="*/ 1 w 4931005"/>
              <a:gd name="connsiteY1-1580" fmla="*/ 2324097 h 2815330"/>
              <a:gd name="connsiteX2-1581" fmla="*/ 0 w 4931005"/>
              <a:gd name="connsiteY2-1582" fmla="*/ 198120 h 2815330"/>
              <a:gd name="connsiteX3-1583" fmla="*/ 223520 w 4931005"/>
              <a:gd name="connsiteY3-1584" fmla="*/ 0 h 2815330"/>
              <a:gd name="connsiteX4-1585" fmla="*/ 4201395 w 4931005"/>
              <a:gd name="connsiteY4-1586" fmla="*/ 0 h 2815330"/>
              <a:gd name="connsiteX5-1587" fmla="*/ 4394433 w 4931005"/>
              <a:gd name="connsiteY5-1588" fmla="*/ 177800 h 2815330"/>
              <a:gd name="connsiteX6-1589" fmla="*/ 4836394 w 4931005"/>
              <a:gd name="connsiteY6-1590" fmla="*/ 177800 h 2815330"/>
              <a:gd name="connsiteX7-1591" fmla="*/ 4927832 w 4931005"/>
              <a:gd name="connsiteY7-1592" fmla="*/ 269240 h 2815330"/>
              <a:gd name="connsiteX8-1593" fmla="*/ 4931005 w 4931005"/>
              <a:gd name="connsiteY8-1594" fmla="*/ 2511422 h 2815330"/>
              <a:gd name="connsiteX9-1595" fmla="*/ 4820102 w 4931005"/>
              <a:gd name="connsiteY9-1596" fmla="*/ 2630431 h 2815330"/>
              <a:gd name="connsiteX10-1597" fmla="*/ 150719 w 4931005"/>
              <a:gd name="connsiteY10-1598" fmla="*/ 2815330 h 2815330"/>
              <a:gd name="connsiteX11-1599" fmla="*/ 3176 w 4931005"/>
              <a:gd name="connsiteY11-1600" fmla="*/ 2677270 h 2815330"/>
              <a:gd name="connsiteX12-1601" fmla="*/ 1 w 4931005"/>
              <a:gd name="connsiteY12-1602" fmla="*/ 2512171 h 2815330"/>
              <a:gd name="connsiteX0-1603" fmla="*/ 1 w 4931005"/>
              <a:gd name="connsiteY0-1604" fmla="*/ 2324097 h 2677270"/>
              <a:gd name="connsiteX1-1605" fmla="*/ 1 w 4931005"/>
              <a:gd name="connsiteY1-1606" fmla="*/ 2324097 h 2677270"/>
              <a:gd name="connsiteX2-1607" fmla="*/ 0 w 4931005"/>
              <a:gd name="connsiteY2-1608" fmla="*/ 198120 h 2677270"/>
              <a:gd name="connsiteX3-1609" fmla="*/ 223520 w 4931005"/>
              <a:gd name="connsiteY3-1610" fmla="*/ 0 h 2677270"/>
              <a:gd name="connsiteX4-1611" fmla="*/ 4201395 w 4931005"/>
              <a:gd name="connsiteY4-1612" fmla="*/ 0 h 2677270"/>
              <a:gd name="connsiteX5-1613" fmla="*/ 4394433 w 4931005"/>
              <a:gd name="connsiteY5-1614" fmla="*/ 177800 h 2677270"/>
              <a:gd name="connsiteX6-1615" fmla="*/ 4836394 w 4931005"/>
              <a:gd name="connsiteY6-1616" fmla="*/ 177800 h 2677270"/>
              <a:gd name="connsiteX7-1617" fmla="*/ 4927832 w 4931005"/>
              <a:gd name="connsiteY7-1618" fmla="*/ 269240 h 2677270"/>
              <a:gd name="connsiteX8-1619" fmla="*/ 4931005 w 4931005"/>
              <a:gd name="connsiteY8-1620" fmla="*/ 2511422 h 2677270"/>
              <a:gd name="connsiteX9-1621" fmla="*/ 4820102 w 4931005"/>
              <a:gd name="connsiteY9-1622" fmla="*/ 2630431 h 2677270"/>
              <a:gd name="connsiteX10-1623" fmla="*/ 150719 w 4931005"/>
              <a:gd name="connsiteY10-1624" fmla="*/ 2627256 h 2677270"/>
              <a:gd name="connsiteX11-1625" fmla="*/ 3176 w 4931005"/>
              <a:gd name="connsiteY11-1626" fmla="*/ 2677270 h 2677270"/>
              <a:gd name="connsiteX12-1627" fmla="*/ 1 w 4931005"/>
              <a:gd name="connsiteY12-1628" fmla="*/ 2512171 h 2677270"/>
              <a:gd name="connsiteX0-1629" fmla="*/ 1 w 4931005"/>
              <a:gd name="connsiteY0-1630" fmla="*/ 2324097 h 2630431"/>
              <a:gd name="connsiteX1-1631" fmla="*/ 1 w 4931005"/>
              <a:gd name="connsiteY1-1632" fmla="*/ 2324097 h 2630431"/>
              <a:gd name="connsiteX2-1633" fmla="*/ 0 w 4931005"/>
              <a:gd name="connsiteY2-1634" fmla="*/ 198120 h 2630431"/>
              <a:gd name="connsiteX3-1635" fmla="*/ 223520 w 4931005"/>
              <a:gd name="connsiteY3-1636" fmla="*/ 0 h 2630431"/>
              <a:gd name="connsiteX4-1637" fmla="*/ 4201395 w 4931005"/>
              <a:gd name="connsiteY4-1638" fmla="*/ 0 h 2630431"/>
              <a:gd name="connsiteX5-1639" fmla="*/ 4394433 w 4931005"/>
              <a:gd name="connsiteY5-1640" fmla="*/ 177800 h 2630431"/>
              <a:gd name="connsiteX6-1641" fmla="*/ 4836394 w 4931005"/>
              <a:gd name="connsiteY6-1642" fmla="*/ 177800 h 2630431"/>
              <a:gd name="connsiteX7-1643" fmla="*/ 4927832 w 4931005"/>
              <a:gd name="connsiteY7-1644" fmla="*/ 269240 h 2630431"/>
              <a:gd name="connsiteX8-1645" fmla="*/ 4931005 w 4931005"/>
              <a:gd name="connsiteY8-1646" fmla="*/ 2511422 h 2630431"/>
              <a:gd name="connsiteX9-1647" fmla="*/ 4820102 w 4931005"/>
              <a:gd name="connsiteY9-1648" fmla="*/ 2630431 h 2630431"/>
              <a:gd name="connsiteX10-1649" fmla="*/ 150719 w 4931005"/>
              <a:gd name="connsiteY10-1650" fmla="*/ 2627256 h 2630431"/>
              <a:gd name="connsiteX11-1651" fmla="*/ 3176 w 4931005"/>
              <a:gd name="connsiteY11-1652" fmla="*/ 2489196 h 2630431"/>
              <a:gd name="connsiteX12-1653" fmla="*/ 1 w 4931005"/>
              <a:gd name="connsiteY12-1654" fmla="*/ 2512171 h 2630431"/>
              <a:gd name="connsiteX0-1655" fmla="*/ 1 w 4931005"/>
              <a:gd name="connsiteY0-1656" fmla="*/ 2324097 h 2630431"/>
              <a:gd name="connsiteX1-1657" fmla="*/ 1 w 4931005"/>
              <a:gd name="connsiteY1-1658" fmla="*/ 2324097 h 2630431"/>
              <a:gd name="connsiteX2-1659" fmla="*/ 0 w 4931005"/>
              <a:gd name="connsiteY2-1660" fmla="*/ 198120 h 2630431"/>
              <a:gd name="connsiteX3-1661" fmla="*/ 223520 w 4931005"/>
              <a:gd name="connsiteY3-1662" fmla="*/ 0 h 2630431"/>
              <a:gd name="connsiteX4-1663" fmla="*/ 4201395 w 4931005"/>
              <a:gd name="connsiteY4-1664" fmla="*/ 0 h 2630431"/>
              <a:gd name="connsiteX5-1665" fmla="*/ 4394433 w 4931005"/>
              <a:gd name="connsiteY5-1666" fmla="*/ 177800 h 2630431"/>
              <a:gd name="connsiteX6-1667" fmla="*/ 4836394 w 4931005"/>
              <a:gd name="connsiteY6-1668" fmla="*/ 177800 h 2630431"/>
              <a:gd name="connsiteX7-1669" fmla="*/ 4927832 w 4931005"/>
              <a:gd name="connsiteY7-1670" fmla="*/ 269240 h 2630431"/>
              <a:gd name="connsiteX8-1671" fmla="*/ 4931005 w 4931005"/>
              <a:gd name="connsiteY8-1672" fmla="*/ 2511422 h 2630431"/>
              <a:gd name="connsiteX9-1673" fmla="*/ 4820102 w 4931005"/>
              <a:gd name="connsiteY9-1674" fmla="*/ 2630431 h 2630431"/>
              <a:gd name="connsiteX10-1675" fmla="*/ 150719 w 4931005"/>
              <a:gd name="connsiteY10-1676" fmla="*/ 2627256 h 2630431"/>
              <a:gd name="connsiteX11-1677" fmla="*/ 3176 w 4931005"/>
              <a:gd name="connsiteY11-1678" fmla="*/ 2489196 h 2630431"/>
              <a:gd name="connsiteX12-1679" fmla="*/ 1 w 4931005"/>
              <a:gd name="connsiteY12-1680" fmla="*/ 2512171 h 2630431"/>
              <a:gd name="connsiteX0-1681" fmla="*/ 1 w 4931005"/>
              <a:gd name="connsiteY0-1682" fmla="*/ 2324097 h 2630431"/>
              <a:gd name="connsiteX1-1683" fmla="*/ 1 w 4931005"/>
              <a:gd name="connsiteY1-1684" fmla="*/ 2324097 h 2630431"/>
              <a:gd name="connsiteX2-1685" fmla="*/ 0 w 4931005"/>
              <a:gd name="connsiteY2-1686" fmla="*/ 198120 h 2630431"/>
              <a:gd name="connsiteX3-1687" fmla="*/ 223520 w 4931005"/>
              <a:gd name="connsiteY3-1688" fmla="*/ 0 h 2630431"/>
              <a:gd name="connsiteX4-1689" fmla="*/ 4201395 w 4931005"/>
              <a:gd name="connsiteY4-1690" fmla="*/ 0 h 2630431"/>
              <a:gd name="connsiteX5-1691" fmla="*/ 4394433 w 4931005"/>
              <a:gd name="connsiteY5-1692" fmla="*/ 177800 h 2630431"/>
              <a:gd name="connsiteX6-1693" fmla="*/ 4836394 w 4931005"/>
              <a:gd name="connsiteY6-1694" fmla="*/ 177800 h 2630431"/>
              <a:gd name="connsiteX7-1695" fmla="*/ 4927832 w 4931005"/>
              <a:gd name="connsiteY7-1696" fmla="*/ 269240 h 2630431"/>
              <a:gd name="connsiteX8-1697" fmla="*/ 4931005 w 4931005"/>
              <a:gd name="connsiteY8-1698" fmla="*/ 2511422 h 2630431"/>
              <a:gd name="connsiteX9-1699" fmla="*/ 4820102 w 4931005"/>
              <a:gd name="connsiteY9-1700" fmla="*/ 2630431 h 2630431"/>
              <a:gd name="connsiteX10-1701" fmla="*/ 150719 w 4931005"/>
              <a:gd name="connsiteY10-1702" fmla="*/ 2627256 h 2630431"/>
              <a:gd name="connsiteX11-1703" fmla="*/ 3176 w 4931005"/>
              <a:gd name="connsiteY11-1704" fmla="*/ 2489196 h 2630431"/>
              <a:gd name="connsiteX12-1705" fmla="*/ 1 w 4931005"/>
              <a:gd name="connsiteY12-1706" fmla="*/ 2512171 h 2630431"/>
              <a:gd name="connsiteX0-1707" fmla="*/ 1 w 4931005"/>
              <a:gd name="connsiteY0-1708" fmla="*/ 2324097 h 2630431"/>
              <a:gd name="connsiteX1-1709" fmla="*/ 1 w 4931005"/>
              <a:gd name="connsiteY1-1710" fmla="*/ 2324097 h 2630431"/>
              <a:gd name="connsiteX2-1711" fmla="*/ 0 w 4931005"/>
              <a:gd name="connsiteY2-1712" fmla="*/ 198120 h 2630431"/>
              <a:gd name="connsiteX3-1713" fmla="*/ 223520 w 4931005"/>
              <a:gd name="connsiteY3-1714" fmla="*/ 0 h 2630431"/>
              <a:gd name="connsiteX4-1715" fmla="*/ 4201395 w 4931005"/>
              <a:gd name="connsiteY4-1716" fmla="*/ 0 h 2630431"/>
              <a:gd name="connsiteX5-1717" fmla="*/ 4394433 w 4931005"/>
              <a:gd name="connsiteY5-1718" fmla="*/ 177800 h 2630431"/>
              <a:gd name="connsiteX6-1719" fmla="*/ 4836394 w 4931005"/>
              <a:gd name="connsiteY6-1720" fmla="*/ 177800 h 2630431"/>
              <a:gd name="connsiteX7-1721" fmla="*/ 4927832 w 4931005"/>
              <a:gd name="connsiteY7-1722" fmla="*/ 269240 h 2630431"/>
              <a:gd name="connsiteX8-1723" fmla="*/ 4931005 w 4931005"/>
              <a:gd name="connsiteY8-1724" fmla="*/ 2511422 h 2630431"/>
              <a:gd name="connsiteX9-1725" fmla="*/ 4820102 w 4931005"/>
              <a:gd name="connsiteY9-1726" fmla="*/ 2630431 h 2630431"/>
              <a:gd name="connsiteX10-1727" fmla="*/ 150719 w 4931005"/>
              <a:gd name="connsiteY10-1728" fmla="*/ 2627256 h 2630431"/>
              <a:gd name="connsiteX11-1729" fmla="*/ 3176 w 4931005"/>
              <a:gd name="connsiteY11-1730" fmla="*/ 2489196 h 2630431"/>
              <a:gd name="connsiteX12-1731" fmla="*/ 1 w 4931005"/>
              <a:gd name="connsiteY12-1732" fmla="*/ 2324096 h 2630431"/>
              <a:gd name="connsiteX0-1733" fmla="*/ 1 w 4931005"/>
              <a:gd name="connsiteY0-1734" fmla="*/ 2293822 h 2630431"/>
              <a:gd name="connsiteX1-1735" fmla="*/ 1 w 4931005"/>
              <a:gd name="connsiteY1-1736" fmla="*/ 2324097 h 2630431"/>
              <a:gd name="connsiteX2-1737" fmla="*/ 0 w 4931005"/>
              <a:gd name="connsiteY2-1738" fmla="*/ 198120 h 2630431"/>
              <a:gd name="connsiteX3-1739" fmla="*/ 223520 w 4931005"/>
              <a:gd name="connsiteY3-1740" fmla="*/ 0 h 2630431"/>
              <a:gd name="connsiteX4-1741" fmla="*/ 4201395 w 4931005"/>
              <a:gd name="connsiteY4-1742" fmla="*/ 0 h 2630431"/>
              <a:gd name="connsiteX5-1743" fmla="*/ 4394433 w 4931005"/>
              <a:gd name="connsiteY5-1744" fmla="*/ 177800 h 2630431"/>
              <a:gd name="connsiteX6-1745" fmla="*/ 4836394 w 4931005"/>
              <a:gd name="connsiteY6-1746" fmla="*/ 177800 h 2630431"/>
              <a:gd name="connsiteX7-1747" fmla="*/ 4927832 w 4931005"/>
              <a:gd name="connsiteY7-1748" fmla="*/ 269240 h 2630431"/>
              <a:gd name="connsiteX8-1749" fmla="*/ 4931005 w 4931005"/>
              <a:gd name="connsiteY8-1750" fmla="*/ 2511422 h 2630431"/>
              <a:gd name="connsiteX9-1751" fmla="*/ 4820102 w 4931005"/>
              <a:gd name="connsiteY9-1752" fmla="*/ 2630431 h 2630431"/>
              <a:gd name="connsiteX10-1753" fmla="*/ 150719 w 4931005"/>
              <a:gd name="connsiteY10-1754" fmla="*/ 2627256 h 2630431"/>
              <a:gd name="connsiteX11-1755" fmla="*/ 3176 w 4931005"/>
              <a:gd name="connsiteY11-1756" fmla="*/ 2489196 h 2630431"/>
              <a:gd name="connsiteX12-1757" fmla="*/ 1 w 4931005"/>
              <a:gd name="connsiteY12-1758" fmla="*/ 2324096 h 2630431"/>
              <a:gd name="connsiteX0-1759" fmla="*/ 1 w 4931005"/>
              <a:gd name="connsiteY0-1760" fmla="*/ 2293822 h 2630431"/>
              <a:gd name="connsiteX1-1761" fmla="*/ 1 w 4931005"/>
              <a:gd name="connsiteY1-1762" fmla="*/ 2293822 h 2630431"/>
              <a:gd name="connsiteX2-1763" fmla="*/ 0 w 4931005"/>
              <a:gd name="connsiteY2-1764" fmla="*/ 198120 h 2630431"/>
              <a:gd name="connsiteX3-1765" fmla="*/ 223520 w 4931005"/>
              <a:gd name="connsiteY3-1766" fmla="*/ 0 h 2630431"/>
              <a:gd name="connsiteX4-1767" fmla="*/ 4201395 w 4931005"/>
              <a:gd name="connsiteY4-1768" fmla="*/ 0 h 2630431"/>
              <a:gd name="connsiteX5-1769" fmla="*/ 4394433 w 4931005"/>
              <a:gd name="connsiteY5-1770" fmla="*/ 177800 h 2630431"/>
              <a:gd name="connsiteX6-1771" fmla="*/ 4836394 w 4931005"/>
              <a:gd name="connsiteY6-1772" fmla="*/ 177800 h 2630431"/>
              <a:gd name="connsiteX7-1773" fmla="*/ 4927832 w 4931005"/>
              <a:gd name="connsiteY7-1774" fmla="*/ 269240 h 2630431"/>
              <a:gd name="connsiteX8-1775" fmla="*/ 4931005 w 4931005"/>
              <a:gd name="connsiteY8-1776" fmla="*/ 2511422 h 2630431"/>
              <a:gd name="connsiteX9-1777" fmla="*/ 4820102 w 4931005"/>
              <a:gd name="connsiteY9-1778" fmla="*/ 2630431 h 2630431"/>
              <a:gd name="connsiteX10-1779" fmla="*/ 150719 w 4931005"/>
              <a:gd name="connsiteY10-1780" fmla="*/ 2627256 h 2630431"/>
              <a:gd name="connsiteX11-1781" fmla="*/ 3176 w 4931005"/>
              <a:gd name="connsiteY11-1782" fmla="*/ 2489196 h 2630431"/>
              <a:gd name="connsiteX12-1783" fmla="*/ 1 w 4931005"/>
              <a:gd name="connsiteY12-1784" fmla="*/ 2324096 h 2630431"/>
              <a:gd name="connsiteX0-1785" fmla="*/ 1 w 4931005"/>
              <a:gd name="connsiteY0-1786" fmla="*/ 2293822 h 2630431"/>
              <a:gd name="connsiteX1-1787" fmla="*/ 1 w 4931005"/>
              <a:gd name="connsiteY1-1788" fmla="*/ 2293822 h 2630431"/>
              <a:gd name="connsiteX2-1789" fmla="*/ 0 w 4931005"/>
              <a:gd name="connsiteY2-1790" fmla="*/ 198120 h 2630431"/>
              <a:gd name="connsiteX3-1791" fmla="*/ 223520 w 4931005"/>
              <a:gd name="connsiteY3-1792" fmla="*/ 0 h 2630431"/>
              <a:gd name="connsiteX4-1793" fmla="*/ 4201395 w 4931005"/>
              <a:gd name="connsiteY4-1794" fmla="*/ 0 h 2630431"/>
              <a:gd name="connsiteX5-1795" fmla="*/ 4394433 w 4931005"/>
              <a:gd name="connsiteY5-1796" fmla="*/ 177800 h 2630431"/>
              <a:gd name="connsiteX6-1797" fmla="*/ 4836394 w 4931005"/>
              <a:gd name="connsiteY6-1798" fmla="*/ 177800 h 2630431"/>
              <a:gd name="connsiteX7-1799" fmla="*/ 4927832 w 4931005"/>
              <a:gd name="connsiteY7-1800" fmla="*/ 269240 h 2630431"/>
              <a:gd name="connsiteX8-1801" fmla="*/ 4931005 w 4931005"/>
              <a:gd name="connsiteY8-1802" fmla="*/ 2511422 h 2630431"/>
              <a:gd name="connsiteX9-1803" fmla="*/ 4820102 w 4931005"/>
              <a:gd name="connsiteY9-1804" fmla="*/ 2630431 h 2630431"/>
              <a:gd name="connsiteX10-1805" fmla="*/ 150719 w 4931005"/>
              <a:gd name="connsiteY10-1806" fmla="*/ 2627256 h 2630431"/>
              <a:gd name="connsiteX11-1807" fmla="*/ 3176 w 4931005"/>
              <a:gd name="connsiteY11-1808" fmla="*/ 2489196 h 2630431"/>
              <a:gd name="connsiteX12-1809" fmla="*/ 1 w 4931005"/>
              <a:gd name="connsiteY12-1810" fmla="*/ 2324096 h 2630431"/>
              <a:gd name="connsiteX0-1811" fmla="*/ 1 w 4931005"/>
              <a:gd name="connsiteY0-1812" fmla="*/ 2293822 h 2630431"/>
              <a:gd name="connsiteX1-1813" fmla="*/ 1 w 4931005"/>
              <a:gd name="connsiteY1-1814" fmla="*/ 2293822 h 2630431"/>
              <a:gd name="connsiteX2-1815" fmla="*/ 0 w 4931005"/>
              <a:gd name="connsiteY2-1816" fmla="*/ 198120 h 2630431"/>
              <a:gd name="connsiteX3-1817" fmla="*/ 223520 w 4931005"/>
              <a:gd name="connsiteY3-1818" fmla="*/ 0 h 2630431"/>
              <a:gd name="connsiteX4-1819" fmla="*/ 4201395 w 4931005"/>
              <a:gd name="connsiteY4-1820" fmla="*/ 0 h 2630431"/>
              <a:gd name="connsiteX5-1821" fmla="*/ 4394433 w 4931005"/>
              <a:gd name="connsiteY5-1822" fmla="*/ 177800 h 2630431"/>
              <a:gd name="connsiteX6-1823" fmla="*/ 4836394 w 4931005"/>
              <a:gd name="connsiteY6-1824" fmla="*/ 177800 h 2630431"/>
              <a:gd name="connsiteX7-1825" fmla="*/ 4927832 w 4931005"/>
              <a:gd name="connsiteY7-1826" fmla="*/ 269240 h 2630431"/>
              <a:gd name="connsiteX8-1827" fmla="*/ 4931005 w 4931005"/>
              <a:gd name="connsiteY8-1828" fmla="*/ 2481147 h 2630431"/>
              <a:gd name="connsiteX9-1829" fmla="*/ 4820102 w 4931005"/>
              <a:gd name="connsiteY9-1830" fmla="*/ 2630431 h 2630431"/>
              <a:gd name="connsiteX10-1831" fmla="*/ 150719 w 4931005"/>
              <a:gd name="connsiteY10-1832" fmla="*/ 2627256 h 2630431"/>
              <a:gd name="connsiteX11-1833" fmla="*/ 3176 w 4931005"/>
              <a:gd name="connsiteY11-1834" fmla="*/ 2489196 h 2630431"/>
              <a:gd name="connsiteX12-1835" fmla="*/ 1 w 4931005"/>
              <a:gd name="connsiteY12-1836" fmla="*/ 2324096 h 2630431"/>
              <a:gd name="connsiteX0-1837" fmla="*/ 1 w 4931005"/>
              <a:gd name="connsiteY0-1838" fmla="*/ 2293822 h 2627256"/>
              <a:gd name="connsiteX1-1839" fmla="*/ 1 w 4931005"/>
              <a:gd name="connsiteY1-1840" fmla="*/ 2293822 h 2627256"/>
              <a:gd name="connsiteX2-1841" fmla="*/ 0 w 4931005"/>
              <a:gd name="connsiteY2-1842" fmla="*/ 198120 h 2627256"/>
              <a:gd name="connsiteX3-1843" fmla="*/ 223520 w 4931005"/>
              <a:gd name="connsiteY3-1844" fmla="*/ 0 h 2627256"/>
              <a:gd name="connsiteX4-1845" fmla="*/ 4201395 w 4931005"/>
              <a:gd name="connsiteY4-1846" fmla="*/ 0 h 2627256"/>
              <a:gd name="connsiteX5-1847" fmla="*/ 4394433 w 4931005"/>
              <a:gd name="connsiteY5-1848" fmla="*/ 177800 h 2627256"/>
              <a:gd name="connsiteX6-1849" fmla="*/ 4836394 w 4931005"/>
              <a:gd name="connsiteY6-1850" fmla="*/ 177800 h 2627256"/>
              <a:gd name="connsiteX7-1851" fmla="*/ 4927832 w 4931005"/>
              <a:gd name="connsiteY7-1852" fmla="*/ 269240 h 2627256"/>
              <a:gd name="connsiteX8-1853" fmla="*/ 4931005 w 4931005"/>
              <a:gd name="connsiteY8-1854" fmla="*/ 2481147 h 2627256"/>
              <a:gd name="connsiteX9-1855" fmla="*/ 4820102 w 4931005"/>
              <a:gd name="connsiteY9-1856" fmla="*/ 2600156 h 2627256"/>
              <a:gd name="connsiteX10-1857" fmla="*/ 150719 w 4931005"/>
              <a:gd name="connsiteY10-1858" fmla="*/ 2627256 h 2627256"/>
              <a:gd name="connsiteX11-1859" fmla="*/ 3176 w 4931005"/>
              <a:gd name="connsiteY11-1860" fmla="*/ 2489196 h 2627256"/>
              <a:gd name="connsiteX12-1861" fmla="*/ 1 w 4931005"/>
              <a:gd name="connsiteY12-1862" fmla="*/ 2324096 h 2627256"/>
              <a:gd name="connsiteX0-1863" fmla="*/ 1 w 4931005"/>
              <a:gd name="connsiteY0-1864" fmla="*/ 2293822 h 2600156"/>
              <a:gd name="connsiteX1-1865" fmla="*/ 1 w 4931005"/>
              <a:gd name="connsiteY1-1866" fmla="*/ 2293822 h 2600156"/>
              <a:gd name="connsiteX2-1867" fmla="*/ 0 w 4931005"/>
              <a:gd name="connsiteY2-1868" fmla="*/ 198120 h 2600156"/>
              <a:gd name="connsiteX3-1869" fmla="*/ 223520 w 4931005"/>
              <a:gd name="connsiteY3-1870" fmla="*/ 0 h 2600156"/>
              <a:gd name="connsiteX4-1871" fmla="*/ 4201395 w 4931005"/>
              <a:gd name="connsiteY4-1872" fmla="*/ 0 h 2600156"/>
              <a:gd name="connsiteX5-1873" fmla="*/ 4394433 w 4931005"/>
              <a:gd name="connsiteY5-1874" fmla="*/ 177800 h 2600156"/>
              <a:gd name="connsiteX6-1875" fmla="*/ 4836394 w 4931005"/>
              <a:gd name="connsiteY6-1876" fmla="*/ 177800 h 2600156"/>
              <a:gd name="connsiteX7-1877" fmla="*/ 4927832 w 4931005"/>
              <a:gd name="connsiteY7-1878" fmla="*/ 269240 h 2600156"/>
              <a:gd name="connsiteX8-1879" fmla="*/ 4931005 w 4931005"/>
              <a:gd name="connsiteY8-1880" fmla="*/ 2481147 h 2600156"/>
              <a:gd name="connsiteX9-1881" fmla="*/ 4820102 w 4931005"/>
              <a:gd name="connsiteY9-1882" fmla="*/ 2600156 h 2600156"/>
              <a:gd name="connsiteX10-1883" fmla="*/ 150719 w 4931005"/>
              <a:gd name="connsiteY10-1884" fmla="*/ 2596982 h 2600156"/>
              <a:gd name="connsiteX11-1885" fmla="*/ 3176 w 4931005"/>
              <a:gd name="connsiteY11-1886" fmla="*/ 2489196 h 2600156"/>
              <a:gd name="connsiteX12-1887" fmla="*/ 1 w 4931005"/>
              <a:gd name="connsiteY12-1888" fmla="*/ 2324096 h 2600156"/>
              <a:gd name="connsiteX0-1889" fmla="*/ 1 w 4931005"/>
              <a:gd name="connsiteY0-1890" fmla="*/ 2293822 h 2600156"/>
              <a:gd name="connsiteX1-1891" fmla="*/ 1 w 4931005"/>
              <a:gd name="connsiteY1-1892" fmla="*/ 2293822 h 2600156"/>
              <a:gd name="connsiteX2-1893" fmla="*/ 0 w 4931005"/>
              <a:gd name="connsiteY2-1894" fmla="*/ 198120 h 2600156"/>
              <a:gd name="connsiteX3-1895" fmla="*/ 223520 w 4931005"/>
              <a:gd name="connsiteY3-1896" fmla="*/ 0 h 2600156"/>
              <a:gd name="connsiteX4-1897" fmla="*/ 4201395 w 4931005"/>
              <a:gd name="connsiteY4-1898" fmla="*/ 0 h 2600156"/>
              <a:gd name="connsiteX5-1899" fmla="*/ 4394433 w 4931005"/>
              <a:gd name="connsiteY5-1900" fmla="*/ 177800 h 2600156"/>
              <a:gd name="connsiteX6-1901" fmla="*/ 4836394 w 4931005"/>
              <a:gd name="connsiteY6-1902" fmla="*/ 177800 h 2600156"/>
              <a:gd name="connsiteX7-1903" fmla="*/ 4927832 w 4931005"/>
              <a:gd name="connsiteY7-1904" fmla="*/ 269240 h 2600156"/>
              <a:gd name="connsiteX8-1905" fmla="*/ 4931005 w 4931005"/>
              <a:gd name="connsiteY8-1906" fmla="*/ 2481147 h 2600156"/>
              <a:gd name="connsiteX9-1907" fmla="*/ 4820102 w 4931005"/>
              <a:gd name="connsiteY9-1908" fmla="*/ 2600156 h 2600156"/>
              <a:gd name="connsiteX10-1909" fmla="*/ 150719 w 4931005"/>
              <a:gd name="connsiteY10-1910" fmla="*/ 2596982 h 2600156"/>
              <a:gd name="connsiteX11-1911" fmla="*/ 3176 w 4931005"/>
              <a:gd name="connsiteY11-1912" fmla="*/ 2458922 h 2600156"/>
              <a:gd name="connsiteX12-1913" fmla="*/ 1 w 4931005"/>
              <a:gd name="connsiteY12-1914" fmla="*/ 2324096 h 2600156"/>
              <a:gd name="connsiteX0-1915" fmla="*/ 1 w 4931005"/>
              <a:gd name="connsiteY0-1916" fmla="*/ 2293822 h 2600156"/>
              <a:gd name="connsiteX1-1917" fmla="*/ 1 w 4931005"/>
              <a:gd name="connsiteY1-1918" fmla="*/ 2293822 h 2600156"/>
              <a:gd name="connsiteX2-1919" fmla="*/ 0 w 4931005"/>
              <a:gd name="connsiteY2-1920" fmla="*/ 198120 h 2600156"/>
              <a:gd name="connsiteX3-1921" fmla="*/ 223520 w 4931005"/>
              <a:gd name="connsiteY3-1922" fmla="*/ 0 h 2600156"/>
              <a:gd name="connsiteX4-1923" fmla="*/ 4201395 w 4931005"/>
              <a:gd name="connsiteY4-1924" fmla="*/ 0 h 2600156"/>
              <a:gd name="connsiteX5-1925" fmla="*/ 4394433 w 4931005"/>
              <a:gd name="connsiteY5-1926" fmla="*/ 177800 h 2600156"/>
              <a:gd name="connsiteX6-1927" fmla="*/ 4836394 w 4931005"/>
              <a:gd name="connsiteY6-1928" fmla="*/ 177800 h 2600156"/>
              <a:gd name="connsiteX7-1929" fmla="*/ 4927832 w 4931005"/>
              <a:gd name="connsiteY7-1930" fmla="*/ 269240 h 2600156"/>
              <a:gd name="connsiteX8-1931" fmla="*/ 4931005 w 4931005"/>
              <a:gd name="connsiteY8-1932" fmla="*/ 2481147 h 2600156"/>
              <a:gd name="connsiteX9-1933" fmla="*/ 4820102 w 4931005"/>
              <a:gd name="connsiteY9-1934" fmla="*/ 2600156 h 2600156"/>
              <a:gd name="connsiteX10-1935" fmla="*/ 150719 w 4931005"/>
              <a:gd name="connsiteY10-1936" fmla="*/ 2596982 h 2600156"/>
              <a:gd name="connsiteX11-1937" fmla="*/ 3176 w 4931005"/>
              <a:gd name="connsiteY11-1938" fmla="*/ 2458922 h 2600156"/>
              <a:gd name="connsiteX12-1939" fmla="*/ 1 w 4931005"/>
              <a:gd name="connsiteY12-1940" fmla="*/ 2324096 h 2600156"/>
              <a:gd name="connsiteX0-1941" fmla="*/ 1 w 4931005"/>
              <a:gd name="connsiteY0-1942" fmla="*/ 2293822 h 2600156"/>
              <a:gd name="connsiteX1-1943" fmla="*/ 1 w 4931005"/>
              <a:gd name="connsiteY1-1944" fmla="*/ 2293822 h 2600156"/>
              <a:gd name="connsiteX2-1945" fmla="*/ 0 w 4931005"/>
              <a:gd name="connsiteY2-1946" fmla="*/ 198120 h 2600156"/>
              <a:gd name="connsiteX3-1947" fmla="*/ 223520 w 4931005"/>
              <a:gd name="connsiteY3-1948" fmla="*/ 0 h 2600156"/>
              <a:gd name="connsiteX4-1949" fmla="*/ 4201395 w 4931005"/>
              <a:gd name="connsiteY4-1950" fmla="*/ 0 h 2600156"/>
              <a:gd name="connsiteX5-1951" fmla="*/ 4394433 w 4931005"/>
              <a:gd name="connsiteY5-1952" fmla="*/ 177800 h 2600156"/>
              <a:gd name="connsiteX6-1953" fmla="*/ 4836394 w 4931005"/>
              <a:gd name="connsiteY6-1954" fmla="*/ 177800 h 2600156"/>
              <a:gd name="connsiteX7-1955" fmla="*/ 4927832 w 4931005"/>
              <a:gd name="connsiteY7-1956" fmla="*/ 269240 h 2600156"/>
              <a:gd name="connsiteX8-1957" fmla="*/ 4931005 w 4931005"/>
              <a:gd name="connsiteY8-1958" fmla="*/ 2481147 h 2600156"/>
              <a:gd name="connsiteX9-1959" fmla="*/ 4820102 w 4931005"/>
              <a:gd name="connsiteY9-1960" fmla="*/ 2600156 h 2600156"/>
              <a:gd name="connsiteX10-1961" fmla="*/ 150719 w 4931005"/>
              <a:gd name="connsiteY10-1962" fmla="*/ 2596982 h 2600156"/>
              <a:gd name="connsiteX11-1963" fmla="*/ 3176 w 4931005"/>
              <a:gd name="connsiteY11-1964" fmla="*/ 2458922 h 2600156"/>
              <a:gd name="connsiteX12-1965" fmla="*/ 1 w 4931005"/>
              <a:gd name="connsiteY12-1966" fmla="*/ 2324096 h 2600156"/>
              <a:gd name="connsiteX0-1967" fmla="*/ 1 w 4931005"/>
              <a:gd name="connsiteY0-1968" fmla="*/ 2293822 h 2600156"/>
              <a:gd name="connsiteX1-1969" fmla="*/ 1 w 4931005"/>
              <a:gd name="connsiteY1-1970" fmla="*/ 2293822 h 2600156"/>
              <a:gd name="connsiteX2-1971" fmla="*/ 0 w 4931005"/>
              <a:gd name="connsiteY2-1972" fmla="*/ 198120 h 2600156"/>
              <a:gd name="connsiteX3-1973" fmla="*/ 223520 w 4931005"/>
              <a:gd name="connsiteY3-1974" fmla="*/ 0 h 2600156"/>
              <a:gd name="connsiteX4-1975" fmla="*/ 4201395 w 4931005"/>
              <a:gd name="connsiteY4-1976" fmla="*/ 0 h 2600156"/>
              <a:gd name="connsiteX5-1977" fmla="*/ 4394433 w 4931005"/>
              <a:gd name="connsiteY5-1978" fmla="*/ 177800 h 2600156"/>
              <a:gd name="connsiteX6-1979" fmla="*/ 4836394 w 4931005"/>
              <a:gd name="connsiteY6-1980" fmla="*/ 177800 h 2600156"/>
              <a:gd name="connsiteX7-1981" fmla="*/ 4927832 w 4931005"/>
              <a:gd name="connsiteY7-1982" fmla="*/ 269240 h 2600156"/>
              <a:gd name="connsiteX8-1983" fmla="*/ 4931005 w 4931005"/>
              <a:gd name="connsiteY8-1984" fmla="*/ 2481147 h 2600156"/>
              <a:gd name="connsiteX9-1985" fmla="*/ 4820102 w 4931005"/>
              <a:gd name="connsiteY9-1986" fmla="*/ 2600156 h 2600156"/>
              <a:gd name="connsiteX10-1987" fmla="*/ 150719 w 4931005"/>
              <a:gd name="connsiteY10-1988" fmla="*/ 2596982 h 2600156"/>
              <a:gd name="connsiteX11-1989" fmla="*/ 3176 w 4931005"/>
              <a:gd name="connsiteY11-1990" fmla="*/ 2458922 h 2600156"/>
              <a:gd name="connsiteX12-1991" fmla="*/ 1 w 4931005"/>
              <a:gd name="connsiteY12-1992" fmla="*/ 2293822 h 2600156"/>
              <a:gd name="connsiteX0-1993" fmla="*/ 1 w 4931005"/>
              <a:gd name="connsiteY0-1994" fmla="*/ 2293822 h 2600156"/>
              <a:gd name="connsiteX1-1995" fmla="*/ 1 w 4931005"/>
              <a:gd name="connsiteY1-1996" fmla="*/ 2293822 h 2600156"/>
              <a:gd name="connsiteX2-1997" fmla="*/ 0 w 4931005"/>
              <a:gd name="connsiteY2-1998" fmla="*/ 198120 h 2600156"/>
              <a:gd name="connsiteX3-1999" fmla="*/ 223520 w 4931005"/>
              <a:gd name="connsiteY3-2000" fmla="*/ 0 h 2600156"/>
              <a:gd name="connsiteX4-2001" fmla="*/ 2681366 w 4931005"/>
              <a:gd name="connsiteY4-2002" fmla="*/ 0 h 2600156"/>
              <a:gd name="connsiteX5-2003" fmla="*/ 4394433 w 4931005"/>
              <a:gd name="connsiteY5-2004" fmla="*/ 177800 h 2600156"/>
              <a:gd name="connsiteX6-2005" fmla="*/ 4836394 w 4931005"/>
              <a:gd name="connsiteY6-2006" fmla="*/ 177800 h 2600156"/>
              <a:gd name="connsiteX7-2007" fmla="*/ 4927832 w 4931005"/>
              <a:gd name="connsiteY7-2008" fmla="*/ 269240 h 2600156"/>
              <a:gd name="connsiteX8-2009" fmla="*/ 4931005 w 4931005"/>
              <a:gd name="connsiteY8-2010" fmla="*/ 2481147 h 2600156"/>
              <a:gd name="connsiteX9-2011" fmla="*/ 4820102 w 4931005"/>
              <a:gd name="connsiteY9-2012" fmla="*/ 2600156 h 2600156"/>
              <a:gd name="connsiteX10-2013" fmla="*/ 150719 w 4931005"/>
              <a:gd name="connsiteY10-2014" fmla="*/ 2596982 h 2600156"/>
              <a:gd name="connsiteX11-2015" fmla="*/ 3176 w 4931005"/>
              <a:gd name="connsiteY11-2016" fmla="*/ 2458922 h 2600156"/>
              <a:gd name="connsiteX12-2017" fmla="*/ 1 w 4931005"/>
              <a:gd name="connsiteY12-2018" fmla="*/ 2293822 h 2600156"/>
              <a:gd name="connsiteX0-2019" fmla="*/ 1 w 4931005"/>
              <a:gd name="connsiteY0-2020" fmla="*/ 2293822 h 2600156"/>
              <a:gd name="connsiteX1-2021" fmla="*/ 1 w 4931005"/>
              <a:gd name="connsiteY1-2022" fmla="*/ 2293822 h 2600156"/>
              <a:gd name="connsiteX2-2023" fmla="*/ 0 w 4931005"/>
              <a:gd name="connsiteY2-2024" fmla="*/ 198120 h 2600156"/>
              <a:gd name="connsiteX3-2025" fmla="*/ 223520 w 4931005"/>
              <a:gd name="connsiteY3-2026" fmla="*/ 0 h 2600156"/>
              <a:gd name="connsiteX4-2027" fmla="*/ 2681366 w 4931005"/>
              <a:gd name="connsiteY4-2028" fmla="*/ 0 h 2600156"/>
              <a:gd name="connsiteX5-2029" fmla="*/ 2874404 w 4931005"/>
              <a:gd name="connsiteY5-2030" fmla="*/ 177800 h 2600156"/>
              <a:gd name="connsiteX6-2031" fmla="*/ 4836394 w 4931005"/>
              <a:gd name="connsiteY6-2032" fmla="*/ 177800 h 2600156"/>
              <a:gd name="connsiteX7-2033" fmla="*/ 4927832 w 4931005"/>
              <a:gd name="connsiteY7-2034" fmla="*/ 269240 h 2600156"/>
              <a:gd name="connsiteX8-2035" fmla="*/ 4931005 w 4931005"/>
              <a:gd name="connsiteY8-2036" fmla="*/ 2481147 h 2600156"/>
              <a:gd name="connsiteX9-2037" fmla="*/ 4820102 w 4931005"/>
              <a:gd name="connsiteY9-2038" fmla="*/ 2600156 h 2600156"/>
              <a:gd name="connsiteX10-2039" fmla="*/ 150719 w 4931005"/>
              <a:gd name="connsiteY10-2040" fmla="*/ 2596982 h 2600156"/>
              <a:gd name="connsiteX11-2041" fmla="*/ 3176 w 4931005"/>
              <a:gd name="connsiteY11-2042" fmla="*/ 2458922 h 2600156"/>
              <a:gd name="connsiteX12-2043" fmla="*/ 1 w 4931005"/>
              <a:gd name="connsiteY12-2044" fmla="*/ 2293822 h 2600156"/>
              <a:gd name="connsiteX0-2045" fmla="*/ 1 w 4931005"/>
              <a:gd name="connsiteY0-2046" fmla="*/ 2293822 h 2600156"/>
              <a:gd name="connsiteX1-2047" fmla="*/ 1 w 4931005"/>
              <a:gd name="connsiteY1-2048" fmla="*/ 2293822 h 2600156"/>
              <a:gd name="connsiteX2-2049" fmla="*/ 0 w 4931005"/>
              <a:gd name="connsiteY2-2050" fmla="*/ 198120 h 2600156"/>
              <a:gd name="connsiteX3-2051" fmla="*/ 223520 w 4931005"/>
              <a:gd name="connsiteY3-2052" fmla="*/ 0 h 2600156"/>
              <a:gd name="connsiteX4-2053" fmla="*/ 2681366 w 4931005"/>
              <a:gd name="connsiteY4-2054" fmla="*/ 0 h 2600156"/>
              <a:gd name="connsiteX5-2055" fmla="*/ 2874404 w 4931005"/>
              <a:gd name="connsiteY5-2056" fmla="*/ 177800 h 2600156"/>
              <a:gd name="connsiteX6-2057" fmla="*/ 3316365 w 4931005"/>
              <a:gd name="connsiteY6-2058" fmla="*/ 177800 h 2600156"/>
              <a:gd name="connsiteX7-2059" fmla="*/ 4927832 w 4931005"/>
              <a:gd name="connsiteY7-2060" fmla="*/ 269240 h 2600156"/>
              <a:gd name="connsiteX8-2061" fmla="*/ 4931005 w 4931005"/>
              <a:gd name="connsiteY8-2062" fmla="*/ 2481147 h 2600156"/>
              <a:gd name="connsiteX9-2063" fmla="*/ 4820102 w 4931005"/>
              <a:gd name="connsiteY9-2064" fmla="*/ 2600156 h 2600156"/>
              <a:gd name="connsiteX10-2065" fmla="*/ 150719 w 4931005"/>
              <a:gd name="connsiteY10-2066" fmla="*/ 2596982 h 2600156"/>
              <a:gd name="connsiteX11-2067" fmla="*/ 3176 w 4931005"/>
              <a:gd name="connsiteY11-2068" fmla="*/ 2458922 h 2600156"/>
              <a:gd name="connsiteX12-2069" fmla="*/ 1 w 4931005"/>
              <a:gd name="connsiteY12-2070" fmla="*/ 2293822 h 2600156"/>
              <a:gd name="connsiteX0-2071" fmla="*/ 1 w 4931005"/>
              <a:gd name="connsiteY0-2072" fmla="*/ 2293822 h 2600156"/>
              <a:gd name="connsiteX1-2073" fmla="*/ 1 w 4931005"/>
              <a:gd name="connsiteY1-2074" fmla="*/ 2293822 h 2600156"/>
              <a:gd name="connsiteX2-2075" fmla="*/ 0 w 4931005"/>
              <a:gd name="connsiteY2-2076" fmla="*/ 198120 h 2600156"/>
              <a:gd name="connsiteX3-2077" fmla="*/ 223520 w 4931005"/>
              <a:gd name="connsiteY3-2078" fmla="*/ 0 h 2600156"/>
              <a:gd name="connsiteX4-2079" fmla="*/ 2681366 w 4931005"/>
              <a:gd name="connsiteY4-2080" fmla="*/ 0 h 2600156"/>
              <a:gd name="connsiteX5-2081" fmla="*/ 2874404 w 4931005"/>
              <a:gd name="connsiteY5-2082" fmla="*/ 177800 h 2600156"/>
              <a:gd name="connsiteX6-2083" fmla="*/ 3316365 w 4931005"/>
              <a:gd name="connsiteY6-2084" fmla="*/ 177800 h 2600156"/>
              <a:gd name="connsiteX7-2085" fmla="*/ 3407803 w 4931005"/>
              <a:gd name="connsiteY7-2086" fmla="*/ 269240 h 2600156"/>
              <a:gd name="connsiteX8-2087" fmla="*/ 4931005 w 4931005"/>
              <a:gd name="connsiteY8-2088" fmla="*/ 2481147 h 2600156"/>
              <a:gd name="connsiteX9-2089" fmla="*/ 4820102 w 4931005"/>
              <a:gd name="connsiteY9-2090" fmla="*/ 2600156 h 2600156"/>
              <a:gd name="connsiteX10-2091" fmla="*/ 150719 w 4931005"/>
              <a:gd name="connsiteY10-2092" fmla="*/ 2596982 h 2600156"/>
              <a:gd name="connsiteX11-2093" fmla="*/ 3176 w 4931005"/>
              <a:gd name="connsiteY11-2094" fmla="*/ 2458922 h 2600156"/>
              <a:gd name="connsiteX12-2095" fmla="*/ 1 w 4931005"/>
              <a:gd name="connsiteY12-2096" fmla="*/ 2293822 h 2600156"/>
              <a:gd name="connsiteX0-2097" fmla="*/ 1 w 4931005"/>
              <a:gd name="connsiteY0-2098" fmla="*/ 2293822 h 2600156"/>
              <a:gd name="connsiteX1-2099" fmla="*/ 1 w 4931005"/>
              <a:gd name="connsiteY1-2100" fmla="*/ 2293822 h 2600156"/>
              <a:gd name="connsiteX2-2101" fmla="*/ 0 w 4931005"/>
              <a:gd name="connsiteY2-2102" fmla="*/ 198120 h 2600156"/>
              <a:gd name="connsiteX3-2103" fmla="*/ 223520 w 4931005"/>
              <a:gd name="connsiteY3-2104" fmla="*/ 0 h 2600156"/>
              <a:gd name="connsiteX4-2105" fmla="*/ 2681366 w 4931005"/>
              <a:gd name="connsiteY4-2106" fmla="*/ 0 h 2600156"/>
              <a:gd name="connsiteX5-2107" fmla="*/ 2874404 w 4931005"/>
              <a:gd name="connsiteY5-2108" fmla="*/ 177800 h 2600156"/>
              <a:gd name="connsiteX6-2109" fmla="*/ 3316365 w 4931005"/>
              <a:gd name="connsiteY6-2110" fmla="*/ 177800 h 2600156"/>
              <a:gd name="connsiteX7-2111" fmla="*/ 3407803 w 4931005"/>
              <a:gd name="connsiteY7-2112" fmla="*/ 269240 h 2600156"/>
              <a:gd name="connsiteX8-2113" fmla="*/ 4931005 w 4931005"/>
              <a:gd name="connsiteY8-2114" fmla="*/ 2481147 h 2600156"/>
              <a:gd name="connsiteX9-2115" fmla="*/ 4820102 w 4931005"/>
              <a:gd name="connsiteY9-2116" fmla="*/ 2600156 h 2600156"/>
              <a:gd name="connsiteX10-2117" fmla="*/ 150719 w 4931005"/>
              <a:gd name="connsiteY10-2118" fmla="*/ 2596982 h 2600156"/>
              <a:gd name="connsiteX11-2119" fmla="*/ 3176 w 4931005"/>
              <a:gd name="connsiteY11-2120" fmla="*/ 2458922 h 2600156"/>
              <a:gd name="connsiteX12-2121" fmla="*/ 1 w 4931005"/>
              <a:gd name="connsiteY12-2122" fmla="*/ 2293822 h 2600156"/>
              <a:gd name="connsiteX0-2123" fmla="*/ 1 w 4931005"/>
              <a:gd name="connsiteY0-2124" fmla="*/ 2293822 h 2600156"/>
              <a:gd name="connsiteX1-2125" fmla="*/ 1 w 4931005"/>
              <a:gd name="connsiteY1-2126" fmla="*/ 2293822 h 2600156"/>
              <a:gd name="connsiteX2-2127" fmla="*/ 0 w 4931005"/>
              <a:gd name="connsiteY2-2128" fmla="*/ 198120 h 2600156"/>
              <a:gd name="connsiteX3-2129" fmla="*/ 223520 w 4931005"/>
              <a:gd name="connsiteY3-2130" fmla="*/ 0 h 2600156"/>
              <a:gd name="connsiteX4-2131" fmla="*/ 2681366 w 4931005"/>
              <a:gd name="connsiteY4-2132" fmla="*/ 0 h 2600156"/>
              <a:gd name="connsiteX5-2133" fmla="*/ 2874404 w 4931005"/>
              <a:gd name="connsiteY5-2134" fmla="*/ 177800 h 2600156"/>
              <a:gd name="connsiteX6-2135" fmla="*/ 3316365 w 4931005"/>
              <a:gd name="connsiteY6-2136" fmla="*/ 177800 h 2600156"/>
              <a:gd name="connsiteX7-2137" fmla="*/ 3407803 w 4931005"/>
              <a:gd name="connsiteY7-2138" fmla="*/ 269240 h 2600156"/>
              <a:gd name="connsiteX8-2139" fmla="*/ 4931005 w 4931005"/>
              <a:gd name="connsiteY8-2140" fmla="*/ 2481147 h 2600156"/>
              <a:gd name="connsiteX9-2141" fmla="*/ 4820102 w 4931005"/>
              <a:gd name="connsiteY9-2142" fmla="*/ 2600156 h 2600156"/>
              <a:gd name="connsiteX10-2143" fmla="*/ 150719 w 4931005"/>
              <a:gd name="connsiteY10-2144" fmla="*/ 2596982 h 2600156"/>
              <a:gd name="connsiteX11-2145" fmla="*/ 3176 w 4931005"/>
              <a:gd name="connsiteY11-2146" fmla="*/ 2458922 h 2600156"/>
              <a:gd name="connsiteX12-2147" fmla="*/ 1 w 4931005"/>
              <a:gd name="connsiteY12-2148" fmla="*/ 2293822 h 2600156"/>
              <a:gd name="connsiteX0-2149" fmla="*/ 1 w 4820102"/>
              <a:gd name="connsiteY0-2150" fmla="*/ 2293822 h 2600156"/>
              <a:gd name="connsiteX1-2151" fmla="*/ 1 w 4820102"/>
              <a:gd name="connsiteY1-2152" fmla="*/ 2293822 h 2600156"/>
              <a:gd name="connsiteX2-2153" fmla="*/ 0 w 4820102"/>
              <a:gd name="connsiteY2-2154" fmla="*/ 198120 h 2600156"/>
              <a:gd name="connsiteX3-2155" fmla="*/ 223520 w 4820102"/>
              <a:gd name="connsiteY3-2156" fmla="*/ 0 h 2600156"/>
              <a:gd name="connsiteX4-2157" fmla="*/ 2681366 w 4820102"/>
              <a:gd name="connsiteY4-2158" fmla="*/ 0 h 2600156"/>
              <a:gd name="connsiteX5-2159" fmla="*/ 2874404 w 4820102"/>
              <a:gd name="connsiteY5-2160" fmla="*/ 177800 h 2600156"/>
              <a:gd name="connsiteX6-2161" fmla="*/ 3316365 w 4820102"/>
              <a:gd name="connsiteY6-2162" fmla="*/ 177800 h 2600156"/>
              <a:gd name="connsiteX7-2163" fmla="*/ 3407803 w 4820102"/>
              <a:gd name="connsiteY7-2164" fmla="*/ 269240 h 2600156"/>
              <a:gd name="connsiteX8-2165" fmla="*/ 3410976 w 4820102"/>
              <a:gd name="connsiteY8-2166" fmla="*/ 2481147 h 2600156"/>
              <a:gd name="connsiteX9-2167" fmla="*/ 4820102 w 4820102"/>
              <a:gd name="connsiteY9-2168" fmla="*/ 2600156 h 2600156"/>
              <a:gd name="connsiteX10-2169" fmla="*/ 150719 w 4820102"/>
              <a:gd name="connsiteY10-2170" fmla="*/ 2596982 h 2600156"/>
              <a:gd name="connsiteX11-2171" fmla="*/ 3176 w 4820102"/>
              <a:gd name="connsiteY11-2172" fmla="*/ 2458922 h 2600156"/>
              <a:gd name="connsiteX12-2173" fmla="*/ 1 w 4820102"/>
              <a:gd name="connsiteY12-2174" fmla="*/ 2293822 h 2600156"/>
              <a:gd name="connsiteX0-2175" fmla="*/ 1 w 3410976"/>
              <a:gd name="connsiteY0-2176" fmla="*/ 2293822 h 2600156"/>
              <a:gd name="connsiteX1-2177" fmla="*/ 1 w 3410976"/>
              <a:gd name="connsiteY1-2178" fmla="*/ 2293822 h 2600156"/>
              <a:gd name="connsiteX2-2179" fmla="*/ 0 w 3410976"/>
              <a:gd name="connsiteY2-2180" fmla="*/ 198120 h 2600156"/>
              <a:gd name="connsiteX3-2181" fmla="*/ 223520 w 3410976"/>
              <a:gd name="connsiteY3-2182" fmla="*/ 0 h 2600156"/>
              <a:gd name="connsiteX4-2183" fmla="*/ 2681366 w 3410976"/>
              <a:gd name="connsiteY4-2184" fmla="*/ 0 h 2600156"/>
              <a:gd name="connsiteX5-2185" fmla="*/ 2874404 w 3410976"/>
              <a:gd name="connsiteY5-2186" fmla="*/ 177800 h 2600156"/>
              <a:gd name="connsiteX6-2187" fmla="*/ 3316365 w 3410976"/>
              <a:gd name="connsiteY6-2188" fmla="*/ 177800 h 2600156"/>
              <a:gd name="connsiteX7-2189" fmla="*/ 3407803 w 3410976"/>
              <a:gd name="connsiteY7-2190" fmla="*/ 269240 h 2600156"/>
              <a:gd name="connsiteX8-2191" fmla="*/ 3410976 w 3410976"/>
              <a:gd name="connsiteY8-2192" fmla="*/ 2481147 h 2600156"/>
              <a:gd name="connsiteX9-2193" fmla="*/ 3300073 w 3410976"/>
              <a:gd name="connsiteY9-2194" fmla="*/ 2600156 h 2600156"/>
              <a:gd name="connsiteX10-2195" fmla="*/ 150719 w 3410976"/>
              <a:gd name="connsiteY10-2196" fmla="*/ 2596982 h 2600156"/>
              <a:gd name="connsiteX11-2197" fmla="*/ 3176 w 3410976"/>
              <a:gd name="connsiteY11-2198" fmla="*/ 2458922 h 2600156"/>
              <a:gd name="connsiteX12-2199" fmla="*/ 1 w 3410976"/>
              <a:gd name="connsiteY12-2200" fmla="*/ 2293822 h 2600156"/>
              <a:gd name="connsiteX0-2201" fmla="*/ 2 w 3410976"/>
              <a:gd name="connsiteY0-2202" fmla="*/ 4025587 h 4025587"/>
              <a:gd name="connsiteX1-2203" fmla="*/ 1 w 3410976"/>
              <a:gd name="connsiteY1-2204" fmla="*/ 2293822 h 4025587"/>
              <a:gd name="connsiteX2-2205" fmla="*/ 0 w 3410976"/>
              <a:gd name="connsiteY2-2206" fmla="*/ 198120 h 4025587"/>
              <a:gd name="connsiteX3-2207" fmla="*/ 223520 w 3410976"/>
              <a:gd name="connsiteY3-2208" fmla="*/ 0 h 4025587"/>
              <a:gd name="connsiteX4-2209" fmla="*/ 2681366 w 3410976"/>
              <a:gd name="connsiteY4-2210" fmla="*/ 0 h 4025587"/>
              <a:gd name="connsiteX5-2211" fmla="*/ 2874404 w 3410976"/>
              <a:gd name="connsiteY5-2212" fmla="*/ 177800 h 4025587"/>
              <a:gd name="connsiteX6-2213" fmla="*/ 3316365 w 3410976"/>
              <a:gd name="connsiteY6-2214" fmla="*/ 177800 h 4025587"/>
              <a:gd name="connsiteX7-2215" fmla="*/ 3407803 w 3410976"/>
              <a:gd name="connsiteY7-2216" fmla="*/ 269240 h 4025587"/>
              <a:gd name="connsiteX8-2217" fmla="*/ 3410976 w 3410976"/>
              <a:gd name="connsiteY8-2218" fmla="*/ 2481147 h 4025587"/>
              <a:gd name="connsiteX9-2219" fmla="*/ 3300073 w 3410976"/>
              <a:gd name="connsiteY9-2220" fmla="*/ 2600156 h 4025587"/>
              <a:gd name="connsiteX10-2221" fmla="*/ 150719 w 3410976"/>
              <a:gd name="connsiteY10-2222" fmla="*/ 2596982 h 4025587"/>
              <a:gd name="connsiteX11-2223" fmla="*/ 3176 w 3410976"/>
              <a:gd name="connsiteY11-2224" fmla="*/ 2458922 h 4025587"/>
              <a:gd name="connsiteX12-2225" fmla="*/ 1 w 3410976"/>
              <a:gd name="connsiteY12-2226" fmla="*/ 2293822 h 4025587"/>
              <a:gd name="connsiteX0-2227" fmla="*/ 2 w 3410976"/>
              <a:gd name="connsiteY0-2228" fmla="*/ 4025587 h 4025587"/>
              <a:gd name="connsiteX1-2229" fmla="*/ 2 w 3410976"/>
              <a:gd name="connsiteY1-2230" fmla="*/ 4025586 h 4025587"/>
              <a:gd name="connsiteX2-2231" fmla="*/ 0 w 3410976"/>
              <a:gd name="connsiteY2-2232" fmla="*/ 198120 h 4025587"/>
              <a:gd name="connsiteX3-2233" fmla="*/ 223520 w 3410976"/>
              <a:gd name="connsiteY3-2234" fmla="*/ 0 h 4025587"/>
              <a:gd name="connsiteX4-2235" fmla="*/ 2681366 w 3410976"/>
              <a:gd name="connsiteY4-2236" fmla="*/ 0 h 4025587"/>
              <a:gd name="connsiteX5-2237" fmla="*/ 2874404 w 3410976"/>
              <a:gd name="connsiteY5-2238" fmla="*/ 177800 h 4025587"/>
              <a:gd name="connsiteX6-2239" fmla="*/ 3316365 w 3410976"/>
              <a:gd name="connsiteY6-2240" fmla="*/ 177800 h 4025587"/>
              <a:gd name="connsiteX7-2241" fmla="*/ 3407803 w 3410976"/>
              <a:gd name="connsiteY7-2242" fmla="*/ 269240 h 4025587"/>
              <a:gd name="connsiteX8-2243" fmla="*/ 3410976 w 3410976"/>
              <a:gd name="connsiteY8-2244" fmla="*/ 2481147 h 4025587"/>
              <a:gd name="connsiteX9-2245" fmla="*/ 3300073 w 3410976"/>
              <a:gd name="connsiteY9-2246" fmla="*/ 2600156 h 4025587"/>
              <a:gd name="connsiteX10-2247" fmla="*/ 150719 w 3410976"/>
              <a:gd name="connsiteY10-2248" fmla="*/ 2596982 h 4025587"/>
              <a:gd name="connsiteX11-2249" fmla="*/ 3176 w 3410976"/>
              <a:gd name="connsiteY11-2250" fmla="*/ 2458922 h 4025587"/>
              <a:gd name="connsiteX12-2251" fmla="*/ 1 w 3410976"/>
              <a:gd name="connsiteY12-2252" fmla="*/ 2293822 h 4025587"/>
              <a:gd name="connsiteX0-2253" fmla="*/ 2 w 3410976"/>
              <a:gd name="connsiteY0-2254" fmla="*/ 4025587 h 4025587"/>
              <a:gd name="connsiteX1-2255" fmla="*/ 2 w 3410976"/>
              <a:gd name="connsiteY1-2256" fmla="*/ 4025586 h 4025587"/>
              <a:gd name="connsiteX2-2257" fmla="*/ 0 w 3410976"/>
              <a:gd name="connsiteY2-2258" fmla="*/ 198120 h 4025587"/>
              <a:gd name="connsiteX3-2259" fmla="*/ 223520 w 3410976"/>
              <a:gd name="connsiteY3-2260" fmla="*/ 0 h 4025587"/>
              <a:gd name="connsiteX4-2261" fmla="*/ 2681366 w 3410976"/>
              <a:gd name="connsiteY4-2262" fmla="*/ 0 h 4025587"/>
              <a:gd name="connsiteX5-2263" fmla="*/ 2874404 w 3410976"/>
              <a:gd name="connsiteY5-2264" fmla="*/ 177800 h 4025587"/>
              <a:gd name="connsiteX6-2265" fmla="*/ 3316365 w 3410976"/>
              <a:gd name="connsiteY6-2266" fmla="*/ 177800 h 4025587"/>
              <a:gd name="connsiteX7-2267" fmla="*/ 3407803 w 3410976"/>
              <a:gd name="connsiteY7-2268" fmla="*/ 269240 h 4025587"/>
              <a:gd name="connsiteX8-2269" fmla="*/ 3410976 w 3410976"/>
              <a:gd name="connsiteY8-2270" fmla="*/ 2481147 h 4025587"/>
              <a:gd name="connsiteX9-2271" fmla="*/ 3300073 w 3410976"/>
              <a:gd name="connsiteY9-2272" fmla="*/ 2600156 h 4025587"/>
              <a:gd name="connsiteX10-2273" fmla="*/ 150719 w 3410976"/>
              <a:gd name="connsiteY10-2274" fmla="*/ 2596982 h 4025587"/>
              <a:gd name="connsiteX11-2275" fmla="*/ 3176 w 3410976"/>
              <a:gd name="connsiteY11-2276" fmla="*/ 2458922 h 4025587"/>
              <a:gd name="connsiteX12-2277" fmla="*/ 1 w 3410976"/>
              <a:gd name="connsiteY12-2278" fmla="*/ 2293822 h 4025587"/>
              <a:gd name="connsiteX0-2279" fmla="*/ 2 w 3410977"/>
              <a:gd name="connsiteY0-2280" fmla="*/ 4025587 h 4212911"/>
              <a:gd name="connsiteX1-2281" fmla="*/ 2 w 3410977"/>
              <a:gd name="connsiteY1-2282" fmla="*/ 4025586 h 4212911"/>
              <a:gd name="connsiteX2-2283" fmla="*/ 0 w 3410977"/>
              <a:gd name="connsiteY2-2284" fmla="*/ 198120 h 4212911"/>
              <a:gd name="connsiteX3-2285" fmla="*/ 223520 w 3410977"/>
              <a:gd name="connsiteY3-2286" fmla="*/ 0 h 4212911"/>
              <a:gd name="connsiteX4-2287" fmla="*/ 2681366 w 3410977"/>
              <a:gd name="connsiteY4-2288" fmla="*/ 0 h 4212911"/>
              <a:gd name="connsiteX5-2289" fmla="*/ 2874404 w 3410977"/>
              <a:gd name="connsiteY5-2290" fmla="*/ 177800 h 4212911"/>
              <a:gd name="connsiteX6-2291" fmla="*/ 3316365 w 3410977"/>
              <a:gd name="connsiteY6-2292" fmla="*/ 177800 h 4212911"/>
              <a:gd name="connsiteX7-2293" fmla="*/ 3407803 w 3410977"/>
              <a:gd name="connsiteY7-2294" fmla="*/ 269240 h 4212911"/>
              <a:gd name="connsiteX8-2295" fmla="*/ 3410977 w 3410977"/>
              <a:gd name="connsiteY8-2296" fmla="*/ 4212911 h 4212911"/>
              <a:gd name="connsiteX9-2297" fmla="*/ 3300073 w 3410977"/>
              <a:gd name="connsiteY9-2298" fmla="*/ 2600156 h 4212911"/>
              <a:gd name="connsiteX10-2299" fmla="*/ 150719 w 3410977"/>
              <a:gd name="connsiteY10-2300" fmla="*/ 2596982 h 4212911"/>
              <a:gd name="connsiteX11-2301" fmla="*/ 3176 w 3410977"/>
              <a:gd name="connsiteY11-2302" fmla="*/ 2458922 h 4212911"/>
              <a:gd name="connsiteX12-2303" fmla="*/ 1 w 3410977"/>
              <a:gd name="connsiteY12-2304" fmla="*/ 2293822 h 4212911"/>
              <a:gd name="connsiteX0-2305" fmla="*/ 2 w 3410977"/>
              <a:gd name="connsiteY0-2306" fmla="*/ 4025587 h 4331920"/>
              <a:gd name="connsiteX1-2307" fmla="*/ 2 w 3410977"/>
              <a:gd name="connsiteY1-2308" fmla="*/ 4025586 h 4331920"/>
              <a:gd name="connsiteX2-2309" fmla="*/ 0 w 3410977"/>
              <a:gd name="connsiteY2-2310" fmla="*/ 198120 h 4331920"/>
              <a:gd name="connsiteX3-2311" fmla="*/ 223520 w 3410977"/>
              <a:gd name="connsiteY3-2312" fmla="*/ 0 h 4331920"/>
              <a:gd name="connsiteX4-2313" fmla="*/ 2681366 w 3410977"/>
              <a:gd name="connsiteY4-2314" fmla="*/ 0 h 4331920"/>
              <a:gd name="connsiteX5-2315" fmla="*/ 2874404 w 3410977"/>
              <a:gd name="connsiteY5-2316" fmla="*/ 177800 h 4331920"/>
              <a:gd name="connsiteX6-2317" fmla="*/ 3316365 w 3410977"/>
              <a:gd name="connsiteY6-2318" fmla="*/ 177800 h 4331920"/>
              <a:gd name="connsiteX7-2319" fmla="*/ 3407803 w 3410977"/>
              <a:gd name="connsiteY7-2320" fmla="*/ 269240 h 4331920"/>
              <a:gd name="connsiteX8-2321" fmla="*/ 3410977 w 3410977"/>
              <a:gd name="connsiteY8-2322" fmla="*/ 4212911 h 4331920"/>
              <a:gd name="connsiteX9-2323" fmla="*/ 3300073 w 3410977"/>
              <a:gd name="connsiteY9-2324" fmla="*/ 4331920 h 4331920"/>
              <a:gd name="connsiteX10-2325" fmla="*/ 150719 w 3410977"/>
              <a:gd name="connsiteY10-2326" fmla="*/ 2596982 h 4331920"/>
              <a:gd name="connsiteX11-2327" fmla="*/ 3176 w 3410977"/>
              <a:gd name="connsiteY11-2328" fmla="*/ 2458922 h 4331920"/>
              <a:gd name="connsiteX12-2329" fmla="*/ 1 w 3410977"/>
              <a:gd name="connsiteY12-2330" fmla="*/ 2293822 h 4331920"/>
              <a:gd name="connsiteX0-2331" fmla="*/ 2 w 3410977"/>
              <a:gd name="connsiteY0-2332" fmla="*/ 4025587 h 4331920"/>
              <a:gd name="connsiteX1-2333" fmla="*/ 2 w 3410977"/>
              <a:gd name="connsiteY1-2334" fmla="*/ 4025586 h 4331920"/>
              <a:gd name="connsiteX2-2335" fmla="*/ 0 w 3410977"/>
              <a:gd name="connsiteY2-2336" fmla="*/ 198120 h 4331920"/>
              <a:gd name="connsiteX3-2337" fmla="*/ 223520 w 3410977"/>
              <a:gd name="connsiteY3-2338" fmla="*/ 0 h 4331920"/>
              <a:gd name="connsiteX4-2339" fmla="*/ 2681366 w 3410977"/>
              <a:gd name="connsiteY4-2340" fmla="*/ 0 h 4331920"/>
              <a:gd name="connsiteX5-2341" fmla="*/ 2874404 w 3410977"/>
              <a:gd name="connsiteY5-2342" fmla="*/ 177800 h 4331920"/>
              <a:gd name="connsiteX6-2343" fmla="*/ 3316365 w 3410977"/>
              <a:gd name="connsiteY6-2344" fmla="*/ 177800 h 4331920"/>
              <a:gd name="connsiteX7-2345" fmla="*/ 3407803 w 3410977"/>
              <a:gd name="connsiteY7-2346" fmla="*/ 269240 h 4331920"/>
              <a:gd name="connsiteX8-2347" fmla="*/ 3410977 w 3410977"/>
              <a:gd name="connsiteY8-2348" fmla="*/ 4212911 h 4331920"/>
              <a:gd name="connsiteX9-2349" fmla="*/ 3300073 w 3410977"/>
              <a:gd name="connsiteY9-2350" fmla="*/ 4331920 h 4331920"/>
              <a:gd name="connsiteX10-2351" fmla="*/ 150719 w 3410977"/>
              <a:gd name="connsiteY10-2352" fmla="*/ 4328746 h 4331920"/>
              <a:gd name="connsiteX11-2353" fmla="*/ 3176 w 3410977"/>
              <a:gd name="connsiteY11-2354" fmla="*/ 2458922 h 4331920"/>
              <a:gd name="connsiteX12-2355" fmla="*/ 1 w 3410977"/>
              <a:gd name="connsiteY12-2356" fmla="*/ 2293822 h 4331920"/>
              <a:gd name="connsiteX0-2357" fmla="*/ 2 w 3410977"/>
              <a:gd name="connsiteY0-2358" fmla="*/ 4025587 h 4331920"/>
              <a:gd name="connsiteX1-2359" fmla="*/ 2 w 3410977"/>
              <a:gd name="connsiteY1-2360" fmla="*/ 4025586 h 4331920"/>
              <a:gd name="connsiteX2-2361" fmla="*/ 0 w 3410977"/>
              <a:gd name="connsiteY2-2362" fmla="*/ 198120 h 4331920"/>
              <a:gd name="connsiteX3-2363" fmla="*/ 223520 w 3410977"/>
              <a:gd name="connsiteY3-2364" fmla="*/ 0 h 4331920"/>
              <a:gd name="connsiteX4-2365" fmla="*/ 2681366 w 3410977"/>
              <a:gd name="connsiteY4-2366" fmla="*/ 0 h 4331920"/>
              <a:gd name="connsiteX5-2367" fmla="*/ 2874404 w 3410977"/>
              <a:gd name="connsiteY5-2368" fmla="*/ 177800 h 4331920"/>
              <a:gd name="connsiteX6-2369" fmla="*/ 3316365 w 3410977"/>
              <a:gd name="connsiteY6-2370" fmla="*/ 177800 h 4331920"/>
              <a:gd name="connsiteX7-2371" fmla="*/ 3407803 w 3410977"/>
              <a:gd name="connsiteY7-2372" fmla="*/ 269240 h 4331920"/>
              <a:gd name="connsiteX8-2373" fmla="*/ 3410977 w 3410977"/>
              <a:gd name="connsiteY8-2374" fmla="*/ 4212911 h 4331920"/>
              <a:gd name="connsiteX9-2375" fmla="*/ 3300073 w 3410977"/>
              <a:gd name="connsiteY9-2376" fmla="*/ 4331920 h 4331920"/>
              <a:gd name="connsiteX10-2377" fmla="*/ 150719 w 3410977"/>
              <a:gd name="connsiteY10-2378" fmla="*/ 4328746 h 4331920"/>
              <a:gd name="connsiteX11-2379" fmla="*/ 3176 w 3410977"/>
              <a:gd name="connsiteY11-2380" fmla="*/ 4190686 h 4331920"/>
              <a:gd name="connsiteX12-2381" fmla="*/ 1 w 3410977"/>
              <a:gd name="connsiteY12-2382" fmla="*/ 2293822 h 4331920"/>
              <a:gd name="connsiteX0-2383" fmla="*/ 2 w 3410977"/>
              <a:gd name="connsiteY0-2384" fmla="*/ 4025587 h 4331920"/>
              <a:gd name="connsiteX1-2385" fmla="*/ 2 w 3410977"/>
              <a:gd name="connsiteY1-2386" fmla="*/ 4025586 h 4331920"/>
              <a:gd name="connsiteX2-2387" fmla="*/ 0 w 3410977"/>
              <a:gd name="connsiteY2-2388" fmla="*/ 198120 h 4331920"/>
              <a:gd name="connsiteX3-2389" fmla="*/ 223520 w 3410977"/>
              <a:gd name="connsiteY3-2390" fmla="*/ 0 h 4331920"/>
              <a:gd name="connsiteX4-2391" fmla="*/ 2681366 w 3410977"/>
              <a:gd name="connsiteY4-2392" fmla="*/ 0 h 4331920"/>
              <a:gd name="connsiteX5-2393" fmla="*/ 2874404 w 3410977"/>
              <a:gd name="connsiteY5-2394" fmla="*/ 177800 h 4331920"/>
              <a:gd name="connsiteX6-2395" fmla="*/ 3316365 w 3410977"/>
              <a:gd name="connsiteY6-2396" fmla="*/ 177800 h 4331920"/>
              <a:gd name="connsiteX7-2397" fmla="*/ 3407803 w 3410977"/>
              <a:gd name="connsiteY7-2398" fmla="*/ 269240 h 4331920"/>
              <a:gd name="connsiteX8-2399" fmla="*/ 3410977 w 3410977"/>
              <a:gd name="connsiteY8-2400" fmla="*/ 4212911 h 4331920"/>
              <a:gd name="connsiteX9-2401" fmla="*/ 3300073 w 3410977"/>
              <a:gd name="connsiteY9-2402" fmla="*/ 4331920 h 4331920"/>
              <a:gd name="connsiteX10-2403" fmla="*/ 150719 w 3410977"/>
              <a:gd name="connsiteY10-2404" fmla="*/ 4328746 h 4331920"/>
              <a:gd name="connsiteX11-2405" fmla="*/ 3176 w 3410977"/>
              <a:gd name="connsiteY11-2406" fmla="*/ 4190686 h 4331920"/>
              <a:gd name="connsiteX12-2407" fmla="*/ 1 w 3410977"/>
              <a:gd name="connsiteY12-2408" fmla="*/ 2293822 h 4331920"/>
              <a:gd name="connsiteX0-2409" fmla="*/ 2 w 3410977"/>
              <a:gd name="connsiteY0-2410" fmla="*/ 4025587 h 4331920"/>
              <a:gd name="connsiteX1-2411" fmla="*/ 2 w 3410977"/>
              <a:gd name="connsiteY1-2412" fmla="*/ 4025586 h 4331920"/>
              <a:gd name="connsiteX2-2413" fmla="*/ 0 w 3410977"/>
              <a:gd name="connsiteY2-2414" fmla="*/ 198120 h 4331920"/>
              <a:gd name="connsiteX3-2415" fmla="*/ 223520 w 3410977"/>
              <a:gd name="connsiteY3-2416" fmla="*/ 0 h 4331920"/>
              <a:gd name="connsiteX4-2417" fmla="*/ 2681366 w 3410977"/>
              <a:gd name="connsiteY4-2418" fmla="*/ 0 h 4331920"/>
              <a:gd name="connsiteX5-2419" fmla="*/ 2874404 w 3410977"/>
              <a:gd name="connsiteY5-2420" fmla="*/ 177800 h 4331920"/>
              <a:gd name="connsiteX6-2421" fmla="*/ 3316365 w 3410977"/>
              <a:gd name="connsiteY6-2422" fmla="*/ 177800 h 4331920"/>
              <a:gd name="connsiteX7-2423" fmla="*/ 3407803 w 3410977"/>
              <a:gd name="connsiteY7-2424" fmla="*/ 269240 h 4331920"/>
              <a:gd name="connsiteX8-2425" fmla="*/ 3410977 w 3410977"/>
              <a:gd name="connsiteY8-2426" fmla="*/ 4212911 h 4331920"/>
              <a:gd name="connsiteX9-2427" fmla="*/ 3300073 w 3410977"/>
              <a:gd name="connsiteY9-2428" fmla="*/ 4331920 h 4331920"/>
              <a:gd name="connsiteX10-2429" fmla="*/ 150719 w 3410977"/>
              <a:gd name="connsiteY10-2430" fmla="*/ 4328746 h 4331920"/>
              <a:gd name="connsiteX11-2431" fmla="*/ 3176 w 3410977"/>
              <a:gd name="connsiteY11-2432" fmla="*/ 4190686 h 4331920"/>
              <a:gd name="connsiteX12-2433" fmla="*/ 1 w 3410977"/>
              <a:gd name="connsiteY12-2434" fmla="*/ 2293822 h 4331920"/>
              <a:gd name="connsiteX0-2435" fmla="*/ 2 w 3410977"/>
              <a:gd name="connsiteY0-2436" fmla="*/ 4025587 h 4331920"/>
              <a:gd name="connsiteX1-2437" fmla="*/ 2 w 3410977"/>
              <a:gd name="connsiteY1-2438" fmla="*/ 4025586 h 4331920"/>
              <a:gd name="connsiteX2-2439" fmla="*/ 0 w 3410977"/>
              <a:gd name="connsiteY2-2440" fmla="*/ 198120 h 4331920"/>
              <a:gd name="connsiteX3-2441" fmla="*/ 223520 w 3410977"/>
              <a:gd name="connsiteY3-2442" fmla="*/ 0 h 4331920"/>
              <a:gd name="connsiteX4-2443" fmla="*/ 2681366 w 3410977"/>
              <a:gd name="connsiteY4-2444" fmla="*/ 0 h 4331920"/>
              <a:gd name="connsiteX5-2445" fmla="*/ 2874404 w 3410977"/>
              <a:gd name="connsiteY5-2446" fmla="*/ 177800 h 4331920"/>
              <a:gd name="connsiteX6-2447" fmla="*/ 3316365 w 3410977"/>
              <a:gd name="connsiteY6-2448" fmla="*/ 177800 h 4331920"/>
              <a:gd name="connsiteX7-2449" fmla="*/ 3407803 w 3410977"/>
              <a:gd name="connsiteY7-2450" fmla="*/ 269240 h 4331920"/>
              <a:gd name="connsiteX8-2451" fmla="*/ 3410977 w 3410977"/>
              <a:gd name="connsiteY8-2452" fmla="*/ 4212911 h 4331920"/>
              <a:gd name="connsiteX9-2453" fmla="*/ 3300073 w 3410977"/>
              <a:gd name="connsiteY9-2454" fmla="*/ 4331920 h 4331920"/>
              <a:gd name="connsiteX10-2455" fmla="*/ 150719 w 3410977"/>
              <a:gd name="connsiteY10-2456" fmla="*/ 4328746 h 4331920"/>
              <a:gd name="connsiteX11-2457" fmla="*/ 3176 w 3410977"/>
              <a:gd name="connsiteY11-2458" fmla="*/ 4190686 h 4331920"/>
              <a:gd name="connsiteX12-2459" fmla="*/ 1 w 3410977"/>
              <a:gd name="connsiteY12-2460" fmla="*/ 4025586 h 4331920"/>
              <a:gd name="connsiteX0-2461" fmla="*/ 2 w 6425999"/>
              <a:gd name="connsiteY0-2462" fmla="*/ 4025587 h 4331920"/>
              <a:gd name="connsiteX1-2463" fmla="*/ 2 w 6425999"/>
              <a:gd name="connsiteY1-2464" fmla="*/ 4025586 h 4331920"/>
              <a:gd name="connsiteX2-2465" fmla="*/ 0 w 6425999"/>
              <a:gd name="connsiteY2-2466" fmla="*/ 198120 h 4331920"/>
              <a:gd name="connsiteX3-2467" fmla="*/ 223520 w 6425999"/>
              <a:gd name="connsiteY3-2468" fmla="*/ 0 h 4331920"/>
              <a:gd name="connsiteX4-2469" fmla="*/ 6425999 w 6425999"/>
              <a:gd name="connsiteY4-2470" fmla="*/ 0 h 4331920"/>
              <a:gd name="connsiteX5-2471" fmla="*/ 2874404 w 6425999"/>
              <a:gd name="connsiteY5-2472" fmla="*/ 177800 h 4331920"/>
              <a:gd name="connsiteX6-2473" fmla="*/ 3316365 w 6425999"/>
              <a:gd name="connsiteY6-2474" fmla="*/ 177800 h 4331920"/>
              <a:gd name="connsiteX7-2475" fmla="*/ 3407803 w 6425999"/>
              <a:gd name="connsiteY7-2476" fmla="*/ 269240 h 4331920"/>
              <a:gd name="connsiteX8-2477" fmla="*/ 3410977 w 6425999"/>
              <a:gd name="connsiteY8-2478" fmla="*/ 4212911 h 4331920"/>
              <a:gd name="connsiteX9-2479" fmla="*/ 3300073 w 6425999"/>
              <a:gd name="connsiteY9-2480" fmla="*/ 4331920 h 4331920"/>
              <a:gd name="connsiteX10-2481" fmla="*/ 150719 w 6425999"/>
              <a:gd name="connsiteY10-2482" fmla="*/ 4328746 h 4331920"/>
              <a:gd name="connsiteX11-2483" fmla="*/ 3176 w 6425999"/>
              <a:gd name="connsiteY11-2484" fmla="*/ 4190686 h 4331920"/>
              <a:gd name="connsiteX12-2485" fmla="*/ 1 w 6425999"/>
              <a:gd name="connsiteY12-2486" fmla="*/ 4025586 h 4331920"/>
              <a:gd name="connsiteX0-2487" fmla="*/ 2 w 6619037"/>
              <a:gd name="connsiteY0-2488" fmla="*/ 4025587 h 4331920"/>
              <a:gd name="connsiteX1-2489" fmla="*/ 2 w 6619037"/>
              <a:gd name="connsiteY1-2490" fmla="*/ 4025586 h 4331920"/>
              <a:gd name="connsiteX2-2491" fmla="*/ 0 w 6619037"/>
              <a:gd name="connsiteY2-2492" fmla="*/ 198120 h 4331920"/>
              <a:gd name="connsiteX3-2493" fmla="*/ 223520 w 6619037"/>
              <a:gd name="connsiteY3-2494" fmla="*/ 0 h 4331920"/>
              <a:gd name="connsiteX4-2495" fmla="*/ 6425999 w 6619037"/>
              <a:gd name="connsiteY4-2496" fmla="*/ 0 h 4331920"/>
              <a:gd name="connsiteX5-2497" fmla="*/ 6619037 w 6619037"/>
              <a:gd name="connsiteY5-2498" fmla="*/ 177800 h 4331920"/>
              <a:gd name="connsiteX6-2499" fmla="*/ 3316365 w 6619037"/>
              <a:gd name="connsiteY6-2500" fmla="*/ 177800 h 4331920"/>
              <a:gd name="connsiteX7-2501" fmla="*/ 3407803 w 6619037"/>
              <a:gd name="connsiteY7-2502" fmla="*/ 269240 h 4331920"/>
              <a:gd name="connsiteX8-2503" fmla="*/ 3410977 w 6619037"/>
              <a:gd name="connsiteY8-2504" fmla="*/ 4212911 h 4331920"/>
              <a:gd name="connsiteX9-2505" fmla="*/ 3300073 w 6619037"/>
              <a:gd name="connsiteY9-2506" fmla="*/ 4331920 h 4331920"/>
              <a:gd name="connsiteX10-2507" fmla="*/ 150719 w 6619037"/>
              <a:gd name="connsiteY10-2508" fmla="*/ 4328746 h 4331920"/>
              <a:gd name="connsiteX11-2509" fmla="*/ 3176 w 6619037"/>
              <a:gd name="connsiteY11-2510" fmla="*/ 4190686 h 4331920"/>
              <a:gd name="connsiteX12-2511" fmla="*/ 1 w 6619037"/>
              <a:gd name="connsiteY12-2512" fmla="*/ 4025586 h 4331920"/>
              <a:gd name="connsiteX0-2513" fmla="*/ 2 w 7060998"/>
              <a:gd name="connsiteY0-2514" fmla="*/ 4025587 h 4331920"/>
              <a:gd name="connsiteX1-2515" fmla="*/ 2 w 7060998"/>
              <a:gd name="connsiteY1-2516" fmla="*/ 4025586 h 4331920"/>
              <a:gd name="connsiteX2-2517" fmla="*/ 0 w 7060998"/>
              <a:gd name="connsiteY2-2518" fmla="*/ 198120 h 4331920"/>
              <a:gd name="connsiteX3-2519" fmla="*/ 223520 w 7060998"/>
              <a:gd name="connsiteY3-2520" fmla="*/ 0 h 4331920"/>
              <a:gd name="connsiteX4-2521" fmla="*/ 6425999 w 7060998"/>
              <a:gd name="connsiteY4-2522" fmla="*/ 0 h 4331920"/>
              <a:gd name="connsiteX5-2523" fmla="*/ 6619037 w 7060998"/>
              <a:gd name="connsiteY5-2524" fmla="*/ 177800 h 4331920"/>
              <a:gd name="connsiteX6-2525" fmla="*/ 7060998 w 7060998"/>
              <a:gd name="connsiteY6-2526" fmla="*/ 177800 h 4331920"/>
              <a:gd name="connsiteX7-2527" fmla="*/ 3407803 w 7060998"/>
              <a:gd name="connsiteY7-2528" fmla="*/ 269240 h 4331920"/>
              <a:gd name="connsiteX8-2529" fmla="*/ 3410977 w 7060998"/>
              <a:gd name="connsiteY8-2530" fmla="*/ 4212911 h 4331920"/>
              <a:gd name="connsiteX9-2531" fmla="*/ 3300073 w 7060998"/>
              <a:gd name="connsiteY9-2532" fmla="*/ 4331920 h 4331920"/>
              <a:gd name="connsiteX10-2533" fmla="*/ 150719 w 7060998"/>
              <a:gd name="connsiteY10-2534" fmla="*/ 4328746 h 4331920"/>
              <a:gd name="connsiteX11-2535" fmla="*/ 3176 w 7060998"/>
              <a:gd name="connsiteY11-2536" fmla="*/ 4190686 h 4331920"/>
              <a:gd name="connsiteX12-2537" fmla="*/ 1 w 7060998"/>
              <a:gd name="connsiteY12-2538" fmla="*/ 4025586 h 4331920"/>
              <a:gd name="connsiteX0-2539" fmla="*/ 2 w 7152435"/>
              <a:gd name="connsiteY0-2540" fmla="*/ 4025587 h 4331920"/>
              <a:gd name="connsiteX1-2541" fmla="*/ 2 w 7152435"/>
              <a:gd name="connsiteY1-2542" fmla="*/ 4025586 h 4331920"/>
              <a:gd name="connsiteX2-2543" fmla="*/ 0 w 7152435"/>
              <a:gd name="connsiteY2-2544" fmla="*/ 198120 h 4331920"/>
              <a:gd name="connsiteX3-2545" fmla="*/ 223520 w 7152435"/>
              <a:gd name="connsiteY3-2546" fmla="*/ 0 h 4331920"/>
              <a:gd name="connsiteX4-2547" fmla="*/ 6425999 w 7152435"/>
              <a:gd name="connsiteY4-2548" fmla="*/ 0 h 4331920"/>
              <a:gd name="connsiteX5-2549" fmla="*/ 6619037 w 7152435"/>
              <a:gd name="connsiteY5-2550" fmla="*/ 177800 h 4331920"/>
              <a:gd name="connsiteX6-2551" fmla="*/ 7060998 w 7152435"/>
              <a:gd name="connsiteY6-2552" fmla="*/ 177800 h 4331920"/>
              <a:gd name="connsiteX7-2553" fmla="*/ 7152435 w 7152435"/>
              <a:gd name="connsiteY7-2554" fmla="*/ 269240 h 4331920"/>
              <a:gd name="connsiteX8-2555" fmla="*/ 3410977 w 7152435"/>
              <a:gd name="connsiteY8-2556" fmla="*/ 4212911 h 4331920"/>
              <a:gd name="connsiteX9-2557" fmla="*/ 3300073 w 7152435"/>
              <a:gd name="connsiteY9-2558" fmla="*/ 4331920 h 4331920"/>
              <a:gd name="connsiteX10-2559" fmla="*/ 150719 w 7152435"/>
              <a:gd name="connsiteY10-2560" fmla="*/ 4328746 h 4331920"/>
              <a:gd name="connsiteX11-2561" fmla="*/ 3176 w 7152435"/>
              <a:gd name="connsiteY11-2562" fmla="*/ 4190686 h 4331920"/>
              <a:gd name="connsiteX12-2563" fmla="*/ 1 w 7152435"/>
              <a:gd name="connsiteY12-2564" fmla="*/ 4025586 h 4331920"/>
              <a:gd name="connsiteX0-2565" fmla="*/ 2 w 7152435"/>
              <a:gd name="connsiteY0-2566" fmla="*/ 4025587 h 4331920"/>
              <a:gd name="connsiteX1-2567" fmla="*/ 2 w 7152435"/>
              <a:gd name="connsiteY1-2568" fmla="*/ 4025586 h 4331920"/>
              <a:gd name="connsiteX2-2569" fmla="*/ 0 w 7152435"/>
              <a:gd name="connsiteY2-2570" fmla="*/ 198120 h 4331920"/>
              <a:gd name="connsiteX3-2571" fmla="*/ 223520 w 7152435"/>
              <a:gd name="connsiteY3-2572" fmla="*/ 0 h 4331920"/>
              <a:gd name="connsiteX4-2573" fmla="*/ 6425999 w 7152435"/>
              <a:gd name="connsiteY4-2574" fmla="*/ 0 h 4331920"/>
              <a:gd name="connsiteX5-2575" fmla="*/ 6619037 w 7152435"/>
              <a:gd name="connsiteY5-2576" fmla="*/ 177800 h 4331920"/>
              <a:gd name="connsiteX6-2577" fmla="*/ 7060998 w 7152435"/>
              <a:gd name="connsiteY6-2578" fmla="*/ 177800 h 4331920"/>
              <a:gd name="connsiteX7-2579" fmla="*/ 7152435 w 7152435"/>
              <a:gd name="connsiteY7-2580" fmla="*/ 269240 h 4331920"/>
              <a:gd name="connsiteX8-2581" fmla="*/ 3410977 w 7152435"/>
              <a:gd name="connsiteY8-2582" fmla="*/ 4212911 h 4331920"/>
              <a:gd name="connsiteX9-2583" fmla="*/ 3300073 w 7152435"/>
              <a:gd name="connsiteY9-2584" fmla="*/ 4331920 h 4331920"/>
              <a:gd name="connsiteX10-2585" fmla="*/ 150719 w 7152435"/>
              <a:gd name="connsiteY10-2586" fmla="*/ 4328746 h 4331920"/>
              <a:gd name="connsiteX11-2587" fmla="*/ 3176 w 7152435"/>
              <a:gd name="connsiteY11-2588" fmla="*/ 4190686 h 4331920"/>
              <a:gd name="connsiteX12-2589" fmla="*/ 1 w 7152435"/>
              <a:gd name="connsiteY12-2590" fmla="*/ 4025586 h 4331920"/>
              <a:gd name="connsiteX0-2591" fmla="*/ 2 w 7152530"/>
              <a:gd name="connsiteY0-2592" fmla="*/ 4025587 h 4331920"/>
              <a:gd name="connsiteX1-2593" fmla="*/ 2 w 7152530"/>
              <a:gd name="connsiteY1-2594" fmla="*/ 4025586 h 4331920"/>
              <a:gd name="connsiteX2-2595" fmla="*/ 0 w 7152530"/>
              <a:gd name="connsiteY2-2596" fmla="*/ 198120 h 4331920"/>
              <a:gd name="connsiteX3-2597" fmla="*/ 223520 w 7152530"/>
              <a:gd name="connsiteY3-2598" fmla="*/ 0 h 4331920"/>
              <a:gd name="connsiteX4-2599" fmla="*/ 6425999 w 7152530"/>
              <a:gd name="connsiteY4-2600" fmla="*/ 0 h 4331920"/>
              <a:gd name="connsiteX5-2601" fmla="*/ 6619037 w 7152530"/>
              <a:gd name="connsiteY5-2602" fmla="*/ 177800 h 4331920"/>
              <a:gd name="connsiteX6-2603" fmla="*/ 7060998 w 7152530"/>
              <a:gd name="connsiteY6-2604" fmla="*/ 177800 h 4331920"/>
              <a:gd name="connsiteX7-2605" fmla="*/ 7152435 w 7152530"/>
              <a:gd name="connsiteY7-2606" fmla="*/ 269240 h 4331920"/>
              <a:gd name="connsiteX8-2607" fmla="*/ 3410977 w 7152530"/>
              <a:gd name="connsiteY8-2608" fmla="*/ 4212911 h 4331920"/>
              <a:gd name="connsiteX9-2609" fmla="*/ 3300073 w 7152530"/>
              <a:gd name="connsiteY9-2610" fmla="*/ 4331920 h 4331920"/>
              <a:gd name="connsiteX10-2611" fmla="*/ 150719 w 7152530"/>
              <a:gd name="connsiteY10-2612" fmla="*/ 4328746 h 4331920"/>
              <a:gd name="connsiteX11-2613" fmla="*/ 3176 w 7152530"/>
              <a:gd name="connsiteY11-2614" fmla="*/ 4190686 h 4331920"/>
              <a:gd name="connsiteX12-2615" fmla="*/ 1 w 7152530"/>
              <a:gd name="connsiteY12-2616" fmla="*/ 4025586 h 4331920"/>
              <a:gd name="connsiteX0-2617" fmla="*/ 2 w 7155609"/>
              <a:gd name="connsiteY0-2618" fmla="*/ 4025587 h 4331920"/>
              <a:gd name="connsiteX1-2619" fmla="*/ 2 w 7155609"/>
              <a:gd name="connsiteY1-2620" fmla="*/ 4025586 h 4331920"/>
              <a:gd name="connsiteX2-2621" fmla="*/ 0 w 7155609"/>
              <a:gd name="connsiteY2-2622" fmla="*/ 198120 h 4331920"/>
              <a:gd name="connsiteX3-2623" fmla="*/ 223520 w 7155609"/>
              <a:gd name="connsiteY3-2624" fmla="*/ 0 h 4331920"/>
              <a:gd name="connsiteX4-2625" fmla="*/ 6425999 w 7155609"/>
              <a:gd name="connsiteY4-2626" fmla="*/ 0 h 4331920"/>
              <a:gd name="connsiteX5-2627" fmla="*/ 6619037 w 7155609"/>
              <a:gd name="connsiteY5-2628" fmla="*/ 177800 h 4331920"/>
              <a:gd name="connsiteX6-2629" fmla="*/ 7060998 w 7155609"/>
              <a:gd name="connsiteY6-2630" fmla="*/ 177800 h 4331920"/>
              <a:gd name="connsiteX7-2631" fmla="*/ 7152435 w 7155609"/>
              <a:gd name="connsiteY7-2632" fmla="*/ 269240 h 4331920"/>
              <a:gd name="connsiteX8-2633" fmla="*/ 7155609 w 7155609"/>
              <a:gd name="connsiteY8-2634" fmla="*/ 4212911 h 4331920"/>
              <a:gd name="connsiteX9-2635" fmla="*/ 3300073 w 7155609"/>
              <a:gd name="connsiteY9-2636" fmla="*/ 4331920 h 4331920"/>
              <a:gd name="connsiteX10-2637" fmla="*/ 150719 w 7155609"/>
              <a:gd name="connsiteY10-2638" fmla="*/ 4328746 h 4331920"/>
              <a:gd name="connsiteX11-2639" fmla="*/ 3176 w 7155609"/>
              <a:gd name="connsiteY11-2640" fmla="*/ 4190686 h 4331920"/>
              <a:gd name="connsiteX12-2641" fmla="*/ 1 w 7155609"/>
              <a:gd name="connsiteY12-2642" fmla="*/ 4025586 h 4331920"/>
              <a:gd name="connsiteX0-2643" fmla="*/ 2 w 7155609"/>
              <a:gd name="connsiteY0-2644" fmla="*/ 4025587 h 4331920"/>
              <a:gd name="connsiteX1-2645" fmla="*/ 2 w 7155609"/>
              <a:gd name="connsiteY1-2646" fmla="*/ 4025586 h 4331920"/>
              <a:gd name="connsiteX2-2647" fmla="*/ 0 w 7155609"/>
              <a:gd name="connsiteY2-2648" fmla="*/ 198120 h 4331920"/>
              <a:gd name="connsiteX3-2649" fmla="*/ 223520 w 7155609"/>
              <a:gd name="connsiteY3-2650" fmla="*/ 0 h 4331920"/>
              <a:gd name="connsiteX4-2651" fmla="*/ 6425999 w 7155609"/>
              <a:gd name="connsiteY4-2652" fmla="*/ 0 h 4331920"/>
              <a:gd name="connsiteX5-2653" fmla="*/ 6619037 w 7155609"/>
              <a:gd name="connsiteY5-2654" fmla="*/ 177800 h 4331920"/>
              <a:gd name="connsiteX6-2655" fmla="*/ 7060998 w 7155609"/>
              <a:gd name="connsiteY6-2656" fmla="*/ 177800 h 4331920"/>
              <a:gd name="connsiteX7-2657" fmla="*/ 7152435 w 7155609"/>
              <a:gd name="connsiteY7-2658" fmla="*/ 269240 h 4331920"/>
              <a:gd name="connsiteX8-2659" fmla="*/ 7155609 w 7155609"/>
              <a:gd name="connsiteY8-2660" fmla="*/ 4212911 h 4331920"/>
              <a:gd name="connsiteX9-2661" fmla="*/ 7044705 w 7155609"/>
              <a:gd name="connsiteY9-2662" fmla="*/ 4331920 h 4331920"/>
              <a:gd name="connsiteX10-2663" fmla="*/ 150719 w 7155609"/>
              <a:gd name="connsiteY10-2664" fmla="*/ 4328746 h 4331920"/>
              <a:gd name="connsiteX11-2665" fmla="*/ 3176 w 7155609"/>
              <a:gd name="connsiteY11-2666" fmla="*/ 4190686 h 4331920"/>
              <a:gd name="connsiteX12-2667" fmla="*/ 1 w 7155609"/>
              <a:gd name="connsiteY12-2668" fmla="*/ 4025586 h 43319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19" y="connsiteY12-120"/>
              </a:cxn>
            </a:cxnLst>
            <a:rect l="l" t="t" r="r" b="b"/>
            <a:pathLst>
              <a:path w="7155609" h="4331920">
                <a:moveTo>
                  <a:pt x="2" y="4025587"/>
                </a:moveTo>
                <a:lnTo>
                  <a:pt x="2" y="4025586"/>
                </a:lnTo>
                <a:lnTo>
                  <a:pt x="0" y="198120"/>
                </a:lnTo>
                <a:lnTo>
                  <a:pt x="223520" y="0"/>
                </a:lnTo>
                <a:lnTo>
                  <a:pt x="6425999" y="0"/>
                </a:lnTo>
                <a:lnTo>
                  <a:pt x="6619037" y="177800"/>
                </a:lnTo>
                <a:lnTo>
                  <a:pt x="7060998" y="177800"/>
                </a:lnTo>
                <a:lnTo>
                  <a:pt x="7152435" y="269240"/>
                </a:lnTo>
                <a:cubicBezTo>
                  <a:pt x="7154550" y="437938"/>
                  <a:pt x="7153493" y="4044213"/>
                  <a:pt x="7155609" y="4212911"/>
                </a:cubicBezTo>
                <a:lnTo>
                  <a:pt x="7044705" y="4331920"/>
                </a:lnTo>
                <a:lnTo>
                  <a:pt x="150719" y="4328746"/>
                </a:lnTo>
                <a:lnTo>
                  <a:pt x="3176" y="4190686"/>
                </a:lnTo>
                <a:cubicBezTo>
                  <a:pt x="4869" y="4075539"/>
                  <a:pt x="3388" y="4100093"/>
                  <a:pt x="1" y="4025586"/>
                </a:cubicBezTo>
                <a:close/>
              </a:path>
            </a:pathLst>
          </a:custGeom>
          <a:gradFill>
            <a:gsLst>
              <a:gs pos="27000">
                <a:srgbClr val="F1F9FF">
                  <a:alpha val="0"/>
                  <a:lumMod val="0"/>
                  <a:lumOff val="100000"/>
                </a:srgbClr>
              </a:gs>
              <a:gs pos="80000">
                <a:srgbClr val="A9DCFE">
                  <a:alpha val="88000"/>
                  <a:lumMod val="20000"/>
                  <a:lumOff val="80000"/>
                </a:srgbClr>
              </a:gs>
              <a:gs pos="5000">
                <a:schemeClr val="bg1">
                  <a:alpha val="0"/>
                </a:schemeClr>
              </a:gs>
              <a:gs pos="100000">
                <a:schemeClr val="accent1">
                  <a:lumMod val="40000"/>
                  <a:lumOff val="60000"/>
                </a:schemeClr>
              </a:gs>
            </a:gsLst>
            <a:lin ang="2700000" scaled="0"/>
          </a:gradFill>
          <a:ln w="25400" cap="flat" cmpd="sng" algn="ctr">
            <a:gradFill>
              <a:gsLst>
                <a:gs pos="0">
                  <a:schemeClr val="bg1"/>
                </a:gs>
                <a:gs pos="85000">
                  <a:schemeClr val="accent1">
                    <a:lumMod val="60000"/>
                    <a:lumOff val="4000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kern="0" dirty="0">
              <a:solidFill>
                <a:prstClr val="white"/>
              </a:solidFill>
              <a:cs typeface="+mn-ea"/>
              <a:sym typeface="+mn-lt"/>
            </a:endParaRPr>
          </a:p>
        </p:txBody>
      </p:sp>
      <p:sp>
        <p:nvSpPr>
          <p:cNvPr id="33" name="等腰三角形 32">
            <a:extLst>
              <a:ext uri="{FF2B5EF4-FFF2-40B4-BE49-F238E27FC236}">
                <a16:creationId xmlns:a16="http://schemas.microsoft.com/office/drawing/2014/main" id="{0AA6CC22-6C98-4ED9-8006-D564999756C6}"/>
              </a:ext>
            </a:extLst>
          </p:cNvPr>
          <p:cNvSpPr/>
          <p:nvPr/>
        </p:nvSpPr>
        <p:spPr>
          <a:xfrm flipV="1">
            <a:off x="853644" y="1283933"/>
            <a:ext cx="173203" cy="149314"/>
          </a:xfrm>
          <a:prstGeom prst="triangle">
            <a:avLst>
              <a:gd name="adj" fmla="val 0"/>
            </a:avLst>
          </a:prstGeom>
          <a:gradFill>
            <a:gsLst>
              <a:gs pos="27000">
                <a:srgbClr val="F1F9FF">
                  <a:alpha val="0"/>
                  <a:lumMod val="0"/>
                  <a:lumOff val="100000"/>
                </a:srgbClr>
              </a:gs>
              <a:gs pos="80000">
                <a:srgbClr val="A9DCFE">
                  <a:alpha val="88000"/>
                  <a:lumMod val="20000"/>
                  <a:lumOff val="80000"/>
                </a:srgbClr>
              </a:gs>
              <a:gs pos="5000">
                <a:schemeClr val="bg1">
                  <a:alpha val="0"/>
                </a:schemeClr>
              </a:gs>
              <a:gs pos="100000">
                <a:schemeClr val="accent1">
                  <a:lumMod val="40000"/>
                  <a:lumOff val="60000"/>
                </a:schemeClr>
              </a:gs>
            </a:gsLst>
            <a:lin ang="2700000" scaled="0"/>
          </a:gradFill>
          <a:ln w="25400" cap="flat" cmpd="sng" algn="ctr">
            <a:gradFill>
              <a:gsLst>
                <a:gs pos="0">
                  <a:schemeClr val="bg1"/>
                </a:gs>
                <a:gs pos="85000">
                  <a:schemeClr val="accent1">
                    <a:lumMod val="60000"/>
                    <a:lumOff val="4000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200" kern="0">
              <a:solidFill>
                <a:prstClr val="white"/>
              </a:solidFill>
              <a:cs typeface="+mn-ea"/>
              <a:sym typeface="+mn-lt"/>
            </a:endParaRPr>
          </a:p>
        </p:txBody>
      </p:sp>
      <p:cxnSp>
        <p:nvCxnSpPr>
          <p:cNvPr id="34" name="直接连接符 33">
            <a:extLst>
              <a:ext uri="{FF2B5EF4-FFF2-40B4-BE49-F238E27FC236}">
                <a16:creationId xmlns:a16="http://schemas.microsoft.com/office/drawing/2014/main" id="{AC40F6A7-69F2-4D40-9E9B-8041C92EE861}"/>
              </a:ext>
            </a:extLst>
          </p:cNvPr>
          <p:cNvCxnSpPr/>
          <p:nvPr/>
        </p:nvCxnSpPr>
        <p:spPr>
          <a:xfrm>
            <a:off x="7655095" y="1283933"/>
            <a:ext cx="162920" cy="149314"/>
          </a:xfrm>
          <a:prstGeom prst="line">
            <a:avLst/>
          </a:prstGeom>
          <a:gradFill>
            <a:gsLst>
              <a:gs pos="27000">
                <a:srgbClr val="F1F9FF">
                  <a:alpha val="0"/>
                  <a:lumMod val="0"/>
                  <a:lumOff val="100000"/>
                </a:srgbClr>
              </a:gs>
              <a:gs pos="80000">
                <a:srgbClr val="A9DCFE">
                  <a:alpha val="88000"/>
                  <a:lumMod val="20000"/>
                  <a:lumOff val="80000"/>
                </a:srgbClr>
              </a:gs>
              <a:gs pos="5000">
                <a:schemeClr val="bg1">
                  <a:alpha val="0"/>
                </a:schemeClr>
              </a:gs>
              <a:gs pos="100000">
                <a:schemeClr val="accent1">
                  <a:lumMod val="40000"/>
                  <a:lumOff val="60000"/>
                </a:schemeClr>
              </a:gs>
            </a:gsLst>
            <a:lin ang="2700000" scaled="0"/>
          </a:gradFill>
          <a:ln w="25400" cap="flat" cmpd="sng" algn="ctr">
            <a:gradFill>
              <a:gsLst>
                <a:gs pos="0">
                  <a:schemeClr val="bg1"/>
                </a:gs>
                <a:gs pos="85000">
                  <a:schemeClr val="accent1">
                    <a:lumMod val="60000"/>
                    <a:lumOff val="40000"/>
                  </a:schemeClr>
                </a:gs>
              </a:gsLst>
              <a:lin ang="5400000" scaled="1"/>
            </a:gradFill>
            <a:prstDash val="solid"/>
            <a:miter lim="800000"/>
          </a:ln>
          <a:effectLst/>
        </p:spPr>
      </p:cxnSp>
      <p:cxnSp>
        <p:nvCxnSpPr>
          <p:cNvPr id="35" name="直接连接符 34">
            <a:extLst>
              <a:ext uri="{FF2B5EF4-FFF2-40B4-BE49-F238E27FC236}">
                <a16:creationId xmlns:a16="http://schemas.microsoft.com/office/drawing/2014/main" id="{8AAD107C-8035-4D8A-8918-C0765F84DBAB}"/>
              </a:ext>
            </a:extLst>
          </p:cNvPr>
          <p:cNvCxnSpPr/>
          <p:nvPr/>
        </p:nvCxnSpPr>
        <p:spPr>
          <a:xfrm flipH="1">
            <a:off x="8235910" y="5683525"/>
            <a:ext cx="97129" cy="104727"/>
          </a:xfrm>
          <a:prstGeom prst="line">
            <a:avLst/>
          </a:prstGeom>
          <a:gradFill>
            <a:gsLst>
              <a:gs pos="27000">
                <a:srgbClr val="F1F9FF">
                  <a:alpha val="0"/>
                  <a:lumMod val="0"/>
                  <a:lumOff val="100000"/>
                </a:srgbClr>
              </a:gs>
              <a:gs pos="80000">
                <a:srgbClr val="A9DCFE">
                  <a:alpha val="88000"/>
                  <a:lumMod val="20000"/>
                  <a:lumOff val="80000"/>
                </a:srgbClr>
              </a:gs>
              <a:gs pos="5000">
                <a:schemeClr val="bg1">
                  <a:alpha val="0"/>
                </a:schemeClr>
              </a:gs>
              <a:gs pos="100000">
                <a:schemeClr val="accent1">
                  <a:lumMod val="40000"/>
                  <a:lumOff val="60000"/>
                </a:schemeClr>
              </a:gs>
            </a:gsLst>
            <a:lin ang="2700000" scaled="0"/>
          </a:gradFill>
          <a:ln w="25400" cap="flat" cmpd="sng" algn="ctr">
            <a:gradFill>
              <a:gsLst>
                <a:gs pos="0">
                  <a:schemeClr val="bg1"/>
                </a:gs>
                <a:gs pos="85000">
                  <a:schemeClr val="accent1">
                    <a:lumMod val="60000"/>
                    <a:lumOff val="40000"/>
                  </a:schemeClr>
                </a:gs>
              </a:gsLst>
              <a:lin ang="5400000" scaled="1"/>
            </a:gradFill>
            <a:prstDash val="solid"/>
            <a:miter lim="800000"/>
          </a:ln>
          <a:effectLst/>
        </p:spPr>
      </p:cxnSp>
      <p:sp>
        <p:nvSpPr>
          <p:cNvPr id="6" name="文本框 8">
            <a:extLst>
              <a:ext uri="{FF2B5EF4-FFF2-40B4-BE49-F238E27FC236}">
                <a16:creationId xmlns:a16="http://schemas.microsoft.com/office/drawing/2014/main" id="{C64D3806-04AD-4370-959D-830984D77D79}"/>
              </a:ext>
            </a:extLst>
          </p:cNvPr>
          <p:cNvSpPr txBox="1"/>
          <p:nvPr/>
        </p:nvSpPr>
        <p:spPr>
          <a:xfrm>
            <a:off x="1336668" y="1460710"/>
            <a:ext cx="3196421" cy="430840"/>
          </a:xfrm>
          <a:prstGeom prst="rect">
            <a:avLst/>
          </a:prstGeom>
          <a:noFill/>
        </p:spPr>
        <p:txBody>
          <a:bodyPr wrap="square" lIns="0" rtlCol="0">
            <a:noAutofit/>
          </a:bodyPr>
          <a:lstStyle>
            <a:defPPr>
              <a:defRPr lang="zh-CN"/>
            </a:defPPr>
            <a:lvl1pPr>
              <a:lnSpc>
                <a:spcPct val="130000"/>
              </a:lnSpc>
              <a:defRPr>
                <a:solidFill>
                  <a:schemeClr val="bg2"/>
                </a:solidFill>
                <a:cs typeface="+mn-ea"/>
              </a:defRPr>
            </a:lvl1pPr>
          </a:lstStyle>
          <a:p>
            <a:r>
              <a:rPr lang="en-US" altLang="zh-CN" sz="2400" dirty="0">
                <a:solidFill>
                  <a:schemeClr val="accent1"/>
                </a:solidFill>
                <a:sym typeface="+mn-lt"/>
              </a:rPr>
              <a:t>20XX-20XX</a:t>
            </a:r>
            <a:r>
              <a:rPr lang="zh-CN" altLang="en-US" sz="2400" dirty="0">
                <a:solidFill>
                  <a:schemeClr val="accent1"/>
                </a:solidFill>
                <a:sym typeface="+mn-lt"/>
              </a:rPr>
              <a:t>销售数据</a:t>
            </a:r>
            <a:endParaRPr lang="en-US" altLang="zh-CN" sz="2400" dirty="0">
              <a:solidFill>
                <a:schemeClr val="accent1"/>
              </a:solidFill>
              <a:sym typeface="+mn-lt"/>
            </a:endParaRPr>
          </a:p>
        </p:txBody>
      </p:sp>
      <p:sp>
        <p:nvSpPr>
          <p:cNvPr id="7" name="文本框 12">
            <a:extLst>
              <a:ext uri="{FF2B5EF4-FFF2-40B4-BE49-F238E27FC236}">
                <a16:creationId xmlns:a16="http://schemas.microsoft.com/office/drawing/2014/main" id="{843825EF-BC4F-41AD-A5F1-0253D80330DB}"/>
              </a:ext>
            </a:extLst>
          </p:cNvPr>
          <p:cNvSpPr txBox="1"/>
          <p:nvPr/>
        </p:nvSpPr>
        <p:spPr>
          <a:xfrm>
            <a:off x="9381413" y="3929757"/>
            <a:ext cx="1596820" cy="417358"/>
          </a:xfrm>
          <a:prstGeom prst="rect">
            <a:avLst/>
          </a:prstGeom>
          <a:noFill/>
        </p:spPr>
        <p:txBody>
          <a:bodyPr wrap="square" lIns="0" rtlCol="0">
            <a:noAutofit/>
          </a:bodyPr>
          <a:lstStyle>
            <a:defPPr>
              <a:defRPr lang="zh-CN"/>
            </a:defPPr>
            <a:lvl1pPr>
              <a:lnSpc>
                <a:spcPct val="130000"/>
              </a:lnSpc>
              <a:defRPr>
                <a:solidFill>
                  <a:schemeClr val="bg2"/>
                </a:solidFill>
                <a:cs typeface="+mn-ea"/>
              </a:defRPr>
            </a:lvl1pPr>
          </a:lstStyle>
          <a:p>
            <a:r>
              <a:rPr lang="zh-CN" altLang="en-US" sz="1400" b="1" dirty="0">
                <a:solidFill>
                  <a:schemeClr val="tx1">
                    <a:lumMod val="75000"/>
                    <a:lumOff val="25000"/>
                  </a:schemeClr>
                </a:solidFill>
                <a:latin typeface="+mn-ea"/>
                <a:sym typeface="+mn-lt"/>
              </a:rPr>
              <a:t>累计交易额</a:t>
            </a:r>
          </a:p>
        </p:txBody>
      </p:sp>
      <p:sp>
        <p:nvSpPr>
          <p:cNvPr id="8" name="文本框 13">
            <a:extLst>
              <a:ext uri="{FF2B5EF4-FFF2-40B4-BE49-F238E27FC236}">
                <a16:creationId xmlns:a16="http://schemas.microsoft.com/office/drawing/2014/main" id="{418B427A-7244-449D-B33E-9803D47C53EE}"/>
              </a:ext>
            </a:extLst>
          </p:cNvPr>
          <p:cNvSpPr txBox="1"/>
          <p:nvPr/>
        </p:nvSpPr>
        <p:spPr>
          <a:xfrm>
            <a:off x="9303301" y="4325604"/>
            <a:ext cx="1314784"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accent1"/>
                </a:solidFill>
                <a:latin typeface="+mj-ea"/>
                <a:ea typeface="+mj-ea"/>
                <a:cs typeface="+mn-ea"/>
                <a:sym typeface="+mn-lt"/>
              </a:rPr>
              <a:t>222.2</a:t>
            </a:r>
            <a:r>
              <a:rPr lang="zh-CN" altLang="en-US" sz="2400" dirty="0">
                <a:solidFill>
                  <a:schemeClr val="accent1"/>
                </a:solidFill>
                <a:latin typeface="+mj-ea"/>
                <a:ea typeface="+mj-ea"/>
                <a:cs typeface="+mn-ea"/>
                <a:sym typeface="+mn-lt"/>
              </a:rPr>
              <a:t>亿元</a:t>
            </a:r>
          </a:p>
        </p:txBody>
      </p:sp>
      <p:sp>
        <p:nvSpPr>
          <p:cNvPr id="3" name="任意多边形: 形状 2">
            <a:extLst>
              <a:ext uri="{FF2B5EF4-FFF2-40B4-BE49-F238E27FC236}">
                <a16:creationId xmlns:a16="http://schemas.microsoft.com/office/drawing/2014/main" id="{5882B5D9-9987-49FF-9D89-D3B0FAAFB2B9}"/>
              </a:ext>
            </a:extLst>
          </p:cNvPr>
          <p:cNvSpPr/>
          <p:nvPr/>
        </p:nvSpPr>
        <p:spPr>
          <a:xfrm>
            <a:off x="8985485" y="4137756"/>
            <a:ext cx="43987" cy="100543"/>
          </a:xfrm>
          <a:custGeom>
            <a:avLst/>
            <a:gdLst>
              <a:gd name="connsiteX0" fmla="*/ 0 w 43987"/>
              <a:gd name="connsiteY0" fmla="*/ 0 h 100543"/>
              <a:gd name="connsiteX1" fmla="*/ 43988 w 43987"/>
              <a:gd name="connsiteY1" fmla="*/ 0 h 100543"/>
              <a:gd name="connsiteX2" fmla="*/ 43988 w 43987"/>
              <a:gd name="connsiteY2" fmla="*/ 100543 h 100543"/>
              <a:gd name="connsiteX3" fmla="*/ 0 w 43987"/>
              <a:gd name="connsiteY3" fmla="*/ 100543 h 100543"/>
            </a:gdLst>
            <a:ahLst/>
            <a:cxnLst>
              <a:cxn ang="0">
                <a:pos x="connsiteX0" y="connsiteY0"/>
              </a:cxn>
              <a:cxn ang="0">
                <a:pos x="connsiteX1" y="connsiteY1"/>
              </a:cxn>
              <a:cxn ang="0">
                <a:pos x="connsiteX2" y="connsiteY2"/>
              </a:cxn>
              <a:cxn ang="0">
                <a:pos x="connsiteX3" y="connsiteY3"/>
              </a:cxn>
            </a:cxnLst>
            <a:rect l="l" t="t" r="r" b="b"/>
            <a:pathLst>
              <a:path w="43987" h="100543">
                <a:moveTo>
                  <a:pt x="0" y="0"/>
                </a:moveTo>
                <a:lnTo>
                  <a:pt x="43988" y="0"/>
                </a:lnTo>
                <a:lnTo>
                  <a:pt x="43988" y="100543"/>
                </a:lnTo>
                <a:lnTo>
                  <a:pt x="0" y="100543"/>
                </a:ln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4" name="任意多边形: 形状 3">
            <a:extLst>
              <a:ext uri="{FF2B5EF4-FFF2-40B4-BE49-F238E27FC236}">
                <a16:creationId xmlns:a16="http://schemas.microsoft.com/office/drawing/2014/main" id="{9675FBA2-B1D8-4886-9B3A-430C59A66579}"/>
              </a:ext>
            </a:extLst>
          </p:cNvPr>
          <p:cNvSpPr/>
          <p:nvPr/>
        </p:nvSpPr>
        <p:spPr>
          <a:xfrm>
            <a:off x="9042040" y="4081201"/>
            <a:ext cx="43987" cy="157098"/>
          </a:xfrm>
          <a:custGeom>
            <a:avLst/>
            <a:gdLst>
              <a:gd name="connsiteX0" fmla="*/ 0 w 43987"/>
              <a:gd name="connsiteY0" fmla="*/ 0 h 157098"/>
              <a:gd name="connsiteX1" fmla="*/ 43988 w 43987"/>
              <a:gd name="connsiteY1" fmla="*/ 0 h 157098"/>
              <a:gd name="connsiteX2" fmla="*/ 43988 w 43987"/>
              <a:gd name="connsiteY2" fmla="*/ 157099 h 157098"/>
              <a:gd name="connsiteX3" fmla="*/ 0 w 43987"/>
              <a:gd name="connsiteY3" fmla="*/ 157099 h 157098"/>
            </a:gdLst>
            <a:ahLst/>
            <a:cxnLst>
              <a:cxn ang="0">
                <a:pos x="connsiteX0" y="connsiteY0"/>
              </a:cxn>
              <a:cxn ang="0">
                <a:pos x="connsiteX1" y="connsiteY1"/>
              </a:cxn>
              <a:cxn ang="0">
                <a:pos x="connsiteX2" y="connsiteY2"/>
              </a:cxn>
              <a:cxn ang="0">
                <a:pos x="connsiteX3" y="connsiteY3"/>
              </a:cxn>
            </a:cxnLst>
            <a:rect l="l" t="t" r="r" b="b"/>
            <a:pathLst>
              <a:path w="43987" h="157098">
                <a:moveTo>
                  <a:pt x="0" y="0"/>
                </a:moveTo>
                <a:lnTo>
                  <a:pt x="43988" y="0"/>
                </a:lnTo>
                <a:lnTo>
                  <a:pt x="43988" y="157099"/>
                </a:lnTo>
                <a:lnTo>
                  <a:pt x="0" y="157099"/>
                </a:ln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36" name="任意多边形: 形状 35">
            <a:extLst>
              <a:ext uri="{FF2B5EF4-FFF2-40B4-BE49-F238E27FC236}">
                <a16:creationId xmlns:a16="http://schemas.microsoft.com/office/drawing/2014/main" id="{9D19C6AD-6244-433B-AF2B-B6FFC8466FD8}"/>
              </a:ext>
            </a:extLst>
          </p:cNvPr>
          <p:cNvSpPr/>
          <p:nvPr/>
        </p:nvSpPr>
        <p:spPr>
          <a:xfrm>
            <a:off x="9098596" y="4024645"/>
            <a:ext cx="43987" cy="213654"/>
          </a:xfrm>
          <a:custGeom>
            <a:avLst/>
            <a:gdLst>
              <a:gd name="connsiteX0" fmla="*/ 0 w 43987"/>
              <a:gd name="connsiteY0" fmla="*/ 0 h 213654"/>
              <a:gd name="connsiteX1" fmla="*/ 43988 w 43987"/>
              <a:gd name="connsiteY1" fmla="*/ 0 h 213654"/>
              <a:gd name="connsiteX2" fmla="*/ 43988 w 43987"/>
              <a:gd name="connsiteY2" fmla="*/ 213655 h 213654"/>
              <a:gd name="connsiteX3" fmla="*/ 0 w 43987"/>
              <a:gd name="connsiteY3" fmla="*/ 213655 h 213654"/>
            </a:gdLst>
            <a:ahLst/>
            <a:cxnLst>
              <a:cxn ang="0">
                <a:pos x="connsiteX0" y="connsiteY0"/>
              </a:cxn>
              <a:cxn ang="0">
                <a:pos x="connsiteX1" y="connsiteY1"/>
              </a:cxn>
              <a:cxn ang="0">
                <a:pos x="connsiteX2" y="connsiteY2"/>
              </a:cxn>
              <a:cxn ang="0">
                <a:pos x="connsiteX3" y="connsiteY3"/>
              </a:cxn>
            </a:cxnLst>
            <a:rect l="l" t="t" r="r" b="b"/>
            <a:pathLst>
              <a:path w="43987" h="213654">
                <a:moveTo>
                  <a:pt x="0" y="0"/>
                </a:moveTo>
                <a:lnTo>
                  <a:pt x="43988" y="0"/>
                </a:lnTo>
                <a:lnTo>
                  <a:pt x="43988" y="213655"/>
                </a:lnTo>
                <a:lnTo>
                  <a:pt x="0" y="213655"/>
                </a:ln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37" name="任意多边形: 形状 36">
            <a:extLst>
              <a:ext uri="{FF2B5EF4-FFF2-40B4-BE49-F238E27FC236}">
                <a16:creationId xmlns:a16="http://schemas.microsoft.com/office/drawing/2014/main" id="{3A01CC26-74D9-49B8-92D1-62B1074F0768}"/>
              </a:ext>
            </a:extLst>
          </p:cNvPr>
          <p:cNvSpPr/>
          <p:nvPr/>
        </p:nvSpPr>
        <p:spPr>
          <a:xfrm>
            <a:off x="8928929" y="4194312"/>
            <a:ext cx="43987" cy="43987"/>
          </a:xfrm>
          <a:custGeom>
            <a:avLst/>
            <a:gdLst>
              <a:gd name="connsiteX0" fmla="*/ 0 w 43987"/>
              <a:gd name="connsiteY0" fmla="*/ 0 h 43987"/>
              <a:gd name="connsiteX1" fmla="*/ 43988 w 43987"/>
              <a:gd name="connsiteY1" fmla="*/ 0 h 43987"/>
              <a:gd name="connsiteX2" fmla="*/ 43988 w 43987"/>
              <a:gd name="connsiteY2" fmla="*/ 43988 h 43987"/>
              <a:gd name="connsiteX3" fmla="*/ 0 w 43987"/>
              <a:gd name="connsiteY3" fmla="*/ 43988 h 43987"/>
            </a:gdLst>
            <a:ahLst/>
            <a:cxnLst>
              <a:cxn ang="0">
                <a:pos x="connsiteX0" y="connsiteY0"/>
              </a:cxn>
              <a:cxn ang="0">
                <a:pos x="connsiteX1" y="connsiteY1"/>
              </a:cxn>
              <a:cxn ang="0">
                <a:pos x="connsiteX2" y="connsiteY2"/>
              </a:cxn>
              <a:cxn ang="0">
                <a:pos x="connsiteX3" y="connsiteY3"/>
              </a:cxn>
            </a:cxnLst>
            <a:rect l="l" t="t" r="r" b="b"/>
            <a:pathLst>
              <a:path w="43987" h="43987">
                <a:moveTo>
                  <a:pt x="0" y="0"/>
                </a:moveTo>
                <a:lnTo>
                  <a:pt x="43988" y="0"/>
                </a:lnTo>
                <a:lnTo>
                  <a:pt x="43988" y="43988"/>
                </a:lnTo>
                <a:lnTo>
                  <a:pt x="0" y="43988"/>
                </a:ln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cxnSp>
        <p:nvCxnSpPr>
          <p:cNvPr id="10" name="直接连接符 9">
            <a:extLst>
              <a:ext uri="{FF2B5EF4-FFF2-40B4-BE49-F238E27FC236}">
                <a16:creationId xmlns:a16="http://schemas.microsoft.com/office/drawing/2014/main" id="{47D4868C-CF4E-47FE-B0F7-206999F8C88B}"/>
              </a:ext>
            </a:extLst>
          </p:cNvPr>
          <p:cNvCxnSpPr/>
          <p:nvPr/>
        </p:nvCxnSpPr>
        <p:spPr>
          <a:xfrm flipH="1">
            <a:off x="9335658" y="4306673"/>
            <a:ext cx="1774972" cy="0"/>
          </a:xfrm>
          <a:prstGeom prst="line">
            <a:avLst/>
          </a:prstGeom>
          <a:ln>
            <a:solidFill>
              <a:schemeClr val="bg2">
                <a:alpha val="2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6">
            <a:extLst>
              <a:ext uri="{FF2B5EF4-FFF2-40B4-BE49-F238E27FC236}">
                <a16:creationId xmlns:a16="http://schemas.microsoft.com/office/drawing/2014/main" id="{98B078BE-F6C5-4C54-9D9A-92A5D5880E60}"/>
              </a:ext>
            </a:extLst>
          </p:cNvPr>
          <p:cNvSpPr txBox="1"/>
          <p:nvPr/>
        </p:nvSpPr>
        <p:spPr>
          <a:xfrm>
            <a:off x="9381413" y="1555181"/>
            <a:ext cx="1596820" cy="381255"/>
          </a:xfrm>
          <a:prstGeom prst="rect">
            <a:avLst/>
          </a:prstGeom>
          <a:noFill/>
        </p:spPr>
        <p:txBody>
          <a:bodyPr wrap="square" lIns="0" rtlCol="0">
            <a:noAutofit/>
          </a:bodyPr>
          <a:lstStyle>
            <a:defPPr>
              <a:defRPr lang="zh-CN"/>
            </a:defPPr>
            <a:lvl1pPr algn="just">
              <a:lnSpc>
                <a:spcPct val="130000"/>
              </a:lnSpc>
              <a:defRPr sz="1600">
                <a:solidFill>
                  <a:schemeClr val="bg2"/>
                </a:solidFill>
                <a:cs typeface="+mn-ea"/>
              </a:defRPr>
            </a:lvl1pPr>
          </a:lstStyle>
          <a:p>
            <a:pPr algn="l"/>
            <a:r>
              <a:rPr lang="zh-CN" altLang="en-US" sz="1400" b="1" dirty="0">
                <a:solidFill>
                  <a:schemeClr val="tx1">
                    <a:lumMod val="75000"/>
                    <a:lumOff val="25000"/>
                  </a:schemeClr>
                </a:solidFill>
                <a:latin typeface="+mn-ea"/>
                <a:sym typeface="+mn-lt"/>
              </a:rPr>
              <a:t>上线天数</a:t>
            </a:r>
          </a:p>
        </p:txBody>
      </p:sp>
      <p:sp>
        <p:nvSpPr>
          <p:cNvPr id="12" name="文本框 17">
            <a:extLst>
              <a:ext uri="{FF2B5EF4-FFF2-40B4-BE49-F238E27FC236}">
                <a16:creationId xmlns:a16="http://schemas.microsoft.com/office/drawing/2014/main" id="{CA37BC4B-0AE4-42DE-8629-3BCA4533EC7A}"/>
              </a:ext>
            </a:extLst>
          </p:cNvPr>
          <p:cNvSpPr txBox="1"/>
          <p:nvPr/>
        </p:nvSpPr>
        <p:spPr>
          <a:xfrm>
            <a:off x="9303301" y="1933103"/>
            <a:ext cx="883575"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accent1"/>
                </a:solidFill>
                <a:latin typeface="+mj-ea"/>
                <a:ea typeface="+mj-ea"/>
                <a:cs typeface="+mn-ea"/>
                <a:sym typeface="+mn-lt"/>
              </a:rPr>
              <a:t>666</a:t>
            </a:r>
            <a:r>
              <a:rPr lang="zh-CN" altLang="en-US" sz="2400" dirty="0">
                <a:solidFill>
                  <a:schemeClr val="accent1"/>
                </a:solidFill>
                <a:latin typeface="+mj-ea"/>
                <a:ea typeface="+mj-ea"/>
                <a:cs typeface="+mn-ea"/>
                <a:sym typeface="+mn-lt"/>
              </a:rPr>
              <a:t>天</a:t>
            </a:r>
          </a:p>
        </p:txBody>
      </p:sp>
      <p:sp>
        <p:nvSpPr>
          <p:cNvPr id="39" name="任意多边形: 形状 38">
            <a:extLst>
              <a:ext uri="{FF2B5EF4-FFF2-40B4-BE49-F238E27FC236}">
                <a16:creationId xmlns:a16="http://schemas.microsoft.com/office/drawing/2014/main" id="{13D43973-989D-440C-B5ED-B448AA872BDB}"/>
              </a:ext>
            </a:extLst>
          </p:cNvPr>
          <p:cNvSpPr/>
          <p:nvPr/>
        </p:nvSpPr>
        <p:spPr>
          <a:xfrm>
            <a:off x="8975375" y="1638428"/>
            <a:ext cx="175952" cy="207370"/>
          </a:xfrm>
          <a:custGeom>
            <a:avLst/>
            <a:gdLst>
              <a:gd name="connsiteX0" fmla="*/ 18855 w 175952"/>
              <a:gd name="connsiteY0" fmla="*/ 113111 h 207370"/>
              <a:gd name="connsiteX1" fmla="*/ 87978 w 175952"/>
              <a:gd name="connsiteY1" fmla="*/ 43988 h 207370"/>
              <a:gd name="connsiteX2" fmla="*/ 157102 w 175952"/>
              <a:gd name="connsiteY2" fmla="*/ 113111 h 207370"/>
              <a:gd name="connsiteX3" fmla="*/ 87978 w 175952"/>
              <a:gd name="connsiteY3" fmla="*/ 182235 h 207370"/>
              <a:gd name="connsiteX4" fmla="*/ 18855 w 175952"/>
              <a:gd name="connsiteY4" fmla="*/ 113111 h 207370"/>
              <a:gd name="connsiteX5" fmla="*/ 94262 w 175952"/>
              <a:gd name="connsiteY5" fmla="*/ 25450 h 207370"/>
              <a:gd name="connsiteX6" fmla="*/ 94262 w 175952"/>
              <a:gd name="connsiteY6" fmla="*/ 12568 h 207370"/>
              <a:gd name="connsiteX7" fmla="*/ 106830 w 175952"/>
              <a:gd name="connsiteY7" fmla="*/ 12568 h 207370"/>
              <a:gd name="connsiteX8" fmla="*/ 113114 w 175952"/>
              <a:gd name="connsiteY8" fmla="*/ 6284 h 207370"/>
              <a:gd name="connsiteX9" fmla="*/ 106830 w 175952"/>
              <a:gd name="connsiteY9" fmla="*/ 0 h 207370"/>
              <a:gd name="connsiteX10" fmla="*/ 69126 w 175952"/>
              <a:gd name="connsiteY10" fmla="*/ 0 h 207370"/>
              <a:gd name="connsiteX11" fmla="*/ 62842 w 175952"/>
              <a:gd name="connsiteY11" fmla="*/ 6284 h 207370"/>
              <a:gd name="connsiteX12" fmla="*/ 69126 w 175952"/>
              <a:gd name="connsiteY12" fmla="*/ 12568 h 207370"/>
              <a:gd name="connsiteX13" fmla="*/ 81694 w 175952"/>
              <a:gd name="connsiteY13" fmla="*/ 12568 h 207370"/>
              <a:gd name="connsiteX14" fmla="*/ 81694 w 175952"/>
              <a:gd name="connsiteY14" fmla="*/ 25450 h 207370"/>
              <a:gd name="connsiteX15" fmla="*/ 225 w 175952"/>
              <a:gd name="connsiteY15" fmla="*/ 119376 h 207370"/>
              <a:gd name="connsiteX16" fmla="*/ 25139 w 175952"/>
              <a:gd name="connsiteY16" fmla="*/ 174694 h 207370"/>
              <a:gd name="connsiteX17" fmla="*/ 13199 w 175952"/>
              <a:gd name="connsiteY17" fmla="*/ 198259 h 207370"/>
              <a:gd name="connsiteX18" fmla="*/ 15957 w 175952"/>
              <a:gd name="connsiteY18" fmla="*/ 206707 h 207370"/>
              <a:gd name="connsiteX19" fmla="*/ 16027 w 175952"/>
              <a:gd name="connsiteY19" fmla="*/ 206742 h 207370"/>
              <a:gd name="connsiteX20" fmla="*/ 18855 w 175952"/>
              <a:gd name="connsiteY20" fmla="*/ 207371 h 207370"/>
              <a:gd name="connsiteX21" fmla="*/ 24510 w 175952"/>
              <a:gd name="connsiteY21" fmla="*/ 203914 h 207370"/>
              <a:gd name="connsiteX22" fmla="*/ 34879 w 175952"/>
              <a:gd name="connsiteY22" fmla="*/ 183177 h 207370"/>
              <a:gd name="connsiteX23" fmla="*/ 141078 w 175952"/>
              <a:gd name="connsiteY23" fmla="*/ 183177 h 207370"/>
              <a:gd name="connsiteX24" fmla="*/ 151446 w 175952"/>
              <a:gd name="connsiteY24" fmla="*/ 203914 h 207370"/>
              <a:gd name="connsiteX25" fmla="*/ 157102 w 175952"/>
              <a:gd name="connsiteY25" fmla="*/ 207371 h 207370"/>
              <a:gd name="connsiteX26" fmla="*/ 159930 w 175952"/>
              <a:gd name="connsiteY26" fmla="*/ 206742 h 207370"/>
              <a:gd name="connsiteX27" fmla="*/ 162793 w 175952"/>
              <a:gd name="connsiteY27" fmla="*/ 198329 h 207370"/>
              <a:gd name="connsiteX28" fmla="*/ 162757 w 175952"/>
              <a:gd name="connsiteY28" fmla="*/ 198259 h 207370"/>
              <a:gd name="connsiteX29" fmla="*/ 150818 w 175952"/>
              <a:gd name="connsiteY29" fmla="*/ 174694 h 207370"/>
              <a:gd name="connsiteX30" fmla="*/ 149580 w 175952"/>
              <a:gd name="connsiteY30" fmla="*/ 50364 h 207370"/>
              <a:gd name="connsiteX31" fmla="*/ 94262 w 175952"/>
              <a:gd name="connsiteY31" fmla="*/ 25450 h 20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5952" h="207370">
                <a:moveTo>
                  <a:pt x="18855" y="113111"/>
                </a:moveTo>
                <a:cubicBezTo>
                  <a:pt x="18855" y="74935"/>
                  <a:pt x="49802" y="43988"/>
                  <a:pt x="87978" y="43988"/>
                </a:cubicBezTo>
                <a:cubicBezTo>
                  <a:pt x="126154" y="43988"/>
                  <a:pt x="157102" y="74935"/>
                  <a:pt x="157102" y="113111"/>
                </a:cubicBezTo>
                <a:cubicBezTo>
                  <a:pt x="157102" y="151287"/>
                  <a:pt x="126154" y="182235"/>
                  <a:pt x="87978" y="182235"/>
                </a:cubicBezTo>
                <a:cubicBezTo>
                  <a:pt x="49849" y="182123"/>
                  <a:pt x="18967" y="151240"/>
                  <a:pt x="18855" y="113111"/>
                </a:cubicBezTo>
                <a:close/>
                <a:moveTo>
                  <a:pt x="94262" y="25450"/>
                </a:moveTo>
                <a:lnTo>
                  <a:pt x="94262" y="12568"/>
                </a:lnTo>
                <a:lnTo>
                  <a:pt x="106830" y="12568"/>
                </a:lnTo>
                <a:cubicBezTo>
                  <a:pt x="110301" y="12568"/>
                  <a:pt x="113114" y="9755"/>
                  <a:pt x="113114" y="6284"/>
                </a:cubicBezTo>
                <a:cubicBezTo>
                  <a:pt x="113114" y="2813"/>
                  <a:pt x="110301" y="0"/>
                  <a:pt x="106830" y="0"/>
                </a:cubicBezTo>
                <a:lnTo>
                  <a:pt x="69126" y="0"/>
                </a:lnTo>
                <a:cubicBezTo>
                  <a:pt x="65656" y="0"/>
                  <a:pt x="62842" y="2813"/>
                  <a:pt x="62842" y="6284"/>
                </a:cubicBezTo>
                <a:cubicBezTo>
                  <a:pt x="62842" y="9755"/>
                  <a:pt x="65656" y="12568"/>
                  <a:pt x="69126" y="12568"/>
                </a:cubicBezTo>
                <a:lnTo>
                  <a:pt x="81694" y="12568"/>
                </a:lnTo>
                <a:lnTo>
                  <a:pt x="81694" y="25450"/>
                </a:lnTo>
                <a:cubicBezTo>
                  <a:pt x="33260" y="28890"/>
                  <a:pt x="-3215" y="70942"/>
                  <a:pt x="225" y="119376"/>
                </a:cubicBezTo>
                <a:cubicBezTo>
                  <a:pt x="1703" y="140188"/>
                  <a:pt x="10533" y="159795"/>
                  <a:pt x="25139" y="174694"/>
                </a:cubicBezTo>
                <a:lnTo>
                  <a:pt x="13199" y="198259"/>
                </a:lnTo>
                <a:cubicBezTo>
                  <a:pt x="11628" y="201353"/>
                  <a:pt x="12862" y="205136"/>
                  <a:pt x="15957" y="206707"/>
                </a:cubicBezTo>
                <a:cubicBezTo>
                  <a:pt x="15980" y="206719"/>
                  <a:pt x="16003" y="206731"/>
                  <a:pt x="16027" y="206742"/>
                </a:cubicBezTo>
                <a:cubicBezTo>
                  <a:pt x="16930" y="207100"/>
                  <a:pt x="17885" y="207312"/>
                  <a:pt x="18855" y="207371"/>
                </a:cubicBezTo>
                <a:cubicBezTo>
                  <a:pt x="21222" y="207313"/>
                  <a:pt x="23379" y="205995"/>
                  <a:pt x="24510" y="203914"/>
                </a:cubicBezTo>
                <a:lnTo>
                  <a:pt x="34879" y="183177"/>
                </a:lnTo>
                <a:cubicBezTo>
                  <a:pt x="66250" y="207060"/>
                  <a:pt x="109706" y="207060"/>
                  <a:pt x="141078" y="183177"/>
                </a:cubicBezTo>
                <a:lnTo>
                  <a:pt x="151446" y="203914"/>
                </a:lnTo>
                <a:cubicBezTo>
                  <a:pt x="152577" y="205995"/>
                  <a:pt x="154734" y="207313"/>
                  <a:pt x="157102" y="207371"/>
                </a:cubicBezTo>
                <a:cubicBezTo>
                  <a:pt x="158072" y="207312"/>
                  <a:pt x="159026" y="207100"/>
                  <a:pt x="159930" y="206742"/>
                </a:cubicBezTo>
                <a:cubicBezTo>
                  <a:pt x="163043" y="205210"/>
                  <a:pt x="164325" y="201443"/>
                  <a:pt x="162793" y="198329"/>
                </a:cubicBezTo>
                <a:cubicBezTo>
                  <a:pt x="162781" y="198306"/>
                  <a:pt x="162769" y="198282"/>
                  <a:pt x="162757" y="198259"/>
                </a:cubicBezTo>
                <a:lnTo>
                  <a:pt x="150818" y="174694"/>
                </a:lnTo>
                <a:cubicBezTo>
                  <a:pt x="184809" y="140019"/>
                  <a:pt x="184254" y="84355"/>
                  <a:pt x="149580" y="50364"/>
                </a:cubicBezTo>
                <a:cubicBezTo>
                  <a:pt x="134681" y="35759"/>
                  <a:pt x="115073" y="26928"/>
                  <a:pt x="94262" y="25450"/>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40" name="任意多边形: 形状 39">
            <a:extLst>
              <a:ext uri="{FF2B5EF4-FFF2-40B4-BE49-F238E27FC236}">
                <a16:creationId xmlns:a16="http://schemas.microsoft.com/office/drawing/2014/main" id="{E352A222-EE83-4F8E-B732-45DF919D0801}"/>
              </a:ext>
            </a:extLst>
          </p:cNvPr>
          <p:cNvSpPr/>
          <p:nvPr/>
        </p:nvSpPr>
        <p:spPr>
          <a:xfrm>
            <a:off x="9013082" y="1701268"/>
            <a:ext cx="56555" cy="56555"/>
          </a:xfrm>
          <a:custGeom>
            <a:avLst/>
            <a:gdLst>
              <a:gd name="connsiteX0" fmla="*/ 43988 w 56555"/>
              <a:gd name="connsiteY0" fmla="*/ 43988 h 56555"/>
              <a:gd name="connsiteX1" fmla="*/ 0 w 56555"/>
              <a:gd name="connsiteY1" fmla="*/ 43988 h 56555"/>
              <a:gd name="connsiteX2" fmla="*/ 0 w 56555"/>
              <a:gd name="connsiteY2" fmla="*/ 56556 h 56555"/>
              <a:gd name="connsiteX3" fmla="*/ 50272 w 56555"/>
              <a:gd name="connsiteY3" fmla="*/ 56556 h 56555"/>
              <a:gd name="connsiteX4" fmla="*/ 56556 w 56555"/>
              <a:gd name="connsiteY4" fmla="*/ 50272 h 56555"/>
              <a:gd name="connsiteX5" fmla="*/ 56556 w 56555"/>
              <a:gd name="connsiteY5" fmla="*/ 0 h 56555"/>
              <a:gd name="connsiteX6" fmla="*/ 43988 w 56555"/>
              <a:gd name="connsiteY6" fmla="*/ 0 h 5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55" h="56555">
                <a:moveTo>
                  <a:pt x="43988" y="43988"/>
                </a:moveTo>
                <a:lnTo>
                  <a:pt x="0" y="43988"/>
                </a:lnTo>
                <a:lnTo>
                  <a:pt x="0" y="56556"/>
                </a:lnTo>
                <a:lnTo>
                  <a:pt x="50272" y="56556"/>
                </a:lnTo>
                <a:cubicBezTo>
                  <a:pt x="53738" y="56545"/>
                  <a:pt x="56545" y="53738"/>
                  <a:pt x="56556" y="50272"/>
                </a:cubicBezTo>
                <a:lnTo>
                  <a:pt x="56556" y="0"/>
                </a:lnTo>
                <a:lnTo>
                  <a:pt x="43988" y="0"/>
                </a:ln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41" name="任意多边形: 形状 40">
            <a:extLst>
              <a:ext uri="{FF2B5EF4-FFF2-40B4-BE49-F238E27FC236}">
                <a16:creationId xmlns:a16="http://schemas.microsoft.com/office/drawing/2014/main" id="{30D22D9D-4081-491E-9F68-5D90E495278F}"/>
              </a:ext>
            </a:extLst>
          </p:cNvPr>
          <p:cNvSpPr/>
          <p:nvPr/>
        </p:nvSpPr>
        <p:spPr>
          <a:xfrm>
            <a:off x="9104199" y="1634343"/>
            <a:ext cx="63860" cy="63782"/>
          </a:xfrm>
          <a:custGeom>
            <a:avLst/>
            <a:gdLst>
              <a:gd name="connsiteX0" fmla="*/ 60326 w 63860"/>
              <a:gd name="connsiteY0" fmla="*/ 29849 h 63782"/>
              <a:gd name="connsiteX1" fmla="*/ 34248 w 63860"/>
              <a:gd name="connsiteY1" fmla="*/ 3771 h 63782"/>
              <a:gd name="connsiteX2" fmla="*/ 16546 w 63860"/>
              <a:gd name="connsiteY2" fmla="*/ 3563 h 63782"/>
              <a:gd name="connsiteX3" fmla="*/ 16338 w 63860"/>
              <a:gd name="connsiteY3" fmla="*/ 3771 h 63782"/>
              <a:gd name="connsiteX4" fmla="*/ 0 w 63860"/>
              <a:gd name="connsiteY4" fmla="*/ 19795 h 63782"/>
              <a:gd name="connsiteX5" fmla="*/ 43988 w 63860"/>
              <a:gd name="connsiteY5" fmla="*/ 63783 h 63782"/>
              <a:gd name="connsiteX6" fmla="*/ 60326 w 63860"/>
              <a:gd name="connsiteY6" fmla="*/ 47444 h 63782"/>
              <a:gd name="connsiteX7" fmla="*/ 60326 w 63860"/>
              <a:gd name="connsiteY7" fmla="*/ 29849 h 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60" h="63782">
                <a:moveTo>
                  <a:pt x="60326" y="29849"/>
                </a:moveTo>
                <a:lnTo>
                  <a:pt x="34248" y="3771"/>
                </a:lnTo>
                <a:cubicBezTo>
                  <a:pt x="29417" y="-1175"/>
                  <a:pt x="21492" y="-1268"/>
                  <a:pt x="16546" y="3563"/>
                </a:cubicBezTo>
                <a:cubicBezTo>
                  <a:pt x="16476" y="3631"/>
                  <a:pt x="16407" y="3701"/>
                  <a:pt x="16338" y="3771"/>
                </a:cubicBezTo>
                <a:lnTo>
                  <a:pt x="0" y="19795"/>
                </a:lnTo>
                <a:lnTo>
                  <a:pt x="43988" y="63783"/>
                </a:lnTo>
                <a:lnTo>
                  <a:pt x="60326" y="47444"/>
                </a:lnTo>
                <a:cubicBezTo>
                  <a:pt x="65039" y="42526"/>
                  <a:pt x="65039" y="34767"/>
                  <a:pt x="60326" y="29849"/>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42" name="任意多边形: 形状 41">
            <a:extLst>
              <a:ext uri="{FF2B5EF4-FFF2-40B4-BE49-F238E27FC236}">
                <a16:creationId xmlns:a16="http://schemas.microsoft.com/office/drawing/2014/main" id="{1202BDBA-F8AE-4A91-B2E5-369551E772E6}"/>
              </a:ext>
            </a:extLst>
          </p:cNvPr>
          <p:cNvSpPr/>
          <p:nvPr/>
        </p:nvSpPr>
        <p:spPr>
          <a:xfrm>
            <a:off x="8958411" y="1634029"/>
            <a:ext cx="64096" cy="64096"/>
          </a:xfrm>
          <a:custGeom>
            <a:avLst/>
            <a:gdLst>
              <a:gd name="connsiteX0" fmla="*/ 64097 w 64096"/>
              <a:gd name="connsiteY0" fmla="*/ 20109 h 64096"/>
              <a:gd name="connsiteX1" fmla="*/ 47759 w 64096"/>
              <a:gd name="connsiteY1" fmla="*/ 3771 h 64096"/>
              <a:gd name="connsiteX2" fmla="*/ 30057 w 64096"/>
              <a:gd name="connsiteY2" fmla="*/ 3563 h 64096"/>
              <a:gd name="connsiteX3" fmla="*/ 29849 w 64096"/>
              <a:gd name="connsiteY3" fmla="*/ 3771 h 64096"/>
              <a:gd name="connsiteX4" fmla="*/ 3771 w 64096"/>
              <a:gd name="connsiteY4" fmla="*/ 29849 h 64096"/>
              <a:gd name="connsiteX5" fmla="*/ 3563 w 64096"/>
              <a:gd name="connsiteY5" fmla="*/ 47551 h 64096"/>
              <a:gd name="connsiteX6" fmla="*/ 3771 w 64096"/>
              <a:gd name="connsiteY6" fmla="*/ 47759 h 64096"/>
              <a:gd name="connsiteX7" fmla="*/ 20109 w 64096"/>
              <a:gd name="connsiteY7" fmla="*/ 64097 h 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96" h="64096">
                <a:moveTo>
                  <a:pt x="64097" y="20109"/>
                </a:moveTo>
                <a:lnTo>
                  <a:pt x="47759" y="3771"/>
                </a:lnTo>
                <a:cubicBezTo>
                  <a:pt x="42928" y="-1175"/>
                  <a:pt x="35003" y="-1268"/>
                  <a:pt x="30057" y="3563"/>
                </a:cubicBezTo>
                <a:cubicBezTo>
                  <a:pt x="29987" y="3631"/>
                  <a:pt x="29918" y="3701"/>
                  <a:pt x="29849" y="3771"/>
                </a:cubicBezTo>
                <a:lnTo>
                  <a:pt x="3771" y="29849"/>
                </a:lnTo>
                <a:cubicBezTo>
                  <a:pt x="-1175" y="34680"/>
                  <a:pt x="-1268" y="42605"/>
                  <a:pt x="3563" y="47551"/>
                </a:cubicBezTo>
                <a:cubicBezTo>
                  <a:pt x="3631" y="47621"/>
                  <a:pt x="3701" y="47690"/>
                  <a:pt x="3771" y="47759"/>
                </a:cubicBezTo>
                <a:lnTo>
                  <a:pt x="20109" y="64097"/>
                </a:ln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43" name="任意多边形: 形状 42">
            <a:extLst>
              <a:ext uri="{FF2B5EF4-FFF2-40B4-BE49-F238E27FC236}">
                <a16:creationId xmlns:a16="http://schemas.microsoft.com/office/drawing/2014/main" id="{0609A0DB-E709-4507-8EA4-234EF4C029B6}"/>
              </a:ext>
            </a:extLst>
          </p:cNvPr>
          <p:cNvSpPr/>
          <p:nvPr/>
        </p:nvSpPr>
        <p:spPr>
          <a:xfrm>
            <a:off x="8946072" y="1724518"/>
            <a:ext cx="19795" cy="53413"/>
          </a:xfrm>
          <a:custGeom>
            <a:avLst/>
            <a:gdLst>
              <a:gd name="connsiteX0" fmla="*/ 10997 w 19795"/>
              <a:gd name="connsiteY0" fmla="*/ 53414 h 53413"/>
              <a:gd name="connsiteX1" fmla="*/ 19795 w 19795"/>
              <a:gd name="connsiteY1" fmla="*/ 44616 h 53413"/>
              <a:gd name="connsiteX2" fmla="*/ 19795 w 19795"/>
              <a:gd name="connsiteY2" fmla="*/ 8798 h 53413"/>
              <a:gd name="connsiteX3" fmla="*/ 10997 w 19795"/>
              <a:gd name="connsiteY3" fmla="*/ 0 h 53413"/>
              <a:gd name="connsiteX4" fmla="*/ 10997 w 19795"/>
              <a:gd name="connsiteY4" fmla="*/ 53414 h 5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5" h="53413">
                <a:moveTo>
                  <a:pt x="10997" y="53414"/>
                </a:moveTo>
                <a:lnTo>
                  <a:pt x="19795" y="44616"/>
                </a:lnTo>
                <a:cubicBezTo>
                  <a:pt x="10160" y="34621"/>
                  <a:pt x="10160" y="18793"/>
                  <a:pt x="19795" y="8798"/>
                </a:cubicBezTo>
                <a:lnTo>
                  <a:pt x="10997" y="0"/>
                </a:lnTo>
                <a:cubicBezTo>
                  <a:pt x="-3666" y="14786"/>
                  <a:pt x="-3666" y="38628"/>
                  <a:pt x="10997" y="53414"/>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44" name="任意多边形: 形状 43">
            <a:extLst>
              <a:ext uri="{FF2B5EF4-FFF2-40B4-BE49-F238E27FC236}">
                <a16:creationId xmlns:a16="http://schemas.microsoft.com/office/drawing/2014/main" id="{D3255F1D-921F-40D8-9E3D-29C18ADAFC0F}"/>
              </a:ext>
            </a:extLst>
          </p:cNvPr>
          <p:cNvSpPr/>
          <p:nvPr/>
        </p:nvSpPr>
        <p:spPr>
          <a:xfrm>
            <a:off x="8920939" y="1706923"/>
            <a:ext cx="27332" cy="88603"/>
          </a:xfrm>
          <a:custGeom>
            <a:avLst/>
            <a:gdLst>
              <a:gd name="connsiteX0" fmla="*/ 18535 w 27332"/>
              <a:gd name="connsiteY0" fmla="*/ 88604 h 88603"/>
              <a:gd name="connsiteX1" fmla="*/ 27333 w 27332"/>
              <a:gd name="connsiteY1" fmla="*/ 79806 h 88603"/>
              <a:gd name="connsiteX2" fmla="*/ 27126 w 27332"/>
              <a:gd name="connsiteY2" fmla="*/ 9005 h 88603"/>
              <a:gd name="connsiteX3" fmla="*/ 27333 w 27332"/>
              <a:gd name="connsiteY3" fmla="*/ 8798 h 88603"/>
              <a:gd name="connsiteX4" fmla="*/ 18535 w 27332"/>
              <a:gd name="connsiteY4" fmla="*/ 0 h 88603"/>
              <a:gd name="connsiteX5" fmla="*/ 17909 w 27332"/>
              <a:gd name="connsiteY5" fmla="*/ 87978 h 88603"/>
              <a:gd name="connsiteX6" fmla="*/ 18535 w 27332"/>
              <a:gd name="connsiteY6" fmla="*/ 88604 h 8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2" h="88603">
                <a:moveTo>
                  <a:pt x="18535" y="88604"/>
                </a:moveTo>
                <a:lnTo>
                  <a:pt x="27333" y="79806"/>
                </a:lnTo>
                <a:cubicBezTo>
                  <a:pt x="7724" y="60312"/>
                  <a:pt x="7632" y="28613"/>
                  <a:pt x="27126" y="9005"/>
                </a:cubicBezTo>
                <a:cubicBezTo>
                  <a:pt x="27194" y="8935"/>
                  <a:pt x="27264" y="8866"/>
                  <a:pt x="27333" y="8798"/>
                </a:cubicBezTo>
                <a:lnTo>
                  <a:pt x="18535" y="0"/>
                </a:lnTo>
                <a:cubicBezTo>
                  <a:pt x="-5932" y="24122"/>
                  <a:pt x="-6212" y="63510"/>
                  <a:pt x="17909" y="87978"/>
                </a:cubicBezTo>
                <a:cubicBezTo>
                  <a:pt x="18117" y="88188"/>
                  <a:pt x="18325" y="88396"/>
                  <a:pt x="18535" y="88604"/>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45" name="任意多边形: 形状 44">
            <a:extLst>
              <a:ext uri="{FF2B5EF4-FFF2-40B4-BE49-F238E27FC236}">
                <a16:creationId xmlns:a16="http://schemas.microsoft.com/office/drawing/2014/main" id="{23605A63-CAAE-4491-8F60-4092019BB3B0}"/>
              </a:ext>
            </a:extLst>
          </p:cNvPr>
          <p:cNvSpPr/>
          <p:nvPr/>
        </p:nvSpPr>
        <p:spPr>
          <a:xfrm>
            <a:off x="9159727" y="1724518"/>
            <a:ext cx="19795" cy="53413"/>
          </a:xfrm>
          <a:custGeom>
            <a:avLst/>
            <a:gdLst>
              <a:gd name="connsiteX0" fmla="*/ 8798 w 19795"/>
              <a:gd name="connsiteY0" fmla="*/ 53414 h 53413"/>
              <a:gd name="connsiteX1" fmla="*/ 0 w 19795"/>
              <a:gd name="connsiteY1" fmla="*/ 44616 h 53413"/>
              <a:gd name="connsiteX2" fmla="*/ 0 w 19795"/>
              <a:gd name="connsiteY2" fmla="*/ 8798 h 53413"/>
              <a:gd name="connsiteX3" fmla="*/ 8798 w 19795"/>
              <a:gd name="connsiteY3" fmla="*/ 0 h 53413"/>
              <a:gd name="connsiteX4" fmla="*/ 8798 w 19795"/>
              <a:gd name="connsiteY4" fmla="*/ 53414 h 5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5" h="53413">
                <a:moveTo>
                  <a:pt x="8798" y="53414"/>
                </a:moveTo>
                <a:lnTo>
                  <a:pt x="0" y="44616"/>
                </a:lnTo>
                <a:cubicBezTo>
                  <a:pt x="9636" y="34621"/>
                  <a:pt x="9636" y="18793"/>
                  <a:pt x="0" y="8798"/>
                </a:cubicBezTo>
                <a:lnTo>
                  <a:pt x="8798" y="0"/>
                </a:lnTo>
                <a:cubicBezTo>
                  <a:pt x="23461" y="14786"/>
                  <a:pt x="23461" y="38628"/>
                  <a:pt x="8798" y="53414"/>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46" name="任意多边形: 形状 45">
            <a:extLst>
              <a:ext uri="{FF2B5EF4-FFF2-40B4-BE49-F238E27FC236}">
                <a16:creationId xmlns:a16="http://schemas.microsoft.com/office/drawing/2014/main" id="{AB5F0E93-7B88-4A33-ADF3-3B8630E619DF}"/>
              </a:ext>
            </a:extLst>
          </p:cNvPr>
          <p:cNvSpPr/>
          <p:nvPr/>
        </p:nvSpPr>
        <p:spPr>
          <a:xfrm>
            <a:off x="9177322" y="1706923"/>
            <a:ext cx="27332" cy="88603"/>
          </a:xfrm>
          <a:custGeom>
            <a:avLst/>
            <a:gdLst>
              <a:gd name="connsiteX0" fmla="*/ 8798 w 27332"/>
              <a:gd name="connsiteY0" fmla="*/ 88604 h 88603"/>
              <a:gd name="connsiteX1" fmla="*/ 0 w 27332"/>
              <a:gd name="connsiteY1" fmla="*/ 79806 h 88603"/>
              <a:gd name="connsiteX2" fmla="*/ 207 w 27332"/>
              <a:gd name="connsiteY2" fmla="*/ 9005 h 88603"/>
              <a:gd name="connsiteX3" fmla="*/ 0 w 27332"/>
              <a:gd name="connsiteY3" fmla="*/ 8798 h 88603"/>
              <a:gd name="connsiteX4" fmla="*/ 8798 w 27332"/>
              <a:gd name="connsiteY4" fmla="*/ 0 h 88603"/>
              <a:gd name="connsiteX5" fmla="*/ 9424 w 27332"/>
              <a:gd name="connsiteY5" fmla="*/ 87978 h 88603"/>
              <a:gd name="connsiteX6" fmla="*/ 8798 w 27332"/>
              <a:gd name="connsiteY6" fmla="*/ 88604 h 8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2" h="88603">
                <a:moveTo>
                  <a:pt x="8798" y="88604"/>
                </a:moveTo>
                <a:lnTo>
                  <a:pt x="0" y="79806"/>
                </a:lnTo>
                <a:cubicBezTo>
                  <a:pt x="19608" y="60312"/>
                  <a:pt x="19701" y="28613"/>
                  <a:pt x="207" y="9005"/>
                </a:cubicBezTo>
                <a:cubicBezTo>
                  <a:pt x="139" y="8935"/>
                  <a:pt x="69" y="8866"/>
                  <a:pt x="0" y="8798"/>
                </a:cubicBezTo>
                <a:lnTo>
                  <a:pt x="8798" y="0"/>
                </a:lnTo>
                <a:cubicBezTo>
                  <a:pt x="33265" y="24122"/>
                  <a:pt x="33545" y="63510"/>
                  <a:pt x="9424" y="87978"/>
                </a:cubicBezTo>
                <a:cubicBezTo>
                  <a:pt x="9216" y="88188"/>
                  <a:pt x="9008" y="88396"/>
                  <a:pt x="8798" y="88604"/>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cxnSp>
        <p:nvCxnSpPr>
          <p:cNvPr id="17" name="直接连接符 16">
            <a:extLst>
              <a:ext uri="{FF2B5EF4-FFF2-40B4-BE49-F238E27FC236}">
                <a16:creationId xmlns:a16="http://schemas.microsoft.com/office/drawing/2014/main" id="{3E2E15B8-F39A-4DF1-A1B7-098BB76CE615}"/>
              </a:ext>
            </a:extLst>
          </p:cNvPr>
          <p:cNvCxnSpPr/>
          <p:nvPr/>
        </p:nvCxnSpPr>
        <p:spPr>
          <a:xfrm flipH="1">
            <a:off x="9335658" y="1914172"/>
            <a:ext cx="1774972" cy="0"/>
          </a:xfrm>
          <a:prstGeom prst="line">
            <a:avLst/>
          </a:prstGeom>
          <a:ln>
            <a:solidFill>
              <a:schemeClr val="bg2">
                <a:alpha val="2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20">
            <a:extLst>
              <a:ext uri="{FF2B5EF4-FFF2-40B4-BE49-F238E27FC236}">
                <a16:creationId xmlns:a16="http://schemas.microsoft.com/office/drawing/2014/main" id="{AEEDD763-7E5F-4B4D-AFF8-5FD827A96F24}"/>
              </a:ext>
            </a:extLst>
          </p:cNvPr>
          <p:cNvSpPr txBox="1"/>
          <p:nvPr/>
        </p:nvSpPr>
        <p:spPr>
          <a:xfrm>
            <a:off x="9381413" y="2785049"/>
            <a:ext cx="1596820" cy="381258"/>
          </a:xfrm>
          <a:prstGeom prst="rect">
            <a:avLst/>
          </a:prstGeom>
          <a:noFill/>
        </p:spPr>
        <p:txBody>
          <a:bodyPr wrap="square" lIns="0" rtlCol="0">
            <a:noAutofit/>
          </a:bodyPr>
          <a:lstStyle>
            <a:defPPr>
              <a:defRPr lang="zh-CN"/>
            </a:defPPr>
            <a:lvl1pPr>
              <a:lnSpc>
                <a:spcPct val="130000"/>
              </a:lnSpc>
              <a:defRPr>
                <a:solidFill>
                  <a:schemeClr val="bg2"/>
                </a:solidFill>
                <a:cs typeface="+mn-ea"/>
              </a:defRPr>
            </a:lvl1pPr>
          </a:lstStyle>
          <a:p>
            <a:r>
              <a:rPr lang="zh-CN" altLang="en-US" sz="1400" b="1" dirty="0">
                <a:solidFill>
                  <a:schemeClr val="tx1">
                    <a:lumMod val="75000"/>
                    <a:lumOff val="25000"/>
                  </a:schemeClr>
                </a:solidFill>
                <a:latin typeface="+mn-ea"/>
                <a:sym typeface="+mn-lt"/>
              </a:rPr>
              <a:t>活跃用户</a:t>
            </a:r>
          </a:p>
        </p:txBody>
      </p:sp>
      <p:sp>
        <p:nvSpPr>
          <p:cNvPr id="19" name="文本框 21">
            <a:extLst>
              <a:ext uri="{FF2B5EF4-FFF2-40B4-BE49-F238E27FC236}">
                <a16:creationId xmlns:a16="http://schemas.microsoft.com/office/drawing/2014/main" id="{E3A6B6B8-4614-48FA-AB8F-829D5078E30E}"/>
              </a:ext>
            </a:extLst>
          </p:cNvPr>
          <p:cNvSpPr txBox="1"/>
          <p:nvPr/>
        </p:nvSpPr>
        <p:spPr>
          <a:xfrm>
            <a:off x="9303301" y="3172699"/>
            <a:ext cx="889987"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accent1"/>
                </a:solidFill>
                <a:latin typeface="+mj-ea"/>
                <a:ea typeface="+mj-ea"/>
                <a:cs typeface="+mn-ea"/>
                <a:sym typeface="+mn-lt"/>
              </a:rPr>
              <a:t>88</a:t>
            </a:r>
            <a:r>
              <a:rPr lang="zh-CN" altLang="en-US" sz="2400" dirty="0">
                <a:solidFill>
                  <a:schemeClr val="accent1"/>
                </a:solidFill>
                <a:latin typeface="+mj-ea"/>
                <a:ea typeface="+mj-ea"/>
                <a:cs typeface="+mn-ea"/>
                <a:sym typeface="+mn-lt"/>
              </a:rPr>
              <a:t>万人</a:t>
            </a:r>
          </a:p>
        </p:txBody>
      </p:sp>
      <p:sp>
        <p:nvSpPr>
          <p:cNvPr id="48" name="任意多边形: 形状 47">
            <a:extLst>
              <a:ext uri="{FF2B5EF4-FFF2-40B4-BE49-F238E27FC236}">
                <a16:creationId xmlns:a16="http://schemas.microsoft.com/office/drawing/2014/main" id="{3A0087A0-A6D5-442D-80FA-163B89A7C9AD}"/>
              </a:ext>
            </a:extLst>
          </p:cNvPr>
          <p:cNvSpPr/>
          <p:nvPr/>
        </p:nvSpPr>
        <p:spPr>
          <a:xfrm>
            <a:off x="9016360" y="2862314"/>
            <a:ext cx="100543" cy="100543"/>
          </a:xfrm>
          <a:custGeom>
            <a:avLst/>
            <a:gdLst>
              <a:gd name="connsiteX0" fmla="*/ 100543 w 100543"/>
              <a:gd name="connsiteY0" fmla="*/ 50272 h 100543"/>
              <a:gd name="connsiteX1" fmla="*/ 50272 w 100543"/>
              <a:gd name="connsiteY1" fmla="*/ 100543 h 100543"/>
              <a:gd name="connsiteX2" fmla="*/ 0 w 100543"/>
              <a:gd name="connsiteY2" fmla="*/ 50272 h 100543"/>
              <a:gd name="connsiteX3" fmla="*/ 50272 w 100543"/>
              <a:gd name="connsiteY3" fmla="*/ 0 h 100543"/>
              <a:gd name="connsiteX4" fmla="*/ 100543 w 100543"/>
              <a:gd name="connsiteY4" fmla="*/ 50272 h 10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3" h="100543">
                <a:moveTo>
                  <a:pt x="100543" y="50272"/>
                </a:moveTo>
                <a:cubicBezTo>
                  <a:pt x="100543" y="78036"/>
                  <a:pt x="78036" y="100543"/>
                  <a:pt x="50272" y="100543"/>
                </a:cubicBezTo>
                <a:cubicBezTo>
                  <a:pt x="22507" y="100543"/>
                  <a:pt x="0" y="78036"/>
                  <a:pt x="0" y="50272"/>
                </a:cubicBezTo>
                <a:cubicBezTo>
                  <a:pt x="0" y="22507"/>
                  <a:pt x="22507" y="0"/>
                  <a:pt x="50272" y="0"/>
                </a:cubicBezTo>
                <a:cubicBezTo>
                  <a:pt x="78036" y="0"/>
                  <a:pt x="100543" y="22507"/>
                  <a:pt x="100543" y="50272"/>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49" name="任意多边形: 形状 48">
            <a:extLst>
              <a:ext uri="{FF2B5EF4-FFF2-40B4-BE49-F238E27FC236}">
                <a16:creationId xmlns:a16="http://schemas.microsoft.com/office/drawing/2014/main" id="{B8A38387-9FD1-49B1-AB44-937E9A33FE63}"/>
              </a:ext>
            </a:extLst>
          </p:cNvPr>
          <p:cNvSpPr/>
          <p:nvPr/>
        </p:nvSpPr>
        <p:spPr>
          <a:xfrm>
            <a:off x="8966088" y="2975426"/>
            <a:ext cx="169352" cy="100543"/>
          </a:xfrm>
          <a:custGeom>
            <a:avLst/>
            <a:gdLst>
              <a:gd name="connsiteX0" fmla="*/ 119395 w 169352"/>
              <a:gd name="connsiteY0" fmla="*/ 75408 h 100543"/>
              <a:gd name="connsiteX1" fmla="*/ 169353 w 169352"/>
              <a:gd name="connsiteY1" fmla="*/ 16577 h 100543"/>
              <a:gd name="connsiteX2" fmla="*/ 142017 w 169352"/>
              <a:gd name="connsiteY2" fmla="*/ 6284 h 100543"/>
              <a:gd name="connsiteX3" fmla="*/ 100543 w 169352"/>
              <a:gd name="connsiteY3" fmla="*/ 0 h 100543"/>
              <a:gd name="connsiteX4" fmla="*/ 59069 w 169352"/>
              <a:gd name="connsiteY4" fmla="*/ 6284 h 100543"/>
              <a:gd name="connsiteX5" fmla="*/ 10054 w 169352"/>
              <a:gd name="connsiteY5" fmla="*/ 30163 h 100543"/>
              <a:gd name="connsiteX6" fmla="*/ 0 w 169352"/>
              <a:gd name="connsiteY6" fmla="*/ 50272 h 100543"/>
              <a:gd name="connsiteX7" fmla="*/ 0 w 169352"/>
              <a:gd name="connsiteY7" fmla="*/ 100543 h 100543"/>
              <a:gd name="connsiteX8" fmla="*/ 125019 w 169352"/>
              <a:gd name="connsiteY8" fmla="*/ 100543 h 100543"/>
              <a:gd name="connsiteX9" fmla="*/ 119395 w 169352"/>
              <a:gd name="connsiteY9" fmla="*/ 75408 h 10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52" h="100543">
                <a:moveTo>
                  <a:pt x="119395" y="75408"/>
                </a:moveTo>
                <a:cubicBezTo>
                  <a:pt x="119448" y="46229"/>
                  <a:pt x="140568" y="21357"/>
                  <a:pt x="169353" y="16577"/>
                </a:cubicBezTo>
                <a:cubicBezTo>
                  <a:pt x="160555" y="12364"/>
                  <a:pt x="151409" y="8920"/>
                  <a:pt x="142017" y="6284"/>
                </a:cubicBezTo>
                <a:cubicBezTo>
                  <a:pt x="128575" y="2169"/>
                  <a:pt x="114601" y="52"/>
                  <a:pt x="100543" y="0"/>
                </a:cubicBezTo>
                <a:cubicBezTo>
                  <a:pt x="86501" y="242"/>
                  <a:pt x="72553" y="2356"/>
                  <a:pt x="59069" y="6284"/>
                </a:cubicBezTo>
                <a:cubicBezTo>
                  <a:pt x="41497" y="11412"/>
                  <a:pt x="24923" y="19486"/>
                  <a:pt x="10054" y="30163"/>
                </a:cubicBezTo>
                <a:cubicBezTo>
                  <a:pt x="3855" y="35018"/>
                  <a:pt x="164" y="42400"/>
                  <a:pt x="0" y="50272"/>
                </a:cubicBezTo>
                <a:lnTo>
                  <a:pt x="0" y="100543"/>
                </a:lnTo>
                <a:lnTo>
                  <a:pt x="125019" y="100543"/>
                </a:lnTo>
                <a:cubicBezTo>
                  <a:pt x="121325" y="92678"/>
                  <a:pt x="119405" y="84097"/>
                  <a:pt x="119395" y="75408"/>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50" name="任意多边形: 形状 49">
            <a:extLst>
              <a:ext uri="{FF2B5EF4-FFF2-40B4-BE49-F238E27FC236}">
                <a16:creationId xmlns:a16="http://schemas.microsoft.com/office/drawing/2014/main" id="{BC500102-6930-45A6-958A-108D508DE79E}"/>
              </a:ext>
            </a:extLst>
          </p:cNvPr>
          <p:cNvSpPr/>
          <p:nvPr/>
        </p:nvSpPr>
        <p:spPr>
          <a:xfrm>
            <a:off x="9098051" y="3003703"/>
            <a:ext cx="94259" cy="94259"/>
          </a:xfrm>
          <a:custGeom>
            <a:avLst/>
            <a:gdLst>
              <a:gd name="connsiteX0" fmla="*/ 47130 w 94259"/>
              <a:gd name="connsiteY0" fmla="*/ 0 h 94259"/>
              <a:gd name="connsiteX1" fmla="*/ 0 w 94259"/>
              <a:gd name="connsiteY1" fmla="*/ 47130 h 94259"/>
              <a:gd name="connsiteX2" fmla="*/ 47130 w 94259"/>
              <a:gd name="connsiteY2" fmla="*/ 94259 h 94259"/>
              <a:gd name="connsiteX3" fmla="*/ 94259 w 94259"/>
              <a:gd name="connsiteY3" fmla="*/ 47130 h 94259"/>
              <a:gd name="connsiteX4" fmla="*/ 47130 w 94259"/>
              <a:gd name="connsiteY4" fmla="*/ 0 h 94259"/>
              <a:gd name="connsiteX5" fmla="*/ 69124 w 94259"/>
              <a:gd name="connsiteY5" fmla="*/ 50272 h 94259"/>
              <a:gd name="connsiteX6" fmla="*/ 51843 w 94259"/>
              <a:gd name="connsiteY6" fmla="*/ 50272 h 94259"/>
              <a:gd name="connsiteX7" fmla="*/ 51843 w 94259"/>
              <a:gd name="connsiteY7" fmla="*/ 67553 h 94259"/>
              <a:gd name="connsiteX8" fmla="*/ 42417 w 94259"/>
              <a:gd name="connsiteY8" fmla="*/ 67553 h 94259"/>
              <a:gd name="connsiteX9" fmla="*/ 42417 w 94259"/>
              <a:gd name="connsiteY9" fmla="*/ 50272 h 94259"/>
              <a:gd name="connsiteX10" fmla="*/ 25136 w 94259"/>
              <a:gd name="connsiteY10" fmla="*/ 50272 h 94259"/>
              <a:gd name="connsiteX11" fmla="*/ 25136 w 94259"/>
              <a:gd name="connsiteY11" fmla="*/ 40846 h 94259"/>
              <a:gd name="connsiteX12" fmla="*/ 42417 w 94259"/>
              <a:gd name="connsiteY12" fmla="*/ 40846 h 94259"/>
              <a:gd name="connsiteX13" fmla="*/ 42417 w 94259"/>
              <a:gd name="connsiteY13" fmla="*/ 23565 h 94259"/>
              <a:gd name="connsiteX14" fmla="*/ 51843 w 94259"/>
              <a:gd name="connsiteY14" fmla="*/ 23565 h 94259"/>
              <a:gd name="connsiteX15" fmla="*/ 51843 w 94259"/>
              <a:gd name="connsiteY15" fmla="*/ 40846 h 94259"/>
              <a:gd name="connsiteX16" fmla="*/ 69124 w 94259"/>
              <a:gd name="connsiteY16" fmla="*/ 40846 h 9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259" h="94259">
                <a:moveTo>
                  <a:pt x="47130" y="0"/>
                </a:moveTo>
                <a:cubicBezTo>
                  <a:pt x="21101" y="0"/>
                  <a:pt x="0" y="21101"/>
                  <a:pt x="0" y="47130"/>
                </a:cubicBezTo>
                <a:cubicBezTo>
                  <a:pt x="0" y="73159"/>
                  <a:pt x="21101" y="94259"/>
                  <a:pt x="47130" y="94259"/>
                </a:cubicBezTo>
                <a:cubicBezTo>
                  <a:pt x="73159" y="94259"/>
                  <a:pt x="94259" y="73159"/>
                  <a:pt x="94259" y="47130"/>
                </a:cubicBezTo>
                <a:cubicBezTo>
                  <a:pt x="94259" y="21101"/>
                  <a:pt x="73159" y="0"/>
                  <a:pt x="47130" y="0"/>
                </a:cubicBezTo>
                <a:close/>
                <a:moveTo>
                  <a:pt x="69124" y="50272"/>
                </a:moveTo>
                <a:lnTo>
                  <a:pt x="51843" y="50272"/>
                </a:lnTo>
                <a:lnTo>
                  <a:pt x="51843" y="67553"/>
                </a:lnTo>
                <a:lnTo>
                  <a:pt x="42417" y="67553"/>
                </a:lnTo>
                <a:lnTo>
                  <a:pt x="42417" y="50272"/>
                </a:lnTo>
                <a:lnTo>
                  <a:pt x="25136" y="50272"/>
                </a:lnTo>
                <a:lnTo>
                  <a:pt x="25136" y="40846"/>
                </a:lnTo>
                <a:lnTo>
                  <a:pt x="42417" y="40846"/>
                </a:lnTo>
                <a:lnTo>
                  <a:pt x="42417" y="23565"/>
                </a:lnTo>
                <a:lnTo>
                  <a:pt x="51843" y="23565"/>
                </a:lnTo>
                <a:lnTo>
                  <a:pt x="51843" y="40846"/>
                </a:lnTo>
                <a:lnTo>
                  <a:pt x="69124" y="40846"/>
                </a:ln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cxnSp>
        <p:nvCxnSpPr>
          <p:cNvPr id="21" name="直接连接符 20">
            <a:extLst>
              <a:ext uri="{FF2B5EF4-FFF2-40B4-BE49-F238E27FC236}">
                <a16:creationId xmlns:a16="http://schemas.microsoft.com/office/drawing/2014/main" id="{6A219EA5-CD67-4830-8B9B-138252C6D7F7}"/>
              </a:ext>
            </a:extLst>
          </p:cNvPr>
          <p:cNvCxnSpPr/>
          <p:nvPr/>
        </p:nvCxnSpPr>
        <p:spPr>
          <a:xfrm flipH="1">
            <a:off x="9335658" y="3111188"/>
            <a:ext cx="1774972" cy="0"/>
          </a:xfrm>
          <a:prstGeom prst="line">
            <a:avLst/>
          </a:prstGeom>
          <a:ln>
            <a:solidFill>
              <a:schemeClr val="bg2">
                <a:alpha val="2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文本框 24">
            <a:extLst>
              <a:ext uri="{FF2B5EF4-FFF2-40B4-BE49-F238E27FC236}">
                <a16:creationId xmlns:a16="http://schemas.microsoft.com/office/drawing/2014/main" id="{F7AB3E65-DA3F-443B-9928-2B5981002092}"/>
              </a:ext>
            </a:extLst>
          </p:cNvPr>
          <p:cNvSpPr txBox="1"/>
          <p:nvPr/>
        </p:nvSpPr>
        <p:spPr>
          <a:xfrm>
            <a:off x="9381413" y="5126774"/>
            <a:ext cx="1596820" cy="417358"/>
          </a:xfrm>
          <a:prstGeom prst="rect">
            <a:avLst/>
          </a:prstGeom>
          <a:noFill/>
        </p:spPr>
        <p:txBody>
          <a:bodyPr wrap="square" lIns="0" rtlCol="0">
            <a:noAutofit/>
          </a:bodyPr>
          <a:lstStyle>
            <a:defPPr>
              <a:defRPr lang="zh-CN"/>
            </a:defPPr>
            <a:lvl1pPr>
              <a:lnSpc>
                <a:spcPct val="130000"/>
              </a:lnSpc>
              <a:defRPr>
                <a:solidFill>
                  <a:schemeClr val="bg2"/>
                </a:solidFill>
                <a:cs typeface="+mn-ea"/>
              </a:defRPr>
            </a:lvl1pPr>
          </a:lstStyle>
          <a:p>
            <a:r>
              <a:rPr lang="zh-CN" altLang="en-US" sz="1400" b="1" dirty="0">
                <a:solidFill>
                  <a:schemeClr val="tx1">
                    <a:lumMod val="75000"/>
                    <a:lumOff val="25000"/>
                  </a:schemeClr>
                </a:solidFill>
                <a:latin typeface="+mn-ea"/>
                <a:sym typeface="+mn-lt"/>
              </a:rPr>
              <a:t>人均投资额度</a:t>
            </a:r>
          </a:p>
        </p:txBody>
      </p:sp>
      <p:sp>
        <p:nvSpPr>
          <p:cNvPr id="23" name="文本框 25">
            <a:extLst>
              <a:ext uri="{FF2B5EF4-FFF2-40B4-BE49-F238E27FC236}">
                <a16:creationId xmlns:a16="http://schemas.microsoft.com/office/drawing/2014/main" id="{73AD6C11-CD3E-4568-ADBB-DD7593FEE114}"/>
              </a:ext>
            </a:extLst>
          </p:cNvPr>
          <p:cNvSpPr txBox="1"/>
          <p:nvPr/>
        </p:nvSpPr>
        <p:spPr>
          <a:xfrm>
            <a:off x="9303301" y="5524152"/>
            <a:ext cx="1188146" cy="400110"/>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accent1"/>
                </a:solidFill>
                <a:latin typeface="+mj-ea"/>
                <a:ea typeface="+mj-ea"/>
                <a:cs typeface="+mn-ea"/>
                <a:sym typeface="+mn-lt"/>
              </a:rPr>
              <a:t>12222</a:t>
            </a:r>
            <a:r>
              <a:rPr lang="zh-CN" altLang="en-US" sz="2400" dirty="0">
                <a:solidFill>
                  <a:schemeClr val="accent1"/>
                </a:solidFill>
                <a:latin typeface="+mj-ea"/>
                <a:ea typeface="+mj-ea"/>
                <a:cs typeface="+mn-ea"/>
                <a:sym typeface="+mn-lt"/>
              </a:rPr>
              <a:t>元</a:t>
            </a:r>
          </a:p>
        </p:txBody>
      </p:sp>
      <p:sp>
        <p:nvSpPr>
          <p:cNvPr id="52" name="任意多边形: 形状 51">
            <a:extLst>
              <a:ext uri="{FF2B5EF4-FFF2-40B4-BE49-F238E27FC236}">
                <a16:creationId xmlns:a16="http://schemas.microsoft.com/office/drawing/2014/main" id="{3A4D5ADD-D2B4-48D7-B677-739B4EF2E417}"/>
              </a:ext>
            </a:extLst>
          </p:cNvPr>
          <p:cNvSpPr/>
          <p:nvPr/>
        </p:nvSpPr>
        <p:spPr>
          <a:xfrm>
            <a:off x="9020793" y="5196403"/>
            <a:ext cx="69123" cy="60011"/>
          </a:xfrm>
          <a:custGeom>
            <a:avLst/>
            <a:gdLst>
              <a:gd name="connsiteX0" fmla="*/ 69124 w 69123"/>
              <a:gd name="connsiteY0" fmla="*/ 34562 h 60011"/>
              <a:gd name="connsiteX1" fmla="*/ 34562 w 69123"/>
              <a:gd name="connsiteY1" fmla="*/ 0 h 60011"/>
              <a:gd name="connsiteX2" fmla="*/ 0 w 69123"/>
              <a:gd name="connsiteY2" fmla="*/ 34562 h 60011"/>
              <a:gd name="connsiteX3" fmla="*/ 10997 w 69123"/>
              <a:gd name="connsiteY3" fmla="*/ 60012 h 60011"/>
              <a:gd name="connsiteX4" fmla="*/ 10997 w 69123"/>
              <a:gd name="connsiteY4" fmla="*/ 43359 h 60011"/>
              <a:gd name="connsiteX5" fmla="*/ 25764 w 69123"/>
              <a:gd name="connsiteY5" fmla="*/ 10997 h 60011"/>
              <a:gd name="connsiteX6" fmla="*/ 58127 w 69123"/>
              <a:gd name="connsiteY6" fmla="*/ 25764 h 60011"/>
              <a:gd name="connsiteX7" fmla="*/ 58127 w 69123"/>
              <a:gd name="connsiteY7" fmla="*/ 43359 h 60011"/>
              <a:gd name="connsiteX8" fmla="*/ 58127 w 69123"/>
              <a:gd name="connsiteY8" fmla="*/ 59698 h 60011"/>
              <a:gd name="connsiteX9" fmla="*/ 69124 w 69123"/>
              <a:gd name="connsiteY9" fmla="*/ 34562 h 6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23" h="60011">
                <a:moveTo>
                  <a:pt x="69124" y="34562"/>
                </a:moveTo>
                <a:cubicBezTo>
                  <a:pt x="69124" y="15396"/>
                  <a:pt x="53728" y="0"/>
                  <a:pt x="34562" y="0"/>
                </a:cubicBezTo>
                <a:cubicBezTo>
                  <a:pt x="15396" y="0"/>
                  <a:pt x="0" y="15396"/>
                  <a:pt x="0" y="34562"/>
                </a:cubicBezTo>
                <a:cubicBezTo>
                  <a:pt x="0" y="44302"/>
                  <a:pt x="4085" y="53414"/>
                  <a:pt x="10997" y="60012"/>
                </a:cubicBezTo>
                <a:lnTo>
                  <a:pt x="10997" y="43359"/>
                </a:lnTo>
                <a:cubicBezTo>
                  <a:pt x="6284" y="30477"/>
                  <a:pt x="12882" y="16024"/>
                  <a:pt x="25764" y="10997"/>
                </a:cubicBezTo>
                <a:cubicBezTo>
                  <a:pt x="38646" y="5970"/>
                  <a:pt x="53099" y="12882"/>
                  <a:pt x="58127" y="25764"/>
                </a:cubicBezTo>
                <a:cubicBezTo>
                  <a:pt x="60326" y="31420"/>
                  <a:pt x="60326" y="37704"/>
                  <a:pt x="58127" y="43359"/>
                </a:cubicBezTo>
                <a:lnTo>
                  <a:pt x="58127" y="59698"/>
                </a:lnTo>
                <a:cubicBezTo>
                  <a:pt x="65039" y="53414"/>
                  <a:pt x="69124" y="43988"/>
                  <a:pt x="69124" y="34562"/>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53" name="任意多边形: 形状 52">
            <a:extLst>
              <a:ext uri="{FF2B5EF4-FFF2-40B4-BE49-F238E27FC236}">
                <a16:creationId xmlns:a16="http://schemas.microsoft.com/office/drawing/2014/main" id="{A4BD7B28-CB16-410E-BF95-01D371988A7B}"/>
              </a:ext>
            </a:extLst>
          </p:cNvPr>
          <p:cNvSpPr/>
          <p:nvPr/>
        </p:nvSpPr>
        <p:spPr>
          <a:xfrm>
            <a:off x="9001941" y="5177551"/>
            <a:ext cx="106877" cy="101485"/>
          </a:xfrm>
          <a:custGeom>
            <a:avLst/>
            <a:gdLst>
              <a:gd name="connsiteX0" fmla="*/ 53414 w 106877"/>
              <a:gd name="connsiteY0" fmla="*/ 0 h 101485"/>
              <a:gd name="connsiteX1" fmla="*/ 0 w 106877"/>
              <a:gd name="connsiteY1" fmla="*/ 53414 h 101485"/>
              <a:gd name="connsiteX2" fmla="*/ 29849 w 106877"/>
              <a:gd name="connsiteY2" fmla="*/ 101486 h 101485"/>
              <a:gd name="connsiteX3" fmla="*/ 29849 w 106877"/>
              <a:gd name="connsiteY3" fmla="*/ 90803 h 101485"/>
              <a:gd name="connsiteX4" fmla="*/ 16338 w 106877"/>
              <a:gd name="connsiteY4" fmla="*/ 30163 h 101485"/>
              <a:gd name="connsiteX5" fmla="*/ 76978 w 106877"/>
              <a:gd name="connsiteY5" fmla="*/ 16338 h 101485"/>
              <a:gd name="connsiteX6" fmla="*/ 90489 w 106877"/>
              <a:gd name="connsiteY6" fmla="*/ 76978 h 101485"/>
              <a:gd name="connsiteX7" fmla="*/ 76978 w 106877"/>
              <a:gd name="connsiteY7" fmla="*/ 90489 h 101485"/>
              <a:gd name="connsiteX8" fmla="*/ 76978 w 106877"/>
              <a:gd name="connsiteY8" fmla="*/ 101172 h 101485"/>
              <a:gd name="connsiteX9" fmla="*/ 101486 w 106877"/>
              <a:gd name="connsiteY9" fmla="*/ 29849 h 101485"/>
              <a:gd name="connsiteX10" fmla="*/ 53414 w 106877"/>
              <a:gd name="connsiteY10" fmla="*/ 0 h 1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877" h="101485">
                <a:moveTo>
                  <a:pt x="53414" y="0"/>
                </a:moveTo>
                <a:cubicBezTo>
                  <a:pt x="23879" y="0"/>
                  <a:pt x="0" y="23879"/>
                  <a:pt x="0" y="53414"/>
                </a:cubicBezTo>
                <a:cubicBezTo>
                  <a:pt x="0" y="73837"/>
                  <a:pt x="11625" y="92374"/>
                  <a:pt x="29849" y="101486"/>
                </a:cubicBezTo>
                <a:lnTo>
                  <a:pt x="29849" y="90803"/>
                </a:lnTo>
                <a:cubicBezTo>
                  <a:pt x="9426" y="77921"/>
                  <a:pt x="3142" y="50586"/>
                  <a:pt x="16338" y="30163"/>
                </a:cubicBezTo>
                <a:cubicBezTo>
                  <a:pt x="29535" y="9740"/>
                  <a:pt x="56241" y="3142"/>
                  <a:pt x="76978" y="16338"/>
                </a:cubicBezTo>
                <a:cubicBezTo>
                  <a:pt x="97716" y="29535"/>
                  <a:pt x="103685" y="56556"/>
                  <a:pt x="90489" y="76978"/>
                </a:cubicBezTo>
                <a:cubicBezTo>
                  <a:pt x="87033" y="82320"/>
                  <a:pt x="82320" y="87033"/>
                  <a:pt x="76978" y="90489"/>
                </a:cubicBezTo>
                <a:lnTo>
                  <a:pt x="76978" y="101172"/>
                </a:lnTo>
                <a:cubicBezTo>
                  <a:pt x="103371" y="88290"/>
                  <a:pt x="114368" y="56241"/>
                  <a:pt x="101486" y="29849"/>
                </a:cubicBezTo>
                <a:cubicBezTo>
                  <a:pt x="92374" y="11625"/>
                  <a:pt x="73522" y="0"/>
                  <a:pt x="53414" y="0"/>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sp>
        <p:nvSpPr>
          <p:cNvPr id="54" name="任意多边形: 形状 53">
            <a:extLst>
              <a:ext uri="{FF2B5EF4-FFF2-40B4-BE49-F238E27FC236}">
                <a16:creationId xmlns:a16="http://schemas.microsoft.com/office/drawing/2014/main" id="{777CE07A-25FA-4266-B680-EB35E0067215}"/>
              </a:ext>
            </a:extLst>
          </p:cNvPr>
          <p:cNvSpPr/>
          <p:nvPr/>
        </p:nvSpPr>
        <p:spPr>
          <a:xfrm>
            <a:off x="9001326" y="5216826"/>
            <a:ext cx="158971" cy="235334"/>
          </a:xfrm>
          <a:custGeom>
            <a:avLst/>
            <a:gdLst>
              <a:gd name="connsiteX0" fmla="*/ 39891 w 158971"/>
              <a:gd name="connsiteY0" fmla="*/ 14139 h 235334"/>
              <a:gd name="connsiteX1" fmla="*/ 39891 w 158971"/>
              <a:gd name="connsiteY1" fmla="*/ 151443 h 235334"/>
              <a:gd name="connsiteX2" fmla="*/ 39891 w 158971"/>
              <a:gd name="connsiteY2" fmla="*/ 151443 h 235334"/>
              <a:gd name="connsiteX3" fmla="*/ 27951 w 158971"/>
              <a:gd name="connsiteY3" fmla="*/ 98972 h 235334"/>
              <a:gd name="connsiteX4" fmla="*/ 10984 w 158971"/>
              <a:gd name="connsiteY4" fmla="*/ 88290 h 235334"/>
              <a:gd name="connsiteX5" fmla="*/ 302 w 158971"/>
              <a:gd name="connsiteY5" fmla="*/ 104942 h 235334"/>
              <a:gd name="connsiteX6" fmla="*/ 17268 w 158971"/>
              <a:gd name="connsiteY6" fmla="*/ 181606 h 235334"/>
              <a:gd name="connsiteX7" fmla="*/ 22610 w 158971"/>
              <a:gd name="connsiteY7" fmla="*/ 189776 h 235334"/>
              <a:gd name="connsiteX8" fmla="*/ 54030 w 158971"/>
              <a:gd name="connsiteY8" fmla="*/ 213969 h 235334"/>
              <a:gd name="connsiteX9" fmla="*/ 54030 w 158971"/>
              <a:gd name="connsiteY9" fmla="*/ 235334 h 235334"/>
              <a:gd name="connsiteX10" fmla="*/ 136349 w 158971"/>
              <a:gd name="connsiteY10" fmla="*/ 235334 h 235334"/>
              <a:gd name="connsiteX11" fmla="*/ 136349 w 158971"/>
              <a:gd name="connsiteY11" fmla="*/ 221510 h 235334"/>
              <a:gd name="connsiteX12" fmla="*/ 158972 w 158971"/>
              <a:gd name="connsiteY12" fmla="*/ 161812 h 235334"/>
              <a:gd name="connsiteX13" fmla="*/ 158972 w 158971"/>
              <a:gd name="connsiteY13" fmla="*/ 110598 h 235334"/>
              <a:gd name="connsiteX14" fmla="*/ 142005 w 158971"/>
              <a:gd name="connsiteY14" fmla="*/ 93631 h 235334"/>
              <a:gd name="connsiteX15" fmla="*/ 130380 w 158971"/>
              <a:gd name="connsiteY15" fmla="*/ 98030 h 235334"/>
              <a:gd name="connsiteX16" fmla="*/ 130380 w 158971"/>
              <a:gd name="connsiteY16" fmla="*/ 96459 h 235334"/>
              <a:gd name="connsiteX17" fmla="*/ 113413 w 158971"/>
              <a:gd name="connsiteY17" fmla="*/ 79492 h 235334"/>
              <a:gd name="connsiteX18" fmla="*/ 101473 w 158971"/>
              <a:gd name="connsiteY18" fmla="*/ 84205 h 235334"/>
              <a:gd name="connsiteX19" fmla="*/ 81051 w 158971"/>
              <a:gd name="connsiteY19" fmla="*/ 71323 h 235334"/>
              <a:gd name="connsiteX20" fmla="*/ 67854 w 158971"/>
              <a:gd name="connsiteY20" fmla="*/ 87661 h 235334"/>
              <a:gd name="connsiteX21" fmla="*/ 67540 w 158971"/>
              <a:gd name="connsiteY21" fmla="*/ 87661 h 235334"/>
              <a:gd name="connsiteX22" fmla="*/ 67540 w 158971"/>
              <a:gd name="connsiteY22" fmla="*/ 14139 h 235334"/>
              <a:gd name="connsiteX23" fmla="*/ 53401 w 158971"/>
              <a:gd name="connsiteY23" fmla="*/ 0 h 235334"/>
              <a:gd name="connsiteX24" fmla="*/ 39891 w 158971"/>
              <a:gd name="connsiteY24" fmla="*/ 14139 h 2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971" h="235334">
                <a:moveTo>
                  <a:pt x="39891" y="14139"/>
                </a:moveTo>
                <a:lnTo>
                  <a:pt x="39891" y="151443"/>
                </a:lnTo>
                <a:lnTo>
                  <a:pt x="39891" y="151443"/>
                </a:lnTo>
                <a:lnTo>
                  <a:pt x="27951" y="98972"/>
                </a:lnTo>
                <a:cubicBezTo>
                  <a:pt x="26066" y="91432"/>
                  <a:pt x="18525" y="86719"/>
                  <a:pt x="10984" y="88290"/>
                </a:cubicBezTo>
                <a:cubicBezTo>
                  <a:pt x="3444" y="90175"/>
                  <a:pt x="-1269" y="97401"/>
                  <a:pt x="302" y="104942"/>
                </a:cubicBezTo>
                <a:lnTo>
                  <a:pt x="17268" y="181606"/>
                </a:lnTo>
                <a:cubicBezTo>
                  <a:pt x="17897" y="184748"/>
                  <a:pt x="19782" y="187890"/>
                  <a:pt x="22610" y="189776"/>
                </a:cubicBezTo>
                <a:lnTo>
                  <a:pt x="54030" y="213969"/>
                </a:lnTo>
                <a:lnTo>
                  <a:pt x="54030" y="235334"/>
                </a:lnTo>
                <a:lnTo>
                  <a:pt x="136349" y="235334"/>
                </a:lnTo>
                <a:lnTo>
                  <a:pt x="136349" y="221510"/>
                </a:lnTo>
                <a:cubicBezTo>
                  <a:pt x="136349" y="201401"/>
                  <a:pt x="158972" y="199830"/>
                  <a:pt x="158972" y="161812"/>
                </a:cubicBezTo>
                <a:lnTo>
                  <a:pt x="158972" y="110598"/>
                </a:lnTo>
                <a:cubicBezTo>
                  <a:pt x="158972" y="101172"/>
                  <a:pt x="151431" y="93631"/>
                  <a:pt x="142005" y="93631"/>
                </a:cubicBezTo>
                <a:cubicBezTo>
                  <a:pt x="137606" y="93631"/>
                  <a:pt x="133522" y="95202"/>
                  <a:pt x="130380" y="98030"/>
                </a:cubicBezTo>
                <a:cubicBezTo>
                  <a:pt x="130380" y="97401"/>
                  <a:pt x="130380" y="97087"/>
                  <a:pt x="130380" y="96459"/>
                </a:cubicBezTo>
                <a:cubicBezTo>
                  <a:pt x="130380" y="87033"/>
                  <a:pt x="122839" y="79492"/>
                  <a:pt x="113413" y="79492"/>
                </a:cubicBezTo>
                <a:cubicBezTo>
                  <a:pt x="109014" y="79492"/>
                  <a:pt x="104615" y="81063"/>
                  <a:pt x="101473" y="84205"/>
                </a:cubicBezTo>
                <a:cubicBezTo>
                  <a:pt x="99274" y="75093"/>
                  <a:pt x="90162" y="69124"/>
                  <a:pt x="81051" y="71323"/>
                </a:cubicBezTo>
                <a:cubicBezTo>
                  <a:pt x="73196" y="73208"/>
                  <a:pt x="67854" y="79806"/>
                  <a:pt x="67854" y="87661"/>
                </a:cubicBezTo>
                <a:lnTo>
                  <a:pt x="67540" y="87661"/>
                </a:lnTo>
                <a:lnTo>
                  <a:pt x="67540" y="14139"/>
                </a:lnTo>
                <a:cubicBezTo>
                  <a:pt x="67540" y="6284"/>
                  <a:pt x="61256" y="0"/>
                  <a:pt x="53401" y="0"/>
                </a:cubicBezTo>
                <a:cubicBezTo>
                  <a:pt x="46175" y="0"/>
                  <a:pt x="39891" y="6284"/>
                  <a:pt x="39891" y="14139"/>
                </a:cubicBezTo>
                <a:close/>
              </a:path>
            </a:pathLst>
          </a:custGeom>
          <a:solidFill>
            <a:schemeClr val="accent1"/>
          </a:solidFill>
          <a:ln w="3076" cap="flat">
            <a:noFill/>
            <a:prstDash val="solid"/>
            <a:miter/>
          </a:ln>
        </p:spPr>
        <p:txBody>
          <a:bodyPr rtlCol="0" anchor="ctr">
            <a:noAutofit/>
          </a:bodyPr>
          <a:lstStyle/>
          <a:p>
            <a:endParaRPr lang="zh-CN" altLang="en-US">
              <a:latin typeface="+mj-ea"/>
              <a:ea typeface="+mj-ea"/>
              <a:cs typeface="+mn-ea"/>
              <a:sym typeface="+mn-lt"/>
            </a:endParaRPr>
          </a:p>
        </p:txBody>
      </p:sp>
      <p:cxnSp>
        <p:nvCxnSpPr>
          <p:cNvPr id="25" name="直接连接符 24">
            <a:extLst>
              <a:ext uri="{FF2B5EF4-FFF2-40B4-BE49-F238E27FC236}">
                <a16:creationId xmlns:a16="http://schemas.microsoft.com/office/drawing/2014/main" id="{6891D5C7-975B-4427-B3D2-FA99823BAFF5}"/>
              </a:ext>
            </a:extLst>
          </p:cNvPr>
          <p:cNvCxnSpPr/>
          <p:nvPr/>
        </p:nvCxnSpPr>
        <p:spPr>
          <a:xfrm flipH="1">
            <a:off x="9335658" y="5505221"/>
            <a:ext cx="1774972" cy="0"/>
          </a:xfrm>
          <a:prstGeom prst="line">
            <a:avLst/>
          </a:prstGeom>
          <a:ln>
            <a:solidFill>
              <a:schemeClr val="bg2">
                <a:alpha val="2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6" name="图表 25">
            <a:extLst>
              <a:ext uri="{FF2B5EF4-FFF2-40B4-BE49-F238E27FC236}">
                <a16:creationId xmlns:a16="http://schemas.microsoft.com/office/drawing/2014/main" id="{E10DD8A0-A95B-4E92-9CD8-266BD9AA9864}"/>
              </a:ext>
            </a:extLst>
          </p:cNvPr>
          <p:cNvGraphicFramePr/>
          <p:nvPr>
            <p:extLst>
              <p:ext uri="{D42A27DB-BD31-4B8C-83A1-F6EECF244321}">
                <p14:modId xmlns:p14="http://schemas.microsoft.com/office/powerpoint/2010/main" val="4083402429"/>
              </p:ext>
            </p:extLst>
          </p:nvPr>
        </p:nvGraphicFramePr>
        <p:xfrm>
          <a:off x="1161067" y="2483054"/>
          <a:ext cx="6846324" cy="3274999"/>
        </p:xfrm>
        <a:graphic>
          <a:graphicData uri="http://schemas.openxmlformats.org/drawingml/2006/chart">
            <c:chart xmlns:c="http://schemas.openxmlformats.org/drawingml/2006/chart" xmlns:r="http://schemas.openxmlformats.org/officeDocument/2006/relationships" r:id="rId2"/>
          </a:graphicData>
        </a:graphic>
      </p:graphicFrame>
      <p:sp>
        <p:nvSpPr>
          <p:cNvPr id="30" name="任意多边形: 形状 29">
            <a:extLst>
              <a:ext uri="{FF2B5EF4-FFF2-40B4-BE49-F238E27FC236}">
                <a16:creationId xmlns:a16="http://schemas.microsoft.com/office/drawing/2014/main" id="{2F5A0627-F196-4F5C-81B4-BE79E8676AF3}"/>
              </a:ext>
            </a:extLst>
          </p:cNvPr>
          <p:cNvSpPr/>
          <p:nvPr/>
        </p:nvSpPr>
        <p:spPr>
          <a:xfrm>
            <a:off x="2390904" y="2676878"/>
            <a:ext cx="4417530" cy="1234402"/>
          </a:xfrm>
          <a:custGeom>
            <a:avLst/>
            <a:gdLst>
              <a:gd name="connsiteX0" fmla="*/ 0 w 7911966"/>
              <a:gd name="connsiteY0" fmla="*/ 2627697 h 2627697"/>
              <a:gd name="connsiteX1" fmla="*/ 3917482 w 7911966"/>
              <a:gd name="connsiteY1" fmla="*/ 1828800 h 2627697"/>
              <a:gd name="connsiteX2" fmla="*/ 7911966 w 7911966"/>
              <a:gd name="connsiteY2" fmla="*/ 0 h 2627697"/>
            </a:gdLst>
            <a:ahLst/>
            <a:cxnLst>
              <a:cxn ang="0">
                <a:pos x="connsiteX0" y="connsiteY0"/>
              </a:cxn>
              <a:cxn ang="0">
                <a:pos x="connsiteX1" y="connsiteY1"/>
              </a:cxn>
              <a:cxn ang="0">
                <a:pos x="connsiteX2" y="connsiteY2"/>
              </a:cxn>
            </a:cxnLst>
            <a:rect l="l" t="t" r="r" b="b"/>
            <a:pathLst>
              <a:path w="7911966" h="2627697">
                <a:moveTo>
                  <a:pt x="0" y="2627697"/>
                </a:moveTo>
                <a:cubicBezTo>
                  <a:pt x="1299410" y="2447223"/>
                  <a:pt x="2598821" y="2266749"/>
                  <a:pt x="3917482" y="1828800"/>
                </a:cubicBezTo>
                <a:cubicBezTo>
                  <a:pt x="5236143" y="1390851"/>
                  <a:pt x="6574054" y="695425"/>
                  <a:pt x="7911966" y="0"/>
                </a:cubicBezTo>
              </a:path>
            </a:pathLst>
          </a:custGeom>
          <a:noFill/>
          <a:ln>
            <a:gradFill>
              <a:gsLst>
                <a:gs pos="0">
                  <a:schemeClr val="accent1">
                    <a:lumMod val="45000"/>
                    <a:lumOff val="55000"/>
                  </a:schemeClr>
                </a:gs>
                <a:gs pos="100000">
                  <a:schemeClr val="accent3">
                    <a:alpha val="0"/>
                  </a:schemeClr>
                </a:gs>
              </a:gsLst>
              <a:lin ang="5400000" scaled="1"/>
            </a:gradFill>
            <a:tailEnd type="triangle"/>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cs typeface="+mn-ea"/>
              <a:sym typeface="+mn-lt"/>
            </a:endParaRPr>
          </a:p>
        </p:txBody>
      </p:sp>
      <p:sp>
        <p:nvSpPr>
          <p:cNvPr id="31" name="任意多边形: 形状 30">
            <a:extLst>
              <a:ext uri="{FF2B5EF4-FFF2-40B4-BE49-F238E27FC236}">
                <a16:creationId xmlns:a16="http://schemas.microsoft.com/office/drawing/2014/main" id="{57FBF726-BD9B-4AC8-BF4E-46DA77A0FE1B}"/>
              </a:ext>
            </a:extLst>
          </p:cNvPr>
          <p:cNvSpPr/>
          <p:nvPr/>
        </p:nvSpPr>
        <p:spPr>
          <a:xfrm rot="390949">
            <a:off x="1369714" y="3079364"/>
            <a:ext cx="3493726" cy="976261"/>
          </a:xfrm>
          <a:custGeom>
            <a:avLst/>
            <a:gdLst>
              <a:gd name="connsiteX0" fmla="*/ 0 w 7911966"/>
              <a:gd name="connsiteY0" fmla="*/ 2627697 h 2627697"/>
              <a:gd name="connsiteX1" fmla="*/ 3917482 w 7911966"/>
              <a:gd name="connsiteY1" fmla="*/ 1828800 h 2627697"/>
              <a:gd name="connsiteX2" fmla="*/ 7911966 w 7911966"/>
              <a:gd name="connsiteY2" fmla="*/ 0 h 2627697"/>
            </a:gdLst>
            <a:ahLst/>
            <a:cxnLst>
              <a:cxn ang="0">
                <a:pos x="connsiteX0" y="connsiteY0"/>
              </a:cxn>
              <a:cxn ang="0">
                <a:pos x="connsiteX1" y="connsiteY1"/>
              </a:cxn>
              <a:cxn ang="0">
                <a:pos x="connsiteX2" y="connsiteY2"/>
              </a:cxn>
            </a:cxnLst>
            <a:rect l="l" t="t" r="r" b="b"/>
            <a:pathLst>
              <a:path w="7911966" h="2627697">
                <a:moveTo>
                  <a:pt x="0" y="2627697"/>
                </a:moveTo>
                <a:cubicBezTo>
                  <a:pt x="1299410" y="2447223"/>
                  <a:pt x="2598821" y="2266749"/>
                  <a:pt x="3917482" y="1828800"/>
                </a:cubicBezTo>
                <a:cubicBezTo>
                  <a:pt x="5236143" y="1390851"/>
                  <a:pt x="6574054" y="695425"/>
                  <a:pt x="7911966" y="0"/>
                </a:cubicBezTo>
              </a:path>
            </a:pathLst>
          </a:custGeom>
          <a:noFill/>
          <a:ln>
            <a:gradFill>
              <a:gsLst>
                <a:gs pos="0">
                  <a:schemeClr val="accent1">
                    <a:lumMod val="45000"/>
                    <a:lumOff val="55000"/>
                    <a:alpha val="48000"/>
                  </a:schemeClr>
                </a:gs>
                <a:gs pos="76000">
                  <a:schemeClr val="accent3">
                    <a:alpha val="0"/>
                  </a:schemeClr>
                </a:gs>
              </a:gsLst>
              <a:lin ang="5400000" scaled="1"/>
            </a:gradFill>
            <a:tailEnd type="triangle"/>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cs typeface="+mn-ea"/>
              <a:sym typeface="+mn-lt"/>
            </a:endParaRPr>
          </a:p>
        </p:txBody>
      </p:sp>
      <p:sp>
        <p:nvSpPr>
          <p:cNvPr id="28" name="矩形 27">
            <a:extLst>
              <a:ext uri="{FF2B5EF4-FFF2-40B4-BE49-F238E27FC236}">
                <a16:creationId xmlns:a16="http://schemas.microsoft.com/office/drawing/2014/main" id="{973E1F98-3E9A-4C7D-8878-B6E65DB51C09}"/>
              </a:ext>
            </a:extLst>
          </p:cNvPr>
          <p:cNvSpPr/>
          <p:nvPr/>
        </p:nvSpPr>
        <p:spPr>
          <a:xfrm>
            <a:off x="7191185" y="2145878"/>
            <a:ext cx="703391" cy="395045"/>
          </a:xfrm>
          <a:prstGeom prst="rect">
            <a:avLst/>
          </a:prstGeom>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pPr>
            <a:r>
              <a:rPr lang="en-US" altLang="zh-CN" sz="2800" b="1" dirty="0">
                <a:solidFill>
                  <a:schemeClr val="accent1"/>
                </a:solidFill>
                <a:effectLst>
                  <a:outerShdw dist="38100" dir="3000000" algn="tl" rotWithShape="0">
                    <a:srgbClr val="1FFFF6">
                      <a:alpha val="21000"/>
                    </a:srgbClr>
                  </a:outerShdw>
                </a:effectLst>
                <a:cs typeface="+mn-ea"/>
                <a:sym typeface="+mn-lt"/>
              </a:rPr>
              <a:t>52</a:t>
            </a:r>
            <a:endParaRPr lang="zh-CN" altLang="en-US" sz="2800" b="1" dirty="0">
              <a:solidFill>
                <a:schemeClr val="accent1"/>
              </a:solidFill>
              <a:effectLst>
                <a:outerShdw dist="38100" dir="3000000" algn="tl" rotWithShape="0">
                  <a:srgbClr val="1FFFF6">
                    <a:alpha val="21000"/>
                  </a:srgbClr>
                </a:outerShdw>
              </a:effectLst>
              <a:cs typeface="+mn-ea"/>
              <a:sym typeface="+mn-lt"/>
            </a:endParaRPr>
          </a:p>
        </p:txBody>
      </p:sp>
      <p:sp>
        <p:nvSpPr>
          <p:cNvPr id="29" name="文本框 107">
            <a:extLst>
              <a:ext uri="{FF2B5EF4-FFF2-40B4-BE49-F238E27FC236}">
                <a16:creationId xmlns:a16="http://schemas.microsoft.com/office/drawing/2014/main" id="{D557BC12-B29C-4A55-BD0D-2B081ED1549E}"/>
              </a:ext>
            </a:extLst>
          </p:cNvPr>
          <p:cNvSpPr txBox="1"/>
          <p:nvPr/>
        </p:nvSpPr>
        <p:spPr>
          <a:xfrm>
            <a:off x="1248005" y="1891550"/>
            <a:ext cx="1311643" cy="417358"/>
          </a:xfrm>
          <a:prstGeom prst="rect">
            <a:avLst/>
          </a:prstGeom>
          <a:noFill/>
        </p:spPr>
        <p:txBody>
          <a:bodyPr wrap="square" lIns="0" rtlCol="0">
            <a:noAutofit/>
          </a:bodyPr>
          <a:lstStyle>
            <a:defPPr>
              <a:defRPr lang="zh-CN"/>
            </a:defPPr>
            <a:lvl1pPr>
              <a:lnSpc>
                <a:spcPct val="130000"/>
              </a:lnSpc>
              <a:defRPr>
                <a:solidFill>
                  <a:schemeClr val="bg2"/>
                </a:solidFill>
                <a:cs typeface="+mn-ea"/>
              </a:defRPr>
            </a:lvl1pPr>
          </a:lstStyle>
          <a:p>
            <a:r>
              <a:rPr lang="zh-CN" altLang="en-US" sz="1400" dirty="0">
                <a:solidFill>
                  <a:schemeClr val="tx1">
                    <a:lumMod val="75000"/>
                    <a:lumOff val="25000"/>
                  </a:schemeClr>
                </a:solidFill>
                <a:sym typeface="+mn-lt"/>
              </a:rPr>
              <a:t>（单位：亿元）</a:t>
            </a:r>
            <a:endParaRPr lang="en-US" altLang="zh-CN" sz="1400" dirty="0">
              <a:solidFill>
                <a:schemeClr val="tx1">
                  <a:lumMod val="75000"/>
                  <a:lumOff val="25000"/>
                </a:schemeClr>
              </a:solidFill>
              <a:sym typeface="+mn-lt"/>
            </a:endParaRPr>
          </a:p>
        </p:txBody>
      </p:sp>
    </p:spTree>
    <p:extLst>
      <p:ext uri="{BB962C8B-B14F-4D97-AF65-F5344CB8AC3E}">
        <p14:creationId xmlns:p14="http://schemas.microsoft.com/office/powerpoint/2010/main" val="93908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a:extLst>
              <a:ext uri="{FF2B5EF4-FFF2-40B4-BE49-F238E27FC236}">
                <a16:creationId xmlns:a16="http://schemas.microsoft.com/office/drawing/2014/main" id="{AB7863FF-237B-4D0C-AAED-5EB336F16DFE}"/>
              </a:ext>
            </a:extLst>
          </p:cNvPr>
          <p:cNvSpPr/>
          <p:nvPr/>
        </p:nvSpPr>
        <p:spPr>
          <a:xfrm>
            <a:off x="1332980" y="1810137"/>
            <a:ext cx="3763872" cy="3763872"/>
          </a:xfrm>
          <a:prstGeom prst="ellipse">
            <a:avLst/>
          </a:prstGeom>
          <a:solidFill>
            <a:schemeClr val="bg1">
              <a:alpha val="30000"/>
            </a:schemeClr>
          </a:solidFill>
          <a:ln w="381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7200"/>
            <a:endParaRPr lang="zh-CN" altLang="en-US">
              <a:cs typeface="+mn-ea"/>
              <a:sym typeface="+mn-lt"/>
            </a:endParaRPr>
          </a:p>
        </p:txBody>
      </p:sp>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问题分析</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Analysis</a:t>
            </a:r>
          </a:p>
        </p:txBody>
      </p:sp>
      <p:sp>
        <p:nvSpPr>
          <p:cNvPr id="5" name="椭圆 4">
            <a:extLst>
              <a:ext uri="{FF2B5EF4-FFF2-40B4-BE49-F238E27FC236}">
                <a16:creationId xmlns:a16="http://schemas.microsoft.com/office/drawing/2014/main" id="{AFDCE07F-A882-40BA-A5B1-9AF9C90A1327}"/>
              </a:ext>
            </a:extLst>
          </p:cNvPr>
          <p:cNvSpPr/>
          <p:nvPr/>
        </p:nvSpPr>
        <p:spPr>
          <a:xfrm>
            <a:off x="1096466" y="1558167"/>
            <a:ext cx="4261784" cy="4261784"/>
          </a:xfrm>
          <a:prstGeom prst="ellipse">
            <a:avLst/>
          </a:prstGeom>
          <a:noFill/>
          <a:ln w="28575" cap="flat" cmpd="sng" algn="ctr">
            <a:gradFill flip="none" rotWithShape="1">
              <a:gsLst>
                <a:gs pos="0">
                  <a:schemeClr val="accent1">
                    <a:alpha val="0"/>
                  </a:schemeClr>
                </a:gs>
                <a:gs pos="100000">
                  <a:schemeClr val="accent1"/>
                </a:gs>
              </a:gsLst>
              <a:lin ang="0" scaled="1"/>
              <a:tileRect/>
            </a:gra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椭圆 5">
            <a:extLst>
              <a:ext uri="{FF2B5EF4-FFF2-40B4-BE49-F238E27FC236}">
                <a16:creationId xmlns:a16="http://schemas.microsoft.com/office/drawing/2014/main" id="{BFC8533C-0C3A-484C-BB89-81ACE7589074}"/>
              </a:ext>
            </a:extLst>
          </p:cNvPr>
          <p:cNvSpPr/>
          <p:nvPr/>
        </p:nvSpPr>
        <p:spPr>
          <a:xfrm>
            <a:off x="1415777" y="1892934"/>
            <a:ext cx="3598278" cy="3598278"/>
          </a:xfrm>
          <a:prstGeom prst="ellipse">
            <a:avLst/>
          </a:prstGeom>
          <a:blipFill dpi="0" rotWithShape="1">
            <a:blip r:embed="rId2"/>
            <a:srcRect/>
            <a:stretch>
              <a:fillRect l="-33" t="-13152" r="-41065" b="-2794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 name="椭圆 6">
            <a:extLst>
              <a:ext uri="{FF2B5EF4-FFF2-40B4-BE49-F238E27FC236}">
                <a16:creationId xmlns:a16="http://schemas.microsoft.com/office/drawing/2014/main" id="{52E817F9-73CF-466D-A890-C5F59E9F3F54}"/>
              </a:ext>
            </a:extLst>
          </p:cNvPr>
          <p:cNvSpPr/>
          <p:nvPr/>
        </p:nvSpPr>
        <p:spPr>
          <a:xfrm>
            <a:off x="4650153" y="4832470"/>
            <a:ext cx="532435" cy="5324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图形 2">
            <a:extLst>
              <a:ext uri="{FF2B5EF4-FFF2-40B4-BE49-F238E27FC236}">
                <a16:creationId xmlns:a16="http://schemas.microsoft.com/office/drawing/2014/main" id="{A2638B00-8216-40A7-A719-77A678404675}"/>
              </a:ext>
            </a:extLst>
          </p:cNvPr>
          <p:cNvSpPr/>
          <p:nvPr/>
        </p:nvSpPr>
        <p:spPr>
          <a:xfrm>
            <a:off x="4794533" y="4951114"/>
            <a:ext cx="243675" cy="295146"/>
          </a:xfrm>
          <a:custGeom>
            <a:avLst/>
            <a:gdLst>
              <a:gd name="connsiteX0" fmla="*/ 394463 w 617210"/>
              <a:gd name="connsiteY0" fmla="*/ 131115 h 747580"/>
              <a:gd name="connsiteX1" fmla="*/ 175068 w 617210"/>
              <a:gd name="connsiteY1" fmla="*/ 131115 h 747580"/>
              <a:gd name="connsiteX2" fmla="*/ 175068 w 617210"/>
              <a:gd name="connsiteY2" fmla="*/ 43581 h 747580"/>
              <a:gd name="connsiteX3" fmla="*/ 219395 w 617210"/>
              <a:gd name="connsiteY3" fmla="*/ 43581 h 747580"/>
              <a:gd name="connsiteX4" fmla="*/ 232059 w 617210"/>
              <a:gd name="connsiteY4" fmla="*/ 12665 h 747580"/>
              <a:gd name="connsiteX5" fmla="*/ 262975 w 617210"/>
              <a:gd name="connsiteY5" fmla="*/ 0 h 747580"/>
              <a:gd name="connsiteX6" fmla="*/ 307301 w 617210"/>
              <a:gd name="connsiteY6" fmla="*/ 0 h 747580"/>
              <a:gd name="connsiteX7" fmla="*/ 338217 w 617210"/>
              <a:gd name="connsiteY7" fmla="*/ 12665 h 747580"/>
              <a:gd name="connsiteX8" fmla="*/ 350882 w 617210"/>
              <a:gd name="connsiteY8" fmla="*/ 43581 h 747580"/>
              <a:gd name="connsiteX9" fmla="*/ 395208 w 617210"/>
              <a:gd name="connsiteY9" fmla="*/ 43581 h 747580"/>
              <a:gd name="connsiteX10" fmla="*/ 394463 w 617210"/>
              <a:gd name="connsiteY10" fmla="*/ 131115 h 747580"/>
              <a:gd name="connsiteX11" fmla="*/ 284952 w 617210"/>
              <a:gd name="connsiteY11" fmla="*/ 91632 h 747580"/>
              <a:gd name="connsiteX12" fmla="*/ 304322 w 617210"/>
              <a:gd name="connsiteY12" fmla="*/ 83437 h 747580"/>
              <a:gd name="connsiteX13" fmla="*/ 312516 w 617210"/>
              <a:gd name="connsiteY13" fmla="*/ 64068 h 747580"/>
              <a:gd name="connsiteX14" fmla="*/ 304322 w 617210"/>
              <a:gd name="connsiteY14" fmla="*/ 44326 h 747580"/>
              <a:gd name="connsiteX15" fmla="*/ 284952 w 617210"/>
              <a:gd name="connsiteY15" fmla="*/ 36504 h 747580"/>
              <a:gd name="connsiteX16" fmla="*/ 265210 w 617210"/>
              <a:gd name="connsiteY16" fmla="*/ 44326 h 747580"/>
              <a:gd name="connsiteX17" fmla="*/ 257388 w 617210"/>
              <a:gd name="connsiteY17" fmla="*/ 64068 h 747580"/>
              <a:gd name="connsiteX18" fmla="*/ 265210 w 617210"/>
              <a:gd name="connsiteY18" fmla="*/ 83437 h 747580"/>
              <a:gd name="connsiteX19" fmla="*/ 284952 w 617210"/>
              <a:gd name="connsiteY19" fmla="*/ 91632 h 747580"/>
              <a:gd name="connsiteX20" fmla="*/ 260368 w 617210"/>
              <a:gd name="connsiteY20" fmla="*/ 569904 h 747580"/>
              <a:gd name="connsiteX21" fmla="*/ 259995 w 617210"/>
              <a:gd name="connsiteY21" fmla="*/ 579588 h 747580"/>
              <a:gd name="connsiteX22" fmla="*/ 259623 w 617210"/>
              <a:gd name="connsiteY22" fmla="*/ 590018 h 747580"/>
              <a:gd name="connsiteX23" fmla="*/ 268563 w 617210"/>
              <a:gd name="connsiteY23" fmla="*/ 649989 h 747580"/>
              <a:gd name="connsiteX24" fmla="*/ 294637 w 617210"/>
              <a:gd name="connsiteY24" fmla="*/ 702137 h 747580"/>
              <a:gd name="connsiteX25" fmla="*/ 90141 w 617210"/>
              <a:gd name="connsiteY25" fmla="*/ 702137 h 747580"/>
              <a:gd name="connsiteX26" fmla="*/ 61088 w 617210"/>
              <a:gd name="connsiteY26" fmla="*/ 694314 h 747580"/>
              <a:gd name="connsiteX27" fmla="*/ 31661 w 617210"/>
              <a:gd name="connsiteY27" fmla="*/ 673828 h 747580"/>
              <a:gd name="connsiteX28" fmla="*/ 8940 w 617210"/>
              <a:gd name="connsiteY28" fmla="*/ 645146 h 747580"/>
              <a:gd name="connsiteX29" fmla="*/ 0 w 617210"/>
              <a:gd name="connsiteY29" fmla="*/ 611623 h 747580"/>
              <a:gd name="connsiteX30" fmla="*/ 0 w 617210"/>
              <a:gd name="connsiteY30" fmla="*/ 178048 h 747580"/>
              <a:gd name="connsiteX31" fmla="*/ 7077 w 617210"/>
              <a:gd name="connsiteY31" fmla="*/ 147505 h 747580"/>
              <a:gd name="connsiteX32" fmla="*/ 25329 w 617210"/>
              <a:gd name="connsiteY32" fmla="*/ 118451 h 747580"/>
              <a:gd name="connsiteX33" fmla="*/ 51403 w 617210"/>
              <a:gd name="connsiteY33" fmla="*/ 96474 h 747580"/>
              <a:gd name="connsiteX34" fmla="*/ 82320 w 617210"/>
              <a:gd name="connsiteY34" fmla="*/ 87534 h 747580"/>
              <a:gd name="connsiteX35" fmla="*/ 132233 w 617210"/>
              <a:gd name="connsiteY35" fmla="*/ 87534 h 747580"/>
              <a:gd name="connsiteX36" fmla="*/ 132233 w 617210"/>
              <a:gd name="connsiteY36" fmla="*/ 175069 h 747580"/>
              <a:gd name="connsiteX37" fmla="*/ 438417 w 617210"/>
              <a:gd name="connsiteY37" fmla="*/ 175069 h 747580"/>
              <a:gd name="connsiteX38" fmla="*/ 438417 w 617210"/>
              <a:gd name="connsiteY38" fmla="*/ 87534 h 747580"/>
              <a:gd name="connsiteX39" fmla="*/ 481997 w 617210"/>
              <a:gd name="connsiteY39" fmla="*/ 87534 h 747580"/>
              <a:gd name="connsiteX40" fmla="*/ 514031 w 617210"/>
              <a:gd name="connsiteY40" fmla="*/ 94611 h 747580"/>
              <a:gd name="connsiteX41" fmla="*/ 542340 w 617210"/>
              <a:gd name="connsiteY41" fmla="*/ 113608 h 747580"/>
              <a:gd name="connsiteX42" fmla="*/ 563200 w 617210"/>
              <a:gd name="connsiteY42" fmla="*/ 142290 h 747580"/>
              <a:gd name="connsiteX43" fmla="*/ 571394 w 617210"/>
              <a:gd name="connsiteY43" fmla="*/ 178048 h 747580"/>
              <a:gd name="connsiteX44" fmla="*/ 571394 w 617210"/>
              <a:gd name="connsiteY44" fmla="*/ 426124 h 747580"/>
              <a:gd name="connsiteX45" fmla="*/ 518873 w 617210"/>
              <a:gd name="connsiteY45" fmla="*/ 400796 h 747580"/>
              <a:gd name="connsiteX46" fmla="*/ 459276 w 617210"/>
              <a:gd name="connsiteY46" fmla="*/ 391855 h 747580"/>
              <a:gd name="connsiteX47" fmla="*/ 454433 w 617210"/>
              <a:gd name="connsiteY47" fmla="*/ 391855 h 747580"/>
              <a:gd name="connsiteX48" fmla="*/ 475293 w 617210"/>
              <a:gd name="connsiteY48" fmla="*/ 375839 h 747580"/>
              <a:gd name="connsiteX49" fmla="*/ 483487 w 617210"/>
              <a:gd name="connsiteY49" fmla="*/ 350510 h 747580"/>
              <a:gd name="connsiteX50" fmla="*/ 470450 w 617210"/>
              <a:gd name="connsiteY50" fmla="*/ 319593 h 747580"/>
              <a:gd name="connsiteX51" fmla="*/ 439161 w 617210"/>
              <a:gd name="connsiteY51" fmla="*/ 306929 h 747580"/>
              <a:gd name="connsiteX52" fmla="*/ 131488 w 617210"/>
              <a:gd name="connsiteY52" fmla="*/ 306929 h 747580"/>
              <a:gd name="connsiteX53" fmla="*/ 100199 w 617210"/>
              <a:gd name="connsiteY53" fmla="*/ 319593 h 747580"/>
              <a:gd name="connsiteX54" fmla="*/ 87162 w 617210"/>
              <a:gd name="connsiteY54" fmla="*/ 350510 h 747580"/>
              <a:gd name="connsiteX55" fmla="*/ 100199 w 617210"/>
              <a:gd name="connsiteY55" fmla="*/ 381799 h 747580"/>
              <a:gd name="connsiteX56" fmla="*/ 131488 w 617210"/>
              <a:gd name="connsiteY56" fmla="*/ 394835 h 747580"/>
              <a:gd name="connsiteX57" fmla="*/ 425007 w 617210"/>
              <a:gd name="connsiteY57" fmla="*/ 394835 h 747580"/>
              <a:gd name="connsiteX58" fmla="*/ 348647 w 617210"/>
              <a:gd name="connsiteY58" fmla="*/ 424634 h 747580"/>
              <a:gd name="connsiteX59" fmla="*/ 292030 w 617210"/>
              <a:gd name="connsiteY59" fmla="*/ 482369 h 747580"/>
              <a:gd name="connsiteX60" fmla="*/ 131488 w 617210"/>
              <a:gd name="connsiteY60" fmla="*/ 482369 h 747580"/>
              <a:gd name="connsiteX61" fmla="*/ 100199 w 617210"/>
              <a:gd name="connsiteY61" fmla="*/ 495035 h 747580"/>
              <a:gd name="connsiteX62" fmla="*/ 87162 w 617210"/>
              <a:gd name="connsiteY62" fmla="*/ 525951 h 747580"/>
              <a:gd name="connsiteX63" fmla="*/ 100199 w 617210"/>
              <a:gd name="connsiteY63" fmla="*/ 557240 h 747580"/>
              <a:gd name="connsiteX64" fmla="*/ 131488 w 617210"/>
              <a:gd name="connsiteY64" fmla="*/ 570277 h 747580"/>
              <a:gd name="connsiteX65" fmla="*/ 260368 w 617210"/>
              <a:gd name="connsiteY65" fmla="*/ 569904 h 747580"/>
              <a:gd name="connsiteX66" fmla="*/ 462628 w 617210"/>
              <a:gd name="connsiteY66" fmla="*/ 605290 h 747580"/>
              <a:gd name="connsiteX67" fmla="*/ 433946 w 617210"/>
              <a:gd name="connsiteY67" fmla="*/ 633972 h 747580"/>
              <a:gd name="connsiteX68" fmla="*/ 433946 w 617210"/>
              <a:gd name="connsiteY68" fmla="*/ 651851 h 747580"/>
              <a:gd name="connsiteX69" fmla="*/ 491682 w 617210"/>
              <a:gd name="connsiteY69" fmla="*/ 651851 h 747580"/>
              <a:gd name="connsiteX70" fmla="*/ 491682 w 617210"/>
              <a:gd name="connsiteY70" fmla="*/ 633972 h 747580"/>
              <a:gd name="connsiteX71" fmla="*/ 462628 w 617210"/>
              <a:gd name="connsiteY71" fmla="*/ 605290 h 747580"/>
              <a:gd name="connsiteX72" fmla="*/ 433946 w 617210"/>
              <a:gd name="connsiteY72" fmla="*/ 552770 h 747580"/>
              <a:gd name="connsiteX73" fmla="*/ 462628 w 617210"/>
              <a:gd name="connsiteY73" fmla="*/ 581451 h 747580"/>
              <a:gd name="connsiteX74" fmla="*/ 491309 w 617210"/>
              <a:gd name="connsiteY74" fmla="*/ 552770 h 747580"/>
              <a:gd name="connsiteX75" fmla="*/ 491309 w 617210"/>
              <a:gd name="connsiteY75" fmla="*/ 534891 h 747580"/>
              <a:gd name="connsiteX76" fmla="*/ 433574 w 617210"/>
              <a:gd name="connsiteY76" fmla="*/ 534891 h 747580"/>
              <a:gd name="connsiteX77" fmla="*/ 433574 w 617210"/>
              <a:gd name="connsiteY77" fmla="*/ 552770 h 747580"/>
              <a:gd name="connsiteX78" fmla="*/ 604918 w 617210"/>
              <a:gd name="connsiteY78" fmla="*/ 533773 h 747580"/>
              <a:gd name="connsiteX79" fmla="*/ 571766 w 617210"/>
              <a:gd name="connsiteY79" fmla="*/ 484605 h 747580"/>
              <a:gd name="connsiteX80" fmla="*/ 522598 w 617210"/>
              <a:gd name="connsiteY80" fmla="*/ 451454 h 747580"/>
              <a:gd name="connsiteX81" fmla="*/ 463001 w 617210"/>
              <a:gd name="connsiteY81" fmla="*/ 439162 h 747580"/>
              <a:gd name="connsiteX82" fmla="*/ 402658 w 617210"/>
              <a:gd name="connsiteY82" fmla="*/ 451454 h 747580"/>
              <a:gd name="connsiteX83" fmla="*/ 353490 w 617210"/>
              <a:gd name="connsiteY83" fmla="*/ 484605 h 747580"/>
              <a:gd name="connsiteX84" fmla="*/ 320338 w 617210"/>
              <a:gd name="connsiteY84" fmla="*/ 533773 h 747580"/>
              <a:gd name="connsiteX85" fmla="*/ 308046 w 617210"/>
              <a:gd name="connsiteY85" fmla="*/ 593370 h 747580"/>
              <a:gd name="connsiteX86" fmla="*/ 320338 w 617210"/>
              <a:gd name="connsiteY86" fmla="*/ 653713 h 747580"/>
              <a:gd name="connsiteX87" fmla="*/ 353490 w 617210"/>
              <a:gd name="connsiteY87" fmla="*/ 702881 h 747580"/>
              <a:gd name="connsiteX88" fmla="*/ 402658 w 617210"/>
              <a:gd name="connsiteY88" fmla="*/ 735658 h 747580"/>
              <a:gd name="connsiteX89" fmla="*/ 463001 w 617210"/>
              <a:gd name="connsiteY89" fmla="*/ 747580 h 747580"/>
              <a:gd name="connsiteX90" fmla="*/ 522598 w 617210"/>
              <a:gd name="connsiteY90" fmla="*/ 735658 h 747580"/>
              <a:gd name="connsiteX91" fmla="*/ 571766 w 617210"/>
              <a:gd name="connsiteY91" fmla="*/ 702881 h 747580"/>
              <a:gd name="connsiteX92" fmla="*/ 604918 w 617210"/>
              <a:gd name="connsiteY92" fmla="*/ 653713 h 747580"/>
              <a:gd name="connsiteX93" fmla="*/ 617210 w 617210"/>
              <a:gd name="connsiteY93" fmla="*/ 593370 h 747580"/>
              <a:gd name="connsiteX94" fmla="*/ 604918 w 617210"/>
              <a:gd name="connsiteY94" fmla="*/ 533773 h 747580"/>
              <a:gd name="connsiteX95" fmla="*/ 514776 w 617210"/>
              <a:gd name="connsiteY95" fmla="*/ 633972 h 747580"/>
              <a:gd name="connsiteX96" fmla="*/ 514776 w 617210"/>
              <a:gd name="connsiteY96" fmla="*/ 651851 h 747580"/>
              <a:gd name="connsiteX97" fmla="*/ 525951 w 617210"/>
              <a:gd name="connsiteY97" fmla="*/ 663398 h 747580"/>
              <a:gd name="connsiteX98" fmla="*/ 514403 w 617210"/>
              <a:gd name="connsiteY98" fmla="*/ 674945 h 747580"/>
              <a:gd name="connsiteX99" fmla="*/ 410852 w 617210"/>
              <a:gd name="connsiteY99" fmla="*/ 674945 h 747580"/>
              <a:gd name="connsiteX100" fmla="*/ 399305 w 617210"/>
              <a:gd name="connsiteY100" fmla="*/ 663398 h 747580"/>
              <a:gd name="connsiteX101" fmla="*/ 410480 w 617210"/>
              <a:gd name="connsiteY101" fmla="*/ 651851 h 747580"/>
              <a:gd name="connsiteX102" fmla="*/ 410480 w 617210"/>
              <a:gd name="connsiteY102" fmla="*/ 633972 h 747580"/>
              <a:gd name="connsiteX103" fmla="*/ 429849 w 617210"/>
              <a:gd name="connsiteY103" fmla="*/ 593370 h 747580"/>
              <a:gd name="connsiteX104" fmla="*/ 410480 w 617210"/>
              <a:gd name="connsiteY104" fmla="*/ 552770 h 747580"/>
              <a:gd name="connsiteX105" fmla="*/ 410480 w 617210"/>
              <a:gd name="connsiteY105" fmla="*/ 534891 h 747580"/>
              <a:gd name="connsiteX106" fmla="*/ 399305 w 617210"/>
              <a:gd name="connsiteY106" fmla="*/ 523343 h 747580"/>
              <a:gd name="connsiteX107" fmla="*/ 410852 w 617210"/>
              <a:gd name="connsiteY107" fmla="*/ 511796 h 747580"/>
              <a:gd name="connsiteX108" fmla="*/ 514403 w 617210"/>
              <a:gd name="connsiteY108" fmla="*/ 511796 h 747580"/>
              <a:gd name="connsiteX109" fmla="*/ 525951 w 617210"/>
              <a:gd name="connsiteY109" fmla="*/ 523343 h 747580"/>
              <a:gd name="connsiteX110" fmla="*/ 514776 w 617210"/>
              <a:gd name="connsiteY110" fmla="*/ 534891 h 747580"/>
              <a:gd name="connsiteX111" fmla="*/ 514776 w 617210"/>
              <a:gd name="connsiteY111" fmla="*/ 552770 h 747580"/>
              <a:gd name="connsiteX112" fmla="*/ 495407 w 617210"/>
              <a:gd name="connsiteY112" fmla="*/ 593370 h 747580"/>
              <a:gd name="connsiteX113" fmla="*/ 514776 w 617210"/>
              <a:gd name="connsiteY113" fmla="*/ 633972 h 74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17210" h="747580">
                <a:moveTo>
                  <a:pt x="394463" y="131115"/>
                </a:moveTo>
                <a:lnTo>
                  <a:pt x="175068" y="131115"/>
                </a:lnTo>
                <a:lnTo>
                  <a:pt x="175068" y="43581"/>
                </a:lnTo>
                <a:lnTo>
                  <a:pt x="219395" y="43581"/>
                </a:lnTo>
                <a:cubicBezTo>
                  <a:pt x="219395" y="31289"/>
                  <a:pt x="223492" y="21232"/>
                  <a:pt x="232059" y="12665"/>
                </a:cubicBezTo>
                <a:cubicBezTo>
                  <a:pt x="240626" y="4097"/>
                  <a:pt x="250683" y="0"/>
                  <a:pt x="262975" y="0"/>
                </a:cubicBezTo>
                <a:lnTo>
                  <a:pt x="307301" y="0"/>
                </a:lnTo>
                <a:cubicBezTo>
                  <a:pt x="319593" y="0"/>
                  <a:pt x="329650" y="4097"/>
                  <a:pt x="338217" y="12665"/>
                </a:cubicBezTo>
                <a:cubicBezTo>
                  <a:pt x="346785" y="21232"/>
                  <a:pt x="350882" y="31289"/>
                  <a:pt x="350882" y="43581"/>
                </a:cubicBezTo>
                <a:lnTo>
                  <a:pt x="395208" y="43581"/>
                </a:lnTo>
                <a:lnTo>
                  <a:pt x="394463" y="131115"/>
                </a:lnTo>
                <a:close/>
                <a:moveTo>
                  <a:pt x="284952" y="91632"/>
                </a:moveTo>
                <a:cubicBezTo>
                  <a:pt x="292402" y="91632"/>
                  <a:pt x="298734" y="89024"/>
                  <a:pt x="304322" y="83437"/>
                </a:cubicBezTo>
                <a:cubicBezTo>
                  <a:pt x="309536" y="78222"/>
                  <a:pt x="312516" y="71517"/>
                  <a:pt x="312516" y="64068"/>
                </a:cubicBezTo>
                <a:cubicBezTo>
                  <a:pt x="312516" y="56245"/>
                  <a:pt x="309909" y="49541"/>
                  <a:pt x="304322" y="44326"/>
                </a:cubicBezTo>
                <a:cubicBezTo>
                  <a:pt x="299107" y="39111"/>
                  <a:pt x="292402" y="36504"/>
                  <a:pt x="284952" y="36504"/>
                </a:cubicBezTo>
                <a:cubicBezTo>
                  <a:pt x="277130" y="36504"/>
                  <a:pt x="270425" y="39111"/>
                  <a:pt x="265210" y="44326"/>
                </a:cubicBezTo>
                <a:cubicBezTo>
                  <a:pt x="259995" y="49541"/>
                  <a:pt x="257388" y="55873"/>
                  <a:pt x="257388" y="64068"/>
                </a:cubicBezTo>
                <a:cubicBezTo>
                  <a:pt x="257388" y="71517"/>
                  <a:pt x="259995" y="77850"/>
                  <a:pt x="265210" y="83437"/>
                </a:cubicBezTo>
                <a:cubicBezTo>
                  <a:pt x="270425" y="89024"/>
                  <a:pt x="277130" y="91632"/>
                  <a:pt x="284952" y="91632"/>
                </a:cubicBezTo>
                <a:close/>
                <a:moveTo>
                  <a:pt x="260368" y="569904"/>
                </a:moveTo>
                <a:cubicBezTo>
                  <a:pt x="260368" y="573257"/>
                  <a:pt x="260368" y="576609"/>
                  <a:pt x="259995" y="579588"/>
                </a:cubicBezTo>
                <a:cubicBezTo>
                  <a:pt x="259623" y="582941"/>
                  <a:pt x="259623" y="586293"/>
                  <a:pt x="259623" y="590018"/>
                </a:cubicBezTo>
                <a:cubicBezTo>
                  <a:pt x="259623" y="610877"/>
                  <a:pt x="262603" y="630992"/>
                  <a:pt x="268563" y="649989"/>
                </a:cubicBezTo>
                <a:cubicBezTo>
                  <a:pt x="274523" y="668986"/>
                  <a:pt x="283462" y="686492"/>
                  <a:pt x="294637" y="702137"/>
                </a:cubicBezTo>
                <a:lnTo>
                  <a:pt x="90141" y="702137"/>
                </a:lnTo>
                <a:cubicBezTo>
                  <a:pt x="81202" y="702137"/>
                  <a:pt x="71518" y="699529"/>
                  <a:pt x="61088" y="694314"/>
                </a:cubicBezTo>
                <a:cubicBezTo>
                  <a:pt x="50658" y="689099"/>
                  <a:pt x="40601" y="682395"/>
                  <a:pt x="31661" y="673828"/>
                </a:cubicBezTo>
                <a:cubicBezTo>
                  <a:pt x="22722" y="665261"/>
                  <a:pt x="14899" y="655948"/>
                  <a:pt x="8940" y="645146"/>
                </a:cubicBezTo>
                <a:cubicBezTo>
                  <a:pt x="2980" y="634344"/>
                  <a:pt x="0" y="623169"/>
                  <a:pt x="0" y="611623"/>
                </a:cubicBezTo>
                <a:lnTo>
                  <a:pt x="0" y="178048"/>
                </a:lnTo>
                <a:cubicBezTo>
                  <a:pt x="0" y="168364"/>
                  <a:pt x="2235" y="157934"/>
                  <a:pt x="7077" y="147505"/>
                </a:cubicBezTo>
                <a:cubicBezTo>
                  <a:pt x="11920" y="137075"/>
                  <a:pt x="17879" y="127390"/>
                  <a:pt x="25329" y="118451"/>
                </a:cubicBezTo>
                <a:cubicBezTo>
                  <a:pt x="32779" y="109511"/>
                  <a:pt x="41346" y="102061"/>
                  <a:pt x="51403" y="96474"/>
                </a:cubicBezTo>
                <a:cubicBezTo>
                  <a:pt x="61460" y="90886"/>
                  <a:pt x="71518" y="87534"/>
                  <a:pt x="82320" y="87534"/>
                </a:cubicBezTo>
                <a:lnTo>
                  <a:pt x="132233" y="87534"/>
                </a:lnTo>
                <a:lnTo>
                  <a:pt x="132233" y="175069"/>
                </a:lnTo>
                <a:lnTo>
                  <a:pt x="438417" y="175069"/>
                </a:lnTo>
                <a:lnTo>
                  <a:pt x="438417" y="87534"/>
                </a:lnTo>
                <a:lnTo>
                  <a:pt x="481997" y="87534"/>
                </a:lnTo>
                <a:cubicBezTo>
                  <a:pt x="492799" y="87534"/>
                  <a:pt x="503229" y="89769"/>
                  <a:pt x="514031" y="94611"/>
                </a:cubicBezTo>
                <a:cubicBezTo>
                  <a:pt x="524461" y="99454"/>
                  <a:pt x="534146" y="105414"/>
                  <a:pt x="542340" y="113608"/>
                </a:cubicBezTo>
                <a:cubicBezTo>
                  <a:pt x="550907" y="121431"/>
                  <a:pt x="557612" y="131115"/>
                  <a:pt x="563200" y="142290"/>
                </a:cubicBezTo>
                <a:cubicBezTo>
                  <a:pt x="568414" y="153464"/>
                  <a:pt x="571394" y="165384"/>
                  <a:pt x="571394" y="178048"/>
                </a:cubicBezTo>
                <a:lnTo>
                  <a:pt x="571394" y="426124"/>
                </a:lnTo>
                <a:cubicBezTo>
                  <a:pt x="555005" y="415322"/>
                  <a:pt x="537498" y="407127"/>
                  <a:pt x="518873" y="400796"/>
                </a:cubicBezTo>
                <a:cubicBezTo>
                  <a:pt x="500249" y="394835"/>
                  <a:pt x="480507" y="391855"/>
                  <a:pt x="459276" y="391855"/>
                </a:cubicBezTo>
                <a:lnTo>
                  <a:pt x="454433" y="391855"/>
                </a:lnTo>
                <a:cubicBezTo>
                  <a:pt x="463001" y="388503"/>
                  <a:pt x="469705" y="383288"/>
                  <a:pt x="475293" y="375839"/>
                </a:cubicBezTo>
                <a:cubicBezTo>
                  <a:pt x="480507" y="368389"/>
                  <a:pt x="483487" y="359822"/>
                  <a:pt x="483487" y="350510"/>
                </a:cubicBezTo>
                <a:cubicBezTo>
                  <a:pt x="483487" y="338218"/>
                  <a:pt x="479017" y="328161"/>
                  <a:pt x="470450" y="319593"/>
                </a:cubicBezTo>
                <a:cubicBezTo>
                  <a:pt x="461883" y="311026"/>
                  <a:pt x="451453" y="306929"/>
                  <a:pt x="439161" y="306929"/>
                </a:cubicBezTo>
                <a:lnTo>
                  <a:pt x="131488" y="306929"/>
                </a:lnTo>
                <a:cubicBezTo>
                  <a:pt x="119196" y="306929"/>
                  <a:pt x="108766" y="311026"/>
                  <a:pt x="100199" y="319593"/>
                </a:cubicBezTo>
                <a:cubicBezTo>
                  <a:pt x="91631" y="328161"/>
                  <a:pt x="87162" y="338218"/>
                  <a:pt x="87162" y="350510"/>
                </a:cubicBezTo>
                <a:cubicBezTo>
                  <a:pt x="87162" y="362802"/>
                  <a:pt x="91631" y="373232"/>
                  <a:pt x="100199" y="381799"/>
                </a:cubicBezTo>
                <a:cubicBezTo>
                  <a:pt x="108766" y="390366"/>
                  <a:pt x="119196" y="394835"/>
                  <a:pt x="131488" y="394835"/>
                </a:cubicBezTo>
                <a:lnTo>
                  <a:pt x="425007" y="394835"/>
                </a:lnTo>
                <a:cubicBezTo>
                  <a:pt x="397070" y="399678"/>
                  <a:pt x="371369" y="409362"/>
                  <a:pt x="348647" y="424634"/>
                </a:cubicBezTo>
                <a:cubicBezTo>
                  <a:pt x="325925" y="439906"/>
                  <a:pt x="306929" y="459275"/>
                  <a:pt x="292030" y="482369"/>
                </a:cubicBezTo>
                <a:lnTo>
                  <a:pt x="131488" y="482369"/>
                </a:lnTo>
                <a:cubicBezTo>
                  <a:pt x="119196" y="482369"/>
                  <a:pt x="108766" y="486467"/>
                  <a:pt x="100199" y="495035"/>
                </a:cubicBezTo>
                <a:cubicBezTo>
                  <a:pt x="91631" y="503602"/>
                  <a:pt x="87162" y="513658"/>
                  <a:pt x="87162" y="525951"/>
                </a:cubicBezTo>
                <a:cubicBezTo>
                  <a:pt x="87162" y="538243"/>
                  <a:pt x="91631" y="548673"/>
                  <a:pt x="100199" y="557240"/>
                </a:cubicBezTo>
                <a:cubicBezTo>
                  <a:pt x="108766" y="565806"/>
                  <a:pt x="119196" y="570277"/>
                  <a:pt x="131488" y="570277"/>
                </a:cubicBezTo>
                <a:lnTo>
                  <a:pt x="260368" y="569904"/>
                </a:lnTo>
                <a:close/>
                <a:moveTo>
                  <a:pt x="462628" y="605290"/>
                </a:moveTo>
                <a:cubicBezTo>
                  <a:pt x="446611" y="605290"/>
                  <a:pt x="433946" y="618328"/>
                  <a:pt x="433946" y="633972"/>
                </a:cubicBezTo>
                <a:lnTo>
                  <a:pt x="433946" y="651851"/>
                </a:lnTo>
                <a:lnTo>
                  <a:pt x="491682" y="651851"/>
                </a:lnTo>
                <a:lnTo>
                  <a:pt x="491682" y="633972"/>
                </a:lnTo>
                <a:cubicBezTo>
                  <a:pt x="491682" y="618328"/>
                  <a:pt x="478645" y="605290"/>
                  <a:pt x="462628" y="605290"/>
                </a:cubicBezTo>
                <a:close/>
                <a:moveTo>
                  <a:pt x="433946" y="552770"/>
                </a:moveTo>
                <a:cubicBezTo>
                  <a:pt x="433946" y="568786"/>
                  <a:pt x="446984" y="581451"/>
                  <a:pt x="462628" y="581451"/>
                </a:cubicBezTo>
                <a:cubicBezTo>
                  <a:pt x="478645" y="581451"/>
                  <a:pt x="491309" y="568414"/>
                  <a:pt x="491309" y="552770"/>
                </a:cubicBezTo>
                <a:lnTo>
                  <a:pt x="491309" y="534891"/>
                </a:lnTo>
                <a:lnTo>
                  <a:pt x="433574" y="534891"/>
                </a:lnTo>
                <a:lnTo>
                  <a:pt x="433574" y="552770"/>
                </a:lnTo>
                <a:close/>
                <a:moveTo>
                  <a:pt x="604918" y="533773"/>
                </a:moveTo>
                <a:cubicBezTo>
                  <a:pt x="596723" y="515148"/>
                  <a:pt x="585548" y="498759"/>
                  <a:pt x="571766" y="484605"/>
                </a:cubicBezTo>
                <a:cubicBezTo>
                  <a:pt x="557985" y="470451"/>
                  <a:pt x="541223" y="459648"/>
                  <a:pt x="522598" y="451454"/>
                </a:cubicBezTo>
                <a:cubicBezTo>
                  <a:pt x="503974" y="443259"/>
                  <a:pt x="484232" y="439162"/>
                  <a:pt x="463001" y="439162"/>
                </a:cubicBezTo>
                <a:cubicBezTo>
                  <a:pt x="441397" y="439162"/>
                  <a:pt x="421282" y="443259"/>
                  <a:pt x="402658" y="451454"/>
                </a:cubicBezTo>
                <a:cubicBezTo>
                  <a:pt x="384034" y="459648"/>
                  <a:pt x="367644" y="470823"/>
                  <a:pt x="353490" y="484605"/>
                </a:cubicBezTo>
                <a:cubicBezTo>
                  <a:pt x="339335" y="498759"/>
                  <a:pt x="328533" y="515148"/>
                  <a:pt x="320338" y="533773"/>
                </a:cubicBezTo>
                <a:cubicBezTo>
                  <a:pt x="312143" y="552397"/>
                  <a:pt x="308046" y="572139"/>
                  <a:pt x="308046" y="593370"/>
                </a:cubicBezTo>
                <a:cubicBezTo>
                  <a:pt x="308046" y="614975"/>
                  <a:pt x="312143" y="635089"/>
                  <a:pt x="320338" y="653713"/>
                </a:cubicBezTo>
                <a:cubicBezTo>
                  <a:pt x="328533" y="672338"/>
                  <a:pt x="339708" y="688727"/>
                  <a:pt x="353490" y="702881"/>
                </a:cubicBezTo>
                <a:cubicBezTo>
                  <a:pt x="367644" y="717036"/>
                  <a:pt x="384034" y="727839"/>
                  <a:pt x="402658" y="735658"/>
                </a:cubicBezTo>
                <a:cubicBezTo>
                  <a:pt x="421282" y="743484"/>
                  <a:pt x="441397" y="747580"/>
                  <a:pt x="463001" y="747580"/>
                </a:cubicBezTo>
                <a:cubicBezTo>
                  <a:pt x="483860" y="747580"/>
                  <a:pt x="503974" y="743484"/>
                  <a:pt x="522598" y="735658"/>
                </a:cubicBezTo>
                <a:cubicBezTo>
                  <a:pt x="541223" y="727839"/>
                  <a:pt x="557612" y="716663"/>
                  <a:pt x="571766" y="702881"/>
                </a:cubicBezTo>
                <a:cubicBezTo>
                  <a:pt x="585921" y="689099"/>
                  <a:pt x="596723" y="672338"/>
                  <a:pt x="604918" y="653713"/>
                </a:cubicBezTo>
                <a:cubicBezTo>
                  <a:pt x="613112" y="635089"/>
                  <a:pt x="617210" y="614975"/>
                  <a:pt x="617210" y="593370"/>
                </a:cubicBezTo>
                <a:cubicBezTo>
                  <a:pt x="617210" y="572511"/>
                  <a:pt x="613112" y="552397"/>
                  <a:pt x="604918" y="533773"/>
                </a:cubicBezTo>
                <a:close/>
                <a:moveTo>
                  <a:pt x="514776" y="633972"/>
                </a:moveTo>
                <a:lnTo>
                  <a:pt x="514776" y="651851"/>
                </a:lnTo>
                <a:cubicBezTo>
                  <a:pt x="521108" y="651851"/>
                  <a:pt x="525951" y="657066"/>
                  <a:pt x="525951" y="663398"/>
                </a:cubicBezTo>
                <a:cubicBezTo>
                  <a:pt x="525951" y="669730"/>
                  <a:pt x="520736" y="674945"/>
                  <a:pt x="514403" y="674945"/>
                </a:cubicBezTo>
                <a:lnTo>
                  <a:pt x="410852" y="674945"/>
                </a:lnTo>
                <a:cubicBezTo>
                  <a:pt x="404520" y="674945"/>
                  <a:pt x="399305" y="669730"/>
                  <a:pt x="399305" y="663398"/>
                </a:cubicBezTo>
                <a:cubicBezTo>
                  <a:pt x="399305" y="657066"/>
                  <a:pt x="404520" y="651851"/>
                  <a:pt x="410480" y="651851"/>
                </a:cubicBezTo>
                <a:lnTo>
                  <a:pt x="410480" y="633972"/>
                </a:lnTo>
                <a:cubicBezTo>
                  <a:pt x="410480" y="617582"/>
                  <a:pt x="418302" y="603055"/>
                  <a:pt x="429849" y="593370"/>
                </a:cubicBezTo>
                <a:cubicBezTo>
                  <a:pt x="417930" y="583686"/>
                  <a:pt x="410480" y="569159"/>
                  <a:pt x="410480" y="552770"/>
                </a:cubicBezTo>
                <a:lnTo>
                  <a:pt x="410480" y="534891"/>
                </a:lnTo>
                <a:cubicBezTo>
                  <a:pt x="404148" y="534891"/>
                  <a:pt x="399305" y="529676"/>
                  <a:pt x="399305" y="523343"/>
                </a:cubicBezTo>
                <a:cubicBezTo>
                  <a:pt x="399305" y="517011"/>
                  <a:pt x="404520" y="511796"/>
                  <a:pt x="410852" y="511796"/>
                </a:cubicBezTo>
                <a:lnTo>
                  <a:pt x="514403" y="511796"/>
                </a:lnTo>
                <a:cubicBezTo>
                  <a:pt x="520736" y="511796"/>
                  <a:pt x="525951" y="517011"/>
                  <a:pt x="525951" y="523343"/>
                </a:cubicBezTo>
                <a:cubicBezTo>
                  <a:pt x="525951" y="529676"/>
                  <a:pt x="520736" y="534891"/>
                  <a:pt x="514776" y="534891"/>
                </a:cubicBezTo>
                <a:lnTo>
                  <a:pt x="514776" y="552770"/>
                </a:lnTo>
                <a:cubicBezTo>
                  <a:pt x="514776" y="569159"/>
                  <a:pt x="506954" y="583686"/>
                  <a:pt x="495407" y="593370"/>
                </a:cubicBezTo>
                <a:cubicBezTo>
                  <a:pt x="507326" y="603055"/>
                  <a:pt x="514776" y="617582"/>
                  <a:pt x="514776" y="633972"/>
                </a:cubicBezTo>
                <a:close/>
              </a:path>
            </a:pathLst>
          </a:custGeom>
          <a:solidFill>
            <a:schemeClr val="bg1"/>
          </a:soli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 name="椭圆 8">
            <a:extLst>
              <a:ext uri="{FF2B5EF4-FFF2-40B4-BE49-F238E27FC236}">
                <a16:creationId xmlns:a16="http://schemas.microsoft.com/office/drawing/2014/main" id="{28D5CA40-4F9F-4C30-A438-1D8858CA53C6}"/>
              </a:ext>
            </a:extLst>
          </p:cNvPr>
          <p:cNvSpPr/>
          <p:nvPr/>
        </p:nvSpPr>
        <p:spPr>
          <a:xfrm>
            <a:off x="4650153" y="1967904"/>
            <a:ext cx="532435" cy="5324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0" name="图形 6">
            <a:extLst>
              <a:ext uri="{FF2B5EF4-FFF2-40B4-BE49-F238E27FC236}">
                <a16:creationId xmlns:a16="http://schemas.microsoft.com/office/drawing/2014/main" id="{F9CC243A-1504-443F-8575-D105E99F4277}"/>
              </a:ext>
            </a:extLst>
          </p:cNvPr>
          <p:cNvSpPr/>
          <p:nvPr/>
        </p:nvSpPr>
        <p:spPr>
          <a:xfrm>
            <a:off x="4751513" y="2101253"/>
            <a:ext cx="329714" cy="265736"/>
          </a:xfrm>
          <a:custGeom>
            <a:avLst/>
            <a:gdLst>
              <a:gd name="connsiteX0" fmla="*/ 608604 w 668425"/>
              <a:gd name="connsiteY0" fmla="*/ 0 h 538723"/>
              <a:gd name="connsiteX1" fmla="*/ 59821 w 668425"/>
              <a:gd name="connsiteY1" fmla="*/ 0 h 538723"/>
              <a:gd name="connsiteX2" fmla="*/ 0 w 668425"/>
              <a:gd name="connsiteY2" fmla="*/ 59551 h 538723"/>
              <a:gd name="connsiteX3" fmla="*/ 0 w 668425"/>
              <a:gd name="connsiteY3" fmla="*/ 59821 h 538723"/>
              <a:gd name="connsiteX4" fmla="*/ 0 w 668425"/>
              <a:gd name="connsiteY4" fmla="*/ 398996 h 538723"/>
              <a:gd name="connsiteX5" fmla="*/ 59551 w 668425"/>
              <a:gd name="connsiteY5" fmla="*/ 458816 h 538723"/>
              <a:gd name="connsiteX6" fmla="*/ 59821 w 668425"/>
              <a:gd name="connsiteY6" fmla="*/ 458816 h 538723"/>
              <a:gd name="connsiteX7" fmla="*/ 279253 w 668425"/>
              <a:gd name="connsiteY7" fmla="*/ 458816 h 538723"/>
              <a:gd name="connsiteX8" fmla="*/ 279253 w 668425"/>
              <a:gd name="connsiteY8" fmla="*/ 498686 h 538723"/>
              <a:gd name="connsiteX9" fmla="*/ 199379 w 668425"/>
              <a:gd name="connsiteY9" fmla="*/ 498686 h 538723"/>
              <a:gd name="connsiteX10" fmla="*/ 169469 w 668425"/>
              <a:gd name="connsiteY10" fmla="*/ 528596 h 538723"/>
              <a:gd name="connsiteX11" fmla="*/ 169469 w 668425"/>
              <a:gd name="connsiteY11" fmla="*/ 538724 h 538723"/>
              <a:gd name="connsiteX12" fmla="*/ 498685 w 668425"/>
              <a:gd name="connsiteY12" fmla="*/ 538724 h 538723"/>
              <a:gd name="connsiteX13" fmla="*/ 498685 w 668425"/>
              <a:gd name="connsiteY13" fmla="*/ 528596 h 538723"/>
              <a:gd name="connsiteX14" fmla="*/ 468775 w 668425"/>
              <a:gd name="connsiteY14" fmla="*/ 498686 h 538723"/>
              <a:gd name="connsiteX15" fmla="*/ 389037 w 668425"/>
              <a:gd name="connsiteY15" fmla="*/ 498686 h 538723"/>
              <a:gd name="connsiteX16" fmla="*/ 389037 w 668425"/>
              <a:gd name="connsiteY16" fmla="*/ 459120 h 538723"/>
              <a:gd name="connsiteX17" fmla="*/ 608469 w 668425"/>
              <a:gd name="connsiteY17" fmla="*/ 459120 h 538723"/>
              <a:gd name="connsiteX18" fmla="*/ 668424 w 668425"/>
              <a:gd name="connsiteY18" fmla="*/ 399706 h 538723"/>
              <a:gd name="connsiteX19" fmla="*/ 668425 w 668425"/>
              <a:gd name="connsiteY19" fmla="*/ 399266 h 538723"/>
              <a:gd name="connsiteX20" fmla="*/ 668425 w 668425"/>
              <a:gd name="connsiteY20" fmla="*/ 59821 h 538723"/>
              <a:gd name="connsiteX21" fmla="*/ 608604 w 668425"/>
              <a:gd name="connsiteY21" fmla="*/ 0 h 538723"/>
              <a:gd name="connsiteX22" fmla="*/ 528596 w 668425"/>
              <a:gd name="connsiteY22" fmla="*/ 203398 h 538723"/>
              <a:gd name="connsiteX23" fmla="*/ 507834 w 668425"/>
              <a:gd name="connsiteY23" fmla="*/ 198266 h 538723"/>
              <a:gd name="connsiteX24" fmla="*/ 441026 w 668425"/>
              <a:gd name="connsiteY24" fmla="*/ 264838 h 538723"/>
              <a:gd name="connsiteX25" fmla="*/ 446157 w 668425"/>
              <a:gd name="connsiteY25" fmla="*/ 286106 h 538723"/>
              <a:gd name="connsiteX26" fmla="*/ 400886 w 668425"/>
              <a:gd name="connsiteY26" fmla="*/ 331377 h 538723"/>
              <a:gd name="connsiteX27" fmla="*/ 355616 w 668425"/>
              <a:gd name="connsiteY27" fmla="*/ 285837 h 538723"/>
              <a:gd name="connsiteX28" fmla="*/ 360747 w 668425"/>
              <a:gd name="connsiteY28" fmla="*/ 264838 h 538723"/>
              <a:gd name="connsiteX29" fmla="*/ 293938 w 668425"/>
              <a:gd name="connsiteY29" fmla="*/ 198299 h 538723"/>
              <a:gd name="connsiteX30" fmla="*/ 272400 w 668425"/>
              <a:gd name="connsiteY30" fmla="*/ 203431 h 538723"/>
              <a:gd name="connsiteX31" fmla="*/ 251639 w 668425"/>
              <a:gd name="connsiteY31" fmla="*/ 198299 h 538723"/>
              <a:gd name="connsiteX32" fmla="*/ 184829 w 668425"/>
              <a:gd name="connsiteY32" fmla="*/ 264838 h 538723"/>
              <a:gd name="connsiteX33" fmla="*/ 189961 w 668425"/>
              <a:gd name="connsiteY33" fmla="*/ 285837 h 538723"/>
              <a:gd name="connsiteX34" fmla="*/ 144421 w 668425"/>
              <a:gd name="connsiteY34" fmla="*/ 331107 h 538723"/>
              <a:gd name="connsiteX35" fmla="*/ 112350 w 668425"/>
              <a:gd name="connsiteY35" fmla="*/ 317907 h 538723"/>
              <a:gd name="connsiteX36" fmla="*/ 99151 w 668425"/>
              <a:gd name="connsiteY36" fmla="*/ 285837 h 538723"/>
              <a:gd name="connsiteX37" fmla="*/ 144691 w 668425"/>
              <a:gd name="connsiteY37" fmla="*/ 240600 h 538723"/>
              <a:gd name="connsiteX38" fmla="*/ 165689 w 668425"/>
              <a:gd name="connsiteY38" fmla="*/ 245731 h 538723"/>
              <a:gd name="connsiteX39" fmla="*/ 232497 w 668425"/>
              <a:gd name="connsiteY39" fmla="*/ 179158 h 538723"/>
              <a:gd name="connsiteX40" fmla="*/ 227366 w 668425"/>
              <a:gd name="connsiteY40" fmla="*/ 157890 h 538723"/>
              <a:gd name="connsiteX41" fmla="*/ 272906 w 668425"/>
              <a:gd name="connsiteY41" fmla="*/ 112620 h 538723"/>
              <a:gd name="connsiteX42" fmla="*/ 318177 w 668425"/>
              <a:gd name="connsiteY42" fmla="*/ 158161 h 538723"/>
              <a:gd name="connsiteX43" fmla="*/ 313046 w 668425"/>
              <a:gd name="connsiteY43" fmla="*/ 179158 h 538723"/>
              <a:gd name="connsiteX44" fmla="*/ 379854 w 668425"/>
              <a:gd name="connsiteY44" fmla="*/ 245697 h 538723"/>
              <a:gd name="connsiteX45" fmla="*/ 400853 w 668425"/>
              <a:gd name="connsiteY45" fmla="*/ 240566 h 538723"/>
              <a:gd name="connsiteX46" fmla="*/ 401122 w 668425"/>
              <a:gd name="connsiteY46" fmla="*/ 240566 h 538723"/>
              <a:gd name="connsiteX47" fmla="*/ 421884 w 668425"/>
              <a:gd name="connsiteY47" fmla="*/ 245697 h 538723"/>
              <a:gd name="connsiteX48" fmla="*/ 488693 w 668425"/>
              <a:gd name="connsiteY48" fmla="*/ 179158 h 538723"/>
              <a:gd name="connsiteX49" fmla="*/ 496761 w 668425"/>
              <a:gd name="connsiteY49" fmla="*/ 125819 h 538723"/>
              <a:gd name="connsiteX50" fmla="*/ 528832 w 668425"/>
              <a:gd name="connsiteY50" fmla="*/ 112620 h 538723"/>
              <a:gd name="connsiteX51" fmla="*/ 534234 w 668425"/>
              <a:gd name="connsiteY51" fmla="*/ 113160 h 538723"/>
              <a:gd name="connsiteX52" fmla="*/ 573682 w 668425"/>
              <a:gd name="connsiteY52" fmla="*/ 163645 h 538723"/>
              <a:gd name="connsiteX53" fmla="*/ 528562 w 668425"/>
              <a:gd name="connsiteY53" fmla="*/ 203431 h 53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68425" h="538723">
                <a:moveTo>
                  <a:pt x="608604" y="0"/>
                </a:moveTo>
                <a:lnTo>
                  <a:pt x="59821" y="0"/>
                </a:lnTo>
                <a:cubicBezTo>
                  <a:pt x="26857" y="-75"/>
                  <a:pt x="75" y="26587"/>
                  <a:pt x="0" y="59551"/>
                </a:cubicBezTo>
                <a:cubicBezTo>
                  <a:pt x="0" y="59641"/>
                  <a:pt x="0" y="59730"/>
                  <a:pt x="0" y="59821"/>
                </a:cubicBezTo>
                <a:lnTo>
                  <a:pt x="0" y="398996"/>
                </a:lnTo>
                <a:cubicBezTo>
                  <a:pt x="-74" y="431959"/>
                  <a:pt x="26587" y="458742"/>
                  <a:pt x="59551" y="458816"/>
                </a:cubicBezTo>
                <a:cubicBezTo>
                  <a:pt x="59641" y="458817"/>
                  <a:pt x="59730" y="458817"/>
                  <a:pt x="59821" y="458816"/>
                </a:cubicBezTo>
                <a:lnTo>
                  <a:pt x="279253" y="458816"/>
                </a:lnTo>
                <a:lnTo>
                  <a:pt x="279253" y="498686"/>
                </a:lnTo>
                <a:lnTo>
                  <a:pt x="199379" y="498686"/>
                </a:lnTo>
                <a:cubicBezTo>
                  <a:pt x="182883" y="498741"/>
                  <a:pt x="169525" y="512100"/>
                  <a:pt x="169469" y="528596"/>
                </a:cubicBezTo>
                <a:lnTo>
                  <a:pt x="169469" y="538724"/>
                </a:lnTo>
                <a:lnTo>
                  <a:pt x="498685" y="538724"/>
                </a:lnTo>
                <a:lnTo>
                  <a:pt x="498685" y="528596"/>
                </a:lnTo>
                <a:cubicBezTo>
                  <a:pt x="498630" y="512100"/>
                  <a:pt x="485271" y="498741"/>
                  <a:pt x="468775" y="498686"/>
                </a:cubicBezTo>
                <a:lnTo>
                  <a:pt x="389037" y="498686"/>
                </a:lnTo>
                <a:lnTo>
                  <a:pt x="389037" y="459120"/>
                </a:lnTo>
                <a:lnTo>
                  <a:pt x="608469" y="459120"/>
                </a:lnTo>
                <a:cubicBezTo>
                  <a:pt x="641432" y="459269"/>
                  <a:pt x="668275" y="432669"/>
                  <a:pt x="668424" y="399706"/>
                </a:cubicBezTo>
                <a:cubicBezTo>
                  <a:pt x="668425" y="399559"/>
                  <a:pt x="668426" y="399412"/>
                  <a:pt x="668425" y="399266"/>
                </a:cubicBezTo>
                <a:lnTo>
                  <a:pt x="668425" y="59821"/>
                </a:lnTo>
                <a:cubicBezTo>
                  <a:pt x="668406" y="26791"/>
                  <a:pt x="641634" y="19"/>
                  <a:pt x="608604" y="0"/>
                </a:cubicBezTo>
                <a:close/>
                <a:moveTo>
                  <a:pt x="528596" y="203398"/>
                </a:moveTo>
                <a:cubicBezTo>
                  <a:pt x="521369" y="203331"/>
                  <a:pt x="514259" y="201573"/>
                  <a:pt x="507834" y="198266"/>
                </a:cubicBezTo>
                <a:lnTo>
                  <a:pt x="441026" y="264838"/>
                </a:lnTo>
                <a:cubicBezTo>
                  <a:pt x="444484" y="271388"/>
                  <a:pt x="446249" y="278700"/>
                  <a:pt x="446157" y="286106"/>
                </a:cubicBezTo>
                <a:cubicBezTo>
                  <a:pt x="446101" y="311085"/>
                  <a:pt x="425866" y="331321"/>
                  <a:pt x="400886" y="331377"/>
                </a:cubicBezTo>
                <a:cubicBezTo>
                  <a:pt x="375840" y="331229"/>
                  <a:pt x="355615" y="310883"/>
                  <a:pt x="355616" y="285837"/>
                </a:cubicBezTo>
                <a:cubicBezTo>
                  <a:pt x="355556" y="278519"/>
                  <a:pt x="357319" y="271303"/>
                  <a:pt x="360747" y="264838"/>
                </a:cubicBezTo>
                <a:lnTo>
                  <a:pt x="293938" y="198299"/>
                </a:lnTo>
                <a:cubicBezTo>
                  <a:pt x="287270" y="201703"/>
                  <a:pt x="279886" y="203461"/>
                  <a:pt x="272400" y="203431"/>
                </a:cubicBezTo>
                <a:cubicBezTo>
                  <a:pt x="265174" y="203365"/>
                  <a:pt x="258063" y="201607"/>
                  <a:pt x="251639" y="198299"/>
                </a:cubicBezTo>
                <a:lnTo>
                  <a:pt x="184829" y="264838"/>
                </a:lnTo>
                <a:cubicBezTo>
                  <a:pt x="188257" y="271303"/>
                  <a:pt x="190021" y="278519"/>
                  <a:pt x="189961" y="285837"/>
                </a:cubicBezTo>
                <a:cubicBezTo>
                  <a:pt x="189887" y="310913"/>
                  <a:pt x="169498" y="331181"/>
                  <a:pt x="144421" y="331107"/>
                </a:cubicBezTo>
                <a:cubicBezTo>
                  <a:pt x="132417" y="331065"/>
                  <a:pt x="120906" y="326328"/>
                  <a:pt x="112350" y="317907"/>
                </a:cubicBezTo>
                <a:cubicBezTo>
                  <a:pt x="103823" y="309423"/>
                  <a:pt x="99066" y="297865"/>
                  <a:pt x="99151" y="285837"/>
                </a:cubicBezTo>
                <a:cubicBezTo>
                  <a:pt x="99243" y="260773"/>
                  <a:pt x="119627" y="240525"/>
                  <a:pt x="144691" y="240600"/>
                </a:cubicBezTo>
                <a:cubicBezTo>
                  <a:pt x="152033" y="240310"/>
                  <a:pt x="159308" y="242087"/>
                  <a:pt x="165689" y="245731"/>
                </a:cubicBezTo>
                <a:lnTo>
                  <a:pt x="232497" y="179158"/>
                </a:lnTo>
                <a:cubicBezTo>
                  <a:pt x="229161" y="172563"/>
                  <a:pt x="227405" y="165281"/>
                  <a:pt x="227366" y="157890"/>
                </a:cubicBezTo>
                <a:cubicBezTo>
                  <a:pt x="227514" y="132844"/>
                  <a:pt x="247860" y="112619"/>
                  <a:pt x="272906" y="112620"/>
                </a:cubicBezTo>
                <a:cubicBezTo>
                  <a:pt x="297952" y="112769"/>
                  <a:pt x="318178" y="133114"/>
                  <a:pt x="318177" y="158161"/>
                </a:cubicBezTo>
                <a:cubicBezTo>
                  <a:pt x="318237" y="165477"/>
                  <a:pt x="316473" y="172694"/>
                  <a:pt x="313046" y="179158"/>
                </a:cubicBezTo>
                <a:lnTo>
                  <a:pt x="379854" y="245697"/>
                </a:lnTo>
                <a:cubicBezTo>
                  <a:pt x="386319" y="242269"/>
                  <a:pt x="393535" y="240506"/>
                  <a:pt x="400853" y="240566"/>
                </a:cubicBezTo>
                <a:lnTo>
                  <a:pt x="401122" y="240566"/>
                </a:lnTo>
                <a:cubicBezTo>
                  <a:pt x="408348" y="240632"/>
                  <a:pt x="415459" y="242389"/>
                  <a:pt x="421884" y="245697"/>
                </a:cubicBezTo>
                <a:lnTo>
                  <a:pt x="488693" y="179158"/>
                </a:lnTo>
                <a:cubicBezTo>
                  <a:pt x="479188" y="161569"/>
                  <a:pt x="482479" y="139811"/>
                  <a:pt x="496761" y="125819"/>
                </a:cubicBezTo>
                <a:cubicBezTo>
                  <a:pt x="505333" y="117423"/>
                  <a:pt x="516834" y="112689"/>
                  <a:pt x="528832" y="112620"/>
                </a:cubicBezTo>
                <a:lnTo>
                  <a:pt x="534234" y="113160"/>
                </a:lnTo>
                <a:cubicBezTo>
                  <a:pt x="559068" y="116208"/>
                  <a:pt x="576730" y="138811"/>
                  <a:pt x="573682" y="163645"/>
                </a:cubicBezTo>
                <a:cubicBezTo>
                  <a:pt x="570887" y="186419"/>
                  <a:pt x="551507" y="203508"/>
                  <a:pt x="528562" y="203431"/>
                </a:cubicBez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椭圆 10">
            <a:extLst>
              <a:ext uri="{FF2B5EF4-FFF2-40B4-BE49-F238E27FC236}">
                <a16:creationId xmlns:a16="http://schemas.microsoft.com/office/drawing/2014/main" id="{FAB68129-6A7B-4102-8627-AFCCAF1AC10F}"/>
              </a:ext>
            </a:extLst>
          </p:cNvPr>
          <p:cNvSpPr/>
          <p:nvPr/>
        </p:nvSpPr>
        <p:spPr>
          <a:xfrm>
            <a:off x="5174006" y="3422842"/>
            <a:ext cx="532435" cy="5324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2" name="图形 4">
            <a:extLst>
              <a:ext uri="{FF2B5EF4-FFF2-40B4-BE49-F238E27FC236}">
                <a16:creationId xmlns:a16="http://schemas.microsoft.com/office/drawing/2014/main" id="{5BF02D57-2748-4ACB-9947-A44A04DE6B33}"/>
              </a:ext>
            </a:extLst>
          </p:cNvPr>
          <p:cNvSpPr/>
          <p:nvPr/>
        </p:nvSpPr>
        <p:spPr>
          <a:xfrm>
            <a:off x="5309524" y="3558275"/>
            <a:ext cx="261399" cy="261568"/>
          </a:xfrm>
          <a:custGeom>
            <a:avLst/>
            <a:gdLst>
              <a:gd name="connsiteX0" fmla="*/ 593407 w 602054"/>
              <a:gd name="connsiteY0" fmla="*/ 150181 h 602444"/>
              <a:gd name="connsiteX1" fmla="*/ 509495 w 602054"/>
              <a:gd name="connsiteY1" fmla="*/ 24098 h 602444"/>
              <a:gd name="connsiteX2" fmla="*/ 463452 w 602054"/>
              <a:gd name="connsiteY2" fmla="*/ 0 h 602444"/>
              <a:gd name="connsiteX3" fmla="*/ 138992 w 602054"/>
              <a:gd name="connsiteY3" fmla="*/ 0 h 602444"/>
              <a:gd name="connsiteX4" fmla="*/ 93379 w 602054"/>
              <a:gd name="connsiteY4" fmla="*/ 24528 h 602444"/>
              <a:gd name="connsiteX5" fmla="*/ 9467 w 602054"/>
              <a:gd name="connsiteY5" fmla="*/ 150181 h 602444"/>
              <a:gd name="connsiteX6" fmla="*/ 0 w 602054"/>
              <a:gd name="connsiteY6" fmla="*/ 180733 h 602444"/>
              <a:gd name="connsiteX7" fmla="*/ 0 w 602054"/>
              <a:gd name="connsiteY7" fmla="*/ 547794 h 602444"/>
              <a:gd name="connsiteX8" fmla="*/ 54650 w 602054"/>
              <a:gd name="connsiteY8" fmla="*/ 602444 h 602444"/>
              <a:gd name="connsiteX9" fmla="*/ 547363 w 602054"/>
              <a:gd name="connsiteY9" fmla="*/ 602444 h 602444"/>
              <a:gd name="connsiteX10" fmla="*/ 602015 w 602054"/>
              <a:gd name="connsiteY10" fmla="*/ 547794 h 602444"/>
              <a:gd name="connsiteX11" fmla="*/ 602015 w 602054"/>
              <a:gd name="connsiteY11" fmla="*/ 180733 h 602444"/>
              <a:gd name="connsiteX12" fmla="*/ 593407 w 602054"/>
              <a:gd name="connsiteY12" fmla="*/ 150181 h 602444"/>
              <a:gd name="connsiteX13" fmla="*/ 192352 w 602054"/>
              <a:gd name="connsiteY13" fmla="*/ 314992 h 602444"/>
              <a:gd name="connsiteX14" fmla="*/ 212146 w 602054"/>
              <a:gd name="connsiteY14" fmla="*/ 295198 h 602444"/>
              <a:gd name="connsiteX15" fmla="*/ 222044 w 602054"/>
              <a:gd name="connsiteY15" fmla="*/ 305095 h 602444"/>
              <a:gd name="connsiteX16" fmla="*/ 202249 w 602054"/>
              <a:gd name="connsiteY16" fmla="*/ 324890 h 602444"/>
              <a:gd name="connsiteX17" fmla="*/ 212146 w 602054"/>
              <a:gd name="connsiteY17" fmla="*/ 334787 h 602444"/>
              <a:gd name="connsiteX18" fmla="*/ 241838 w 602054"/>
              <a:gd name="connsiteY18" fmla="*/ 305095 h 602444"/>
              <a:gd name="connsiteX19" fmla="*/ 252166 w 602054"/>
              <a:gd name="connsiteY19" fmla="*/ 314992 h 602444"/>
              <a:gd name="connsiteX20" fmla="*/ 221614 w 602054"/>
              <a:gd name="connsiteY20" fmla="*/ 344684 h 602444"/>
              <a:gd name="connsiteX21" fmla="*/ 224626 w 602054"/>
              <a:gd name="connsiteY21" fmla="*/ 347696 h 602444"/>
              <a:gd name="connsiteX22" fmla="*/ 215158 w 602054"/>
              <a:gd name="connsiteY22" fmla="*/ 357593 h 602444"/>
              <a:gd name="connsiteX23" fmla="*/ 157496 w 602054"/>
              <a:gd name="connsiteY23" fmla="*/ 299931 h 602444"/>
              <a:gd name="connsiteX24" fmla="*/ 216880 w 602054"/>
              <a:gd name="connsiteY24" fmla="*/ 240548 h 602444"/>
              <a:gd name="connsiteX25" fmla="*/ 266366 w 602054"/>
              <a:gd name="connsiteY25" fmla="*/ 240548 h 602444"/>
              <a:gd name="connsiteX26" fmla="*/ 299071 w 602054"/>
              <a:gd name="connsiteY26" fmla="*/ 273251 h 602444"/>
              <a:gd name="connsiteX27" fmla="*/ 289173 w 602054"/>
              <a:gd name="connsiteY27" fmla="*/ 283579 h 602444"/>
              <a:gd name="connsiteX28" fmla="*/ 259481 w 602054"/>
              <a:gd name="connsiteY28" fmla="*/ 253457 h 602444"/>
              <a:gd name="connsiteX29" fmla="*/ 224195 w 602054"/>
              <a:gd name="connsiteY29" fmla="*/ 253457 h 602444"/>
              <a:gd name="connsiteX30" fmla="*/ 177291 w 602054"/>
              <a:gd name="connsiteY30" fmla="*/ 299931 h 602444"/>
              <a:gd name="connsiteX31" fmla="*/ 192352 w 602054"/>
              <a:gd name="connsiteY31" fmla="*/ 314992 h 602444"/>
              <a:gd name="connsiteX32" fmla="*/ 260342 w 602054"/>
              <a:gd name="connsiteY32" fmla="*/ 472919 h 602444"/>
              <a:gd name="connsiteX33" fmla="*/ 176000 w 602054"/>
              <a:gd name="connsiteY33" fmla="*/ 496586 h 602444"/>
              <a:gd name="connsiteX34" fmla="*/ 200958 w 602054"/>
              <a:gd name="connsiteY34" fmla="*/ 413535 h 602444"/>
              <a:gd name="connsiteX35" fmla="*/ 209565 w 602054"/>
              <a:gd name="connsiteY35" fmla="*/ 404928 h 602444"/>
              <a:gd name="connsiteX36" fmla="*/ 268948 w 602054"/>
              <a:gd name="connsiteY36" fmla="*/ 464312 h 602444"/>
              <a:gd name="connsiteX37" fmla="*/ 260342 w 602054"/>
              <a:gd name="connsiteY37" fmla="*/ 472919 h 602444"/>
              <a:gd name="connsiteX38" fmla="*/ 219462 w 602054"/>
              <a:gd name="connsiteY38" fmla="*/ 395031 h 602444"/>
              <a:gd name="connsiteX39" fmla="*/ 335647 w 602054"/>
              <a:gd name="connsiteY39" fmla="*/ 278846 h 602444"/>
              <a:gd name="connsiteX40" fmla="*/ 395031 w 602054"/>
              <a:gd name="connsiteY40" fmla="*/ 338229 h 602444"/>
              <a:gd name="connsiteX41" fmla="*/ 278846 w 602054"/>
              <a:gd name="connsiteY41" fmla="*/ 454415 h 602444"/>
              <a:gd name="connsiteX42" fmla="*/ 219462 w 602054"/>
              <a:gd name="connsiteY42" fmla="*/ 395031 h 602444"/>
              <a:gd name="connsiteX43" fmla="*/ 345545 w 602054"/>
              <a:gd name="connsiteY43" fmla="*/ 268948 h 602444"/>
              <a:gd name="connsiteX44" fmla="*/ 362327 w 602054"/>
              <a:gd name="connsiteY44" fmla="*/ 252166 h 602444"/>
              <a:gd name="connsiteX45" fmla="*/ 398043 w 602054"/>
              <a:gd name="connsiteY45" fmla="*/ 252166 h 602444"/>
              <a:gd name="connsiteX46" fmla="*/ 421711 w 602054"/>
              <a:gd name="connsiteY46" fmla="*/ 275833 h 602444"/>
              <a:gd name="connsiteX47" fmla="*/ 421711 w 602054"/>
              <a:gd name="connsiteY47" fmla="*/ 311549 h 602444"/>
              <a:gd name="connsiteX48" fmla="*/ 404928 w 602054"/>
              <a:gd name="connsiteY48" fmla="*/ 328332 h 602444"/>
              <a:gd name="connsiteX49" fmla="*/ 345545 w 602054"/>
              <a:gd name="connsiteY49" fmla="*/ 268948 h 602444"/>
              <a:gd name="connsiteX50" fmla="*/ 435050 w 602054"/>
              <a:gd name="connsiteY50" fmla="*/ 458718 h 602444"/>
              <a:gd name="connsiteX51" fmla="*/ 385564 w 602054"/>
              <a:gd name="connsiteY51" fmla="*/ 508204 h 602444"/>
              <a:gd name="connsiteX52" fmla="*/ 375667 w 602054"/>
              <a:gd name="connsiteY52" fmla="*/ 518102 h 602444"/>
              <a:gd name="connsiteX53" fmla="*/ 316713 w 602054"/>
              <a:gd name="connsiteY53" fmla="*/ 459148 h 602444"/>
              <a:gd name="connsiteX54" fmla="*/ 326611 w 602054"/>
              <a:gd name="connsiteY54" fmla="*/ 448821 h 602444"/>
              <a:gd name="connsiteX55" fmla="*/ 330914 w 602054"/>
              <a:gd name="connsiteY55" fmla="*/ 453554 h 602444"/>
              <a:gd name="connsiteX56" fmla="*/ 360606 w 602054"/>
              <a:gd name="connsiteY56" fmla="*/ 423862 h 602444"/>
              <a:gd name="connsiteX57" fmla="*/ 370933 w 602054"/>
              <a:gd name="connsiteY57" fmla="*/ 433760 h 602444"/>
              <a:gd name="connsiteX58" fmla="*/ 341242 w 602054"/>
              <a:gd name="connsiteY58" fmla="*/ 463452 h 602444"/>
              <a:gd name="connsiteX59" fmla="*/ 350708 w 602054"/>
              <a:gd name="connsiteY59" fmla="*/ 473349 h 602444"/>
              <a:gd name="connsiteX60" fmla="*/ 375667 w 602054"/>
              <a:gd name="connsiteY60" fmla="*/ 448821 h 602444"/>
              <a:gd name="connsiteX61" fmla="*/ 385564 w 602054"/>
              <a:gd name="connsiteY61" fmla="*/ 458718 h 602444"/>
              <a:gd name="connsiteX62" fmla="*/ 360606 w 602054"/>
              <a:gd name="connsiteY62" fmla="*/ 483246 h 602444"/>
              <a:gd name="connsiteX63" fmla="*/ 375667 w 602054"/>
              <a:gd name="connsiteY63" fmla="*/ 497877 h 602444"/>
              <a:gd name="connsiteX64" fmla="*/ 422141 w 602054"/>
              <a:gd name="connsiteY64" fmla="*/ 451403 h 602444"/>
              <a:gd name="connsiteX65" fmla="*/ 422141 w 602054"/>
              <a:gd name="connsiteY65" fmla="*/ 416116 h 602444"/>
              <a:gd name="connsiteX66" fmla="*/ 390728 w 602054"/>
              <a:gd name="connsiteY66" fmla="*/ 384703 h 602444"/>
              <a:gd name="connsiteX67" fmla="*/ 400625 w 602054"/>
              <a:gd name="connsiteY67" fmla="*/ 374806 h 602444"/>
              <a:gd name="connsiteX68" fmla="*/ 435050 w 602054"/>
              <a:gd name="connsiteY68" fmla="*/ 409232 h 602444"/>
              <a:gd name="connsiteX69" fmla="*/ 435050 w 602054"/>
              <a:gd name="connsiteY69" fmla="*/ 458718 h 602444"/>
              <a:gd name="connsiteX70" fmla="*/ 82191 w 602054"/>
              <a:gd name="connsiteY70" fmla="*/ 136841 h 602444"/>
              <a:gd name="connsiteX71" fmla="*/ 136841 w 602054"/>
              <a:gd name="connsiteY71" fmla="*/ 54650 h 602444"/>
              <a:gd name="connsiteX72" fmla="*/ 465603 w 602054"/>
              <a:gd name="connsiteY72" fmla="*/ 54650 h 602444"/>
              <a:gd name="connsiteX73" fmla="*/ 520253 w 602054"/>
              <a:gd name="connsiteY73" fmla="*/ 136841 h 602444"/>
              <a:gd name="connsiteX74" fmla="*/ 82191 w 602054"/>
              <a:gd name="connsiteY74" fmla="*/ 136841 h 60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2054" h="602444">
                <a:moveTo>
                  <a:pt x="593407" y="150181"/>
                </a:moveTo>
                <a:lnTo>
                  <a:pt x="509495" y="24098"/>
                </a:lnTo>
                <a:cubicBezTo>
                  <a:pt x="499168" y="9037"/>
                  <a:pt x="481955" y="0"/>
                  <a:pt x="463452" y="0"/>
                </a:cubicBezTo>
                <a:lnTo>
                  <a:pt x="138992" y="0"/>
                </a:lnTo>
                <a:cubicBezTo>
                  <a:pt x="120919" y="0"/>
                  <a:pt x="103706" y="9037"/>
                  <a:pt x="93379" y="24528"/>
                </a:cubicBezTo>
                <a:lnTo>
                  <a:pt x="9467" y="150181"/>
                </a:lnTo>
                <a:cubicBezTo>
                  <a:pt x="3443" y="159218"/>
                  <a:pt x="0" y="169975"/>
                  <a:pt x="0" y="180733"/>
                </a:cubicBezTo>
                <a:lnTo>
                  <a:pt x="0" y="547794"/>
                </a:lnTo>
                <a:cubicBezTo>
                  <a:pt x="0" y="577916"/>
                  <a:pt x="24528" y="602444"/>
                  <a:pt x="54650" y="602444"/>
                </a:cubicBezTo>
                <a:lnTo>
                  <a:pt x="547363" y="602444"/>
                </a:lnTo>
                <a:cubicBezTo>
                  <a:pt x="577916" y="602444"/>
                  <a:pt x="602015" y="577916"/>
                  <a:pt x="602015" y="547794"/>
                </a:cubicBezTo>
                <a:lnTo>
                  <a:pt x="602015" y="180733"/>
                </a:lnTo>
                <a:cubicBezTo>
                  <a:pt x="602444" y="169975"/>
                  <a:pt x="599432" y="159218"/>
                  <a:pt x="593407" y="150181"/>
                </a:cubicBezTo>
                <a:close/>
                <a:moveTo>
                  <a:pt x="192352" y="314992"/>
                </a:moveTo>
                <a:lnTo>
                  <a:pt x="212146" y="295198"/>
                </a:lnTo>
                <a:lnTo>
                  <a:pt x="222044" y="305095"/>
                </a:lnTo>
                <a:lnTo>
                  <a:pt x="202249" y="324890"/>
                </a:lnTo>
                <a:lnTo>
                  <a:pt x="212146" y="334787"/>
                </a:lnTo>
                <a:lnTo>
                  <a:pt x="241838" y="305095"/>
                </a:lnTo>
                <a:lnTo>
                  <a:pt x="252166" y="314992"/>
                </a:lnTo>
                <a:lnTo>
                  <a:pt x="221614" y="344684"/>
                </a:lnTo>
                <a:lnTo>
                  <a:pt x="224626" y="347696"/>
                </a:lnTo>
                <a:lnTo>
                  <a:pt x="215158" y="357593"/>
                </a:lnTo>
                <a:lnTo>
                  <a:pt x="157496" y="299931"/>
                </a:lnTo>
                <a:lnTo>
                  <a:pt x="216880" y="240548"/>
                </a:lnTo>
                <a:cubicBezTo>
                  <a:pt x="230650" y="226777"/>
                  <a:pt x="252596" y="226777"/>
                  <a:pt x="266366" y="240548"/>
                </a:cubicBezTo>
                <a:lnTo>
                  <a:pt x="299071" y="273251"/>
                </a:lnTo>
                <a:lnTo>
                  <a:pt x="289173" y="283579"/>
                </a:lnTo>
                <a:lnTo>
                  <a:pt x="259481" y="253457"/>
                </a:lnTo>
                <a:cubicBezTo>
                  <a:pt x="245711" y="239687"/>
                  <a:pt x="237965" y="239687"/>
                  <a:pt x="224195" y="253457"/>
                </a:cubicBezTo>
                <a:lnTo>
                  <a:pt x="177291" y="299931"/>
                </a:lnTo>
                <a:lnTo>
                  <a:pt x="192352" y="314992"/>
                </a:lnTo>
                <a:close/>
                <a:moveTo>
                  <a:pt x="260342" y="472919"/>
                </a:moveTo>
                <a:lnTo>
                  <a:pt x="176000" y="496586"/>
                </a:lnTo>
                <a:lnTo>
                  <a:pt x="200958" y="413535"/>
                </a:lnTo>
                <a:lnTo>
                  <a:pt x="209565" y="404928"/>
                </a:lnTo>
                <a:lnTo>
                  <a:pt x="268948" y="464312"/>
                </a:lnTo>
                <a:lnTo>
                  <a:pt x="260342" y="472919"/>
                </a:lnTo>
                <a:close/>
                <a:moveTo>
                  <a:pt x="219462" y="395031"/>
                </a:moveTo>
                <a:lnTo>
                  <a:pt x="335647" y="278846"/>
                </a:lnTo>
                <a:lnTo>
                  <a:pt x="395031" y="338229"/>
                </a:lnTo>
                <a:lnTo>
                  <a:pt x="278846" y="454415"/>
                </a:lnTo>
                <a:lnTo>
                  <a:pt x="219462" y="395031"/>
                </a:lnTo>
                <a:close/>
                <a:moveTo>
                  <a:pt x="345545" y="268948"/>
                </a:moveTo>
                <a:lnTo>
                  <a:pt x="362327" y="252166"/>
                </a:lnTo>
                <a:cubicBezTo>
                  <a:pt x="376097" y="238395"/>
                  <a:pt x="384273" y="238395"/>
                  <a:pt x="398043" y="252166"/>
                </a:cubicBezTo>
                <a:lnTo>
                  <a:pt x="421711" y="275833"/>
                </a:lnTo>
                <a:cubicBezTo>
                  <a:pt x="435481" y="289603"/>
                  <a:pt x="435481" y="297780"/>
                  <a:pt x="421711" y="311549"/>
                </a:cubicBezTo>
                <a:lnTo>
                  <a:pt x="404928" y="328332"/>
                </a:lnTo>
                <a:lnTo>
                  <a:pt x="345545" y="268948"/>
                </a:lnTo>
                <a:close/>
                <a:moveTo>
                  <a:pt x="435050" y="458718"/>
                </a:moveTo>
                <a:lnTo>
                  <a:pt x="385564" y="508204"/>
                </a:lnTo>
                <a:lnTo>
                  <a:pt x="375667" y="518102"/>
                </a:lnTo>
                <a:lnTo>
                  <a:pt x="316713" y="459148"/>
                </a:lnTo>
                <a:lnTo>
                  <a:pt x="326611" y="448821"/>
                </a:lnTo>
                <a:lnTo>
                  <a:pt x="330914" y="453554"/>
                </a:lnTo>
                <a:lnTo>
                  <a:pt x="360606" y="423862"/>
                </a:lnTo>
                <a:lnTo>
                  <a:pt x="370933" y="433760"/>
                </a:lnTo>
                <a:lnTo>
                  <a:pt x="341242" y="463452"/>
                </a:lnTo>
                <a:lnTo>
                  <a:pt x="350708" y="473349"/>
                </a:lnTo>
                <a:lnTo>
                  <a:pt x="375667" y="448821"/>
                </a:lnTo>
                <a:lnTo>
                  <a:pt x="385564" y="458718"/>
                </a:lnTo>
                <a:lnTo>
                  <a:pt x="360606" y="483246"/>
                </a:lnTo>
                <a:lnTo>
                  <a:pt x="375667" y="497877"/>
                </a:lnTo>
                <a:lnTo>
                  <a:pt x="422141" y="451403"/>
                </a:lnTo>
                <a:cubicBezTo>
                  <a:pt x="435911" y="437633"/>
                  <a:pt x="435911" y="429457"/>
                  <a:pt x="422141" y="416116"/>
                </a:cubicBezTo>
                <a:lnTo>
                  <a:pt x="390728" y="384703"/>
                </a:lnTo>
                <a:lnTo>
                  <a:pt x="400625" y="374806"/>
                </a:lnTo>
                <a:lnTo>
                  <a:pt x="435050" y="409232"/>
                </a:lnTo>
                <a:cubicBezTo>
                  <a:pt x="448391" y="423002"/>
                  <a:pt x="448391" y="444948"/>
                  <a:pt x="435050" y="458718"/>
                </a:cubicBezTo>
                <a:close/>
                <a:moveTo>
                  <a:pt x="82191" y="136841"/>
                </a:moveTo>
                <a:lnTo>
                  <a:pt x="136841" y="54650"/>
                </a:lnTo>
                <a:lnTo>
                  <a:pt x="465603" y="54650"/>
                </a:lnTo>
                <a:lnTo>
                  <a:pt x="520253" y="136841"/>
                </a:lnTo>
                <a:lnTo>
                  <a:pt x="82191" y="136841"/>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6" name="文本框 15">
            <a:extLst>
              <a:ext uri="{FF2B5EF4-FFF2-40B4-BE49-F238E27FC236}">
                <a16:creationId xmlns:a16="http://schemas.microsoft.com/office/drawing/2014/main" id="{904EF56D-935D-4001-8DBD-E7ADC03EBA87}"/>
              </a:ext>
            </a:extLst>
          </p:cNvPr>
          <p:cNvSpPr txBox="1"/>
          <p:nvPr/>
        </p:nvSpPr>
        <p:spPr>
          <a:xfrm>
            <a:off x="5459610" y="1934468"/>
            <a:ext cx="3385542" cy="369332"/>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mn-ea"/>
              </a:rPr>
              <a:t>学习力度还需要不断提高</a:t>
            </a:r>
            <a:endParaRPr lang="zh-CN" altLang="en-US" sz="2400" dirty="0">
              <a:solidFill>
                <a:schemeClr val="accent1"/>
              </a:solidFill>
              <a:latin typeface="+mj-ea"/>
              <a:ea typeface="+mj-ea"/>
              <a:cs typeface="+mn-ea"/>
              <a:sym typeface="+mn-lt"/>
            </a:endParaRPr>
          </a:p>
        </p:txBody>
      </p:sp>
      <p:sp>
        <p:nvSpPr>
          <p:cNvPr id="17" name="文本框 16">
            <a:extLst>
              <a:ext uri="{FF2B5EF4-FFF2-40B4-BE49-F238E27FC236}">
                <a16:creationId xmlns:a16="http://schemas.microsoft.com/office/drawing/2014/main" id="{192AFB33-9FA6-450B-BC91-032BCFF237B8}"/>
              </a:ext>
            </a:extLst>
          </p:cNvPr>
          <p:cNvSpPr txBox="1"/>
          <p:nvPr/>
        </p:nvSpPr>
        <p:spPr>
          <a:xfrm>
            <a:off x="5459610" y="2343913"/>
            <a:ext cx="5210966" cy="814069"/>
          </a:xfrm>
          <a:prstGeom prst="rect">
            <a:avLst/>
          </a:prstGeom>
          <a:noFill/>
        </p:spPr>
        <p:txBody>
          <a:bodyPr wrap="square" lIns="0" tIns="0" rIns="0" bIns="0" rtlCol="0" anchor="t">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在工作中，常常由于工作忙等各种原因，造成自我对于学习存在放松的现象，在学习上存在着一定的松懈。因此，在未来的工作实际中，在这些方面自己仍需不断加强和提高</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8" name="文本框 17">
            <a:extLst>
              <a:ext uri="{FF2B5EF4-FFF2-40B4-BE49-F238E27FC236}">
                <a16:creationId xmlns:a16="http://schemas.microsoft.com/office/drawing/2014/main" id="{3C4252D0-C8A8-42CF-A4D8-6648F4CE45AE}"/>
              </a:ext>
            </a:extLst>
          </p:cNvPr>
          <p:cNvSpPr txBox="1"/>
          <p:nvPr/>
        </p:nvSpPr>
        <p:spPr>
          <a:xfrm>
            <a:off x="5980818" y="3396457"/>
            <a:ext cx="3077766" cy="369332"/>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mn-ea"/>
              </a:rPr>
              <a:t>专业技术能力仍需提高</a:t>
            </a:r>
            <a:endParaRPr lang="zh-CN" altLang="en-US" sz="2400" dirty="0">
              <a:solidFill>
                <a:schemeClr val="accent1"/>
              </a:solidFill>
              <a:latin typeface="+mj-ea"/>
              <a:ea typeface="+mj-ea"/>
              <a:cs typeface="+mn-ea"/>
              <a:sym typeface="+mn-lt"/>
            </a:endParaRPr>
          </a:p>
        </p:txBody>
      </p:sp>
      <p:sp>
        <p:nvSpPr>
          <p:cNvPr id="19" name="文本框 18">
            <a:extLst>
              <a:ext uri="{FF2B5EF4-FFF2-40B4-BE49-F238E27FC236}">
                <a16:creationId xmlns:a16="http://schemas.microsoft.com/office/drawing/2014/main" id="{4B3DD7C3-3379-496D-AE77-A47990AD720F}"/>
              </a:ext>
            </a:extLst>
          </p:cNvPr>
          <p:cNvSpPr txBox="1"/>
          <p:nvPr/>
        </p:nvSpPr>
        <p:spPr>
          <a:xfrm>
            <a:off x="5980818" y="3805902"/>
            <a:ext cx="5210966" cy="814069"/>
          </a:xfrm>
          <a:prstGeom prst="rect">
            <a:avLst/>
          </a:prstGeom>
          <a:noFill/>
        </p:spPr>
        <p:txBody>
          <a:bodyPr wrap="square" lIns="0" tIns="0" rIns="0" bIns="0" rtlCol="0" anchor="t">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在实践业务操作过程中，个人的业务能力仍需不断提升，在档案管理等相关业务实践过程中，自我还存在着业务素质和能力不强的现实状况，与公司的要求尚有一段差距</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20" name="文本框 19">
            <a:extLst>
              <a:ext uri="{FF2B5EF4-FFF2-40B4-BE49-F238E27FC236}">
                <a16:creationId xmlns:a16="http://schemas.microsoft.com/office/drawing/2014/main" id="{54801F62-8E00-4742-B325-8479EF5F2F24}"/>
              </a:ext>
            </a:extLst>
          </p:cNvPr>
          <p:cNvSpPr txBox="1"/>
          <p:nvPr/>
        </p:nvSpPr>
        <p:spPr>
          <a:xfrm>
            <a:off x="5459610" y="4817025"/>
            <a:ext cx="3385542" cy="369332"/>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mn-ea"/>
              </a:rPr>
              <a:t>工作的统筹计划性需加强</a:t>
            </a:r>
            <a:endParaRPr lang="zh-CN" altLang="en-US" sz="2400" dirty="0">
              <a:solidFill>
                <a:schemeClr val="accent1"/>
              </a:solidFill>
              <a:latin typeface="+mj-ea"/>
              <a:ea typeface="+mj-ea"/>
              <a:cs typeface="+mn-ea"/>
              <a:sym typeface="+mn-lt"/>
            </a:endParaRPr>
          </a:p>
        </p:txBody>
      </p:sp>
      <p:sp>
        <p:nvSpPr>
          <p:cNvPr id="21" name="文本框 20">
            <a:extLst>
              <a:ext uri="{FF2B5EF4-FFF2-40B4-BE49-F238E27FC236}">
                <a16:creationId xmlns:a16="http://schemas.microsoft.com/office/drawing/2014/main" id="{0235CADD-531D-4B2F-9901-BC3C822A0D82}"/>
              </a:ext>
            </a:extLst>
          </p:cNvPr>
          <p:cNvSpPr txBox="1"/>
          <p:nvPr/>
        </p:nvSpPr>
        <p:spPr>
          <a:xfrm>
            <a:off x="5459610" y="5226470"/>
            <a:ext cx="5210966" cy="814069"/>
          </a:xfrm>
          <a:prstGeom prst="rect">
            <a:avLst/>
          </a:prstGeom>
          <a:noFill/>
        </p:spPr>
        <p:txBody>
          <a:bodyPr wrap="square" lIns="0" tIns="0" rIns="0" bIns="0" rtlCol="0" anchor="t">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在工作中，个人对工作的安排和计划性仍需不断提升，常常会因为工作安排不合理，而造成手忙脚乱的局面，极大的影响了工作的效率，这是本人需要不断改进的地方</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extLst>
      <p:ext uri="{BB962C8B-B14F-4D97-AF65-F5344CB8AC3E}">
        <p14:creationId xmlns:p14="http://schemas.microsoft.com/office/powerpoint/2010/main" val="87445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问题分析</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Analysis</a:t>
            </a:r>
          </a:p>
        </p:txBody>
      </p:sp>
      <p:sp>
        <p:nvSpPr>
          <p:cNvPr id="5" name="PA-椭圆 60">
            <a:extLst>
              <a:ext uri="{FF2B5EF4-FFF2-40B4-BE49-F238E27FC236}">
                <a16:creationId xmlns:a16="http://schemas.microsoft.com/office/drawing/2014/main" id="{C57D881C-C723-4F6E-A767-6B6DF208FE7B}"/>
              </a:ext>
            </a:extLst>
          </p:cNvPr>
          <p:cNvSpPr/>
          <p:nvPr/>
        </p:nvSpPr>
        <p:spPr>
          <a:xfrm flipH="1" flipV="1">
            <a:off x="4636955" y="1825401"/>
            <a:ext cx="2927292" cy="2927294"/>
          </a:xfrm>
          <a:prstGeom prst="ellipse">
            <a:avLst/>
          </a:prstGeom>
          <a:solidFill>
            <a:schemeClr val="bg1">
              <a:alpha val="30000"/>
            </a:schemeClr>
          </a:solidFill>
          <a:ln w="381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endParaRPr lang="zh-CN" altLang="en-US" dirty="0">
              <a:solidFill>
                <a:schemeClr val="lt1"/>
              </a:solidFill>
              <a:cs typeface="+mn-ea"/>
              <a:sym typeface="+mn-lt"/>
            </a:endParaRPr>
          </a:p>
        </p:txBody>
      </p:sp>
      <p:sp>
        <p:nvSpPr>
          <p:cNvPr id="28" name="文本框 118">
            <a:extLst>
              <a:ext uri="{FF2B5EF4-FFF2-40B4-BE49-F238E27FC236}">
                <a16:creationId xmlns:a16="http://schemas.microsoft.com/office/drawing/2014/main" id="{0B706281-6890-4553-AB7F-D873395C854A}"/>
              </a:ext>
            </a:extLst>
          </p:cNvPr>
          <p:cNvSpPr txBox="1"/>
          <p:nvPr/>
        </p:nvSpPr>
        <p:spPr>
          <a:xfrm>
            <a:off x="8124063" y="2890233"/>
            <a:ext cx="3473153" cy="307777"/>
          </a:xfrm>
          <a:prstGeom prst="rect">
            <a:avLst/>
          </a:prstGeom>
          <a:noFill/>
        </p:spPr>
        <p:txBody>
          <a:bodyPr wrap="square" lIns="0" tIns="0" rIns="0" bIns="0" rtlCol="0">
            <a:noAutofit/>
          </a:bodyPr>
          <a:lstStyle>
            <a:defPPr>
              <a:defRPr lang="zh-CN"/>
            </a:defPPr>
            <a:lvl1pPr>
              <a:defRPr sz="2000" b="0">
                <a:solidFill>
                  <a:schemeClr val="accent1"/>
                </a:solidFill>
                <a:effectLst/>
                <a:latin typeface="+mj-ea"/>
                <a:ea typeface="+mj-ea"/>
                <a:cs typeface="Times New Roman" panose="02020603050405020304" charset="0"/>
              </a:defRPr>
            </a:lvl1pPr>
          </a:lstStyle>
          <a:p>
            <a:r>
              <a:rPr lang="zh-CN" altLang="en-US" sz="2400" dirty="0">
                <a:cs typeface="+mn-ea"/>
                <a:sym typeface="+mn-lt"/>
              </a:rPr>
              <a:t>增强团队精神</a:t>
            </a:r>
          </a:p>
        </p:txBody>
      </p:sp>
      <p:sp>
        <p:nvSpPr>
          <p:cNvPr id="29" name="文本框 119">
            <a:extLst>
              <a:ext uri="{FF2B5EF4-FFF2-40B4-BE49-F238E27FC236}">
                <a16:creationId xmlns:a16="http://schemas.microsoft.com/office/drawing/2014/main" id="{D1D478D8-C59F-41B0-85F3-63A801600793}"/>
              </a:ext>
            </a:extLst>
          </p:cNvPr>
          <p:cNvSpPr txBox="1"/>
          <p:nvPr/>
        </p:nvSpPr>
        <p:spPr>
          <a:xfrm>
            <a:off x="8123147" y="3359203"/>
            <a:ext cx="3473153" cy="610295"/>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bg1">
                    <a:lumMod val="50000"/>
                  </a:schemeClr>
                </a:solidFill>
              </a:rPr>
              <a:t>我们应该增强团队精神集体精神在工作中互帮互助一起进步</a:t>
            </a:r>
            <a:endParaRPr lang="zh-CN" altLang="en-US" sz="1400" dirty="0">
              <a:solidFill>
                <a:schemeClr val="bg1">
                  <a:lumMod val="50000"/>
                </a:schemeClr>
              </a:solidFill>
              <a:cs typeface="+mn-ea"/>
              <a:sym typeface="+mn-lt"/>
            </a:endParaRPr>
          </a:p>
        </p:txBody>
      </p:sp>
      <p:cxnSp>
        <p:nvCxnSpPr>
          <p:cNvPr id="30" name="直接连接符 29">
            <a:extLst>
              <a:ext uri="{FF2B5EF4-FFF2-40B4-BE49-F238E27FC236}">
                <a16:creationId xmlns:a16="http://schemas.microsoft.com/office/drawing/2014/main" id="{3EC9F3E8-4C85-4CAF-88D0-EB479ECF0CE7}"/>
              </a:ext>
            </a:extLst>
          </p:cNvPr>
          <p:cNvCxnSpPr/>
          <p:nvPr/>
        </p:nvCxnSpPr>
        <p:spPr>
          <a:xfrm>
            <a:off x="8123147" y="3298243"/>
            <a:ext cx="580093" cy="0"/>
          </a:xfrm>
          <a:prstGeom prst="line">
            <a:avLst/>
          </a:prstGeom>
          <a:gradFill flip="none" rotWithShape="1">
            <a:gsLst>
              <a:gs pos="0">
                <a:schemeClr val="accent3">
                  <a:alpha val="50000"/>
                </a:schemeClr>
              </a:gs>
              <a:gs pos="100000">
                <a:schemeClr val="accent3">
                  <a:alpha val="0"/>
                </a:schemeClr>
              </a:gs>
            </a:gsLst>
            <a:lin ang="18900000" scaled="1"/>
            <a:tileRect/>
          </a:gradFill>
          <a:ln w="12700" cap="flat" cmpd="sng" algn="ctr">
            <a:solidFill>
              <a:schemeClr val="accent3">
                <a:alpha val="40000"/>
              </a:schemeClr>
            </a:solidFill>
            <a:prstDash val="solid"/>
            <a:miter lim="800000"/>
          </a:ln>
          <a:effectLst/>
        </p:spPr>
      </p:cxnSp>
      <p:sp>
        <p:nvSpPr>
          <p:cNvPr id="19" name="文本框 130">
            <a:extLst>
              <a:ext uri="{FF2B5EF4-FFF2-40B4-BE49-F238E27FC236}">
                <a16:creationId xmlns:a16="http://schemas.microsoft.com/office/drawing/2014/main" id="{46B5D39A-D60B-40E4-8DC7-6F0D1BA4A219}"/>
              </a:ext>
            </a:extLst>
          </p:cNvPr>
          <p:cNvSpPr txBox="1"/>
          <p:nvPr/>
        </p:nvSpPr>
        <p:spPr>
          <a:xfrm>
            <a:off x="595701" y="2890233"/>
            <a:ext cx="3473153" cy="307777"/>
          </a:xfrm>
          <a:prstGeom prst="rect">
            <a:avLst/>
          </a:prstGeom>
          <a:noFill/>
        </p:spPr>
        <p:txBody>
          <a:bodyPr wrap="square" lIns="0" tIns="0" rIns="0" bIns="0" rtlCol="0">
            <a:noAutofit/>
          </a:bodyPr>
          <a:lstStyle>
            <a:defPPr>
              <a:defRPr lang="zh-CN"/>
            </a:defPPr>
            <a:lvl1pPr>
              <a:defRPr sz="4800" b="1">
                <a:gradFill>
                  <a:gsLst>
                    <a:gs pos="48000">
                      <a:srgbClr val="FFFFFF"/>
                    </a:gs>
                    <a:gs pos="100000">
                      <a:srgbClr val="FFFFFF"/>
                    </a:gs>
                    <a:gs pos="66000">
                      <a:srgbClr val="FFFFFF">
                        <a:lumMod val="65000"/>
                      </a:srgbClr>
                    </a:gs>
                  </a:gsLst>
                  <a:lin ang="5400000" scaled="1"/>
                </a:gradFill>
                <a:effectLst>
                  <a:outerShdw dist="38100" dir="3000000" algn="tl" rotWithShape="0">
                    <a:srgbClr val="1FFFF6">
                      <a:alpha val="21000"/>
                    </a:srgbClr>
                  </a:outerShdw>
                </a:effectLst>
                <a:latin typeface="+mj-ea"/>
                <a:ea typeface="+mj-ea"/>
                <a:cs typeface="Times New Roman" panose="02020603050405020304" charset="0"/>
              </a:defRPr>
            </a:lvl1pPr>
          </a:lstStyle>
          <a:p>
            <a:pPr algn="r"/>
            <a:r>
              <a:rPr lang="zh-CN" altLang="en-US" sz="2400" b="0" dirty="0">
                <a:solidFill>
                  <a:schemeClr val="accent1"/>
                </a:solidFill>
                <a:effectLst/>
                <a:cs typeface="+mn-ea"/>
              </a:rPr>
              <a:t>立足根本争先进</a:t>
            </a:r>
            <a:endParaRPr lang="zh-CN" altLang="en-US" sz="2400" b="0" dirty="0">
              <a:solidFill>
                <a:schemeClr val="accent1"/>
              </a:solidFill>
              <a:effectLst/>
              <a:cs typeface="+mn-ea"/>
              <a:sym typeface="+mn-lt"/>
            </a:endParaRPr>
          </a:p>
        </p:txBody>
      </p:sp>
      <p:sp>
        <p:nvSpPr>
          <p:cNvPr id="20" name="文本框 131">
            <a:extLst>
              <a:ext uri="{FF2B5EF4-FFF2-40B4-BE49-F238E27FC236}">
                <a16:creationId xmlns:a16="http://schemas.microsoft.com/office/drawing/2014/main" id="{C8FECA56-CFBF-4BB4-A446-4D80B7A49476}"/>
              </a:ext>
            </a:extLst>
          </p:cNvPr>
          <p:cNvSpPr txBox="1"/>
          <p:nvPr/>
        </p:nvSpPr>
        <p:spPr>
          <a:xfrm>
            <a:off x="594785" y="3359203"/>
            <a:ext cx="3473153" cy="619721"/>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chemeClr val="bg2">
                    <a:lumMod val="50000"/>
                  </a:schemeClr>
                </a:solidFill>
                <a:cs typeface="+mn-ea"/>
              </a:rPr>
              <a:t>我们应该立足根本去争取自己应该做的责任和义务，立足根本很重要</a:t>
            </a:r>
            <a:endParaRPr lang="zh-CN" altLang="en-US" sz="1400" dirty="0">
              <a:solidFill>
                <a:schemeClr val="bg2">
                  <a:lumMod val="50000"/>
                </a:schemeClr>
              </a:solidFill>
              <a:cs typeface="+mn-ea"/>
              <a:sym typeface="+mn-lt"/>
            </a:endParaRPr>
          </a:p>
        </p:txBody>
      </p:sp>
      <p:cxnSp>
        <p:nvCxnSpPr>
          <p:cNvPr id="21" name="直接连接符 20">
            <a:extLst>
              <a:ext uri="{FF2B5EF4-FFF2-40B4-BE49-F238E27FC236}">
                <a16:creationId xmlns:a16="http://schemas.microsoft.com/office/drawing/2014/main" id="{F458BB79-4AF0-4FA9-8C10-B3042D549AED}"/>
              </a:ext>
            </a:extLst>
          </p:cNvPr>
          <p:cNvCxnSpPr/>
          <p:nvPr/>
        </p:nvCxnSpPr>
        <p:spPr>
          <a:xfrm>
            <a:off x="3487845" y="3298243"/>
            <a:ext cx="580093" cy="0"/>
          </a:xfrm>
          <a:prstGeom prst="line">
            <a:avLst/>
          </a:prstGeom>
          <a:gradFill flip="none" rotWithShape="1">
            <a:gsLst>
              <a:gs pos="0">
                <a:schemeClr val="accent3">
                  <a:alpha val="50000"/>
                </a:schemeClr>
              </a:gs>
              <a:gs pos="100000">
                <a:schemeClr val="accent3">
                  <a:alpha val="0"/>
                </a:schemeClr>
              </a:gs>
            </a:gsLst>
            <a:lin ang="18900000" scaled="1"/>
            <a:tileRect/>
          </a:gradFill>
          <a:ln w="12700" cap="flat" cmpd="sng" algn="ctr">
            <a:solidFill>
              <a:schemeClr val="accent3">
                <a:alpha val="40000"/>
              </a:schemeClr>
            </a:solidFill>
            <a:prstDash val="solid"/>
            <a:miter lim="800000"/>
          </a:ln>
          <a:effectLst/>
        </p:spPr>
      </p:cxnSp>
      <p:sp>
        <p:nvSpPr>
          <p:cNvPr id="31" name="文本框 77">
            <a:extLst>
              <a:ext uri="{FF2B5EF4-FFF2-40B4-BE49-F238E27FC236}">
                <a16:creationId xmlns:a16="http://schemas.microsoft.com/office/drawing/2014/main" id="{A304147D-6A9A-473E-9F53-1DA17C587005}"/>
              </a:ext>
            </a:extLst>
          </p:cNvPr>
          <p:cNvSpPr txBox="1"/>
          <p:nvPr/>
        </p:nvSpPr>
        <p:spPr>
          <a:xfrm>
            <a:off x="7703138" y="1258837"/>
            <a:ext cx="3473153" cy="307777"/>
          </a:xfrm>
          <a:prstGeom prst="rect">
            <a:avLst/>
          </a:prstGeom>
          <a:noFill/>
        </p:spPr>
        <p:txBody>
          <a:bodyPr wrap="square" lIns="0" tIns="0" rIns="0" bIns="0" rtlCol="0">
            <a:noAutofit/>
          </a:bodyPr>
          <a:lstStyle>
            <a:defPPr>
              <a:defRPr lang="zh-CN"/>
            </a:defPPr>
            <a:lvl1pPr algn="r">
              <a:defRPr sz="2000" b="0">
                <a:solidFill>
                  <a:schemeClr val="accent1"/>
                </a:solidFill>
                <a:effectLst/>
                <a:latin typeface="+mj-ea"/>
                <a:ea typeface="+mj-ea"/>
                <a:cs typeface="Times New Roman" panose="02020603050405020304" charset="0"/>
              </a:defRPr>
            </a:lvl1pPr>
          </a:lstStyle>
          <a:p>
            <a:pPr algn="l"/>
            <a:r>
              <a:rPr lang="zh-CN" altLang="en-US" sz="2400" dirty="0">
                <a:cs typeface="+mn-ea"/>
              </a:rPr>
              <a:t>查找不足赶先进</a:t>
            </a:r>
            <a:endParaRPr lang="zh-CN" altLang="en-US" sz="2400" dirty="0">
              <a:cs typeface="+mn-ea"/>
              <a:sym typeface="+mn-lt"/>
            </a:endParaRPr>
          </a:p>
        </p:txBody>
      </p:sp>
      <p:sp>
        <p:nvSpPr>
          <p:cNvPr id="32" name="文本框 78">
            <a:extLst>
              <a:ext uri="{FF2B5EF4-FFF2-40B4-BE49-F238E27FC236}">
                <a16:creationId xmlns:a16="http://schemas.microsoft.com/office/drawing/2014/main" id="{2D6C63DF-6CCC-4630-88D6-60D6943F7E5C}"/>
              </a:ext>
            </a:extLst>
          </p:cNvPr>
          <p:cNvSpPr txBox="1"/>
          <p:nvPr/>
        </p:nvSpPr>
        <p:spPr>
          <a:xfrm>
            <a:off x="7702222" y="1727807"/>
            <a:ext cx="3473153" cy="619721"/>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bg1">
                    <a:lumMod val="50000"/>
                  </a:schemeClr>
                </a:solidFill>
              </a:rPr>
              <a:t>我们应该查找自己的不足，努力改进之后，争取赶上先进的人</a:t>
            </a:r>
            <a:endParaRPr lang="zh-CN" altLang="en-US" sz="1400" dirty="0">
              <a:solidFill>
                <a:schemeClr val="bg1">
                  <a:lumMod val="50000"/>
                </a:schemeClr>
              </a:solidFill>
              <a:cs typeface="+mn-ea"/>
              <a:sym typeface="+mn-lt"/>
            </a:endParaRPr>
          </a:p>
        </p:txBody>
      </p:sp>
      <p:cxnSp>
        <p:nvCxnSpPr>
          <p:cNvPr id="33" name="直接连接符 32">
            <a:extLst>
              <a:ext uri="{FF2B5EF4-FFF2-40B4-BE49-F238E27FC236}">
                <a16:creationId xmlns:a16="http://schemas.microsoft.com/office/drawing/2014/main" id="{C9E7F657-ACDA-477F-AC16-62030226D982}"/>
              </a:ext>
            </a:extLst>
          </p:cNvPr>
          <p:cNvCxnSpPr/>
          <p:nvPr/>
        </p:nvCxnSpPr>
        <p:spPr>
          <a:xfrm>
            <a:off x="7702222" y="1666847"/>
            <a:ext cx="580093" cy="0"/>
          </a:xfrm>
          <a:prstGeom prst="line">
            <a:avLst/>
          </a:prstGeom>
          <a:gradFill flip="none" rotWithShape="1">
            <a:gsLst>
              <a:gs pos="0">
                <a:schemeClr val="accent3">
                  <a:alpha val="50000"/>
                </a:schemeClr>
              </a:gs>
              <a:gs pos="100000">
                <a:schemeClr val="accent3">
                  <a:alpha val="0"/>
                </a:schemeClr>
              </a:gs>
            </a:gsLst>
            <a:lin ang="18900000" scaled="1"/>
            <a:tileRect/>
          </a:gradFill>
          <a:ln w="12700" cap="flat" cmpd="sng" algn="ctr">
            <a:solidFill>
              <a:schemeClr val="accent3">
                <a:alpha val="40000"/>
              </a:schemeClr>
            </a:solidFill>
            <a:prstDash val="solid"/>
            <a:miter lim="800000"/>
          </a:ln>
          <a:effectLst/>
        </p:spPr>
      </p:cxnSp>
      <p:sp>
        <p:nvSpPr>
          <p:cNvPr id="25" name="文本框 122">
            <a:extLst>
              <a:ext uri="{FF2B5EF4-FFF2-40B4-BE49-F238E27FC236}">
                <a16:creationId xmlns:a16="http://schemas.microsoft.com/office/drawing/2014/main" id="{E8D1A73C-09B0-4748-A483-F492D60B12FF}"/>
              </a:ext>
            </a:extLst>
          </p:cNvPr>
          <p:cNvSpPr txBox="1"/>
          <p:nvPr/>
        </p:nvSpPr>
        <p:spPr>
          <a:xfrm>
            <a:off x="7703138" y="4521628"/>
            <a:ext cx="3473153" cy="307777"/>
          </a:xfrm>
          <a:prstGeom prst="rect">
            <a:avLst/>
          </a:prstGeom>
          <a:noFill/>
        </p:spPr>
        <p:txBody>
          <a:bodyPr wrap="square" lIns="0" tIns="0" rIns="0" bIns="0" rtlCol="0">
            <a:noAutofit/>
          </a:bodyPr>
          <a:lstStyle>
            <a:defPPr>
              <a:defRPr lang="zh-CN"/>
            </a:defPPr>
            <a:lvl1pPr>
              <a:defRPr sz="2000" b="0">
                <a:solidFill>
                  <a:schemeClr val="accent1"/>
                </a:solidFill>
                <a:effectLst/>
                <a:latin typeface="+mj-ea"/>
                <a:ea typeface="+mj-ea"/>
                <a:cs typeface="Times New Roman" panose="02020603050405020304" charset="0"/>
              </a:defRPr>
            </a:lvl1pPr>
          </a:lstStyle>
          <a:p>
            <a:r>
              <a:rPr lang="zh-CN" altLang="en-US" sz="2400" b="0" i="0" dirty="0">
                <a:effectLst/>
                <a:latin typeface="微软雅黑" panose="020B0503020204020204" pitchFamily="34" charset="-122"/>
              </a:rPr>
              <a:t>工作中正确认识自己</a:t>
            </a:r>
            <a:endParaRPr lang="zh-CN" altLang="en-US" sz="2400" dirty="0">
              <a:cs typeface="+mn-ea"/>
              <a:sym typeface="+mn-lt"/>
            </a:endParaRPr>
          </a:p>
        </p:txBody>
      </p:sp>
      <p:sp>
        <p:nvSpPr>
          <p:cNvPr id="26" name="文本框 123">
            <a:extLst>
              <a:ext uri="{FF2B5EF4-FFF2-40B4-BE49-F238E27FC236}">
                <a16:creationId xmlns:a16="http://schemas.microsoft.com/office/drawing/2014/main" id="{D6D171C6-C923-4238-91E4-B7BD45EE374F}"/>
              </a:ext>
            </a:extLst>
          </p:cNvPr>
          <p:cNvSpPr txBox="1"/>
          <p:nvPr/>
        </p:nvSpPr>
        <p:spPr>
          <a:xfrm>
            <a:off x="7702222" y="4990598"/>
            <a:ext cx="3473153" cy="619721"/>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bg1">
                    <a:lumMod val="50000"/>
                  </a:schemeClr>
                </a:solidFill>
              </a:rPr>
              <a:t>我们应该在工作中正确认识自己，发现自己自身存在的问题，并及时进行改正</a:t>
            </a:r>
            <a:endParaRPr lang="zh-CN" altLang="en-US" sz="1400" dirty="0">
              <a:solidFill>
                <a:schemeClr val="bg1">
                  <a:lumMod val="50000"/>
                </a:schemeClr>
              </a:solidFill>
              <a:cs typeface="+mn-ea"/>
              <a:sym typeface="+mn-lt"/>
            </a:endParaRPr>
          </a:p>
        </p:txBody>
      </p:sp>
      <p:cxnSp>
        <p:nvCxnSpPr>
          <p:cNvPr id="27" name="直接连接符 26">
            <a:extLst>
              <a:ext uri="{FF2B5EF4-FFF2-40B4-BE49-F238E27FC236}">
                <a16:creationId xmlns:a16="http://schemas.microsoft.com/office/drawing/2014/main" id="{AD9FAF0D-51D3-4EFB-8DE9-7FC074956B6E}"/>
              </a:ext>
            </a:extLst>
          </p:cNvPr>
          <p:cNvCxnSpPr/>
          <p:nvPr/>
        </p:nvCxnSpPr>
        <p:spPr>
          <a:xfrm>
            <a:off x="7702222" y="4929638"/>
            <a:ext cx="580093" cy="0"/>
          </a:xfrm>
          <a:prstGeom prst="line">
            <a:avLst/>
          </a:prstGeom>
          <a:gradFill flip="none" rotWithShape="1">
            <a:gsLst>
              <a:gs pos="0">
                <a:schemeClr val="accent3">
                  <a:alpha val="50000"/>
                </a:schemeClr>
              </a:gs>
              <a:gs pos="100000">
                <a:schemeClr val="accent3">
                  <a:alpha val="0"/>
                </a:schemeClr>
              </a:gs>
            </a:gsLst>
            <a:lin ang="18900000" scaled="1"/>
            <a:tileRect/>
          </a:gradFill>
          <a:ln w="12700" cap="flat" cmpd="sng" algn="ctr">
            <a:solidFill>
              <a:schemeClr val="accent3">
                <a:alpha val="40000"/>
              </a:schemeClr>
            </a:solidFill>
            <a:prstDash val="solid"/>
            <a:miter lim="800000"/>
          </a:ln>
          <a:effectLst/>
        </p:spPr>
      </p:cxnSp>
      <p:sp>
        <p:nvSpPr>
          <p:cNvPr id="22" name="文本框 126">
            <a:extLst>
              <a:ext uri="{FF2B5EF4-FFF2-40B4-BE49-F238E27FC236}">
                <a16:creationId xmlns:a16="http://schemas.microsoft.com/office/drawing/2014/main" id="{AFBC073F-A6DD-4279-B6A3-72280B8EBCC1}"/>
              </a:ext>
            </a:extLst>
          </p:cNvPr>
          <p:cNvSpPr txBox="1"/>
          <p:nvPr/>
        </p:nvSpPr>
        <p:spPr>
          <a:xfrm>
            <a:off x="1016626" y="1258837"/>
            <a:ext cx="3473153" cy="307777"/>
          </a:xfrm>
          <a:prstGeom prst="rect">
            <a:avLst/>
          </a:prstGeom>
          <a:noFill/>
        </p:spPr>
        <p:txBody>
          <a:bodyPr wrap="square" lIns="0" tIns="0" rIns="0" bIns="0" rtlCol="0">
            <a:noAutofit/>
          </a:bodyPr>
          <a:lstStyle>
            <a:defPPr>
              <a:defRPr lang="zh-CN"/>
            </a:defPPr>
            <a:lvl1pPr>
              <a:defRPr sz="4800" b="1">
                <a:gradFill>
                  <a:gsLst>
                    <a:gs pos="48000">
                      <a:srgbClr val="FFFFFF"/>
                    </a:gs>
                    <a:gs pos="100000">
                      <a:srgbClr val="FFFFFF"/>
                    </a:gs>
                    <a:gs pos="66000">
                      <a:srgbClr val="FFFFFF">
                        <a:lumMod val="65000"/>
                      </a:srgbClr>
                    </a:gs>
                  </a:gsLst>
                  <a:lin ang="5400000" scaled="1"/>
                </a:gradFill>
                <a:effectLst>
                  <a:outerShdw dist="38100" dir="3000000" algn="tl" rotWithShape="0">
                    <a:srgbClr val="1FFFF6">
                      <a:alpha val="21000"/>
                    </a:srgbClr>
                  </a:outerShdw>
                </a:effectLst>
                <a:latin typeface="+mj-ea"/>
                <a:ea typeface="+mj-ea"/>
                <a:cs typeface="Times New Roman" panose="02020603050405020304" charset="0"/>
              </a:defRPr>
            </a:lvl1pPr>
          </a:lstStyle>
          <a:p>
            <a:pPr algn="r"/>
            <a:r>
              <a:rPr lang="zh-CN" altLang="en-US" sz="2400" b="0" dirty="0">
                <a:solidFill>
                  <a:schemeClr val="accent1"/>
                </a:solidFill>
                <a:effectLst/>
                <a:cs typeface="+mn-ea"/>
              </a:rPr>
              <a:t>虚心学习，努力工作</a:t>
            </a:r>
            <a:endParaRPr lang="zh-CN" altLang="en-US" sz="2400" b="0" dirty="0">
              <a:solidFill>
                <a:schemeClr val="accent1"/>
              </a:solidFill>
              <a:effectLst/>
              <a:cs typeface="+mn-ea"/>
              <a:sym typeface="+mn-lt"/>
            </a:endParaRPr>
          </a:p>
        </p:txBody>
      </p:sp>
      <p:sp>
        <p:nvSpPr>
          <p:cNvPr id="23" name="文本框 127">
            <a:extLst>
              <a:ext uri="{FF2B5EF4-FFF2-40B4-BE49-F238E27FC236}">
                <a16:creationId xmlns:a16="http://schemas.microsoft.com/office/drawing/2014/main" id="{549D47ED-37A8-449A-BF61-D59FAECFC6E1}"/>
              </a:ext>
            </a:extLst>
          </p:cNvPr>
          <p:cNvSpPr txBox="1"/>
          <p:nvPr/>
        </p:nvSpPr>
        <p:spPr>
          <a:xfrm>
            <a:off x="1015710" y="1727807"/>
            <a:ext cx="3473153" cy="619721"/>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chemeClr val="bg2">
                    <a:lumMod val="50000"/>
                  </a:schemeClr>
                </a:solidFill>
                <a:cs typeface="+mn-ea"/>
              </a:rPr>
              <a:t>我们应该虚心的向前辈和领导请教一些问题，努力扎实基础，努力工作</a:t>
            </a:r>
            <a:endParaRPr lang="zh-CN" altLang="en-US" sz="1400" dirty="0">
              <a:solidFill>
                <a:schemeClr val="bg2">
                  <a:lumMod val="50000"/>
                </a:schemeClr>
              </a:solidFill>
              <a:cs typeface="+mn-ea"/>
              <a:sym typeface="+mn-lt"/>
            </a:endParaRPr>
          </a:p>
        </p:txBody>
      </p:sp>
      <p:cxnSp>
        <p:nvCxnSpPr>
          <p:cNvPr id="24" name="直接连接符 23">
            <a:extLst>
              <a:ext uri="{FF2B5EF4-FFF2-40B4-BE49-F238E27FC236}">
                <a16:creationId xmlns:a16="http://schemas.microsoft.com/office/drawing/2014/main" id="{C4B0EDA4-08C9-46EF-8744-F901C5A66908}"/>
              </a:ext>
            </a:extLst>
          </p:cNvPr>
          <p:cNvCxnSpPr/>
          <p:nvPr/>
        </p:nvCxnSpPr>
        <p:spPr>
          <a:xfrm>
            <a:off x="3908770" y="1666847"/>
            <a:ext cx="580093" cy="0"/>
          </a:xfrm>
          <a:prstGeom prst="line">
            <a:avLst/>
          </a:prstGeom>
          <a:gradFill flip="none" rotWithShape="1">
            <a:gsLst>
              <a:gs pos="0">
                <a:schemeClr val="accent3">
                  <a:alpha val="50000"/>
                </a:schemeClr>
              </a:gs>
              <a:gs pos="100000">
                <a:schemeClr val="accent3">
                  <a:alpha val="0"/>
                </a:schemeClr>
              </a:gs>
            </a:gsLst>
            <a:lin ang="18900000" scaled="1"/>
            <a:tileRect/>
          </a:gradFill>
          <a:ln w="12700" cap="flat" cmpd="sng" algn="ctr">
            <a:solidFill>
              <a:schemeClr val="accent3">
                <a:alpha val="40000"/>
              </a:schemeClr>
            </a:solidFill>
            <a:prstDash val="solid"/>
            <a:miter lim="800000"/>
          </a:ln>
          <a:effectLst/>
        </p:spPr>
      </p:cxnSp>
      <p:sp>
        <p:nvSpPr>
          <p:cNvPr id="16" name="文本框 134">
            <a:extLst>
              <a:ext uri="{FF2B5EF4-FFF2-40B4-BE49-F238E27FC236}">
                <a16:creationId xmlns:a16="http://schemas.microsoft.com/office/drawing/2014/main" id="{DF3B6F05-547E-4F97-A415-9C2EEAD8BE6B}"/>
              </a:ext>
            </a:extLst>
          </p:cNvPr>
          <p:cNvSpPr txBox="1"/>
          <p:nvPr/>
        </p:nvSpPr>
        <p:spPr>
          <a:xfrm>
            <a:off x="1016626" y="4521628"/>
            <a:ext cx="3473153" cy="307777"/>
          </a:xfrm>
          <a:prstGeom prst="rect">
            <a:avLst/>
          </a:prstGeom>
          <a:noFill/>
        </p:spPr>
        <p:txBody>
          <a:bodyPr wrap="square" lIns="0" tIns="0" rIns="0" bIns="0" rtlCol="0">
            <a:noAutofit/>
          </a:bodyPr>
          <a:lstStyle>
            <a:defPPr>
              <a:defRPr lang="zh-CN"/>
            </a:defPPr>
            <a:lvl1pPr algn="r">
              <a:defRPr sz="2000" b="0">
                <a:solidFill>
                  <a:schemeClr val="accent1"/>
                </a:solidFill>
                <a:effectLst/>
                <a:latin typeface="+mj-ea"/>
                <a:ea typeface="+mj-ea"/>
                <a:cs typeface="Times New Roman" panose="02020603050405020304" charset="0"/>
              </a:defRPr>
            </a:lvl1pPr>
          </a:lstStyle>
          <a:p>
            <a:r>
              <a:rPr lang="zh-CN" altLang="en-US" sz="2400" b="0" i="0" dirty="0">
                <a:effectLst/>
                <a:latin typeface="微软雅黑" panose="020B0503020204020204" pitchFamily="34" charset="-122"/>
              </a:rPr>
              <a:t>加强检查，及时整改</a:t>
            </a:r>
            <a:endParaRPr lang="zh-CN" altLang="en-US" sz="2400" dirty="0">
              <a:cs typeface="+mn-ea"/>
              <a:sym typeface="+mn-lt"/>
            </a:endParaRPr>
          </a:p>
        </p:txBody>
      </p:sp>
      <p:sp>
        <p:nvSpPr>
          <p:cNvPr id="17" name="文本框 135">
            <a:extLst>
              <a:ext uri="{FF2B5EF4-FFF2-40B4-BE49-F238E27FC236}">
                <a16:creationId xmlns:a16="http://schemas.microsoft.com/office/drawing/2014/main" id="{BC1F8804-6FF1-4ED5-BD39-2A32BEA55288}"/>
              </a:ext>
            </a:extLst>
          </p:cNvPr>
          <p:cNvSpPr txBox="1"/>
          <p:nvPr/>
        </p:nvSpPr>
        <p:spPr>
          <a:xfrm>
            <a:off x="1015710" y="4990598"/>
            <a:ext cx="3473153" cy="610295"/>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chemeClr val="bg1">
                    <a:lumMod val="50000"/>
                  </a:schemeClr>
                </a:solidFill>
              </a:rPr>
              <a:t>我们应该加强检查，及时整改身边和为将发生的错误，做到及时审查</a:t>
            </a:r>
            <a:endParaRPr lang="zh-CN" altLang="en-US" sz="1400" dirty="0">
              <a:solidFill>
                <a:schemeClr val="bg1">
                  <a:lumMod val="50000"/>
                </a:schemeClr>
              </a:solidFill>
              <a:cs typeface="+mn-ea"/>
              <a:sym typeface="+mn-lt"/>
            </a:endParaRPr>
          </a:p>
        </p:txBody>
      </p:sp>
      <p:cxnSp>
        <p:nvCxnSpPr>
          <p:cNvPr id="18" name="直接连接符 17">
            <a:extLst>
              <a:ext uri="{FF2B5EF4-FFF2-40B4-BE49-F238E27FC236}">
                <a16:creationId xmlns:a16="http://schemas.microsoft.com/office/drawing/2014/main" id="{46CCD019-2B14-4ABD-85CC-999E97CCF57C}"/>
              </a:ext>
            </a:extLst>
          </p:cNvPr>
          <p:cNvCxnSpPr/>
          <p:nvPr/>
        </p:nvCxnSpPr>
        <p:spPr>
          <a:xfrm>
            <a:off x="3908770" y="4929638"/>
            <a:ext cx="580093" cy="0"/>
          </a:xfrm>
          <a:prstGeom prst="line">
            <a:avLst/>
          </a:prstGeom>
          <a:gradFill flip="none" rotWithShape="1">
            <a:gsLst>
              <a:gs pos="0">
                <a:schemeClr val="accent3">
                  <a:alpha val="50000"/>
                </a:schemeClr>
              </a:gs>
              <a:gs pos="100000">
                <a:schemeClr val="accent3">
                  <a:alpha val="0"/>
                </a:schemeClr>
              </a:gs>
            </a:gsLst>
            <a:lin ang="18900000" scaled="1"/>
            <a:tileRect/>
          </a:gradFill>
          <a:ln w="12700" cap="flat" cmpd="sng" algn="ctr">
            <a:solidFill>
              <a:schemeClr val="accent3">
                <a:alpha val="40000"/>
              </a:schemeClr>
            </a:solidFill>
            <a:prstDash val="solid"/>
            <a:miter lim="800000"/>
          </a:ln>
          <a:effectLst/>
        </p:spPr>
      </p:cxnSp>
      <p:sp>
        <p:nvSpPr>
          <p:cNvPr id="12" name="文本框 140">
            <a:extLst>
              <a:ext uri="{FF2B5EF4-FFF2-40B4-BE49-F238E27FC236}">
                <a16:creationId xmlns:a16="http://schemas.microsoft.com/office/drawing/2014/main" id="{BEC97532-BAB4-4C1D-8752-55EDBEF5DFB8}"/>
              </a:ext>
            </a:extLst>
          </p:cNvPr>
          <p:cNvSpPr txBox="1"/>
          <p:nvPr/>
        </p:nvSpPr>
        <p:spPr>
          <a:xfrm>
            <a:off x="5162757" y="2721944"/>
            <a:ext cx="1866486" cy="1107996"/>
          </a:xfrm>
          <a:prstGeom prst="rect">
            <a:avLst/>
          </a:prstGeom>
          <a:noFill/>
        </p:spPr>
        <p:txBody>
          <a:bodyPr wrap="square" lIns="0" tIns="0" rIns="0" bIns="0" rtlCol="0">
            <a:noAutofit/>
          </a:bodyPr>
          <a:lstStyle>
            <a:defPPr>
              <a:defRPr lang="zh-CN"/>
            </a:defPPr>
            <a:lvl1pPr>
              <a:defRPr sz="4800" b="1">
                <a:gradFill>
                  <a:gsLst>
                    <a:gs pos="48000">
                      <a:srgbClr val="FFFFFF"/>
                    </a:gs>
                    <a:gs pos="100000">
                      <a:srgbClr val="FFFFFF"/>
                    </a:gs>
                    <a:gs pos="66000">
                      <a:srgbClr val="FFFFFF">
                        <a:lumMod val="65000"/>
                      </a:srgbClr>
                    </a:gs>
                  </a:gsLst>
                  <a:lin ang="5400000" scaled="1"/>
                </a:gradFill>
                <a:effectLst>
                  <a:outerShdw dist="38100" dir="3000000" algn="tl" rotWithShape="0">
                    <a:srgbClr val="1FFFF6">
                      <a:alpha val="21000"/>
                    </a:srgbClr>
                  </a:outerShdw>
                </a:effectLst>
                <a:latin typeface="+mj-ea"/>
                <a:ea typeface="+mj-ea"/>
                <a:cs typeface="Times New Roman" panose="02020603050405020304" charset="0"/>
              </a:defRPr>
            </a:lvl1pPr>
          </a:lstStyle>
          <a:p>
            <a:pPr algn="ctr"/>
            <a:r>
              <a:rPr lang="zh-CN" altLang="en-US" sz="3600" b="0" dirty="0">
                <a:solidFill>
                  <a:schemeClr val="accent1"/>
                </a:solidFill>
                <a:effectLst/>
                <a:cs typeface="+mn-ea"/>
                <a:sym typeface="+mn-lt"/>
              </a:rPr>
              <a:t>问题解决方法</a:t>
            </a:r>
            <a:endParaRPr lang="en-US" altLang="zh-CN" sz="3600" b="0" dirty="0">
              <a:solidFill>
                <a:schemeClr val="accent1"/>
              </a:solidFill>
              <a:effectLst/>
              <a:cs typeface="+mn-ea"/>
              <a:sym typeface="+mn-lt"/>
            </a:endParaRPr>
          </a:p>
        </p:txBody>
      </p:sp>
      <p:cxnSp>
        <p:nvCxnSpPr>
          <p:cNvPr id="35" name="直接连接符 34">
            <a:extLst>
              <a:ext uri="{FF2B5EF4-FFF2-40B4-BE49-F238E27FC236}">
                <a16:creationId xmlns:a16="http://schemas.microsoft.com/office/drawing/2014/main" id="{5F42AA0F-C936-4E64-AE7C-49FF766FDA0C}"/>
              </a:ext>
            </a:extLst>
          </p:cNvPr>
          <p:cNvCxnSpPr/>
          <p:nvPr/>
        </p:nvCxnSpPr>
        <p:spPr>
          <a:xfrm rot="5400000">
            <a:off x="8355777" y="2111418"/>
            <a:ext cx="0" cy="2473924"/>
          </a:xfrm>
          <a:prstGeom prst="line">
            <a:avLst/>
          </a:prstGeom>
          <a:ln w="12700" cap="rnd">
            <a:gradFill>
              <a:gsLst>
                <a:gs pos="85000">
                  <a:srgbClr val="FFFFFF">
                    <a:alpha val="40000"/>
                  </a:srgbClr>
                </a:gs>
                <a:gs pos="43000">
                  <a:schemeClr val="bg1">
                    <a:alpha val="0"/>
                  </a:schemeClr>
                </a:gs>
                <a:gs pos="100000">
                  <a:schemeClr val="bg1">
                    <a:alpha val="0"/>
                  </a:schemeClr>
                </a:gs>
                <a:gs pos="94000">
                  <a:schemeClr val="bg1">
                    <a:alpha val="10000"/>
                  </a:schemeClr>
                </a:gs>
              </a:gsLst>
              <a:lin ang="5400000" scaled="1"/>
            </a:gradFill>
            <a:round/>
          </a:ln>
        </p:spPr>
        <p:style>
          <a:lnRef idx="1">
            <a:schemeClr val="accent1"/>
          </a:lnRef>
          <a:fillRef idx="0">
            <a:schemeClr val="accent1"/>
          </a:fillRef>
          <a:effectRef idx="0">
            <a:schemeClr val="accent1"/>
          </a:effectRef>
          <a:fontRef idx="minor">
            <a:schemeClr val="tx1"/>
          </a:fontRef>
        </p:style>
      </p:cxnSp>
      <p:sp>
        <p:nvSpPr>
          <p:cNvPr id="40" name="等腰三角形 39">
            <a:extLst>
              <a:ext uri="{FF2B5EF4-FFF2-40B4-BE49-F238E27FC236}">
                <a16:creationId xmlns:a16="http://schemas.microsoft.com/office/drawing/2014/main" id="{77D5B061-6BB2-4612-ABC6-C786FAFBD5A7}"/>
              </a:ext>
            </a:extLst>
          </p:cNvPr>
          <p:cNvSpPr/>
          <p:nvPr/>
        </p:nvSpPr>
        <p:spPr>
          <a:xfrm rot="5400000">
            <a:off x="4620108" y="3332908"/>
            <a:ext cx="61938" cy="35051"/>
          </a:xfrm>
          <a:prstGeom prst="triangl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368119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a:solidFill>
                  <a:schemeClr val="accent1"/>
                </a:solidFill>
                <a:latin typeface="+mj-ea"/>
                <a:ea typeface="+mj-ea"/>
                <a:cs typeface="+mn-ea"/>
                <a:sym typeface="+mn-lt"/>
              </a:rPr>
              <a:t>问题分析</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Analysis</a:t>
            </a:r>
          </a:p>
        </p:txBody>
      </p:sp>
      <p:sp>
        <p:nvSpPr>
          <p:cNvPr id="2" name="矩形 1">
            <a:extLst>
              <a:ext uri="{FF2B5EF4-FFF2-40B4-BE49-F238E27FC236}">
                <a16:creationId xmlns:a16="http://schemas.microsoft.com/office/drawing/2014/main" id="{B399E61F-37D9-463A-81FF-F7E68C7F9420}"/>
              </a:ext>
            </a:extLst>
          </p:cNvPr>
          <p:cNvSpPr/>
          <p:nvPr/>
        </p:nvSpPr>
        <p:spPr>
          <a:xfrm>
            <a:off x="885217" y="1724123"/>
            <a:ext cx="3900792" cy="4046706"/>
          </a:xfrm>
          <a:prstGeom prst="rect">
            <a:avLst/>
          </a:prstGeom>
          <a:gradFill>
            <a:gsLst>
              <a:gs pos="27000">
                <a:srgbClr val="EBF7FF">
                  <a:alpha val="0"/>
                  <a:lumMod val="0"/>
                  <a:lumOff val="100000"/>
                </a:srgbClr>
              </a:gs>
              <a:gs pos="80000">
                <a:srgbClr val="CDEBFF">
                  <a:alpha val="88000"/>
                  <a:lumMod val="20000"/>
                  <a:lumOff val="80000"/>
                </a:srgbClr>
              </a:gs>
              <a:gs pos="5000">
                <a:schemeClr val="bg1">
                  <a:alpha val="0"/>
                </a:schemeClr>
              </a:gs>
              <a:gs pos="100000">
                <a:schemeClr val="accent1">
                  <a:lumMod val="40000"/>
                  <a:lumOff val="60000"/>
                </a:schemeClr>
              </a:gs>
            </a:gsLst>
            <a:lin ang="2700000" scaled="0"/>
          </a:gradFill>
          <a:ln w="25400">
            <a:gradFill>
              <a:gsLst>
                <a:gs pos="0">
                  <a:schemeClr val="bg1"/>
                </a:gs>
                <a:gs pos="10000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pic>
        <p:nvPicPr>
          <p:cNvPr id="6" name="图片 5" descr="人拿着笔记本电脑&#10;&#10;描述已自动生成">
            <a:extLst>
              <a:ext uri="{FF2B5EF4-FFF2-40B4-BE49-F238E27FC236}">
                <a16:creationId xmlns:a16="http://schemas.microsoft.com/office/drawing/2014/main" id="{FBF977D9-01DF-485B-8299-912CB5DFEB2A}"/>
              </a:ext>
            </a:extLst>
          </p:cNvPr>
          <p:cNvPicPr>
            <a:picLocks noChangeAspect="1"/>
          </p:cNvPicPr>
          <p:nvPr/>
        </p:nvPicPr>
        <p:blipFill>
          <a:blip r:embed="rId2">
            <a:extLst>
              <a:ext uri="{28A0092B-C50C-407E-A947-70E740481C1C}">
                <a14:useLocalDpi xmlns:a14="http://schemas.microsoft.com/office/drawing/2010/main" val="0"/>
              </a:ext>
            </a:extLst>
          </a:blip>
          <a:srcRect l="57838" r="2593"/>
          <a:stretch>
            <a:fillRect/>
          </a:stretch>
        </p:blipFill>
        <p:spPr>
          <a:xfrm>
            <a:off x="4786008" y="1714395"/>
            <a:ext cx="2182279" cy="4075416"/>
          </a:xfrm>
          <a:custGeom>
            <a:avLst/>
            <a:gdLst>
              <a:gd name="connsiteX0" fmla="*/ 0 w 4070555"/>
              <a:gd name="connsiteY0" fmla="*/ 0 h 6858000"/>
              <a:gd name="connsiteX1" fmla="*/ 4070555 w 4070555"/>
              <a:gd name="connsiteY1" fmla="*/ 0 h 6858000"/>
              <a:gd name="connsiteX2" fmla="*/ 4070555 w 4070555"/>
              <a:gd name="connsiteY2" fmla="*/ 6858000 h 6858000"/>
              <a:gd name="connsiteX3" fmla="*/ 0 w 40705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0555" h="6858000">
                <a:moveTo>
                  <a:pt x="0" y="0"/>
                </a:moveTo>
                <a:lnTo>
                  <a:pt x="4070555" y="0"/>
                </a:lnTo>
                <a:lnTo>
                  <a:pt x="4070555" y="6858000"/>
                </a:lnTo>
                <a:lnTo>
                  <a:pt x="0" y="6858000"/>
                </a:lnTo>
                <a:close/>
              </a:path>
            </a:pathLst>
          </a:custGeom>
        </p:spPr>
      </p:pic>
      <p:sp>
        <p:nvSpPr>
          <p:cNvPr id="3" name="文本框 2">
            <a:extLst>
              <a:ext uri="{FF2B5EF4-FFF2-40B4-BE49-F238E27FC236}">
                <a16:creationId xmlns:a16="http://schemas.microsoft.com/office/drawing/2014/main" id="{06B03A4A-415E-49BB-A3C7-3F314E89370D}"/>
              </a:ext>
            </a:extLst>
          </p:cNvPr>
          <p:cNvSpPr txBox="1"/>
          <p:nvPr/>
        </p:nvSpPr>
        <p:spPr>
          <a:xfrm>
            <a:off x="1477751" y="2857414"/>
            <a:ext cx="2111755" cy="461665"/>
          </a:xfrm>
          <a:prstGeom prst="rect">
            <a:avLst/>
          </a:prstGeom>
          <a:noFill/>
        </p:spPr>
        <p:txBody>
          <a:bodyPr wrap="square" rtlCol="0">
            <a:noAutofit/>
          </a:bodyPr>
          <a:lstStyle/>
          <a:p>
            <a:r>
              <a:rPr lang="zh-CN" altLang="en-US" sz="2400" dirty="0">
                <a:solidFill>
                  <a:schemeClr val="accent1"/>
                </a:solidFill>
                <a:latin typeface="+mj-ea"/>
                <a:ea typeface="+mj-ea"/>
                <a:cs typeface="+mn-ea"/>
                <a:sym typeface="+mn-lt"/>
              </a:rPr>
              <a:t>解决问题方式</a:t>
            </a:r>
          </a:p>
        </p:txBody>
      </p:sp>
      <p:sp>
        <p:nvSpPr>
          <p:cNvPr id="5" name="文本框 4">
            <a:extLst>
              <a:ext uri="{FF2B5EF4-FFF2-40B4-BE49-F238E27FC236}">
                <a16:creationId xmlns:a16="http://schemas.microsoft.com/office/drawing/2014/main" id="{A6C60E6D-A2AB-4566-B1BE-20E4CEA90A44}"/>
              </a:ext>
            </a:extLst>
          </p:cNvPr>
          <p:cNvSpPr txBox="1"/>
          <p:nvPr/>
        </p:nvSpPr>
        <p:spPr>
          <a:xfrm>
            <a:off x="1477751" y="3414409"/>
            <a:ext cx="2560867" cy="1499065"/>
          </a:xfrm>
          <a:prstGeom prst="rect">
            <a:avLst/>
          </a:prstGeom>
          <a:noFill/>
        </p:spPr>
        <p:txBody>
          <a:bodyPr wrap="square" rtlCol="0">
            <a:noAutofit/>
          </a:bodyPr>
          <a:lstStyle/>
          <a:p>
            <a:pPr>
              <a:lnSpc>
                <a:spcPct val="130000"/>
              </a:lnSpc>
            </a:pPr>
            <a:r>
              <a:rPr lang="zh-CN" altLang="en-US" sz="1400" dirty="0"/>
              <a:t>经过上述存在的问题进行分析与解决，提出以下三点，分别在学习统筹和积极性方面进行叙述讲解</a:t>
            </a:r>
            <a:endParaRPr lang="zh-CN" altLang="en-US" sz="1400" dirty="0">
              <a:cs typeface="+mn-ea"/>
              <a:sym typeface="+mn-lt"/>
            </a:endParaRPr>
          </a:p>
        </p:txBody>
      </p:sp>
      <p:sp>
        <p:nvSpPr>
          <p:cNvPr id="8" name="文本框 7">
            <a:extLst>
              <a:ext uri="{FF2B5EF4-FFF2-40B4-BE49-F238E27FC236}">
                <a16:creationId xmlns:a16="http://schemas.microsoft.com/office/drawing/2014/main" id="{850487BD-B88B-44ED-B98E-FB18AF9DF2C9}"/>
              </a:ext>
            </a:extLst>
          </p:cNvPr>
          <p:cNvSpPr txBox="1"/>
          <p:nvPr/>
        </p:nvSpPr>
        <p:spPr>
          <a:xfrm>
            <a:off x="1493787" y="2397504"/>
            <a:ext cx="2382744" cy="523220"/>
          </a:xfrm>
          <a:prstGeom prst="rect">
            <a:avLst/>
          </a:prstGeom>
          <a:noFill/>
        </p:spPr>
        <p:txBody>
          <a:bodyPr wrap="square" rtlCol="0">
            <a:noAutofit/>
          </a:bodyPr>
          <a:lstStyle/>
          <a:p>
            <a:r>
              <a:rPr lang="en-US" altLang="zh-CN" sz="2400" b="1" dirty="0">
                <a:solidFill>
                  <a:schemeClr val="accent1"/>
                </a:solidFill>
                <a:cs typeface="+mn-ea"/>
                <a:sym typeface="+mn-lt"/>
              </a:rPr>
              <a:t>Analysis</a:t>
            </a:r>
            <a:endParaRPr lang="zh-CN" altLang="en-US" sz="2400" b="1" dirty="0">
              <a:solidFill>
                <a:schemeClr val="accent1"/>
              </a:solidFill>
              <a:cs typeface="+mn-ea"/>
              <a:sym typeface="+mn-lt"/>
            </a:endParaRPr>
          </a:p>
        </p:txBody>
      </p:sp>
      <p:sp>
        <p:nvSpPr>
          <p:cNvPr id="12" name="椭圆 11">
            <a:extLst>
              <a:ext uri="{FF2B5EF4-FFF2-40B4-BE49-F238E27FC236}">
                <a16:creationId xmlns:a16="http://schemas.microsoft.com/office/drawing/2014/main" id="{D7A57E29-7D4F-458C-A0B2-1ED424D76EA0}"/>
              </a:ext>
            </a:extLst>
          </p:cNvPr>
          <p:cNvSpPr/>
          <p:nvPr/>
        </p:nvSpPr>
        <p:spPr>
          <a:xfrm>
            <a:off x="7383151" y="1724123"/>
            <a:ext cx="695325" cy="695325"/>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cs typeface="+mn-ea"/>
              <a:sym typeface="+mn-lt"/>
            </a:endParaRPr>
          </a:p>
        </p:txBody>
      </p:sp>
      <p:sp>
        <p:nvSpPr>
          <p:cNvPr id="16" name="文本框 11">
            <a:extLst>
              <a:ext uri="{FF2B5EF4-FFF2-40B4-BE49-F238E27FC236}">
                <a16:creationId xmlns:a16="http://schemas.microsoft.com/office/drawing/2014/main" id="{70D8CC55-63AC-426A-A267-A2AE3E31CBF9}"/>
              </a:ext>
            </a:extLst>
          </p:cNvPr>
          <p:cNvSpPr txBox="1"/>
          <p:nvPr/>
        </p:nvSpPr>
        <p:spPr>
          <a:xfrm>
            <a:off x="8373477" y="1724123"/>
            <a:ext cx="923330"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cs typeface="+mn-ea"/>
              </a:rPr>
              <a:t>抓学习</a:t>
            </a:r>
            <a:endParaRPr lang="zh-CN" altLang="en-US" sz="2400" dirty="0">
              <a:solidFill>
                <a:schemeClr val="accent1"/>
              </a:solidFill>
              <a:latin typeface="+mj-ea"/>
              <a:ea typeface="+mj-ea"/>
              <a:cs typeface="+mn-ea"/>
              <a:sym typeface="+mn-lt"/>
            </a:endParaRPr>
          </a:p>
        </p:txBody>
      </p:sp>
      <p:sp>
        <p:nvSpPr>
          <p:cNvPr id="17" name="文本框 12">
            <a:extLst>
              <a:ext uri="{FF2B5EF4-FFF2-40B4-BE49-F238E27FC236}">
                <a16:creationId xmlns:a16="http://schemas.microsoft.com/office/drawing/2014/main" id="{9F7AA759-6621-44E3-9FFB-87F082F2EE99}"/>
              </a:ext>
            </a:extLst>
          </p:cNvPr>
          <p:cNvSpPr txBox="1"/>
          <p:nvPr/>
        </p:nvSpPr>
        <p:spPr>
          <a:xfrm>
            <a:off x="8373477" y="2129229"/>
            <a:ext cx="2719438" cy="533992"/>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75000"/>
                    <a:lumOff val="25000"/>
                  </a:schemeClr>
                </a:solidFill>
                <a:cs typeface="+mn-ea"/>
                <a:sym typeface="+mn-lt"/>
              </a:rPr>
              <a:t>在</a:t>
            </a:r>
            <a:r>
              <a:rPr lang="zh-CN" altLang="en-US" sz="1400" b="0" i="0" dirty="0">
                <a:solidFill>
                  <a:srgbClr val="121212"/>
                </a:solidFill>
                <a:effectLst/>
                <a:latin typeface="微软雅黑" panose="020B0503020204020204" pitchFamily="34" charset="-122"/>
              </a:rPr>
              <a:t>在未来的工作中，注重抓学习，努力促进自我的全面发展</a:t>
            </a:r>
            <a:endParaRPr lang="zh-CN" altLang="en-US" sz="1400" b="0" dirty="0">
              <a:solidFill>
                <a:schemeClr val="tx1">
                  <a:lumMod val="75000"/>
                  <a:lumOff val="25000"/>
                </a:schemeClr>
              </a:solidFill>
              <a:effectLst/>
              <a:cs typeface="+mn-ea"/>
              <a:sym typeface="+mn-lt"/>
            </a:endParaRPr>
          </a:p>
        </p:txBody>
      </p:sp>
      <p:sp>
        <p:nvSpPr>
          <p:cNvPr id="18" name="任意多边形: 形状 17">
            <a:extLst>
              <a:ext uri="{FF2B5EF4-FFF2-40B4-BE49-F238E27FC236}">
                <a16:creationId xmlns:a16="http://schemas.microsoft.com/office/drawing/2014/main" id="{D1187381-5384-495D-83AC-E04559E4D27B}"/>
              </a:ext>
            </a:extLst>
          </p:cNvPr>
          <p:cNvSpPr/>
          <p:nvPr/>
        </p:nvSpPr>
        <p:spPr>
          <a:xfrm>
            <a:off x="7553093" y="1887072"/>
            <a:ext cx="369543" cy="369427"/>
          </a:xfrm>
          <a:custGeom>
            <a:avLst/>
            <a:gdLst>
              <a:gd name="connsiteX0" fmla="*/ 366248 w 455927"/>
              <a:gd name="connsiteY0" fmla="*/ -282 h 455784"/>
              <a:gd name="connsiteX1" fmla="*/ 88312 w 455927"/>
              <a:gd name="connsiteY1" fmla="*/ -282 h 455784"/>
              <a:gd name="connsiteX2" fmla="*/ -725 w 455927"/>
              <a:gd name="connsiteY2" fmla="*/ 88612 h 455784"/>
              <a:gd name="connsiteX3" fmla="*/ -725 w 455927"/>
              <a:gd name="connsiteY3" fmla="*/ 88672 h 455784"/>
              <a:gd name="connsiteX4" fmla="*/ -725 w 455927"/>
              <a:gd name="connsiteY4" fmla="*/ 366549 h 455784"/>
              <a:gd name="connsiteX5" fmla="*/ 88312 w 455927"/>
              <a:gd name="connsiteY5" fmla="*/ 455503 h 455784"/>
              <a:gd name="connsiteX6" fmla="*/ 366248 w 455927"/>
              <a:gd name="connsiteY6" fmla="*/ 455503 h 455784"/>
              <a:gd name="connsiteX7" fmla="*/ 455202 w 455927"/>
              <a:gd name="connsiteY7" fmla="*/ 366549 h 455784"/>
              <a:gd name="connsiteX8" fmla="*/ 455202 w 455927"/>
              <a:gd name="connsiteY8" fmla="*/ 88612 h 455784"/>
              <a:gd name="connsiteX9" fmla="*/ 366248 w 455927"/>
              <a:gd name="connsiteY9" fmla="*/ -282 h 455784"/>
              <a:gd name="connsiteX10" fmla="*/ 166106 w 455927"/>
              <a:gd name="connsiteY10" fmla="*/ 222963 h 455784"/>
              <a:gd name="connsiteX11" fmla="*/ 294580 w 455927"/>
              <a:gd name="connsiteY11" fmla="*/ 94453 h 455784"/>
              <a:gd name="connsiteX12" fmla="*/ 306333 w 455927"/>
              <a:gd name="connsiteY12" fmla="*/ 94440 h 455784"/>
              <a:gd name="connsiteX13" fmla="*/ 306345 w 455927"/>
              <a:gd name="connsiteY13" fmla="*/ 94453 h 455784"/>
              <a:gd name="connsiteX14" fmla="*/ 306689 w 455927"/>
              <a:gd name="connsiteY14" fmla="*/ 94750 h 455784"/>
              <a:gd name="connsiteX15" fmla="*/ 322810 w 455927"/>
              <a:gd name="connsiteY15" fmla="*/ 78569 h 455784"/>
              <a:gd name="connsiteX16" fmla="*/ 334528 w 455927"/>
              <a:gd name="connsiteY16" fmla="*/ 78569 h 455784"/>
              <a:gd name="connsiteX17" fmla="*/ 364931 w 455927"/>
              <a:gd name="connsiteY17" fmla="*/ 109008 h 455784"/>
              <a:gd name="connsiteX18" fmla="*/ 365002 w 455927"/>
              <a:gd name="connsiteY18" fmla="*/ 120658 h 455784"/>
              <a:gd name="connsiteX19" fmla="*/ 364931 w 455927"/>
              <a:gd name="connsiteY19" fmla="*/ 120725 h 455784"/>
              <a:gd name="connsiteX20" fmla="*/ 348643 w 455927"/>
              <a:gd name="connsiteY20" fmla="*/ 136751 h 455784"/>
              <a:gd name="connsiteX21" fmla="*/ 349308 w 455927"/>
              <a:gd name="connsiteY21" fmla="*/ 137416 h 455784"/>
              <a:gd name="connsiteX22" fmla="*/ 349308 w 455927"/>
              <a:gd name="connsiteY22" fmla="*/ 149169 h 455784"/>
              <a:gd name="connsiteX23" fmla="*/ 220774 w 455927"/>
              <a:gd name="connsiteY23" fmla="*/ 277619 h 455784"/>
              <a:gd name="connsiteX24" fmla="*/ 209176 w 455927"/>
              <a:gd name="connsiteY24" fmla="*/ 277747 h 455784"/>
              <a:gd name="connsiteX25" fmla="*/ 209045 w 455927"/>
              <a:gd name="connsiteY25" fmla="*/ 277619 h 455784"/>
              <a:gd name="connsiteX26" fmla="*/ 166106 w 455927"/>
              <a:gd name="connsiteY26" fmla="*/ 234775 h 455784"/>
              <a:gd name="connsiteX27" fmla="*/ 166106 w 455927"/>
              <a:gd name="connsiteY27" fmla="*/ 223022 h 455784"/>
              <a:gd name="connsiteX28" fmla="*/ 166106 w 455927"/>
              <a:gd name="connsiteY28" fmla="*/ 223022 h 455784"/>
              <a:gd name="connsiteX29" fmla="*/ 104374 w 455927"/>
              <a:gd name="connsiteY29" fmla="*/ 339126 h 455784"/>
              <a:gd name="connsiteX30" fmla="*/ 145402 w 455927"/>
              <a:gd name="connsiteY30" fmla="*/ 254956 h 455784"/>
              <a:gd name="connsiteX31" fmla="*/ 154899 w 455927"/>
              <a:gd name="connsiteY31" fmla="*/ 253401 h 455784"/>
              <a:gd name="connsiteX32" fmla="*/ 192615 w 455927"/>
              <a:gd name="connsiteY32" fmla="*/ 291153 h 455784"/>
              <a:gd name="connsiteX33" fmla="*/ 191119 w 455927"/>
              <a:gd name="connsiteY33" fmla="*/ 300769 h 455784"/>
              <a:gd name="connsiteX34" fmla="*/ 108018 w 455927"/>
              <a:gd name="connsiteY34" fmla="*/ 342770 h 455784"/>
              <a:gd name="connsiteX35" fmla="*/ 104291 w 455927"/>
              <a:gd name="connsiteY35" fmla="*/ 339102 h 455784"/>
              <a:gd name="connsiteX36" fmla="*/ 370772 w 455927"/>
              <a:gd name="connsiteY36" fmla="*/ 379002 h 455784"/>
              <a:gd name="connsiteX37" fmla="*/ 83955 w 455927"/>
              <a:gd name="connsiteY37" fmla="*/ 379002 h 455784"/>
              <a:gd name="connsiteX38" fmla="*/ 71407 w 455927"/>
              <a:gd name="connsiteY38" fmla="*/ 366454 h 455784"/>
              <a:gd name="connsiteX39" fmla="*/ 83955 w 455927"/>
              <a:gd name="connsiteY39" fmla="*/ 353906 h 455784"/>
              <a:gd name="connsiteX40" fmla="*/ 370760 w 455927"/>
              <a:gd name="connsiteY40" fmla="*/ 353906 h 455784"/>
              <a:gd name="connsiteX41" fmla="*/ 383308 w 455927"/>
              <a:gd name="connsiteY41" fmla="*/ 366454 h 455784"/>
              <a:gd name="connsiteX42" fmla="*/ 370760 w 455927"/>
              <a:gd name="connsiteY42" fmla="*/ 379002 h 4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5927" h="455784">
                <a:moveTo>
                  <a:pt x="366248" y="-282"/>
                </a:moveTo>
                <a:lnTo>
                  <a:pt x="88312" y="-282"/>
                </a:lnTo>
                <a:cubicBezTo>
                  <a:pt x="39175" y="-321"/>
                  <a:pt x="-689" y="39478"/>
                  <a:pt x="-725" y="88612"/>
                </a:cubicBezTo>
                <a:cubicBezTo>
                  <a:pt x="-725" y="88632"/>
                  <a:pt x="-725" y="88651"/>
                  <a:pt x="-725" y="88672"/>
                </a:cubicBezTo>
                <a:lnTo>
                  <a:pt x="-725" y="366549"/>
                </a:lnTo>
                <a:cubicBezTo>
                  <a:pt x="-677" y="415690"/>
                  <a:pt x="39175" y="455503"/>
                  <a:pt x="88312" y="455503"/>
                </a:cubicBezTo>
                <a:lnTo>
                  <a:pt x="366248" y="455503"/>
                </a:lnTo>
                <a:cubicBezTo>
                  <a:pt x="415373" y="455503"/>
                  <a:pt x="455202" y="415677"/>
                  <a:pt x="455202" y="366549"/>
                </a:cubicBezTo>
                <a:lnTo>
                  <a:pt x="455202" y="88612"/>
                </a:lnTo>
                <a:cubicBezTo>
                  <a:pt x="455166" y="39510"/>
                  <a:pt x="415349" y="-275"/>
                  <a:pt x="366248" y="-282"/>
                </a:cubicBezTo>
                <a:close/>
                <a:moveTo>
                  <a:pt x="166106" y="222963"/>
                </a:moveTo>
                <a:lnTo>
                  <a:pt x="294580" y="94453"/>
                </a:lnTo>
                <a:cubicBezTo>
                  <a:pt x="297821" y="91204"/>
                  <a:pt x="303080" y="91199"/>
                  <a:pt x="306333" y="94440"/>
                </a:cubicBezTo>
                <a:cubicBezTo>
                  <a:pt x="306333" y="94445"/>
                  <a:pt x="306345" y="94448"/>
                  <a:pt x="306345" y="94453"/>
                </a:cubicBezTo>
                <a:lnTo>
                  <a:pt x="306689" y="94750"/>
                </a:lnTo>
                <a:lnTo>
                  <a:pt x="322810" y="78569"/>
                </a:lnTo>
                <a:cubicBezTo>
                  <a:pt x="326051" y="75347"/>
                  <a:pt x="331287" y="75347"/>
                  <a:pt x="334528" y="78569"/>
                </a:cubicBezTo>
                <a:lnTo>
                  <a:pt x="364931" y="109008"/>
                </a:lnTo>
                <a:cubicBezTo>
                  <a:pt x="368172" y="112207"/>
                  <a:pt x="368195" y="117423"/>
                  <a:pt x="365002" y="120658"/>
                </a:cubicBezTo>
                <a:cubicBezTo>
                  <a:pt x="364978" y="120681"/>
                  <a:pt x="364954" y="120703"/>
                  <a:pt x="364931" y="120725"/>
                </a:cubicBezTo>
                <a:lnTo>
                  <a:pt x="348643" y="136751"/>
                </a:lnTo>
                <a:lnTo>
                  <a:pt x="349308" y="137416"/>
                </a:lnTo>
                <a:cubicBezTo>
                  <a:pt x="352501" y="140683"/>
                  <a:pt x="352501" y="145902"/>
                  <a:pt x="349308" y="149169"/>
                </a:cubicBezTo>
                <a:lnTo>
                  <a:pt x="220774" y="277619"/>
                </a:lnTo>
                <a:cubicBezTo>
                  <a:pt x="217605" y="280858"/>
                  <a:pt x="212417" y="280916"/>
                  <a:pt x="209176" y="277747"/>
                </a:cubicBezTo>
                <a:cubicBezTo>
                  <a:pt x="209128" y="277706"/>
                  <a:pt x="209093" y="277663"/>
                  <a:pt x="209045" y="277619"/>
                </a:cubicBezTo>
                <a:lnTo>
                  <a:pt x="166106" y="234775"/>
                </a:lnTo>
                <a:cubicBezTo>
                  <a:pt x="162865" y="231529"/>
                  <a:pt x="162865" y="226268"/>
                  <a:pt x="166106" y="223022"/>
                </a:cubicBezTo>
                <a:cubicBezTo>
                  <a:pt x="166106" y="223022"/>
                  <a:pt x="166106" y="223022"/>
                  <a:pt x="166106" y="223022"/>
                </a:cubicBezTo>
                <a:close/>
                <a:moveTo>
                  <a:pt x="104374" y="339126"/>
                </a:moveTo>
                <a:lnTo>
                  <a:pt x="145402" y="254956"/>
                </a:lnTo>
                <a:cubicBezTo>
                  <a:pt x="147396" y="250861"/>
                  <a:pt x="151682" y="250208"/>
                  <a:pt x="154899" y="253401"/>
                </a:cubicBezTo>
                <a:lnTo>
                  <a:pt x="192615" y="291153"/>
                </a:lnTo>
                <a:cubicBezTo>
                  <a:pt x="195868" y="294382"/>
                  <a:pt x="195203" y="298703"/>
                  <a:pt x="191119" y="300769"/>
                </a:cubicBezTo>
                <a:lnTo>
                  <a:pt x="108018" y="342770"/>
                </a:lnTo>
                <a:cubicBezTo>
                  <a:pt x="103947" y="344895"/>
                  <a:pt x="102296" y="343221"/>
                  <a:pt x="104291" y="339102"/>
                </a:cubicBezTo>
                <a:close/>
                <a:moveTo>
                  <a:pt x="370772" y="379002"/>
                </a:moveTo>
                <a:lnTo>
                  <a:pt x="83955" y="379002"/>
                </a:lnTo>
                <a:cubicBezTo>
                  <a:pt x="77022" y="379002"/>
                  <a:pt x="71407" y="373385"/>
                  <a:pt x="71407" y="366454"/>
                </a:cubicBezTo>
                <a:cubicBezTo>
                  <a:pt x="71407" y="359523"/>
                  <a:pt x="77022" y="353906"/>
                  <a:pt x="83955" y="353906"/>
                </a:cubicBezTo>
                <a:lnTo>
                  <a:pt x="370760" y="353906"/>
                </a:lnTo>
                <a:cubicBezTo>
                  <a:pt x="377693" y="353906"/>
                  <a:pt x="383308" y="359523"/>
                  <a:pt x="383308" y="366454"/>
                </a:cubicBezTo>
                <a:cubicBezTo>
                  <a:pt x="383308" y="373385"/>
                  <a:pt x="377693" y="379002"/>
                  <a:pt x="370760" y="379002"/>
                </a:cubicBezTo>
                <a:close/>
              </a:path>
            </a:pathLst>
          </a:custGeom>
          <a:solidFill>
            <a:schemeClr val="bg1"/>
          </a:solidFill>
          <a:ln w="1185"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9" name="椭圆 18">
            <a:extLst>
              <a:ext uri="{FF2B5EF4-FFF2-40B4-BE49-F238E27FC236}">
                <a16:creationId xmlns:a16="http://schemas.microsoft.com/office/drawing/2014/main" id="{84C89445-6014-4015-A221-9B1717F62761}"/>
              </a:ext>
            </a:extLst>
          </p:cNvPr>
          <p:cNvSpPr/>
          <p:nvPr/>
        </p:nvSpPr>
        <p:spPr>
          <a:xfrm>
            <a:off x="7383151" y="3375254"/>
            <a:ext cx="695325" cy="695325"/>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dirty="0">
                <a:cs typeface="+mn-ea"/>
                <a:sym typeface="+mn-lt"/>
              </a:rPr>
              <a:t>c</a:t>
            </a:r>
            <a:endParaRPr lang="zh-CN" altLang="en-US" dirty="0">
              <a:cs typeface="+mn-ea"/>
              <a:sym typeface="+mn-lt"/>
            </a:endParaRPr>
          </a:p>
        </p:txBody>
      </p:sp>
      <p:sp>
        <p:nvSpPr>
          <p:cNvPr id="20" name="文本框 14">
            <a:extLst>
              <a:ext uri="{FF2B5EF4-FFF2-40B4-BE49-F238E27FC236}">
                <a16:creationId xmlns:a16="http://schemas.microsoft.com/office/drawing/2014/main" id="{B3945A8F-D934-4A11-8009-5E2549ED707D}"/>
              </a:ext>
            </a:extLst>
          </p:cNvPr>
          <p:cNvSpPr txBox="1"/>
          <p:nvPr/>
        </p:nvSpPr>
        <p:spPr>
          <a:xfrm>
            <a:off x="8373477" y="3375254"/>
            <a:ext cx="2462213" cy="369332"/>
          </a:xfrm>
          <a:prstGeom prst="rect">
            <a:avLst/>
          </a:prstGeom>
          <a:noFill/>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0" i="0" dirty="0">
                <a:solidFill>
                  <a:schemeClr val="accent1"/>
                </a:solidFill>
                <a:effectLst/>
                <a:latin typeface="微软雅黑" panose="020B0503020204020204" pitchFamily="34" charset="-122"/>
              </a:rPr>
              <a:t>重统筹，提效率。</a:t>
            </a:r>
            <a:endParaRPr lang="zh-CN" altLang="en-US" sz="2400" dirty="0">
              <a:solidFill>
                <a:schemeClr val="accent1"/>
              </a:solidFill>
              <a:latin typeface="+mj-ea"/>
              <a:ea typeface="+mj-ea"/>
              <a:cs typeface="+mn-ea"/>
              <a:sym typeface="+mn-lt"/>
            </a:endParaRPr>
          </a:p>
        </p:txBody>
      </p:sp>
      <p:sp>
        <p:nvSpPr>
          <p:cNvPr id="21" name="文本框 15">
            <a:extLst>
              <a:ext uri="{FF2B5EF4-FFF2-40B4-BE49-F238E27FC236}">
                <a16:creationId xmlns:a16="http://schemas.microsoft.com/office/drawing/2014/main" id="{734CDE92-A481-4EAC-8665-B5D20B538B68}"/>
              </a:ext>
            </a:extLst>
          </p:cNvPr>
          <p:cNvSpPr txBox="1"/>
          <p:nvPr/>
        </p:nvSpPr>
        <p:spPr>
          <a:xfrm>
            <a:off x="8373477" y="3780360"/>
            <a:ext cx="2719438" cy="542200"/>
          </a:xfrm>
          <a:prstGeom prst="rect">
            <a:avLst/>
          </a:prstGeom>
          <a:noFill/>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i="0" dirty="0">
                <a:solidFill>
                  <a:srgbClr val="121212"/>
                </a:solidFill>
                <a:effectLst/>
                <a:latin typeface="微软雅黑" panose="020B0503020204020204" pitchFamily="34" charset="-122"/>
              </a:rPr>
              <a:t>增强对于工作的独立思考性，提升发现、分析和解决实际问题的能力</a:t>
            </a:r>
            <a:endParaRPr lang="zh-CN" altLang="en-US" sz="1400" b="0" dirty="0">
              <a:solidFill>
                <a:schemeClr val="tx1">
                  <a:lumMod val="75000"/>
                  <a:lumOff val="25000"/>
                </a:schemeClr>
              </a:solidFill>
              <a:effectLst/>
              <a:cs typeface="+mn-ea"/>
              <a:sym typeface="+mn-lt"/>
            </a:endParaRPr>
          </a:p>
        </p:txBody>
      </p:sp>
      <p:sp>
        <p:nvSpPr>
          <p:cNvPr id="22" name="任意多边形: 形状 21">
            <a:extLst>
              <a:ext uri="{FF2B5EF4-FFF2-40B4-BE49-F238E27FC236}">
                <a16:creationId xmlns:a16="http://schemas.microsoft.com/office/drawing/2014/main" id="{0FC5BCB1-8A5B-434F-ADCD-827ED9CF7DC3}"/>
              </a:ext>
            </a:extLst>
          </p:cNvPr>
          <p:cNvSpPr/>
          <p:nvPr/>
        </p:nvSpPr>
        <p:spPr>
          <a:xfrm>
            <a:off x="7571735" y="3537158"/>
            <a:ext cx="343849" cy="371515"/>
          </a:xfrm>
          <a:custGeom>
            <a:avLst/>
            <a:gdLst>
              <a:gd name="connsiteX0" fmla="*/ 396316 w 424226"/>
              <a:gd name="connsiteY0" fmla="*/ 389331 h 458360"/>
              <a:gd name="connsiteX1" fmla="*/ 423502 w 424226"/>
              <a:gd name="connsiteY1" fmla="*/ 343031 h 458360"/>
              <a:gd name="connsiteX2" fmla="*/ 408140 w 424226"/>
              <a:gd name="connsiteY2" fmla="*/ 41114 h 458360"/>
              <a:gd name="connsiteX3" fmla="*/ 364738 w 424226"/>
              <a:gd name="connsiteY3" fmla="*/ -282 h 458360"/>
              <a:gd name="connsiteX4" fmla="*/ 285495 w 424226"/>
              <a:gd name="connsiteY4" fmla="*/ -282 h 458360"/>
              <a:gd name="connsiteX5" fmla="*/ 285495 w 424226"/>
              <a:gd name="connsiteY5" fmla="*/ 244153 h 458360"/>
              <a:gd name="connsiteX6" fmla="*/ 224380 w 424226"/>
              <a:gd name="connsiteY6" fmla="*/ 183051 h 458360"/>
              <a:gd name="connsiteX7" fmla="*/ 163278 w 424226"/>
              <a:gd name="connsiteY7" fmla="*/ 244153 h 458360"/>
              <a:gd name="connsiteX8" fmla="*/ 163278 w 424226"/>
              <a:gd name="connsiteY8" fmla="*/ -282 h 458360"/>
              <a:gd name="connsiteX9" fmla="*/ 61336 w 424226"/>
              <a:gd name="connsiteY9" fmla="*/ -282 h 458360"/>
              <a:gd name="connsiteX10" fmla="*/ 17970 w 424226"/>
              <a:gd name="connsiteY10" fmla="*/ 41114 h 458360"/>
              <a:gd name="connsiteX11" fmla="*/ -657 w 424226"/>
              <a:gd name="connsiteY11" fmla="*/ 407340 h 458360"/>
              <a:gd name="connsiteX12" fmla="*/ 43185 w 424226"/>
              <a:gd name="connsiteY12" fmla="*/ 458079 h 458360"/>
              <a:gd name="connsiteX13" fmla="*/ 382961 w 424226"/>
              <a:gd name="connsiteY13" fmla="*/ 458079 h 458360"/>
              <a:gd name="connsiteX14" fmla="*/ 420949 w 424226"/>
              <a:gd name="connsiteY14" fmla="*/ 434205 h 458360"/>
              <a:gd name="connsiteX15" fmla="*/ 396316 w 424226"/>
              <a:gd name="connsiteY15" fmla="*/ 389331 h 458360"/>
              <a:gd name="connsiteX16" fmla="*/ 365759 w 424226"/>
              <a:gd name="connsiteY16" fmla="*/ 381685 h 458360"/>
              <a:gd name="connsiteX17" fmla="*/ 381037 w 424226"/>
              <a:gd name="connsiteY17" fmla="*/ 427521 h 458360"/>
              <a:gd name="connsiteX18" fmla="*/ 75499 w 424226"/>
              <a:gd name="connsiteY18" fmla="*/ 427521 h 458360"/>
              <a:gd name="connsiteX19" fmla="*/ 29663 w 424226"/>
              <a:gd name="connsiteY19" fmla="*/ 381685 h 458360"/>
              <a:gd name="connsiteX20" fmla="*/ 75499 w 424226"/>
              <a:gd name="connsiteY20" fmla="*/ 335849 h 458360"/>
              <a:gd name="connsiteX21" fmla="*/ 381037 w 424226"/>
              <a:gd name="connsiteY21" fmla="*/ 335849 h 458360"/>
              <a:gd name="connsiteX22" fmla="*/ 365806 w 424226"/>
              <a:gd name="connsiteY22" fmla="*/ 381685 h 45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4226" h="458360">
                <a:moveTo>
                  <a:pt x="396316" y="389331"/>
                </a:moveTo>
                <a:cubicBezTo>
                  <a:pt x="396364" y="370122"/>
                  <a:pt x="406751" y="352434"/>
                  <a:pt x="423502" y="343031"/>
                </a:cubicBezTo>
                <a:lnTo>
                  <a:pt x="408140" y="41114"/>
                </a:lnTo>
                <a:cubicBezTo>
                  <a:pt x="406858" y="18024"/>
                  <a:pt x="387863" y="-92"/>
                  <a:pt x="364738" y="-282"/>
                </a:cubicBezTo>
                <a:lnTo>
                  <a:pt x="285495" y="-282"/>
                </a:lnTo>
                <a:lnTo>
                  <a:pt x="285495" y="244153"/>
                </a:lnTo>
                <a:lnTo>
                  <a:pt x="224380" y="183051"/>
                </a:lnTo>
                <a:lnTo>
                  <a:pt x="163278" y="244153"/>
                </a:lnTo>
                <a:lnTo>
                  <a:pt x="163278" y="-282"/>
                </a:lnTo>
                <a:lnTo>
                  <a:pt x="61336" y="-282"/>
                </a:lnTo>
                <a:cubicBezTo>
                  <a:pt x="38228" y="-68"/>
                  <a:pt x="19252" y="18036"/>
                  <a:pt x="17970" y="41114"/>
                </a:cubicBezTo>
                <a:lnTo>
                  <a:pt x="-657" y="407340"/>
                </a:lnTo>
                <a:cubicBezTo>
                  <a:pt x="-2034" y="435226"/>
                  <a:pt x="17602" y="458079"/>
                  <a:pt x="43185" y="458079"/>
                </a:cubicBezTo>
                <a:lnTo>
                  <a:pt x="382961" y="458079"/>
                </a:lnTo>
                <a:cubicBezTo>
                  <a:pt x="399486" y="458079"/>
                  <a:pt x="413423" y="448463"/>
                  <a:pt x="420949" y="434205"/>
                </a:cubicBezTo>
                <a:cubicBezTo>
                  <a:pt x="405635" y="424423"/>
                  <a:pt x="396352" y="407506"/>
                  <a:pt x="396316" y="389331"/>
                </a:cubicBezTo>
                <a:close/>
                <a:moveTo>
                  <a:pt x="365759" y="381685"/>
                </a:moveTo>
                <a:cubicBezTo>
                  <a:pt x="365759" y="395670"/>
                  <a:pt x="364417" y="419876"/>
                  <a:pt x="381037" y="427521"/>
                </a:cubicBezTo>
                <a:lnTo>
                  <a:pt x="75499" y="427521"/>
                </a:lnTo>
                <a:cubicBezTo>
                  <a:pt x="50184" y="427521"/>
                  <a:pt x="29663" y="406995"/>
                  <a:pt x="29663" y="381685"/>
                </a:cubicBezTo>
                <a:cubicBezTo>
                  <a:pt x="29663" y="356375"/>
                  <a:pt x="50184" y="335849"/>
                  <a:pt x="75499" y="335849"/>
                </a:cubicBezTo>
                <a:lnTo>
                  <a:pt x="381037" y="335849"/>
                </a:lnTo>
                <a:cubicBezTo>
                  <a:pt x="364405" y="346011"/>
                  <a:pt x="365806" y="367736"/>
                  <a:pt x="365806" y="381685"/>
                </a:cubicBezTo>
                <a:close/>
              </a:path>
            </a:pathLst>
          </a:custGeom>
          <a:solidFill>
            <a:schemeClr val="bg1"/>
          </a:solidFill>
          <a:ln w="1185"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文本框 9">
            <a:extLst>
              <a:ext uri="{FF2B5EF4-FFF2-40B4-BE49-F238E27FC236}">
                <a16:creationId xmlns:a16="http://schemas.microsoft.com/office/drawing/2014/main" id="{E9558CDA-9B3C-492B-925C-AA3474C09B3C}"/>
              </a:ext>
            </a:extLst>
          </p:cNvPr>
          <p:cNvSpPr txBox="1"/>
          <p:nvPr/>
        </p:nvSpPr>
        <p:spPr>
          <a:xfrm>
            <a:off x="8373477" y="5012125"/>
            <a:ext cx="1538883" cy="369332"/>
          </a:xfrm>
          <a:prstGeom prst="rect">
            <a:avLst/>
          </a:prstGeom>
          <a:noFill/>
          <a:effectLst/>
        </p:spPr>
        <p:txBody>
          <a:bodyPr wrap="non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accent1"/>
                </a:solidFill>
                <a:latin typeface="+mj-ea"/>
                <a:ea typeface="+mj-ea"/>
                <a:cs typeface="+mn-ea"/>
                <a:sym typeface="+mn-lt"/>
              </a:rPr>
              <a:t>提升积极性</a:t>
            </a:r>
          </a:p>
        </p:txBody>
      </p:sp>
      <p:sp>
        <p:nvSpPr>
          <p:cNvPr id="25" name="文本框 10">
            <a:extLst>
              <a:ext uri="{FF2B5EF4-FFF2-40B4-BE49-F238E27FC236}">
                <a16:creationId xmlns:a16="http://schemas.microsoft.com/office/drawing/2014/main" id="{C828FC34-F6B2-4745-8A11-12AEB2BB068C}"/>
              </a:ext>
            </a:extLst>
          </p:cNvPr>
          <p:cNvSpPr txBox="1"/>
          <p:nvPr/>
        </p:nvSpPr>
        <p:spPr>
          <a:xfrm>
            <a:off x="8373477" y="5376720"/>
            <a:ext cx="2447494" cy="533992"/>
          </a:xfrm>
          <a:prstGeom prst="rect">
            <a:avLst/>
          </a:prstGeom>
          <a:noFill/>
          <a:effectLst/>
        </p:spPr>
        <p:txBody>
          <a:bodyPr wrap="square" lIns="0" tIns="0" rIns="0" bIns="0"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0" i="0" dirty="0">
                <a:solidFill>
                  <a:srgbClr val="121212"/>
                </a:solidFill>
                <a:effectLst/>
                <a:latin typeface="微软雅黑" panose="020B0503020204020204" pitchFamily="34" charset="-122"/>
              </a:rPr>
              <a:t>积极为公司的发展做出自己应尽的职责</a:t>
            </a:r>
            <a:endParaRPr lang="zh-CN" altLang="en-US" sz="1260" b="0" dirty="0">
              <a:solidFill>
                <a:schemeClr val="tx1">
                  <a:lumMod val="75000"/>
                  <a:lumOff val="25000"/>
                </a:schemeClr>
              </a:solidFill>
              <a:effectLst/>
              <a:cs typeface="+mn-ea"/>
              <a:sym typeface="+mn-lt"/>
            </a:endParaRPr>
          </a:p>
        </p:txBody>
      </p:sp>
      <p:sp>
        <p:nvSpPr>
          <p:cNvPr id="28" name="椭圆 27">
            <a:extLst>
              <a:ext uri="{FF2B5EF4-FFF2-40B4-BE49-F238E27FC236}">
                <a16:creationId xmlns:a16="http://schemas.microsoft.com/office/drawing/2014/main" id="{823EBCC8-8739-41DD-88B0-438E4410C3B3}"/>
              </a:ext>
            </a:extLst>
          </p:cNvPr>
          <p:cNvSpPr/>
          <p:nvPr/>
        </p:nvSpPr>
        <p:spPr>
          <a:xfrm>
            <a:off x="7323522" y="1666679"/>
            <a:ext cx="810212" cy="810212"/>
          </a:xfrm>
          <a:prstGeom prst="ellipse">
            <a:avLst/>
          </a:prstGeom>
          <a:gradFill flip="none" rotWithShape="1">
            <a:gsLst>
              <a:gs pos="100000">
                <a:schemeClr val="accent1"/>
              </a:gs>
              <a:gs pos="57000">
                <a:schemeClr val="accent1">
                  <a:alpha val="0"/>
                </a:schemeClr>
              </a:gs>
            </a:gsLst>
            <a:path path="circle">
              <a:fillToRect l="50000" t="50000" r="50000" b="50000"/>
            </a:path>
            <a:tileRect/>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29" name="椭圆 28">
            <a:extLst>
              <a:ext uri="{FF2B5EF4-FFF2-40B4-BE49-F238E27FC236}">
                <a16:creationId xmlns:a16="http://schemas.microsoft.com/office/drawing/2014/main" id="{6550B9AD-6A6C-47D3-ADED-9B8F92CEAAB4}"/>
              </a:ext>
            </a:extLst>
          </p:cNvPr>
          <p:cNvSpPr/>
          <p:nvPr/>
        </p:nvSpPr>
        <p:spPr>
          <a:xfrm>
            <a:off x="7263269" y="1621983"/>
            <a:ext cx="904816" cy="904816"/>
          </a:xfrm>
          <a:prstGeom prst="ellipse">
            <a:avLst/>
          </a:prstGeom>
          <a:no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30" name="椭圆 29">
            <a:extLst>
              <a:ext uri="{FF2B5EF4-FFF2-40B4-BE49-F238E27FC236}">
                <a16:creationId xmlns:a16="http://schemas.microsoft.com/office/drawing/2014/main" id="{38013235-A251-4F42-9B6B-A8875DC19074}"/>
              </a:ext>
            </a:extLst>
          </p:cNvPr>
          <p:cNvSpPr/>
          <p:nvPr/>
        </p:nvSpPr>
        <p:spPr>
          <a:xfrm>
            <a:off x="7323522" y="3319079"/>
            <a:ext cx="810212" cy="810212"/>
          </a:xfrm>
          <a:prstGeom prst="ellipse">
            <a:avLst/>
          </a:prstGeom>
          <a:gradFill flip="none" rotWithShape="1">
            <a:gsLst>
              <a:gs pos="100000">
                <a:schemeClr val="accent1"/>
              </a:gs>
              <a:gs pos="57000">
                <a:schemeClr val="accent1">
                  <a:alpha val="0"/>
                </a:schemeClr>
              </a:gs>
            </a:gsLst>
            <a:path path="circle">
              <a:fillToRect l="50000" t="50000" r="50000" b="50000"/>
            </a:path>
            <a:tileRect/>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cs typeface="+mn-ea"/>
              <a:sym typeface="+mn-lt"/>
            </a:endParaRPr>
          </a:p>
        </p:txBody>
      </p:sp>
      <p:sp>
        <p:nvSpPr>
          <p:cNvPr id="31" name="椭圆 30">
            <a:extLst>
              <a:ext uri="{FF2B5EF4-FFF2-40B4-BE49-F238E27FC236}">
                <a16:creationId xmlns:a16="http://schemas.microsoft.com/office/drawing/2014/main" id="{1ADB12F4-CDF6-4BF0-B9A1-64DB0E728DBF}"/>
              </a:ext>
            </a:extLst>
          </p:cNvPr>
          <p:cNvSpPr/>
          <p:nvPr/>
        </p:nvSpPr>
        <p:spPr>
          <a:xfrm>
            <a:off x="7263269" y="3274383"/>
            <a:ext cx="904816" cy="904816"/>
          </a:xfrm>
          <a:prstGeom prst="ellipse">
            <a:avLst/>
          </a:prstGeom>
          <a:no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32" name="椭圆 31">
            <a:extLst>
              <a:ext uri="{FF2B5EF4-FFF2-40B4-BE49-F238E27FC236}">
                <a16:creationId xmlns:a16="http://schemas.microsoft.com/office/drawing/2014/main" id="{C8B23F23-0E51-4D6C-B85C-EB93BDDF9924}"/>
              </a:ext>
            </a:extLst>
          </p:cNvPr>
          <p:cNvSpPr/>
          <p:nvPr/>
        </p:nvSpPr>
        <p:spPr>
          <a:xfrm>
            <a:off x="7323522" y="4947738"/>
            <a:ext cx="810212" cy="810212"/>
          </a:xfrm>
          <a:prstGeom prst="ellipse">
            <a:avLst/>
          </a:prstGeom>
          <a:gradFill flip="none" rotWithShape="1">
            <a:gsLst>
              <a:gs pos="100000">
                <a:schemeClr val="accent1"/>
              </a:gs>
              <a:gs pos="57000">
                <a:schemeClr val="accent1">
                  <a:alpha val="0"/>
                </a:schemeClr>
              </a:gs>
            </a:gsLst>
            <a:path path="circle">
              <a:fillToRect l="50000" t="50000" r="50000" b="50000"/>
            </a:path>
            <a:tileRect/>
          </a:gra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cs typeface="+mn-ea"/>
              <a:sym typeface="+mn-lt"/>
            </a:endParaRPr>
          </a:p>
        </p:txBody>
      </p:sp>
      <p:sp>
        <p:nvSpPr>
          <p:cNvPr id="33" name="椭圆 32">
            <a:extLst>
              <a:ext uri="{FF2B5EF4-FFF2-40B4-BE49-F238E27FC236}">
                <a16:creationId xmlns:a16="http://schemas.microsoft.com/office/drawing/2014/main" id="{F8B7974F-0F63-4EE8-A85F-C24384EF7F1E}"/>
              </a:ext>
            </a:extLst>
          </p:cNvPr>
          <p:cNvSpPr/>
          <p:nvPr/>
        </p:nvSpPr>
        <p:spPr>
          <a:xfrm>
            <a:off x="7263269" y="4894722"/>
            <a:ext cx="904816" cy="904816"/>
          </a:xfrm>
          <a:prstGeom prst="ellipse">
            <a:avLst/>
          </a:prstGeom>
          <a:no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27" name="椭圆 26">
            <a:extLst>
              <a:ext uri="{FF2B5EF4-FFF2-40B4-BE49-F238E27FC236}">
                <a16:creationId xmlns:a16="http://schemas.microsoft.com/office/drawing/2014/main" id="{49FBC6E9-77D8-4ED5-854D-44D252542968}"/>
              </a:ext>
            </a:extLst>
          </p:cNvPr>
          <p:cNvSpPr/>
          <p:nvPr/>
        </p:nvSpPr>
        <p:spPr>
          <a:xfrm>
            <a:off x="7387526" y="5003298"/>
            <a:ext cx="695325" cy="695325"/>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cs typeface="+mn-ea"/>
              <a:sym typeface="+mn-lt"/>
            </a:endParaRPr>
          </a:p>
        </p:txBody>
      </p:sp>
      <p:sp>
        <p:nvSpPr>
          <p:cNvPr id="26" name="任意多边形: 形状 25">
            <a:extLst>
              <a:ext uri="{FF2B5EF4-FFF2-40B4-BE49-F238E27FC236}">
                <a16:creationId xmlns:a16="http://schemas.microsoft.com/office/drawing/2014/main" id="{00A333CA-356A-4B48-A4E5-72593435DE93}"/>
              </a:ext>
            </a:extLst>
          </p:cNvPr>
          <p:cNvSpPr/>
          <p:nvPr/>
        </p:nvSpPr>
        <p:spPr>
          <a:xfrm>
            <a:off x="7511186" y="5124987"/>
            <a:ext cx="439074" cy="439074"/>
          </a:xfrm>
          <a:custGeom>
            <a:avLst/>
            <a:gdLst>
              <a:gd name="connsiteX0" fmla="*/ 226401 w 453813"/>
              <a:gd name="connsiteY0" fmla="*/ 241660 h 453813"/>
              <a:gd name="connsiteX1" fmla="*/ 343847 w 453813"/>
              <a:gd name="connsiteY1" fmla="*/ 241660 h 453813"/>
              <a:gd name="connsiteX2" fmla="*/ 357808 w 453813"/>
              <a:gd name="connsiteY2" fmla="*/ 227699 h 453813"/>
              <a:gd name="connsiteX3" fmla="*/ 343847 w 453813"/>
              <a:gd name="connsiteY3" fmla="*/ 213738 h 453813"/>
              <a:gd name="connsiteX4" fmla="*/ 240362 w 453813"/>
              <a:gd name="connsiteY4" fmla="*/ 213738 h 453813"/>
              <a:gd name="connsiteX5" fmla="*/ 240362 w 453813"/>
              <a:gd name="connsiteY5" fmla="*/ 76171 h 453813"/>
              <a:gd name="connsiteX6" fmla="*/ 226817 w 453813"/>
              <a:gd name="connsiteY6" fmla="*/ 61806 h 453813"/>
              <a:gd name="connsiteX7" fmla="*/ 212452 w 453813"/>
              <a:gd name="connsiteY7" fmla="*/ 75352 h 453813"/>
              <a:gd name="connsiteX8" fmla="*/ 212452 w 453813"/>
              <a:gd name="connsiteY8" fmla="*/ 76171 h 453813"/>
              <a:gd name="connsiteX9" fmla="*/ 212452 w 453813"/>
              <a:gd name="connsiteY9" fmla="*/ 241660 h 453813"/>
              <a:gd name="connsiteX10" fmla="*/ 226188 w 453813"/>
              <a:gd name="connsiteY10" fmla="*/ 453496 h 453813"/>
              <a:gd name="connsiteX11" fmla="*/ -725 w 453813"/>
              <a:gd name="connsiteY11" fmla="*/ 226595 h 453813"/>
              <a:gd name="connsiteX12" fmla="*/ 226188 w 453813"/>
              <a:gd name="connsiteY12" fmla="*/ -282 h 453813"/>
              <a:gd name="connsiteX13" fmla="*/ 453089 w 453813"/>
              <a:gd name="connsiteY13" fmla="*/ 226631 h 453813"/>
              <a:gd name="connsiteX14" fmla="*/ 226188 w 453813"/>
              <a:gd name="connsiteY14" fmla="*/ 453532 h 45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13" h="453813">
                <a:moveTo>
                  <a:pt x="226401" y="241660"/>
                </a:moveTo>
                <a:lnTo>
                  <a:pt x="343847" y="241660"/>
                </a:lnTo>
                <a:cubicBezTo>
                  <a:pt x="351551" y="241660"/>
                  <a:pt x="357808" y="235404"/>
                  <a:pt x="357808" y="227699"/>
                </a:cubicBezTo>
                <a:cubicBezTo>
                  <a:pt x="357808" y="219995"/>
                  <a:pt x="351551" y="213738"/>
                  <a:pt x="343847" y="213738"/>
                </a:cubicBezTo>
                <a:lnTo>
                  <a:pt x="240362" y="213738"/>
                </a:lnTo>
                <a:lnTo>
                  <a:pt x="240362" y="76171"/>
                </a:lnTo>
                <a:cubicBezTo>
                  <a:pt x="240588" y="68466"/>
                  <a:pt x="234522" y="62032"/>
                  <a:pt x="226817" y="61806"/>
                </a:cubicBezTo>
                <a:cubicBezTo>
                  <a:pt x="219112" y="61581"/>
                  <a:pt x="212678" y="67647"/>
                  <a:pt x="212452" y="75352"/>
                </a:cubicBezTo>
                <a:cubicBezTo>
                  <a:pt x="212440" y="75625"/>
                  <a:pt x="212440" y="75898"/>
                  <a:pt x="212452" y="76171"/>
                </a:cubicBezTo>
                <a:lnTo>
                  <a:pt x="212452" y="241660"/>
                </a:lnTo>
                <a:close/>
                <a:moveTo>
                  <a:pt x="226188" y="453496"/>
                </a:moveTo>
                <a:cubicBezTo>
                  <a:pt x="100872" y="453496"/>
                  <a:pt x="-725" y="351911"/>
                  <a:pt x="-725" y="226595"/>
                </a:cubicBezTo>
                <a:cubicBezTo>
                  <a:pt x="-725" y="101279"/>
                  <a:pt x="100872" y="-282"/>
                  <a:pt x="226188" y="-282"/>
                </a:cubicBezTo>
                <a:cubicBezTo>
                  <a:pt x="351504" y="-282"/>
                  <a:pt x="453089" y="101303"/>
                  <a:pt x="453089" y="226631"/>
                </a:cubicBezTo>
                <a:cubicBezTo>
                  <a:pt x="453089" y="351959"/>
                  <a:pt x="351504" y="453532"/>
                  <a:pt x="226188" y="453532"/>
                </a:cubicBezTo>
                <a:close/>
              </a:path>
            </a:pathLst>
          </a:custGeom>
          <a:solidFill>
            <a:schemeClr val="bg1"/>
          </a:solidFill>
          <a:ln w="1185" cap="flat">
            <a:noFill/>
            <a:prstDash val="solid"/>
            <a:miter/>
          </a:ln>
          <a:effectLst/>
        </p:spPr>
        <p:txBody>
          <a:bodyPr lIns="82296" tIns="41148" rIns="82296" bIns="41148"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20">
              <a:cs typeface="+mn-ea"/>
              <a:sym typeface="+mn-lt"/>
            </a:endParaRPr>
          </a:p>
        </p:txBody>
      </p:sp>
      <p:cxnSp>
        <p:nvCxnSpPr>
          <p:cNvPr id="10" name="直接连接符 9">
            <a:extLst>
              <a:ext uri="{FF2B5EF4-FFF2-40B4-BE49-F238E27FC236}">
                <a16:creationId xmlns:a16="http://schemas.microsoft.com/office/drawing/2014/main" id="{193B4E28-2AAF-48A2-8DC0-5903AA19B77C}"/>
              </a:ext>
            </a:extLst>
          </p:cNvPr>
          <p:cNvCxnSpPr/>
          <p:nvPr/>
        </p:nvCxnSpPr>
        <p:spPr>
          <a:xfrm>
            <a:off x="7715677" y="2661701"/>
            <a:ext cx="0" cy="487524"/>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A6F1AAD3-D72B-4413-A9C8-0B2F8D1E8CAD}"/>
              </a:ext>
            </a:extLst>
          </p:cNvPr>
          <p:cNvCxnSpPr/>
          <p:nvPr/>
        </p:nvCxnSpPr>
        <p:spPr>
          <a:xfrm>
            <a:off x="7715677" y="4312832"/>
            <a:ext cx="0" cy="487524"/>
          </a:xfrm>
          <a:prstGeom prst="line">
            <a:avLst/>
          </a:prstGeom>
          <a:ln w="2540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72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B41C9761-3D3D-49CE-B4E0-2D3E42BC0924}"/>
              </a:ext>
            </a:extLst>
          </p:cNvPr>
          <p:cNvSpPr txBox="1"/>
          <p:nvPr/>
        </p:nvSpPr>
        <p:spPr>
          <a:xfrm>
            <a:off x="3594251" y="2668151"/>
            <a:ext cx="4808971" cy="1323439"/>
          </a:xfrm>
          <a:prstGeom prst="rect">
            <a:avLst/>
          </a:prstGeom>
          <a:noFill/>
        </p:spPr>
        <p:txBody>
          <a:bodyPr wrap="square" rtlCol="0">
            <a:noAutofit/>
          </a:bodyPr>
          <a:lstStyle/>
          <a:p>
            <a:pPr algn="dist"/>
            <a:r>
              <a:rPr lang="zh-CN" altLang="en-US" sz="8000">
                <a:solidFill>
                  <a:schemeClr val="bg1"/>
                </a:solidFill>
                <a:latin typeface="+mj-ea"/>
                <a:ea typeface="+mj-ea"/>
                <a:cs typeface="+mn-ea"/>
                <a:sym typeface="+mn-lt"/>
              </a:rPr>
              <a:t>未来规划</a:t>
            </a:r>
          </a:p>
        </p:txBody>
      </p:sp>
      <p:sp>
        <p:nvSpPr>
          <p:cNvPr id="52" name="TextBox 111">
            <a:extLst>
              <a:ext uri="{FF2B5EF4-FFF2-40B4-BE49-F238E27FC236}">
                <a16:creationId xmlns:a16="http://schemas.microsoft.com/office/drawing/2014/main" id="{AF9086BC-DB26-4959-91AA-A32F5B69F883}"/>
              </a:ext>
            </a:extLst>
          </p:cNvPr>
          <p:cNvSpPr txBox="1">
            <a:spLocks noChangeArrowheads="1"/>
          </p:cNvSpPr>
          <p:nvPr/>
        </p:nvSpPr>
        <p:spPr bwMode="auto">
          <a:xfrm>
            <a:off x="3741722" y="3962000"/>
            <a:ext cx="4487878" cy="32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4" rIns="91372" bIns="45684">
            <a:noAutofit/>
          </a:bodyPr>
          <a:lstStyle>
            <a:lvl1pPr>
              <a:defRPr>
                <a:solidFill>
                  <a:schemeClr val="tx1"/>
                </a:solidFill>
                <a:latin typeface="等线" panose="02010600030101010101" pitchFamily="2" charset="-122"/>
              </a:defRPr>
            </a:lvl1pPr>
            <a:lvl2pPr marL="742950" indent="-285750">
              <a:defRPr>
                <a:solidFill>
                  <a:schemeClr val="tx1"/>
                </a:solidFill>
                <a:latin typeface="等线" panose="02010600030101010101" pitchFamily="2" charset="-122"/>
              </a:defRPr>
            </a:lvl2pPr>
            <a:lvl3pPr marL="1143000" indent="-228600">
              <a:defRPr>
                <a:solidFill>
                  <a:schemeClr val="tx1"/>
                </a:solidFill>
                <a:latin typeface="等线" panose="02010600030101010101" pitchFamily="2" charset="-122"/>
              </a:defRPr>
            </a:lvl3pPr>
            <a:lvl4pPr marL="1600200" indent="-228600">
              <a:defRPr>
                <a:solidFill>
                  <a:schemeClr val="tx1"/>
                </a:solidFill>
                <a:latin typeface="等线" panose="02010600030101010101" pitchFamily="2" charset="-122"/>
              </a:defRPr>
            </a:lvl4pPr>
            <a:lvl5pPr marL="2057400" indent="-228600">
              <a:defRPr>
                <a:solidFill>
                  <a:schemeClr val="tx1"/>
                </a:solidFill>
                <a:latin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defRPr>
            </a:lvl9pPr>
          </a:lstStyle>
          <a:p>
            <a:pPr algn="dist" fontAlgn="base">
              <a:lnSpc>
                <a:spcPct val="120000"/>
              </a:lnSpc>
              <a:spcBef>
                <a:spcPct val="0"/>
              </a:spcBef>
              <a:spcAft>
                <a:spcPct val="0"/>
              </a:spcAft>
              <a:defRPr/>
            </a:pPr>
            <a:r>
              <a:rPr lang="en-US" altLang="zh-CN" sz="2000" baseline="-3000">
                <a:solidFill>
                  <a:schemeClr val="tx1">
                    <a:lumMod val="65000"/>
                    <a:lumOff val="35000"/>
                  </a:schemeClr>
                </a:solidFill>
                <a:latin typeface="+mn-lt"/>
                <a:cs typeface="+mn-ea"/>
                <a:sym typeface="+mn-lt"/>
              </a:rPr>
              <a:t>Future Plan</a:t>
            </a:r>
          </a:p>
        </p:txBody>
      </p:sp>
      <p:sp>
        <p:nvSpPr>
          <p:cNvPr id="54" name="文本框 53">
            <a:extLst>
              <a:ext uri="{FF2B5EF4-FFF2-40B4-BE49-F238E27FC236}">
                <a16:creationId xmlns:a16="http://schemas.microsoft.com/office/drawing/2014/main" id="{23F2E093-CD9A-4B27-A20F-F20B07B97532}"/>
              </a:ext>
            </a:extLst>
          </p:cNvPr>
          <p:cNvSpPr txBox="1"/>
          <p:nvPr/>
        </p:nvSpPr>
        <p:spPr>
          <a:xfrm>
            <a:off x="5494479" y="1869321"/>
            <a:ext cx="654346" cy="923330"/>
          </a:xfrm>
          <a:prstGeom prst="rect">
            <a:avLst/>
          </a:prstGeom>
          <a:noFill/>
        </p:spPr>
        <p:txBody>
          <a:bodyPr wrap="none" rtlCol="0">
            <a:noAutofit/>
          </a:bodyPr>
          <a:lstStyle>
            <a:defPPr>
              <a:defRPr lang="zh-CN"/>
            </a:defPPr>
            <a:lvl1pPr algn="ctr">
              <a:defRPr kumimoji="0" sz="13800" b="0" i="0" u="none" strike="noStrike" cap="none" spc="0" normalizeH="0" baseline="0">
                <a:ln>
                  <a:noFill/>
                </a:ln>
                <a:gradFill flip="none" rotWithShape="1">
                  <a:gsLst>
                    <a:gs pos="100000">
                      <a:srgbClr val="E83B11"/>
                    </a:gs>
                    <a:gs pos="50000">
                      <a:srgbClr val="EE5B43"/>
                    </a:gs>
                    <a:gs pos="0">
                      <a:srgbClr val="F47A74"/>
                    </a:gs>
                  </a:gsLst>
                  <a:lin ang="5400000" scaled="1"/>
                  <a:tileRect/>
                </a:gradFill>
                <a:effectLst/>
                <a:uLnTx/>
                <a:uFillTx/>
                <a:latin typeface="华光综艺_CNKI" panose="02000500000000000000" pitchFamily="2" charset="-122"/>
                <a:ea typeface="华光综艺_CNKI" panose="02000500000000000000" pitchFamily="2" charset="-122"/>
              </a:defRPr>
            </a:lvl1pPr>
          </a:lstStyle>
          <a:p>
            <a:r>
              <a:rPr lang="en-US" altLang="zh-CN" sz="5400" dirty="0">
                <a:ln>
                  <a:solidFill>
                    <a:schemeClr val="bg1"/>
                  </a:solidFill>
                </a:ln>
                <a:noFill/>
                <a:latin typeface="+mj-ea"/>
                <a:ea typeface="+mj-ea"/>
                <a:cs typeface="+mn-ea"/>
                <a:sym typeface="+mn-lt"/>
              </a:rPr>
              <a:t>0</a:t>
            </a:r>
            <a:endParaRPr lang="zh-CN" altLang="en-US" sz="5400" dirty="0">
              <a:ln>
                <a:solidFill>
                  <a:schemeClr val="bg1"/>
                </a:solidFill>
              </a:ln>
              <a:noFill/>
              <a:latin typeface="+mj-ea"/>
              <a:ea typeface="+mj-ea"/>
              <a:cs typeface="+mn-ea"/>
              <a:sym typeface="+mn-lt"/>
            </a:endParaRPr>
          </a:p>
        </p:txBody>
      </p:sp>
      <p:sp>
        <p:nvSpPr>
          <p:cNvPr id="55" name="文本框 54">
            <a:extLst>
              <a:ext uri="{FF2B5EF4-FFF2-40B4-BE49-F238E27FC236}">
                <a16:creationId xmlns:a16="http://schemas.microsoft.com/office/drawing/2014/main" id="{68760CD3-8404-4CCF-8A8B-33341AB91F08}"/>
              </a:ext>
            </a:extLst>
          </p:cNvPr>
          <p:cNvSpPr txBox="1"/>
          <p:nvPr/>
        </p:nvSpPr>
        <p:spPr>
          <a:xfrm>
            <a:off x="6043176" y="1869321"/>
            <a:ext cx="654346" cy="923330"/>
          </a:xfrm>
          <a:prstGeom prst="rect">
            <a:avLst/>
          </a:prstGeom>
          <a:noFill/>
        </p:spPr>
        <p:txBody>
          <a:bodyPr wrap="none" rtlCol="0">
            <a:noAutofit/>
          </a:bodyPr>
          <a:lstStyle/>
          <a:p>
            <a:pPr algn="ctr"/>
            <a:r>
              <a:rPr lang="en-US" altLang="zh-CN" sz="5400" dirty="0">
                <a:ln>
                  <a:solidFill>
                    <a:schemeClr val="bg1"/>
                  </a:solidFill>
                </a:ln>
                <a:noFill/>
                <a:latin typeface="+mj-ea"/>
                <a:ea typeface="+mj-ea"/>
                <a:cs typeface="+mn-ea"/>
                <a:sym typeface="+mn-lt"/>
              </a:rPr>
              <a:t>4</a:t>
            </a:r>
            <a:endParaRPr lang="zh-CN" altLang="en-US" sz="5400" dirty="0">
              <a:ln>
                <a:solidFill>
                  <a:schemeClr val="bg1"/>
                </a:solidFill>
              </a:ln>
              <a:noFill/>
              <a:latin typeface="+mj-ea"/>
              <a:ea typeface="+mj-ea"/>
              <a:cs typeface="+mn-ea"/>
              <a:sym typeface="+mn-lt"/>
            </a:endParaRPr>
          </a:p>
        </p:txBody>
      </p:sp>
    </p:spTree>
    <p:extLst>
      <p:ext uri="{BB962C8B-B14F-4D97-AF65-F5344CB8AC3E}">
        <p14:creationId xmlns:p14="http://schemas.microsoft.com/office/powerpoint/2010/main" val="330369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a:solidFill>
                  <a:schemeClr val="accent1"/>
                </a:solidFill>
                <a:latin typeface="+mj-ea"/>
                <a:ea typeface="+mj-ea"/>
                <a:cs typeface="+mn-ea"/>
                <a:sym typeface="+mn-lt"/>
              </a:rPr>
              <a:t>未来规划</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Future Plan</a:t>
            </a:r>
          </a:p>
        </p:txBody>
      </p:sp>
      <p:sp>
        <p:nvSpPr>
          <p:cNvPr id="5" name="矩形: 圆角 4">
            <a:extLst>
              <a:ext uri="{FF2B5EF4-FFF2-40B4-BE49-F238E27FC236}">
                <a16:creationId xmlns:a16="http://schemas.microsoft.com/office/drawing/2014/main" id="{DF4E742F-1F6C-4D23-ABA7-74FBE703E30B}"/>
              </a:ext>
            </a:extLst>
          </p:cNvPr>
          <p:cNvSpPr/>
          <p:nvPr/>
        </p:nvSpPr>
        <p:spPr>
          <a:xfrm>
            <a:off x="660400" y="1754642"/>
            <a:ext cx="3389073" cy="3942715"/>
          </a:xfrm>
          <a:prstGeom prst="roundRect">
            <a:avLst>
              <a:gd name="adj" fmla="val 2601"/>
            </a:avLst>
          </a:prstGeom>
          <a:solidFill>
            <a:schemeClr val="bg1">
              <a:alpha val="30000"/>
            </a:schemeClr>
          </a:soli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lt1"/>
              </a:solidFill>
              <a:cs typeface="+mn-ea"/>
              <a:sym typeface="+mn-lt"/>
            </a:endParaRPr>
          </a:p>
        </p:txBody>
      </p:sp>
      <p:sp>
        <p:nvSpPr>
          <p:cNvPr id="6" name="文本框 16">
            <a:extLst>
              <a:ext uri="{FF2B5EF4-FFF2-40B4-BE49-F238E27FC236}">
                <a16:creationId xmlns:a16="http://schemas.microsoft.com/office/drawing/2014/main" id="{4F49CAAD-8D7A-4F8B-A9F3-82BA978EA029}"/>
              </a:ext>
            </a:extLst>
          </p:cNvPr>
          <p:cNvSpPr txBox="1"/>
          <p:nvPr/>
        </p:nvSpPr>
        <p:spPr>
          <a:xfrm>
            <a:off x="1082298" y="2638210"/>
            <a:ext cx="2545277" cy="46166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cs typeface="+mn-ea"/>
                <a:sym typeface="+mn-lt"/>
              </a:rPr>
              <a:t>个人发展</a:t>
            </a:r>
          </a:p>
        </p:txBody>
      </p:sp>
      <p:sp>
        <p:nvSpPr>
          <p:cNvPr id="7" name="文本占位符 11">
            <a:extLst>
              <a:ext uri="{FF2B5EF4-FFF2-40B4-BE49-F238E27FC236}">
                <a16:creationId xmlns:a16="http://schemas.microsoft.com/office/drawing/2014/main" id="{05BC43E0-F15A-4234-B53B-CFE1FFF5386A}"/>
              </a:ext>
            </a:extLst>
          </p:cNvPr>
          <p:cNvSpPr txBox="1"/>
          <p:nvPr/>
        </p:nvSpPr>
        <p:spPr>
          <a:xfrm>
            <a:off x="1082298" y="3247035"/>
            <a:ext cx="2545277" cy="2059988"/>
          </a:xfrm>
          <a:prstGeom prst="rect">
            <a:avLst/>
          </a:prstGeom>
        </p:spPr>
        <p:txBody>
          <a:bodyPr vert="horz" wrap="square"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dirty="0">
                <a:solidFill>
                  <a:schemeClr val="bg2">
                    <a:lumMod val="50000"/>
                  </a:schemeClr>
                </a:solidFill>
                <a:cs typeface="+mn-ea"/>
              </a:rPr>
              <a:t>回顾本年度发现在这一年当中自己成熟了，稳重了，同时也自信了。这些都是好的现象。我所做的一切都是为大家服务的，毫无怨言</a:t>
            </a:r>
            <a:endParaRPr lang="zh-CN" altLang="en-US" sz="1400" dirty="0">
              <a:solidFill>
                <a:schemeClr val="bg2">
                  <a:lumMod val="50000"/>
                </a:schemeClr>
              </a:solidFill>
              <a:cs typeface="+mn-ea"/>
              <a:sym typeface="+mn-lt"/>
            </a:endParaRPr>
          </a:p>
        </p:txBody>
      </p:sp>
      <p:sp>
        <p:nvSpPr>
          <p:cNvPr id="8" name="矩形: 圆角 7">
            <a:extLst>
              <a:ext uri="{FF2B5EF4-FFF2-40B4-BE49-F238E27FC236}">
                <a16:creationId xmlns:a16="http://schemas.microsoft.com/office/drawing/2014/main" id="{2DABFFD0-E2DA-4B2D-A024-E95B20670D99}"/>
              </a:ext>
            </a:extLst>
          </p:cNvPr>
          <p:cNvSpPr/>
          <p:nvPr/>
        </p:nvSpPr>
        <p:spPr>
          <a:xfrm>
            <a:off x="4401464" y="1754642"/>
            <a:ext cx="3389073" cy="3942715"/>
          </a:xfrm>
          <a:prstGeom prst="roundRect">
            <a:avLst>
              <a:gd name="adj" fmla="val 2601"/>
            </a:avLst>
          </a:prstGeom>
          <a:solidFill>
            <a:schemeClr val="bg1">
              <a:alpha val="30000"/>
            </a:schemeClr>
          </a:soli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lt1"/>
              </a:solidFill>
              <a:cs typeface="+mn-ea"/>
              <a:sym typeface="+mn-lt"/>
            </a:endParaRPr>
          </a:p>
        </p:txBody>
      </p:sp>
      <p:sp>
        <p:nvSpPr>
          <p:cNvPr id="9" name="矩形 8">
            <a:extLst>
              <a:ext uri="{FF2B5EF4-FFF2-40B4-BE49-F238E27FC236}">
                <a16:creationId xmlns:a16="http://schemas.microsoft.com/office/drawing/2014/main" id="{E500C841-85E8-49F9-93FA-9EB9603A5725}"/>
              </a:ext>
            </a:extLst>
          </p:cNvPr>
          <p:cNvSpPr/>
          <p:nvPr/>
        </p:nvSpPr>
        <p:spPr>
          <a:xfrm>
            <a:off x="5388118" y="2638210"/>
            <a:ext cx="1415772" cy="461665"/>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cs typeface="+mn-ea"/>
                <a:sym typeface="+mn-lt"/>
              </a:rPr>
              <a:t>团体发展</a:t>
            </a:r>
          </a:p>
        </p:txBody>
      </p:sp>
      <p:sp>
        <p:nvSpPr>
          <p:cNvPr id="11" name="矩形: 圆角 10">
            <a:extLst>
              <a:ext uri="{FF2B5EF4-FFF2-40B4-BE49-F238E27FC236}">
                <a16:creationId xmlns:a16="http://schemas.microsoft.com/office/drawing/2014/main" id="{E4493CE7-3FBB-47F0-8C3B-EBB439330D3D}"/>
              </a:ext>
            </a:extLst>
          </p:cNvPr>
          <p:cNvSpPr/>
          <p:nvPr/>
        </p:nvSpPr>
        <p:spPr>
          <a:xfrm>
            <a:off x="8142527" y="1754642"/>
            <a:ext cx="3389073" cy="3942715"/>
          </a:xfrm>
          <a:prstGeom prst="roundRect">
            <a:avLst>
              <a:gd name="adj" fmla="val 2601"/>
            </a:avLst>
          </a:prstGeom>
          <a:solidFill>
            <a:schemeClr val="bg1">
              <a:alpha val="30000"/>
            </a:schemeClr>
          </a:soli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lt1"/>
              </a:solidFill>
              <a:cs typeface="+mn-ea"/>
              <a:sym typeface="+mn-lt"/>
            </a:endParaRPr>
          </a:p>
        </p:txBody>
      </p:sp>
      <p:sp>
        <p:nvSpPr>
          <p:cNvPr id="12" name="矩形 11">
            <a:extLst>
              <a:ext uri="{FF2B5EF4-FFF2-40B4-BE49-F238E27FC236}">
                <a16:creationId xmlns:a16="http://schemas.microsoft.com/office/drawing/2014/main" id="{FA6C0698-A633-41EA-A9B8-F68A3149333C}"/>
              </a:ext>
            </a:extLst>
          </p:cNvPr>
          <p:cNvSpPr/>
          <p:nvPr/>
        </p:nvSpPr>
        <p:spPr>
          <a:xfrm>
            <a:off x="9129180" y="2638210"/>
            <a:ext cx="1415773" cy="461665"/>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cs typeface="+mn-ea"/>
                <a:sym typeface="+mn-lt"/>
              </a:rPr>
              <a:t>公司发展</a:t>
            </a:r>
          </a:p>
        </p:txBody>
      </p:sp>
      <p:sp>
        <p:nvSpPr>
          <p:cNvPr id="17" name="矩形: 圆角 16">
            <a:extLst>
              <a:ext uri="{FF2B5EF4-FFF2-40B4-BE49-F238E27FC236}">
                <a16:creationId xmlns:a16="http://schemas.microsoft.com/office/drawing/2014/main" id="{A16A286F-451A-420F-8DB7-3C4CB240FB6A}"/>
              </a:ext>
            </a:extLst>
          </p:cNvPr>
          <p:cNvSpPr/>
          <p:nvPr/>
        </p:nvSpPr>
        <p:spPr>
          <a:xfrm>
            <a:off x="9200668" y="1420527"/>
            <a:ext cx="1366537" cy="721547"/>
          </a:xfrm>
          <a:prstGeom prst="roundRect">
            <a:avLst>
              <a:gd name="adj" fmla="val 50000"/>
            </a:avLst>
          </a:prstGeom>
          <a:gradFill>
            <a:gsLst>
              <a:gs pos="100000">
                <a:schemeClr val="accent1"/>
              </a:gs>
              <a:gs pos="4000">
                <a:schemeClr val="accent1">
                  <a:lumMod val="30000"/>
                  <a:lumOff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accent6"/>
              </a:solidFill>
              <a:cs typeface="+mn-ea"/>
              <a:sym typeface="+mn-lt"/>
            </a:endParaRPr>
          </a:p>
        </p:txBody>
      </p:sp>
      <p:sp>
        <p:nvSpPr>
          <p:cNvPr id="18" name="文本框 73">
            <a:extLst>
              <a:ext uri="{FF2B5EF4-FFF2-40B4-BE49-F238E27FC236}">
                <a16:creationId xmlns:a16="http://schemas.microsoft.com/office/drawing/2014/main" id="{D28FD8A2-2C0B-4A54-9033-9441FB452DEB}"/>
              </a:ext>
            </a:extLst>
          </p:cNvPr>
          <p:cNvSpPr txBox="1"/>
          <p:nvPr/>
        </p:nvSpPr>
        <p:spPr>
          <a:xfrm>
            <a:off x="9413497" y="1550469"/>
            <a:ext cx="940879" cy="461665"/>
          </a:xfrm>
          <a:prstGeom prst="rect">
            <a:avLst/>
          </a:prstGeom>
          <a:noFill/>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sp>
        <p:nvSpPr>
          <p:cNvPr id="19" name="矩形: 圆角 18">
            <a:extLst>
              <a:ext uri="{FF2B5EF4-FFF2-40B4-BE49-F238E27FC236}">
                <a16:creationId xmlns:a16="http://schemas.microsoft.com/office/drawing/2014/main" id="{97C72057-9830-436D-97A3-39CF418CB804}"/>
              </a:ext>
            </a:extLst>
          </p:cNvPr>
          <p:cNvSpPr/>
          <p:nvPr/>
        </p:nvSpPr>
        <p:spPr>
          <a:xfrm>
            <a:off x="5412732" y="1420527"/>
            <a:ext cx="1366537" cy="721547"/>
          </a:xfrm>
          <a:prstGeom prst="roundRect">
            <a:avLst>
              <a:gd name="adj" fmla="val 50000"/>
            </a:avLst>
          </a:prstGeom>
          <a:gradFill>
            <a:gsLst>
              <a:gs pos="100000">
                <a:schemeClr val="accent1"/>
              </a:gs>
              <a:gs pos="4000">
                <a:schemeClr val="accent1">
                  <a:lumMod val="30000"/>
                  <a:lumOff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accent6"/>
              </a:solidFill>
              <a:cs typeface="+mn-ea"/>
              <a:sym typeface="+mn-lt"/>
            </a:endParaRPr>
          </a:p>
        </p:txBody>
      </p:sp>
      <p:sp>
        <p:nvSpPr>
          <p:cNvPr id="20" name="文本框 28">
            <a:extLst>
              <a:ext uri="{FF2B5EF4-FFF2-40B4-BE49-F238E27FC236}">
                <a16:creationId xmlns:a16="http://schemas.microsoft.com/office/drawing/2014/main" id="{6CD00009-10CB-44F9-A0DE-7B48D7D6B09C}"/>
              </a:ext>
            </a:extLst>
          </p:cNvPr>
          <p:cNvSpPr txBox="1"/>
          <p:nvPr/>
        </p:nvSpPr>
        <p:spPr>
          <a:xfrm>
            <a:off x="5625561" y="1550469"/>
            <a:ext cx="940879" cy="461665"/>
          </a:xfrm>
          <a:prstGeom prst="rect">
            <a:avLst/>
          </a:prstGeom>
          <a:noFill/>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sp>
        <p:nvSpPr>
          <p:cNvPr id="21" name="矩形: 圆角 20">
            <a:extLst>
              <a:ext uri="{FF2B5EF4-FFF2-40B4-BE49-F238E27FC236}">
                <a16:creationId xmlns:a16="http://schemas.microsoft.com/office/drawing/2014/main" id="{165F7503-1049-4091-87F4-E2DEFB275F12}"/>
              </a:ext>
            </a:extLst>
          </p:cNvPr>
          <p:cNvSpPr/>
          <p:nvPr/>
        </p:nvSpPr>
        <p:spPr>
          <a:xfrm>
            <a:off x="1671668" y="1420527"/>
            <a:ext cx="1366537" cy="721547"/>
          </a:xfrm>
          <a:prstGeom prst="roundRect">
            <a:avLst>
              <a:gd name="adj" fmla="val 50000"/>
            </a:avLst>
          </a:prstGeom>
          <a:gradFill>
            <a:gsLst>
              <a:gs pos="100000">
                <a:schemeClr val="accent1"/>
              </a:gs>
              <a:gs pos="4000">
                <a:schemeClr val="accent1">
                  <a:lumMod val="30000"/>
                  <a:lumOff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accent6"/>
              </a:solidFill>
              <a:cs typeface="+mn-ea"/>
              <a:sym typeface="+mn-lt"/>
            </a:endParaRPr>
          </a:p>
        </p:txBody>
      </p:sp>
      <p:sp>
        <p:nvSpPr>
          <p:cNvPr id="22" name="文本框 36">
            <a:extLst>
              <a:ext uri="{FF2B5EF4-FFF2-40B4-BE49-F238E27FC236}">
                <a16:creationId xmlns:a16="http://schemas.microsoft.com/office/drawing/2014/main" id="{F4E4AC72-C5E9-4243-901C-C69A0221B0E4}"/>
              </a:ext>
            </a:extLst>
          </p:cNvPr>
          <p:cNvSpPr txBox="1"/>
          <p:nvPr/>
        </p:nvSpPr>
        <p:spPr>
          <a:xfrm>
            <a:off x="1884497" y="1550469"/>
            <a:ext cx="940879" cy="461665"/>
          </a:xfrm>
          <a:prstGeom prst="rect">
            <a:avLst/>
          </a:prstGeom>
          <a:noFill/>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sp>
        <p:nvSpPr>
          <p:cNvPr id="23" name="文本占位符 11">
            <a:extLst>
              <a:ext uri="{FF2B5EF4-FFF2-40B4-BE49-F238E27FC236}">
                <a16:creationId xmlns:a16="http://schemas.microsoft.com/office/drawing/2014/main" id="{980E778E-3EC6-48B3-84FC-2AEB90B34CAC}"/>
              </a:ext>
            </a:extLst>
          </p:cNvPr>
          <p:cNvSpPr txBox="1"/>
          <p:nvPr/>
        </p:nvSpPr>
        <p:spPr>
          <a:xfrm>
            <a:off x="4909225" y="3247035"/>
            <a:ext cx="2373549" cy="2059988"/>
          </a:xfrm>
          <a:prstGeom prst="rect">
            <a:avLst/>
          </a:prstGeom>
        </p:spPr>
        <p:txBody>
          <a:bodyPr vert="horz" wrap="square"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dirty="0">
                <a:solidFill>
                  <a:schemeClr val="bg2">
                    <a:lumMod val="50000"/>
                  </a:schemeClr>
                </a:solidFill>
                <a:cs typeface="+mn-ea"/>
              </a:rPr>
              <a:t>调整好自己的心态去重新审视这个小群众，渐渐明白，其实各个岗位都有发展才能、增长见识的机会，只要我们满怀着一颗热忱的心</a:t>
            </a:r>
            <a:endParaRPr lang="zh-CN" altLang="en-US" sz="1400" dirty="0">
              <a:solidFill>
                <a:schemeClr val="bg2">
                  <a:lumMod val="50000"/>
                </a:schemeClr>
              </a:solidFill>
              <a:cs typeface="+mn-ea"/>
              <a:sym typeface="+mn-lt"/>
            </a:endParaRPr>
          </a:p>
        </p:txBody>
      </p:sp>
      <p:sp>
        <p:nvSpPr>
          <p:cNvPr id="26" name="文本占位符 11">
            <a:extLst>
              <a:ext uri="{FF2B5EF4-FFF2-40B4-BE49-F238E27FC236}">
                <a16:creationId xmlns:a16="http://schemas.microsoft.com/office/drawing/2014/main" id="{F44792BC-093E-4088-A890-068901390CE8}"/>
              </a:ext>
            </a:extLst>
          </p:cNvPr>
          <p:cNvSpPr txBox="1"/>
          <p:nvPr/>
        </p:nvSpPr>
        <p:spPr>
          <a:xfrm>
            <a:off x="8589522" y="3247035"/>
            <a:ext cx="2597287" cy="2219262"/>
          </a:xfrm>
          <a:prstGeom prst="rect">
            <a:avLst/>
          </a:prstGeom>
        </p:spPr>
        <p:txBody>
          <a:bodyPr vert="horz" wrap="square"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1400" dirty="0">
                <a:solidFill>
                  <a:schemeClr val="bg2">
                    <a:lumMod val="50000"/>
                  </a:schemeClr>
                </a:solidFill>
                <a:cs typeface="+mn-ea"/>
              </a:rPr>
              <a:t>象牙塔中的生活，我们天真的活在一种自以为的骄傲中，以为自己已经无与伦比。工作后才真正明白，如果只是一个人，永久都成全不了最优秀的团队</a:t>
            </a:r>
            <a:endParaRPr lang="zh-CN" altLang="en-US" dirty="0">
              <a:solidFill>
                <a:schemeClr val="bg2">
                  <a:lumMod val="50000"/>
                </a:schemeClr>
              </a:solidFill>
              <a:cs typeface="+mn-ea"/>
            </a:endParaRPr>
          </a:p>
        </p:txBody>
      </p:sp>
    </p:spTree>
    <p:extLst>
      <p:ext uri="{BB962C8B-B14F-4D97-AF65-F5344CB8AC3E}">
        <p14:creationId xmlns:p14="http://schemas.microsoft.com/office/powerpoint/2010/main" val="595031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a:solidFill>
                  <a:schemeClr val="accent1"/>
                </a:solidFill>
                <a:latin typeface="+mj-ea"/>
                <a:ea typeface="+mj-ea"/>
                <a:cs typeface="+mn-ea"/>
                <a:sym typeface="+mn-lt"/>
              </a:rPr>
              <a:t>未来规划</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Future Plan</a:t>
            </a:r>
          </a:p>
        </p:txBody>
      </p:sp>
      <p:sp>
        <p:nvSpPr>
          <p:cNvPr id="5" name="矩形 4">
            <a:extLst>
              <a:ext uri="{FF2B5EF4-FFF2-40B4-BE49-F238E27FC236}">
                <a16:creationId xmlns:a16="http://schemas.microsoft.com/office/drawing/2014/main" id="{9698D483-92A7-405C-A8B3-36157283D90A}"/>
              </a:ext>
            </a:extLst>
          </p:cNvPr>
          <p:cNvSpPr/>
          <p:nvPr/>
        </p:nvSpPr>
        <p:spPr>
          <a:xfrm>
            <a:off x="723467" y="3147198"/>
            <a:ext cx="10764520" cy="2411207"/>
          </a:xfrm>
          <a:prstGeom prst="rect">
            <a:avLst/>
          </a:prstGeom>
          <a:gradFill>
            <a:gsLst>
              <a:gs pos="0">
                <a:schemeClr val="accent1">
                  <a:alpha val="95000"/>
                  <a:lumMod val="0"/>
                  <a:lumOff val="100000"/>
                </a:schemeClr>
              </a:gs>
              <a:gs pos="27000">
                <a:schemeClr val="accent1">
                  <a:alpha val="0"/>
                  <a:lumMod val="0"/>
                  <a:lumOff val="100000"/>
                </a:schemeClr>
              </a:gs>
              <a:gs pos="80000">
                <a:schemeClr val="accent1">
                  <a:alpha val="88000"/>
                  <a:lumMod val="20000"/>
                  <a:lumOff val="80000"/>
                </a:schemeClr>
              </a:gs>
              <a:gs pos="100000">
                <a:schemeClr val="accent1">
                  <a:lumMod val="40000"/>
                  <a:lumOff val="60000"/>
                </a:schemeClr>
              </a:gs>
            </a:gsLst>
            <a:lin ang="2700000" scaled="0"/>
          </a:gra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6" name="矩形 5">
            <a:extLst>
              <a:ext uri="{FF2B5EF4-FFF2-40B4-BE49-F238E27FC236}">
                <a16:creationId xmlns:a16="http://schemas.microsoft.com/office/drawing/2014/main" id="{7D9229C1-7C21-443B-A579-FCE929FBD98B}"/>
              </a:ext>
            </a:extLst>
          </p:cNvPr>
          <p:cNvSpPr/>
          <p:nvPr/>
        </p:nvSpPr>
        <p:spPr>
          <a:xfrm flipH="1">
            <a:off x="903905" y="3338548"/>
            <a:ext cx="4711750" cy="1997535"/>
          </a:xfrm>
          <a:prstGeom prst="rect">
            <a:avLst/>
          </a:prstGeom>
        </p:spPr>
        <p:txBody>
          <a:bodyPr wrap="squar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bg2">
                    <a:lumMod val="50000"/>
                  </a:schemeClr>
                </a:solidFill>
                <a:cs typeface="+mn-ea"/>
              </a:rPr>
              <a:t>默默工作，从不计个人得失，总是把工作放在第一位，牺牲了许多休息时间，工作认真，勤勤恳恳。回顾本年度发现在这一年当中自己成熟了，稳重了，同时也自信了。这些都是好的现象。我所做的一切都是为大家服务的，毫无怨言。经过上述存在的问题进行分析与解决，提出以下三点，分别在学习统筹和积极性方面进行叙述。提高自己的工作效率，严格要求自己</a:t>
            </a:r>
            <a:endParaRPr kumimoji="1" lang="zh-CN" altLang="en-US" sz="1200" b="0" i="0" u="none" strike="noStrike" kern="1200" cap="none" spc="0" normalizeH="0" baseline="0" noProof="0" dirty="0">
              <a:ln>
                <a:noFill/>
              </a:ln>
              <a:effectLst/>
              <a:uLnTx/>
              <a:uFillTx/>
              <a:latin typeface="+mn-ea"/>
              <a:cs typeface="+mn-ea"/>
              <a:sym typeface="+mn-lt"/>
            </a:endParaRPr>
          </a:p>
          <a:p>
            <a:pPr>
              <a:lnSpc>
                <a:spcPct val="130000"/>
              </a:lnSpc>
            </a:pPr>
            <a:endParaRPr lang="zh-CN" altLang="en-US" sz="1200" dirty="0">
              <a:solidFill>
                <a:schemeClr val="bg2">
                  <a:lumMod val="50000"/>
                </a:schemeClr>
              </a:solidFill>
              <a:cs typeface="+mn-ea"/>
              <a:sym typeface="+mn-lt"/>
            </a:endParaRPr>
          </a:p>
        </p:txBody>
      </p:sp>
      <p:sp>
        <p:nvSpPr>
          <p:cNvPr id="7" name="矩形: 圆角 6">
            <a:extLst>
              <a:ext uri="{FF2B5EF4-FFF2-40B4-BE49-F238E27FC236}">
                <a16:creationId xmlns:a16="http://schemas.microsoft.com/office/drawing/2014/main" id="{C5F0D579-7168-463E-91B8-F2534CB7A7B5}"/>
              </a:ext>
            </a:extLst>
          </p:cNvPr>
          <p:cNvSpPr/>
          <p:nvPr/>
        </p:nvSpPr>
        <p:spPr>
          <a:xfrm>
            <a:off x="903905" y="1707765"/>
            <a:ext cx="1408597" cy="1234046"/>
          </a:xfrm>
          <a:prstGeom prst="roundRect">
            <a:avLst/>
          </a:prstGeom>
          <a:solidFill>
            <a:schemeClr val="bg1">
              <a:alpha val="3000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mj-ea"/>
              <a:ea typeface="+mj-ea"/>
              <a:cs typeface="+mn-ea"/>
              <a:sym typeface="+mn-lt"/>
            </a:endParaRPr>
          </a:p>
        </p:txBody>
      </p:sp>
      <p:sp>
        <p:nvSpPr>
          <p:cNvPr id="8" name="矩形 7">
            <a:extLst>
              <a:ext uri="{FF2B5EF4-FFF2-40B4-BE49-F238E27FC236}">
                <a16:creationId xmlns:a16="http://schemas.microsoft.com/office/drawing/2014/main" id="{034747F3-AB25-459A-8F9F-DB4F2E6A0967}"/>
              </a:ext>
            </a:extLst>
          </p:cNvPr>
          <p:cNvSpPr/>
          <p:nvPr/>
        </p:nvSpPr>
        <p:spPr>
          <a:xfrm flipH="1">
            <a:off x="1131150" y="1970845"/>
            <a:ext cx="954107" cy="707886"/>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cs typeface="+mn-ea"/>
                <a:sym typeface="+mn-lt"/>
              </a:rPr>
              <a:t>短期内</a:t>
            </a:r>
            <a:endParaRPr lang="en-US" altLang="zh-CN" sz="2400" dirty="0">
              <a:solidFill>
                <a:schemeClr val="accent1"/>
              </a:solidFill>
              <a:latin typeface="+mj-ea"/>
              <a:ea typeface="+mj-ea"/>
              <a:cs typeface="+mn-ea"/>
              <a:sym typeface="+mn-lt"/>
            </a:endParaRPr>
          </a:p>
          <a:p>
            <a:pPr algn="ctr"/>
            <a:r>
              <a:rPr lang="zh-CN" altLang="en-US" sz="2400" dirty="0">
                <a:solidFill>
                  <a:schemeClr val="accent1"/>
                </a:solidFill>
                <a:latin typeface="+mj-ea"/>
                <a:ea typeface="+mj-ea"/>
                <a:cs typeface="+mn-ea"/>
                <a:sym typeface="+mn-lt"/>
              </a:rPr>
              <a:t>计划</a:t>
            </a:r>
            <a:endParaRPr lang="en-US" altLang="zh-CN" sz="2400" dirty="0">
              <a:solidFill>
                <a:schemeClr val="accent1"/>
              </a:solidFill>
              <a:latin typeface="+mj-ea"/>
              <a:ea typeface="+mj-ea"/>
              <a:cs typeface="+mn-ea"/>
              <a:sym typeface="+mn-lt"/>
            </a:endParaRPr>
          </a:p>
        </p:txBody>
      </p:sp>
      <p:sp>
        <p:nvSpPr>
          <p:cNvPr id="9" name="矩形: 圆角 8">
            <a:extLst>
              <a:ext uri="{FF2B5EF4-FFF2-40B4-BE49-F238E27FC236}">
                <a16:creationId xmlns:a16="http://schemas.microsoft.com/office/drawing/2014/main" id="{55B95814-4F73-4B71-84F5-1C81E82E89EC}"/>
              </a:ext>
            </a:extLst>
          </p:cNvPr>
          <p:cNvSpPr/>
          <p:nvPr/>
        </p:nvSpPr>
        <p:spPr>
          <a:xfrm>
            <a:off x="2555482" y="1707765"/>
            <a:ext cx="1408597" cy="1234046"/>
          </a:xfrm>
          <a:prstGeom prst="roundRect">
            <a:avLst/>
          </a:prstGeom>
          <a:solidFill>
            <a:schemeClr val="bg1">
              <a:alpha val="3000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mj-ea"/>
              <a:ea typeface="+mj-ea"/>
              <a:cs typeface="+mn-ea"/>
              <a:sym typeface="+mn-lt"/>
            </a:endParaRPr>
          </a:p>
        </p:txBody>
      </p:sp>
      <p:sp>
        <p:nvSpPr>
          <p:cNvPr id="11" name="矩形: 圆角 10">
            <a:extLst>
              <a:ext uri="{FF2B5EF4-FFF2-40B4-BE49-F238E27FC236}">
                <a16:creationId xmlns:a16="http://schemas.microsoft.com/office/drawing/2014/main" id="{8FA50CE6-1921-4588-A1CB-A2109E40834F}"/>
              </a:ext>
            </a:extLst>
          </p:cNvPr>
          <p:cNvSpPr/>
          <p:nvPr/>
        </p:nvSpPr>
        <p:spPr>
          <a:xfrm>
            <a:off x="4207058" y="1707765"/>
            <a:ext cx="1408597" cy="1234046"/>
          </a:xfrm>
          <a:prstGeom prst="roundRect">
            <a:avLst/>
          </a:prstGeom>
          <a:solidFill>
            <a:schemeClr val="bg1">
              <a:alpha val="3000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mj-ea"/>
              <a:ea typeface="+mj-ea"/>
              <a:cs typeface="+mn-ea"/>
              <a:sym typeface="+mn-lt"/>
            </a:endParaRPr>
          </a:p>
        </p:txBody>
      </p:sp>
      <p:pic>
        <p:nvPicPr>
          <p:cNvPr id="16" name="图片 15">
            <a:extLst>
              <a:ext uri="{FF2B5EF4-FFF2-40B4-BE49-F238E27FC236}">
                <a16:creationId xmlns:a16="http://schemas.microsoft.com/office/drawing/2014/main" id="{B7978F57-4710-4048-87A3-7E571C52FAF1}"/>
              </a:ext>
            </a:extLst>
          </p:cNvPr>
          <p:cNvPicPr/>
          <p:nvPr/>
        </p:nvPicPr>
        <p:blipFill>
          <a:blip r:embed="rId2"/>
          <a:srcRect t="15369" b="15369"/>
          <a:stretch/>
        </p:blipFill>
        <p:spPr>
          <a:xfrm flipH="1">
            <a:off x="6009158" y="1793260"/>
            <a:ext cx="5285690" cy="3362960"/>
          </a:xfrm>
          <a:prstGeom prst="rect">
            <a:avLst/>
          </a:prstGeom>
          <a:solidFill>
            <a:schemeClr val="bg1">
              <a:alpha val="30000"/>
            </a:schemeClr>
          </a:soli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schemeClr val="bg2">
                <a:lumMod val="50000"/>
                <a:alpha val="40000"/>
              </a:schemeClr>
            </a:outerShdw>
          </a:effectLst>
        </p:spPr>
      </p:pic>
      <p:sp>
        <p:nvSpPr>
          <p:cNvPr id="17" name="矩形 16">
            <a:extLst>
              <a:ext uri="{FF2B5EF4-FFF2-40B4-BE49-F238E27FC236}">
                <a16:creationId xmlns:a16="http://schemas.microsoft.com/office/drawing/2014/main" id="{5F40F7EA-AB85-5DE3-6B4C-0D1132D0BEEC}"/>
              </a:ext>
            </a:extLst>
          </p:cNvPr>
          <p:cNvSpPr/>
          <p:nvPr/>
        </p:nvSpPr>
        <p:spPr>
          <a:xfrm flipH="1">
            <a:off x="2782726" y="1970845"/>
            <a:ext cx="954107" cy="707886"/>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cs typeface="+mn-ea"/>
                <a:sym typeface="+mn-lt"/>
              </a:rPr>
              <a:t>阶段性</a:t>
            </a:r>
            <a:endParaRPr lang="en-US" altLang="zh-CN" sz="2400" dirty="0">
              <a:solidFill>
                <a:schemeClr val="accent1"/>
              </a:solidFill>
              <a:latin typeface="+mj-ea"/>
              <a:ea typeface="+mj-ea"/>
              <a:cs typeface="+mn-ea"/>
              <a:sym typeface="+mn-lt"/>
            </a:endParaRPr>
          </a:p>
          <a:p>
            <a:pPr algn="ctr"/>
            <a:r>
              <a:rPr lang="zh-CN" altLang="en-US" sz="2400" dirty="0">
                <a:solidFill>
                  <a:schemeClr val="accent1"/>
                </a:solidFill>
                <a:latin typeface="+mj-ea"/>
                <a:ea typeface="+mj-ea"/>
                <a:cs typeface="+mn-ea"/>
                <a:sym typeface="+mn-lt"/>
              </a:rPr>
              <a:t>计划</a:t>
            </a:r>
            <a:endParaRPr lang="en-US" altLang="zh-CN" sz="2400" dirty="0">
              <a:solidFill>
                <a:schemeClr val="accent1"/>
              </a:solidFill>
              <a:latin typeface="+mj-ea"/>
              <a:ea typeface="+mj-ea"/>
              <a:cs typeface="+mn-ea"/>
              <a:sym typeface="+mn-lt"/>
            </a:endParaRPr>
          </a:p>
        </p:txBody>
      </p:sp>
      <p:sp>
        <p:nvSpPr>
          <p:cNvPr id="18" name="矩形 17">
            <a:extLst>
              <a:ext uri="{FF2B5EF4-FFF2-40B4-BE49-F238E27FC236}">
                <a16:creationId xmlns:a16="http://schemas.microsoft.com/office/drawing/2014/main" id="{441AC8F0-AF10-21E2-8E1D-15A515827E6C}"/>
              </a:ext>
            </a:extLst>
          </p:cNvPr>
          <p:cNvSpPr/>
          <p:nvPr/>
        </p:nvSpPr>
        <p:spPr>
          <a:xfrm flipH="1">
            <a:off x="4434302" y="1970845"/>
            <a:ext cx="954107" cy="707886"/>
          </a:xfrm>
          <a:prstGeom prst="rect">
            <a:avLst/>
          </a:prstGeom>
        </p:spPr>
        <p:txBody>
          <a:bodyPr wrap="none">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dirty="0">
                <a:solidFill>
                  <a:schemeClr val="accent1"/>
                </a:solidFill>
                <a:latin typeface="+mj-ea"/>
                <a:ea typeface="+mj-ea"/>
                <a:cs typeface="+mn-ea"/>
                <a:sym typeface="+mn-lt"/>
              </a:rPr>
              <a:t>长期内</a:t>
            </a:r>
            <a:endParaRPr lang="en-US" altLang="zh-CN" sz="2400" dirty="0">
              <a:solidFill>
                <a:schemeClr val="accent1"/>
              </a:solidFill>
              <a:latin typeface="+mj-ea"/>
              <a:ea typeface="+mj-ea"/>
              <a:cs typeface="+mn-ea"/>
              <a:sym typeface="+mn-lt"/>
            </a:endParaRPr>
          </a:p>
          <a:p>
            <a:pPr algn="ctr"/>
            <a:r>
              <a:rPr lang="zh-CN" altLang="en-US" sz="2400" dirty="0">
                <a:solidFill>
                  <a:schemeClr val="accent1"/>
                </a:solidFill>
                <a:latin typeface="+mj-ea"/>
                <a:ea typeface="+mj-ea"/>
                <a:cs typeface="+mn-ea"/>
                <a:sym typeface="+mn-lt"/>
              </a:rPr>
              <a:t>计划</a:t>
            </a:r>
            <a:endParaRPr lang="en-US" altLang="zh-CN" sz="2400" dirty="0">
              <a:solidFill>
                <a:schemeClr val="accent1"/>
              </a:solidFill>
              <a:latin typeface="+mj-ea"/>
              <a:ea typeface="+mj-ea"/>
              <a:cs typeface="+mn-ea"/>
              <a:sym typeface="+mn-lt"/>
            </a:endParaRPr>
          </a:p>
        </p:txBody>
      </p:sp>
    </p:spTree>
    <p:extLst>
      <p:ext uri="{BB962C8B-B14F-4D97-AF65-F5344CB8AC3E}">
        <p14:creationId xmlns:p14="http://schemas.microsoft.com/office/powerpoint/2010/main" val="2271082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a:extLst>
              <a:ext uri="{FF2B5EF4-FFF2-40B4-BE49-F238E27FC236}">
                <a16:creationId xmlns:a16="http://schemas.microsoft.com/office/drawing/2014/main" id="{F1DE29EC-B275-C6EC-25FF-EF72DB5C468E}"/>
              </a:ext>
            </a:extLst>
          </p:cNvPr>
          <p:cNvSpPr txBox="1"/>
          <p:nvPr/>
        </p:nvSpPr>
        <p:spPr>
          <a:xfrm>
            <a:off x="7594938" y="2058316"/>
            <a:ext cx="2018155"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rPr>
              <a:t>协调创新</a:t>
            </a:r>
          </a:p>
        </p:txBody>
      </p:sp>
      <p:sp>
        <p:nvSpPr>
          <p:cNvPr id="17" name="空心弧 16">
            <a:extLst>
              <a:ext uri="{FF2B5EF4-FFF2-40B4-BE49-F238E27FC236}">
                <a16:creationId xmlns:a16="http://schemas.microsoft.com/office/drawing/2014/main" id="{213E7B1C-5CBD-6A3C-9DDD-E18E0BA3525E}"/>
              </a:ext>
            </a:extLst>
          </p:cNvPr>
          <p:cNvSpPr/>
          <p:nvPr/>
        </p:nvSpPr>
        <p:spPr>
          <a:xfrm flipH="1">
            <a:off x="4867670" y="2236200"/>
            <a:ext cx="2456659" cy="2456659"/>
          </a:xfrm>
          <a:prstGeom prst="blockArc">
            <a:avLst>
              <a:gd name="adj1" fmla="val 3543882"/>
              <a:gd name="adj2" fmla="val 17999607"/>
              <a:gd name="adj3" fmla="val 14227"/>
            </a:avLst>
          </a:prstGeom>
          <a:gradFill>
            <a:gsLst>
              <a:gs pos="0">
                <a:schemeClr val="accent1">
                  <a:lumMod val="40000"/>
                  <a:lumOff val="60000"/>
                </a:schemeClr>
              </a:gs>
              <a:gs pos="78000">
                <a:schemeClr val="accent1"/>
              </a:gs>
            </a:gsLst>
            <a:lin ang="2700000" scaled="1"/>
          </a:gra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0" dist="38100" dir="2700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endParaRPr>
          </a:p>
        </p:txBody>
      </p:sp>
      <p:pic>
        <p:nvPicPr>
          <p:cNvPr id="16" name="图片 15">
            <a:extLst>
              <a:ext uri="{FF2B5EF4-FFF2-40B4-BE49-F238E27FC236}">
                <a16:creationId xmlns:a16="http://schemas.microsoft.com/office/drawing/2014/main" id="{906EDDB7-0A9B-1202-372D-72C2A1A27BCB}"/>
              </a:ext>
            </a:extLst>
          </p:cNvPr>
          <p:cNvPicPr/>
          <p:nvPr/>
        </p:nvPicPr>
        <p:blipFill rotWithShape="1">
          <a:blip r:embed="rId2"/>
          <a:srcRect l="16667" r="16667"/>
          <a:stretch/>
        </p:blipFill>
        <p:spPr>
          <a:xfrm>
            <a:off x="5212211" y="2565136"/>
            <a:ext cx="1767575" cy="1767575"/>
          </a:xfrm>
          <a:prstGeom prst="ellipse">
            <a:avLst/>
          </a:prstGeom>
        </p:spPr>
      </p:pic>
      <p:sp>
        <p:nvSpPr>
          <p:cNvPr id="4" name="文本框 16">
            <a:extLst>
              <a:ext uri="{FF2B5EF4-FFF2-40B4-BE49-F238E27FC236}">
                <a16:creationId xmlns:a16="http://schemas.microsoft.com/office/drawing/2014/main" id="{055B77F1-08B1-6FBF-D509-BA75EB02417F}"/>
              </a:ext>
            </a:extLst>
          </p:cNvPr>
          <p:cNvSpPr txBox="1"/>
          <p:nvPr/>
        </p:nvSpPr>
        <p:spPr>
          <a:xfrm>
            <a:off x="7594938" y="2468344"/>
            <a:ext cx="3456097" cy="79226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mn-ea"/>
              </a:rPr>
              <a:t>积极搞好与部门同事的协调，进一步理顺关系加强专业知识的学习提高，创新工作方法，提高工作效益</a:t>
            </a:r>
            <a:endParaRPr kumimoji="0" lang="zh-CN" altLang="en-US" sz="1400" b="0" i="0" u="none" strike="noStrike" kern="1200" cap="none" spc="0" normalizeH="0" baseline="0" noProof="0" dirty="0">
              <a:ln>
                <a:noFill/>
              </a:ln>
              <a:solidFill>
                <a:srgbClr val="000000"/>
              </a:solidFill>
              <a:effectLst/>
              <a:uLnTx/>
              <a:uFillTx/>
              <a:latin typeface="+mn-ea"/>
              <a:cs typeface="+mn-ea"/>
              <a:sym typeface="+mn-lt"/>
            </a:endParaRPr>
          </a:p>
        </p:txBody>
      </p:sp>
      <p:sp>
        <p:nvSpPr>
          <p:cNvPr id="5" name="文本框 17">
            <a:extLst>
              <a:ext uri="{FF2B5EF4-FFF2-40B4-BE49-F238E27FC236}">
                <a16:creationId xmlns:a16="http://schemas.microsoft.com/office/drawing/2014/main" id="{83FD0779-C254-FF4B-3E6B-13F3A58B41A1}"/>
              </a:ext>
            </a:extLst>
          </p:cNvPr>
          <p:cNvSpPr txBox="1"/>
          <p:nvPr/>
        </p:nvSpPr>
        <p:spPr>
          <a:xfrm>
            <a:off x="7594938" y="3935587"/>
            <a:ext cx="2018155" cy="4001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latin typeface="+mj-ea"/>
                <a:ea typeface="OPPOSans H"/>
                <a:cs typeface="OPPOSans R"/>
                <a:sym typeface="+mn-lt"/>
              </a:rPr>
              <a:t>严格要求</a:t>
            </a:r>
          </a:p>
        </p:txBody>
      </p:sp>
      <p:sp>
        <p:nvSpPr>
          <p:cNvPr id="6" name="文本框 18">
            <a:extLst>
              <a:ext uri="{FF2B5EF4-FFF2-40B4-BE49-F238E27FC236}">
                <a16:creationId xmlns:a16="http://schemas.microsoft.com/office/drawing/2014/main" id="{75DB97FE-FD0D-E8EA-6A81-9F16CC6D7800}"/>
              </a:ext>
            </a:extLst>
          </p:cNvPr>
          <p:cNvSpPr txBox="1"/>
          <p:nvPr/>
        </p:nvSpPr>
        <p:spPr>
          <a:xfrm>
            <a:off x="7594938" y="4345615"/>
            <a:ext cx="3456097" cy="1030154"/>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加强基础工作检查，强化技术的创新实践，促进技术水平的提升。认真学习公司相关政策规定，提高自己的安全意识，同时在安全生产方面要严格要求自己</a:t>
            </a:r>
            <a:endParaRPr kumimoji="0" lang="zh-CN" altLang="en-US" sz="1400" b="0" i="0" u="none" strike="noStrike" kern="1200" cap="none" spc="0" normalizeH="0" baseline="0" noProof="0" dirty="0">
              <a:ln>
                <a:noFill/>
              </a:ln>
              <a:solidFill>
                <a:srgbClr val="000000"/>
              </a:solidFill>
              <a:effectLst/>
              <a:uLnTx/>
              <a:uFillTx/>
              <a:cs typeface="+mn-ea"/>
              <a:sym typeface="+mn-lt"/>
            </a:endParaRPr>
          </a:p>
        </p:txBody>
      </p:sp>
      <p:sp>
        <p:nvSpPr>
          <p:cNvPr id="7" name="文本框 19">
            <a:extLst>
              <a:ext uri="{FF2B5EF4-FFF2-40B4-BE49-F238E27FC236}">
                <a16:creationId xmlns:a16="http://schemas.microsoft.com/office/drawing/2014/main" id="{7A4FB117-BD54-489A-AD04-75D34CC223E5}"/>
              </a:ext>
            </a:extLst>
          </p:cNvPr>
          <p:cNvSpPr txBox="1"/>
          <p:nvPr/>
        </p:nvSpPr>
        <p:spPr>
          <a:xfrm>
            <a:off x="1140964" y="2024175"/>
            <a:ext cx="2018155" cy="461665"/>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mn-ea"/>
                <a:sym typeface="+mn-lt"/>
              </a:rPr>
              <a:t>心系本职工作</a:t>
            </a:r>
            <a:endPar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endParaRPr>
          </a:p>
        </p:txBody>
      </p:sp>
      <p:sp>
        <p:nvSpPr>
          <p:cNvPr id="8" name="文本框 20">
            <a:extLst>
              <a:ext uri="{FF2B5EF4-FFF2-40B4-BE49-F238E27FC236}">
                <a16:creationId xmlns:a16="http://schemas.microsoft.com/office/drawing/2014/main" id="{BA5DC771-CB81-5F94-8A4E-C69086C52743}"/>
              </a:ext>
            </a:extLst>
          </p:cNvPr>
          <p:cNvSpPr txBox="1"/>
          <p:nvPr/>
        </p:nvSpPr>
        <p:spPr>
          <a:xfrm>
            <a:off x="1140964" y="2559640"/>
            <a:ext cx="3456097" cy="2949718"/>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查找不足赶先进，立足根本争先进”，作为个人我们要实现体现自已的人身价值，企事业的兴衰直接关系到个人的荣辱，作为技术部门，为实现共同的目标我们要添砖加瓦，要有艰苦创业精神、改革创新精神、拓展市场精神、精益管理精神、永不满足精神、顾全大局精神。我们要把这六种精神贯穿于具体的工作中中去，对于“如何提高自我，服务于本单位”这门必修课，我将不断地加强学习，完善自我</a:t>
            </a:r>
            <a:endParaRPr lang="zh-CN" altLang="en-US" sz="1400" spc="100" dirty="0">
              <a:solidFill>
                <a:schemeClr val="tx1">
                  <a:lumMod val="75000"/>
                  <a:lumOff val="25000"/>
                </a:schemeClr>
              </a:solidFill>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18" name="文本框 17">
            <a:extLst>
              <a:ext uri="{FF2B5EF4-FFF2-40B4-BE49-F238E27FC236}">
                <a16:creationId xmlns:a16="http://schemas.microsoft.com/office/drawing/2014/main" id="{91198CFC-CA5F-39D8-7988-967F27CB9140}"/>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未来规划</a:t>
            </a:r>
          </a:p>
        </p:txBody>
      </p:sp>
      <p:cxnSp>
        <p:nvCxnSpPr>
          <p:cNvPr id="19" name="直接连接符 18">
            <a:extLst>
              <a:ext uri="{FF2B5EF4-FFF2-40B4-BE49-F238E27FC236}">
                <a16:creationId xmlns:a16="http://schemas.microsoft.com/office/drawing/2014/main" id="{E33BF9C5-BA85-2B7B-B7B4-AD433208D5C4}"/>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26E7ED48-4B14-883F-5F74-87A670626468}"/>
              </a:ext>
            </a:extLst>
          </p:cNvPr>
          <p:cNvSpPr txBox="1"/>
          <p:nvPr/>
        </p:nvSpPr>
        <p:spPr>
          <a:xfrm>
            <a:off x="2634881" y="453737"/>
            <a:ext cx="1043039" cy="246221"/>
          </a:xfrm>
          <a:prstGeom prst="rect">
            <a:avLst/>
          </a:prstGeom>
          <a:noFill/>
        </p:spPr>
        <p:txBody>
          <a:bodyPr wrap="square" rtlCol="0">
            <a:noAutofit/>
          </a:bodyPr>
          <a:lstStyle/>
          <a:p>
            <a:r>
              <a:rPr lang="en-US" altLang="zh-CN" sz="1000" dirty="0">
                <a:solidFill>
                  <a:schemeClr val="bg1">
                    <a:lumMod val="75000"/>
                    <a:alpha val="64000"/>
                  </a:schemeClr>
                </a:solidFill>
                <a:cs typeface="+mn-ea"/>
                <a:sym typeface="+mn-lt"/>
              </a:rPr>
              <a:t>Future Plan</a:t>
            </a:r>
          </a:p>
        </p:txBody>
      </p:sp>
    </p:spTree>
    <p:extLst>
      <p:ext uri="{BB962C8B-B14F-4D97-AF65-F5344CB8AC3E}">
        <p14:creationId xmlns:p14="http://schemas.microsoft.com/office/powerpoint/2010/main" val="887182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34">
            <a:extLst>
              <a:ext uri="{FF2B5EF4-FFF2-40B4-BE49-F238E27FC236}">
                <a16:creationId xmlns:a16="http://schemas.microsoft.com/office/drawing/2014/main" id="{50ADDDCE-116D-40E0-BBBE-AAF7F0EC310D}"/>
              </a:ext>
            </a:extLst>
          </p:cNvPr>
          <p:cNvSpPr/>
          <p:nvPr/>
        </p:nvSpPr>
        <p:spPr>
          <a:xfrm>
            <a:off x="457199" y="1603146"/>
            <a:ext cx="6088326" cy="4239758"/>
          </a:xfrm>
          <a:prstGeom prst="roundRect">
            <a:avLst>
              <a:gd name="adj" fmla="val 2601"/>
            </a:avLst>
          </a:prstGeom>
          <a:solidFill>
            <a:schemeClr val="bg1">
              <a:alpha val="30000"/>
            </a:schemeClr>
          </a:soli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lt1"/>
              </a:solidFill>
              <a:cs typeface="+mn-ea"/>
              <a:sym typeface="+mn-lt"/>
            </a:endParaRPr>
          </a:p>
        </p:txBody>
      </p:sp>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未来规划</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Future Plan</a:t>
            </a:r>
          </a:p>
        </p:txBody>
      </p:sp>
      <p:graphicFrame>
        <p:nvGraphicFramePr>
          <p:cNvPr id="16" name="图表 15">
            <a:extLst>
              <a:ext uri="{FF2B5EF4-FFF2-40B4-BE49-F238E27FC236}">
                <a16:creationId xmlns:a16="http://schemas.microsoft.com/office/drawing/2014/main" id="{987FBF7C-345C-42E7-98BB-75497EAC6A23}"/>
              </a:ext>
            </a:extLst>
          </p:cNvPr>
          <p:cNvGraphicFramePr/>
          <p:nvPr>
            <p:extLst>
              <p:ext uri="{D42A27DB-BD31-4B8C-83A1-F6EECF244321}">
                <p14:modId xmlns:p14="http://schemas.microsoft.com/office/powerpoint/2010/main" val="3986811803"/>
              </p:ext>
            </p:extLst>
          </p:nvPr>
        </p:nvGraphicFramePr>
        <p:xfrm>
          <a:off x="593166" y="1689608"/>
          <a:ext cx="5822335" cy="4006851"/>
        </p:xfrm>
        <a:graphic>
          <a:graphicData uri="http://schemas.openxmlformats.org/drawingml/2006/chart">
            <c:chart xmlns:c="http://schemas.openxmlformats.org/drawingml/2006/chart" xmlns:r="http://schemas.openxmlformats.org/officeDocument/2006/relationships" r:id="rId2"/>
          </a:graphicData>
        </a:graphic>
      </p:graphicFrame>
      <p:sp>
        <p:nvSpPr>
          <p:cNvPr id="17" name="文本框 16">
            <a:extLst>
              <a:ext uri="{FF2B5EF4-FFF2-40B4-BE49-F238E27FC236}">
                <a16:creationId xmlns:a16="http://schemas.microsoft.com/office/drawing/2014/main" id="{6E135EFE-73AB-47BA-BB50-C28E12D6A2EF}"/>
              </a:ext>
            </a:extLst>
          </p:cNvPr>
          <p:cNvSpPr txBox="1"/>
          <p:nvPr/>
        </p:nvSpPr>
        <p:spPr>
          <a:xfrm>
            <a:off x="7645400" y="1912630"/>
            <a:ext cx="1907162" cy="31878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rPr>
              <a:t>整体保持增长</a:t>
            </a:r>
          </a:p>
        </p:txBody>
      </p:sp>
      <p:sp>
        <p:nvSpPr>
          <p:cNvPr id="18" name="文本框 17">
            <a:extLst>
              <a:ext uri="{FF2B5EF4-FFF2-40B4-BE49-F238E27FC236}">
                <a16:creationId xmlns:a16="http://schemas.microsoft.com/office/drawing/2014/main" id="{AEFBE976-93CD-4A63-A2EB-21C465FCCA07}"/>
              </a:ext>
            </a:extLst>
          </p:cNvPr>
          <p:cNvSpPr txBox="1"/>
          <p:nvPr/>
        </p:nvSpPr>
        <p:spPr>
          <a:xfrm>
            <a:off x="7645400" y="2339551"/>
            <a:ext cx="3886200" cy="53399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dirty="0"/>
              <a:t>根据某年度项目发展趋势表，可判断整体保持增长的模式，并且某两个项目是比较平缓</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9" name="文本框 18">
            <a:extLst>
              <a:ext uri="{FF2B5EF4-FFF2-40B4-BE49-F238E27FC236}">
                <a16:creationId xmlns:a16="http://schemas.microsoft.com/office/drawing/2014/main" id="{2146CCFB-EFDE-40D0-96ED-6219A94B14B6}"/>
              </a:ext>
            </a:extLst>
          </p:cNvPr>
          <p:cNvSpPr txBox="1"/>
          <p:nvPr/>
        </p:nvSpPr>
        <p:spPr>
          <a:xfrm>
            <a:off x="7645400" y="3273163"/>
            <a:ext cx="1765300" cy="30777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mn-ea"/>
                <a:sym typeface="+mn-lt"/>
              </a:rPr>
              <a:t>涨幅波动大</a:t>
            </a:r>
            <a:endPar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endParaRPr>
          </a:p>
        </p:txBody>
      </p:sp>
      <p:sp>
        <p:nvSpPr>
          <p:cNvPr id="20" name="文本框 19">
            <a:extLst>
              <a:ext uri="{FF2B5EF4-FFF2-40B4-BE49-F238E27FC236}">
                <a16:creationId xmlns:a16="http://schemas.microsoft.com/office/drawing/2014/main" id="{DE744F64-CDC0-4129-97E0-D48135A55EBE}"/>
              </a:ext>
            </a:extLst>
          </p:cNvPr>
          <p:cNvSpPr txBox="1"/>
          <p:nvPr/>
        </p:nvSpPr>
        <p:spPr>
          <a:xfrm>
            <a:off x="7645400" y="3743063"/>
            <a:ext cx="3886200" cy="53399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dirty="0"/>
              <a:t>从整体观看发展趋势图涨幅波动较大，说明市场存在一些因素导致浮动波动大</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21" name="文本框 20">
            <a:extLst>
              <a:ext uri="{FF2B5EF4-FFF2-40B4-BE49-F238E27FC236}">
                <a16:creationId xmlns:a16="http://schemas.microsoft.com/office/drawing/2014/main" id="{D9832DFD-013D-405D-96BB-16D2A25AF4EC}"/>
              </a:ext>
            </a:extLst>
          </p:cNvPr>
          <p:cNvSpPr txBox="1"/>
          <p:nvPr/>
        </p:nvSpPr>
        <p:spPr>
          <a:xfrm>
            <a:off x="7645400" y="4633695"/>
            <a:ext cx="1907162" cy="30777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mn-ea"/>
                <a:sym typeface="+mn-lt"/>
              </a:rPr>
              <a:t>项目开展能力</a:t>
            </a:r>
            <a:endPar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endParaRPr>
          </a:p>
        </p:txBody>
      </p:sp>
      <p:sp>
        <p:nvSpPr>
          <p:cNvPr id="22" name="文本框 21">
            <a:extLst>
              <a:ext uri="{FF2B5EF4-FFF2-40B4-BE49-F238E27FC236}">
                <a16:creationId xmlns:a16="http://schemas.microsoft.com/office/drawing/2014/main" id="{70BFD03D-A751-43C0-93D1-E36CCA0E3BC0}"/>
              </a:ext>
            </a:extLst>
          </p:cNvPr>
          <p:cNvSpPr txBox="1"/>
          <p:nvPr/>
        </p:nvSpPr>
        <p:spPr>
          <a:xfrm>
            <a:off x="7645400" y="5103595"/>
            <a:ext cx="3886200" cy="53399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dirty="0"/>
              <a:t>本年度项目发展共有三个项目</a:t>
            </a:r>
            <a:r>
              <a:rPr lang="en-US" altLang="zh-CN" sz="1400" dirty="0"/>
              <a:t>,</a:t>
            </a:r>
            <a:r>
              <a:rPr lang="zh-CN" altLang="en-US" sz="1400" dirty="0"/>
              <a:t>说明项目开展能力一般，需要加强</a:t>
            </a:r>
            <a:r>
              <a:rPr lang="en-US" altLang="zh-CN" sz="1400" dirty="0"/>
              <a:t>.</a:t>
            </a:r>
            <a:r>
              <a:rPr lang="zh-CN" altLang="en-US" sz="1400" dirty="0"/>
              <a:t>并且三个项目平均观感良好</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23" name="椭圆 22">
            <a:extLst>
              <a:ext uri="{FF2B5EF4-FFF2-40B4-BE49-F238E27FC236}">
                <a16:creationId xmlns:a16="http://schemas.microsoft.com/office/drawing/2014/main" id="{43B8A962-2465-4F68-A993-B302E362E7F5}"/>
              </a:ext>
            </a:extLst>
          </p:cNvPr>
          <p:cNvSpPr/>
          <p:nvPr/>
        </p:nvSpPr>
        <p:spPr>
          <a:xfrm>
            <a:off x="6705599" y="1936542"/>
            <a:ext cx="722313" cy="722313"/>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任意多边形: 形状 26">
            <a:extLst>
              <a:ext uri="{FF2B5EF4-FFF2-40B4-BE49-F238E27FC236}">
                <a16:creationId xmlns:a16="http://schemas.microsoft.com/office/drawing/2014/main" id="{032965A2-3C6E-43C0-A329-341BB2CB5264}"/>
              </a:ext>
            </a:extLst>
          </p:cNvPr>
          <p:cNvSpPr/>
          <p:nvPr/>
        </p:nvSpPr>
        <p:spPr>
          <a:xfrm>
            <a:off x="6887366" y="2251054"/>
            <a:ext cx="368831" cy="231742"/>
          </a:xfrm>
          <a:custGeom>
            <a:avLst/>
            <a:gdLst>
              <a:gd name="connsiteX0" fmla="*/ -725 w 455048"/>
              <a:gd name="connsiteY0" fmla="*/ -282 h 285914"/>
              <a:gd name="connsiteX1" fmla="*/ -725 w 455048"/>
              <a:gd name="connsiteY1" fmla="*/ 248071 h 285914"/>
              <a:gd name="connsiteX2" fmla="*/ 39923 w 455048"/>
              <a:gd name="connsiteY2" fmla="*/ 285632 h 285914"/>
              <a:gd name="connsiteX3" fmla="*/ 413675 w 455048"/>
              <a:gd name="connsiteY3" fmla="*/ 285632 h 285914"/>
              <a:gd name="connsiteX4" fmla="*/ 454323 w 455048"/>
              <a:gd name="connsiteY4" fmla="*/ 248071 h 285914"/>
              <a:gd name="connsiteX5" fmla="*/ 454323 w 455048"/>
              <a:gd name="connsiteY5" fmla="*/ -282 h 285914"/>
              <a:gd name="connsiteX6" fmla="*/ 344167 w 455048"/>
              <a:gd name="connsiteY6" fmla="*/ 174230 h 285914"/>
              <a:gd name="connsiteX7" fmla="*/ 106807 w 455048"/>
              <a:gd name="connsiteY7" fmla="*/ 174230 h 285914"/>
              <a:gd name="connsiteX8" fmla="*/ 106807 w 455048"/>
              <a:gd name="connsiteY8" fmla="*/ 148789 h 285914"/>
              <a:gd name="connsiteX9" fmla="*/ 344167 w 455048"/>
              <a:gd name="connsiteY9" fmla="*/ 148789 h 285914"/>
              <a:gd name="connsiteX10" fmla="*/ 344167 w 455048"/>
              <a:gd name="connsiteY10" fmla="*/ 88220 h 285914"/>
              <a:gd name="connsiteX11" fmla="*/ 106807 w 455048"/>
              <a:gd name="connsiteY11" fmla="*/ 88220 h 285914"/>
              <a:gd name="connsiteX12" fmla="*/ 106807 w 455048"/>
              <a:gd name="connsiteY12" fmla="*/ 62780 h 285914"/>
              <a:gd name="connsiteX13" fmla="*/ 344167 w 455048"/>
              <a:gd name="connsiteY13" fmla="*/ 62780 h 28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048" h="285914">
                <a:moveTo>
                  <a:pt x="-725" y="-282"/>
                </a:moveTo>
                <a:lnTo>
                  <a:pt x="-725" y="248071"/>
                </a:lnTo>
                <a:cubicBezTo>
                  <a:pt x="-725" y="268668"/>
                  <a:pt x="17628" y="285632"/>
                  <a:pt x="39923" y="285632"/>
                </a:cubicBezTo>
                <a:lnTo>
                  <a:pt x="413675" y="285632"/>
                </a:lnTo>
                <a:cubicBezTo>
                  <a:pt x="435970" y="285632"/>
                  <a:pt x="454323" y="268668"/>
                  <a:pt x="454323" y="248071"/>
                </a:cubicBezTo>
                <a:lnTo>
                  <a:pt x="454323" y="-282"/>
                </a:lnTo>
                <a:close/>
                <a:moveTo>
                  <a:pt x="344167" y="174230"/>
                </a:moveTo>
                <a:lnTo>
                  <a:pt x="106807" y="174230"/>
                </a:lnTo>
                <a:lnTo>
                  <a:pt x="106807" y="148789"/>
                </a:lnTo>
                <a:lnTo>
                  <a:pt x="344167" y="148789"/>
                </a:lnTo>
                <a:close/>
                <a:moveTo>
                  <a:pt x="344167" y="88220"/>
                </a:moveTo>
                <a:lnTo>
                  <a:pt x="106807" y="88220"/>
                </a:lnTo>
                <a:lnTo>
                  <a:pt x="106807" y="62780"/>
                </a:lnTo>
                <a:lnTo>
                  <a:pt x="344167" y="62780"/>
                </a:lnTo>
                <a:close/>
              </a:path>
            </a:pathLst>
          </a:custGeom>
          <a:solidFill>
            <a:schemeClr val="bg1"/>
          </a:solidFill>
          <a:ln w="1185"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任意多边形: 形状 27">
            <a:extLst>
              <a:ext uri="{FF2B5EF4-FFF2-40B4-BE49-F238E27FC236}">
                <a16:creationId xmlns:a16="http://schemas.microsoft.com/office/drawing/2014/main" id="{EA2754DC-F367-4545-AB21-418B058E273D}"/>
              </a:ext>
            </a:extLst>
          </p:cNvPr>
          <p:cNvSpPr/>
          <p:nvPr/>
        </p:nvSpPr>
        <p:spPr>
          <a:xfrm>
            <a:off x="6887366" y="2132238"/>
            <a:ext cx="367772" cy="99176"/>
          </a:xfrm>
          <a:custGeom>
            <a:avLst/>
            <a:gdLst>
              <a:gd name="connsiteX0" fmla="*/ 453018 w 453742"/>
              <a:gd name="connsiteY0" fmla="*/ 37280 h 122359"/>
              <a:gd name="connsiteX1" fmla="*/ 413675 w 453742"/>
              <a:gd name="connsiteY1" fmla="*/ -282 h 122359"/>
              <a:gd name="connsiteX2" fmla="*/ 344167 w 453742"/>
              <a:gd name="connsiteY2" fmla="*/ -282 h 122359"/>
              <a:gd name="connsiteX3" fmla="*/ 344167 w 453742"/>
              <a:gd name="connsiteY3" fmla="*/ 69986 h 122359"/>
              <a:gd name="connsiteX4" fmla="*/ 299578 w 453742"/>
              <a:gd name="connsiteY4" fmla="*/ 69986 h 122359"/>
              <a:gd name="connsiteX5" fmla="*/ 299578 w 453742"/>
              <a:gd name="connsiteY5" fmla="*/ -282 h 122359"/>
              <a:gd name="connsiteX6" fmla="*/ 155326 w 453742"/>
              <a:gd name="connsiteY6" fmla="*/ -282 h 122359"/>
              <a:gd name="connsiteX7" fmla="*/ 155326 w 453742"/>
              <a:gd name="connsiteY7" fmla="*/ 69986 h 122359"/>
              <a:gd name="connsiteX8" fmla="*/ 110737 w 453742"/>
              <a:gd name="connsiteY8" fmla="*/ 69986 h 122359"/>
              <a:gd name="connsiteX9" fmla="*/ 110737 w 453742"/>
              <a:gd name="connsiteY9" fmla="*/ -282 h 122359"/>
              <a:gd name="connsiteX10" fmla="*/ 39923 w 453742"/>
              <a:gd name="connsiteY10" fmla="*/ -282 h 122359"/>
              <a:gd name="connsiteX11" fmla="*/ -725 w 453742"/>
              <a:gd name="connsiteY11" fmla="*/ 37280 h 122359"/>
              <a:gd name="connsiteX12" fmla="*/ -725 w 453742"/>
              <a:gd name="connsiteY12" fmla="*/ 122078 h 122359"/>
              <a:gd name="connsiteX13" fmla="*/ 453018 w 453742"/>
              <a:gd name="connsiteY13" fmla="*/ 122078 h 1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742" h="122359">
                <a:moveTo>
                  <a:pt x="453018" y="37280"/>
                </a:moveTo>
                <a:cubicBezTo>
                  <a:pt x="453018" y="16682"/>
                  <a:pt x="435970" y="-282"/>
                  <a:pt x="413675" y="-282"/>
                </a:cubicBezTo>
                <a:lnTo>
                  <a:pt x="344167" y="-282"/>
                </a:lnTo>
                <a:lnTo>
                  <a:pt x="344167" y="69986"/>
                </a:lnTo>
                <a:lnTo>
                  <a:pt x="299578" y="69986"/>
                </a:lnTo>
                <a:lnTo>
                  <a:pt x="299578" y="-282"/>
                </a:lnTo>
                <a:lnTo>
                  <a:pt x="155326" y="-282"/>
                </a:lnTo>
                <a:lnTo>
                  <a:pt x="155326" y="69986"/>
                </a:lnTo>
                <a:lnTo>
                  <a:pt x="110737" y="69986"/>
                </a:lnTo>
                <a:lnTo>
                  <a:pt x="110737" y="-282"/>
                </a:lnTo>
                <a:lnTo>
                  <a:pt x="39923" y="-282"/>
                </a:lnTo>
                <a:cubicBezTo>
                  <a:pt x="17628" y="-282"/>
                  <a:pt x="-725" y="16682"/>
                  <a:pt x="-725" y="37280"/>
                </a:cubicBezTo>
                <a:lnTo>
                  <a:pt x="-725" y="122078"/>
                </a:lnTo>
                <a:lnTo>
                  <a:pt x="453018" y="122078"/>
                </a:lnTo>
                <a:close/>
              </a:path>
            </a:pathLst>
          </a:custGeom>
          <a:solidFill>
            <a:schemeClr val="bg1"/>
          </a:solidFill>
          <a:ln w="1185"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9" name="任意多边形: 形状 28">
            <a:extLst>
              <a:ext uri="{FF2B5EF4-FFF2-40B4-BE49-F238E27FC236}">
                <a16:creationId xmlns:a16="http://schemas.microsoft.com/office/drawing/2014/main" id="{1D4B57FB-9A35-43DD-B5CA-E7DF25E93029}"/>
              </a:ext>
            </a:extLst>
          </p:cNvPr>
          <p:cNvSpPr/>
          <p:nvPr/>
        </p:nvSpPr>
        <p:spPr>
          <a:xfrm>
            <a:off x="7137545" y="2112599"/>
            <a:ext cx="21255" cy="60880"/>
          </a:xfrm>
          <a:custGeom>
            <a:avLst/>
            <a:gdLst>
              <a:gd name="connsiteX0" fmla="*/ 0 w 26224"/>
              <a:gd name="connsiteY0" fmla="*/ 0 h 75111"/>
              <a:gd name="connsiteX1" fmla="*/ 26224 w 26224"/>
              <a:gd name="connsiteY1" fmla="*/ 0 h 75111"/>
              <a:gd name="connsiteX2" fmla="*/ 26224 w 26224"/>
              <a:gd name="connsiteY2" fmla="*/ 75111 h 75111"/>
              <a:gd name="connsiteX3" fmla="*/ 0 w 26224"/>
              <a:gd name="connsiteY3" fmla="*/ 75111 h 75111"/>
            </a:gdLst>
            <a:ahLst/>
            <a:cxnLst>
              <a:cxn ang="0">
                <a:pos x="connsiteX0" y="connsiteY0"/>
              </a:cxn>
              <a:cxn ang="0">
                <a:pos x="connsiteX1" y="connsiteY1"/>
              </a:cxn>
              <a:cxn ang="0">
                <a:pos x="connsiteX2" y="connsiteY2"/>
              </a:cxn>
              <a:cxn ang="0">
                <a:pos x="connsiteX3" y="connsiteY3"/>
              </a:cxn>
            </a:cxnLst>
            <a:rect l="l" t="t" r="r" b="b"/>
            <a:pathLst>
              <a:path w="26224" h="75111">
                <a:moveTo>
                  <a:pt x="0" y="0"/>
                </a:moveTo>
                <a:lnTo>
                  <a:pt x="26224" y="0"/>
                </a:lnTo>
                <a:lnTo>
                  <a:pt x="26224" y="75111"/>
                </a:lnTo>
                <a:lnTo>
                  <a:pt x="0" y="75111"/>
                </a:lnTo>
                <a:close/>
              </a:path>
            </a:pathLst>
          </a:custGeom>
          <a:solidFill>
            <a:schemeClr val="bg1"/>
          </a:solidFill>
          <a:ln w="1185"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0" name="任意多边形: 形状 29">
            <a:extLst>
              <a:ext uri="{FF2B5EF4-FFF2-40B4-BE49-F238E27FC236}">
                <a16:creationId xmlns:a16="http://schemas.microsoft.com/office/drawing/2014/main" id="{E735FFEF-07C0-45F3-A3D9-E4D5C657A9AD}"/>
              </a:ext>
            </a:extLst>
          </p:cNvPr>
          <p:cNvSpPr/>
          <p:nvPr/>
        </p:nvSpPr>
        <p:spPr>
          <a:xfrm>
            <a:off x="6985176" y="2112599"/>
            <a:ext cx="21255" cy="60880"/>
          </a:xfrm>
          <a:custGeom>
            <a:avLst/>
            <a:gdLst>
              <a:gd name="connsiteX0" fmla="*/ 0 w 26224"/>
              <a:gd name="connsiteY0" fmla="*/ 0 h 75111"/>
              <a:gd name="connsiteX1" fmla="*/ 26224 w 26224"/>
              <a:gd name="connsiteY1" fmla="*/ 0 h 75111"/>
              <a:gd name="connsiteX2" fmla="*/ 26224 w 26224"/>
              <a:gd name="connsiteY2" fmla="*/ 75111 h 75111"/>
              <a:gd name="connsiteX3" fmla="*/ 0 w 26224"/>
              <a:gd name="connsiteY3" fmla="*/ 75111 h 75111"/>
            </a:gdLst>
            <a:ahLst/>
            <a:cxnLst>
              <a:cxn ang="0">
                <a:pos x="connsiteX0" y="connsiteY0"/>
              </a:cxn>
              <a:cxn ang="0">
                <a:pos x="connsiteX1" y="connsiteY1"/>
              </a:cxn>
              <a:cxn ang="0">
                <a:pos x="connsiteX2" y="connsiteY2"/>
              </a:cxn>
              <a:cxn ang="0">
                <a:pos x="connsiteX3" y="connsiteY3"/>
              </a:cxn>
            </a:cxnLst>
            <a:rect l="l" t="t" r="r" b="b"/>
            <a:pathLst>
              <a:path w="26224" h="75111">
                <a:moveTo>
                  <a:pt x="0" y="0"/>
                </a:moveTo>
                <a:lnTo>
                  <a:pt x="26224" y="0"/>
                </a:lnTo>
                <a:lnTo>
                  <a:pt x="26224" y="75111"/>
                </a:lnTo>
                <a:lnTo>
                  <a:pt x="0" y="75111"/>
                </a:lnTo>
                <a:close/>
              </a:path>
            </a:pathLst>
          </a:custGeom>
          <a:solidFill>
            <a:schemeClr val="bg1"/>
          </a:solidFill>
          <a:ln w="1185"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椭圆 23">
            <a:extLst>
              <a:ext uri="{FF2B5EF4-FFF2-40B4-BE49-F238E27FC236}">
                <a16:creationId xmlns:a16="http://schemas.microsoft.com/office/drawing/2014/main" id="{1D8D1AD7-531D-4248-AED8-A7AB6F3C2735}"/>
              </a:ext>
            </a:extLst>
          </p:cNvPr>
          <p:cNvSpPr/>
          <p:nvPr/>
        </p:nvSpPr>
        <p:spPr>
          <a:xfrm>
            <a:off x="6705599" y="3283828"/>
            <a:ext cx="722313" cy="722313"/>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任意多边形: 形状 30">
            <a:extLst>
              <a:ext uri="{FF2B5EF4-FFF2-40B4-BE49-F238E27FC236}">
                <a16:creationId xmlns:a16="http://schemas.microsoft.com/office/drawing/2014/main" id="{4C57731F-E268-4FE8-8539-48DDEAEB0333}"/>
              </a:ext>
            </a:extLst>
          </p:cNvPr>
          <p:cNvSpPr/>
          <p:nvPr/>
        </p:nvSpPr>
        <p:spPr>
          <a:xfrm>
            <a:off x="6899791" y="3460522"/>
            <a:ext cx="368047" cy="374076"/>
          </a:xfrm>
          <a:custGeom>
            <a:avLst/>
            <a:gdLst>
              <a:gd name="connsiteX0" fmla="*/ 202350 w 454081"/>
              <a:gd name="connsiteY0" fmla="*/ 177223 h 461520"/>
              <a:gd name="connsiteX1" fmla="*/ 154246 w 454081"/>
              <a:gd name="connsiteY1" fmla="*/ 131209 h 461520"/>
              <a:gd name="connsiteX2" fmla="*/ 154246 w 454081"/>
              <a:gd name="connsiteY2" fmla="*/ -280 h 461520"/>
              <a:gd name="connsiteX3" fmla="*/ 23315 w 454081"/>
              <a:gd name="connsiteY3" fmla="*/ -280 h 461520"/>
              <a:gd name="connsiteX4" fmla="*/ -725 w 454081"/>
              <a:gd name="connsiteY4" fmla="*/ 23166 h 461520"/>
              <a:gd name="connsiteX5" fmla="*/ -725 w 454081"/>
              <a:gd name="connsiteY5" fmla="*/ 23392 h 461520"/>
              <a:gd name="connsiteX6" fmla="*/ -725 w 454081"/>
              <a:gd name="connsiteY6" fmla="*/ 424413 h 461520"/>
              <a:gd name="connsiteX7" fmla="*/ 23089 w 454081"/>
              <a:gd name="connsiteY7" fmla="*/ 448085 h 461520"/>
              <a:gd name="connsiteX8" fmla="*/ 23315 w 454081"/>
              <a:gd name="connsiteY8" fmla="*/ 448085 h 461520"/>
              <a:gd name="connsiteX9" fmla="*/ 68747 w 454081"/>
              <a:gd name="connsiteY9" fmla="*/ 448085 h 461520"/>
              <a:gd name="connsiteX10" fmla="*/ 135549 w 454081"/>
              <a:gd name="connsiteY10" fmla="*/ 381022 h 461520"/>
              <a:gd name="connsiteX11" fmla="*/ 349308 w 454081"/>
              <a:gd name="connsiteY11" fmla="*/ 178541 h 461520"/>
              <a:gd name="connsiteX12" fmla="*/ 202338 w 454081"/>
              <a:gd name="connsiteY12" fmla="*/ 178541 h 461520"/>
              <a:gd name="connsiteX13" fmla="*/ 202350 w 454081"/>
              <a:gd name="connsiteY13" fmla="*/ 153552 h 461520"/>
              <a:gd name="connsiteX14" fmla="*/ 357321 w 454081"/>
              <a:gd name="connsiteY14" fmla="*/ 153552 h 461520"/>
              <a:gd name="connsiteX15" fmla="*/ 178298 w 454081"/>
              <a:gd name="connsiteY15" fmla="*/ -280 h 461520"/>
              <a:gd name="connsiteX16" fmla="*/ 178298 w 454081"/>
              <a:gd name="connsiteY16" fmla="*/ 131257 h 461520"/>
              <a:gd name="connsiteX17" fmla="*/ 202350 w 454081"/>
              <a:gd name="connsiteY17" fmla="*/ 153599 h 461520"/>
              <a:gd name="connsiteX18" fmla="*/ 331940 w 454081"/>
              <a:gd name="connsiteY18" fmla="*/ 446779 h 461520"/>
              <a:gd name="connsiteX19" fmla="*/ 355979 w 454081"/>
              <a:gd name="connsiteY19" fmla="*/ 423333 h 461520"/>
              <a:gd name="connsiteX20" fmla="*/ 355979 w 454081"/>
              <a:gd name="connsiteY20" fmla="*/ 423107 h 461520"/>
              <a:gd name="connsiteX21" fmla="*/ 355979 w 454081"/>
              <a:gd name="connsiteY21" fmla="*/ 344221 h 461520"/>
              <a:gd name="connsiteX22" fmla="*/ 249136 w 454081"/>
              <a:gd name="connsiteY22" fmla="*/ 445461 h 461520"/>
              <a:gd name="connsiteX23" fmla="*/ 331975 w 454081"/>
              <a:gd name="connsiteY23" fmla="*/ 445461 h 461520"/>
              <a:gd name="connsiteX24" fmla="*/ 448162 w 454081"/>
              <a:gd name="connsiteY24" fmla="*/ 199590 h 461520"/>
              <a:gd name="connsiteX25" fmla="*/ 421451 w 454081"/>
              <a:gd name="connsiteY25" fmla="*/ 173294 h 461520"/>
              <a:gd name="connsiteX26" fmla="*/ 394728 w 454081"/>
              <a:gd name="connsiteY26" fmla="*/ 173294 h 461520"/>
              <a:gd name="connsiteX27" fmla="*/ 354650 w 454081"/>
              <a:gd name="connsiteY27" fmla="*/ 211426 h 461520"/>
              <a:gd name="connsiteX28" fmla="*/ 409425 w 454081"/>
              <a:gd name="connsiteY28" fmla="*/ 262699 h 461520"/>
              <a:gd name="connsiteX29" fmla="*/ 449504 w 454081"/>
              <a:gd name="connsiteY29" fmla="*/ 224567 h 461520"/>
              <a:gd name="connsiteX30" fmla="*/ 448162 w 454081"/>
              <a:gd name="connsiteY30" fmla="*/ 199637 h 461520"/>
              <a:gd name="connsiteX31" fmla="*/ 176956 w 454081"/>
              <a:gd name="connsiteY31" fmla="*/ 379717 h 461520"/>
              <a:gd name="connsiteX32" fmla="*/ 231732 w 454081"/>
              <a:gd name="connsiteY32" fmla="*/ 431002 h 461520"/>
              <a:gd name="connsiteX33" fmla="*/ 394728 w 454081"/>
              <a:gd name="connsiteY33" fmla="*/ 277158 h 461520"/>
              <a:gd name="connsiteX34" fmla="*/ 339953 w 454081"/>
              <a:gd name="connsiteY34" fmla="*/ 225885 h 461520"/>
              <a:gd name="connsiteX35" fmla="*/ 144903 w 454081"/>
              <a:gd name="connsiteY35" fmla="*/ 461239 h 461520"/>
              <a:gd name="connsiteX36" fmla="*/ 217047 w 454081"/>
              <a:gd name="connsiteY36" fmla="*/ 444144 h 461520"/>
              <a:gd name="connsiteX37" fmla="*/ 162212 w 454081"/>
              <a:gd name="connsiteY37" fmla="*/ 392859 h 46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54081" h="461520">
                <a:moveTo>
                  <a:pt x="202350" y="177223"/>
                </a:moveTo>
                <a:cubicBezTo>
                  <a:pt x="175627" y="177223"/>
                  <a:pt x="154246" y="156187"/>
                  <a:pt x="154246" y="131209"/>
                </a:cubicBezTo>
                <a:lnTo>
                  <a:pt x="154246" y="-280"/>
                </a:lnTo>
                <a:lnTo>
                  <a:pt x="23315" y="-280"/>
                </a:lnTo>
                <a:cubicBezTo>
                  <a:pt x="10209" y="-446"/>
                  <a:pt x="-559" y="10048"/>
                  <a:pt x="-725" y="23166"/>
                </a:cubicBezTo>
                <a:cubicBezTo>
                  <a:pt x="-725" y="23238"/>
                  <a:pt x="-725" y="23321"/>
                  <a:pt x="-725" y="23392"/>
                </a:cubicBezTo>
                <a:lnTo>
                  <a:pt x="-725" y="424413"/>
                </a:lnTo>
                <a:cubicBezTo>
                  <a:pt x="-689" y="437531"/>
                  <a:pt x="9971" y="448120"/>
                  <a:pt x="23089" y="448085"/>
                </a:cubicBezTo>
                <a:cubicBezTo>
                  <a:pt x="23161" y="448085"/>
                  <a:pt x="23244" y="448085"/>
                  <a:pt x="23315" y="448085"/>
                </a:cubicBezTo>
                <a:lnTo>
                  <a:pt x="68747" y="448085"/>
                </a:lnTo>
                <a:lnTo>
                  <a:pt x="135549" y="381022"/>
                </a:lnTo>
                <a:lnTo>
                  <a:pt x="349308" y="178541"/>
                </a:lnTo>
                <a:lnTo>
                  <a:pt x="202338" y="178541"/>
                </a:lnTo>
                <a:close/>
                <a:moveTo>
                  <a:pt x="202350" y="153552"/>
                </a:moveTo>
                <a:lnTo>
                  <a:pt x="357321" y="153552"/>
                </a:lnTo>
                <a:lnTo>
                  <a:pt x="178298" y="-280"/>
                </a:lnTo>
                <a:lnTo>
                  <a:pt x="178298" y="131257"/>
                </a:lnTo>
                <a:cubicBezTo>
                  <a:pt x="178298" y="144399"/>
                  <a:pt x="188982" y="153599"/>
                  <a:pt x="202350" y="153599"/>
                </a:cubicBezTo>
                <a:close/>
                <a:moveTo>
                  <a:pt x="331940" y="446779"/>
                </a:moveTo>
                <a:cubicBezTo>
                  <a:pt x="345046" y="446945"/>
                  <a:pt x="355813" y="436451"/>
                  <a:pt x="355979" y="423333"/>
                </a:cubicBezTo>
                <a:cubicBezTo>
                  <a:pt x="355979" y="423261"/>
                  <a:pt x="355979" y="423178"/>
                  <a:pt x="355979" y="423107"/>
                </a:cubicBezTo>
                <a:lnTo>
                  <a:pt x="355979" y="344221"/>
                </a:lnTo>
                <a:lnTo>
                  <a:pt x="249136" y="445461"/>
                </a:lnTo>
                <a:lnTo>
                  <a:pt x="331975" y="445461"/>
                </a:lnTo>
                <a:close/>
                <a:moveTo>
                  <a:pt x="448162" y="199590"/>
                </a:moveTo>
                <a:lnTo>
                  <a:pt x="421451" y="173294"/>
                </a:lnTo>
                <a:cubicBezTo>
                  <a:pt x="413426" y="166717"/>
                  <a:pt x="401412" y="166717"/>
                  <a:pt x="394728" y="173294"/>
                </a:cubicBezTo>
                <a:lnTo>
                  <a:pt x="354650" y="211426"/>
                </a:lnTo>
                <a:lnTo>
                  <a:pt x="409425" y="262699"/>
                </a:lnTo>
                <a:lnTo>
                  <a:pt x="449504" y="224567"/>
                </a:lnTo>
                <a:cubicBezTo>
                  <a:pt x="454846" y="217991"/>
                  <a:pt x="454846" y="207472"/>
                  <a:pt x="448162" y="199637"/>
                </a:cubicBezTo>
                <a:close/>
                <a:moveTo>
                  <a:pt x="176956" y="379717"/>
                </a:moveTo>
                <a:lnTo>
                  <a:pt x="231732" y="431002"/>
                </a:lnTo>
                <a:lnTo>
                  <a:pt x="394728" y="277158"/>
                </a:lnTo>
                <a:lnTo>
                  <a:pt x="339953" y="225885"/>
                </a:lnTo>
                <a:close/>
                <a:moveTo>
                  <a:pt x="144903" y="461239"/>
                </a:moveTo>
                <a:lnTo>
                  <a:pt x="217047" y="444144"/>
                </a:lnTo>
                <a:lnTo>
                  <a:pt x="162212" y="392859"/>
                </a:lnTo>
                <a:close/>
              </a:path>
            </a:pathLst>
          </a:custGeom>
          <a:solidFill>
            <a:schemeClr val="bg1"/>
          </a:solidFill>
          <a:ln w="1185"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任意多边形: 形状 32">
            <a:extLst>
              <a:ext uri="{FF2B5EF4-FFF2-40B4-BE49-F238E27FC236}">
                <a16:creationId xmlns:a16="http://schemas.microsoft.com/office/drawing/2014/main" id="{928DB925-FECC-44D9-B1FC-B34EE917B7DC}"/>
              </a:ext>
            </a:extLst>
          </p:cNvPr>
          <p:cNvSpPr/>
          <p:nvPr/>
        </p:nvSpPr>
        <p:spPr>
          <a:xfrm>
            <a:off x="7132634" y="4966789"/>
            <a:ext cx="126231" cy="101589"/>
          </a:xfrm>
          <a:custGeom>
            <a:avLst/>
            <a:gdLst>
              <a:gd name="connsiteX0" fmla="*/ 116935 w 135117"/>
              <a:gd name="connsiteY0" fmla="*/ -476 h 72274"/>
              <a:gd name="connsiteX1" fmla="*/ 35119 w 135117"/>
              <a:gd name="connsiteY1" fmla="*/ -476 h 72274"/>
              <a:gd name="connsiteX2" fmla="*/ -428 w 135117"/>
              <a:gd name="connsiteY2" fmla="*/ 35681 h 72274"/>
              <a:gd name="connsiteX3" fmla="*/ 35119 w 135117"/>
              <a:gd name="connsiteY3" fmla="*/ 71799 h 72274"/>
              <a:gd name="connsiteX4" fmla="*/ 116935 w 135117"/>
              <a:gd name="connsiteY4" fmla="*/ 71799 h 72274"/>
              <a:gd name="connsiteX5" fmla="*/ 134689 w 135117"/>
              <a:gd name="connsiteY5" fmla="*/ 53845 h 72274"/>
              <a:gd name="connsiteX6" fmla="*/ 134689 w 135117"/>
              <a:gd name="connsiteY6" fmla="*/ 53745 h 72274"/>
              <a:gd name="connsiteX7" fmla="*/ 134689 w 135117"/>
              <a:gd name="connsiteY7" fmla="*/ 17578 h 72274"/>
              <a:gd name="connsiteX8" fmla="*/ 116935 w 135117"/>
              <a:gd name="connsiteY8" fmla="*/ -476 h 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17" h="72274">
                <a:moveTo>
                  <a:pt x="116935" y="-476"/>
                </a:moveTo>
                <a:lnTo>
                  <a:pt x="35119" y="-476"/>
                </a:lnTo>
                <a:cubicBezTo>
                  <a:pt x="15495" y="-476"/>
                  <a:pt x="-428" y="15707"/>
                  <a:pt x="-428" y="35681"/>
                </a:cubicBezTo>
                <a:cubicBezTo>
                  <a:pt x="-428" y="55656"/>
                  <a:pt x="15495" y="71799"/>
                  <a:pt x="35119" y="71799"/>
                </a:cubicBezTo>
                <a:lnTo>
                  <a:pt x="116935" y="71799"/>
                </a:lnTo>
                <a:cubicBezTo>
                  <a:pt x="126797" y="71749"/>
                  <a:pt x="134749" y="63707"/>
                  <a:pt x="134689" y="53845"/>
                </a:cubicBezTo>
                <a:cubicBezTo>
                  <a:pt x="134689" y="53815"/>
                  <a:pt x="134689" y="53775"/>
                  <a:pt x="134689" y="53745"/>
                </a:cubicBezTo>
                <a:lnTo>
                  <a:pt x="134689" y="17578"/>
                </a:lnTo>
                <a:cubicBezTo>
                  <a:pt x="134769" y="7696"/>
                  <a:pt x="126817" y="-386"/>
                  <a:pt x="116935" y="-476"/>
                </a:cubicBezTo>
                <a:close/>
              </a:path>
            </a:pathLst>
          </a:custGeom>
          <a:solidFill>
            <a:schemeClr val="bg1"/>
          </a:solidFill>
          <a:ln w="1000"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5" name="椭圆 24">
            <a:extLst>
              <a:ext uri="{FF2B5EF4-FFF2-40B4-BE49-F238E27FC236}">
                <a16:creationId xmlns:a16="http://schemas.microsoft.com/office/drawing/2014/main" id="{993BF29F-7C0F-4DBA-9F1B-03CD5A8815B8}"/>
              </a:ext>
            </a:extLst>
          </p:cNvPr>
          <p:cNvSpPr/>
          <p:nvPr/>
        </p:nvSpPr>
        <p:spPr>
          <a:xfrm>
            <a:off x="6705600" y="4631115"/>
            <a:ext cx="722313" cy="722313"/>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任意多边形: 形状 33">
            <a:extLst>
              <a:ext uri="{FF2B5EF4-FFF2-40B4-BE49-F238E27FC236}">
                <a16:creationId xmlns:a16="http://schemas.microsoft.com/office/drawing/2014/main" id="{99E79B74-486D-40AC-991C-5EA1D16ABF84}"/>
              </a:ext>
            </a:extLst>
          </p:cNvPr>
          <p:cNvSpPr/>
          <p:nvPr/>
        </p:nvSpPr>
        <p:spPr>
          <a:xfrm>
            <a:off x="6900047" y="4789072"/>
            <a:ext cx="323918" cy="406399"/>
          </a:xfrm>
          <a:custGeom>
            <a:avLst/>
            <a:gdLst>
              <a:gd name="connsiteX0" fmla="*/ 284079 w 346720"/>
              <a:gd name="connsiteY0" fmla="*/ 107956 h 289128"/>
              <a:gd name="connsiteX1" fmla="*/ 346292 w 346720"/>
              <a:gd name="connsiteY1" fmla="*/ 107956 h 289128"/>
              <a:gd name="connsiteX2" fmla="*/ 346292 w 346720"/>
              <a:gd name="connsiteY2" fmla="*/ 35641 h 289128"/>
              <a:gd name="connsiteX3" fmla="*/ 310735 w 346720"/>
              <a:gd name="connsiteY3" fmla="*/ -476 h 289128"/>
              <a:gd name="connsiteX4" fmla="*/ 35129 w 346720"/>
              <a:gd name="connsiteY4" fmla="*/ -476 h 289128"/>
              <a:gd name="connsiteX5" fmla="*/ -428 w 346720"/>
              <a:gd name="connsiteY5" fmla="*/ 35641 h 289128"/>
              <a:gd name="connsiteX6" fmla="*/ -428 w 346720"/>
              <a:gd name="connsiteY6" fmla="*/ 252535 h 289128"/>
              <a:gd name="connsiteX7" fmla="*/ 35129 w 346720"/>
              <a:gd name="connsiteY7" fmla="*/ 288652 h 289128"/>
              <a:gd name="connsiteX8" fmla="*/ 310694 w 346720"/>
              <a:gd name="connsiteY8" fmla="*/ 288652 h 289128"/>
              <a:gd name="connsiteX9" fmla="*/ 346252 w 346720"/>
              <a:gd name="connsiteY9" fmla="*/ 252535 h 289128"/>
              <a:gd name="connsiteX10" fmla="*/ 346252 w 346720"/>
              <a:gd name="connsiteY10" fmla="*/ 216368 h 289128"/>
              <a:gd name="connsiteX11" fmla="*/ 283999 w 346720"/>
              <a:gd name="connsiteY11" fmla="*/ 216368 h 289128"/>
              <a:gd name="connsiteX12" fmla="*/ 230688 w 346720"/>
              <a:gd name="connsiteY12" fmla="*/ 162147 h 289128"/>
              <a:gd name="connsiteX13" fmla="*/ 284079 w 346720"/>
              <a:gd name="connsiteY13" fmla="*/ 107956 h 289128"/>
              <a:gd name="connsiteX14" fmla="*/ 41400 w 346720"/>
              <a:gd name="connsiteY14" fmla="*/ 66218 h 289128"/>
              <a:gd name="connsiteX15" fmla="*/ 21616 w 346720"/>
              <a:gd name="connsiteY15" fmla="*/ 46434 h 289128"/>
              <a:gd name="connsiteX16" fmla="*/ 21616 w 346720"/>
              <a:gd name="connsiteY16" fmla="*/ 46434 h 289128"/>
              <a:gd name="connsiteX17" fmla="*/ 41400 w 346720"/>
              <a:gd name="connsiteY17" fmla="*/ 26640 h 289128"/>
              <a:gd name="connsiteX18" fmla="*/ 304453 w 346720"/>
              <a:gd name="connsiteY18" fmla="*/ 26640 h 289128"/>
              <a:gd name="connsiteX19" fmla="*/ 324237 w 346720"/>
              <a:gd name="connsiteY19" fmla="*/ 46434 h 289128"/>
              <a:gd name="connsiteX20" fmla="*/ 324237 w 346720"/>
              <a:gd name="connsiteY20" fmla="*/ 46434 h 289128"/>
              <a:gd name="connsiteX21" fmla="*/ 304453 w 346720"/>
              <a:gd name="connsiteY21" fmla="*/ 66218 h 28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6720" h="289128">
                <a:moveTo>
                  <a:pt x="284079" y="107956"/>
                </a:moveTo>
                <a:lnTo>
                  <a:pt x="346292" y="107956"/>
                </a:lnTo>
                <a:lnTo>
                  <a:pt x="346292" y="35641"/>
                </a:lnTo>
                <a:cubicBezTo>
                  <a:pt x="346292" y="15707"/>
                  <a:pt x="330368" y="-476"/>
                  <a:pt x="310735" y="-476"/>
                </a:cubicBezTo>
                <a:lnTo>
                  <a:pt x="35129" y="-476"/>
                </a:lnTo>
                <a:cubicBezTo>
                  <a:pt x="15455" y="-476"/>
                  <a:pt x="-428" y="15707"/>
                  <a:pt x="-428" y="35641"/>
                </a:cubicBezTo>
                <a:lnTo>
                  <a:pt x="-428" y="252535"/>
                </a:lnTo>
                <a:cubicBezTo>
                  <a:pt x="-428" y="272469"/>
                  <a:pt x="15495" y="288652"/>
                  <a:pt x="35129" y="288652"/>
                </a:cubicBezTo>
                <a:lnTo>
                  <a:pt x="310694" y="288652"/>
                </a:lnTo>
                <a:cubicBezTo>
                  <a:pt x="330328" y="288652"/>
                  <a:pt x="346252" y="272519"/>
                  <a:pt x="346252" y="252535"/>
                </a:cubicBezTo>
                <a:lnTo>
                  <a:pt x="346252" y="216368"/>
                </a:lnTo>
                <a:lnTo>
                  <a:pt x="283999" y="216368"/>
                </a:lnTo>
                <a:cubicBezTo>
                  <a:pt x="254603" y="216368"/>
                  <a:pt x="230688" y="192073"/>
                  <a:pt x="230688" y="162147"/>
                </a:cubicBezTo>
                <a:cubicBezTo>
                  <a:pt x="230688" y="132221"/>
                  <a:pt x="254593" y="107956"/>
                  <a:pt x="284079" y="107956"/>
                </a:cubicBezTo>
                <a:close/>
                <a:moveTo>
                  <a:pt x="41400" y="66218"/>
                </a:moveTo>
                <a:cubicBezTo>
                  <a:pt x="30488" y="66188"/>
                  <a:pt x="21646" y="57346"/>
                  <a:pt x="21616" y="46434"/>
                </a:cubicBezTo>
                <a:lnTo>
                  <a:pt x="21616" y="46434"/>
                </a:lnTo>
                <a:cubicBezTo>
                  <a:pt x="21646" y="35521"/>
                  <a:pt x="30488" y="26680"/>
                  <a:pt x="41400" y="26640"/>
                </a:cubicBezTo>
                <a:lnTo>
                  <a:pt x="304453" y="26640"/>
                </a:lnTo>
                <a:cubicBezTo>
                  <a:pt x="315365" y="26680"/>
                  <a:pt x="324207" y="35521"/>
                  <a:pt x="324237" y="46434"/>
                </a:cubicBezTo>
                <a:lnTo>
                  <a:pt x="324237" y="46434"/>
                </a:lnTo>
                <a:cubicBezTo>
                  <a:pt x="324207" y="57346"/>
                  <a:pt x="315365" y="66188"/>
                  <a:pt x="304453" y="66218"/>
                </a:cubicBezTo>
                <a:close/>
              </a:path>
            </a:pathLst>
          </a:custGeom>
          <a:solidFill>
            <a:schemeClr val="bg1"/>
          </a:solidFill>
          <a:ln w="1000" cap="flat">
            <a:noFill/>
            <a:prstDash val="solid"/>
            <a:miter/>
          </a:ln>
        </p:spPr>
        <p:txBody>
          <a:bodyPr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Tree>
    <p:extLst>
      <p:ext uri="{BB962C8B-B14F-4D97-AF65-F5344CB8AC3E}">
        <p14:creationId xmlns:p14="http://schemas.microsoft.com/office/powerpoint/2010/main" val="591760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a:solidFill>
                  <a:schemeClr val="accent1"/>
                </a:solidFill>
                <a:latin typeface="+mj-ea"/>
                <a:ea typeface="+mj-ea"/>
                <a:cs typeface="+mn-ea"/>
                <a:sym typeface="+mn-lt"/>
              </a:rPr>
              <a:t>未来规划</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Future Plan</a:t>
            </a:r>
          </a:p>
        </p:txBody>
      </p:sp>
      <p:sp>
        <p:nvSpPr>
          <p:cNvPr id="5" name="Freeform 21">
            <a:extLst>
              <a:ext uri="{FF2B5EF4-FFF2-40B4-BE49-F238E27FC236}">
                <a16:creationId xmlns:a16="http://schemas.microsoft.com/office/drawing/2014/main" id="{7E7138BE-0335-4CC9-BD62-C6A03E9FA457}"/>
              </a:ext>
            </a:extLst>
          </p:cNvPr>
          <p:cNvSpPr>
            <a:spLocks/>
          </p:cNvSpPr>
          <p:nvPr/>
        </p:nvSpPr>
        <p:spPr bwMode="auto">
          <a:xfrm>
            <a:off x="4703190" y="2036191"/>
            <a:ext cx="1367203" cy="1364977"/>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bg1"/>
          </a:solidFill>
          <a:ln>
            <a:noFill/>
          </a:ln>
          <a:effectLst>
            <a:outerShdw blurRad="3810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j-ea"/>
              <a:ea typeface="+mj-ea"/>
              <a:cs typeface="+mn-ea"/>
              <a:sym typeface="+mn-lt"/>
            </a:endParaRPr>
          </a:p>
        </p:txBody>
      </p:sp>
      <p:sp>
        <p:nvSpPr>
          <p:cNvPr id="6" name="Freeform 21">
            <a:extLst>
              <a:ext uri="{FF2B5EF4-FFF2-40B4-BE49-F238E27FC236}">
                <a16:creationId xmlns:a16="http://schemas.microsoft.com/office/drawing/2014/main" id="{6EBE5B1C-1E46-4336-A590-411066EDA9F6}"/>
              </a:ext>
            </a:extLst>
          </p:cNvPr>
          <p:cNvSpPr>
            <a:spLocks/>
          </p:cNvSpPr>
          <p:nvPr/>
        </p:nvSpPr>
        <p:spPr bwMode="auto">
          <a:xfrm>
            <a:off x="6069278" y="3401168"/>
            <a:ext cx="1367203" cy="1364977"/>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noFill/>
          <a:ln>
            <a:no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mj-ea"/>
              <a:ea typeface="+mj-ea"/>
              <a:cs typeface="+mn-ea"/>
              <a:sym typeface="+mn-lt"/>
            </a:endParaRPr>
          </a:p>
        </p:txBody>
      </p:sp>
      <p:sp>
        <p:nvSpPr>
          <p:cNvPr id="7" name="Freeform 22">
            <a:extLst>
              <a:ext uri="{FF2B5EF4-FFF2-40B4-BE49-F238E27FC236}">
                <a16:creationId xmlns:a16="http://schemas.microsoft.com/office/drawing/2014/main" id="{80468EEF-E61F-4F37-9DD0-2B5C4209B0A5}"/>
              </a:ext>
            </a:extLst>
          </p:cNvPr>
          <p:cNvSpPr>
            <a:spLocks/>
          </p:cNvSpPr>
          <p:nvPr/>
        </p:nvSpPr>
        <p:spPr bwMode="auto">
          <a:xfrm>
            <a:off x="6123835" y="2036191"/>
            <a:ext cx="1364976" cy="1364977"/>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gradFill flip="none" rotWithShape="1">
            <a:gsLst>
              <a:gs pos="0">
                <a:schemeClr val="accent1">
                  <a:lumMod val="40000"/>
                  <a:lumOff val="60000"/>
                </a:schemeClr>
              </a:gs>
              <a:gs pos="78000">
                <a:schemeClr val="accent1"/>
              </a:gs>
            </a:gsLst>
            <a:lin ang="2700000" scaled="1"/>
            <a:tileRect/>
          </a:gradFill>
          <a:ln>
            <a:noFill/>
          </a:ln>
          <a:effectLst>
            <a:outerShdw blurRad="3810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j-ea"/>
              <a:ea typeface="+mj-ea"/>
              <a:cs typeface="+mn-ea"/>
              <a:sym typeface="+mn-lt"/>
            </a:endParaRPr>
          </a:p>
        </p:txBody>
      </p:sp>
      <p:sp>
        <p:nvSpPr>
          <p:cNvPr id="8" name="Freeform 22">
            <a:extLst>
              <a:ext uri="{FF2B5EF4-FFF2-40B4-BE49-F238E27FC236}">
                <a16:creationId xmlns:a16="http://schemas.microsoft.com/office/drawing/2014/main" id="{689E9E97-B0E9-443D-BDFD-976536311DEF}"/>
              </a:ext>
            </a:extLst>
          </p:cNvPr>
          <p:cNvSpPr>
            <a:spLocks/>
          </p:cNvSpPr>
          <p:nvPr/>
        </p:nvSpPr>
        <p:spPr bwMode="auto">
          <a:xfrm>
            <a:off x="4761259" y="3401168"/>
            <a:ext cx="1364976" cy="1364977"/>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noFill/>
          <a:ln>
            <a:no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j-ea"/>
              <a:ea typeface="+mj-ea"/>
              <a:cs typeface="+mn-ea"/>
              <a:sym typeface="+mn-lt"/>
            </a:endParaRPr>
          </a:p>
        </p:txBody>
      </p:sp>
      <p:sp>
        <p:nvSpPr>
          <p:cNvPr id="9" name="Freeform 23">
            <a:extLst>
              <a:ext uri="{FF2B5EF4-FFF2-40B4-BE49-F238E27FC236}">
                <a16:creationId xmlns:a16="http://schemas.microsoft.com/office/drawing/2014/main" id="{60DEB5C6-393E-4FF3-A367-912748CF7AC0}"/>
              </a:ext>
            </a:extLst>
          </p:cNvPr>
          <p:cNvSpPr>
            <a:spLocks/>
          </p:cNvSpPr>
          <p:nvPr/>
        </p:nvSpPr>
        <p:spPr bwMode="auto">
          <a:xfrm>
            <a:off x="4703190" y="3456835"/>
            <a:ext cx="1367204" cy="1364977"/>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gradFill flip="none" rotWithShape="1">
            <a:gsLst>
              <a:gs pos="0">
                <a:schemeClr val="accent1">
                  <a:lumMod val="40000"/>
                  <a:lumOff val="60000"/>
                </a:schemeClr>
              </a:gs>
              <a:gs pos="78000">
                <a:schemeClr val="accent1"/>
              </a:gs>
            </a:gsLst>
            <a:lin ang="2700000" scaled="1"/>
            <a:tileRect/>
          </a:gradFill>
          <a:ln>
            <a:noFill/>
          </a:ln>
          <a:effectLst>
            <a:outerShdw blurRad="3810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j-ea"/>
              <a:ea typeface="+mj-ea"/>
              <a:cs typeface="+mn-ea"/>
              <a:sym typeface="+mn-lt"/>
            </a:endParaRPr>
          </a:p>
        </p:txBody>
      </p:sp>
      <p:sp>
        <p:nvSpPr>
          <p:cNvPr id="10" name="Freeform 23">
            <a:extLst>
              <a:ext uri="{FF2B5EF4-FFF2-40B4-BE49-F238E27FC236}">
                <a16:creationId xmlns:a16="http://schemas.microsoft.com/office/drawing/2014/main" id="{3A2B626D-DA01-4EAC-A998-C03203E5B044}"/>
              </a:ext>
            </a:extLst>
          </p:cNvPr>
          <p:cNvSpPr>
            <a:spLocks/>
          </p:cNvSpPr>
          <p:nvPr/>
        </p:nvSpPr>
        <p:spPr bwMode="auto">
          <a:xfrm>
            <a:off x="6070394" y="2091858"/>
            <a:ext cx="1367204" cy="1364977"/>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noFill/>
          <a:ln>
            <a:no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50000"/>
                  <a:lumOff val="50000"/>
                </a:prstClr>
              </a:solidFill>
              <a:effectLst/>
              <a:uLnTx/>
              <a:uFillTx/>
              <a:latin typeface="+mj-ea"/>
              <a:ea typeface="+mj-ea"/>
              <a:cs typeface="+mn-ea"/>
              <a:sym typeface="+mn-lt"/>
            </a:endParaRPr>
          </a:p>
        </p:txBody>
      </p:sp>
      <p:sp>
        <p:nvSpPr>
          <p:cNvPr id="11" name="Freeform 24">
            <a:extLst>
              <a:ext uri="{FF2B5EF4-FFF2-40B4-BE49-F238E27FC236}">
                <a16:creationId xmlns:a16="http://schemas.microsoft.com/office/drawing/2014/main" id="{AFADD7CA-B03C-4617-AD3B-C5EFF567B25C}"/>
              </a:ext>
            </a:extLst>
          </p:cNvPr>
          <p:cNvSpPr>
            <a:spLocks/>
          </p:cNvSpPr>
          <p:nvPr/>
        </p:nvSpPr>
        <p:spPr bwMode="auto">
          <a:xfrm>
            <a:off x="6123834" y="3456835"/>
            <a:ext cx="1364976" cy="1364977"/>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bg1"/>
          </a:solidFill>
          <a:ln>
            <a:noFill/>
          </a:ln>
          <a:effectLst>
            <a:outerShdw blurRad="381000" dist="381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j-ea"/>
              <a:ea typeface="+mj-ea"/>
              <a:cs typeface="+mn-ea"/>
              <a:sym typeface="+mn-lt"/>
            </a:endParaRPr>
          </a:p>
        </p:txBody>
      </p:sp>
      <p:sp>
        <p:nvSpPr>
          <p:cNvPr id="12" name="Freeform 24">
            <a:extLst>
              <a:ext uri="{FF2B5EF4-FFF2-40B4-BE49-F238E27FC236}">
                <a16:creationId xmlns:a16="http://schemas.microsoft.com/office/drawing/2014/main" id="{5E569943-1A0D-428B-AB3E-806682459A57}"/>
              </a:ext>
            </a:extLst>
          </p:cNvPr>
          <p:cNvSpPr>
            <a:spLocks/>
          </p:cNvSpPr>
          <p:nvPr/>
        </p:nvSpPr>
        <p:spPr bwMode="auto">
          <a:xfrm>
            <a:off x="4759658" y="2091858"/>
            <a:ext cx="1364976" cy="1364977"/>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noFill/>
          <a:ln>
            <a:no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j-ea"/>
              <a:ea typeface="+mj-ea"/>
              <a:cs typeface="+mn-ea"/>
              <a:sym typeface="+mn-lt"/>
            </a:endParaRPr>
          </a:p>
        </p:txBody>
      </p:sp>
      <p:sp>
        <p:nvSpPr>
          <p:cNvPr id="16" name="Rectangle 25">
            <a:extLst>
              <a:ext uri="{FF2B5EF4-FFF2-40B4-BE49-F238E27FC236}">
                <a16:creationId xmlns:a16="http://schemas.microsoft.com/office/drawing/2014/main" id="{E5471853-4CC7-4CBB-A2A0-CA122708DDE5}"/>
              </a:ext>
            </a:extLst>
          </p:cNvPr>
          <p:cNvSpPr>
            <a:spLocks noChangeArrowheads="1"/>
          </p:cNvSpPr>
          <p:nvPr/>
        </p:nvSpPr>
        <p:spPr bwMode="auto">
          <a:xfrm>
            <a:off x="5119892" y="2257014"/>
            <a:ext cx="533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6000" i="0" u="none" strike="noStrike" kern="1200" cap="none" spc="0" normalizeH="0" baseline="0" noProof="0" dirty="0">
                <a:ln>
                  <a:noFill/>
                </a:ln>
                <a:solidFill>
                  <a:schemeClr val="accent1"/>
                </a:solidFill>
                <a:effectLst/>
                <a:uLnTx/>
                <a:uFillTx/>
                <a:latin typeface="+mj-ea"/>
                <a:ea typeface="+mj-ea"/>
                <a:cs typeface="+mn-ea"/>
                <a:sym typeface="+mn-lt"/>
              </a:rPr>
              <a:t>S</a:t>
            </a:r>
          </a:p>
        </p:txBody>
      </p:sp>
      <p:sp>
        <p:nvSpPr>
          <p:cNvPr id="17" name="Rectangle 26">
            <a:extLst>
              <a:ext uri="{FF2B5EF4-FFF2-40B4-BE49-F238E27FC236}">
                <a16:creationId xmlns:a16="http://schemas.microsoft.com/office/drawing/2014/main" id="{30A7AE53-2694-45F5-86BA-A25E621A517A}"/>
              </a:ext>
            </a:extLst>
          </p:cNvPr>
          <p:cNvSpPr>
            <a:spLocks noChangeArrowheads="1"/>
          </p:cNvSpPr>
          <p:nvPr/>
        </p:nvSpPr>
        <p:spPr bwMode="auto">
          <a:xfrm>
            <a:off x="6412785" y="2257014"/>
            <a:ext cx="787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6000" b="1" i="0" u="none" strike="noStrike" kern="1200" cap="none" spc="0" normalizeH="0" baseline="0" noProof="0" dirty="0">
                <a:ln>
                  <a:noFill/>
                </a:ln>
                <a:solidFill>
                  <a:prstClr val="white"/>
                </a:solidFill>
                <a:effectLst/>
                <a:uLnTx/>
                <a:uFillTx/>
                <a:latin typeface="+mj-ea"/>
                <a:ea typeface="+mj-ea"/>
                <a:cs typeface="+mn-ea"/>
                <a:sym typeface="+mn-lt"/>
              </a:rPr>
              <a:t>W</a:t>
            </a:r>
            <a:endParaRPr kumimoji="0" lang="zh-CN" altLang="zh-CN" sz="6000" b="0" i="0" u="none" strike="noStrike" kern="1200" cap="none" spc="0" normalizeH="0" baseline="0" noProof="0" dirty="0">
              <a:ln>
                <a:noFill/>
              </a:ln>
              <a:solidFill>
                <a:prstClr val="white"/>
              </a:solidFill>
              <a:effectLst/>
              <a:uLnTx/>
              <a:uFillTx/>
              <a:latin typeface="+mj-ea"/>
              <a:ea typeface="+mj-ea"/>
              <a:cs typeface="+mn-ea"/>
              <a:sym typeface="+mn-lt"/>
            </a:endParaRPr>
          </a:p>
        </p:txBody>
      </p:sp>
      <p:sp>
        <p:nvSpPr>
          <p:cNvPr id="18" name="Rectangle 27">
            <a:extLst>
              <a:ext uri="{FF2B5EF4-FFF2-40B4-BE49-F238E27FC236}">
                <a16:creationId xmlns:a16="http://schemas.microsoft.com/office/drawing/2014/main" id="{9ADD176F-BEE3-415F-A8EA-D867071A882A}"/>
              </a:ext>
            </a:extLst>
          </p:cNvPr>
          <p:cNvSpPr>
            <a:spLocks noChangeArrowheads="1"/>
          </p:cNvSpPr>
          <p:nvPr/>
        </p:nvSpPr>
        <p:spPr bwMode="auto">
          <a:xfrm>
            <a:off x="5054169" y="3677659"/>
            <a:ext cx="6652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6000" b="1" i="0" u="none" strike="noStrike" kern="1200" cap="none" spc="0" normalizeH="0" baseline="0" noProof="0">
                <a:ln>
                  <a:noFill/>
                </a:ln>
                <a:solidFill>
                  <a:prstClr val="white"/>
                </a:solidFill>
                <a:effectLst/>
                <a:uLnTx/>
                <a:uFillTx/>
                <a:latin typeface="+mj-ea"/>
                <a:ea typeface="+mj-ea"/>
                <a:cs typeface="+mn-ea"/>
                <a:sym typeface="+mn-lt"/>
              </a:rPr>
              <a:t>O</a:t>
            </a:r>
            <a:endParaRPr kumimoji="0" lang="zh-CN" altLang="zh-CN" sz="6000" b="0" i="0" u="none" strike="noStrike" kern="1200" cap="none" spc="0" normalizeH="0" baseline="0" noProof="0">
              <a:ln>
                <a:noFill/>
              </a:ln>
              <a:solidFill>
                <a:prstClr val="white"/>
              </a:solidFill>
              <a:effectLst/>
              <a:uLnTx/>
              <a:uFillTx/>
              <a:latin typeface="+mj-ea"/>
              <a:ea typeface="+mj-ea"/>
              <a:cs typeface="+mn-ea"/>
              <a:sym typeface="+mn-lt"/>
            </a:endParaRPr>
          </a:p>
        </p:txBody>
      </p:sp>
      <p:sp>
        <p:nvSpPr>
          <p:cNvPr id="19" name="Rectangle 28">
            <a:extLst>
              <a:ext uri="{FF2B5EF4-FFF2-40B4-BE49-F238E27FC236}">
                <a16:creationId xmlns:a16="http://schemas.microsoft.com/office/drawing/2014/main" id="{6C4E194F-D511-4DA5-ACD3-6D530E359F48}"/>
              </a:ext>
            </a:extLst>
          </p:cNvPr>
          <p:cNvSpPr>
            <a:spLocks noChangeArrowheads="1"/>
          </p:cNvSpPr>
          <p:nvPr/>
        </p:nvSpPr>
        <p:spPr bwMode="auto">
          <a:xfrm>
            <a:off x="6546636" y="3677659"/>
            <a:ext cx="5193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6000" i="0" u="none" strike="noStrike" kern="1200" cap="none" spc="0" normalizeH="0" baseline="0" noProof="0">
                <a:ln>
                  <a:noFill/>
                </a:ln>
                <a:solidFill>
                  <a:schemeClr val="accent1"/>
                </a:solidFill>
                <a:effectLst/>
                <a:uLnTx/>
                <a:uFillTx/>
                <a:latin typeface="+mj-ea"/>
                <a:ea typeface="+mj-ea"/>
                <a:cs typeface="+mn-ea"/>
                <a:sym typeface="+mn-lt"/>
              </a:rPr>
              <a:t>T</a:t>
            </a:r>
          </a:p>
        </p:txBody>
      </p:sp>
      <p:sp>
        <p:nvSpPr>
          <p:cNvPr id="20" name="Oval 32">
            <a:extLst>
              <a:ext uri="{FF2B5EF4-FFF2-40B4-BE49-F238E27FC236}">
                <a16:creationId xmlns:a16="http://schemas.microsoft.com/office/drawing/2014/main" id="{2DA3EF5E-0319-406D-8800-8B6022FD9409}"/>
              </a:ext>
            </a:extLst>
          </p:cNvPr>
          <p:cNvSpPr>
            <a:spLocks noChangeArrowheads="1"/>
          </p:cNvSpPr>
          <p:nvPr/>
        </p:nvSpPr>
        <p:spPr bwMode="auto">
          <a:xfrm>
            <a:off x="7579444" y="2121114"/>
            <a:ext cx="961328" cy="961324"/>
          </a:xfrm>
          <a:prstGeom prst="ellipse">
            <a:avLst/>
          </a:prstGeom>
          <a:noFill/>
          <a:ln w="19050">
            <a:solidFill>
              <a:schemeClr val="accent1"/>
            </a:solid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22" name="任意多边形: 形状 21">
            <a:extLst>
              <a:ext uri="{FF2B5EF4-FFF2-40B4-BE49-F238E27FC236}">
                <a16:creationId xmlns:a16="http://schemas.microsoft.com/office/drawing/2014/main" id="{2E7689D2-D70D-4844-B5F0-539AD1AD3175}"/>
              </a:ext>
            </a:extLst>
          </p:cNvPr>
          <p:cNvSpPr/>
          <p:nvPr/>
        </p:nvSpPr>
        <p:spPr>
          <a:xfrm>
            <a:off x="7822156" y="2329365"/>
            <a:ext cx="476003" cy="40910"/>
          </a:xfrm>
          <a:custGeom>
            <a:avLst/>
            <a:gdLst>
              <a:gd name="connsiteX0" fmla="*/ 13635 w 335457"/>
              <a:gd name="connsiteY0" fmla="*/ 27650 h 28125"/>
              <a:gd name="connsiteX1" fmla="*/ 320967 w 335457"/>
              <a:gd name="connsiteY1" fmla="*/ 27650 h 28125"/>
              <a:gd name="connsiteX2" fmla="*/ 335029 w 335457"/>
              <a:gd name="connsiteY2" fmla="*/ 13587 h 28125"/>
              <a:gd name="connsiteX3" fmla="*/ 320967 w 335457"/>
              <a:gd name="connsiteY3" fmla="*/ -476 h 28125"/>
              <a:gd name="connsiteX4" fmla="*/ 13635 w 335457"/>
              <a:gd name="connsiteY4" fmla="*/ -476 h 28125"/>
              <a:gd name="connsiteX5" fmla="*/ -428 w 335457"/>
              <a:gd name="connsiteY5" fmla="*/ 13587 h 28125"/>
              <a:gd name="connsiteX6" fmla="*/ 13635 w 335457"/>
              <a:gd name="connsiteY6" fmla="*/ 27650 h 2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457" h="28125">
                <a:moveTo>
                  <a:pt x="13635" y="27650"/>
                </a:moveTo>
                <a:lnTo>
                  <a:pt x="320967" y="27650"/>
                </a:lnTo>
                <a:cubicBezTo>
                  <a:pt x="328738" y="27650"/>
                  <a:pt x="335029" y="21359"/>
                  <a:pt x="335029" y="13587"/>
                </a:cubicBezTo>
                <a:cubicBezTo>
                  <a:pt x="335029" y="5816"/>
                  <a:pt x="328738" y="-476"/>
                  <a:pt x="320967" y="-476"/>
                </a:cubicBezTo>
                <a:lnTo>
                  <a:pt x="13635" y="-476"/>
                </a:lnTo>
                <a:cubicBezTo>
                  <a:pt x="5863" y="-476"/>
                  <a:pt x="-428" y="5816"/>
                  <a:pt x="-428" y="13587"/>
                </a:cubicBezTo>
                <a:cubicBezTo>
                  <a:pt x="-428" y="21359"/>
                  <a:pt x="5863" y="27650"/>
                  <a:pt x="13635" y="27650"/>
                </a:cubicBezTo>
                <a:close/>
              </a:path>
            </a:pathLst>
          </a:custGeom>
          <a:solidFill>
            <a:schemeClr val="accent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3" name="任意多边形: 形状 22">
            <a:extLst>
              <a:ext uri="{FF2B5EF4-FFF2-40B4-BE49-F238E27FC236}">
                <a16:creationId xmlns:a16="http://schemas.microsoft.com/office/drawing/2014/main" id="{4781B654-9507-4C3D-B885-08E870DAE734}"/>
              </a:ext>
            </a:extLst>
          </p:cNvPr>
          <p:cNvSpPr/>
          <p:nvPr/>
        </p:nvSpPr>
        <p:spPr>
          <a:xfrm>
            <a:off x="7787611" y="2406750"/>
            <a:ext cx="544993" cy="467437"/>
          </a:xfrm>
          <a:custGeom>
            <a:avLst/>
            <a:gdLst>
              <a:gd name="connsiteX0" fmla="*/ 334429 w 384077"/>
              <a:gd name="connsiteY0" fmla="*/ -476 h 321354"/>
              <a:gd name="connsiteX1" fmla="*/ 51432 w 384077"/>
              <a:gd name="connsiteY1" fmla="*/ -476 h 321354"/>
              <a:gd name="connsiteX2" fmla="*/ -428 w 384077"/>
              <a:gd name="connsiteY2" fmla="*/ 48745 h 321354"/>
              <a:gd name="connsiteX3" fmla="*/ -428 w 384077"/>
              <a:gd name="connsiteY3" fmla="*/ 276791 h 321354"/>
              <a:gd name="connsiteX4" fmla="*/ 48802 w 384077"/>
              <a:gd name="connsiteY4" fmla="*/ 320879 h 321354"/>
              <a:gd name="connsiteX5" fmla="*/ 334429 w 384077"/>
              <a:gd name="connsiteY5" fmla="*/ 320879 h 321354"/>
              <a:gd name="connsiteX6" fmla="*/ 383649 w 384077"/>
              <a:gd name="connsiteY6" fmla="*/ 274220 h 321354"/>
              <a:gd name="connsiteX7" fmla="*/ 383649 w 384077"/>
              <a:gd name="connsiteY7" fmla="*/ 46174 h 321354"/>
              <a:gd name="connsiteX8" fmla="*/ 334429 w 384077"/>
              <a:gd name="connsiteY8" fmla="*/ -476 h 321354"/>
              <a:gd name="connsiteX9" fmla="*/ 257114 w 384077"/>
              <a:gd name="connsiteY9" fmla="*/ 222569 h 321354"/>
              <a:gd name="connsiteX10" fmla="*/ 213545 w 384077"/>
              <a:gd name="connsiteY10" fmla="*/ 222569 h 321354"/>
              <a:gd name="connsiteX11" fmla="*/ 212665 w 384077"/>
              <a:gd name="connsiteY11" fmla="*/ 223460 h 321354"/>
              <a:gd name="connsiteX12" fmla="*/ 212665 w 384077"/>
              <a:gd name="connsiteY12" fmla="*/ 246374 h 321354"/>
              <a:gd name="connsiteX13" fmla="*/ 212445 w 384077"/>
              <a:gd name="connsiteY13" fmla="*/ 246374 h 321354"/>
              <a:gd name="connsiteX14" fmla="*/ 212955 w 384077"/>
              <a:gd name="connsiteY14" fmla="*/ 251165 h 321354"/>
              <a:gd name="connsiteX15" fmla="*/ 191690 w 384077"/>
              <a:gd name="connsiteY15" fmla="*/ 275950 h 321354"/>
              <a:gd name="connsiteX16" fmla="*/ 170426 w 384077"/>
              <a:gd name="connsiteY16" fmla="*/ 251165 h 321354"/>
              <a:gd name="connsiteX17" fmla="*/ 170946 w 384077"/>
              <a:gd name="connsiteY17" fmla="*/ 246374 h 321354"/>
              <a:gd name="connsiteX18" fmla="*/ 170426 w 384077"/>
              <a:gd name="connsiteY18" fmla="*/ 246374 h 321354"/>
              <a:gd name="connsiteX19" fmla="*/ 170426 w 384077"/>
              <a:gd name="connsiteY19" fmla="*/ 223450 h 321354"/>
              <a:gd name="connsiteX20" fmla="*/ 169536 w 384077"/>
              <a:gd name="connsiteY20" fmla="*/ 222569 h 321354"/>
              <a:gd name="connsiteX21" fmla="*/ 126267 w 384077"/>
              <a:gd name="connsiteY21" fmla="*/ 222569 h 321354"/>
              <a:gd name="connsiteX22" fmla="*/ 106123 w 384077"/>
              <a:gd name="connsiteY22" fmla="*/ 206616 h 321354"/>
              <a:gd name="connsiteX23" fmla="*/ 126267 w 384077"/>
              <a:gd name="connsiteY23" fmla="*/ 186772 h 321354"/>
              <a:gd name="connsiteX24" fmla="*/ 169536 w 384077"/>
              <a:gd name="connsiteY24" fmla="*/ 186772 h 321354"/>
              <a:gd name="connsiteX25" fmla="*/ 170426 w 384077"/>
              <a:gd name="connsiteY25" fmla="*/ 185892 h 321354"/>
              <a:gd name="connsiteX26" fmla="*/ 170426 w 384077"/>
              <a:gd name="connsiteY26" fmla="*/ 164028 h 321354"/>
              <a:gd name="connsiteX27" fmla="*/ 169536 w 384077"/>
              <a:gd name="connsiteY27" fmla="*/ 163148 h 321354"/>
              <a:gd name="connsiteX28" fmla="*/ 126337 w 384077"/>
              <a:gd name="connsiteY28" fmla="*/ 163148 h 321354"/>
              <a:gd name="connsiteX29" fmla="*/ 126337 w 384077"/>
              <a:gd name="connsiteY29" fmla="*/ 163077 h 321354"/>
              <a:gd name="connsiteX30" fmla="*/ 126267 w 384077"/>
              <a:gd name="connsiteY30" fmla="*/ 163077 h 321354"/>
              <a:gd name="connsiteX31" fmla="*/ 106123 w 384077"/>
              <a:gd name="connsiteY31" fmla="*/ 147124 h 321354"/>
              <a:gd name="connsiteX32" fmla="*/ 126267 w 384077"/>
              <a:gd name="connsiteY32" fmla="*/ 127280 h 321354"/>
              <a:gd name="connsiteX33" fmla="*/ 166225 w 384077"/>
              <a:gd name="connsiteY33" fmla="*/ 127280 h 321354"/>
              <a:gd name="connsiteX34" fmla="*/ 167036 w 384077"/>
              <a:gd name="connsiteY34" fmla="*/ 126690 h 321354"/>
              <a:gd name="connsiteX35" fmla="*/ 168136 w 384077"/>
              <a:gd name="connsiteY35" fmla="*/ 124400 h 321354"/>
              <a:gd name="connsiteX36" fmla="*/ 167996 w 384077"/>
              <a:gd name="connsiteY36" fmla="*/ 123299 h 321354"/>
              <a:gd name="connsiteX37" fmla="*/ 121106 w 384077"/>
              <a:gd name="connsiteY37" fmla="*/ 79401 h 321354"/>
              <a:gd name="connsiteX38" fmla="*/ 123607 w 384077"/>
              <a:gd name="connsiteY38" fmla="*/ 55506 h 321354"/>
              <a:gd name="connsiteX39" fmla="*/ 147872 w 384077"/>
              <a:gd name="connsiteY39" fmla="*/ 51505 h 321354"/>
              <a:gd name="connsiteX40" fmla="*/ 191320 w 384077"/>
              <a:gd name="connsiteY40" fmla="*/ 94364 h 321354"/>
              <a:gd name="connsiteX41" fmla="*/ 192651 w 384077"/>
              <a:gd name="connsiteY41" fmla="*/ 94364 h 321354"/>
              <a:gd name="connsiteX42" fmla="*/ 232849 w 384077"/>
              <a:gd name="connsiteY42" fmla="*/ 52165 h 321354"/>
              <a:gd name="connsiteX43" fmla="*/ 259994 w 384077"/>
              <a:gd name="connsiteY43" fmla="*/ 54825 h 321354"/>
              <a:gd name="connsiteX44" fmla="*/ 261555 w 384077"/>
              <a:gd name="connsiteY44" fmla="*/ 78350 h 321354"/>
              <a:gd name="connsiteX45" fmla="*/ 212885 w 384077"/>
              <a:gd name="connsiteY45" fmla="*/ 125930 h 321354"/>
              <a:gd name="connsiteX46" fmla="*/ 212785 w 384077"/>
              <a:gd name="connsiteY46" fmla="*/ 127170 h 321354"/>
              <a:gd name="connsiteX47" fmla="*/ 213475 w 384077"/>
              <a:gd name="connsiteY47" fmla="*/ 127480 h 321354"/>
              <a:gd name="connsiteX48" fmla="*/ 256974 w 384077"/>
              <a:gd name="connsiteY48" fmla="*/ 127480 h 321354"/>
              <a:gd name="connsiteX49" fmla="*/ 256974 w 384077"/>
              <a:gd name="connsiteY49" fmla="*/ 127550 h 321354"/>
              <a:gd name="connsiteX50" fmla="*/ 276978 w 384077"/>
              <a:gd name="connsiteY50" fmla="*/ 147404 h 321354"/>
              <a:gd name="connsiteX51" fmla="*/ 256974 w 384077"/>
              <a:gd name="connsiteY51" fmla="*/ 163277 h 321354"/>
              <a:gd name="connsiteX52" fmla="*/ 213545 w 384077"/>
              <a:gd name="connsiteY52" fmla="*/ 163277 h 321354"/>
              <a:gd name="connsiteX53" fmla="*/ 212665 w 384077"/>
              <a:gd name="connsiteY53" fmla="*/ 164158 h 321354"/>
              <a:gd name="connsiteX54" fmla="*/ 212665 w 384077"/>
              <a:gd name="connsiteY54" fmla="*/ 186032 h 321354"/>
              <a:gd name="connsiteX55" fmla="*/ 213545 w 384077"/>
              <a:gd name="connsiteY55" fmla="*/ 186922 h 321354"/>
              <a:gd name="connsiteX56" fmla="*/ 257114 w 384077"/>
              <a:gd name="connsiteY56" fmla="*/ 186922 h 321354"/>
              <a:gd name="connsiteX57" fmla="*/ 257114 w 384077"/>
              <a:gd name="connsiteY57" fmla="*/ 186992 h 321354"/>
              <a:gd name="connsiteX58" fmla="*/ 277118 w 384077"/>
              <a:gd name="connsiteY58" fmla="*/ 206836 h 321354"/>
              <a:gd name="connsiteX59" fmla="*/ 257114 w 384077"/>
              <a:gd name="connsiteY59" fmla="*/ 222530 h 32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4077" h="321354">
                <a:moveTo>
                  <a:pt x="334429" y="-476"/>
                </a:moveTo>
                <a:lnTo>
                  <a:pt x="51432" y="-476"/>
                </a:lnTo>
                <a:cubicBezTo>
                  <a:pt x="20306" y="-476"/>
                  <a:pt x="-428" y="17678"/>
                  <a:pt x="-428" y="48745"/>
                </a:cubicBezTo>
                <a:lnTo>
                  <a:pt x="-428" y="276791"/>
                </a:lnTo>
                <a:cubicBezTo>
                  <a:pt x="-428" y="302716"/>
                  <a:pt x="17735" y="320879"/>
                  <a:pt x="48802" y="320879"/>
                </a:cubicBezTo>
                <a:lnTo>
                  <a:pt x="334429" y="320879"/>
                </a:lnTo>
                <a:cubicBezTo>
                  <a:pt x="362925" y="320879"/>
                  <a:pt x="383649" y="302716"/>
                  <a:pt x="383649" y="274220"/>
                </a:cubicBezTo>
                <a:lnTo>
                  <a:pt x="383649" y="46174"/>
                </a:lnTo>
                <a:cubicBezTo>
                  <a:pt x="383709" y="17618"/>
                  <a:pt x="362985" y="-476"/>
                  <a:pt x="334429" y="-476"/>
                </a:cubicBezTo>
                <a:close/>
                <a:moveTo>
                  <a:pt x="257114" y="222569"/>
                </a:moveTo>
                <a:lnTo>
                  <a:pt x="213545" y="222569"/>
                </a:lnTo>
                <a:cubicBezTo>
                  <a:pt x="213055" y="222579"/>
                  <a:pt x="212665" y="222970"/>
                  <a:pt x="212665" y="223460"/>
                </a:cubicBezTo>
                <a:lnTo>
                  <a:pt x="212665" y="246374"/>
                </a:lnTo>
                <a:lnTo>
                  <a:pt x="212445" y="246374"/>
                </a:lnTo>
                <a:cubicBezTo>
                  <a:pt x="212765" y="247955"/>
                  <a:pt x="212935" y="249555"/>
                  <a:pt x="212955" y="251165"/>
                </a:cubicBezTo>
                <a:cubicBezTo>
                  <a:pt x="212955" y="264818"/>
                  <a:pt x="205563" y="275950"/>
                  <a:pt x="191690" y="275950"/>
                </a:cubicBezTo>
                <a:cubicBezTo>
                  <a:pt x="177818" y="275950"/>
                  <a:pt x="170426" y="264888"/>
                  <a:pt x="170426" y="251165"/>
                </a:cubicBezTo>
                <a:cubicBezTo>
                  <a:pt x="170446" y="249555"/>
                  <a:pt x="170616" y="247955"/>
                  <a:pt x="170946" y="246374"/>
                </a:cubicBezTo>
                <a:lnTo>
                  <a:pt x="170426" y="246374"/>
                </a:lnTo>
                <a:lnTo>
                  <a:pt x="170426" y="223450"/>
                </a:lnTo>
                <a:cubicBezTo>
                  <a:pt x="170416" y="222959"/>
                  <a:pt x="170026" y="222579"/>
                  <a:pt x="169536" y="222569"/>
                </a:cubicBezTo>
                <a:lnTo>
                  <a:pt x="126267" y="222569"/>
                </a:lnTo>
                <a:cubicBezTo>
                  <a:pt x="115195" y="222569"/>
                  <a:pt x="106123" y="217568"/>
                  <a:pt x="106123" y="206616"/>
                </a:cubicBezTo>
                <a:cubicBezTo>
                  <a:pt x="106213" y="195574"/>
                  <a:pt x="115225" y="186692"/>
                  <a:pt x="126267" y="186772"/>
                </a:cubicBezTo>
                <a:lnTo>
                  <a:pt x="169536" y="186772"/>
                </a:lnTo>
                <a:cubicBezTo>
                  <a:pt x="170026" y="186762"/>
                  <a:pt x="170416" y="186382"/>
                  <a:pt x="170426" y="185892"/>
                </a:cubicBezTo>
                <a:lnTo>
                  <a:pt x="170426" y="164028"/>
                </a:lnTo>
                <a:cubicBezTo>
                  <a:pt x="170416" y="163537"/>
                  <a:pt x="170026" y="163157"/>
                  <a:pt x="169536" y="163148"/>
                </a:cubicBezTo>
                <a:lnTo>
                  <a:pt x="126337" y="163148"/>
                </a:lnTo>
                <a:lnTo>
                  <a:pt x="126337" y="163077"/>
                </a:lnTo>
                <a:lnTo>
                  <a:pt x="126267" y="163077"/>
                </a:lnTo>
                <a:cubicBezTo>
                  <a:pt x="115195" y="163077"/>
                  <a:pt x="106123" y="158076"/>
                  <a:pt x="106123" y="147124"/>
                </a:cubicBezTo>
                <a:cubicBezTo>
                  <a:pt x="106213" y="136082"/>
                  <a:pt x="115225" y="127200"/>
                  <a:pt x="126267" y="127280"/>
                </a:cubicBezTo>
                <a:lnTo>
                  <a:pt x="166225" y="127280"/>
                </a:lnTo>
                <a:cubicBezTo>
                  <a:pt x="166605" y="127300"/>
                  <a:pt x="166945" y="127050"/>
                  <a:pt x="167036" y="126690"/>
                </a:cubicBezTo>
                <a:cubicBezTo>
                  <a:pt x="167325" y="125890"/>
                  <a:pt x="167696" y="125130"/>
                  <a:pt x="168136" y="124400"/>
                </a:cubicBezTo>
                <a:cubicBezTo>
                  <a:pt x="168356" y="124049"/>
                  <a:pt x="168296" y="123589"/>
                  <a:pt x="167996" y="123299"/>
                </a:cubicBezTo>
                <a:lnTo>
                  <a:pt x="121106" y="79401"/>
                </a:lnTo>
                <a:cubicBezTo>
                  <a:pt x="115505" y="73949"/>
                  <a:pt x="115785" y="63177"/>
                  <a:pt x="123607" y="55506"/>
                </a:cubicBezTo>
                <a:cubicBezTo>
                  <a:pt x="131428" y="47834"/>
                  <a:pt x="142350" y="45994"/>
                  <a:pt x="147872" y="51505"/>
                </a:cubicBezTo>
                <a:lnTo>
                  <a:pt x="191320" y="94364"/>
                </a:lnTo>
                <a:cubicBezTo>
                  <a:pt x="191700" y="94704"/>
                  <a:pt x="192271" y="94704"/>
                  <a:pt x="192651" y="94364"/>
                </a:cubicBezTo>
                <a:lnTo>
                  <a:pt x="232849" y="52165"/>
                </a:lnTo>
                <a:cubicBezTo>
                  <a:pt x="239200" y="45314"/>
                  <a:pt x="252103" y="47004"/>
                  <a:pt x="259994" y="54825"/>
                </a:cubicBezTo>
                <a:cubicBezTo>
                  <a:pt x="267886" y="62647"/>
                  <a:pt x="269306" y="69719"/>
                  <a:pt x="261555" y="78350"/>
                </a:cubicBezTo>
                <a:lnTo>
                  <a:pt x="212885" y="125930"/>
                </a:lnTo>
                <a:cubicBezTo>
                  <a:pt x="212515" y="126250"/>
                  <a:pt x="212475" y="126800"/>
                  <a:pt x="212785" y="127170"/>
                </a:cubicBezTo>
                <a:cubicBezTo>
                  <a:pt x="212955" y="127370"/>
                  <a:pt x="213215" y="127490"/>
                  <a:pt x="213475" y="127480"/>
                </a:cubicBezTo>
                <a:lnTo>
                  <a:pt x="256974" y="127480"/>
                </a:lnTo>
                <a:lnTo>
                  <a:pt x="256974" y="127550"/>
                </a:lnTo>
                <a:cubicBezTo>
                  <a:pt x="267966" y="127550"/>
                  <a:pt x="276898" y="136412"/>
                  <a:pt x="276978" y="147404"/>
                </a:cubicBezTo>
                <a:cubicBezTo>
                  <a:pt x="276978" y="158317"/>
                  <a:pt x="268056" y="163277"/>
                  <a:pt x="256974" y="163277"/>
                </a:cubicBezTo>
                <a:lnTo>
                  <a:pt x="213545" y="163277"/>
                </a:lnTo>
                <a:cubicBezTo>
                  <a:pt x="213065" y="163287"/>
                  <a:pt x="212675" y="163677"/>
                  <a:pt x="212665" y="164158"/>
                </a:cubicBezTo>
                <a:lnTo>
                  <a:pt x="212665" y="186032"/>
                </a:lnTo>
                <a:cubicBezTo>
                  <a:pt x="212675" y="186522"/>
                  <a:pt x="213055" y="186912"/>
                  <a:pt x="213545" y="186922"/>
                </a:cubicBezTo>
                <a:lnTo>
                  <a:pt x="257114" y="186922"/>
                </a:lnTo>
                <a:lnTo>
                  <a:pt x="257114" y="186992"/>
                </a:lnTo>
                <a:cubicBezTo>
                  <a:pt x="268096" y="186992"/>
                  <a:pt x="277028" y="195854"/>
                  <a:pt x="277118" y="206836"/>
                </a:cubicBezTo>
                <a:cubicBezTo>
                  <a:pt x="277108" y="217568"/>
                  <a:pt x="268186" y="222459"/>
                  <a:pt x="257114" y="222530"/>
                </a:cubicBezTo>
                <a:close/>
              </a:path>
            </a:pathLst>
          </a:custGeom>
          <a:solidFill>
            <a:schemeClr val="accent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Oval 32">
            <a:extLst>
              <a:ext uri="{FF2B5EF4-FFF2-40B4-BE49-F238E27FC236}">
                <a16:creationId xmlns:a16="http://schemas.microsoft.com/office/drawing/2014/main" id="{188B87A1-5236-49D8-B189-76B2B677C224}"/>
              </a:ext>
            </a:extLst>
          </p:cNvPr>
          <p:cNvSpPr>
            <a:spLocks noChangeArrowheads="1"/>
          </p:cNvSpPr>
          <p:nvPr/>
        </p:nvSpPr>
        <p:spPr bwMode="auto">
          <a:xfrm>
            <a:off x="7579444" y="3696514"/>
            <a:ext cx="961328" cy="961324"/>
          </a:xfrm>
          <a:prstGeom prst="ellipse">
            <a:avLst/>
          </a:prstGeom>
          <a:solidFill>
            <a:schemeClr val="accent1"/>
          </a:solidFill>
          <a:ln w="19050">
            <a:solidFill>
              <a:schemeClr val="accent1"/>
            </a:solid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25" name="任意多边形: 形状 24">
            <a:extLst>
              <a:ext uri="{FF2B5EF4-FFF2-40B4-BE49-F238E27FC236}">
                <a16:creationId xmlns:a16="http://schemas.microsoft.com/office/drawing/2014/main" id="{D911298A-6E56-4811-ADF8-73F41EA4422E}"/>
              </a:ext>
            </a:extLst>
          </p:cNvPr>
          <p:cNvSpPr/>
          <p:nvPr/>
        </p:nvSpPr>
        <p:spPr>
          <a:xfrm>
            <a:off x="7787611" y="3904765"/>
            <a:ext cx="544993" cy="544822"/>
          </a:xfrm>
          <a:custGeom>
            <a:avLst/>
            <a:gdLst>
              <a:gd name="connsiteX0" fmla="*/ 366248 w 455927"/>
              <a:gd name="connsiteY0" fmla="*/ -282 h 455784"/>
              <a:gd name="connsiteX1" fmla="*/ 88312 w 455927"/>
              <a:gd name="connsiteY1" fmla="*/ -282 h 455784"/>
              <a:gd name="connsiteX2" fmla="*/ -725 w 455927"/>
              <a:gd name="connsiteY2" fmla="*/ 88612 h 455784"/>
              <a:gd name="connsiteX3" fmla="*/ -725 w 455927"/>
              <a:gd name="connsiteY3" fmla="*/ 88672 h 455784"/>
              <a:gd name="connsiteX4" fmla="*/ -725 w 455927"/>
              <a:gd name="connsiteY4" fmla="*/ 366549 h 455784"/>
              <a:gd name="connsiteX5" fmla="*/ 88312 w 455927"/>
              <a:gd name="connsiteY5" fmla="*/ 455503 h 455784"/>
              <a:gd name="connsiteX6" fmla="*/ 366248 w 455927"/>
              <a:gd name="connsiteY6" fmla="*/ 455503 h 455784"/>
              <a:gd name="connsiteX7" fmla="*/ 455202 w 455927"/>
              <a:gd name="connsiteY7" fmla="*/ 366549 h 455784"/>
              <a:gd name="connsiteX8" fmla="*/ 455202 w 455927"/>
              <a:gd name="connsiteY8" fmla="*/ 88612 h 455784"/>
              <a:gd name="connsiteX9" fmla="*/ 366248 w 455927"/>
              <a:gd name="connsiteY9" fmla="*/ -282 h 455784"/>
              <a:gd name="connsiteX10" fmla="*/ 166106 w 455927"/>
              <a:gd name="connsiteY10" fmla="*/ 222963 h 455784"/>
              <a:gd name="connsiteX11" fmla="*/ 294580 w 455927"/>
              <a:gd name="connsiteY11" fmla="*/ 94453 h 455784"/>
              <a:gd name="connsiteX12" fmla="*/ 306333 w 455927"/>
              <a:gd name="connsiteY12" fmla="*/ 94440 h 455784"/>
              <a:gd name="connsiteX13" fmla="*/ 306345 w 455927"/>
              <a:gd name="connsiteY13" fmla="*/ 94453 h 455784"/>
              <a:gd name="connsiteX14" fmla="*/ 306689 w 455927"/>
              <a:gd name="connsiteY14" fmla="*/ 94750 h 455784"/>
              <a:gd name="connsiteX15" fmla="*/ 322810 w 455927"/>
              <a:gd name="connsiteY15" fmla="*/ 78569 h 455784"/>
              <a:gd name="connsiteX16" fmla="*/ 334528 w 455927"/>
              <a:gd name="connsiteY16" fmla="*/ 78569 h 455784"/>
              <a:gd name="connsiteX17" fmla="*/ 364931 w 455927"/>
              <a:gd name="connsiteY17" fmla="*/ 109008 h 455784"/>
              <a:gd name="connsiteX18" fmla="*/ 365002 w 455927"/>
              <a:gd name="connsiteY18" fmla="*/ 120658 h 455784"/>
              <a:gd name="connsiteX19" fmla="*/ 364931 w 455927"/>
              <a:gd name="connsiteY19" fmla="*/ 120725 h 455784"/>
              <a:gd name="connsiteX20" fmla="*/ 348643 w 455927"/>
              <a:gd name="connsiteY20" fmla="*/ 136751 h 455784"/>
              <a:gd name="connsiteX21" fmla="*/ 349308 w 455927"/>
              <a:gd name="connsiteY21" fmla="*/ 137416 h 455784"/>
              <a:gd name="connsiteX22" fmla="*/ 349308 w 455927"/>
              <a:gd name="connsiteY22" fmla="*/ 149169 h 455784"/>
              <a:gd name="connsiteX23" fmla="*/ 220774 w 455927"/>
              <a:gd name="connsiteY23" fmla="*/ 277619 h 455784"/>
              <a:gd name="connsiteX24" fmla="*/ 209176 w 455927"/>
              <a:gd name="connsiteY24" fmla="*/ 277747 h 455784"/>
              <a:gd name="connsiteX25" fmla="*/ 209045 w 455927"/>
              <a:gd name="connsiteY25" fmla="*/ 277619 h 455784"/>
              <a:gd name="connsiteX26" fmla="*/ 166106 w 455927"/>
              <a:gd name="connsiteY26" fmla="*/ 234775 h 455784"/>
              <a:gd name="connsiteX27" fmla="*/ 166106 w 455927"/>
              <a:gd name="connsiteY27" fmla="*/ 223022 h 455784"/>
              <a:gd name="connsiteX28" fmla="*/ 166106 w 455927"/>
              <a:gd name="connsiteY28" fmla="*/ 223022 h 455784"/>
              <a:gd name="connsiteX29" fmla="*/ 104374 w 455927"/>
              <a:gd name="connsiteY29" fmla="*/ 339126 h 455784"/>
              <a:gd name="connsiteX30" fmla="*/ 145402 w 455927"/>
              <a:gd name="connsiteY30" fmla="*/ 254956 h 455784"/>
              <a:gd name="connsiteX31" fmla="*/ 154899 w 455927"/>
              <a:gd name="connsiteY31" fmla="*/ 253401 h 455784"/>
              <a:gd name="connsiteX32" fmla="*/ 192615 w 455927"/>
              <a:gd name="connsiteY32" fmla="*/ 291153 h 455784"/>
              <a:gd name="connsiteX33" fmla="*/ 191119 w 455927"/>
              <a:gd name="connsiteY33" fmla="*/ 300769 h 455784"/>
              <a:gd name="connsiteX34" fmla="*/ 108018 w 455927"/>
              <a:gd name="connsiteY34" fmla="*/ 342770 h 455784"/>
              <a:gd name="connsiteX35" fmla="*/ 104291 w 455927"/>
              <a:gd name="connsiteY35" fmla="*/ 339102 h 455784"/>
              <a:gd name="connsiteX36" fmla="*/ 370772 w 455927"/>
              <a:gd name="connsiteY36" fmla="*/ 379002 h 455784"/>
              <a:gd name="connsiteX37" fmla="*/ 83955 w 455927"/>
              <a:gd name="connsiteY37" fmla="*/ 379002 h 455784"/>
              <a:gd name="connsiteX38" fmla="*/ 71407 w 455927"/>
              <a:gd name="connsiteY38" fmla="*/ 366454 h 455784"/>
              <a:gd name="connsiteX39" fmla="*/ 83955 w 455927"/>
              <a:gd name="connsiteY39" fmla="*/ 353906 h 455784"/>
              <a:gd name="connsiteX40" fmla="*/ 370760 w 455927"/>
              <a:gd name="connsiteY40" fmla="*/ 353906 h 455784"/>
              <a:gd name="connsiteX41" fmla="*/ 383308 w 455927"/>
              <a:gd name="connsiteY41" fmla="*/ 366454 h 455784"/>
              <a:gd name="connsiteX42" fmla="*/ 370760 w 455927"/>
              <a:gd name="connsiteY42" fmla="*/ 379002 h 4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5927" h="455784">
                <a:moveTo>
                  <a:pt x="366248" y="-282"/>
                </a:moveTo>
                <a:lnTo>
                  <a:pt x="88312" y="-282"/>
                </a:lnTo>
                <a:cubicBezTo>
                  <a:pt x="39175" y="-321"/>
                  <a:pt x="-689" y="39478"/>
                  <a:pt x="-725" y="88612"/>
                </a:cubicBezTo>
                <a:cubicBezTo>
                  <a:pt x="-725" y="88632"/>
                  <a:pt x="-725" y="88651"/>
                  <a:pt x="-725" y="88672"/>
                </a:cubicBezTo>
                <a:lnTo>
                  <a:pt x="-725" y="366549"/>
                </a:lnTo>
                <a:cubicBezTo>
                  <a:pt x="-677" y="415690"/>
                  <a:pt x="39175" y="455503"/>
                  <a:pt x="88312" y="455503"/>
                </a:cubicBezTo>
                <a:lnTo>
                  <a:pt x="366248" y="455503"/>
                </a:lnTo>
                <a:cubicBezTo>
                  <a:pt x="415373" y="455503"/>
                  <a:pt x="455202" y="415677"/>
                  <a:pt x="455202" y="366549"/>
                </a:cubicBezTo>
                <a:lnTo>
                  <a:pt x="455202" y="88612"/>
                </a:lnTo>
                <a:cubicBezTo>
                  <a:pt x="455166" y="39510"/>
                  <a:pt x="415349" y="-275"/>
                  <a:pt x="366248" y="-282"/>
                </a:cubicBezTo>
                <a:close/>
                <a:moveTo>
                  <a:pt x="166106" y="222963"/>
                </a:moveTo>
                <a:lnTo>
                  <a:pt x="294580" y="94453"/>
                </a:lnTo>
                <a:cubicBezTo>
                  <a:pt x="297821" y="91204"/>
                  <a:pt x="303080" y="91199"/>
                  <a:pt x="306333" y="94440"/>
                </a:cubicBezTo>
                <a:cubicBezTo>
                  <a:pt x="306333" y="94445"/>
                  <a:pt x="306345" y="94448"/>
                  <a:pt x="306345" y="94453"/>
                </a:cubicBezTo>
                <a:lnTo>
                  <a:pt x="306689" y="94750"/>
                </a:lnTo>
                <a:lnTo>
                  <a:pt x="322810" y="78569"/>
                </a:lnTo>
                <a:cubicBezTo>
                  <a:pt x="326051" y="75347"/>
                  <a:pt x="331287" y="75347"/>
                  <a:pt x="334528" y="78569"/>
                </a:cubicBezTo>
                <a:lnTo>
                  <a:pt x="364931" y="109008"/>
                </a:lnTo>
                <a:cubicBezTo>
                  <a:pt x="368172" y="112207"/>
                  <a:pt x="368195" y="117423"/>
                  <a:pt x="365002" y="120658"/>
                </a:cubicBezTo>
                <a:cubicBezTo>
                  <a:pt x="364978" y="120681"/>
                  <a:pt x="364954" y="120703"/>
                  <a:pt x="364931" y="120725"/>
                </a:cubicBezTo>
                <a:lnTo>
                  <a:pt x="348643" y="136751"/>
                </a:lnTo>
                <a:lnTo>
                  <a:pt x="349308" y="137416"/>
                </a:lnTo>
                <a:cubicBezTo>
                  <a:pt x="352501" y="140683"/>
                  <a:pt x="352501" y="145902"/>
                  <a:pt x="349308" y="149169"/>
                </a:cubicBezTo>
                <a:lnTo>
                  <a:pt x="220774" y="277619"/>
                </a:lnTo>
                <a:cubicBezTo>
                  <a:pt x="217605" y="280858"/>
                  <a:pt x="212417" y="280916"/>
                  <a:pt x="209176" y="277747"/>
                </a:cubicBezTo>
                <a:cubicBezTo>
                  <a:pt x="209128" y="277706"/>
                  <a:pt x="209093" y="277663"/>
                  <a:pt x="209045" y="277619"/>
                </a:cubicBezTo>
                <a:lnTo>
                  <a:pt x="166106" y="234775"/>
                </a:lnTo>
                <a:cubicBezTo>
                  <a:pt x="162865" y="231529"/>
                  <a:pt x="162865" y="226268"/>
                  <a:pt x="166106" y="223022"/>
                </a:cubicBezTo>
                <a:cubicBezTo>
                  <a:pt x="166106" y="223022"/>
                  <a:pt x="166106" y="223022"/>
                  <a:pt x="166106" y="223022"/>
                </a:cubicBezTo>
                <a:close/>
                <a:moveTo>
                  <a:pt x="104374" y="339126"/>
                </a:moveTo>
                <a:lnTo>
                  <a:pt x="145402" y="254956"/>
                </a:lnTo>
                <a:cubicBezTo>
                  <a:pt x="147396" y="250861"/>
                  <a:pt x="151682" y="250208"/>
                  <a:pt x="154899" y="253401"/>
                </a:cubicBezTo>
                <a:lnTo>
                  <a:pt x="192615" y="291153"/>
                </a:lnTo>
                <a:cubicBezTo>
                  <a:pt x="195868" y="294382"/>
                  <a:pt x="195203" y="298703"/>
                  <a:pt x="191119" y="300769"/>
                </a:cubicBezTo>
                <a:lnTo>
                  <a:pt x="108018" y="342770"/>
                </a:lnTo>
                <a:cubicBezTo>
                  <a:pt x="103947" y="344895"/>
                  <a:pt x="102296" y="343221"/>
                  <a:pt x="104291" y="339102"/>
                </a:cubicBezTo>
                <a:close/>
                <a:moveTo>
                  <a:pt x="370772" y="379002"/>
                </a:moveTo>
                <a:lnTo>
                  <a:pt x="83955" y="379002"/>
                </a:lnTo>
                <a:cubicBezTo>
                  <a:pt x="77022" y="379002"/>
                  <a:pt x="71407" y="373385"/>
                  <a:pt x="71407" y="366454"/>
                </a:cubicBezTo>
                <a:cubicBezTo>
                  <a:pt x="71407" y="359523"/>
                  <a:pt x="77022" y="353906"/>
                  <a:pt x="83955" y="353906"/>
                </a:cubicBezTo>
                <a:lnTo>
                  <a:pt x="370760" y="353906"/>
                </a:lnTo>
                <a:cubicBezTo>
                  <a:pt x="377693" y="353906"/>
                  <a:pt x="383308" y="359523"/>
                  <a:pt x="383308" y="366454"/>
                </a:cubicBezTo>
                <a:cubicBezTo>
                  <a:pt x="383308" y="373385"/>
                  <a:pt x="377693" y="379002"/>
                  <a:pt x="370760" y="379002"/>
                </a:cubicBezTo>
                <a:close/>
              </a:path>
            </a:pathLst>
          </a:custGeom>
          <a:solidFill>
            <a:schemeClr val="bg1"/>
          </a:solidFill>
          <a:ln w="118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Oval 32">
            <a:extLst>
              <a:ext uri="{FF2B5EF4-FFF2-40B4-BE49-F238E27FC236}">
                <a16:creationId xmlns:a16="http://schemas.microsoft.com/office/drawing/2014/main" id="{11B510BA-E6DD-4C63-9590-192053098334}"/>
              </a:ext>
            </a:extLst>
          </p:cNvPr>
          <p:cNvSpPr>
            <a:spLocks noChangeArrowheads="1"/>
          </p:cNvSpPr>
          <p:nvPr/>
        </p:nvSpPr>
        <p:spPr bwMode="auto">
          <a:xfrm>
            <a:off x="3662140" y="3696514"/>
            <a:ext cx="961328" cy="961324"/>
          </a:xfrm>
          <a:prstGeom prst="ellipse">
            <a:avLst/>
          </a:prstGeom>
          <a:noFill/>
          <a:ln w="19050">
            <a:solidFill>
              <a:schemeClr val="accent1"/>
            </a:solid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28" name="任意多边形: 形状 27">
            <a:extLst>
              <a:ext uri="{FF2B5EF4-FFF2-40B4-BE49-F238E27FC236}">
                <a16:creationId xmlns:a16="http://schemas.microsoft.com/office/drawing/2014/main" id="{C4C35AC1-3642-4AF9-9392-E1C7DE155893}"/>
              </a:ext>
            </a:extLst>
          </p:cNvPr>
          <p:cNvSpPr/>
          <p:nvPr/>
        </p:nvSpPr>
        <p:spPr>
          <a:xfrm>
            <a:off x="4054081" y="4178563"/>
            <a:ext cx="177431" cy="206978"/>
          </a:xfrm>
          <a:custGeom>
            <a:avLst/>
            <a:gdLst>
              <a:gd name="connsiteX0" fmla="*/ 96201 w 109412"/>
              <a:gd name="connsiteY0" fmla="*/ 111279 h 145911"/>
              <a:gd name="connsiteX1" fmla="*/ 68316 w 109412"/>
              <a:gd name="connsiteY1" fmla="*/ 111279 h 145911"/>
              <a:gd name="connsiteX2" fmla="*/ 67745 w 109412"/>
              <a:gd name="connsiteY2" fmla="*/ 111849 h 145911"/>
              <a:gd name="connsiteX3" fmla="*/ 67745 w 109412"/>
              <a:gd name="connsiteY3" fmla="*/ 126512 h 145911"/>
              <a:gd name="connsiteX4" fmla="*/ 67605 w 109412"/>
              <a:gd name="connsiteY4" fmla="*/ 126512 h 145911"/>
              <a:gd name="connsiteX5" fmla="*/ 67935 w 109412"/>
              <a:gd name="connsiteY5" fmla="*/ 129583 h 145911"/>
              <a:gd name="connsiteX6" fmla="*/ 54323 w 109412"/>
              <a:gd name="connsiteY6" fmla="*/ 145436 h 145911"/>
              <a:gd name="connsiteX7" fmla="*/ 40720 w 109412"/>
              <a:gd name="connsiteY7" fmla="*/ 129583 h 145911"/>
              <a:gd name="connsiteX8" fmla="*/ 41050 w 109412"/>
              <a:gd name="connsiteY8" fmla="*/ 126512 h 145911"/>
              <a:gd name="connsiteX9" fmla="*/ 40720 w 109412"/>
              <a:gd name="connsiteY9" fmla="*/ 126512 h 145911"/>
              <a:gd name="connsiteX10" fmla="*/ 40720 w 109412"/>
              <a:gd name="connsiteY10" fmla="*/ 111839 h 145911"/>
              <a:gd name="connsiteX11" fmla="*/ 40150 w 109412"/>
              <a:gd name="connsiteY11" fmla="*/ 111279 h 145911"/>
              <a:gd name="connsiteX12" fmla="*/ 12464 w 109412"/>
              <a:gd name="connsiteY12" fmla="*/ 111279 h 145911"/>
              <a:gd name="connsiteX13" fmla="*/ -428 w 109412"/>
              <a:gd name="connsiteY13" fmla="*/ 101067 h 145911"/>
              <a:gd name="connsiteX14" fmla="*/ 12433 w 109412"/>
              <a:gd name="connsiteY14" fmla="*/ 88364 h 145911"/>
              <a:gd name="connsiteX15" fmla="*/ 12464 w 109412"/>
              <a:gd name="connsiteY15" fmla="*/ 88364 h 145911"/>
              <a:gd name="connsiteX16" fmla="*/ 40150 w 109412"/>
              <a:gd name="connsiteY16" fmla="*/ 88364 h 145911"/>
              <a:gd name="connsiteX17" fmla="*/ 40720 w 109412"/>
              <a:gd name="connsiteY17" fmla="*/ 87804 h 145911"/>
              <a:gd name="connsiteX18" fmla="*/ 40720 w 109412"/>
              <a:gd name="connsiteY18" fmla="*/ 73801 h 145911"/>
              <a:gd name="connsiteX19" fmla="*/ 40150 w 109412"/>
              <a:gd name="connsiteY19" fmla="*/ 73241 h 145911"/>
              <a:gd name="connsiteX20" fmla="*/ 12504 w 109412"/>
              <a:gd name="connsiteY20" fmla="*/ 73241 h 145911"/>
              <a:gd name="connsiteX21" fmla="*/ 12504 w 109412"/>
              <a:gd name="connsiteY21" fmla="*/ 73241 h 145911"/>
              <a:gd name="connsiteX22" fmla="*/ 12504 w 109412"/>
              <a:gd name="connsiteY22" fmla="*/ 73241 h 145911"/>
              <a:gd name="connsiteX23" fmla="*/ -388 w 109412"/>
              <a:gd name="connsiteY23" fmla="*/ 63029 h 145911"/>
              <a:gd name="connsiteX24" fmla="*/ 12504 w 109412"/>
              <a:gd name="connsiteY24" fmla="*/ 50337 h 145911"/>
              <a:gd name="connsiteX25" fmla="*/ 38069 w 109412"/>
              <a:gd name="connsiteY25" fmla="*/ 50337 h 145911"/>
              <a:gd name="connsiteX26" fmla="*/ 38590 w 109412"/>
              <a:gd name="connsiteY26" fmla="*/ 49957 h 145911"/>
              <a:gd name="connsiteX27" fmla="*/ 39300 w 109412"/>
              <a:gd name="connsiteY27" fmla="*/ 48496 h 145911"/>
              <a:gd name="connsiteX28" fmla="*/ 39200 w 109412"/>
              <a:gd name="connsiteY28" fmla="*/ 47786 h 145911"/>
              <a:gd name="connsiteX29" fmla="*/ 9194 w 109412"/>
              <a:gd name="connsiteY29" fmla="*/ 19701 h 145911"/>
              <a:gd name="connsiteX30" fmla="*/ 10794 w 109412"/>
              <a:gd name="connsiteY30" fmla="*/ 4407 h 145911"/>
              <a:gd name="connsiteX31" fmla="*/ 26317 w 109412"/>
              <a:gd name="connsiteY31" fmla="*/ 1857 h 145911"/>
              <a:gd name="connsiteX32" fmla="*/ 54123 w 109412"/>
              <a:gd name="connsiteY32" fmla="*/ 29283 h 145911"/>
              <a:gd name="connsiteX33" fmla="*/ 54973 w 109412"/>
              <a:gd name="connsiteY33" fmla="*/ 29283 h 145911"/>
              <a:gd name="connsiteX34" fmla="*/ 80698 w 109412"/>
              <a:gd name="connsiteY34" fmla="*/ 2277 h 145911"/>
              <a:gd name="connsiteX35" fmla="*/ 98072 w 109412"/>
              <a:gd name="connsiteY35" fmla="*/ 3967 h 145911"/>
              <a:gd name="connsiteX36" fmla="*/ 99072 w 109412"/>
              <a:gd name="connsiteY36" fmla="*/ 19030 h 145911"/>
              <a:gd name="connsiteX37" fmla="*/ 67915 w 109412"/>
              <a:gd name="connsiteY37" fmla="*/ 49477 h 145911"/>
              <a:gd name="connsiteX38" fmla="*/ 67725 w 109412"/>
              <a:gd name="connsiteY38" fmla="*/ 49947 h 145911"/>
              <a:gd name="connsiteX39" fmla="*/ 68286 w 109412"/>
              <a:gd name="connsiteY39" fmla="*/ 50467 h 145911"/>
              <a:gd name="connsiteX40" fmla="*/ 96121 w 109412"/>
              <a:gd name="connsiteY40" fmla="*/ 50467 h 145911"/>
              <a:gd name="connsiteX41" fmla="*/ 96121 w 109412"/>
              <a:gd name="connsiteY41" fmla="*/ 50467 h 145911"/>
              <a:gd name="connsiteX42" fmla="*/ 108924 w 109412"/>
              <a:gd name="connsiteY42" fmla="*/ 63219 h 145911"/>
              <a:gd name="connsiteX43" fmla="*/ 96131 w 109412"/>
              <a:gd name="connsiteY43" fmla="*/ 73372 h 145911"/>
              <a:gd name="connsiteX44" fmla="*/ 68316 w 109412"/>
              <a:gd name="connsiteY44" fmla="*/ 73372 h 145911"/>
              <a:gd name="connsiteX45" fmla="*/ 67745 w 109412"/>
              <a:gd name="connsiteY45" fmla="*/ 73941 h 145911"/>
              <a:gd name="connsiteX46" fmla="*/ 67745 w 109412"/>
              <a:gd name="connsiteY46" fmla="*/ 87944 h 145911"/>
              <a:gd name="connsiteX47" fmla="*/ 68316 w 109412"/>
              <a:gd name="connsiteY47" fmla="*/ 88504 h 145911"/>
              <a:gd name="connsiteX48" fmla="*/ 96201 w 109412"/>
              <a:gd name="connsiteY48" fmla="*/ 88504 h 145911"/>
              <a:gd name="connsiteX49" fmla="*/ 96201 w 109412"/>
              <a:gd name="connsiteY49" fmla="*/ 88554 h 145911"/>
              <a:gd name="connsiteX50" fmla="*/ 108984 w 109412"/>
              <a:gd name="connsiteY50" fmla="*/ 101247 h 145911"/>
              <a:gd name="connsiteX51" fmla="*/ 96201 w 109412"/>
              <a:gd name="connsiteY51" fmla="*/ 111279 h 14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9412" h="145911">
                <a:moveTo>
                  <a:pt x="96201" y="111279"/>
                </a:moveTo>
                <a:lnTo>
                  <a:pt x="68316" y="111279"/>
                </a:lnTo>
                <a:cubicBezTo>
                  <a:pt x="68002" y="111289"/>
                  <a:pt x="67750" y="111539"/>
                  <a:pt x="67745" y="111849"/>
                </a:cubicBezTo>
                <a:lnTo>
                  <a:pt x="67745" y="126512"/>
                </a:lnTo>
                <a:lnTo>
                  <a:pt x="67605" y="126512"/>
                </a:lnTo>
                <a:cubicBezTo>
                  <a:pt x="67811" y="127522"/>
                  <a:pt x="67922" y="128553"/>
                  <a:pt x="67935" y="129583"/>
                </a:cubicBezTo>
                <a:cubicBezTo>
                  <a:pt x="67935" y="138314"/>
                  <a:pt x="63204" y="145436"/>
                  <a:pt x="54323" y="145436"/>
                </a:cubicBezTo>
                <a:cubicBezTo>
                  <a:pt x="45441" y="145436"/>
                  <a:pt x="40720" y="138365"/>
                  <a:pt x="40720" y="129583"/>
                </a:cubicBezTo>
                <a:cubicBezTo>
                  <a:pt x="40731" y="128553"/>
                  <a:pt x="40841" y="127522"/>
                  <a:pt x="41050" y="126512"/>
                </a:cubicBezTo>
                <a:lnTo>
                  <a:pt x="40720" y="126512"/>
                </a:lnTo>
                <a:lnTo>
                  <a:pt x="40720" y="111839"/>
                </a:lnTo>
                <a:cubicBezTo>
                  <a:pt x="40715" y="111529"/>
                  <a:pt x="40461" y="111279"/>
                  <a:pt x="40150" y="111279"/>
                </a:cubicBezTo>
                <a:lnTo>
                  <a:pt x="12464" y="111279"/>
                </a:lnTo>
                <a:cubicBezTo>
                  <a:pt x="5383" y="111279"/>
                  <a:pt x="-428" y="108098"/>
                  <a:pt x="-428" y="101067"/>
                </a:cubicBezTo>
                <a:cubicBezTo>
                  <a:pt x="-384" y="94006"/>
                  <a:pt x="5374" y="88324"/>
                  <a:pt x="12433" y="88364"/>
                </a:cubicBezTo>
                <a:cubicBezTo>
                  <a:pt x="12443" y="88364"/>
                  <a:pt x="12454" y="88364"/>
                  <a:pt x="12464" y="88364"/>
                </a:cubicBezTo>
                <a:lnTo>
                  <a:pt x="40150" y="88364"/>
                </a:lnTo>
                <a:cubicBezTo>
                  <a:pt x="40461" y="88364"/>
                  <a:pt x="40715" y="88114"/>
                  <a:pt x="40720" y="87804"/>
                </a:cubicBezTo>
                <a:lnTo>
                  <a:pt x="40720" y="73801"/>
                </a:lnTo>
                <a:cubicBezTo>
                  <a:pt x="40715" y="73491"/>
                  <a:pt x="40461" y="73241"/>
                  <a:pt x="40150" y="73241"/>
                </a:cubicBezTo>
                <a:lnTo>
                  <a:pt x="12504" y="73241"/>
                </a:lnTo>
                <a:lnTo>
                  <a:pt x="12504" y="73241"/>
                </a:lnTo>
                <a:lnTo>
                  <a:pt x="12504" y="73241"/>
                </a:lnTo>
                <a:cubicBezTo>
                  <a:pt x="5423" y="73241"/>
                  <a:pt x="-388" y="70061"/>
                  <a:pt x="-388" y="63029"/>
                </a:cubicBezTo>
                <a:cubicBezTo>
                  <a:pt x="-327" y="55968"/>
                  <a:pt x="5441" y="50287"/>
                  <a:pt x="12504" y="50337"/>
                </a:cubicBezTo>
                <a:lnTo>
                  <a:pt x="38069" y="50337"/>
                </a:lnTo>
                <a:cubicBezTo>
                  <a:pt x="38310" y="50347"/>
                  <a:pt x="38529" y="50187"/>
                  <a:pt x="38590" y="49957"/>
                </a:cubicBezTo>
                <a:cubicBezTo>
                  <a:pt x="38776" y="49447"/>
                  <a:pt x="39014" y="48956"/>
                  <a:pt x="39300" y="48496"/>
                </a:cubicBezTo>
                <a:cubicBezTo>
                  <a:pt x="39434" y="48266"/>
                  <a:pt x="39393" y="47976"/>
                  <a:pt x="39200" y="47786"/>
                </a:cubicBezTo>
                <a:lnTo>
                  <a:pt x="9194" y="19701"/>
                </a:lnTo>
                <a:cubicBezTo>
                  <a:pt x="5603" y="16210"/>
                  <a:pt x="5783" y="9319"/>
                  <a:pt x="10794" y="4407"/>
                </a:cubicBezTo>
                <a:cubicBezTo>
                  <a:pt x="15805" y="-504"/>
                  <a:pt x="22796" y="-1684"/>
                  <a:pt x="26317" y="1857"/>
                </a:cubicBezTo>
                <a:lnTo>
                  <a:pt x="54123" y="29283"/>
                </a:lnTo>
                <a:cubicBezTo>
                  <a:pt x="54360" y="29513"/>
                  <a:pt x="54736" y="29513"/>
                  <a:pt x="54973" y="29283"/>
                </a:cubicBezTo>
                <a:lnTo>
                  <a:pt x="80698" y="2277"/>
                </a:lnTo>
                <a:cubicBezTo>
                  <a:pt x="84759" y="-2114"/>
                  <a:pt x="93020" y="-1034"/>
                  <a:pt x="98072" y="3967"/>
                </a:cubicBezTo>
                <a:cubicBezTo>
                  <a:pt x="103123" y="8968"/>
                  <a:pt x="104073" y="13509"/>
                  <a:pt x="99072" y="19030"/>
                </a:cubicBezTo>
                <a:lnTo>
                  <a:pt x="67915" y="49477"/>
                </a:lnTo>
                <a:cubicBezTo>
                  <a:pt x="67782" y="49597"/>
                  <a:pt x="67711" y="49767"/>
                  <a:pt x="67725" y="49947"/>
                </a:cubicBezTo>
                <a:cubicBezTo>
                  <a:pt x="67763" y="50236"/>
                  <a:pt x="67998" y="50447"/>
                  <a:pt x="68286" y="50467"/>
                </a:cubicBezTo>
                <a:lnTo>
                  <a:pt x="96121" y="50467"/>
                </a:lnTo>
                <a:lnTo>
                  <a:pt x="96121" y="50467"/>
                </a:lnTo>
                <a:cubicBezTo>
                  <a:pt x="103175" y="50457"/>
                  <a:pt x="108902" y="56168"/>
                  <a:pt x="108924" y="63219"/>
                </a:cubicBezTo>
                <a:cubicBezTo>
                  <a:pt x="108924" y="70221"/>
                  <a:pt x="103213" y="73372"/>
                  <a:pt x="96131" y="73372"/>
                </a:cubicBezTo>
                <a:lnTo>
                  <a:pt x="68316" y="73372"/>
                </a:lnTo>
                <a:cubicBezTo>
                  <a:pt x="68002" y="73381"/>
                  <a:pt x="67750" y="73631"/>
                  <a:pt x="67745" y="73941"/>
                </a:cubicBezTo>
                <a:lnTo>
                  <a:pt x="67745" y="87944"/>
                </a:lnTo>
                <a:cubicBezTo>
                  <a:pt x="67756" y="88254"/>
                  <a:pt x="68006" y="88494"/>
                  <a:pt x="68316" y="88504"/>
                </a:cubicBezTo>
                <a:lnTo>
                  <a:pt x="96201" y="88504"/>
                </a:lnTo>
                <a:lnTo>
                  <a:pt x="96201" y="88554"/>
                </a:lnTo>
                <a:cubicBezTo>
                  <a:pt x="103228" y="88545"/>
                  <a:pt x="108940" y="94216"/>
                  <a:pt x="108984" y="101247"/>
                </a:cubicBezTo>
                <a:cubicBezTo>
                  <a:pt x="108984" y="108098"/>
                  <a:pt x="103283" y="111229"/>
                  <a:pt x="96201" y="111279"/>
                </a:cubicBezTo>
                <a:close/>
              </a:path>
            </a:pathLst>
          </a:custGeom>
          <a:solidFill>
            <a:schemeClr val="accent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9" name="任意多边形: 形状 28">
            <a:extLst>
              <a:ext uri="{FF2B5EF4-FFF2-40B4-BE49-F238E27FC236}">
                <a16:creationId xmlns:a16="http://schemas.microsoft.com/office/drawing/2014/main" id="{78E3688F-E948-4606-A5B9-17BDD34ADCFD}"/>
              </a:ext>
            </a:extLst>
          </p:cNvPr>
          <p:cNvSpPr/>
          <p:nvPr/>
        </p:nvSpPr>
        <p:spPr>
          <a:xfrm>
            <a:off x="3870307" y="3904764"/>
            <a:ext cx="544993" cy="544822"/>
          </a:xfrm>
          <a:custGeom>
            <a:avLst/>
            <a:gdLst>
              <a:gd name="connsiteX0" fmla="*/ 287630 w 336067"/>
              <a:gd name="connsiteY0" fmla="*/ 143553 h 384077"/>
              <a:gd name="connsiteX1" fmla="*/ 287630 w 336067"/>
              <a:gd name="connsiteY1" fmla="*/ 119548 h 384077"/>
              <a:gd name="connsiteX2" fmla="*/ 167606 w 336067"/>
              <a:gd name="connsiteY2" fmla="*/ -476 h 384077"/>
              <a:gd name="connsiteX3" fmla="*/ 47581 w 336067"/>
              <a:gd name="connsiteY3" fmla="*/ 119548 h 384077"/>
              <a:gd name="connsiteX4" fmla="*/ 47581 w 336067"/>
              <a:gd name="connsiteY4" fmla="*/ 143553 h 384077"/>
              <a:gd name="connsiteX5" fmla="*/ -428 w 336067"/>
              <a:gd name="connsiteY5" fmla="*/ 191563 h 384077"/>
              <a:gd name="connsiteX6" fmla="*/ -428 w 336067"/>
              <a:gd name="connsiteY6" fmla="*/ 335592 h 384077"/>
              <a:gd name="connsiteX7" fmla="*/ 47581 w 336067"/>
              <a:gd name="connsiteY7" fmla="*/ 383602 h 384077"/>
              <a:gd name="connsiteX8" fmla="*/ 287630 w 336067"/>
              <a:gd name="connsiteY8" fmla="*/ 383602 h 384077"/>
              <a:gd name="connsiteX9" fmla="*/ 335639 w 336067"/>
              <a:gd name="connsiteY9" fmla="*/ 335592 h 384077"/>
              <a:gd name="connsiteX10" fmla="*/ 335639 w 336067"/>
              <a:gd name="connsiteY10" fmla="*/ 191563 h 384077"/>
              <a:gd name="connsiteX11" fmla="*/ 287630 w 336067"/>
              <a:gd name="connsiteY11" fmla="*/ 143553 h 384077"/>
              <a:gd name="connsiteX12" fmla="*/ 95591 w 336067"/>
              <a:gd name="connsiteY12" fmla="*/ 119548 h 384077"/>
              <a:gd name="connsiteX13" fmla="*/ 167606 w 336067"/>
              <a:gd name="connsiteY13" fmla="*/ 47534 h 384077"/>
              <a:gd name="connsiteX14" fmla="*/ 239620 w 336067"/>
              <a:gd name="connsiteY14" fmla="*/ 119548 h 384077"/>
              <a:gd name="connsiteX15" fmla="*/ 235199 w 336067"/>
              <a:gd name="connsiteY15" fmla="*/ 143553 h 384077"/>
              <a:gd name="connsiteX16" fmla="*/ 100002 w 336067"/>
              <a:gd name="connsiteY16" fmla="*/ 143553 h 384077"/>
              <a:gd name="connsiteX17" fmla="*/ 95591 w 336067"/>
              <a:gd name="connsiteY17" fmla="*/ 119548 h 384077"/>
              <a:gd name="connsiteX18" fmla="*/ 167606 w 336067"/>
              <a:gd name="connsiteY18" fmla="*/ 356066 h 384077"/>
              <a:gd name="connsiteX19" fmla="*/ 77037 w 336067"/>
              <a:gd name="connsiteY19" fmla="*/ 265498 h 384077"/>
              <a:gd name="connsiteX20" fmla="*/ 167606 w 336067"/>
              <a:gd name="connsiteY20" fmla="*/ 174930 h 384077"/>
              <a:gd name="connsiteX21" fmla="*/ 258174 w 336067"/>
              <a:gd name="connsiteY21" fmla="*/ 265498 h 384077"/>
              <a:gd name="connsiteX22" fmla="*/ 167606 w 336067"/>
              <a:gd name="connsiteY22" fmla="*/ 356066 h 38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067" h="384077">
                <a:moveTo>
                  <a:pt x="287630" y="143553"/>
                </a:moveTo>
                <a:lnTo>
                  <a:pt x="287630" y="119548"/>
                </a:lnTo>
                <a:cubicBezTo>
                  <a:pt x="287630" y="53265"/>
                  <a:pt x="233893" y="-476"/>
                  <a:pt x="167606" y="-476"/>
                </a:cubicBezTo>
                <a:cubicBezTo>
                  <a:pt x="101318" y="-476"/>
                  <a:pt x="47581" y="53265"/>
                  <a:pt x="47581" y="119548"/>
                </a:cubicBezTo>
                <a:lnTo>
                  <a:pt x="47581" y="143553"/>
                </a:lnTo>
                <a:cubicBezTo>
                  <a:pt x="21066" y="143553"/>
                  <a:pt x="-428" y="165047"/>
                  <a:pt x="-428" y="191563"/>
                </a:cubicBezTo>
                <a:lnTo>
                  <a:pt x="-428" y="335592"/>
                </a:lnTo>
                <a:cubicBezTo>
                  <a:pt x="-428" y="362107"/>
                  <a:pt x="21066" y="383602"/>
                  <a:pt x="47581" y="383602"/>
                </a:cubicBezTo>
                <a:lnTo>
                  <a:pt x="287630" y="383602"/>
                </a:lnTo>
                <a:cubicBezTo>
                  <a:pt x="314145" y="383602"/>
                  <a:pt x="335639" y="362107"/>
                  <a:pt x="335639" y="335592"/>
                </a:cubicBezTo>
                <a:lnTo>
                  <a:pt x="335639" y="191563"/>
                </a:lnTo>
                <a:cubicBezTo>
                  <a:pt x="335639" y="165047"/>
                  <a:pt x="314145" y="143553"/>
                  <a:pt x="287630" y="143553"/>
                </a:cubicBezTo>
                <a:close/>
                <a:moveTo>
                  <a:pt x="95591" y="119548"/>
                </a:moveTo>
                <a:cubicBezTo>
                  <a:pt x="95591" y="79780"/>
                  <a:pt x="127832" y="47534"/>
                  <a:pt x="167606" y="47534"/>
                </a:cubicBezTo>
                <a:cubicBezTo>
                  <a:pt x="207379" y="47534"/>
                  <a:pt x="239620" y="79780"/>
                  <a:pt x="239620" y="119548"/>
                </a:cubicBezTo>
                <a:cubicBezTo>
                  <a:pt x="239542" y="127740"/>
                  <a:pt x="238046" y="135872"/>
                  <a:pt x="235199" y="143553"/>
                </a:cubicBezTo>
                <a:lnTo>
                  <a:pt x="100002" y="143553"/>
                </a:lnTo>
                <a:cubicBezTo>
                  <a:pt x="97167" y="135862"/>
                  <a:pt x="95676" y="127740"/>
                  <a:pt x="95591" y="119548"/>
                </a:cubicBezTo>
                <a:close/>
                <a:moveTo>
                  <a:pt x="167606" y="356066"/>
                </a:moveTo>
                <a:cubicBezTo>
                  <a:pt x="117586" y="356066"/>
                  <a:pt x="77037" y="315518"/>
                  <a:pt x="77037" y="265498"/>
                </a:cubicBezTo>
                <a:cubicBezTo>
                  <a:pt x="77037" y="215477"/>
                  <a:pt x="117586" y="174930"/>
                  <a:pt x="167606" y="174930"/>
                </a:cubicBezTo>
                <a:cubicBezTo>
                  <a:pt x="217625" y="174930"/>
                  <a:pt x="258174" y="215477"/>
                  <a:pt x="258174" y="265498"/>
                </a:cubicBezTo>
                <a:cubicBezTo>
                  <a:pt x="258174" y="315518"/>
                  <a:pt x="217625" y="356066"/>
                  <a:pt x="167606" y="356066"/>
                </a:cubicBezTo>
                <a:close/>
              </a:path>
            </a:pathLst>
          </a:custGeom>
          <a:solidFill>
            <a:schemeClr val="accent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0" name="Oval 32">
            <a:extLst>
              <a:ext uri="{FF2B5EF4-FFF2-40B4-BE49-F238E27FC236}">
                <a16:creationId xmlns:a16="http://schemas.microsoft.com/office/drawing/2014/main" id="{0A101DF6-8CCB-49AF-B1F1-5714F75B4E73}"/>
              </a:ext>
            </a:extLst>
          </p:cNvPr>
          <p:cNvSpPr>
            <a:spLocks noChangeArrowheads="1"/>
          </p:cNvSpPr>
          <p:nvPr/>
        </p:nvSpPr>
        <p:spPr bwMode="auto">
          <a:xfrm>
            <a:off x="3662140" y="2238017"/>
            <a:ext cx="961328" cy="961324"/>
          </a:xfrm>
          <a:prstGeom prst="ellipse">
            <a:avLst/>
          </a:prstGeom>
          <a:solidFill>
            <a:schemeClr val="accent1"/>
          </a:solidFill>
          <a:ln w="19050">
            <a:solidFill>
              <a:schemeClr val="accent1"/>
            </a:solid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32" name="任意多边形: 形状 31">
            <a:extLst>
              <a:ext uri="{FF2B5EF4-FFF2-40B4-BE49-F238E27FC236}">
                <a16:creationId xmlns:a16="http://schemas.microsoft.com/office/drawing/2014/main" id="{C42260EA-EBD2-4F42-AC4F-5B0A370BE7A4}"/>
              </a:ext>
            </a:extLst>
          </p:cNvPr>
          <p:cNvSpPr/>
          <p:nvPr/>
        </p:nvSpPr>
        <p:spPr>
          <a:xfrm>
            <a:off x="4042901" y="2618308"/>
            <a:ext cx="98494" cy="98463"/>
          </a:xfrm>
          <a:custGeom>
            <a:avLst/>
            <a:gdLst>
              <a:gd name="connsiteX0" fmla="*/ 74835 w 74835"/>
              <a:gd name="connsiteY0" fmla="*/ 37418 h 74835"/>
              <a:gd name="connsiteX1" fmla="*/ 37418 w 74835"/>
              <a:gd name="connsiteY1" fmla="*/ 74835 h 74835"/>
              <a:gd name="connsiteX2" fmla="*/ 0 w 74835"/>
              <a:gd name="connsiteY2" fmla="*/ 37418 h 74835"/>
              <a:gd name="connsiteX3" fmla="*/ 37418 w 74835"/>
              <a:gd name="connsiteY3" fmla="*/ 0 h 74835"/>
              <a:gd name="connsiteX4" fmla="*/ 74835 w 74835"/>
              <a:gd name="connsiteY4" fmla="*/ 37418 h 7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35" h="74835">
                <a:moveTo>
                  <a:pt x="74835" y="37418"/>
                </a:moveTo>
                <a:cubicBezTo>
                  <a:pt x="74835" y="58083"/>
                  <a:pt x="58083" y="74835"/>
                  <a:pt x="37418" y="74835"/>
                </a:cubicBezTo>
                <a:cubicBezTo>
                  <a:pt x="16752" y="74835"/>
                  <a:pt x="0" y="58083"/>
                  <a:pt x="0" y="37418"/>
                </a:cubicBezTo>
                <a:cubicBezTo>
                  <a:pt x="0" y="16752"/>
                  <a:pt x="16752" y="0"/>
                  <a:pt x="37418" y="0"/>
                </a:cubicBezTo>
                <a:cubicBezTo>
                  <a:pt x="58083" y="0"/>
                  <a:pt x="74835" y="16752"/>
                  <a:pt x="74835" y="37418"/>
                </a:cubicBezTo>
                <a:close/>
              </a:path>
            </a:pathLst>
          </a:custGeom>
          <a:solidFill>
            <a:schemeClr val="bg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任意多边形: 形状 32">
            <a:extLst>
              <a:ext uri="{FF2B5EF4-FFF2-40B4-BE49-F238E27FC236}">
                <a16:creationId xmlns:a16="http://schemas.microsoft.com/office/drawing/2014/main" id="{A6EE88C6-CBFA-4205-9837-E920568BA1E9}"/>
              </a:ext>
            </a:extLst>
          </p:cNvPr>
          <p:cNvSpPr/>
          <p:nvPr/>
        </p:nvSpPr>
        <p:spPr>
          <a:xfrm>
            <a:off x="3941341" y="2719837"/>
            <a:ext cx="98494" cy="98463"/>
          </a:xfrm>
          <a:custGeom>
            <a:avLst/>
            <a:gdLst>
              <a:gd name="connsiteX0" fmla="*/ 74835 w 74835"/>
              <a:gd name="connsiteY0" fmla="*/ 37418 h 74835"/>
              <a:gd name="connsiteX1" fmla="*/ 37418 w 74835"/>
              <a:gd name="connsiteY1" fmla="*/ 74835 h 74835"/>
              <a:gd name="connsiteX2" fmla="*/ 0 w 74835"/>
              <a:gd name="connsiteY2" fmla="*/ 37418 h 74835"/>
              <a:gd name="connsiteX3" fmla="*/ 37418 w 74835"/>
              <a:gd name="connsiteY3" fmla="*/ 0 h 74835"/>
              <a:gd name="connsiteX4" fmla="*/ 74835 w 74835"/>
              <a:gd name="connsiteY4" fmla="*/ 37418 h 7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35" h="74835">
                <a:moveTo>
                  <a:pt x="74835" y="37418"/>
                </a:moveTo>
                <a:cubicBezTo>
                  <a:pt x="74835" y="58083"/>
                  <a:pt x="58083" y="74835"/>
                  <a:pt x="37418" y="74835"/>
                </a:cubicBezTo>
                <a:cubicBezTo>
                  <a:pt x="16752" y="74835"/>
                  <a:pt x="0" y="58083"/>
                  <a:pt x="0" y="37418"/>
                </a:cubicBezTo>
                <a:cubicBezTo>
                  <a:pt x="0" y="16752"/>
                  <a:pt x="16752" y="0"/>
                  <a:pt x="37418" y="0"/>
                </a:cubicBezTo>
                <a:cubicBezTo>
                  <a:pt x="58083" y="0"/>
                  <a:pt x="74835" y="16752"/>
                  <a:pt x="74835" y="37418"/>
                </a:cubicBezTo>
                <a:close/>
              </a:path>
            </a:pathLst>
          </a:custGeom>
          <a:solidFill>
            <a:schemeClr val="bg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任意多边形: 形状 33">
            <a:extLst>
              <a:ext uri="{FF2B5EF4-FFF2-40B4-BE49-F238E27FC236}">
                <a16:creationId xmlns:a16="http://schemas.microsoft.com/office/drawing/2014/main" id="{107C700E-A0C0-4559-857C-392740BA995B}"/>
              </a:ext>
            </a:extLst>
          </p:cNvPr>
          <p:cNvSpPr/>
          <p:nvPr/>
        </p:nvSpPr>
        <p:spPr>
          <a:xfrm>
            <a:off x="4245786" y="2621992"/>
            <a:ext cx="98494" cy="98463"/>
          </a:xfrm>
          <a:custGeom>
            <a:avLst/>
            <a:gdLst>
              <a:gd name="connsiteX0" fmla="*/ 74835 w 74835"/>
              <a:gd name="connsiteY0" fmla="*/ 37418 h 74835"/>
              <a:gd name="connsiteX1" fmla="*/ 37418 w 74835"/>
              <a:gd name="connsiteY1" fmla="*/ 74835 h 74835"/>
              <a:gd name="connsiteX2" fmla="*/ 0 w 74835"/>
              <a:gd name="connsiteY2" fmla="*/ 37418 h 74835"/>
              <a:gd name="connsiteX3" fmla="*/ 37418 w 74835"/>
              <a:gd name="connsiteY3" fmla="*/ 0 h 74835"/>
              <a:gd name="connsiteX4" fmla="*/ 74835 w 74835"/>
              <a:gd name="connsiteY4" fmla="*/ 37418 h 7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35" h="74835">
                <a:moveTo>
                  <a:pt x="74835" y="37418"/>
                </a:moveTo>
                <a:cubicBezTo>
                  <a:pt x="74835" y="58083"/>
                  <a:pt x="58083" y="74835"/>
                  <a:pt x="37418" y="74835"/>
                </a:cubicBezTo>
                <a:cubicBezTo>
                  <a:pt x="16753" y="74835"/>
                  <a:pt x="0" y="58083"/>
                  <a:pt x="0" y="37418"/>
                </a:cubicBezTo>
                <a:cubicBezTo>
                  <a:pt x="0" y="16752"/>
                  <a:pt x="16753" y="0"/>
                  <a:pt x="37418" y="0"/>
                </a:cubicBezTo>
                <a:cubicBezTo>
                  <a:pt x="58083" y="0"/>
                  <a:pt x="74835" y="16752"/>
                  <a:pt x="74835" y="37418"/>
                </a:cubicBezTo>
                <a:close/>
              </a:path>
            </a:pathLst>
          </a:custGeom>
          <a:solidFill>
            <a:schemeClr val="bg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5" name="任意多边形: 形状 34">
            <a:extLst>
              <a:ext uri="{FF2B5EF4-FFF2-40B4-BE49-F238E27FC236}">
                <a16:creationId xmlns:a16="http://schemas.microsoft.com/office/drawing/2014/main" id="{842041CF-0926-4EB1-AE24-513FAE4BC555}"/>
              </a:ext>
            </a:extLst>
          </p:cNvPr>
          <p:cNvSpPr/>
          <p:nvPr/>
        </p:nvSpPr>
        <p:spPr>
          <a:xfrm>
            <a:off x="4147279" y="2722469"/>
            <a:ext cx="98494" cy="98463"/>
          </a:xfrm>
          <a:custGeom>
            <a:avLst/>
            <a:gdLst>
              <a:gd name="connsiteX0" fmla="*/ 74835 w 74835"/>
              <a:gd name="connsiteY0" fmla="*/ 37418 h 74835"/>
              <a:gd name="connsiteX1" fmla="*/ 37418 w 74835"/>
              <a:gd name="connsiteY1" fmla="*/ 74835 h 74835"/>
              <a:gd name="connsiteX2" fmla="*/ 0 w 74835"/>
              <a:gd name="connsiteY2" fmla="*/ 37418 h 74835"/>
              <a:gd name="connsiteX3" fmla="*/ 37418 w 74835"/>
              <a:gd name="connsiteY3" fmla="*/ 0 h 74835"/>
              <a:gd name="connsiteX4" fmla="*/ 74835 w 74835"/>
              <a:gd name="connsiteY4" fmla="*/ 37418 h 7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35" h="74835">
                <a:moveTo>
                  <a:pt x="74835" y="37418"/>
                </a:moveTo>
                <a:cubicBezTo>
                  <a:pt x="74835" y="58083"/>
                  <a:pt x="58083" y="74835"/>
                  <a:pt x="37418" y="74835"/>
                </a:cubicBezTo>
                <a:cubicBezTo>
                  <a:pt x="16753" y="74835"/>
                  <a:pt x="0" y="58083"/>
                  <a:pt x="0" y="37418"/>
                </a:cubicBezTo>
                <a:cubicBezTo>
                  <a:pt x="0" y="16752"/>
                  <a:pt x="16753" y="0"/>
                  <a:pt x="37418" y="0"/>
                </a:cubicBezTo>
                <a:cubicBezTo>
                  <a:pt x="58083" y="0"/>
                  <a:pt x="74835" y="16752"/>
                  <a:pt x="74835" y="37418"/>
                </a:cubicBezTo>
                <a:close/>
              </a:path>
            </a:pathLst>
          </a:custGeom>
          <a:solidFill>
            <a:schemeClr val="bg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6" name="任意多边形: 形状 35">
            <a:extLst>
              <a:ext uri="{FF2B5EF4-FFF2-40B4-BE49-F238E27FC236}">
                <a16:creationId xmlns:a16="http://schemas.microsoft.com/office/drawing/2014/main" id="{07E53E23-DECC-46E0-98E8-8F5D482DC67B}"/>
              </a:ext>
            </a:extLst>
          </p:cNvPr>
          <p:cNvSpPr/>
          <p:nvPr/>
        </p:nvSpPr>
        <p:spPr>
          <a:xfrm rot="2700000">
            <a:off x="4038621" y="2652962"/>
            <a:ext cx="20424" cy="115764"/>
          </a:xfrm>
          <a:custGeom>
            <a:avLst/>
            <a:gdLst>
              <a:gd name="connsiteX0" fmla="*/ 9074 w 15523"/>
              <a:gd name="connsiteY0" fmla="*/ -476 h 87957"/>
              <a:gd name="connsiteX1" fmla="*/ 15095 w 15523"/>
              <a:gd name="connsiteY1" fmla="*/ -476 h 87957"/>
              <a:gd name="connsiteX2" fmla="*/ 15095 w 15523"/>
              <a:gd name="connsiteY2" fmla="*/ 87482 h 87957"/>
              <a:gd name="connsiteX3" fmla="*/ 9074 w 15523"/>
              <a:gd name="connsiteY3" fmla="*/ 87482 h 87957"/>
              <a:gd name="connsiteX4" fmla="*/ 5593 w 15523"/>
              <a:gd name="connsiteY4" fmla="*/ 87482 h 87957"/>
              <a:gd name="connsiteX5" fmla="*/ -428 w 15523"/>
              <a:gd name="connsiteY5" fmla="*/ 87482 h 87957"/>
              <a:gd name="connsiteX6" fmla="*/ -428 w 15523"/>
              <a:gd name="connsiteY6" fmla="*/ -476 h 87957"/>
              <a:gd name="connsiteX7" fmla="*/ 5593 w 15523"/>
              <a:gd name="connsiteY7" fmla="*/ -476 h 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3" h="87957">
                <a:moveTo>
                  <a:pt x="9074" y="-476"/>
                </a:moveTo>
                <a:cubicBezTo>
                  <a:pt x="12399" y="-476"/>
                  <a:pt x="15095" y="-476"/>
                  <a:pt x="15095" y="-476"/>
                </a:cubicBezTo>
                <a:lnTo>
                  <a:pt x="15095" y="87482"/>
                </a:lnTo>
                <a:cubicBezTo>
                  <a:pt x="15095" y="87482"/>
                  <a:pt x="12399" y="87482"/>
                  <a:pt x="9074" y="87482"/>
                </a:cubicBezTo>
                <a:lnTo>
                  <a:pt x="5593" y="87482"/>
                </a:lnTo>
                <a:cubicBezTo>
                  <a:pt x="2268" y="87482"/>
                  <a:pt x="-428" y="87482"/>
                  <a:pt x="-428" y="87482"/>
                </a:cubicBezTo>
                <a:lnTo>
                  <a:pt x="-428" y="-476"/>
                </a:lnTo>
                <a:cubicBezTo>
                  <a:pt x="-428" y="-476"/>
                  <a:pt x="2268" y="-476"/>
                  <a:pt x="5593" y="-476"/>
                </a:cubicBezTo>
                <a:close/>
              </a:path>
            </a:pathLst>
          </a:custGeom>
          <a:solidFill>
            <a:schemeClr val="bg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任意多边形: 形状 36">
            <a:extLst>
              <a:ext uri="{FF2B5EF4-FFF2-40B4-BE49-F238E27FC236}">
                <a16:creationId xmlns:a16="http://schemas.microsoft.com/office/drawing/2014/main" id="{154E7F22-9217-4ADE-8BA7-EC5BE90D36BA}"/>
              </a:ext>
            </a:extLst>
          </p:cNvPr>
          <p:cNvSpPr/>
          <p:nvPr/>
        </p:nvSpPr>
        <p:spPr>
          <a:xfrm rot="2700000">
            <a:off x="4249405" y="2650757"/>
            <a:ext cx="20424" cy="115764"/>
          </a:xfrm>
          <a:custGeom>
            <a:avLst/>
            <a:gdLst>
              <a:gd name="connsiteX0" fmla="*/ 9074 w 15523"/>
              <a:gd name="connsiteY0" fmla="*/ -476 h 87957"/>
              <a:gd name="connsiteX1" fmla="*/ 15095 w 15523"/>
              <a:gd name="connsiteY1" fmla="*/ -476 h 87957"/>
              <a:gd name="connsiteX2" fmla="*/ 15095 w 15523"/>
              <a:gd name="connsiteY2" fmla="*/ 87482 h 87957"/>
              <a:gd name="connsiteX3" fmla="*/ 9074 w 15523"/>
              <a:gd name="connsiteY3" fmla="*/ 87482 h 87957"/>
              <a:gd name="connsiteX4" fmla="*/ 5593 w 15523"/>
              <a:gd name="connsiteY4" fmla="*/ 87482 h 87957"/>
              <a:gd name="connsiteX5" fmla="*/ -428 w 15523"/>
              <a:gd name="connsiteY5" fmla="*/ 87482 h 87957"/>
              <a:gd name="connsiteX6" fmla="*/ -428 w 15523"/>
              <a:gd name="connsiteY6" fmla="*/ -476 h 87957"/>
              <a:gd name="connsiteX7" fmla="*/ 5593 w 15523"/>
              <a:gd name="connsiteY7" fmla="*/ -476 h 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3" h="87957">
                <a:moveTo>
                  <a:pt x="9074" y="-476"/>
                </a:moveTo>
                <a:cubicBezTo>
                  <a:pt x="12399" y="-476"/>
                  <a:pt x="15095" y="-476"/>
                  <a:pt x="15095" y="-476"/>
                </a:cubicBezTo>
                <a:lnTo>
                  <a:pt x="15095" y="87482"/>
                </a:lnTo>
                <a:cubicBezTo>
                  <a:pt x="15095" y="87482"/>
                  <a:pt x="12399" y="87482"/>
                  <a:pt x="9074" y="87482"/>
                </a:cubicBezTo>
                <a:lnTo>
                  <a:pt x="5593" y="87482"/>
                </a:lnTo>
                <a:cubicBezTo>
                  <a:pt x="2267" y="87482"/>
                  <a:pt x="-428" y="87482"/>
                  <a:pt x="-428" y="87482"/>
                </a:cubicBezTo>
                <a:lnTo>
                  <a:pt x="-428" y="-476"/>
                </a:lnTo>
                <a:cubicBezTo>
                  <a:pt x="-428" y="-476"/>
                  <a:pt x="2267" y="-476"/>
                  <a:pt x="5593" y="-476"/>
                </a:cubicBezTo>
                <a:close/>
              </a:path>
            </a:pathLst>
          </a:custGeom>
          <a:solidFill>
            <a:schemeClr val="bg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任意多边形: 形状 37">
            <a:extLst>
              <a:ext uri="{FF2B5EF4-FFF2-40B4-BE49-F238E27FC236}">
                <a16:creationId xmlns:a16="http://schemas.microsoft.com/office/drawing/2014/main" id="{70554965-6CC9-400C-90C9-ED7A3F3B53A3}"/>
              </a:ext>
            </a:extLst>
          </p:cNvPr>
          <p:cNvSpPr/>
          <p:nvPr/>
        </p:nvSpPr>
        <p:spPr>
          <a:xfrm rot="8100000">
            <a:off x="4139199" y="2666922"/>
            <a:ext cx="20431" cy="115728"/>
          </a:xfrm>
          <a:custGeom>
            <a:avLst/>
            <a:gdLst>
              <a:gd name="connsiteX0" fmla="*/ 9074 w 15523"/>
              <a:gd name="connsiteY0" fmla="*/ -476 h 87957"/>
              <a:gd name="connsiteX1" fmla="*/ 15095 w 15523"/>
              <a:gd name="connsiteY1" fmla="*/ -476 h 87957"/>
              <a:gd name="connsiteX2" fmla="*/ 15095 w 15523"/>
              <a:gd name="connsiteY2" fmla="*/ 87482 h 87957"/>
              <a:gd name="connsiteX3" fmla="*/ 9074 w 15523"/>
              <a:gd name="connsiteY3" fmla="*/ 87482 h 87957"/>
              <a:gd name="connsiteX4" fmla="*/ 5593 w 15523"/>
              <a:gd name="connsiteY4" fmla="*/ 87482 h 87957"/>
              <a:gd name="connsiteX5" fmla="*/ -428 w 15523"/>
              <a:gd name="connsiteY5" fmla="*/ 87482 h 87957"/>
              <a:gd name="connsiteX6" fmla="*/ -428 w 15523"/>
              <a:gd name="connsiteY6" fmla="*/ -476 h 87957"/>
              <a:gd name="connsiteX7" fmla="*/ 5593 w 15523"/>
              <a:gd name="connsiteY7" fmla="*/ -476 h 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3" h="87957">
                <a:moveTo>
                  <a:pt x="9074" y="-476"/>
                </a:moveTo>
                <a:cubicBezTo>
                  <a:pt x="12399" y="-476"/>
                  <a:pt x="15095" y="-476"/>
                  <a:pt x="15095" y="-476"/>
                </a:cubicBezTo>
                <a:lnTo>
                  <a:pt x="15095" y="87482"/>
                </a:lnTo>
                <a:cubicBezTo>
                  <a:pt x="15095" y="87482"/>
                  <a:pt x="12399" y="87482"/>
                  <a:pt x="9074" y="87482"/>
                </a:cubicBezTo>
                <a:lnTo>
                  <a:pt x="5593" y="87482"/>
                </a:lnTo>
                <a:cubicBezTo>
                  <a:pt x="2267" y="87482"/>
                  <a:pt x="-428" y="87482"/>
                  <a:pt x="-428" y="87482"/>
                </a:cubicBezTo>
                <a:lnTo>
                  <a:pt x="-428" y="-476"/>
                </a:lnTo>
                <a:cubicBezTo>
                  <a:pt x="-428" y="-476"/>
                  <a:pt x="2267" y="-476"/>
                  <a:pt x="5593" y="-476"/>
                </a:cubicBezTo>
                <a:close/>
              </a:path>
            </a:pathLst>
          </a:custGeom>
          <a:solidFill>
            <a:schemeClr val="bg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9" name="任意多边形: 形状 38">
            <a:extLst>
              <a:ext uri="{FF2B5EF4-FFF2-40B4-BE49-F238E27FC236}">
                <a16:creationId xmlns:a16="http://schemas.microsoft.com/office/drawing/2014/main" id="{C8E93FA3-53F4-4684-A202-7D8329F26275}"/>
              </a:ext>
            </a:extLst>
          </p:cNvPr>
          <p:cNvSpPr/>
          <p:nvPr/>
        </p:nvSpPr>
        <p:spPr>
          <a:xfrm>
            <a:off x="3870307" y="2446267"/>
            <a:ext cx="544993" cy="544822"/>
          </a:xfrm>
          <a:custGeom>
            <a:avLst/>
            <a:gdLst>
              <a:gd name="connsiteX0" fmla="*/ 206613 w 414083"/>
              <a:gd name="connsiteY0" fmla="*/ 413608 h 414083"/>
              <a:gd name="connsiteX1" fmla="*/ -428 w 414083"/>
              <a:gd name="connsiteY1" fmla="*/ 206566 h 414083"/>
              <a:gd name="connsiteX2" fmla="*/ 206613 w 414083"/>
              <a:gd name="connsiteY2" fmla="*/ -476 h 414083"/>
              <a:gd name="connsiteX3" fmla="*/ 413655 w 414083"/>
              <a:gd name="connsiteY3" fmla="*/ 206566 h 414083"/>
              <a:gd name="connsiteX4" fmla="*/ 206613 w 414083"/>
              <a:gd name="connsiteY4" fmla="*/ 413608 h 414083"/>
              <a:gd name="connsiteX5" fmla="*/ 206613 w 414083"/>
              <a:gd name="connsiteY5" fmla="*/ 29530 h 414083"/>
              <a:gd name="connsiteX6" fmla="*/ 29578 w 414083"/>
              <a:gd name="connsiteY6" fmla="*/ 206566 h 414083"/>
              <a:gd name="connsiteX7" fmla="*/ 206613 w 414083"/>
              <a:gd name="connsiteY7" fmla="*/ 383602 h 414083"/>
              <a:gd name="connsiteX8" fmla="*/ 383649 w 414083"/>
              <a:gd name="connsiteY8" fmla="*/ 206566 h 414083"/>
              <a:gd name="connsiteX9" fmla="*/ 206613 w 414083"/>
              <a:gd name="connsiteY9" fmla="*/ 29530 h 41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83" h="414083">
                <a:moveTo>
                  <a:pt x="206613" y="413608"/>
                </a:moveTo>
                <a:cubicBezTo>
                  <a:pt x="92450" y="413608"/>
                  <a:pt x="-428" y="320729"/>
                  <a:pt x="-428" y="206566"/>
                </a:cubicBezTo>
                <a:cubicBezTo>
                  <a:pt x="-428" y="92403"/>
                  <a:pt x="92450" y="-476"/>
                  <a:pt x="206613" y="-476"/>
                </a:cubicBezTo>
                <a:cubicBezTo>
                  <a:pt x="320776" y="-476"/>
                  <a:pt x="413655" y="92403"/>
                  <a:pt x="413655" y="206566"/>
                </a:cubicBezTo>
                <a:cubicBezTo>
                  <a:pt x="413655" y="320729"/>
                  <a:pt x="320776" y="413608"/>
                  <a:pt x="206613" y="413608"/>
                </a:cubicBezTo>
                <a:close/>
                <a:moveTo>
                  <a:pt x="206613" y="29530"/>
                </a:moveTo>
                <a:cubicBezTo>
                  <a:pt x="108994" y="29530"/>
                  <a:pt x="29578" y="108946"/>
                  <a:pt x="29578" y="206566"/>
                </a:cubicBezTo>
                <a:cubicBezTo>
                  <a:pt x="29578" y="304186"/>
                  <a:pt x="108994" y="383602"/>
                  <a:pt x="206613" y="383602"/>
                </a:cubicBezTo>
                <a:cubicBezTo>
                  <a:pt x="304233" y="383602"/>
                  <a:pt x="383649" y="304186"/>
                  <a:pt x="383649" y="206566"/>
                </a:cubicBezTo>
                <a:cubicBezTo>
                  <a:pt x="383649" y="108946"/>
                  <a:pt x="304233" y="29530"/>
                  <a:pt x="206613" y="29530"/>
                </a:cubicBezTo>
                <a:close/>
              </a:path>
            </a:pathLst>
          </a:custGeom>
          <a:solidFill>
            <a:schemeClr val="bg1"/>
          </a:solidFill>
          <a:ln w="100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1" name="文本框 40">
            <a:extLst>
              <a:ext uri="{FF2B5EF4-FFF2-40B4-BE49-F238E27FC236}">
                <a16:creationId xmlns:a16="http://schemas.microsoft.com/office/drawing/2014/main" id="{E4CEF13D-5506-48A1-B3CD-ABA70B666714}"/>
              </a:ext>
            </a:extLst>
          </p:cNvPr>
          <p:cNvSpPr txBox="1"/>
          <p:nvPr/>
        </p:nvSpPr>
        <p:spPr>
          <a:xfrm flipH="1">
            <a:off x="8540772" y="2094838"/>
            <a:ext cx="1539897" cy="40011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rPr>
              <a:t>表达能力</a:t>
            </a:r>
          </a:p>
        </p:txBody>
      </p:sp>
      <p:sp>
        <p:nvSpPr>
          <p:cNvPr id="42" name="文本框 41">
            <a:extLst>
              <a:ext uri="{FF2B5EF4-FFF2-40B4-BE49-F238E27FC236}">
                <a16:creationId xmlns:a16="http://schemas.microsoft.com/office/drawing/2014/main" id="{65A225A2-29F4-4E9F-A13F-7D3A881E1801}"/>
              </a:ext>
            </a:extLst>
          </p:cNvPr>
          <p:cNvSpPr txBox="1"/>
          <p:nvPr/>
        </p:nvSpPr>
        <p:spPr>
          <a:xfrm flipH="1">
            <a:off x="8554413" y="2425541"/>
            <a:ext cx="3005394" cy="634533"/>
          </a:xfrm>
          <a:prstGeom prst="rect">
            <a:avLst/>
          </a:prstGeom>
          <a:noFill/>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dirty="0">
                <a:solidFill>
                  <a:srgbClr val="E7E6E6">
                    <a:lumMod val="50000"/>
                  </a:srgbClr>
                </a:solidFill>
                <a:cs typeface="+mn-ea"/>
                <a:sym typeface="+mn-lt"/>
              </a:rPr>
              <a:t>表达能力有待提高，遇事不慌，慢慢应对，需要加强</a:t>
            </a:r>
            <a:endParaRPr kumimoji="0" lang="zh-CN" altLang="en-US" sz="1400" b="0" i="0" u="none" strike="noStrike" kern="1200" cap="none" spc="0" normalizeH="0" baseline="0" noProof="0" dirty="0">
              <a:ln>
                <a:noFill/>
              </a:ln>
              <a:solidFill>
                <a:srgbClr val="E7E6E6">
                  <a:lumMod val="50000"/>
                </a:srgbClr>
              </a:solidFill>
              <a:effectLst/>
              <a:uLnTx/>
              <a:uFillTx/>
              <a:cs typeface="+mn-ea"/>
              <a:sym typeface="+mn-lt"/>
            </a:endParaRPr>
          </a:p>
        </p:txBody>
      </p:sp>
      <p:sp>
        <p:nvSpPr>
          <p:cNvPr id="44" name="文本框 43">
            <a:extLst>
              <a:ext uri="{FF2B5EF4-FFF2-40B4-BE49-F238E27FC236}">
                <a16:creationId xmlns:a16="http://schemas.microsoft.com/office/drawing/2014/main" id="{F733EDF2-E243-43BE-9348-5B9CF2F41F6C}"/>
              </a:ext>
            </a:extLst>
          </p:cNvPr>
          <p:cNvSpPr txBox="1"/>
          <p:nvPr/>
        </p:nvSpPr>
        <p:spPr>
          <a:xfrm flipH="1">
            <a:off x="8540772" y="3689694"/>
            <a:ext cx="1539897" cy="400110"/>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mn-ea"/>
                <a:sym typeface="+mn-lt"/>
              </a:rPr>
              <a:t>工作能力</a:t>
            </a:r>
            <a:endPar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endParaRPr>
          </a:p>
        </p:txBody>
      </p:sp>
      <p:sp>
        <p:nvSpPr>
          <p:cNvPr id="45" name="文本框 44">
            <a:extLst>
              <a:ext uri="{FF2B5EF4-FFF2-40B4-BE49-F238E27FC236}">
                <a16:creationId xmlns:a16="http://schemas.microsoft.com/office/drawing/2014/main" id="{701162B7-7689-4A4D-A468-65FCD7DA0FCC}"/>
              </a:ext>
            </a:extLst>
          </p:cNvPr>
          <p:cNvSpPr txBox="1"/>
          <p:nvPr/>
        </p:nvSpPr>
        <p:spPr>
          <a:xfrm flipH="1">
            <a:off x="8554413" y="4000941"/>
            <a:ext cx="3005394" cy="626325"/>
          </a:xfrm>
          <a:prstGeom prst="rect">
            <a:avLst/>
          </a:prstGeom>
          <a:noFill/>
        </p:spPr>
        <p:txBody>
          <a:bodyPr wrap="square">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dirty="0">
                <a:solidFill>
                  <a:srgbClr val="E7E6E6">
                    <a:lumMod val="50000"/>
                  </a:srgbClr>
                </a:solidFill>
                <a:cs typeface="+mn-ea"/>
                <a:sym typeface="+mn-lt"/>
              </a:rPr>
              <a:t>工作能力整体不错，需要保持并且提高，短时间做不到，需要积累</a:t>
            </a:r>
            <a:endParaRPr lang="en-US" altLang="zh-CN" sz="1400" dirty="0">
              <a:solidFill>
                <a:srgbClr val="E7E6E6">
                  <a:lumMod val="50000"/>
                </a:srgbClr>
              </a:solidFill>
              <a:cs typeface="+mn-ea"/>
              <a:sym typeface="+mn-lt"/>
            </a:endParaRPr>
          </a:p>
        </p:txBody>
      </p:sp>
      <p:sp>
        <p:nvSpPr>
          <p:cNvPr id="46" name="文本框 45">
            <a:extLst>
              <a:ext uri="{FF2B5EF4-FFF2-40B4-BE49-F238E27FC236}">
                <a16:creationId xmlns:a16="http://schemas.microsoft.com/office/drawing/2014/main" id="{20E07A17-AABF-4CEE-84BC-D66CB0C26216}"/>
              </a:ext>
            </a:extLst>
          </p:cNvPr>
          <p:cNvSpPr txBox="1"/>
          <p:nvPr/>
        </p:nvSpPr>
        <p:spPr>
          <a:xfrm flipH="1">
            <a:off x="2099957" y="3679966"/>
            <a:ext cx="1539897" cy="400110"/>
          </a:xfrm>
          <a:prstGeom prst="rect">
            <a:avLst/>
          </a:prstGeom>
          <a:noFill/>
        </p:spPr>
        <p:txBody>
          <a:bodyPr wrap="square">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rPr>
              <a:t>细节小事</a:t>
            </a:r>
          </a:p>
        </p:txBody>
      </p:sp>
      <p:sp>
        <p:nvSpPr>
          <p:cNvPr id="47" name="文本框 46">
            <a:extLst>
              <a:ext uri="{FF2B5EF4-FFF2-40B4-BE49-F238E27FC236}">
                <a16:creationId xmlns:a16="http://schemas.microsoft.com/office/drawing/2014/main" id="{4E668DCE-CDFA-4DFE-9A62-ED9B6A77A8EB}"/>
              </a:ext>
            </a:extLst>
          </p:cNvPr>
          <p:cNvSpPr txBox="1"/>
          <p:nvPr/>
        </p:nvSpPr>
        <p:spPr>
          <a:xfrm flipH="1">
            <a:off x="652440" y="4000941"/>
            <a:ext cx="3005394" cy="626646"/>
          </a:xfrm>
          <a:prstGeom prst="rect">
            <a:avLst/>
          </a:prstGeom>
          <a:noFill/>
        </p:spPr>
        <p:txBody>
          <a:bodyPr wrap="square">
            <a:no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zh-CN" altLang="en-US" sz="1400" dirty="0">
                <a:solidFill>
                  <a:srgbClr val="E7E6E6">
                    <a:lumMod val="50000"/>
                  </a:srgbClr>
                </a:solidFill>
                <a:cs typeface="+mn-ea"/>
                <a:sym typeface="+mn-lt"/>
              </a:rPr>
              <a:t>对于存在的一些细节小事，应该时刻注意，不因小失大</a:t>
            </a:r>
            <a:endParaRPr kumimoji="0" lang="zh-CN" altLang="en-US" sz="1400" b="0" i="0" u="none" strike="noStrike" kern="1200" cap="none" spc="0" normalizeH="0" baseline="0" noProof="0" dirty="0">
              <a:ln>
                <a:noFill/>
              </a:ln>
              <a:solidFill>
                <a:srgbClr val="E7E6E6">
                  <a:lumMod val="50000"/>
                </a:srgbClr>
              </a:solidFill>
              <a:effectLst/>
              <a:uLnTx/>
              <a:uFillTx/>
              <a:cs typeface="+mn-ea"/>
              <a:sym typeface="+mn-lt"/>
            </a:endParaRPr>
          </a:p>
        </p:txBody>
      </p:sp>
      <p:sp>
        <p:nvSpPr>
          <p:cNvPr id="48" name="文本框 47">
            <a:extLst>
              <a:ext uri="{FF2B5EF4-FFF2-40B4-BE49-F238E27FC236}">
                <a16:creationId xmlns:a16="http://schemas.microsoft.com/office/drawing/2014/main" id="{F6ACCCD0-456E-4237-BFBA-940497D8FFC5}"/>
              </a:ext>
            </a:extLst>
          </p:cNvPr>
          <p:cNvSpPr txBox="1"/>
          <p:nvPr/>
        </p:nvSpPr>
        <p:spPr>
          <a:xfrm flipH="1">
            <a:off x="2109384" y="2221469"/>
            <a:ext cx="1539897" cy="400110"/>
          </a:xfrm>
          <a:prstGeom prst="rect">
            <a:avLst/>
          </a:prstGeom>
          <a:noFill/>
        </p:spPr>
        <p:txBody>
          <a:bodyPr wrap="square">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accent1"/>
                </a:solidFill>
                <a:latin typeface="+mj-ea"/>
                <a:ea typeface="+mj-ea"/>
                <a:cs typeface="+mn-ea"/>
                <a:sym typeface="+mn-lt"/>
              </a:rPr>
              <a:t>组织能力</a:t>
            </a:r>
            <a:endPar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endParaRPr>
          </a:p>
        </p:txBody>
      </p:sp>
      <p:sp>
        <p:nvSpPr>
          <p:cNvPr id="49" name="文本框 48">
            <a:extLst>
              <a:ext uri="{FF2B5EF4-FFF2-40B4-BE49-F238E27FC236}">
                <a16:creationId xmlns:a16="http://schemas.microsoft.com/office/drawing/2014/main" id="{E9F722CA-FD76-49F7-BE30-D0EDFBC32908}"/>
              </a:ext>
            </a:extLst>
          </p:cNvPr>
          <p:cNvSpPr txBox="1"/>
          <p:nvPr/>
        </p:nvSpPr>
        <p:spPr>
          <a:xfrm flipH="1">
            <a:off x="652440" y="2542444"/>
            <a:ext cx="3005394" cy="626646"/>
          </a:xfrm>
          <a:prstGeom prst="rect">
            <a:avLst/>
          </a:prstGeom>
          <a:noFill/>
        </p:spPr>
        <p:txBody>
          <a:bodyPr wrap="square">
            <a:no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lang="zh-CN" altLang="en-US" sz="1400" dirty="0">
                <a:solidFill>
                  <a:srgbClr val="E7E6E6">
                    <a:lumMod val="50000"/>
                  </a:srgbClr>
                </a:solidFill>
                <a:cs typeface="+mn-ea"/>
                <a:sym typeface="+mn-lt"/>
              </a:rPr>
              <a:t>组织能力较强，善于在工作中发挥一定作用，继续保持</a:t>
            </a:r>
            <a:endParaRPr kumimoji="0" lang="zh-CN" altLang="en-US" sz="1400" b="0" i="0" u="none" strike="noStrike" kern="1200" cap="none" spc="0" normalizeH="0" baseline="0" noProof="0" dirty="0">
              <a:ln>
                <a:noFill/>
              </a:ln>
              <a:solidFill>
                <a:srgbClr val="E7E6E6">
                  <a:lumMod val="50000"/>
                </a:srgbClr>
              </a:solidFill>
              <a:effectLst/>
              <a:uLnTx/>
              <a:uFillTx/>
              <a:cs typeface="+mn-ea"/>
              <a:sym typeface="+mn-lt"/>
            </a:endParaRPr>
          </a:p>
        </p:txBody>
      </p:sp>
    </p:spTree>
    <p:extLst>
      <p:ext uri="{BB962C8B-B14F-4D97-AF65-F5344CB8AC3E}">
        <p14:creationId xmlns:p14="http://schemas.microsoft.com/office/powerpoint/2010/main" val="137155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B41C9761-3D3D-49CE-B4E0-2D3E42BC0924}"/>
              </a:ext>
            </a:extLst>
          </p:cNvPr>
          <p:cNvSpPr txBox="1"/>
          <p:nvPr/>
        </p:nvSpPr>
        <p:spPr>
          <a:xfrm>
            <a:off x="3594251" y="2668151"/>
            <a:ext cx="4808971" cy="1323439"/>
          </a:xfrm>
          <a:prstGeom prst="rect">
            <a:avLst/>
          </a:prstGeom>
          <a:noFill/>
        </p:spPr>
        <p:txBody>
          <a:bodyPr wrap="square" rtlCol="0">
            <a:noAutofit/>
          </a:bodyPr>
          <a:lstStyle/>
          <a:p>
            <a:pPr algn="dist"/>
            <a:r>
              <a:rPr lang="zh-CN" altLang="en-US" sz="8000" dirty="0">
                <a:solidFill>
                  <a:schemeClr val="bg1"/>
                </a:solidFill>
                <a:latin typeface="+mj-ea"/>
                <a:ea typeface="+mj-ea"/>
                <a:cs typeface="+mn-ea"/>
                <a:sym typeface="+mn-lt"/>
              </a:rPr>
              <a:t>工作业绩</a:t>
            </a:r>
          </a:p>
        </p:txBody>
      </p:sp>
      <p:sp>
        <p:nvSpPr>
          <p:cNvPr id="52" name="TextBox 111">
            <a:extLst>
              <a:ext uri="{FF2B5EF4-FFF2-40B4-BE49-F238E27FC236}">
                <a16:creationId xmlns:a16="http://schemas.microsoft.com/office/drawing/2014/main" id="{AF9086BC-DB26-4959-91AA-A32F5B69F883}"/>
              </a:ext>
            </a:extLst>
          </p:cNvPr>
          <p:cNvSpPr txBox="1">
            <a:spLocks noChangeArrowheads="1"/>
          </p:cNvSpPr>
          <p:nvPr/>
        </p:nvSpPr>
        <p:spPr bwMode="auto">
          <a:xfrm>
            <a:off x="3741722" y="3962000"/>
            <a:ext cx="4487878" cy="32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4" rIns="91372" bIns="45684">
            <a:noAutofit/>
          </a:bodyPr>
          <a:lstStyle>
            <a:lvl1pPr>
              <a:defRPr>
                <a:solidFill>
                  <a:schemeClr val="tx1"/>
                </a:solidFill>
                <a:latin typeface="等线" panose="02010600030101010101" pitchFamily="2" charset="-122"/>
              </a:defRPr>
            </a:lvl1pPr>
            <a:lvl2pPr marL="742950" indent="-285750">
              <a:defRPr>
                <a:solidFill>
                  <a:schemeClr val="tx1"/>
                </a:solidFill>
                <a:latin typeface="等线" panose="02010600030101010101" pitchFamily="2" charset="-122"/>
              </a:defRPr>
            </a:lvl2pPr>
            <a:lvl3pPr marL="1143000" indent="-228600">
              <a:defRPr>
                <a:solidFill>
                  <a:schemeClr val="tx1"/>
                </a:solidFill>
                <a:latin typeface="等线" panose="02010600030101010101" pitchFamily="2" charset="-122"/>
              </a:defRPr>
            </a:lvl3pPr>
            <a:lvl4pPr marL="1600200" indent="-228600">
              <a:defRPr>
                <a:solidFill>
                  <a:schemeClr val="tx1"/>
                </a:solidFill>
                <a:latin typeface="等线" panose="02010600030101010101" pitchFamily="2" charset="-122"/>
              </a:defRPr>
            </a:lvl4pPr>
            <a:lvl5pPr marL="2057400" indent="-228600">
              <a:defRPr>
                <a:solidFill>
                  <a:schemeClr val="tx1"/>
                </a:solidFill>
                <a:latin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defRPr>
            </a:lvl9pPr>
          </a:lstStyle>
          <a:p>
            <a:pPr algn="dist" fontAlgn="base">
              <a:lnSpc>
                <a:spcPct val="120000"/>
              </a:lnSpc>
              <a:spcBef>
                <a:spcPct val="0"/>
              </a:spcBef>
              <a:spcAft>
                <a:spcPct val="0"/>
              </a:spcAft>
              <a:defRPr/>
            </a:pPr>
            <a:r>
              <a:rPr lang="en-US" altLang="zh-CN" sz="2000" baseline="-3000">
                <a:solidFill>
                  <a:schemeClr val="tx1">
                    <a:lumMod val="65000"/>
                    <a:lumOff val="35000"/>
                  </a:schemeClr>
                </a:solidFill>
                <a:latin typeface="+mn-lt"/>
                <a:cs typeface="+mn-ea"/>
                <a:sym typeface="+mn-lt"/>
              </a:rPr>
              <a:t>Achievement</a:t>
            </a:r>
            <a:endParaRPr lang="en-US" altLang="zh-CN" sz="2000" baseline="-3000" dirty="0">
              <a:solidFill>
                <a:schemeClr val="tx1">
                  <a:lumMod val="65000"/>
                  <a:lumOff val="35000"/>
                </a:schemeClr>
              </a:solidFill>
              <a:latin typeface="+mn-lt"/>
              <a:cs typeface="+mn-ea"/>
              <a:sym typeface="+mn-lt"/>
            </a:endParaRPr>
          </a:p>
        </p:txBody>
      </p:sp>
      <p:sp>
        <p:nvSpPr>
          <p:cNvPr id="54" name="文本框 53">
            <a:extLst>
              <a:ext uri="{FF2B5EF4-FFF2-40B4-BE49-F238E27FC236}">
                <a16:creationId xmlns:a16="http://schemas.microsoft.com/office/drawing/2014/main" id="{23F2E093-CD9A-4B27-A20F-F20B07B97532}"/>
              </a:ext>
            </a:extLst>
          </p:cNvPr>
          <p:cNvSpPr txBox="1"/>
          <p:nvPr/>
        </p:nvSpPr>
        <p:spPr>
          <a:xfrm>
            <a:off x="5440775" y="1869321"/>
            <a:ext cx="654346" cy="923330"/>
          </a:xfrm>
          <a:prstGeom prst="rect">
            <a:avLst/>
          </a:prstGeom>
          <a:noFill/>
        </p:spPr>
        <p:txBody>
          <a:bodyPr wrap="none" rtlCol="0">
            <a:noAutofit/>
          </a:bodyPr>
          <a:lstStyle>
            <a:defPPr>
              <a:defRPr lang="zh-CN"/>
            </a:defPPr>
            <a:lvl1pPr algn="ctr">
              <a:defRPr kumimoji="0" sz="13800" b="0" i="0" u="none" strike="noStrike" cap="none" spc="0" normalizeH="0" baseline="0">
                <a:ln>
                  <a:noFill/>
                </a:ln>
                <a:gradFill flip="none" rotWithShape="1">
                  <a:gsLst>
                    <a:gs pos="100000">
                      <a:srgbClr val="E83B11"/>
                    </a:gs>
                    <a:gs pos="50000">
                      <a:srgbClr val="EE5B43"/>
                    </a:gs>
                    <a:gs pos="0">
                      <a:srgbClr val="F47A74"/>
                    </a:gs>
                  </a:gsLst>
                  <a:lin ang="5400000" scaled="1"/>
                  <a:tileRect/>
                </a:gradFill>
                <a:effectLst/>
                <a:uLnTx/>
                <a:uFillTx/>
                <a:latin typeface="华光综艺_CNKI" panose="02000500000000000000" pitchFamily="2" charset="-122"/>
                <a:ea typeface="华光综艺_CNKI" panose="02000500000000000000" pitchFamily="2" charset="-122"/>
              </a:defRPr>
            </a:lvl1pPr>
          </a:lstStyle>
          <a:p>
            <a:r>
              <a:rPr lang="en-US" altLang="zh-CN" sz="5400" dirty="0">
                <a:ln>
                  <a:solidFill>
                    <a:schemeClr val="bg1"/>
                  </a:solidFill>
                </a:ln>
                <a:noFill/>
                <a:latin typeface="+mj-ea"/>
                <a:ea typeface="+mj-ea"/>
                <a:cs typeface="+mn-ea"/>
                <a:sym typeface="+mn-lt"/>
              </a:rPr>
              <a:t>0</a:t>
            </a:r>
            <a:endParaRPr lang="zh-CN" altLang="en-US" sz="5400" dirty="0">
              <a:ln>
                <a:solidFill>
                  <a:schemeClr val="bg1"/>
                </a:solidFill>
              </a:ln>
              <a:noFill/>
              <a:latin typeface="+mj-ea"/>
              <a:ea typeface="+mj-ea"/>
              <a:cs typeface="+mn-ea"/>
              <a:sym typeface="+mn-lt"/>
            </a:endParaRPr>
          </a:p>
        </p:txBody>
      </p:sp>
      <p:sp>
        <p:nvSpPr>
          <p:cNvPr id="55" name="文本框 54">
            <a:extLst>
              <a:ext uri="{FF2B5EF4-FFF2-40B4-BE49-F238E27FC236}">
                <a16:creationId xmlns:a16="http://schemas.microsoft.com/office/drawing/2014/main" id="{68760CD3-8404-4CCF-8A8B-33341AB91F08}"/>
              </a:ext>
            </a:extLst>
          </p:cNvPr>
          <p:cNvSpPr txBox="1"/>
          <p:nvPr/>
        </p:nvSpPr>
        <p:spPr>
          <a:xfrm>
            <a:off x="5927066" y="1869321"/>
            <a:ext cx="537328" cy="923330"/>
          </a:xfrm>
          <a:prstGeom prst="rect">
            <a:avLst/>
          </a:prstGeom>
          <a:noFill/>
        </p:spPr>
        <p:txBody>
          <a:bodyPr wrap="none" rtlCol="0">
            <a:noAutofit/>
          </a:bodyPr>
          <a:lstStyle/>
          <a:p>
            <a:pPr algn="ctr"/>
            <a:r>
              <a:rPr lang="en-US" altLang="zh-CN" sz="5400" dirty="0">
                <a:ln>
                  <a:solidFill>
                    <a:schemeClr val="bg1"/>
                  </a:solidFill>
                </a:ln>
                <a:noFill/>
                <a:latin typeface="+mj-ea"/>
                <a:ea typeface="+mj-ea"/>
                <a:cs typeface="+mn-ea"/>
                <a:sym typeface="+mn-lt"/>
              </a:rPr>
              <a:t>1</a:t>
            </a:r>
            <a:endParaRPr lang="zh-CN" altLang="en-US" sz="5400" dirty="0">
              <a:ln>
                <a:solidFill>
                  <a:schemeClr val="bg1"/>
                </a:solidFill>
              </a:ln>
              <a:noFill/>
              <a:latin typeface="+mj-ea"/>
              <a:ea typeface="+mj-ea"/>
              <a:cs typeface="+mn-ea"/>
              <a:sym typeface="+mn-lt"/>
            </a:endParaRPr>
          </a:p>
        </p:txBody>
      </p:sp>
    </p:spTree>
    <p:extLst>
      <p:ext uri="{BB962C8B-B14F-4D97-AF65-F5344CB8AC3E}">
        <p14:creationId xmlns:p14="http://schemas.microsoft.com/office/powerpoint/2010/main" val="306169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未来规划</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dirty="0">
                <a:solidFill>
                  <a:schemeClr val="bg1">
                    <a:lumMod val="75000"/>
                    <a:alpha val="64000"/>
                  </a:schemeClr>
                </a:solidFill>
                <a:cs typeface="+mn-ea"/>
                <a:sym typeface="+mn-lt"/>
              </a:rPr>
              <a:t>Future Plan</a:t>
            </a:r>
          </a:p>
        </p:txBody>
      </p:sp>
      <p:sp>
        <p:nvSpPr>
          <p:cNvPr id="5" name="矩形 4">
            <a:extLst>
              <a:ext uri="{FF2B5EF4-FFF2-40B4-BE49-F238E27FC236}">
                <a16:creationId xmlns:a16="http://schemas.microsoft.com/office/drawing/2014/main" id="{96357B84-BEA6-4CAE-8F6A-1081F70F990C}"/>
              </a:ext>
            </a:extLst>
          </p:cNvPr>
          <p:cNvSpPr/>
          <p:nvPr/>
        </p:nvSpPr>
        <p:spPr>
          <a:xfrm>
            <a:off x="81280" y="3038414"/>
            <a:ext cx="12029440" cy="2857500"/>
          </a:xfrm>
          <a:prstGeom prst="rect">
            <a:avLst/>
          </a:prstGeom>
          <a:gradFill>
            <a:gsLst>
              <a:gs pos="0">
                <a:schemeClr val="accent1">
                  <a:alpha val="95000"/>
                  <a:lumMod val="0"/>
                  <a:lumOff val="100000"/>
                </a:schemeClr>
              </a:gs>
              <a:gs pos="27000">
                <a:schemeClr val="accent1">
                  <a:alpha val="0"/>
                  <a:lumMod val="0"/>
                  <a:lumOff val="100000"/>
                </a:schemeClr>
              </a:gs>
              <a:gs pos="80000">
                <a:schemeClr val="accent1">
                  <a:alpha val="88000"/>
                  <a:lumMod val="20000"/>
                  <a:lumOff val="80000"/>
                </a:schemeClr>
              </a:gs>
              <a:gs pos="100000">
                <a:schemeClr val="accent1">
                  <a:lumMod val="40000"/>
                  <a:lumOff val="60000"/>
                </a:schemeClr>
              </a:gs>
            </a:gsLst>
            <a:lin ang="2700000" scaled="0"/>
          </a:grad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457200"/>
            <a:endParaRPr lang="zh-CN" altLang="en-US">
              <a:cs typeface="+mn-ea"/>
              <a:sym typeface="+mn-lt"/>
            </a:endParaRPr>
          </a:p>
        </p:txBody>
      </p:sp>
      <p:sp>
        <p:nvSpPr>
          <p:cNvPr id="6" name="矩形 5">
            <a:extLst>
              <a:ext uri="{FF2B5EF4-FFF2-40B4-BE49-F238E27FC236}">
                <a16:creationId xmlns:a16="http://schemas.microsoft.com/office/drawing/2014/main" id="{780E747A-00A1-4546-877A-7187E95ED64C}"/>
              </a:ext>
            </a:extLst>
          </p:cNvPr>
          <p:cNvSpPr/>
          <p:nvPr/>
        </p:nvSpPr>
        <p:spPr>
          <a:xfrm>
            <a:off x="731838" y="1298514"/>
            <a:ext cx="3038193" cy="3784600"/>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7" name="文本框 6">
            <a:extLst>
              <a:ext uri="{FF2B5EF4-FFF2-40B4-BE49-F238E27FC236}">
                <a16:creationId xmlns:a16="http://schemas.microsoft.com/office/drawing/2014/main" id="{ED9AB959-B06E-4853-8D6C-595EF84CC915}"/>
              </a:ext>
            </a:extLst>
          </p:cNvPr>
          <p:cNvSpPr txBox="1"/>
          <p:nvPr/>
        </p:nvSpPr>
        <p:spPr>
          <a:xfrm>
            <a:off x="4207483" y="3297662"/>
            <a:ext cx="3151345" cy="4001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rPr>
              <a:t>提高工作效率</a:t>
            </a:r>
          </a:p>
        </p:txBody>
      </p:sp>
      <p:sp>
        <p:nvSpPr>
          <p:cNvPr id="8" name="文本框 7">
            <a:extLst>
              <a:ext uri="{FF2B5EF4-FFF2-40B4-BE49-F238E27FC236}">
                <a16:creationId xmlns:a16="http://schemas.microsoft.com/office/drawing/2014/main" id="{64BE77D1-4E16-4F4C-A329-5DD9EA79A636}"/>
              </a:ext>
            </a:extLst>
          </p:cNvPr>
          <p:cNvSpPr txBox="1"/>
          <p:nvPr/>
        </p:nvSpPr>
        <p:spPr>
          <a:xfrm>
            <a:off x="4207484" y="3697772"/>
            <a:ext cx="3505796" cy="1186479"/>
          </a:xfrm>
          <a:prstGeom prst="rect">
            <a:avLst/>
          </a:prstGeom>
          <a:noFill/>
          <a:effectLst/>
        </p:spPr>
        <p:txBody>
          <a:bodyPr wrap="square" lIns="91440" tIns="45720" rIns="91440" bIns="45720" rtlCol="0">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提高自己的工作效率，严格要求自己，第一时间认真，快速的完成工作内容；提高自己解决问题的能力，要善于发现问题并及时找出正确有效的解决方案</a:t>
            </a:r>
            <a:endParaRPr kumimoji="0" lang="zh-CN" altLang="en-US" sz="1400" b="0" i="0" u="none" strike="noStrike" kern="1200" cap="none" spc="0" normalizeH="0" baseline="0" noProof="0" dirty="0">
              <a:ln>
                <a:noFill/>
              </a:ln>
              <a:solidFill>
                <a:srgbClr val="000000"/>
              </a:solidFill>
              <a:effectLst/>
              <a:uLnTx/>
              <a:uFillTx/>
              <a:cs typeface="+mn-ea"/>
              <a:sym typeface="+mn-lt"/>
            </a:endParaRPr>
          </a:p>
        </p:txBody>
      </p:sp>
      <p:sp>
        <p:nvSpPr>
          <p:cNvPr id="9" name="文本框 8">
            <a:extLst>
              <a:ext uri="{FF2B5EF4-FFF2-40B4-BE49-F238E27FC236}">
                <a16:creationId xmlns:a16="http://schemas.microsoft.com/office/drawing/2014/main" id="{2744C51E-CB2B-4C4B-A7AA-0C9054C1B9B6}"/>
              </a:ext>
            </a:extLst>
          </p:cNvPr>
          <p:cNvSpPr txBox="1"/>
          <p:nvPr/>
        </p:nvSpPr>
        <p:spPr>
          <a:xfrm>
            <a:off x="8150733" y="3297662"/>
            <a:ext cx="3151345" cy="4001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latin typeface="+mj-ea"/>
                <a:ea typeface="+mj-ea"/>
                <a:cs typeface="+mn-ea"/>
                <a:sym typeface="+mn-lt"/>
              </a:rPr>
              <a:t>细节提升能力</a:t>
            </a:r>
          </a:p>
        </p:txBody>
      </p:sp>
      <p:sp>
        <p:nvSpPr>
          <p:cNvPr id="10" name="文本框 9">
            <a:extLst>
              <a:ext uri="{FF2B5EF4-FFF2-40B4-BE49-F238E27FC236}">
                <a16:creationId xmlns:a16="http://schemas.microsoft.com/office/drawing/2014/main" id="{D47108C1-023B-424F-AF78-C4C72E5B34F2}"/>
              </a:ext>
            </a:extLst>
          </p:cNvPr>
          <p:cNvSpPr txBox="1"/>
          <p:nvPr/>
        </p:nvSpPr>
        <p:spPr>
          <a:xfrm>
            <a:off x="8150734" y="3697772"/>
            <a:ext cx="3505796" cy="1186479"/>
          </a:xfrm>
          <a:prstGeom prst="rect">
            <a:avLst/>
          </a:prstGeom>
          <a:noFill/>
          <a:effectLst/>
        </p:spPr>
        <p:txBody>
          <a:bodyPr wrap="square" lIns="91440" tIns="45720" rIns="91440" bIns="45720" rtlCol="0">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细节决定成败，认真仔细做好本职工作，同时更多的阅读法律相关书籍，增强自己专业性，更多的掌握一些技能，有利于自我全面发展</a:t>
            </a:r>
            <a:endParaRPr kumimoji="0" lang="zh-CN" altLang="en-US" sz="1400" b="0" i="0" u="none" strike="noStrike" kern="1200" cap="none" spc="0" normalizeH="0" baseline="0" noProof="0" dirty="0">
              <a:ln>
                <a:noFill/>
              </a:ln>
              <a:solidFill>
                <a:srgbClr val="000000"/>
              </a:solidFill>
              <a:effectLst/>
              <a:uLnTx/>
              <a:uFillTx/>
              <a:cs typeface="+mn-ea"/>
              <a:sym typeface="+mn-lt"/>
            </a:endParaRPr>
          </a:p>
        </p:txBody>
      </p:sp>
      <p:cxnSp>
        <p:nvCxnSpPr>
          <p:cNvPr id="11" name="直接连接符 10">
            <a:extLst>
              <a:ext uri="{FF2B5EF4-FFF2-40B4-BE49-F238E27FC236}">
                <a16:creationId xmlns:a16="http://schemas.microsoft.com/office/drawing/2014/main" id="{D4F22F3B-C459-4034-A0D8-317460E53C8A}"/>
              </a:ext>
            </a:extLst>
          </p:cNvPr>
          <p:cNvCxnSpPr/>
          <p:nvPr/>
        </p:nvCxnSpPr>
        <p:spPr>
          <a:xfrm>
            <a:off x="7844591" y="3429000"/>
            <a:ext cx="0" cy="165411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90D1D5A4-4006-44CF-8146-CF12BAAFB4F6}"/>
              </a:ext>
            </a:extLst>
          </p:cNvPr>
          <p:cNvSpPr txBox="1"/>
          <p:nvPr/>
        </p:nvSpPr>
        <p:spPr>
          <a:xfrm>
            <a:off x="4420589" y="1591963"/>
            <a:ext cx="6386841" cy="814069"/>
          </a:xfrm>
          <a:prstGeom prst="rect">
            <a:avLst/>
          </a:prstGeom>
          <a:noFill/>
        </p:spPr>
        <p:txBody>
          <a:bodyPr wrap="square" lIns="0" tIns="0" rIns="0" bIns="0" rtlCol="0" anchor="t">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非常感谢公司能给我在此效力的机会，我非常重视我的工作，因为它让我睡醒后有事做，使我的价值得以体现，更有幸能与诸多优秀的前辈、同事等高人为伍，不断提高自身的综合能力，请相信公司的发展、强盛一定会有我的一份力量！</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extLst>
      <p:ext uri="{BB962C8B-B14F-4D97-AF65-F5344CB8AC3E}">
        <p14:creationId xmlns:p14="http://schemas.microsoft.com/office/powerpoint/2010/main" val="690474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200">
            <a:extLst>
              <a:ext uri="{FF2B5EF4-FFF2-40B4-BE49-F238E27FC236}">
                <a16:creationId xmlns:a16="http://schemas.microsoft.com/office/drawing/2014/main" id="{A7473CCF-4B89-48C6-9C8E-2A022A710C1C}"/>
              </a:ext>
            </a:extLst>
          </p:cNvPr>
          <p:cNvSpPr txBox="1"/>
          <p:nvPr/>
        </p:nvSpPr>
        <p:spPr>
          <a:xfrm>
            <a:off x="2064645" y="2090303"/>
            <a:ext cx="8082560" cy="1200329"/>
          </a:xfrm>
          <a:prstGeom prst="rect">
            <a:avLst/>
          </a:prstGeom>
          <a:noFill/>
        </p:spPr>
        <p:txBody>
          <a:bodyPr wrap="square">
            <a:spAutoFit/>
          </a:bodyPr>
          <a:lstStyle/>
          <a:p>
            <a:pPr algn="ctr">
              <a:defRPr/>
            </a:pPr>
            <a:r>
              <a:rPr lang="zh-CN" altLang="en-US" sz="7200">
                <a:ln>
                  <a:solidFill>
                    <a:schemeClr val="bg1"/>
                  </a:solidFill>
                </a:ln>
                <a:noFill/>
                <a:latin typeface="+mj-ea"/>
                <a:ea typeface="+mj-ea"/>
                <a:cs typeface="+mn-ea"/>
                <a:sym typeface="+mn-lt"/>
              </a:rPr>
              <a:t>感谢您的观看</a:t>
            </a:r>
            <a:endParaRPr lang="zh-CN" altLang="en-US" sz="7200" dirty="0">
              <a:ln>
                <a:solidFill>
                  <a:schemeClr val="bg1"/>
                </a:solidFill>
              </a:ln>
              <a:noFill/>
              <a:latin typeface="+mj-ea"/>
              <a:ea typeface="+mj-ea"/>
              <a:cs typeface="+mn-ea"/>
              <a:sym typeface="+mn-lt"/>
            </a:endParaRPr>
          </a:p>
        </p:txBody>
      </p:sp>
      <p:sp>
        <p:nvSpPr>
          <p:cNvPr id="202" name="文本框 201">
            <a:extLst>
              <a:ext uri="{FF2B5EF4-FFF2-40B4-BE49-F238E27FC236}">
                <a16:creationId xmlns:a16="http://schemas.microsoft.com/office/drawing/2014/main" id="{BB5D6894-6F37-4973-BEE7-47531F09CD8F}"/>
              </a:ext>
            </a:extLst>
          </p:cNvPr>
          <p:cNvSpPr txBox="1"/>
          <p:nvPr/>
        </p:nvSpPr>
        <p:spPr>
          <a:xfrm>
            <a:off x="2993428" y="2136276"/>
            <a:ext cx="6185296" cy="1200329"/>
          </a:xfrm>
          <a:prstGeom prst="rect">
            <a:avLst/>
          </a:prstGeom>
          <a:noFill/>
        </p:spPr>
        <p:txBody>
          <a:bodyPr wrap="square">
            <a:noAutofit/>
          </a:bodyPr>
          <a:lstStyle/>
          <a:p>
            <a:pPr algn="ctr">
              <a:defRPr/>
            </a:pPr>
            <a:r>
              <a:rPr lang="zh-CN" altLang="en-US" sz="7200" dirty="0">
                <a:solidFill>
                  <a:schemeClr val="bg1"/>
                </a:solidFill>
                <a:effectLst>
                  <a:outerShdw blurRad="177800" algn="ctr" rotWithShape="0">
                    <a:srgbClr val="50B7FF">
                      <a:alpha val="40000"/>
                    </a:srgbClr>
                  </a:outerShdw>
                </a:effectLst>
                <a:latin typeface="+mj-ea"/>
                <a:ea typeface="+mj-ea"/>
                <a:cs typeface="+mn-ea"/>
                <a:sym typeface="+mn-lt"/>
              </a:rPr>
              <a:t>感谢您的观看</a:t>
            </a:r>
          </a:p>
        </p:txBody>
      </p:sp>
      <p:sp>
        <p:nvSpPr>
          <p:cNvPr id="203" name="文本框 202">
            <a:extLst>
              <a:ext uri="{FF2B5EF4-FFF2-40B4-BE49-F238E27FC236}">
                <a16:creationId xmlns:a16="http://schemas.microsoft.com/office/drawing/2014/main" id="{B5855A72-C3A3-40D3-9A93-5B0401D50E11}"/>
              </a:ext>
            </a:extLst>
          </p:cNvPr>
          <p:cNvSpPr txBox="1"/>
          <p:nvPr/>
        </p:nvSpPr>
        <p:spPr>
          <a:xfrm>
            <a:off x="2044797" y="3336812"/>
            <a:ext cx="8102407" cy="461665"/>
          </a:xfrm>
          <a:prstGeom prst="rect">
            <a:avLst/>
          </a:prstGeom>
          <a:noFill/>
        </p:spPr>
        <p:txBody>
          <a:bodyPr wrap="square" rtlCol="0">
            <a:noAutofit/>
          </a:bodyPr>
          <a:lstStyle/>
          <a:p>
            <a:pPr algn="ctr"/>
            <a:r>
              <a:rPr lang="en-US" altLang="zh-CN" sz="2400" dirty="0">
                <a:ln>
                  <a:solidFill>
                    <a:schemeClr val="bg1"/>
                  </a:solidFill>
                </a:ln>
                <a:noFill/>
                <a:cs typeface="+mn-ea"/>
                <a:sym typeface="+mn-lt"/>
              </a:rPr>
              <a:t>Thanks for your watching</a:t>
            </a:r>
          </a:p>
        </p:txBody>
      </p:sp>
      <p:sp>
        <p:nvSpPr>
          <p:cNvPr id="12" name="矩形: 圆角 11">
            <a:extLst>
              <a:ext uri="{FF2B5EF4-FFF2-40B4-BE49-F238E27FC236}">
                <a16:creationId xmlns:a16="http://schemas.microsoft.com/office/drawing/2014/main" id="{B7AAD948-5AC2-BEA3-4D9F-7D8E506C94DF}"/>
              </a:ext>
            </a:extLst>
          </p:cNvPr>
          <p:cNvSpPr/>
          <p:nvPr/>
        </p:nvSpPr>
        <p:spPr>
          <a:xfrm>
            <a:off x="4165872" y="4716092"/>
            <a:ext cx="3880104" cy="400110"/>
          </a:xfrm>
          <a:prstGeom prst="roundRect">
            <a:avLst>
              <a:gd name="adj" fmla="val 19313"/>
            </a:avLst>
          </a:prstGeom>
          <a:gradFill flip="none" rotWithShape="1">
            <a:gsLst>
              <a:gs pos="50000">
                <a:schemeClr val="accent1"/>
              </a:gs>
              <a:gs pos="100000">
                <a:schemeClr val="accent1">
                  <a:lumMod val="94000"/>
                </a:schemeClr>
              </a:gs>
              <a:gs pos="0">
                <a:schemeClr val="accent1">
                  <a:lumMod val="57000"/>
                  <a:lumOff val="43000"/>
                </a:schemeClr>
              </a:gs>
            </a:gsLst>
            <a:lin ang="0" scaled="1"/>
            <a:tileRect/>
          </a:gradFill>
          <a:ln w="22225">
            <a:gradFill flip="none" rotWithShape="1">
              <a:gsLst>
                <a:gs pos="52000">
                  <a:schemeClr val="accent1">
                    <a:lumMod val="55000"/>
                    <a:lumOff val="45000"/>
                  </a:schemeClr>
                </a:gs>
                <a:gs pos="1000">
                  <a:schemeClr val="accent1">
                    <a:lumMod val="14000"/>
                    <a:lumOff val="86000"/>
                  </a:schemeClr>
                </a:gs>
                <a:gs pos="100000">
                  <a:schemeClr val="accent1"/>
                </a:gs>
              </a:gsLst>
              <a:lin ang="2400000" scaled="0"/>
              <a:tileRect/>
            </a:gradFill>
          </a:ln>
          <a:effectLst>
            <a:outerShdw blurRad="165100" dist="38100" dir="5400000" sx="105000" sy="105000" algn="t"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文本框 12">
            <a:extLst>
              <a:ext uri="{FF2B5EF4-FFF2-40B4-BE49-F238E27FC236}">
                <a16:creationId xmlns:a16="http://schemas.microsoft.com/office/drawing/2014/main" id="{F3AE0615-FC10-1C6A-9AD2-133F1BB0EEF1}"/>
              </a:ext>
            </a:extLst>
          </p:cNvPr>
          <p:cNvSpPr txBox="1"/>
          <p:nvPr/>
        </p:nvSpPr>
        <p:spPr>
          <a:xfrm>
            <a:off x="4639127" y="4722355"/>
            <a:ext cx="2990088" cy="461665"/>
          </a:xfrm>
          <a:prstGeom prst="rect">
            <a:avLst/>
          </a:prstGeom>
          <a:noFill/>
          <a:effectLst>
            <a:glow rad="63500">
              <a:schemeClr val="accent1">
                <a:satMod val="175000"/>
                <a:alpha val="40000"/>
              </a:schemeClr>
            </a:glow>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gradFill flip="none" rotWithShape="1">
                  <a:gsLst>
                    <a:gs pos="59000">
                      <a:prstClr val="white"/>
                    </a:gs>
                    <a:gs pos="0">
                      <a:srgbClr val="4472C4">
                        <a:lumMod val="20000"/>
                        <a:lumOff val="80000"/>
                      </a:srgbClr>
                    </a:gs>
                  </a:gsLst>
                  <a:path path="circle">
                    <a:fillToRect l="100000" t="100000"/>
                  </a:path>
                  <a:tileRect r="-100000" b="-100000"/>
                </a:gradFill>
                <a:cs typeface="+mn-ea"/>
                <a:sym typeface="+mn-lt"/>
              </a:rPr>
              <a:t>汇报人：</a:t>
            </a:r>
            <a:r>
              <a:rPr lang="en-US" altLang="zh-CN" sz="2400" dirty="0" err="1">
                <a:gradFill flip="none" rotWithShape="1">
                  <a:gsLst>
                    <a:gs pos="59000">
                      <a:prstClr val="white"/>
                    </a:gs>
                    <a:gs pos="0">
                      <a:srgbClr val="4472C4">
                        <a:lumMod val="20000"/>
                        <a:lumOff val="80000"/>
                      </a:srgbClr>
                    </a:gs>
                  </a:gsLst>
                  <a:path path="circle">
                    <a:fillToRect l="100000" t="100000"/>
                  </a:path>
                  <a:tileRect r="-100000" b="-100000"/>
                </a:gradFill>
                <a:cs typeface="+mn-ea"/>
                <a:sym typeface="+mn-lt"/>
              </a:rPr>
              <a:t>OfficePLUS</a:t>
            </a:r>
            <a:endParaRPr kumimoji="0" lang="zh-CN" altLang="en-US" sz="2400" b="0" i="0" u="none" strike="noStrike" kern="1200" cap="none" spc="0" normalizeH="0" baseline="0" noProof="0" dirty="0">
              <a:ln>
                <a:noFill/>
              </a:ln>
              <a:gradFill flip="none" rotWithShape="1">
                <a:gsLst>
                  <a:gs pos="59000">
                    <a:prstClr val="white"/>
                  </a:gs>
                  <a:gs pos="0">
                    <a:srgbClr val="4472C4">
                      <a:lumMod val="20000"/>
                      <a:lumOff val="80000"/>
                    </a:srgbClr>
                  </a:gs>
                </a:gsLst>
                <a:path path="circle">
                  <a:fillToRect l="100000" t="100000"/>
                </a:path>
                <a:tileRect r="-100000" b="-100000"/>
              </a:gradFill>
              <a:effectLst/>
              <a:uLnTx/>
              <a:uFillTx/>
              <a:cs typeface="+mn-ea"/>
              <a:sym typeface="+mn-lt"/>
            </a:endParaRPr>
          </a:p>
        </p:txBody>
      </p:sp>
      <p:grpSp>
        <p:nvGrpSpPr>
          <p:cNvPr id="14" name="组合 13">
            <a:extLst>
              <a:ext uri="{FF2B5EF4-FFF2-40B4-BE49-F238E27FC236}">
                <a16:creationId xmlns:a16="http://schemas.microsoft.com/office/drawing/2014/main" id="{661D25B1-26AC-ACCE-1A5B-A6C7299A6744}"/>
              </a:ext>
            </a:extLst>
          </p:cNvPr>
          <p:cNvGrpSpPr/>
          <p:nvPr/>
        </p:nvGrpSpPr>
        <p:grpSpPr>
          <a:xfrm>
            <a:off x="4407553" y="4859166"/>
            <a:ext cx="3396741" cy="118828"/>
            <a:chOff x="4861669" y="4806982"/>
            <a:chExt cx="2305408" cy="118828"/>
          </a:xfrm>
        </p:grpSpPr>
        <p:sp>
          <p:nvSpPr>
            <p:cNvPr id="15" name="椭圆 14">
              <a:extLst>
                <a:ext uri="{FF2B5EF4-FFF2-40B4-BE49-F238E27FC236}">
                  <a16:creationId xmlns:a16="http://schemas.microsoft.com/office/drawing/2014/main" id="{86F0BC3E-CD8C-38CF-9701-959359E03BAE}"/>
                </a:ext>
              </a:extLst>
            </p:cNvPr>
            <p:cNvSpPr/>
            <p:nvPr/>
          </p:nvSpPr>
          <p:spPr>
            <a:xfrm>
              <a:off x="4861669" y="4806982"/>
              <a:ext cx="118828" cy="118828"/>
            </a:xfrm>
            <a:prstGeom prst="ellipse">
              <a:avLst/>
            </a:prstGeom>
            <a:gradFill flip="none" rotWithShape="1">
              <a:gsLst>
                <a:gs pos="42000">
                  <a:schemeClr val="bg1">
                    <a:lumMod val="100000"/>
                  </a:schemeClr>
                </a:gs>
                <a:gs pos="0">
                  <a:schemeClr val="accent1"/>
                </a:gs>
              </a:gsLst>
              <a:path path="circle">
                <a:fillToRect l="100000" t="100000"/>
              </a:path>
              <a:tileRect r="-100000" b="-100000"/>
            </a:gradFill>
            <a:ln w="15875">
              <a:gradFill flip="none" rotWithShape="1">
                <a:gsLst>
                  <a:gs pos="0">
                    <a:schemeClr val="bg1">
                      <a:lumMod val="63000"/>
                      <a:lumOff val="37000"/>
                    </a:schemeClr>
                  </a:gs>
                  <a:gs pos="100000">
                    <a:schemeClr val="accent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椭圆 15">
              <a:extLst>
                <a:ext uri="{FF2B5EF4-FFF2-40B4-BE49-F238E27FC236}">
                  <a16:creationId xmlns:a16="http://schemas.microsoft.com/office/drawing/2014/main" id="{2E249130-6B69-66F1-29EC-B9A1F9CABBCF}"/>
                </a:ext>
              </a:extLst>
            </p:cNvPr>
            <p:cNvSpPr/>
            <p:nvPr/>
          </p:nvSpPr>
          <p:spPr>
            <a:xfrm>
              <a:off x="7048249" y="4806982"/>
              <a:ext cx="118828" cy="118828"/>
            </a:xfrm>
            <a:prstGeom prst="ellipse">
              <a:avLst/>
            </a:prstGeom>
            <a:gradFill flip="none" rotWithShape="1">
              <a:gsLst>
                <a:gs pos="42000">
                  <a:schemeClr val="bg1">
                    <a:lumMod val="100000"/>
                  </a:schemeClr>
                </a:gs>
                <a:gs pos="0">
                  <a:schemeClr val="accent1"/>
                </a:gs>
              </a:gsLst>
              <a:path path="circle">
                <a:fillToRect l="100000" t="100000"/>
              </a:path>
              <a:tileRect r="-100000" b="-100000"/>
            </a:gradFill>
            <a:ln w="15875">
              <a:gradFill flip="none" rotWithShape="1">
                <a:gsLst>
                  <a:gs pos="0">
                    <a:schemeClr val="bg1">
                      <a:lumMod val="63000"/>
                      <a:lumOff val="37000"/>
                    </a:schemeClr>
                  </a:gs>
                  <a:gs pos="100000">
                    <a:schemeClr val="accent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983560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a:t>
            </a:r>
            <a:endParaRPr kumimoji="1" lang="en" altLang="zh-CN" dirty="0"/>
          </a:p>
          <a:p>
            <a:r>
              <a:rPr kumimoji="1" lang="zh-CN" altLang="en-US" dirty="0"/>
              <a:t>英文 </a:t>
            </a:r>
            <a:r>
              <a:rPr kumimoji="1" lang="en" altLang="zh-CN" dirty="0" err="1"/>
              <a:t>Arail</a:t>
            </a:r>
            <a:endParaRPr kumimoji="1" lang="en"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p>
          <a:p>
            <a:r>
              <a:rPr kumimoji="1" lang="en-US" altLang="zh-CN" dirty="0" err="1"/>
              <a:t>Freepik</a:t>
            </a:r>
            <a:endParaRPr kumimoji="1" lang="en-US"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木白</a:t>
            </a:r>
            <a:r>
              <a:rPr kumimoji="1" lang="en-US" altLang="zh-CN" dirty="0" err="1"/>
              <a:t>MuBai</a:t>
            </a:r>
            <a:r>
              <a:rPr kumimoji="1" lang="zh-CN" altLang="en-US" dirty="0"/>
              <a:t>设计</a:t>
            </a:r>
            <a:endParaRPr kumimoji="1" lang="ja-JP" altLang="en-US"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90170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18385848-229E-4032-B156-4950F297FAB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工作业绩</a:t>
            </a: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Achievement</a:t>
            </a:r>
            <a:endParaRPr lang="en-US" altLang="zh-CN" sz="1000" dirty="0">
              <a:solidFill>
                <a:schemeClr val="bg1">
                  <a:lumMod val="75000"/>
                  <a:alpha val="64000"/>
                </a:schemeClr>
              </a:solidFill>
              <a:cs typeface="+mn-ea"/>
              <a:sym typeface="+mn-lt"/>
            </a:endParaRPr>
          </a:p>
        </p:txBody>
      </p:sp>
      <p:sp>
        <p:nvSpPr>
          <p:cNvPr id="17" name="矩形 16">
            <a:extLst>
              <a:ext uri="{FF2B5EF4-FFF2-40B4-BE49-F238E27FC236}">
                <a16:creationId xmlns:a16="http://schemas.microsoft.com/office/drawing/2014/main" id="{A0D60901-C9DB-4017-B592-27187FF14180}"/>
              </a:ext>
            </a:extLst>
          </p:cNvPr>
          <p:cNvSpPr/>
          <p:nvPr/>
        </p:nvSpPr>
        <p:spPr>
          <a:xfrm>
            <a:off x="1080545" y="1528158"/>
            <a:ext cx="2954245" cy="4162366"/>
          </a:xfrm>
          <a:prstGeom prst="rect">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03EDE0C6-8DD8-4D4F-B570-F3945B46D5CB}"/>
              </a:ext>
            </a:extLst>
          </p:cNvPr>
          <p:cNvSpPr txBox="1"/>
          <p:nvPr/>
        </p:nvSpPr>
        <p:spPr>
          <a:xfrm>
            <a:off x="1246149" y="2542998"/>
            <a:ext cx="1636942" cy="461665"/>
          </a:xfrm>
          <a:prstGeom prst="rect">
            <a:avLst/>
          </a:prstGeom>
          <a:noFill/>
        </p:spPr>
        <p:txBody>
          <a:bodyPr wrap="square" rtlCol="0">
            <a:noAutofit/>
          </a:bodyPr>
          <a:lstStyle/>
          <a:p>
            <a:r>
              <a:rPr lang="zh-CN" altLang="en-US" sz="2400" dirty="0">
                <a:solidFill>
                  <a:schemeClr val="accent1"/>
                </a:solidFill>
                <a:latin typeface="+mj-ea"/>
                <a:ea typeface="+mj-ea"/>
                <a:cs typeface="+mn-ea"/>
                <a:sym typeface="+mn-lt"/>
              </a:rPr>
              <a:t>工作态度</a:t>
            </a:r>
          </a:p>
        </p:txBody>
      </p:sp>
      <p:sp>
        <p:nvSpPr>
          <p:cNvPr id="21" name="文本框 20">
            <a:extLst>
              <a:ext uri="{FF2B5EF4-FFF2-40B4-BE49-F238E27FC236}">
                <a16:creationId xmlns:a16="http://schemas.microsoft.com/office/drawing/2014/main" id="{88C13CFE-8855-4869-937B-6CBFF57FBC2B}"/>
              </a:ext>
            </a:extLst>
          </p:cNvPr>
          <p:cNvSpPr txBox="1"/>
          <p:nvPr/>
        </p:nvSpPr>
        <p:spPr>
          <a:xfrm>
            <a:off x="1234719" y="3061600"/>
            <a:ext cx="2443201" cy="2058577"/>
          </a:xfrm>
          <a:prstGeom prst="rect">
            <a:avLst/>
          </a:prstGeom>
          <a:noFill/>
        </p:spPr>
        <p:txBody>
          <a:bodyPr wrap="square" rtlCol="0">
            <a:no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mn-ea"/>
              </a:rPr>
              <a:t>担任</a:t>
            </a:r>
            <a:r>
              <a:rPr lang="en-US" altLang="zh-CN" sz="1400" b="0" i="0" dirty="0">
                <a:solidFill>
                  <a:srgbClr val="121212"/>
                </a:solidFill>
                <a:effectLst/>
                <a:latin typeface="+mn-ea"/>
              </a:rPr>
              <a:t>XX</a:t>
            </a:r>
            <a:r>
              <a:rPr lang="zh-CN" altLang="en-US" sz="1400" b="0" i="0" dirty="0">
                <a:solidFill>
                  <a:srgbClr val="121212"/>
                </a:solidFill>
                <a:effectLst/>
                <a:latin typeface="+mn-ea"/>
              </a:rPr>
              <a:t>职务以来，默默工作，从不计个人得失，总是把工作放在第一位，牺牲了许多休息时间，工作认真，勤勤恳恳</a:t>
            </a:r>
            <a:r>
              <a:rPr lang="zh-CN" altLang="en-US" sz="1400" dirty="0">
                <a:solidFill>
                  <a:srgbClr val="121212"/>
                </a:solidFill>
                <a:latin typeface="+mn-ea"/>
              </a:rPr>
              <a:t>，任劳任怨</a:t>
            </a:r>
            <a:endParaRPr kumimoji="1" lang="zh-CN" altLang="en-US" sz="1400" b="0" i="0" u="none" strike="noStrike" kern="1200" cap="none" spc="0" normalizeH="0" baseline="0" noProof="0" dirty="0">
              <a:ln>
                <a:noFill/>
              </a:ln>
              <a:effectLst/>
              <a:uLnTx/>
              <a:uFillTx/>
              <a:latin typeface="+mn-ea"/>
              <a:cs typeface="+mn-ea"/>
              <a:sym typeface="+mn-lt"/>
            </a:endParaRPr>
          </a:p>
        </p:txBody>
      </p:sp>
      <p:sp>
        <p:nvSpPr>
          <p:cNvPr id="23" name="矩形 22">
            <a:extLst>
              <a:ext uri="{FF2B5EF4-FFF2-40B4-BE49-F238E27FC236}">
                <a16:creationId xmlns:a16="http://schemas.microsoft.com/office/drawing/2014/main" id="{BDFA16CA-E336-462A-8DA5-F25D31682066}"/>
              </a:ext>
            </a:extLst>
          </p:cNvPr>
          <p:cNvSpPr/>
          <p:nvPr/>
        </p:nvSpPr>
        <p:spPr>
          <a:xfrm>
            <a:off x="1057685" y="5680363"/>
            <a:ext cx="300568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98" name="Freeform 5">
            <a:extLst>
              <a:ext uri="{FF2B5EF4-FFF2-40B4-BE49-F238E27FC236}">
                <a16:creationId xmlns:a16="http://schemas.microsoft.com/office/drawing/2014/main" id="{1A28A7C2-3F2E-44F8-A511-E426F741AD8A}"/>
              </a:ext>
            </a:extLst>
          </p:cNvPr>
          <p:cNvSpPr>
            <a:spLocks noEditPoints="1"/>
          </p:cNvSpPr>
          <p:nvPr/>
        </p:nvSpPr>
        <p:spPr bwMode="auto">
          <a:xfrm>
            <a:off x="1593847" y="1969711"/>
            <a:ext cx="375623" cy="397790"/>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solidFill>
            <a:schemeClr val="accent1"/>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99" name="组合 98">
            <a:extLst>
              <a:ext uri="{FF2B5EF4-FFF2-40B4-BE49-F238E27FC236}">
                <a16:creationId xmlns:a16="http://schemas.microsoft.com/office/drawing/2014/main" id="{FE93C546-71B9-46D7-83E5-88FC6B54B564}"/>
              </a:ext>
            </a:extLst>
          </p:cNvPr>
          <p:cNvGrpSpPr/>
          <p:nvPr/>
        </p:nvGrpSpPr>
        <p:grpSpPr>
          <a:xfrm>
            <a:off x="1702959" y="1969711"/>
            <a:ext cx="157399" cy="96607"/>
            <a:chOff x="1206111" y="1730375"/>
            <a:chExt cx="219852" cy="134938"/>
          </a:xfrm>
          <a:solidFill>
            <a:schemeClr val="accent1"/>
          </a:solidFill>
        </p:grpSpPr>
        <p:sp>
          <p:nvSpPr>
            <p:cNvPr id="100" name="Rectangle 6">
              <a:extLst>
                <a:ext uri="{FF2B5EF4-FFF2-40B4-BE49-F238E27FC236}">
                  <a16:creationId xmlns:a16="http://schemas.microsoft.com/office/drawing/2014/main" id="{2BA28107-AC77-4FA2-885C-D18DE1D80B74}"/>
                </a:ext>
              </a:extLst>
            </p:cNvPr>
            <p:cNvSpPr>
              <a:spLocks noChangeArrowheads="1"/>
            </p:cNvSpPr>
            <p:nvPr/>
          </p:nvSpPr>
          <p:spPr bwMode="auto">
            <a:xfrm>
              <a:off x="1245086" y="1730375"/>
              <a:ext cx="16489" cy="17463"/>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1" name="Rectangle 7">
              <a:extLst>
                <a:ext uri="{FF2B5EF4-FFF2-40B4-BE49-F238E27FC236}">
                  <a16:creationId xmlns:a16="http://schemas.microsoft.com/office/drawing/2014/main" id="{C4AFFCEA-A00C-43E2-AE0C-DFD6E3A3542D}"/>
                </a:ext>
              </a:extLst>
            </p:cNvPr>
            <p:cNvSpPr>
              <a:spLocks noChangeArrowheads="1"/>
            </p:cNvSpPr>
            <p:nvPr/>
          </p:nvSpPr>
          <p:spPr bwMode="auto">
            <a:xfrm>
              <a:off x="1206111" y="1765300"/>
              <a:ext cx="94439" cy="100013"/>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2" name="Rectangle 8">
              <a:extLst>
                <a:ext uri="{FF2B5EF4-FFF2-40B4-BE49-F238E27FC236}">
                  <a16:creationId xmlns:a16="http://schemas.microsoft.com/office/drawing/2014/main" id="{8FBC4138-41C9-4A0D-84D9-A95143DC4400}"/>
                </a:ext>
              </a:extLst>
            </p:cNvPr>
            <p:cNvSpPr>
              <a:spLocks noChangeArrowheads="1"/>
            </p:cNvSpPr>
            <p:nvPr/>
          </p:nvSpPr>
          <p:spPr bwMode="auto">
            <a:xfrm>
              <a:off x="1370499" y="1730375"/>
              <a:ext cx="16489" cy="17463"/>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3" name="Rectangle 9">
              <a:extLst>
                <a:ext uri="{FF2B5EF4-FFF2-40B4-BE49-F238E27FC236}">
                  <a16:creationId xmlns:a16="http://schemas.microsoft.com/office/drawing/2014/main" id="{6B4C2658-A417-4AE3-B407-7B85C01B5829}"/>
                </a:ext>
              </a:extLst>
            </p:cNvPr>
            <p:cNvSpPr>
              <a:spLocks noChangeArrowheads="1"/>
            </p:cNvSpPr>
            <p:nvPr/>
          </p:nvSpPr>
          <p:spPr bwMode="auto">
            <a:xfrm>
              <a:off x="1331524" y="1765300"/>
              <a:ext cx="94439" cy="100013"/>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4" name="Rectangle 10">
              <a:extLst>
                <a:ext uri="{FF2B5EF4-FFF2-40B4-BE49-F238E27FC236}">
                  <a16:creationId xmlns:a16="http://schemas.microsoft.com/office/drawing/2014/main" id="{FD3F1440-ECE1-45B9-8684-D4AE1CEADFD5}"/>
                </a:ext>
              </a:extLst>
            </p:cNvPr>
            <p:cNvSpPr>
              <a:spLocks noChangeArrowheads="1"/>
            </p:cNvSpPr>
            <p:nvPr/>
          </p:nvSpPr>
          <p:spPr bwMode="auto">
            <a:xfrm>
              <a:off x="1259069" y="1765300"/>
              <a:ext cx="59961" cy="63500"/>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5" name="Rectangle 11">
              <a:extLst>
                <a:ext uri="{FF2B5EF4-FFF2-40B4-BE49-F238E27FC236}">
                  <a16:creationId xmlns:a16="http://schemas.microsoft.com/office/drawing/2014/main" id="{4DD4D767-4FD9-4AD7-BE91-17A84DE169C0}"/>
                </a:ext>
              </a:extLst>
            </p:cNvPr>
            <p:cNvSpPr>
              <a:spLocks noChangeArrowheads="1"/>
            </p:cNvSpPr>
            <p:nvPr/>
          </p:nvSpPr>
          <p:spPr bwMode="auto">
            <a:xfrm>
              <a:off x="1280055" y="1846263"/>
              <a:ext cx="17988" cy="19050"/>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6" name="Rectangle 12">
              <a:extLst>
                <a:ext uri="{FF2B5EF4-FFF2-40B4-BE49-F238E27FC236}">
                  <a16:creationId xmlns:a16="http://schemas.microsoft.com/office/drawing/2014/main" id="{7A8ADC2D-D11A-4E40-AC56-0C0F79CD1CE6}"/>
                </a:ext>
              </a:extLst>
            </p:cNvPr>
            <p:cNvSpPr>
              <a:spLocks noChangeArrowheads="1"/>
            </p:cNvSpPr>
            <p:nvPr/>
          </p:nvSpPr>
          <p:spPr bwMode="auto">
            <a:xfrm>
              <a:off x="1313044" y="1765300"/>
              <a:ext cx="59961" cy="63500"/>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7" name="Rectangle 13">
              <a:extLst>
                <a:ext uri="{FF2B5EF4-FFF2-40B4-BE49-F238E27FC236}">
                  <a16:creationId xmlns:a16="http://schemas.microsoft.com/office/drawing/2014/main" id="{4FC50A9A-8178-41F8-B876-ABFE05C4AE95}"/>
                </a:ext>
              </a:extLst>
            </p:cNvPr>
            <p:cNvSpPr>
              <a:spLocks noChangeArrowheads="1"/>
            </p:cNvSpPr>
            <p:nvPr/>
          </p:nvSpPr>
          <p:spPr bwMode="auto">
            <a:xfrm>
              <a:off x="1334030" y="1846263"/>
              <a:ext cx="17988" cy="19050"/>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36" name="矩形 35">
            <a:extLst>
              <a:ext uri="{FF2B5EF4-FFF2-40B4-BE49-F238E27FC236}">
                <a16:creationId xmlns:a16="http://schemas.microsoft.com/office/drawing/2014/main" id="{52C97B1D-05F5-4996-A534-3D16C013BF84}"/>
              </a:ext>
            </a:extLst>
          </p:cNvPr>
          <p:cNvSpPr/>
          <p:nvPr/>
        </p:nvSpPr>
        <p:spPr>
          <a:xfrm>
            <a:off x="4616020" y="1528158"/>
            <a:ext cx="2954245" cy="4162366"/>
          </a:xfrm>
          <a:prstGeom prst="rect">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5A52B95C-A5EC-4AEF-9C43-69B0583B67B5}"/>
              </a:ext>
            </a:extLst>
          </p:cNvPr>
          <p:cNvSpPr txBox="1"/>
          <p:nvPr/>
        </p:nvSpPr>
        <p:spPr>
          <a:xfrm>
            <a:off x="4781624" y="2542998"/>
            <a:ext cx="1636942" cy="461665"/>
          </a:xfrm>
          <a:prstGeom prst="rect">
            <a:avLst/>
          </a:prstGeom>
          <a:noFill/>
        </p:spPr>
        <p:txBody>
          <a:bodyPr wrap="square" rtlCol="0">
            <a:noAutofit/>
          </a:bodyPr>
          <a:lstStyle/>
          <a:p>
            <a:r>
              <a:rPr lang="zh-CN" altLang="en-US" sz="2400" dirty="0">
                <a:solidFill>
                  <a:schemeClr val="accent1"/>
                </a:solidFill>
                <a:latin typeface="+mj-ea"/>
                <a:ea typeface="+mj-ea"/>
                <a:cs typeface="+mn-ea"/>
                <a:sym typeface="+mn-lt"/>
              </a:rPr>
              <a:t>工作领悟</a:t>
            </a:r>
          </a:p>
        </p:txBody>
      </p:sp>
      <p:sp>
        <p:nvSpPr>
          <p:cNvPr id="42" name="矩形 41">
            <a:extLst>
              <a:ext uri="{FF2B5EF4-FFF2-40B4-BE49-F238E27FC236}">
                <a16:creationId xmlns:a16="http://schemas.microsoft.com/office/drawing/2014/main" id="{97162FB3-2FC9-4FA8-9A3D-BDCBD7667CBF}"/>
              </a:ext>
            </a:extLst>
          </p:cNvPr>
          <p:cNvSpPr/>
          <p:nvPr/>
        </p:nvSpPr>
        <p:spPr>
          <a:xfrm>
            <a:off x="4593160" y="5680363"/>
            <a:ext cx="300568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76" name="Freeform 5">
            <a:extLst>
              <a:ext uri="{FF2B5EF4-FFF2-40B4-BE49-F238E27FC236}">
                <a16:creationId xmlns:a16="http://schemas.microsoft.com/office/drawing/2014/main" id="{F5BDD292-BFD8-4107-8DE5-2070B576EF93}"/>
              </a:ext>
            </a:extLst>
          </p:cNvPr>
          <p:cNvSpPr>
            <a:spLocks noEditPoints="1"/>
          </p:cNvSpPr>
          <p:nvPr/>
        </p:nvSpPr>
        <p:spPr bwMode="auto">
          <a:xfrm>
            <a:off x="5118239" y="1994852"/>
            <a:ext cx="397790" cy="363913"/>
          </a:xfrm>
          <a:custGeom>
            <a:avLst/>
            <a:gdLst>
              <a:gd name="connsiteX0" fmla="*/ 415780 w 577818"/>
              <a:gd name="connsiteY0" fmla="*/ 140844 h 528610"/>
              <a:gd name="connsiteX1" fmla="*/ 438846 w 577818"/>
              <a:gd name="connsiteY1" fmla="*/ 140844 h 528610"/>
              <a:gd name="connsiteX2" fmla="*/ 456377 w 577818"/>
              <a:gd name="connsiteY2" fmla="*/ 148213 h 528610"/>
              <a:gd name="connsiteX3" fmla="*/ 468371 w 577818"/>
              <a:gd name="connsiteY3" fmla="*/ 148213 h 528610"/>
              <a:gd name="connsiteX4" fmla="*/ 484979 w 577818"/>
              <a:gd name="connsiteY4" fmla="*/ 140844 h 528610"/>
              <a:gd name="connsiteX5" fmla="*/ 508968 w 577818"/>
              <a:gd name="connsiteY5" fmla="*/ 140844 h 528610"/>
              <a:gd name="connsiteX6" fmla="*/ 531112 w 577818"/>
              <a:gd name="connsiteY6" fmla="*/ 155582 h 528610"/>
              <a:gd name="connsiteX7" fmla="*/ 576322 w 577818"/>
              <a:gd name="connsiteY7" fmla="*/ 271643 h 528610"/>
              <a:gd name="connsiteX8" fmla="*/ 562482 w 577818"/>
              <a:gd name="connsiteY8" fmla="*/ 302961 h 528610"/>
              <a:gd name="connsiteX9" fmla="*/ 531112 w 577818"/>
              <a:gd name="connsiteY9" fmla="*/ 289144 h 528610"/>
              <a:gd name="connsiteX10" fmla="*/ 508968 w 577818"/>
              <a:gd name="connsiteY10" fmla="*/ 233877 h 528610"/>
              <a:gd name="connsiteX11" fmla="*/ 508968 w 577818"/>
              <a:gd name="connsiteY11" fmla="*/ 299277 h 528610"/>
              <a:gd name="connsiteX12" fmla="*/ 554178 w 577818"/>
              <a:gd name="connsiteY12" fmla="*/ 455867 h 528610"/>
              <a:gd name="connsiteX13" fmla="*/ 537570 w 577818"/>
              <a:gd name="connsiteY13" fmla="*/ 486264 h 528610"/>
              <a:gd name="connsiteX14" fmla="*/ 531112 w 577818"/>
              <a:gd name="connsiteY14" fmla="*/ 487185 h 528610"/>
              <a:gd name="connsiteX15" fmla="*/ 507123 w 577818"/>
              <a:gd name="connsiteY15" fmla="*/ 469684 h 528610"/>
              <a:gd name="connsiteX16" fmla="*/ 461913 w 577818"/>
              <a:gd name="connsiteY16" fmla="*/ 310330 h 528610"/>
              <a:gd name="connsiteX17" fmla="*/ 419471 w 577818"/>
              <a:gd name="connsiteY17" fmla="*/ 459551 h 528610"/>
              <a:gd name="connsiteX18" fmla="*/ 393636 w 577818"/>
              <a:gd name="connsiteY18" fmla="*/ 371124 h 528610"/>
              <a:gd name="connsiteX19" fmla="*/ 402863 w 577818"/>
              <a:gd name="connsiteY19" fmla="*/ 340727 h 528610"/>
              <a:gd name="connsiteX20" fmla="*/ 418548 w 577818"/>
              <a:gd name="connsiteY20" fmla="*/ 337042 h 528610"/>
              <a:gd name="connsiteX21" fmla="*/ 449918 w 577818"/>
              <a:gd name="connsiteY21" fmla="*/ 306646 h 528610"/>
              <a:gd name="connsiteX22" fmla="*/ 451764 w 577818"/>
              <a:gd name="connsiteY22" fmla="*/ 262432 h 528610"/>
              <a:gd name="connsiteX23" fmla="*/ 404708 w 577818"/>
              <a:gd name="connsiteY23" fmla="*/ 142686 h 528610"/>
              <a:gd name="connsiteX24" fmla="*/ 415780 w 577818"/>
              <a:gd name="connsiteY24" fmla="*/ 140844 h 528610"/>
              <a:gd name="connsiteX25" fmla="*/ 68974 w 577818"/>
              <a:gd name="connsiteY25" fmla="*/ 140844 h 528610"/>
              <a:gd name="connsiteX26" fmla="*/ 92967 w 577818"/>
              <a:gd name="connsiteY26" fmla="*/ 140844 h 528610"/>
              <a:gd name="connsiteX27" fmla="*/ 109578 w 577818"/>
              <a:gd name="connsiteY27" fmla="*/ 148213 h 528610"/>
              <a:gd name="connsiteX28" fmla="*/ 121575 w 577818"/>
              <a:gd name="connsiteY28" fmla="*/ 148213 h 528610"/>
              <a:gd name="connsiteX29" fmla="*/ 138186 w 577818"/>
              <a:gd name="connsiteY29" fmla="*/ 140844 h 528610"/>
              <a:gd name="connsiteX30" fmla="*/ 162180 w 577818"/>
              <a:gd name="connsiteY30" fmla="*/ 140844 h 528610"/>
              <a:gd name="connsiteX31" fmla="*/ 172331 w 577818"/>
              <a:gd name="connsiteY31" fmla="*/ 142686 h 528610"/>
              <a:gd name="connsiteX32" fmla="*/ 126189 w 577818"/>
              <a:gd name="connsiteY32" fmla="*/ 262432 h 528610"/>
              <a:gd name="connsiteX33" fmla="*/ 127112 w 577818"/>
              <a:gd name="connsiteY33" fmla="*/ 306646 h 528610"/>
              <a:gd name="connsiteX34" fmla="*/ 159412 w 577818"/>
              <a:gd name="connsiteY34" fmla="*/ 337042 h 528610"/>
              <a:gd name="connsiteX35" fmla="*/ 175100 w 577818"/>
              <a:gd name="connsiteY35" fmla="*/ 340727 h 528610"/>
              <a:gd name="connsiteX36" fmla="*/ 183405 w 577818"/>
              <a:gd name="connsiteY36" fmla="*/ 371124 h 528610"/>
              <a:gd name="connsiteX37" fmla="*/ 158489 w 577818"/>
              <a:gd name="connsiteY37" fmla="*/ 459551 h 528610"/>
              <a:gd name="connsiteX38" fmla="*/ 116038 w 577818"/>
              <a:gd name="connsiteY38" fmla="*/ 310330 h 528610"/>
              <a:gd name="connsiteX39" fmla="*/ 69896 w 577818"/>
              <a:gd name="connsiteY39" fmla="*/ 469684 h 528610"/>
              <a:gd name="connsiteX40" fmla="*/ 46826 w 577818"/>
              <a:gd name="connsiteY40" fmla="*/ 487185 h 528610"/>
              <a:gd name="connsiteX41" fmla="*/ 40366 w 577818"/>
              <a:gd name="connsiteY41" fmla="*/ 486264 h 528610"/>
              <a:gd name="connsiteX42" fmla="*/ 22832 w 577818"/>
              <a:gd name="connsiteY42" fmla="*/ 455867 h 528610"/>
              <a:gd name="connsiteX43" fmla="*/ 68051 w 577818"/>
              <a:gd name="connsiteY43" fmla="*/ 299277 h 528610"/>
              <a:gd name="connsiteX44" fmla="*/ 68051 w 577818"/>
              <a:gd name="connsiteY44" fmla="*/ 233877 h 528610"/>
              <a:gd name="connsiteX45" fmla="*/ 46826 w 577818"/>
              <a:gd name="connsiteY45" fmla="*/ 289144 h 528610"/>
              <a:gd name="connsiteX46" fmla="*/ 15449 w 577818"/>
              <a:gd name="connsiteY46" fmla="*/ 302961 h 528610"/>
              <a:gd name="connsiteX47" fmla="*/ 1607 w 577818"/>
              <a:gd name="connsiteY47" fmla="*/ 271643 h 528610"/>
              <a:gd name="connsiteX48" fmla="*/ 45903 w 577818"/>
              <a:gd name="connsiteY48" fmla="*/ 156503 h 528610"/>
              <a:gd name="connsiteX49" fmla="*/ 68974 w 577818"/>
              <a:gd name="connsiteY49" fmla="*/ 140844 h 528610"/>
              <a:gd name="connsiteX50" fmla="*/ 233235 w 577818"/>
              <a:gd name="connsiteY50" fmla="*/ 116877 h 528610"/>
              <a:gd name="connsiteX51" fmla="*/ 261828 w 577818"/>
              <a:gd name="connsiteY51" fmla="*/ 116877 h 528610"/>
              <a:gd name="connsiteX52" fmla="*/ 282120 w 577818"/>
              <a:gd name="connsiteY52" fmla="*/ 126088 h 528610"/>
              <a:gd name="connsiteX53" fmla="*/ 268285 w 577818"/>
              <a:gd name="connsiteY53" fmla="*/ 224646 h 528610"/>
              <a:gd name="connsiteX54" fmla="*/ 288577 w 577818"/>
              <a:gd name="connsiteY54" fmla="*/ 242147 h 528610"/>
              <a:gd name="connsiteX55" fmla="*/ 309792 w 577818"/>
              <a:gd name="connsiteY55" fmla="*/ 224646 h 528610"/>
              <a:gd name="connsiteX56" fmla="*/ 295956 w 577818"/>
              <a:gd name="connsiteY56" fmla="*/ 126088 h 528610"/>
              <a:gd name="connsiteX57" fmla="*/ 316248 w 577818"/>
              <a:gd name="connsiteY57" fmla="*/ 116877 h 528610"/>
              <a:gd name="connsiteX58" fmla="*/ 344842 w 577818"/>
              <a:gd name="connsiteY58" fmla="*/ 116877 h 528610"/>
              <a:gd name="connsiteX59" fmla="*/ 371590 w 577818"/>
              <a:gd name="connsiteY59" fmla="*/ 135299 h 528610"/>
              <a:gd name="connsiteX60" fmla="*/ 424166 w 577818"/>
              <a:gd name="connsiteY60" fmla="*/ 272543 h 528610"/>
              <a:gd name="connsiteX61" fmla="*/ 407563 w 577818"/>
              <a:gd name="connsiteY61" fmla="*/ 310309 h 528610"/>
              <a:gd name="connsiteX62" fmla="*/ 370668 w 577818"/>
              <a:gd name="connsiteY62" fmla="*/ 293729 h 528610"/>
              <a:gd name="connsiteX63" fmla="*/ 344842 w 577818"/>
              <a:gd name="connsiteY63" fmla="*/ 228330 h 528610"/>
              <a:gd name="connsiteX64" fmla="*/ 344842 w 577818"/>
              <a:gd name="connsiteY64" fmla="*/ 305703 h 528610"/>
              <a:gd name="connsiteX65" fmla="*/ 398339 w 577818"/>
              <a:gd name="connsiteY65" fmla="*/ 491766 h 528610"/>
              <a:gd name="connsiteX66" fmla="*/ 378969 w 577818"/>
              <a:gd name="connsiteY66" fmla="*/ 527689 h 528610"/>
              <a:gd name="connsiteX67" fmla="*/ 370668 w 577818"/>
              <a:gd name="connsiteY67" fmla="*/ 528610 h 528610"/>
              <a:gd name="connsiteX68" fmla="*/ 342997 w 577818"/>
              <a:gd name="connsiteY68" fmla="*/ 508346 h 528610"/>
              <a:gd name="connsiteX69" fmla="*/ 288577 w 577818"/>
              <a:gd name="connsiteY69" fmla="*/ 319520 h 528610"/>
              <a:gd name="connsiteX70" fmla="*/ 235080 w 577818"/>
              <a:gd name="connsiteY70" fmla="*/ 508346 h 528610"/>
              <a:gd name="connsiteX71" fmla="*/ 207408 w 577818"/>
              <a:gd name="connsiteY71" fmla="*/ 528610 h 528610"/>
              <a:gd name="connsiteX72" fmla="*/ 199107 w 577818"/>
              <a:gd name="connsiteY72" fmla="*/ 527689 h 528610"/>
              <a:gd name="connsiteX73" fmla="*/ 178815 w 577818"/>
              <a:gd name="connsiteY73" fmla="*/ 491766 h 528610"/>
              <a:gd name="connsiteX74" fmla="*/ 232312 w 577818"/>
              <a:gd name="connsiteY74" fmla="*/ 305703 h 528610"/>
              <a:gd name="connsiteX75" fmla="*/ 232312 w 577818"/>
              <a:gd name="connsiteY75" fmla="*/ 228330 h 528610"/>
              <a:gd name="connsiteX76" fmla="*/ 207408 w 577818"/>
              <a:gd name="connsiteY76" fmla="*/ 293729 h 528610"/>
              <a:gd name="connsiteX77" fmla="*/ 169591 w 577818"/>
              <a:gd name="connsiteY77" fmla="*/ 310309 h 528610"/>
              <a:gd name="connsiteX78" fmla="*/ 152988 w 577818"/>
              <a:gd name="connsiteY78" fmla="*/ 272543 h 528610"/>
              <a:gd name="connsiteX79" fmla="*/ 206486 w 577818"/>
              <a:gd name="connsiteY79" fmla="*/ 135299 h 528610"/>
              <a:gd name="connsiteX80" fmla="*/ 233235 w 577818"/>
              <a:gd name="connsiteY80" fmla="*/ 116877 h 528610"/>
              <a:gd name="connsiteX81" fmla="*/ 461986 w 577818"/>
              <a:gd name="connsiteY81" fmla="*/ 42312 h 528610"/>
              <a:gd name="connsiteX82" fmla="*/ 505334 w 577818"/>
              <a:gd name="connsiteY82" fmla="*/ 85586 h 528610"/>
              <a:gd name="connsiteX83" fmla="*/ 461986 w 577818"/>
              <a:gd name="connsiteY83" fmla="*/ 128860 h 528610"/>
              <a:gd name="connsiteX84" fmla="*/ 418638 w 577818"/>
              <a:gd name="connsiteY84" fmla="*/ 85586 h 528610"/>
              <a:gd name="connsiteX85" fmla="*/ 461986 w 577818"/>
              <a:gd name="connsiteY85" fmla="*/ 42312 h 528610"/>
              <a:gd name="connsiteX86" fmla="*/ 115572 w 577818"/>
              <a:gd name="connsiteY86" fmla="*/ 42312 h 528610"/>
              <a:gd name="connsiteX87" fmla="*/ 158403 w 577818"/>
              <a:gd name="connsiteY87" fmla="*/ 85586 h 528610"/>
              <a:gd name="connsiteX88" fmla="*/ 115572 w 577818"/>
              <a:gd name="connsiteY88" fmla="*/ 128860 h 528610"/>
              <a:gd name="connsiteX89" fmla="*/ 72741 w 577818"/>
              <a:gd name="connsiteY89" fmla="*/ 85586 h 528610"/>
              <a:gd name="connsiteX90" fmla="*/ 115572 w 577818"/>
              <a:gd name="connsiteY90" fmla="*/ 42312 h 528610"/>
              <a:gd name="connsiteX91" fmla="*/ 289038 w 577818"/>
              <a:gd name="connsiteY91" fmla="*/ 0 h 528610"/>
              <a:gd name="connsiteX92" fmla="*/ 340227 w 577818"/>
              <a:gd name="connsiteY92" fmla="*/ 51559 h 528610"/>
              <a:gd name="connsiteX93" fmla="*/ 289038 w 577818"/>
              <a:gd name="connsiteY93" fmla="*/ 103118 h 528610"/>
              <a:gd name="connsiteX94" fmla="*/ 237849 w 577818"/>
              <a:gd name="connsiteY94" fmla="*/ 51559 h 528610"/>
              <a:gd name="connsiteX95" fmla="*/ 289038 w 577818"/>
              <a:gd name="connsiteY95" fmla="*/ 0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818" h="528610">
                <a:moveTo>
                  <a:pt x="415780" y="140844"/>
                </a:moveTo>
                <a:lnTo>
                  <a:pt x="438846" y="140844"/>
                </a:lnTo>
                <a:cubicBezTo>
                  <a:pt x="446228" y="140844"/>
                  <a:pt x="451764" y="143607"/>
                  <a:pt x="456377" y="148213"/>
                </a:cubicBezTo>
                <a:lnTo>
                  <a:pt x="468371" y="148213"/>
                </a:lnTo>
                <a:cubicBezTo>
                  <a:pt x="472062" y="143607"/>
                  <a:pt x="478521" y="140844"/>
                  <a:pt x="484979" y="140844"/>
                </a:cubicBezTo>
                <a:lnTo>
                  <a:pt x="508968" y="140844"/>
                </a:lnTo>
                <a:cubicBezTo>
                  <a:pt x="519117" y="140844"/>
                  <a:pt x="527421" y="146371"/>
                  <a:pt x="531112" y="155582"/>
                </a:cubicBezTo>
                <a:lnTo>
                  <a:pt x="576322" y="271643"/>
                </a:lnTo>
                <a:cubicBezTo>
                  <a:pt x="580935" y="284539"/>
                  <a:pt x="574477" y="298355"/>
                  <a:pt x="562482" y="302961"/>
                </a:cubicBezTo>
                <a:cubicBezTo>
                  <a:pt x="549565" y="307567"/>
                  <a:pt x="535725" y="302040"/>
                  <a:pt x="531112" y="289144"/>
                </a:cubicBezTo>
                <a:lnTo>
                  <a:pt x="508968" y="233877"/>
                </a:lnTo>
                <a:lnTo>
                  <a:pt x="508968" y="299277"/>
                </a:lnTo>
                <a:lnTo>
                  <a:pt x="554178" y="455867"/>
                </a:lnTo>
                <a:cubicBezTo>
                  <a:pt x="557869" y="468763"/>
                  <a:pt x="550488" y="482579"/>
                  <a:pt x="537570" y="486264"/>
                </a:cubicBezTo>
                <a:cubicBezTo>
                  <a:pt x="535725" y="487185"/>
                  <a:pt x="532957" y="487185"/>
                  <a:pt x="531112" y="487185"/>
                </a:cubicBezTo>
                <a:cubicBezTo>
                  <a:pt x="520040" y="487185"/>
                  <a:pt x="510813" y="479816"/>
                  <a:pt x="507123" y="469684"/>
                </a:cubicBezTo>
                <a:lnTo>
                  <a:pt x="461913" y="310330"/>
                </a:lnTo>
                <a:lnTo>
                  <a:pt x="419471" y="459551"/>
                </a:lnTo>
                <a:lnTo>
                  <a:pt x="393636" y="371124"/>
                </a:lnTo>
                <a:lnTo>
                  <a:pt x="402863" y="340727"/>
                </a:lnTo>
                <a:cubicBezTo>
                  <a:pt x="408399" y="339806"/>
                  <a:pt x="413012" y="338885"/>
                  <a:pt x="418548" y="337042"/>
                </a:cubicBezTo>
                <a:cubicBezTo>
                  <a:pt x="432388" y="331516"/>
                  <a:pt x="444382" y="320462"/>
                  <a:pt x="449918" y="306646"/>
                </a:cubicBezTo>
                <a:cubicBezTo>
                  <a:pt x="456377" y="292829"/>
                  <a:pt x="457299" y="277170"/>
                  <a:pt x="451764" y="262432"/>
                </a:cubicBezTo>
                <a:lnTo>
                  <a:pt x="404708" y="142686"/>
                </a:lnTo>
                <a:cubicBezTo>
                  <a:pt x="408399" y="141765"/>
                  <a:pt x="412089" y="140844"/>
                  <a:pt x="415780" y="140844"/>
                </a:cubicBezTo>
                <a:close/>
                <a:moveTo>
                  <a:pt x="68974" y="140844"/>
                </a:moveTo>
                <a:lnTo>
                  <a:pt x="92967" y="140844"/>
                </a:lnTo>
                <a:cubicBezTo>
                  <a:pt x="99427" y="140844"/>
                  <a:pt x="104964" y="143607"/>
                  <a:pt x="109578" y="148213"/>
                </a:cubicBezTo>
                <a:lnTo>
                  <a:pt x="121575" y="148213"/>
                </a:lnTo>
                <a:cubicBezTo>
                  <a:pt x="126189" y="143607"/>
                  <a:pt x="131726" y="140844"/>
                  <a:pt x="138186" y="140844"/>
                </a:cubicBezTo>
                <a:lnTo>
                  <a:pt x="162180" y="140844"/>
                </a:lnTo>
                <a:cubicBezTo>
                  <a:pt x="165871" y="140844"/>
                  <a:pt x="169563" y="141765"/>
                  <a:pt x="172331" y="142686"/>
                </a:cubicBezTo>
                <a:lnTo>
                  <a:pt x="126189" y="262432"/>
                </a:lnTo>
                <a:cubicBezTo>
                  <a:pt x="120652" y="277170"/>
                  <a:pt x="120652" y="292829"/>
                  <a:pt x="127112" y="306646"/>
                </a:cubicBezTo>
                <a:cubicBezTo>
                  <a:pt x="133572" y="320462"/>
                  <a:pt x="144646" y="331516"/>
                  <a:pt x="159412" y="337042"/>
                </a:cubicBezTo>
                <a:cubicBezTo>
                  <a:pt x="164026" y="338885"/>
                  <a:pt x="169563" y="340727"/>
                  <a:pt x="175100" y="340727"/>
                </a:cubicBezTo>
                <a:lnTo>
                  <a:pt x="183405" y="371124"/>
                </a:lnTo>
                <a:lnTo>
                  <a:pt x="158489" y="459551"/>
                </a:lnTo>
                <a:lnTo>
                  <a:pt x="116038" y="310330"/>
                </a:lnTo>
                <a:lnTo>
                  <a:pt x="69896" y="469684"/>
                </a:lnTo>
                <a:cubicBezTo>
                  <a:pt x="67128" y="479816"/>
                  <a:pt x="56977" y="487185"/>
                  <a:pt x="46826" y="487185"/>
                </a:cubicBezTo>
                <a:cubicBezTo>
                  <a:pt x="44057" y="487185"/>
                  <a:pt x="42212" y="487185"/>
                  <a:pt x="40366" y="486264"/>
                </a:cubicBezTo>
                <a:cubicBezTo>
                  <a:pt x="27446" y="482579"/>
                  <a:pt x="19141" y="468763"/>
                  <a:pt x="22832" y="455867"/>
                </a:cubicBezTo>
                <a:lnTo>
                  <a:pt x="68051" y="299277"/>
                </a:lnTo>
                <a:lnTo>
                  <a:pt x="68051" y="233877"/>
                </a:lnTo>
                <a:lnTo>
                  <a:pt x="46826" y="289144"/>
                </a:lnTo>
                <a:cubicBezTo>
                  <a:pt x="42212" y="302040"/>
                  <a:pt x="27446" y="307567"/>
                  <a:pt x="15449" y="302961"/>
                </a:cubicBezTo>
                <a:cubicBezTo>
                  <a:pt x="2530" y="298355"/>
                  <a:pt x="-3007" y="284539"/>
                  <a:pt x="1607" y="271643"/>
                </a:cubicBezTo>
                <a:lnTo>
                  <a:pt x="45903" y="156503"/>
                </a:lnTo>
                <a:cubicBezTo>
                  <a:pt x="49594" y="146371"/>
                  <a:pt x="58822" y="140844"/>
                  <a:pt x="68974" y="140844"/>
                </a:cubicBezTo>
                <a:close/>
                <a:moveTo>
                  <a:pt x="233235" y="116877"/>
                </a:moveTo>
                <a:lnTo>
                  <a:pt x="261828" y="116877"/>
                </a:lnTo>
                <a:cubicBezTo>
                  <a:pt x="269207" y="116877"/>
                  <a:pt x="276586" y="120561"/>
                  <a:pt x="282120" y="126088"/>
                </a:cubicBezTo>
                <a:lnTo>
                  <a:pt x="268285" y="224646"/>
                </a:lnTo>
                <a:lnTo>
                  <a:pt x="288577" y="242147"/>
                </a:lnTo>
                <a:lnTo>
                  <a:pt x="309792" y="224646"/>
                </a:lnTo>
                <a:lnTo>
                  <a:pt x="295956" y="126088"/>
                </a:lnTo>
                <a:cubicBezTo>
                  <a:pt x="301490" y="120561"/>
                  <a:pt x="307947" y="116877"/>
                  <a:pt x="316248" y="116877"/>
                </a:cubicBezTo>
                <a:lnTo>
                  <a:pt x="344842" y="116877"/>
                </a:lnTo>
                <a:cubicBezTo>
                  <a:pt x="355910" y="116877"/>
                  <a:pt x="366979" y="124246"/>
                  <a:pt x="371590" y="135299"/>
                </a:cubicBezTo>
                <a:lnTo>
                  <a:pt x="424166" y="272543"/>
                </a:lnTo>
                <a:cubicBezTo>
                  <a:pt x="430622" y="288202"/>
                  <a:pt x="423243" y="304782"/>
                  <a:pt x="407563" y="310309"/>
                </a:cubicBezTo>
                <a:cubicBezTo>
                  <a:pt x="392805" y="315835"/>
                  <a:pt x="376202" y="308466"/>
                  <a:pt x="370668" y="293729"/>
                </a:cubicBezTo>
                <a:lnTo>
                  <a:pt x="344842" y="228330"/>
                </a:lnTo>
                <a:lnTo>
                  <a:pt x="344842" y="305703"/>
                </a:lnTo>
                <a:lnTo>
                  <a:pt x="398339" y="491766"/>
                </a:lnTo>
                <a:cubicBezTo>
                  <a:pt x="402951" y="507425"/>
                  <a:pt x="393727" y="523083"/>
                  <a:pt x="378969" y="527689"/>
                </a:cubicBezTo>
                <a:cubicBezTo>
                  <a:pt x="376202" y="528610"/>
                  <a:pt x="373435" y="528610"/>
                  <a:pt x="370668" y="528610"/>
                </a:cubicBezTo>
                <a:cubicBezTo>
                  <a:pt x="357755" y="528610"/>
                  <a:pt x="346686" y="520320"/>
                  <a:pt x="342997" y="508346"/>
                </a:cubicBezTo>
                <a:lnTo>
                  <a:pt x="288577" y="319520"/>
                </a:lnTo>
                <a:lnTo>
                  <a:pt x="235080" y="508346"/>
                </a:lnTo>
                <a:cubicBezTo>
                  <a:pt x="231390" y="520320"/>
                  <a:pt x="219399" y="528610"/>
                  <a:pt x="207408" y="528610"/>
                </a:cubicBezTo>
                <a:cubicBezTo>
                  <a:pt x="204641" y="528610"/>
                  <a:pt x="201874" y="528610"/>
                  <a:pt x="199107" y="527689"/>
                </a:cubicBezTo>
                <a:cubicBezTo>
                  <a:pt x="183427" y="523083"/>
                  <a:pt x="175125" y="507425"/>
                  <a:pt x="178815" y="491766"/>
                </a:cubicBezTo>
                <a:lnTo>
                  <a:pt x="232312" y="305703"/>
                </a:lnTo>
                <a:lnTo>
                  <a:pt x="232312" y="228330"/>
                </a:lnTo>
                <a:lnTo>
                  <a:pt x="207408" y="293729"/>
                </a:lnTo>
                <a:cubicBezTo>
                  <a:pt x="201874" y="308466"/>
                  <a:pt x="184349" y="315835"/>
                  <a:pt x="169591" y="310309"/>
                </a:cubicBezTo>
                <a:cubicBezTo>
                  <a:pt x="154833" y="304782"/>
                  <a:pt x="147454" y="288202"/>
                  <a:pt x="152988" y="272543"/>
                </a:cubicBezTo>
                <a:lnTo>
                  <a:pt x="206486" y="135299"/>
                </a:lnTo>
                <a:cubicBezTo>
                  <a:pt x="211098" y="124246"/>
                  <a:pt x="221244" y="116877"/>
                  <a:pt x="233235" y="116877"/>
                </a:cubicBezTo>
                <a:close/>
                <a:moveTo>
                  <a:pt x="461986" y="42312"/>
                </a:moveTo>
                <a:cubicBezTo>
                  <a:pt x="485926" y="42312"/>
                  <a:pt x="505334" y="61686"/>
                  <a:pt x="505334" y="85586"/>
                </a:cubicBezTo>
                <a:cubicBezTo>
                  <a:pt x="505334" y="109486"/>
                  <a:pt x="485926" y="128860"/>
                  <a:pt x="461986" y="128860"/>
                </a:cubicBezTo>
                <a:cubicBezTo>
                  <a:pt x="438046" y="128860"/>
                  <a:pt x="418638" y="109486"/>
                  <a:pt x="418638" y="85586"/>
                </a:cubicBezTo>
                <a:cubicBezTo>
                  <a:pt x="418638" y="61686"/>
                  <a:pt x="438046" y="42312"/>
                  <a:pt x="461986" y="42312"/>
                </a:cubicBezTo>
                <a:close/>
                <a:moveTo>
                  <a:pt x="115572" y="42312"/>
                </a:moveTo>
                <a:cubicBezTo>
                  <a:pt x="139227" y="42312"/>
                  <a:pt x="158403" y="61686"/>
                  <a:pt x="158403" y="85586"/>
                </a:cubicBezTo>
                <a:cubicBezTo>
                  <a:pt x="158403" y="109486"/>
                  <a:pt x="139227" y="128860"/>
                  <a:pt x="115572" y="128860"/>
                </a:cubicBezTo>
                <a:cubicBezTo>
                  <a:pt x="91917" y="128860"/>
                  <a:pt x="72741" y="109486"/>
                  <a:pt x="72741" y="85586"/>
                </a:cubicBezTo>
                <a:cubicBezTo>
                  <a:pt x="72741" y="61686"/>
                  <a:pt x="91917" y="42312"/>
                  <a:pt x="115572" y="42312"/>
                </a:cubicBezTo>
                <a:close/>
                <a:moveTo>
                  <a:pt x="289038" y="0"/>
                </a:moveTo>
                <a:cubicBezTo>
                  <a:pt x="317309" y="0"/>
                  <a:pt x="340227" y="23084"/>
                  <a:pt x="340227" y="51559"/>
                </a:cubicBezTo>
                <a:cubicBezTo>
                  <a:pt x="340227" y="80034"/>
                  <a:pt x="317309" y="103118"/>
                  <a:pt x="289038" y="103118"/>
                </a:cubicBezTo>
                <a:cubicBezTo>
                  <a:pt x="260767" y="103118"/>
                  <a:pt x="237849" y="80034"/>
                  <a:pt x="237849" y="51559"/>
                </a:cubicBezTo>
                <a:cubicBezTo>
                  <a:pt x="237849" y="23084"/>
                  <a:pt x="260767" y="0"/>
                  <a:pt x="289038" y="0"/>
                </a:cubicBezTo>
                <a:close/>
              </a:path>
            </a:pathLst>
          </a:custGeom>
          <a:solidFill>
            <a:schemeClr val="accent1"/>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77" name="组合 76">
            <a:extLst>
              <a:ext uri="{FF2B5EF4-FFF2-40B4-BE49-F238E27FC236}">
                <a16:creationId xmlns:a16="http://schemas.microsoft.com/office/drawing/2014/main" id="{ED502B80-6012-4D79-A0F8-FAF9E2057E4F}"/>
              </a:ext>
            </a:extLst>
          </p:cNvPr>
          <p:cNvGrpSpPr/>
          <p:nvPr/>
        </p:nvGrpSpPr>
        <p:grpSpPr>
          <a:xfrm>
            <a:off x="5236439" y="1978446"/>
            <a:ext cx="161390" cy="95493"/>
            <a:chOff x="1203325" y="1731118"/>
            <a:chExt cx="225426" cy="133383"/>
          </a:xfrm>
          <a:solidFill>
            <a:schemeClr val="accent1"/>
          </a:solidFill>
        </p:grpSpPr>
        <p:sp>
          <p:nvSpPr>
            <p:cNvPr id="78" name="Rectangle 6">
              <a:extLst>
                <a:ext uri="{FF2B5EF4-FFF2-40B4-BE49-F238E27FC236}">
                  <a16:creationId xmlns:a16="http://schemas.microsoft.com/office/drawing/2014/main" id="{C76A5CA4-95AA-47AC-8C41-64E2B1D14675}"/>
                </a:ext>
              </a:extLst>
            </p:cNvPr>
            <p:cNvSpPr>
              <a:spLocks noChangeArrowheads="1"/>
            </p:cNvSpPr>
            <p:nvPr/>
          </p:nvSpPr>
          <p:spPr bwMode="auto">
            <a:xfrm>
              <a:off x="1244600" y="1731118"/>
              <a:ext cx="17463" cy="15975"/>
            </a:xfrm>
            <a:custGeom>
              <a:avLst/>
              <a:gdLst>
                <a:gd name="connsiteX0" fmla="*/ 415780 w 577818"/>
                <a:gd name="connsiteY0" fmla="*/ 140844 h 528610"/>
                <a:gd name="connsiteX1" fmla="*/ 438846 w 577818"/>
                <a:gd name="connsiteY1" fmla="*/ 140844 h 528610"/>
                <a:gd name="connsiteX2" fmla="*/ 456377 w 577818"/>
                <a:gd name="connsiteY2" fmla="*/ 148213 h 528610"/>
                <a:gd name="connsiteX3" fmla="*/ 468371 w 577818"/>
                <a:gd name="connsiteY3" fmla="*/ 148213 h 528610"/>
                <a:gd name="connsiteX4" fmla="*/ 484979 w 577818"/>
                <a:gd name="connsiteY4" fmla="*/ 140844 h 528610"/>
                <a:gd name="connsiteX5" fmla="*/ 508968 w 577818"/>
                <a:gd name="connsiteY5" fmla="*/ 140844 h 528610"/>
                <a:gd name="connsiteX6" fmla="*/ 531112 w 577818"/>
                <a:gd name="connsiteY6" fmla="*/ 155582 h 528610"/>
                <a:gd name="connsiteX7" fmla="*/ 576322 w 577818"/>
                <a:gd name="connsiteY7" fmla="*/ 271643 h 528610"/>
                <a:gd name="connsiteX8" fmla="*/ 562482 w 577818"/>
                <a:gd name="connsiteY8" fmla="*/ 302961 h 528610"/>
                <a:gd name="connsiteX9" fmla="*/ 531112 w 577818"/>
                <a:gd name="connsiteY9" fmla="*/ 289144 h 528610"/>
                <a:gd name="connsiteX10" fmla="*/ 508968 w 577818"/>
                <a:gd name="connsiteY10" fmla="*/ 233877 h 528610"/>
                <a:gd name="connsiteX11" fmla="*/ 508968 w 577818"/>
                <a:gd name="connsiteY11" fmla="*/ 299277 h 528610"/>
                <a:gd name="connsiteX12" fmla="*/ 554178 w 577818"/>
                <a:gd name="connsiteY12" fmla="*/ 455867 h 528610"/>
                <a:gd name="connsiteX13" fmla="*/ 537570 w 577818"/>
                <a:gd name="connsiteY13" fmla="*/ 486264 h 528610"/>
                <a:gd name="connsiteX14" fmla="*/ 531112 w 577818"/>
                <a:gd name="connsiteY14" fmla="*/ 487185 h 528610"/>
                <a:gd name="connsiteX15" fmla="*/ 507123 w 577818"/>
                <a:gd name="connsiteY15" fmla="*/ 469684 h 528610"/>
                <a:gd name="connsiteX16" fmla="*/ 461913 w 577818"/>
                <a:gd name="connsiteY16" fmla="*/ 310330 h 528610"/>
                <a:gd name="connsiteX17" fmla="*/ 419471 w 577818"/>
                <a:gd name="connsiteY17" fmla="*/ 459551 h 528610"/>
                <a:gd name="connsiteX18" fmla="*/ 393636 w 577818"/>
                <a:gd name="connsiteY18" fmla="*/ 371124 h 528610"/>
                <a:gd name="connsiteX19" fmla="*/ 402863 w 577818"/>
                <a:gd name="connsiteY19" fmla="*/ 340727 h 528610"/>
                <a:gd name="connsiteX20" fmla="*/ 418548 w 577818"/>
                <a:gd name="connsiteY20" fmla="*/ 337042 h 528610"/>
                <a:gd name="connsiteX21" fmla="*/ 449918 w 577818"/>
                <a:gd name="connsiteY21" fmla="*/ 306646 h 528610"/>
                <a:gd name="connsiteX22" fmla="*/ 451764 w 577818"/>
                <a:gd name="connsiteY22" fmla="*/ 262432 h 528610"/>
                <a:gd name="connsiteX23" fmla="*/ 404708 w 577818"/>
                <a:gd name="connsiteY23" fmla="*/ 142686 h 528610"/>
                <a:gd name="connsiteX24" fmla="*/ 415780 w 577818"/>
                <a:gd name="connsiteY24" fmla="*/ 140844 h 528610"/>
                <a:gd name="connsiteX25" fmla="*/ 68974 w 577818"/>
                <a:gd name="connsiteY25" fmla="*/ 140844 h 528610"/>
                <a:gd name="connsiteX26" fmla="*/ 92967 w 577818"/>
                <a:gd name="connsiteY26" fmla="*/ 140844 h 528610"/>
                <a:gd name="connsiteX27" fmla="*/ 109578 w 577818"/>
                <a:gd name="connsiteY27" fmla="*/ 148213 h 528610"/>
                <a:gd name="connsiteX28" fmla="*/ 121575 w 577818"/>
                <a:gd name="connsiteY28" fmla="*/ 148213 h 528610"/>
                <a:gd name="connsiteX29" fmla="*/ 138186 w 577818"/>
                <a:gd name="connsiteY29" fmla="*/ 140844 h 528610"/>
                <a:gd name="connsiteX30" fmla="*/ 162180 w 577818"/>
                <a:gd name="connsiteY30" fmla="*/ 140844 h 528610"/>
                <a:gd name="connsiteX31" fmla="*/ 172331 w 577818"/>
                <a:gd name="connsiteY31" fmla="*/ 142686 h 528610"/>
                <a:gd name="connsiteX32" fmla="*/ 126189 w 577818"/>
                <a:gd name="connsiteY32" fmla="*/ 262432 h 528610"/>
                <a:gd name="connsiteX33" fmla="*/ 127112 w 577818"/>
                <a:gd name="connsiteY33" fmla="*/ 306646 h 528610"/>
                <a:gd name="connsiteX34" fmla="*/ 159412 w 577818"/>
                <a:gd name="connsiteY34" fmla="*/ 337042 h 528610"/>
                <a:gd name="connsiteX35" fmla="*/ 175100 w 577818"/>
                <a:gd name="connsiteY35" fmla="*/ 340727 h 528610"/>
                <a:gd name="connsiteX36" fmla="*/ 183405 w 577818"/>
                <a:gd name="connsiteY36" fmla="*/ 371124 h 528610"/>
                <a:gd name="connsiteX37" fmla="*/ 158489 w 577818"/>
                <a:gd name="connsiteY37" fmla="*/ 459551 h 528610"/>
                <a:gd name="connsiteX38" fmla="*/ 116038 w 577818"/>
                <a:gd name="connsiteY38" fmla="*/ 310330 h 528610"/>
                <a:gd name="connsiteX39" fmla="*/ 69896 w 577818"/>
                <a:gd name="connsiteY39" fmla="*/ 469684 h 528610"/>
                <a:gd name="connsiteX40" fmla="*/ 46826 w 577818"/>
                <a:gd name="connsiteY40" fmla="*/ 487185 h 528610"/>
                <a:gd name="connsiteX41" fmla="*/ 40366 w 577818"/>
                <a:gd name="connsiteY41" fmla="*/ 486264 h 528610"/>
                <a:gd name="connsiteX42" fmla="*/ 22832 w 577818"/>
                <a:gd name="connsiteY42" fmla="*/ 455867 h 528610"/>
                <a:gd name="connsiteX43" fmla="*/ 68051 w 577818"/>
                <a:gd name="connsiteY43" fmla="*/ 299277 h 528610"/>
                <a:gd name="connsiteX44" fmla="*/ 68051 w 577818"/>
                <a:gd name="connsiteY44" fmla="*/ 233877 h 528610"/>
                <a:gd name="connsiteX45" fmla="*/ 46826 w 577818"/>
                <a:gd name="connsiteY45" fmla="*/ 289144 h 528610"/>
                <a:gd name="connsiteX46" fmla="*/ 15449 w 577818"/>
                <a:gd name="connsiteY46" fmla="*/ 302961 h 528610"/>
                <a:gd name="connsiteX47" fmla="*/ 1607 w 577818"/>
                <a:gd name="connsiteY47" fmla="*/ 271643 h 528610"/>
                <a:gd name="connsiteX48" fmla="*/ 45903 w 577818"/>
                <a:gd name="connsiteY48" fmla="*/ 156503 h 528610"/>
                <a:gd name="connsiteX49" fmla="*/ 68974 w 577818"/>
                <a:gd name="connsiteY49" fmla="*/ 140844 h 528610"/>
                <a:gd name="connsiteX50" fmla="*/ 233235 w 577818"/>
                <a:gd name="connsiteY50" fmla="*/ 116877 h 528610"/>
                <a:gd name="connsiteX51" fmla="*/ 261828 w 577818"/>
                <a:gd name="connsiteY51" fmla="*/ 116877 h 528610"/>
                <a:gd name="connsiteX52" fmla="*/ 282120 w 577818"/>
                <a:gd name="connsiteY52" fmla="*/ 126088 h 528610"/>
                <a:gd name="connsiteX53" fmla="*/ 268285 w 577818"/>
                <a:gd name="connsiteY53" fmla="*/ 224646 h 528610"/>
                <a:gd name="connsiteX54" fmla="*/ 288577 w 577818"/>
                <a:gd name="connsiteY54" fmla="*/ 242147 h 528610"/>
                <a:gd name="connsiteX55" fmla="*/ 309792 w 577818"/>
                <a:gd name="connsiteY55" fmla="*/ 224646 h 528610"/>
                <a:gd name="connsiteX56" fmla="*/ 295956 w 577818"/>
                <a:gd name="connsiteY56" fmla="*/ 126088 h 528610"/>
                <a:gd name="connsiteX57" fmla="*/ 316248 w 577818"/>
                <a:gd name="connsiteY57" fmla="*/ 116877 h 528610"/>
                <a:gd name="connsiteX58" fmla="*/ 344842 w 577818"/>
                <a:gd name="connsiteY58" fmla="*/ 116877 h 528610"/>
                <a:gd name="connsiteX59" fmla="*/ 371590 w 577818"/>
                <a:gd name="connsiteY59" fmla="*/ 135299 h 528610"/>
                <a:gd name="connsiteX60" fmla="*/ 424166 w 577818"/>
                <a:gd name="connsiteY60" fmla="*/ 272543 h 528610"/>
                <a:gd name="connsiteX61" fmla="*/ 407563 w 577818"/>
                <a:gd name="connsiteY61" fmla="*/ 310309 h 528610"/>
                <a:gd name="connsiteX62" fmla="*/ 370668 w 577818"/>
                <a:gd name="connsiteY62" fmla="*/ 293729 h 528610"/>
                <a:gd name="connsiteX63" fmla="*/ 344842 w 577818"/>
                <a:gd name="connsiteY63" fmla="*/ 228330 h 528610"/>
                <a:gd name="connsiteX64" fmla="*/ 344842 w 577818"/>
                <a:gd name="connsiteY64" fmla="*/ 305703 h 528610"/>
                <a:gd name="connsiteX65" fmla="*/ 398339 w 577818"/>
                <a:gd name="connsiteY65" fmla="*/ 491766 h 528610"/>
                <a:gd name="connsiteX66" fmla="*/ 378969 w 577818"/>
                <a:gd name="connsiteY66" fmla="*/ 527689 h 528610"/>
                <a:gd name="connsiteX67" fmla="*/ 370668 w 577818"/>
                <a:gd name="connsiteY67" fmla="*/ 528610 h 528610"/>
                <a:gd name="connsiteX68" fmla="*/ 342997 w 577818"/>
                <a:gd name="connsiteY68" fmla="*/ 508346 h 528610"/>
                <a:gd name="connsiteX69" fmla="*/ 288577 w 577818"/>
                <a:gd name="connsiteY69" fmla="*/ 319520 h 528610"/>
                <a:gd name="connsiteX70" fmla="*/ 235080 w 577818"/>
                <a:gd name="connsiteY70" fmla="*/ 508346 h 528610"/>
                <a:gd name="connsiteX71" fmla="*/ 207408 w 577818"/>
                <a:gd name="connsiteY71" fmla="*/ 528610 h 528610"/>
                <a:gd name="connsiteX72" fmla="*/ 199107 w 577818"/>
                <a:gd name="connsiteY72" fmla="*/ 527689 h 528610"/>
                <a:gd name="connsiteX73" fmla="*/ 178815 w 577818"/>
                <a:gd name="connsiteY73" fmla="*/ 491766 h 528610"/>
                <a:gd name="connsiteX74" fmla="*/ 232312 w 577818"/>
                <a:gd name="connsiteY74" fmla="*/ 305703 h 528610"/>
                <a:gd name="connsiteX75" fmla="*/ 232312 w 577818"/>
                <a:gd name="connsiteY75" fmla="*/ 228330 h 528610"/>
                <a:gd name="connsiteX76" fmla="*/ 207408 w 577818"/>
                <a:gd name="connsiteY76" fmla="*/ 293729 h 528610"/>
                <a:gd name="connsiteX77" fmla="*/ 169591 w 577818"/>
                <a:gd name="connsiteY77" fmla="*/ 310309 h 528610"/>
                <a:gd name="connsiteX78" fmla="*/ 152988 w 577818"/>
                <a:gd name="connsiteY78" fmla="*/ 272543 h 528610"/>
                <a:gd name="connsiteX79" fmla="*/ 206486 w 577818"/>
                <a:gd name="connsiteY79" fmla="*/ 135299 h 528610"/>
                <a:gd name="connsiteX80" fmla="*/ 233235 w 577818"/>
                <a:gd name="connsiteY80" fmla="*/ 116877 h 528610"/>
                <a:gd name="connsiteX81" fmla="*/ 461986 w 577818"/>
                <a:gd name="connsiteY81" fmla="*/ 42312 h 528610"/>
                <a:gd name="connsiteX82" fmla="*/ 505334 w 577818"/>
                <a:gd name="connsiteY82" fmla="*/ 85586 h 528610"/>
                <a:gd name="connsiteX83" fmla="*/ 461986 w 577818"/>
                <a:gd name="connsiteY83" fmla="*/ 128860 h 528610"/>
                <a:gd name="connsiteX84" fmla="*/ 418638 w 577818"/>
                <a:gd name="connsiteY84" fmla="*/ 85586 h 528610"/>
                <a:gd name="connsiteX85" fmla="*/ 461986 w 577818"/>
                <a:gd name="connsiteY85" fmla="*/ 42312 h 528610"/>
                <a:gd name="connsiteX86" fmla="*/ 115572 w 577818"/>
                <a:gd name="connsiteY86" fmla="*/ 42312 h 528610"/>
                <a:gd name="connsiteX87" fmla="*/ 158403 w 577818"/>
                <a:gd name="connsiteY87" fmla="*/ 85586 h 528610"/>
                <a:gd name="connsiteX88" fmla="*/ 115572 w 577818"/>
                <a:gd name="connsiteY88" fmla="*/ 128860 h 528610"/>
                <a:gd name="connsiteX89" fmla="*/ 72741 w 577818"/>
                <a:gd name="connsiteY89" fmla="*/ 85586 h 528610"/>
                <a:gd name="connsiteX90" fmla="*/ 115572 w 577818"/>
                <a:gd name="connsiteY90" fmla="*/ 42312 h 528610"/>
                <a:gd name="connsiteX91" fmla="*/ 289038 w 577818"/>
                <a:gd name="connsiteY91" fmla="*/ 0 h 528610"/>
                <a:gd name="connsiteX92" fmla="*/ 340227 w 577818"/>
                <a:gd name="connsiteY92" fmla="*/ 51559 h 528610"/>
                <a:gd name="connsiteX93" fmla="*/ 289038 w 577818"/>
                <a:gd name="connsiteY93" fmla="*/ 103118 h 528610"/>
                <a:gd name="connsiteX94" fmla="*/ 237849 w 577818"/>
                <a:gd name="connsiteY94" fmla="*/ 51559 h 528610"/>
                <a:gd name="connsiteX95" fmla="*/ 289038 w 577818"/>
                <a:gd name="connsiteY95" fmla="*/ 0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818" h="528610">
                  <a:moveTo>
                    <a:pt x="415780" y="140844"/>
                  </a:moveTo>
                  <a:lnTo>
                    <a:pt x="438846" y="140844"/>
                  </a:lnTo>
                  <a:cubicBezTo>
                    <a:pt x="446228" y="140844"/>
                    <a:pt x="451764" y="143607"/>
                    <a:pt x="456377" y="148213"/>
                  </a:cubicBezTo>
                  <a:lnTo>
                    <a:pt x="468371" y="148213"/>
                  </a:lnTo>
                  <a:cubicBezTo>
                    <a:pt x="472062" y="143607"/>
                    <a:pt x="478521" y="140844"/>
                    <a:pt x="484979" y="140844"/>
                  </a:cubicBezTo>
                  <a:lnTo>
                    <a:pt x="508968" y="140844"/>
                  </a:lnTo>
                  <a:cubicBezTo>
                    <a:pt x="519117" y="140844"/>
                    <a:pt x="527421" y="146371"/>
                    <a:pt x="531112" y="155582"/>
                  </a:cubicBezTo>
                  <a:lnTo>
                    <a:pt x="576322" y="271643"/>
                  </a:lnTo>
                  <a:cubicBezTo>
                    <a:pt x="580935" y="284539"/>
                    <a:pt x="574477" y="298355"/>
                    <a:pt x="562482" y="302961"/>
                  </a:cubicBezTo>
                  <a:cubicBezTo>
                    <a:pt x="549565" y="307567"/>
                    <a:pt x="535725" y="302040"/>
                    <a:pt x="531112" y="289144"/>
                  </a:cubicBezTo>
                  <a:lnTo>
                    <a:pt x="508968" y="233877"/>
                  </a:lnTo>
                  <a:lnTo>
                    <a:pt x="508968" y="299277"/>
                  </a:lnTo>
                  <a:lnTo>
                    <a:pt x="554178" y="455867"/>
                  </a:lnTo>
                  <a:cubicBezTo>
                    <a:pt x="557869" y="468763"/>
                    <a:pt x="550488" y="482579"/>
                    <a:pt x="537570" y="486264"/>
                  </a:cubicBezTo>
                  <a:cubicBezTo>
                    <a:pt x="535725" y="487185"/>
                    <a:pt x="532957" y="487185"/>
                    <a:pt x="531112" y="487185"/>
                  </a:cubicBezTo>
                  <a:cubicBezTo>
                    <a:pt x="520040" y="487185"/>
                    <a:pt x="510813" y="479816"/>
                    <a:pt x="507123" y="469684"/>
                  </a:cubicBezTo>
                  <a:lnTo>
                    <a:pt x="461913" y="310330"/>
                  </a:lnTo>
                  <a:lnTo>
                    <a:pt x="419471" y="459551"/>
                  </a:lnTo>
                  <a:lnTo>
                    <a:pt x="393636" y="371124"/>
                  </a:lnTo>
                  <a:lnTo>
                    <a:pt x="402863" y="340727"/>
                  </a:lnTo>
                  <a:cubicBezTo>
                    <a:pt x="408399" y="339806"/>
                    <a:pt x="413012" y="338885"/>
                    <a:pt x="418548" y="337042"/>
                  </a:cubicBezTo>
                  <a:cubicBezTo>
                    <a:pt x="432388" y="331516"/>
                    <a:pt x="444382" y="320462"/>
                    <a:pt x="449918" y="306646"/>
                  </a:cubicBezTo>
                  <a:cubicBezTo>
                    <a:pt x="456377" y="292829"/>
                    <a:pt x="457299" y="277170"/>
                    <a:pt x="451764" y="262432"/>
                  </a:cubicBezTo>
                  <a:lnTo>
                    <a:pt x="404708" y="142686"/>
                  </a:lnTo>
                  <a:cubicBezTo>
                    <a:pt x="408399" y="141765"/>
                    <a:pt x="412089" y="140844"/>
                    <a:pt x="415780" y="140844"/>
                  </a:cubicBezTo>
                  <a:close/>
                  <a:moveTo>
                    <a:pt x="68974" y="140844"/>
                  </a:moveTo>
                  <a:lnTo>
                    <a:pt x="92967" y="140844"/>
                  </a:lnTo>
                  <a:cubicBezTo>
                    <a:pt x="99427" y="140844"/>
                    <a:pt x="104964" y="143607"/>
                    <a:pt x="109578" y="148213"/>
                  </a:cubicBezTo>
                  <a:lnTo>
                    <a:pt x="121575" y="148213"/>
                  </a:lnTo>
                  <a:cubicBezTo>
                    <a:pt x="126189" y="143607"/>
                    <a:pt x="131726" y="140844"/>
                    <a:pt x="138186" y="140844"/>
                  </a:cubicBezTo>
                  <a:lnTo>
                    <a:pt x="162180" y="140844"/>
                  </a:lnTo>
                  <a:cubicBezTo>
                    <a:pt x="165871" y="140844"/>
                    <a:pt x="169563" y="141765"/>
                    <a:pt x="172331" y="142686"/>
                  </a:cubicBezTo>
                  <a:lnTo>
                    <a:pt x="126189" y="262432"/>
                  </a:lnTo>
                  <a:cubicBezTo>
                    <a:pt x="120652" y="277170"/>
                    <a:pt x="120652" y="292829"/>
                    <a:pt x="127112" y="306646"/>
                  </a:cubicBezTo>
                  <a:cubicBezTo>
                    <a:pt x="133572" y="320462"/>
                    <a:pt x="144646" y="331516"/>
                    <a:pt x="159412" y="337042"/>
                  </a:cubicBezTo>
                  <a:cubicBezTo>
                    <a:pt x="164026" y="338885"/>
                    <a:pt x="169563" y="340727"/>
                    <a:pt x="175100" y="340727"/>
                  </a:cubicBezTo>
                  <a:lnTo>
                    <a:pt x="183405" y="371124"/>
                  </a:lnTo>
                  <a:lnTo>
                    <a:pt x="158489" y="459551"/>
                  </a:lnTo>
                  <a:lnTo>
                    <a:pt x="116038" y="310330"/>
                  </a:lnTo>
                  <a:lnTo>
                    <a:pt x="69896" y="469684"/>
                  </a:lnTo>
                  <a:cubicBezTo>
                    <a:pt x="67128" y="479816"/>
                    <a:pt x="56977" y="487185"/>
                    <a:pt x="46826" y="487185"/>
                  </a:cubicBezTo>
                  <a:cubicBezTo>
                    <a:pt x="44057" y="487185"/>
                    <a:pt x="42212" y="487185"/>
                    <a:pt x="40366" y="486264"/>
                  </a:cubicBezTo>
                  <a:cubicBezTo>
                    <a:pt x="27446" y="482579"/>
                    <a:pt x="19141" y="468763"/>
                    <a:pt x="22832" y="455867"/>
                  </a:cubicBezTo>
                  <a:lnTo>
                    <a:pt x="68051" y="299277"/>
                  </a:lnTo>
                  <a:lnTo>
                    <a:pt x="68051" y="233877"/>
                  </a:lnTo>
                  <a:lnTo>
                    <a:pt x="46826" y="289144"/>
                  </a:lnTo>
                  <a:cubicBezTo>
                    <a:pt x="42212" y="302040"/>
                    <a:pt x="27446" y="307567"/>
                    <a:pt x="15449" y="302961"/>
                  </a:cubicBezTo>
                  <a:cubicBezTo>
                    <a:pt x="2530" y="298355"/>
                    <a:pt x="-3007" y="284539"/>
                    <a:pt x="1607" y="271643"/>
                  </a:cubicBezTo>
                  <a:lnTo>
                    <a:pt x="45903" y="156503"/>
                  </a:lnTo>
                  <a:cubicBezTo>
                    <a:pt x="49594" y="146371"/>
                    <a:pt x="58822" y="140844"/>
                    <a:pt x="68974" y="140844"/>
                  </a:cubicBezTo>
                  <a:close/>
                  <a:moveTo>
                    <a:pt x="233235" y="116877"/>
                  </a:moveTo>
                  <a:lnTo>
                    <a:pt x="261828" y="116877"/>
                  </a:lnTo>
                  <a:cubicBezTo>
                    <a:pt x="269207" y="116877"/>
                    <a:pt x="276586" y="120561"/>
                    <a:pt x="282120" y="126088"/>
                  </a:cubicBezTo>
                  <a:lnTo>
                    <a:pt x="268285" y="224646"/>
                  </a:lnTo>
                  <a:lnTo>
                    <a:pt x="288577" y="242147"/>
                  </a:lnTo>
                  <a:lnTo>
                    <a:pt x="309792" y="224646"/>
                  </a:lnTo>
                  <a:lnTo>
                    <a:pt x="295956" y="126088"/>
                  </a:lnTo>
                  <a:cubicBezTo>
                    <a:pt x="301490" y="120561"/>
                    <a:pt x="307947" y="116877"/>
                    <a:pt x="316248" y="116877"/>
                  </a:cubicBezTo>
                  <a:lnTo>
                    <a:pt x="344842" y="116877"/>
                  </a:lnTo>
                  <a:cubicBezTo>
                    <a:pt x="355910" y="116877"/>
                    <a:pt x="366979" y="124246"/>
                    <a:pt x="371590" y="135299"/>
                  </a:cubicBezTo>
                  <a:lnTo>
                    <a:pt x="424166" y="272543"/>
                  </a:lnTo>
                  <a:cubicBezTo>
                    <a:pt x="430622" y="288202"/>
                    <a:pt x="423243" y="304782"/>
                    <a:pt x="407563" y="310309"/>
                  </a:cubicBezTo>
                  <a:cubicBezTo>
                    <a:pt x="392805" y="315835"/>
                    <a:pt x="376202" y="308466"/>
                    <a:pt x="370668" y="293729"/>
                  </a:cubicBezTo>
                  <a:lnTo>
                    <a:pt x="344842" y="228330"/>
                  </a:lnTo>
                  <a:lnTo>
                    <a:pt x="344842" y="305703"/>
                  </a:lnTo>
                  <a:lnTo>
                    <a:pt x="398339" y="491766"/>
                  </a:lnTo>
                  <a:cubicBezTo>
                    <a:pt x="402951" y="507425"/>
                    <a:pt x="393727" y="523083"/>
                    <a:pt x="378969" y="527689"/>
                  </a:cubicBezTo>
                  <a:cubicBezTo>
                    <a:pt x="376202" y="528610"/>
                    <a:pt x="373435" y="528610"/>
                    <a:pt x="370668" y="528610"/>
                  </a:cubicBezTo>
                  <a:cubicBezTo>
                    <a:pt x="357755" y="528610"/>
                    <a:pt x="346686" y="520320"/>
                    <a:pt x="342997" y="508346"/>
                  </a:cubicBezTo>
                  <a:lnTo>
                    <a:pt x="288577" y="319520"/>
                  </a:lnTo>
                  <a:lnTo>
                    <a:pt x="235080" y="508346"/>
                  </a:lnTo>
                  <a:cubicBezTo>
                    <a:pt x="231390" y="520320"/>
                    <a:pt x="219399" y="528610"/>
                    <a:pt x="207408" y="528610"/>
                  </a:cubicBezTo>
                  <a:cubicBezTo>
                    <a:pt x="204641" y="528610"/>
                    <a:pt x="201874" y="528610"/>
                    <a:pt x="199107" y="527689"/>
                  </a:cubicBezTo>
                  <a:cubicBezTo>
                    <a:pt x="183427" y="523083"/>
                    <a:pt x="175125" y="507425"/>
                    <a:pt x="178815" y="491766"/>
                  </a:cubicBezTo>
                  <a:lnTo>
                    <a:pt x="232312" y="305703"/>
                  </a:lnTo>
                  <a:lnTo>
                    <a:pt x="232312" y="228330"/>
                  </a:lnTo>
                  <a:lnTo>
                    <a:pt x="207408" y="293729"/>
                  </a:lnTo>
                  <a:cubicBezTo>
                    <a:pt x="201874" y="308466"/>
                    <a:pt x="184349" y="315835"/>
                    <a:pt x="169591" y="310309"/>
                  </a:cubicBezTo>
                  <a:cubicBezTo>
                    <a:pt x="154833" y="304782"/>
                    <a:pt x="147454" y="288202"/>
                    <a:pt x="152988" y="272543"/>
                  </a:cubicBezTo>
                  <a:lnTo>
                    <a:pt x="206486" y="135299"/>
                  </a:lnTo>
                  <a:cubicBezTo>
                    <a:pt x="211098" y="124246"/>
                    <a:pt x="221244" y="116877"/>
                    <a:pt x="233235" y="116877"/>
                  </a:cubicBezTo>
                  <a:close/>
                  <a:moveTo>
                    <a:pt x="461986" y="42312"/>
                  </a:moveTo>
                  <a:cubicBezTo>
                    <a:pt x="485926" y="42312"/>
                    <a:pt x="505334" y="61686"/>
                    <a:pt x="505334" y="85586"/>
                  </a:cubicBezTo>
                  <a:cubicBezTo>
                    <a:pt x="505334" y="109486"/>
                    <a:pt x="485926" y="128860"/>
                    <a:pt x="461986" y="128860"/>
                  </a:cubicBezTo>
                  <a:cubicBezTo>
                    <a:pt x="438046" y="128860"/>
                    <a:pt x="418638" y="109486"/>
                    <a:pt x="418638" y="85586"/>
                  </a:cubicBezTo>
                  <a:cubicBezTo>
                    <a:pt x="418638" y="61686"/>
                    <a:pt x="438046" y="42312"/>
                    <a:pt x="461986" y="42312"/>
                  </a:cubicBezTo>
                  <a:close/>
                  <a:moveTo>
                    <a:pt x="115572" y="42312"/>
                  </a:moveTo>
                  <a:cubicBezTo>
                    <a:pt x="139227" y="42312"/>
                    <a:pt x="158403" y="61686"/>
                    <a:pt x="158403" y="85586"/>
                  </a:cubicBezTo>
                  <a:cubicBezTo>
                    <a:pt x="158403" y="109486"/>
                    <a:pt x="139227" y="128860"/>
                    <a:pt x="115572" y="128860"/>
                  </a:cubicBezTo>
                  <a:cubicBezTo>
                    <a:pt x="91917" y="128860"/>
                    <a:pt x="72741" y="109486"/>
                    <a:pt x="72741" y="85586"/>
                  </a:cubicBezTo>
                  <a:cubicBezTo>
                    <a:pt x="72741" y="61686"/>
                    <a:pt x="91917" y="42312"/>
                    <a:pt x="115572" y="42312"/>
                  </a:cubicBezTo>
                  <a:close/>
                  <a:moveTo>
                    <a:pt x="289038" y="0"/>
                  </a:moveTo>
                  <a:cubicBezTo>
                    <a:pt x="317309" y="0"/>
                    <a:pt x="340227" y="23084"/>
                    <a:pt x="340227" y="51559"/>
                  </a:cubicBezTo>
                  <a:cubicBezTo>
                    <a:pt x="340227" y="80034"/>
                    <a:pt x="317309" y="103118"/>
                    <a:pt x="289038" y="103118"/>
                  </a:cubicBezTo>
                  <a:cubicBezTo>
                    <a:pt x="260767" y="103118"/>
                    <a:pt x="237849" y="80034"/>
                    <a:pt x="237849" y="51559"/>
                  </a:cubicBezTo>
                  <a:cubicBezTo>
                    <a:pt x="237849" y="23084"/>
                    <a:pt x="260767" y="0"/>
                    <a:pt x="289038"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9" name="Rectangle 7">
              <a:extLst>
                <a:ext uri="{FF2B5EF4-FFF2-40B4-BE49-F238E27FC236}">
                  <a16:creationId xmlns:a16="http://schemas.microsoft.com/office/drawing/2014/main" id="{E85B6DD0-6B8E-4806-B279-74DAEB4B5AC7}"/>
                </a:ext>
              </a:extLst>
            </p:cNvPr>
            <p:cNvSpPr>
              <a:spLocks noChangeArrowheads="1"/>
            </p:cNvSpPr>
            <p:nvPr/>
          </p:nvSpPr>
          <p:spPr bwMode="auto">
            <a:xfrm>
              <a:off x="1203325" y="1769558"/>
              <a:ext cx="100013" cy="91495"/>
            </a:xfrm>
            <a:custGeom>
              <a:avLst/>
              <a:gdLst>
                <a:gd name="connsiteX0" fmla="*/ 415780 w 577818"/>
                <a:gd name="connsiteY0" fmla="*/ 140844 h 528610"/>
                <a:gd name="connsiteX1" fmla="*/ 438846 w 577818"/>
                <a:gd name="connsiteY1" fmla="*/ 140844 h 528610"/>
                <a:gd name="connsiteX2" fmla="*/ 456377 w 577818"/>
                <a:gd name="connsiteY2" fmla="*/ 148213 h 528610"/>
                <a:gd name="connsiteX3" fmla="*/ 468371 w 577818"/>
                <a:gd name="connsiteY3" fmla="*/ 148213 h 528610"/>
                <a:gd name="connsiteX4" fmla="*/ 484979 w 577818"/>
                <a:gd name="connsiteY4" fmla="*/ 140844 h 528610"/>
                <a:gd name="connsiteX5" fmla="*/ 508968 w 577818"/>
                <a:gd name="connsiteY5" fmla="*/ 140844 h 528610"/>
                <a:gd name="connsiteX6" fmla="*/ 531112 w 577818"/>
                <a:gd name="connsiteY6" fmla="*/ 155582 h 528610"/>
                <a:gd name="connsiteX7" fmla="*/ 576322 w 577818"/>
                <a:gd name="connsiteY7" fmla="*/ 271643 h 528610"/>
                <a:gd name="connsiteX8" fmla="*/ 562482 w 577818"/>
                <a:gd name="connsiteY8" fmla="*/ 302961 h 528610"/>
                <a:gd name="connsiteX9" fmla="*/ 531112 w 577818"/>
                <a:gd name="connsiteY9" fmla="*/ 289144 h 528610"/>
                <a:gd name="connsiteX10" fmla="*/ 508968 w 577818"/>
                <a:gd name="connsiteY10" fmla="*/ 233877 h 528610"/>
                <a:gd name="connsiteX11" fmla="*/ 508968 w 577818"/>
                <a:gd name="connsiteY11" fmla="*/ 299277 h 528610"/>
                <a:gd name="connsiteX12" fmla="*/ 554178 w 577818"/>
                <a:gd name="connsiteY12" fmla="*/ 455867 h 528610"/>
                <a:gd name="connsiteX13" fmla="*/ 537570 w 577818"/>
                <a:gd name="connsiteY13" fmla="*/ 486264 h 528610"/>
                <a:gd name="connsiteX14" fmla="*/ 531112 w 577818"/>
                <a:gd name="connsiteY14" fmla="*/ 487185 h 528610"/>
                <a:gd name="connsiteX15" fmla="*/ 507123 w 577818"/>
                <a:gd name="connsiteY15" fmla="*/ 469684 h 528610"/>
                <a:gd name="connsiteX16" fmla="*/ 461913 w 577818"/>
                <a:gd name="connsiteY16" fmla="*/ 310330 h 528610"/>
                <a:gd name="connsiteX17" fmla="*/ 419471 w 577818"/>
                <a:gd name="connsiteY17" fmla="*/ 459551 h 528610"/>
                <a:gd name="connsiteX18" fmla="*/ 393636 w 577818"/>
                <a:gd name="connsiteY18" fmla="*/ 371124 h 528610"/>
                <a:gd name="connsiteX19" fmla="*/ 402863 w 577818"/>
                <a:gd name="connsiteY19" fmla="*/ 340727 h 528610"/>
                <a:gd name="connsiteX20" fmla="*/ 418548 w 577818"/>
                <a:gd name="connsiteY20" fmla="*/ 337042 h 528610"/>
                <a:gd name="connsiteX21" fmla="*/ 449918 w 577818"/>
                <a:gd name="connsiteY21" fmla="*/ 306646 h 528610"/>
                <a:gd name="connsiteX22" fmla="*/ 451764 w 577818"/>
                <a:gd name="connsiteY22" fmla="*/ 262432 h 528610"/>
                <a:gd name="connsiteX23" fmla="*/ 404708 w 577818"/>
                <a:gd name="connsiteY23" fmla="*/ 142686 h 528610"/>
                <a:gd name="connsiteX24" fmla="*/ 415780 w 577818"/>
                <a:gd name="connsiteY24" fmla="*/ 140844 h 528610"/>
                <a:gd name="connsiteX25" fmla="*/ 68974 w 577818"/>
                <a:gd name="connsiteY25" fmla="*/ 140844 h 528610"/>
                <a:gd name="connsiteX26" fmla="*/ 92967 w 577818"/>
                <a:gd name="connsiteY26" fmla="*/ 140844 h 528610"/>
                <a:gd name="connsiteX27" fmla="*/ 109578 w 577818"/>
                <a:gd name="connsiteY27" fmla="*/ 148213 h 528610"/>
                <a:gd name="connsiteX28" fmla="*/ 121575 w 577818"/>
                <a:gd name="connsiteY28" fmla="*/ 148213 h 528610"/>
                <a:gd name="connsiteX29" fmla="*/ 138186 w 577818"/>
                <a:gd name="connsiteY29" fmla="*/ 140844 h 528610"/>
                <a:gd name="connsiteX30" fmla="*/ 162180 w 577818"/>
                <a:gd name="connsiteY30" fmla="*/ 140844 h 528610"/>
                <a:gd name="connsiteX31" fmla="*/ 172331 w 577818"/>
                <a:gd name="connsiteY31" fmla="*/ 142686 h 528610"/>
                <a:gd name="connsiteX32" fmla="*/ 126189 w 577818"/>
                <a:gd name="connsiteY32" fmla="*/ 262432 h 528610"/>
                <a:gd name="connsiteX33" fmla="*/ 127112 w 577818"/>
                <a:gd name="connsiteY33" fmla="*/ 306646 h 528610"/>
                <a:gd name="connsiteX34" fmla="*/ 159412 w 577818"/>
                <a:gd name="connsiteY34" fmla="*/ 337042 h 528610"/>
                <a:gd name="connsiteX35" fmla="*/ 175100 w 577818"/>
                <a:gd name="connsiteY35" fmla="*/ 340727 h 528610"/>
                <a:gd name="connsiteX36" fmla="*/ 183405 w 577818"/>
                <a:gd name="connsiteY36" fmla="*/ 371124 h 528610"/>
                <a:gd name="connsiteX37" fmla="*/ 158489 w 577818"/>
                <a:gd name="connsiteY37" fmla="*/ 459551 h 528610"/>
                <a:gd name="connsiteX38" fmla="*/ 116038 w 577818"/>
                <a:gd name="connsiteY38" fmla="*/ 310330 h 528610"/>
                <a:gd name="connsiteX39" fmla="*/ 69896 w 577818"/>
                <a:gd name="connsiteY39" fmla="*/ 469684 h 528610"/>
                <a:gd name="connsiteX40" fmla="*/ 46826 w 577818"/>
                <a:gd name="connsiteY40" fmla="*/ 487185 h 528610"/>
                <a:gd name="connsiteX41" fmla="*/ 40366 w 577818"/>
                <a:gd name="connsiteY41" fmla="*/ 486264 h 528610"/>
                <a:gd name="connsiteX42" fmla="*/ 22832 w 577818"/>
                <a:gd name="connsiteY42" fmla="*/ 455867 h 528610"/>
                <a:gd name="connsiteX43" fmla="*/ 68051 w 577818"/>
                <a:gd name="connsiteY43" fmla="*/ 299277 h 528610"/>
                <a:gd name="connsiteX44" fmla="*/ 68051 w 577818"/>
                <a:gd name="connsiteY44" fmla="*/ 233877 h 528610"/>
                <a:gd name="connsiteX45" fmla="*/ 46826 w 577818"/>
                <a:gd name="connsiteY45" fmla="*/ 289144 h 528610"/>
                <a:gd name="connsiteX46" fmla="*/ 15449 w 577818"/>
                <a:gd name="connsiteY46" fmla="*/ 302961 h 528610"/>
                <a:gd name="connsiteX47" fmla="*/ 1607 w 577818"/>
                <a:gd name="connsiteY47" fmla="*/ 271643 h 528610"/>
                <a:gd name="connsiteX48" fmla="*/ 45903 w 577818"/>
                <a:gd name="connsiteY48" fmla="*/ 156503 h 528610"/>
                <a:gd name="connsiteX49" fmla="*/ 68974 w 577818"/>
                <a:gd name="connsiteY49" fmla="*/ 140844 h 528610"/>
                <a:gd name="connsiteX50" fmla="*/ 233235 w 577818"/>
                <a:gd name="connsiteY50" fmla="*/ 116877 h 528610"/>
                <a:gd name="connsiteX51" fmla="*/ 261828 w 577818"/>
                <a:gd name="connsiteY51" fmla="*/ 116877 h 528610"/>
                <a:gd name="connsiteX52" fmla="*/ 282120 w 577818"/>
                <a:gd name="connsiteY52" fmla="*/ 126088 h 528610"/>
                <a:gd name="connsiteX53" fmla="*/ 268285 w 577818"/>
                <a:gd name="connsiteY53" fmla="*/ 224646 h 528610"/>
                <a:gd name="connsiteX54" fmla="*/ 288577 w 577818"/>
                <a:gd name="connsiteY54" fmla="*/ 242147 h 528610"/>
                <a:gd name="connsiteX55" fmla="*/ 309792 w 577818"/>
                <a:gd name="connsiteY55" fmla="*/ 224646 h 528610"/>
                <a:gd name="connsiteX56" fmla="*/ 295956 w 577818"/>
                <a:gd name="connsiteY56" fmla="*/ 126088 h 528610"/>
                <a:gd name="connsiteX57" fmla="*/ 316248 w 577818"/>
                <a:gd name="connsiteY57" fmla="*/ 116877 h 528610"/>
                <a:gd name="connsiteX58" fmla="*/ 344842 w 577818"/>
                <a:gd name="connsiteY58" fmla="*/ 116877 h 528610"/>
                <a:gd name="connsiteX59" fmla="*/ 371590 w 577818"/>
                <a:gd name="connsiteY59" fmla="*/ 135299 h 528610"/>
                <a:gd name="connsiteX60" fmla="*/ 424166 w 577818"/>
                <a:gd name="connsiteY60" fmla="*/ 272543 h 528610"/>
                <a:gd name="connsiteX61" fmla="*/ 407563 w 577818"/>
                <a:gd name="connsiteY61" fmla="*/ 310309 h 528610"/>
                <a:gd name="connsiteX62" fmla="*/ 370668 w 577818"/>
                <a:gd name="connsiteY62" fmla="*/ 293729 h 528610"/>
                <a:gd name="connsiteX63" fmla="*/ 344842 w 577818"/>
                <a:gd name="connsiteY63" fmla="*/ 228330 h 528610"/>
                <a:gd name="connsiteX64" fmla="*/ 344842 w 577818"/>
                <a:gd name="connsiteY64" fmla="*/ 305703 h 528610"/>
                <a:gd name="connsiteX65" fmla="*/ 398339 w 577818"/>
                <a:gd name="connsiteY65" fmla="*/ 491766 h 528610"/>
                <a:gd name="connsiteX66" fmla="*/ 378969 w 577818"/>
                <a:gd name="connsiteY66" fmla="*/ 527689 h 528610"/>
                <a:gd name="connsiteX67" fmla="*/ 370668 w 577818"/>
                <a:gd name="connsiteY67" fmla="*/ 528610 h 528610"/>
                <a:gd name="connsiteX68" fmla="*/ 342997 w 577818"/>
                <a:gd name="connsiteY68" fmla="*/ 508346 h 528610"/>
                <a:gd name="connsiteX69" fmla="*/ 288577 w 577818"/>
                <a:gd name="connsiteY69" fmla="*/ 319520 h 528610"/>
                <a:gd name="connsiteX70" fmla="*/ 235080 w 577818"/>
                <a:gd name="connsiteY70" fmla="*/ 508346 h 528610"/>
                <a:gd name="connsiteX71" fmla="*/ 207408 w 577818"/>
                <a:gd name="connsiteY71" fmla="*/ 528610 h 528610"/>
                <a:gd name="connsiteX72" fmla="*/ 199107 w 577818"/>
                <a:gd name="connsiteY72" fmla="*/ 527689 h 528610"/>
                <a:gd name="connsiteX73" fmla="*/ 178815 w 577818"/>
                <a:gd name="connsiteY73" fmla="*/ 491766 h 528610"/>
                <a:gd name="connsiteX74" fmla="*/ 232312 w 577818"/>
                <a:gd name="connsiteY74" fmla="*/ 305703 h 528610"/>
                <a:gd name="connsiteX75" fmla="*/ 232312 w 577818"/>
                <a:gd name="connsiteY75" fmla="*/ 228330 h 528610"/>
                <a:gd name="connsiteX76" fmla="*/ 207408 w 577818"/>
                <a:gd name="connsiteY76" fmla="*/ 293729 h 528610"/>
                <a:gd name="connsiteX77" fmla="*/ 169591 w 577818"/>
                <a:gd name="connsiteY77" fmla="*/ 310309 h 528610"/>
                <a:gd name="connsiteX78" fmla="*/ 152988 w 577818"/>
                <a:gd name="connsiteY78" fmla="*/ 272543 h 528610"/>
                <a:gd name="connsiteX79" fmla="*/ 206486 w 577818"/>
                <a:gd name="connsiteY79" fmla="*/ 135299 h 528610"/>
                <a:gd name="connsiteX80" fmla="*/ 233235 w 577818"/>
                <a:gd name="connsiteY80" fmla="*/ 116877 h 528610"/>
                <a:gd name="connsiteX81" fmla="*/ 461986 w 577818"/>
                <a:gd name="connsiteY81" fmla="*/ 42312 h 528610"/>
                <a:gd name="connsiteX82" fmla="*/ 505334 w 577818"/>
                <a:gd name="connsiteY82" fmla="*/ 85586 h 528610"/>
                <a:gd name="connsiteX83" fmla="*/ 461986 w 577818"/>
                <a:gd name="connsiteY83" fmla="*/ 128860 h 528610"/>
                <a:gd name="connsiteX84" fmla="*/ 418638 w 577818"/>
                <a:gd name="connsiteY84" fmla="*/ 85586 h 528610"/>
                <a:gd name="connsiteX85" fmla="*/ 461986 w 577818"/>
                <a:gd name="connsiteY85" fmla="*/ 42312 h 528610"/>
                <a:gd name="connsiteX86" fmla="*/ 115572 w 577818"/>
                <a:gd name="connsiteY86" fmla="*/ 42312 h 528610"/>
                <a:gd name="connsiteX87" fmla="*/ 158403 w 577818"/>
                <a:gd name="connsiteY87" fmla="*/ 85586 h 528610"/>
                <a:gd name="connsiteX88" fmla="*/ 115572 w 577818"/>
                <a:gd name="connsiteY88" fmla="*/ 128860 h 528610"/>
                <a:gd name="connsiteX89" fmla="*/ 72741 w 577818"/>
                <a:gd name="connsiteY89" fmla="*/ 85586 h 528610"/>
                <a:gd name="connsiteX90" fmla="*/ 115572 w 577818"/>
                <a:gd name="connsiteY90" fmla="*/ 42312 h 528610"/>
                <a:gd name="connsiteX91" fmla="*/ 289038 w 577818"/>
                <a:gd name="connsiteY91" fmla="*/ 0 h 528610"/>
                <a:gd name="connsiteX92" fmla="*/ 340227 w 577818"/>
                <a:gd name="connsiteY92" fmla="*/ 51559 h 528610"/>
                <a:gd name="connsiteX93" fmla="*/ 289038 w 577818"/>
                <a:gd name="connsiteY93" fmla="*/ 103118 h 528610"/>
                <a:gd name="connsiteX94" fmla="*/ 237849 w 577818"/>
                <a:gd name="connsiteY94" fmla="*/ 51559 h 528610"/>
                <a:gd name="connsiteX95" fmla="*/ 289038 w 577818"/>
                <a:gd name="connsiteY95" fmla="*/ 0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818" h="528610">
                  <a:moveTo>
                    <a:pt x="415780" y="140844"/>
                  </a:moveTo>
                  <a:lnTo>
                    <a:pt x="438846" y="140844"/>
                  </a:lnTo>
                  <a:cubicBezTo>
                    <a:pt x="446228" y="140844"/>
                    <a:pt x="451764" y="143607"/>
                    <a:pt x="456377" y="148213"/>
                  </a:cubicBezTo>
                  <a:lnTo>
                    <a:pt x="468371" y="148213"/>
                  </a:lnTo>
                  <a:cubicBezTo>
                    <a:pt x="472062" y="143607"/>
                    <a:pt x="478521" y="140844"/>
                    <a:pt x="484979" y="140844"/>
                  </a:cubicBezTo>
                  <a:lnTo>
                    <a:pt x="508968" y="140844"/>
                  </a:lnTo>
                  <a:cubicBezTo>
                    <a:pt x="519117" y="140844"/>
                    <a:pt x="527421" y="146371"/>
                    <a:pt x="531112" y="155582"/>
                  </a:cubicBezTo>
                  <a:lnTo>
                    <a:pt x="576322" y="271643"/>
                  </a:lnTo>
                  <a:cubicBezTo>
                    <a:pt x="580935" y="284539"/>
                    <a:pt x="574477" y="298355"/>
                    <a:pt x="562482" y="302961"/>
                  </a:cubicBezTo>
                  <a:cubicBezTo>
                    <a:pt x="549565" y="307567"/>
                    <a:pt x="535725" y="302040"/>
                    <a:pt x="531112" y="289144"/>
                  </a:cubicBezTo>
                  <a:lnTo>
                    <a:pt x="508968" y="233877"/>
                  </a:lnTo>
                  <a:lnTo>
                    <a:pt x="508968" y="299277"/>
                  </a:lnTo>
                  <a:lnTo>
                    <a:pt x="554178" y="455867"/>
                  </a:lnTo>
                  <a:cubicBezTo>
                    <a:pt x="557869" y="468763"/>
                    <a:pt x="550488" y="482579"/>
                    <a:pt x="537570" y="486264"/>
                  </a:cubicBezTo>
                  <a:cubicBezTo>
                    <a:pt x="535725" y="487185"/>
                    <a:pt x="532957" y="487185"/>
                    <a:pt x="531112" y="487185"/>
                  </a:cubicBezTo>
                  <a:cubicBezTo>
                    <a:pt x="520040" y="487185"/>
                    <a:pt x="510813" y="479816"/>
                    <a:pt x="507123" y="469684"/>
                  </a:cubicBezTo>
                  <a:lnTo>
                    <a:pt x="461913" y="310330"/>
                  </a:lnTo>
                  <a:lnTo>
                    <a:pt x="419471" y="459551"/>
                  </a:lnTo>
                  <a:lnTo>
                    <a:pt x="393636" y="371124"/>
                  </a:lnTo>
                  <a:lnTo>
                    <a:pt x="402863" y="340727"/>
                  </a:lnTo>
                  <a:cubicBezTo>
                    <a:pt x="408399" y="339806"/>
                    <a:pt x="413012" y="338885"/>
                    <a:pt x="418548" y="337042"/>
                  </a:cubicBezTo>
                  <a:cubicBezTo>
                    <a:pt x="432388" y="331516"/>
                    <a:pt x="444382" y="320462"/>
                    <a:pt x="449918" y="306646"/>
                  </a:cubicBezTo>
                  <a:cubicBezTo>
                    <a:pt x="456377" y="292829"/>
                    <a:pt x="457299" y="277170"/>
                    <a:pt x="451764" y="262432"/>
                  </a:cubicBezTo>
                  <a:lnTo>
                    <a:pt x="404708" y="142686"/>
                  </a:lnTo>
                  <a:cubicBezTo>
                    <a:pt x="408399" y="141765"/>
                    <a:pt x="412089" y="140844"/>
                    <a:pt x="415780" y="140844"/>
                  </a:cubicBezTo>
                  <a:close/>
                  <a:moveTo>
                    <a:pt x="68974" y="140844"/>
                  </a:moveTo>
                  <a:lnTo>
                    <a:pt x="92967" y="140844"/>
                  </a:lnTo>
                  <a:cubicBezTo>
                    <a:pt x="99427" y="140844"/>
                    <a:pt x="104964" y="143607"/>
                    <a:pt x="109578" y="148213"/>
                  </a:cubicBezTo>
                  <a:lnTo>
                    <a:pt x="121575" y="148213"/>
                  </a:lnTo>
                  <a:cubicBezTo>
                    <a:pt x="126189" y="143607"/>
                    <a:pt x="131726" y="140844"/>
                    <a:pt x="138186" y="140844"/>
                  </a:cubicBezTo>
                  <a:lnTo>
                    <a:pt x="162180" y="140844"/>
                  </a:lnTo>
                  <a:cubicBezTo>
                    <a:pt x="165871" y="140844"/>
                    <a:pt x="169563" y="141765"/>
                    <a:pt x="172331" y="142686"/>
                  </a:cubicBezTo>
                  <a:lnTo>
                    <a:pt x="126189" y="262432"/>
                  </a:lnTo>
                  <a:cubicBezTo>
                    <a:pt x="120652" y="277170"/>
                    <a:pt x="120652" y="292829"/>
                    <a:pt x="127112" y="306646"/>
                  </a:cubicBezTo>
                  <a:cubicBezTo>
                    <a:pt x="133572" y="320462"/>
                    <a:pt x="144646" y="331516"/>
                    <a:pt x="159412" y="337042"/>
                  </a:cubicBezTo>
                  <a:cubicBezTo>
                    <a:pt x="164026" y="338885"/>
                    <a:pt x="169563" y="340727"/>
                    <a:pt x="175100" y="340727"/>
                  </a:cubicBezTo>
                  <a:lnTo>
                    <a:pt x="183405" y="371124"/>
                  </a:lnTo>
                  <a:lnTo>
                    <a:pt x="158489" y="459551"/>
                  </a:lnTo>
                  <a:lnTo>
                    <a:pt x="116038" y="310330"/>
                  </a:lnTo>
                  <a:lnTo>
                    <a:pt x="69896" y="469684"/>
                  </a:lnTo>
                  <a:cubicBezTo>
                    <a:pt x="67128" y="479816"/>
                    <a:pt x="56977" y="487185"/>
                    <a:pt x="46826" y="487185"/>
                  </a:cubicBezTo>
                  <a:cubicBezTo>
                    <a:pt x="44057" y="487185"/>
                    <a:pt x="42212" y="487185"/>
                    <a:pt x="40366" y="486264"/>
                  </a:cubicBezTo>
                  <a:cubicBezTo>
                    <a:pt x="27446" y="482579"/>
                    <a:pt x="19141" y="468763"/>
                    <a:pt x="22832" y="455867"/>
                  </a:cubicBezTo>
                  <a:lnTo>
                    <a:pt x="68051" y="299277"/>
                  </a:lnTo>
                  <a:lnTo>
                    <a:pt x="68051" y="233877"/>
                  </a:lnTo>
                  <a:lnTo>
                    <a:pt x="46826" y="289144"/>
                  </a:lnTo>
                  <a:cubicBezTo>
                    <a:pt x="42212" y="302040"/>
                    <a:pt x="27446" y="307567"/>
                    <a:pt x="15449" y="302961"/>
                  </a:cubicBezTo>
                  <a:cubicBezTo>
                    <a:pt x="2530" y="298355"/>
                    <a:pt x="-3007" y="284539"/>
                    <a:pt x="1607" y="271643"/>
                  </a:cubicBezTo>
                  <a:lnTo>
                    <a:pt x="45903" y="156503"/>
                  </a:lnTo>
                  <a:cubicBezTo>
                    <a:pt x="49594" y="146371"/>
                    <a:pt x="58822" y="140844"/>
                    <a:pt x="68974" y="140844"/>
                  </a:cubicBezTo>
                  <a:close/>
                  <a:moveTo>
                    <a:pt x="233235" y="116877"/>
                  </a:moveTo>
                  <a:lnTo>
                    <a:pt x="261828" y="116877"/>
                  </a:lnTo>
                  <a:cubicBezTo>
                    <a:pt x="269207" y="116877"/>
                    <a:pt x="276586" y="120561"/>
                    <a:pt x="282120" y="126088"/>
                  </a:cubicBezTo>
                  <a:lnTo>
                    <a:pt x="268285" y="224646"/>
                  </a:lnTo>
                  <a:lnTo>
                    <a:pt x="288577" y="242147"/>
                  </a:lnTo>
                  <a:lnTo>
                    <a:pt x="309792" y="224646"/>
                  </a:lnTo>
                  <a:lnTo>
                    <a:pt x="295956" y="126088"/>
                  </a:lnTo>
                  <a:cubicBezTo>
                    <a:pt x="301490" y="120561"/>
                    <a:pt x="307947" y="116877"/>
                    <a:pt x="316248" y="116877"/>
                  </a:cubicBezTo>
                  <a:lnTo>
                    <a:pt x="344842" y="116877"/>
                  </a:lnTo>
                  <a:cubicBezTo>
                    <a:pt x="355910" y="116877"/>
                    <a:pt x="366979" y="124246"/>
                    <a:pt x="371590" y="135299"/>
                  </a:cubicBezTo>
                  <a:lnTo>
                    <a:pt x="424166" y="272543"/>
                  </a:lnTo>
                  <a:cubicBezTo>
                    <a:pt x="430622" y="288202"/>
                    <a:pt x="423243" y="304782"/>
                    <a:pt x="407563" y="310309"/>
                  </a:cubicBezTo>
                  <a:cubicBezTo>
                    <a:pt x="392805" y="315835"/>
                    <a:pt x="376202" y="308466"/>
                    <a:pt x="370668" y="293729"/>
                  </a:cubicBezTo>
                  <a:lnTo>
                    <a:pt x="344842" y="228330"/>
                  </a:lnTo>
                  <a:lnTo>
                    <a:pt x="344842" y="305703"/>
                  </a:lnTo>
                  <a:lnTo>
                    <a:pt x="398339" y="491766"/>
                  </a:lnTo>
                  <a:cubicBezTo>
                    <a:pt x="402951" y="507425"/>
                    <a:pt x="393727" y="523083"/>
                    <a:pt x="378969" y="527689"/>
                  </a:cubicBezTo>
                  <a:cubicBezTo>
                    <a:pt x="376202" y="528610"/>
                    <a:pt x="373435" y="528610"/>
                    <a:pt x="370668" y="528610"/>
                  </a:cubicBezTo>
                  <a:cubicBezTo>
                    <a:pt x="357755" y="528610"/>
                    <a:pt x="346686" y="520320"/>
                    <a:pt x="342997" y="508346"/>
                  </a:cubicBezTo>
                  <a:lnTo>
                    <a:pt x="288577" y="319520"/>
                  </a:lnTo>
                  <a:lnTo>
                    <a:pt x="235080" y="508346"/>
                  </a:lnTo>
                  <a:cubicBezTo>
                    <a:pt x="231390" y="520320"/>
                    <a:pt x="219399" y="528610"/>
                    <a:pt x="207408" y="528610"/>
                  </a:cubicBezTo>
                  <a:cubicBezTo>
                    <a:pt x="204641" y="528610"/>
                    <a:pt x="201874" y="528610"/>
                    <a:pt x="199107" y="527689"/>
                  </a:cubicBezTo>
                  <a:cubicBezTo>
                    <a:pt x="183427" y="523083"/>
                    <a:pt x="175125" y="507425"/>
                    <a:pt x="178815" y="491766"/>
                  </a:cubicBezTo>
                  <a:lnTo>
                    <a:pt x="232312" y="305703"/>
                  </a:lnTo>
                  <a:lnTo>
                    <a:pt x="232312" y="228330"/>
                  </a:lnTo>
                  <a:lnTo>
                    <a:pt x="207408" y="293729"/>
                  </a:lnTo>
                  <a:cubicBezTo>
                    <a:pt x="201874" y="308466"/>
                    <a:pt x="184349" y="315835"/>
                    <a:pt x="169591" y="310309"/>
                  </a:cubicBezTo>
                  <a:cubicBezTo>
                    <a:pt x="154833" y="304782"/>
                    <a:pt x="147454" y="288202"/>
                    <a:pt x="152988" y="272543"/>
                  </a:cubicBezTo>
                  <a:lnTo>
                    <a:pt x="206486" y="135299"/>
                  </a:lnTo>
                  <a:cubicBezTo>
                    <a:pt x="211098" y="124246"/>
                    <a:pt x="221244" y="116877"/>
                    <a:pt x="233235" y="116877"/>
                  </a:cubicBezTo>
                  <a:close/>
                  <a:moveTo>
                    <a:pt x="461986" y="42312"/>
                  </a:moveTo>
                  <a:cubicBezTo>
                    <a:pt x="485926" y="42312"/>
                    <a:pt x="505334" y="61686"/>
                    <a:pt x="505334" y="85586"/>
                  </a:cubicBezTo>
                  <a:cubicBezTo>
                    <a:pt x="505334" y="109486"/>
                    <a:pt x="485926" y="128860"/>
                    <a:pt x="461986" y="128860"/>
                  </a:cubicBezTo>
                  <a:cubicBezTo>
                    <a:pt x="438046" y="128860"/>
                    <a:pt x="418638" y="109486"/>
                    <a:pt x="418638" y="85586"/>
                  </a:cubicBezTo>
                  <a:cubicBezTo>
                    <a:pt x="418638" y="61686"/>
                    <a:pt x="438046" y="42312"/>
                    <a:pt x="461986" y="42312"/>
                  </a:cubicBezTo>
                  <a:close/>
                  <a:moveTo>
                    <a:pt x="115572" y="42312"/>
                  </a:moveTo>
                  <a:cubicBezTo>
                    <a:pt x="139227" y="42312"/>
                    <a:pt x="158403" y="61686"/>
                    <a:pt x="158403" y="85586"/>
                  </a:cubicBezTo>
                  <a:cubicBezTo>
                    <a:pt x="158403" y="109486"/>
                    <a:pt x="139227" y="128860"/>
                    <a:pt x="115572" y="128860"/>
                  </a:cubicBezTo>
                  <a:cubicBezTo>
                    <a:pt x="91917" y="128860"/>
                    <a:pt x="72741" y="109486"/>
                    <a:pt x="72741" y="85586"/>
                  </a:cubicBezTo>
                  <a:cubicBezTo>
                    <a:pt x="72741" y="61686"/>
                    <a:pt x="91917" y="42312"/>
                    <a:pt x="115572" y="42312"/>
                  </a:cubicBezTo>
                  <a:close/>
                  <a:moveTo>
                    <a:pt x="289038" y="0"/>
                  </a:moveTo>
                  <a:cubicBezTo>
                    <a:pt x="317309" y="0"/>
                    <a:pt x="340227" y="23084"/>
                    <a:pt x="340227" y="51559"/>
                  </a:cubicBezTo>
                  <a:cubicBezTo>
                    <a:pt x="340227" y="80034"/>
                    <a:pt x="317309" y="103118"/>
                    <a:pt x="289038" y="103118"/>
                  </a:cubicBezTo>
                  <a:cubicBezTo>
                    <a:pt x="260767" y="103118"/>
                    <a:pt x="237849" y="80034"/>
                    <a:pt x="237849" y="51559"/>
                  </a:cubicBezTo>
                  <a:cubicBezTo>
                    <a:pt x="237849" y="23084"/>
                    <a:pt x="260767" y="0"/>
                    <a:pt x="289038"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0" name="Rectangle 8">
              <a:extLst>
                <a:ext uri="{FF2B5EF4-FFF2-40B4-BE49-F238E27FC236}">
                  <a16:creationId xmlns:a16="http://schemas.microsoft.com/office/drawing/2014/main" id="{304A3C32-CE12-407C-91AD-F2F523B755CA}"/>
                </a:ext>
              </a:extLst>
            </p:cNvPr>
            <p:cNvSpPr>
              <a:spLocks noChangeArrowheads="1"/>
            </p:cNvSpPr>
            <p:nvPr/>
          </p:nvSpPr>
          <p:spPr bwMode="auto">
            <a:xfrm>
              <a:off x="1370013" y="1731118"/>
              <a:ext cx="17463" cy="15975"/>
            </a:xfrm>
            <a:custGeom>
              <a:avLst/>
              <a:gdLst>
                <a:gd name="connsiteX0" fmla="*/ 415780 w 577818"/>
                <a:gd name="connsiteY0" fmla="*/ 140844 h 528610"/>
                <a:gd name="connsiteX1" fmla="*/ 438846 w 577818"/>
                <a:gd name="connsiteY1" fmla="*/ 140844 h 528610"/>
                <a:gd name="connsiteX2" fmla="*/ 456377 w 577818"/>
                <a:gd name="connsiteY2" fmla="*/ 148213 h 528610"/>
                <a:gd name="connsiteX3" fmla="*/ 468371 w 577818"/>
                <a:gd name="connsiteY3" fmla="*/ 148213 h 528610"/>
                <a:gd name="connsiteX4" fmla="*/ 484979 w 577818"/>
                <a:gd name="connsiteY4" fmla="*/ 140844 h 528610"/>
                <a:gd name="connsiteX5" fmla="*/ 508968 w 577818"/>
                <a:gd name="connsiteY5" fmla="*/ 140844 h 528610"/>
                <a:gd name="connsiteX6" fmla="*/ 531112 w 577818"/>
                <a:gd name="connsiteY6" fmla="*/ 155582 h 528610"/>
                <a:gd name="connsiteX7" fmla="*/ 576322 w 577818"/>
                <a:gd name="connsiteY7" fmla="*/ 271643 h 528610"/>
                <a:gd name="connsiteX8" fmla="*/ 562482 w 577818"/>
                <a:gd name="connsiteY8" fmla="*/ 302961 h 528610"/>
                <a:gd name="connsiteX9" fmla="*/ 531112 w 577818"/>
                <a:gd name="connsiteY9" fmla="*/ 289144 h 528610"/>
                <a:gd name="connsiteX10" fmla="*/ 508968 w 577818"/>
                <a:gd name="connsiteY10" fmla="*/ 233877 h 528610"/>
                <a:gd name="connsiteX11" fmla="*/ 508968 w 577818"/>
                <a:gd name="connsiteY11" fmla="*/ 299277 h 528610"/>
                <a:gd name="connsiteX12" fmla="*/ 554178 w 577818"/>
                <a:gd name="connsiteY12" fmla="*/ 455867 h 528610"/>
                <a:gd name="connsiteX13" fmla="*/ 537570 w 577818"/>
                <a:gd name="connsiteY13" fmla="*/ 486264 h 528610"/>
                <a:gd name="connsiteX14" fmla="*/ 531112 w 577818"/>
                <a:gd name="connsiteY14" fmla="*/ 487185 h 528610"/>
                <a:gd name="connsiteX15" fmla="*/ 507123 w 577818"/>
                <a:gd name="connsiteY15" fmla="*/ 469684 h 528610"/>
                <a:gd name="connsiteX16" fmla="*/ 461913 w 577818"/>
                <a:gd name="connsiteY16" fmla="*/ 310330 h 528610"/>
                <a:gd name="connsiteX17" fmla="*/ 419471 w 577818"/>
                <a:gd name="connsiteY17" fmla="*/ 459551 h 528610"/>
                <a:gd name="connsiteX18" fmla="*/ 393636 w 577818"/>
                <a:gd name="connsiteY18" fmla="*/ 371124 h 528610"/>
                <a:gd name="connsiteX19" fmla="*/ 402863 w 577818"/>
                <a:gd name="connsiteY19" fmla="*/ 340727 h 528610"/>
                <a:gd name="connsiteX20" fmla="*/ 418548 w 577818"/>
                <a:gd name="connsiteY20" fmla="*/ 337042 h 528610"/>
                <a:gd name="connsiteX21" fmla="*/ 449918 w 577818"/>
                <a:gd name="connsiteY21" fmla="*/ 306646 h 528610"/>
                <a:gd name="connsiteX22" fmla="*/ 451764 w 577818"/>
                <a:gd name="connsiteY22" fmla="*/ 262432 h 528610"/>
                <a:gd name="connsiteX23" fmla="*/ 404708 w 577818"/>
                <a:gd name="connsiteY23" fmla="*/ 142686 h 528610"/>
                <a:gd name="connsiteX24" fmla="*/ 415780 w 577818"/>
                <a:gd name="connsiteY24" fmla="*/ 140844 h 528610"/>
                <a:gd name="connsiteX25" fmla="*/ 68974 w 577818"/>
                <a:gd name="connsiteY25" fmla="*/ 140844 h 528610"/>
                <a:gd name="connsiteX26" fmla="*/ 92967 w 577818"/>
                <a:gd name="connsiteY26" fmla="*/ 140844 h 528610"/>
                <a:gd name="connsiteX27" fmla="*/ 109578 w 577818"/>
                <a:gd name="connsiteY27" fmla="*/ 148213 h 528610"/>
                <a:gd name="connsiteX28" fmla="*/ 121575 w 577818"/>
                <a:gd name="connsiteY28" fmla="*/ 148213 h 528610"/>
                <a:gd name="connsiteX29" fmla="*/ 138186 w 577818"/>
                <a:gd name="connsiteY29" fmla="*/ 140844 h 528610"/>
                <a:gd name="connsiteX30" fmla="*/ 162180 w 577818"/>
                <a:gd name="connsiteY30" fmla="*/ 140844 h 528610"/>
                <a:gd name="connsiteX31" fmla="*/ 172331 w 577818"/>
                <a:gd name="connsiteY31" fmla="*/ 142686 h 528610"/>
                <a:gd name="connsiteX32" fmla="*/ 126189 w 577818"/>
                <a:gd name="connsiteY32" fmla="*/ 262432 h 528610"/>
                <a:gd name="connsiteX33" fmla="*/ 127112 w 577818"/>
                <a:gd name="connsiteY33" fmla="*/ 306646 h 528610"/>
                <a:gd name="connsiteX34" fmla="*/ 159412 w 577818"/>
                <a:gd name="connsiteY34" fmla="*/ 337042 h 528610"/>
                <a:gd name="connsiteX35" fmla="*/ 175100 w 577818"/>
                <a:gd name="connsiteY35" fmla="*/ 340727 h 528610"/>
                <a:gd name="connsiteX36" fmla="*/ 183405 w 577818"/>
                <a:gd name="connsiteY36" fmla="*/ 371124 h 528610"/>
                <a:gd name="connsiteX37" fmla="*/ 158489 w 577818"/>
                <a:gd name="connsiteY37" fmla="*/ 459551 h 528610"/>
                <a:gd name="connsiteX38" fmla="*/ 116038 w 577818"/>
                <a:gd name="connsiteY38" fmla="*/ 310330 h 528610"/>
                <a:gd name="connsiteX39" fmla="*/ 69896 w 577818"/>
                <a:gd name="connsiteY39" fmla="*/ 469684 h 528610"/>
                <a:gd name="connsiteX40" fmla="*/ 46826 w 577818"/>
                <a:gd name="connsiteY40" fmla="*/ 487185 h 528610"/>
                <a:gd name="connsiteX41" fmla="*/ 40366 w 577818"/>
                <a:gd name="connsiteY41" fmla="*/ 486264 h 528610"/>
                <a:gd name="connsiteX42" fmla="*/ 22832 w 577818"/>
                <a:gd name="connsiteY42" fmla="*/ 455867 h 528610"/>
                <a:gd name="connsiteX43" fmla="*/ 68051 w 577818"/>
                <a:gd name="connsiteY43" fmla="*/ 299277 h 528610"/>
                <a:gd name="connsiteX44" fmla="*/ 68051 w 577818"/>
                <a:gd name="connsiteY44" fmla="*/ 233877 h 528610"/>
                <a:gd name="connsiteX45" fmla="*/ 46826 w 577818"/>
                <a:gd name="connsiteY45" fmla="*/ 289144 h 528610"/>
                <a:gd name="connsiteX46" fmla="*/ 15449 w 577818"/>
                <a:gd name="connsiteY46" fmla="*/ 302961 h 528610"/>
                <a:gd name="connsiteX47" fmla="*/ 1607 w 577818"/>
                <a:gd name="connsiteY47" fmla="*/ 271643 h 528610"/>
                <a:gd name="connsiteX48" fmla="*/ 45903 w 577818"/>
                <a:gd name="connsiteY48" fmla="*/ 156503 h 528610"/>
                <a:gd name="connsiteX49" fmla="*/ 68974 w 577818"/>
                <a:gd name="connsiteY49" fmla="*/ 140844 h 528610"/>
                <a:gd name="connsiteX50" fmla="*/ 233235 w 577818"/>
                <a:gd name="connsiteY50" fmla="*/ 116877 h 528610"/>
                <a:gd name="connsiteX51" fmla="*/ 261828 w 577818"/>
                <a:gd name="connsiteY51" fmla="*/ 116877 h 528610"/>
                <a:gd name="connsiteX52" fmla="*/ 282120 w 577818"/>
                <a:gd name="connsiteY52" fmla="*/ 126088 h 528610"/>
                <a:gd name="connsiteX53" fmla="*/ 268285 w 577818"/>
                <a:gd name="connsiteY53" fmla="*/ 224646 h 528610"/>
                <a:gd name="connsiteX54" fmla="*/ 288577 w 577818"/>
                <a:gd name="connsiteY54" fmla="*/ 242147 h 528610"/>
                <a:gd name="connsiteX55" fmla="*/ 309792 w 577818"/>
                <a:gd name="connsiteY55" fmla="*/ 224646 h 528610"/>
                <a:gd name="connsiteX56" fmla="*/ 295956 w 577818"/>
                <a:gd name="connsiteY56" fmla="*/ 126088 h 528610"/>
                <a:gd name="connsiteX57" fmla="*/ 316248 w 577818"/>
                <a:gd name="connsiteY57" fmla="*/ 116877 h 528610"/>
                <a:gd name="connsiteX58" fmla="*/ 344842 w 577818"/>
                <a:gd name="connsiteY58" fmla="*/ 116877 h 528610"/>
                <a:gd name="connsiteX59" fmla="*/ 371590 w 577818"/>
                <a:gd name="connsiteY59" fmla="*/ 135299 h 528610"/>
                <a:gd name="connsiteX60" fmla="*/ 424166 w 577818"/>
                <a:gd name="connsiteY60" fmla="*/ 272543 h 528610"/>
                <a:gd name="connsiteX61" fmla="*/ 407563 w 577818"/>
                <a:gd name="connsiteY61" fmla="*/ 310309 h 528610"/>
                <a:gd name="connsiteX62" fmla="*/ 370668 w 577818"/>
                <a:gd name="connsiteY62" fmla="*/ 293729 h 528610"/>
                <a:gd name="connsiteX63" fmla="*/ 344842 w 577818"/>
                <a:gd name="connsiteY63" fmla="*/ 228330 h 528610"/>
                <a:gd name="connsiteX64" fmla="*/ 344842 w 577818"/>
                <a:gd name="connsiteY64" fmla="*/ 305703 h 528610"/>
                <a:gd name="connsiteX65" fmla="*/ 398339 w 577818"/>
                <a:gd name="connsiteY65" fmla="*/ 491766 h 528610"/>
                <a:gd name="connsiteX66" fmla="*/ 378969 w 577818"/>
                <a:gd name="connsiteY66" fmla="*/ 527689 h 528610"/>
                <a:gd name="connsiteX67" fmla="*/ 370668 w 577818"/>
                <a:gd name="connsiteY67" fmla="*/ 528610 h 528610"/>
                <a:gd name="connsiteX68" fmla="*/ 342997 w 577818"/>
                <a:gd name="connsiteY68" fmla="*/ 508346 h 528610"/>
                <a:gd name="connsiteX69" fmla="*/ 288577 w 577818"/>
                <a:gd name="connsiteY69" fmla="*/ 319520 h 528610"/>
                <a:gd name="connsiteX70" fmla="*/ 235080 w 577818"/>
                <a:gd name="connsiteY70" fmla="*/ 508346 h 528610"/>
                <a:gd name="connsiteX71" fmla="*/ 207408 w 577818"/>
                <a:gd name="connsiteY71" fmla="*/ 528610 h 528610"/>
                <a:gd name="connsiteX72" fmla="*/ 199107 w 577818"/>
                <a:gd name="connsiteY72" fmla="*/ 527689 h 528610"/>
                <a:gd name="connsiteX73" fmla="*/ 178815 w 577818"/>
                <a:gd name="connsiteY73" fmla="*/ 491766 h 528610"/>
                <a:gd name="connsiteX74" fmla="*/ 232312 w 577818"/>
                <a:gd name="connsiteY74" fmla="*/ 305703 h 528610"/>
                <a:gd name="connsiteX75" fmla="*/ 232312 w 577818"/>
                <a:gd name="connsiteY75" fmla="*/ 228330 h 528610"/>
                <a:gd name="connsiteX76" fmla="*/ 207408 w 577818"/>
                <a:gd name="connsiteY76" fmla="*/ 293729 h 528610"/>
                <a:gd name="connsiteX77" fmla="*/ 169591 w 577818"/>
                <a:gd name="connsiteY77" fmla="*/ 310309 h 528610"/>
                <a:gd name="connsiteX78" fmla="*/ 152988 w 577818"/>
                <a:gd name="connsiteY78" fmla="*/ 272543 h 528610"/>
                <a:gd name="connsiteX79" fmla="*/ 206486 w 577818"/>
                <a:gd name="connsiteY79" fmla="*/ 135299 h 528610"/>
                <a:gd name="connsiteX80" fmla="*/ 233235 w 577818"/>
                <a:gd name="connsiteY80" fmla="*/ 116877 h 528610"/>
                <a:gd name="connsiteX81" fmla="*/ 461986 w 577818"/>
                <a:gd name="connsiteY81" fmla="*/ 42312 h 528610"/>
                <a:gd name="connsiteX82" fmla="*/ 505334 w 577818"/>
                <a:gd name="connsiteY82" fmla="*/ 85586 h 528610"/>
                <a:gd name="connsiteX83" fmla="*/ 461986 w 577818"/>
                <a:gd name="connsiteY83" fmla="*/ 128860 h 528610"/>
                <a:gd name="connsiteX84" fmla="*/ 418638 w 577818"/>
                <a:gd name="connsiteY84" fmla="*/ 85586 h 528610"/>
                <a:gd name="connsiteX85" fmla="*/ 461986 w 577818"/>
                <a:gd name="connsiteY85" fmla="*/ 42312 h 528610"/>
                <a:gd name="connsiteX86" fmla="*/ 115572 w 577818"/>
                <a:gd name="connsiteY86" fmla="*/ 42312 h 528610"/>
                <a:gd name="connsiteX87" fmla="*/ 158403 w 577818"/>
                <a:gd name="connsiteY87" fmla="*/ 85586 h 528610"/>
                <a:gd name="connsiteX88" fmla="*/ 115572 w 577818"/>
                <a:gd name="connsiteY88" fmla="*/ 128860 h 528610"/>
                <a:gd name="connsiteX89" fmla="*/ 72741 w 577818"/>
                <a:gd name="connsiteY89" fmla="*/ 85586 h 528610"/>
                <a:gd name="connsiteX90" fmla="*/ 115572 w 577818"/>
                <a:gd name="connsiteY90" fmla="*/ 42312 h 528610"/>
                <a:gd name="connsiteX91" fmla="*/ 289038 w 577818"/>
                <a:gd name="connsiteY91" fmla="*/ 0 h 528610"/>
                <a:gd name="connsiteX92" fmla="*/ 340227 w 577818"/>
                <a:gd name="connsiteY92" fmla="*/ 51559 h 528610"/>
                <a:gd name="connsiteX93" fmla="*/ 289038 w 577818"/>
                <a:gd name="connsiteY93" fmla="*/ 103118 h 528610"/>
                <a:gd name="connsiteX94" fmla="*/ 237849 w 577818"/>
                <a:gd name="connsiteY94" fmla="*/ 51559 h 528610"/>
                <a:gd name="connsiteX95" fmla="*/ 289038 w 577818"/>
                <a:gd name="connsiteY95" fmla="*/ 0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818" h="528610">
                  <a:moveTo>
                    <a:pt x="415780" y="140844"/>
                  </a:moveTo>
                  <a:lnTo>
                    <a:pt x="438846" y="140844"/>
                  </a:lnTo>
                  <a:cubicBezTo>
                    <a:pt x="446228" y="140844"/>
                    <a:pt x="451764" y="143607"/>
                    <a:pt x="456377" y="148213"/>
                  </a:cubicBezTo>
                  <a:lnTo>
                    <a:pt x="468371" y="148213"/>
                  </a:lnTo>
                  <a:cubicBezTo>
                    <a:pt x="472062" y="143607"/>
                    <a:pt x="478521" y="140844"/>
                    <a:pt x="484979" y="140844"/>
                  </a:cubicBezTo>
                  <a:lnTo>
                    <a:pt x="508968" y="140844"/>
                  </a:lnTo>
                  <a:cubicBezTo>
                    <a:pt x="519117" y="140844"/>
                    <a:pt x="527421" y="146371"/>
                    <a:pt x="531112" y="155582"/>
                  </a:cubicBezTo>
                  <a:lnTo>
                    <a:pt x="576322" y="271643"/>
                  </a:lnTo>
                  <a:cubicBezTo>
                    <a:pt x="580935" y="284539"/>
                    <a:pt x="574477" y="298355"/>
                    <a:pt x="562482" y="302961"/>
                  </a:cubicBezTo>
                  <a:cubicBezTo>
                    <a:pt x="549565" y="307567"/>
                    <a:pt x="535725" y="302040"/>
                    <a:pt x="531112" y="289144"/>
                  </a:cubicBezTo>
                  <a:lnTo>
                    <a:pt x="508968" y="233877"/>
                  </a:lnTo>
                  <a:lnTo>
                    <a:pt x="508968" y="299277"/>
                  </a:lnTo>
                  <a:lnTo>
                    <a:pt x="554178" y="455867"/>
                  </a:lnTo>
                  <a:cubicBezTo>
                    <a:pt x="557869" y="468763"/>
                    <a:pt x="550488" y="482579"/>
                    <a:pt x="537570" y="486264"/>
                  </a:cubicBezTo>
                  <a:cubicBezTo>
                    <a:pt x="535725" y="487185"/>
                    <a:pt x="532957" y="487185"/>
                    <a:pt x="531112" y="487185"/>
                  </a:cubicBezTo>
                  <a:cubicBezTo>
                    <a:pt x="520040" y="487185"/>
                    <a:pt x="510813" y="479816"/>
                    <a:pt x="507123" y="469684"/>
                  </a:cubicBezTo>
                  <a:lnTo>
                    <a:pt x="461913" y="310330"/>
                  </a:lnTo>
                  <a:lnTo>
                    <a:pt x="419471" y="459551"/>
                  </a:lnTo>
                  <a:lnTo>
                    <a:pt x="393636" y="371124"/>
                  </a:lnTo>
                  <a:lnTo>
                    <a:pt x="402863" y="340727"/>
                  </a:lnTo>
                  <a:cubicBezTo>
                    <a:pt x="408399" y="339806"/>
                    <a:pt x="413012" y="338885"/>
                    <a:pt x="418548" y="337042"/>
                  </a:cubicBezTo>
                  <a:cubicBezTo>
                    <a:pt x="432388" y="331516"/>
                    <a:pt x="444382" y="320462"/>
                    <a:pt x="449918" y="306646"/>
                  </a:cubicBezTo>
                  <a:cubicBezTo>
                    <a:pt x="456377" y="292829"/>
                    <a:pt x="457299" y="277170"/>
                    <a:pt x="451764" y="262432"/>
                  </a:cubicBezTo>
                  <a:lnTo>
                    <a:pt x="404708" y="142686"/>
                  </a:lnTo>
                  <a:cubicBezTo>
                    <a:pt x="408399" y="141765"/>
                    <a:pt x="412089" y="140844"/>
                    <a:pt x="415780" y="140844"/>
                  </a:cubicBezTo>
                  <a:close/>
                  <a:moveTo>
                    <a:pt x="68974" y="140844"/>
                  </a:moveTo>
                  <a:lnTo>
                    <a:pt x="92967" y="140844"/>
                  </a:lnTo>
                  <a:cubicBezTo>
                    <a:pt x="99427" y="140844"/>
                    <a:pt x="104964" y="143607"/>
                    <a:pt x="109578" y="148213"/>
                  </a:cubicBezTo>
                  <a:lnTo>
                    <a:pt x="121575" y="148213"/>
                  </a:lnTo>
                  <a:cubicBezTo>
                    <a:pt x="126189" y="143607"/>
                    <a:pt x="131726" y="140844"/>
                    <a:pt x="138186" y="140844"/>
                  </a:cubicBezTo>
                  <a:lnTo>
                    <a:pt x="162180" y="140844"/>
                  </a:lnTo>
                  <a:cubicBezTo>
                    <a:pt x="165871" y="140844"/>
                    <a:pt x="169563" y="141765"/>
                    <a:pt x="172331" y="142686"/>
                  </a:cubicBezTo>
                  <a:lnTo>
                    <a:pt x="126189" y="262432"/>
                  </a:lnTo>
                  <a:cubicBezTo>
                    <a:pt x="120652" y="277170"/>
                    <a:pt x="120652" y="292829"/>
                    <a:pt x="127112" y="306646"/>
                  </a:cubicBezTo>
                  <a:cubicBezTo>
                    <a:pt x="133572" y="320462"/>
                    <a:pt x="144646" y="331516"/>
                    <a:pt x="159412" y="337042"/>
                  </a:cubicBezTo>
                  <a:cubicBezTo>
                    <a:pt x="164026" y="338885"/>
                    <a:pt x="169563" y="340727"/>
                    <a:pt x="175100" y="340727"/>
                  </a:cubicBezTo>
                  <a:lnTo>
                    <a:pt x="183405" y="371124"/>
                  </a:lnTo>
                  <a:lnTo>
                    <a:pt x="158489" y="459551"/>
                  </a:lnTo>
                  <a:lnTo>
                    <a:pt x="116038" y="310330"/>
                  </a:lnTo>
                  <a:lnTo>
                    <a:pt x="69896" y="469684"/>
                  </a:lnTo>
                  <a:cubicBezTo>
                    <a:pt x="67128" y="479816"/>
                    <a:pt x="56977" y="487185"/>
                    <a:pt x="46826" y="487185"/>
                  </a:cubicBezTo>
                  <a:cubicBezTo>
                    <a:pt x="44057" y="487185"/>
                    <a:pt x="42212" y="487185"/>
                    <a:pt x="40366" y="486264"/>
                  </a:cubicBezTo>
                  <a:cubicBezTo>
                    <a:pt x="27446" y="482579"/>
                    <a:pt x="19141" y="468763"/>
                    <a:pt x="22832" y="455867"/>
                  </a:cubicBezTo>
                  <a:lnTo>
                    <a:pt x="68051" y="299277"/>
                  </a:lnTo>
                  <a:lnTo>
                    <a:pt x="68051" y="233877"/>
                  </a:lnTo>
                  <a:lnTo>
                    <a:pt x="46826" y="289144"/>
                  </a:lnTo>
                  <a:cubicBezTo>
                    <a:pt x="42212" y="302040"/>
                    <a:pt x="27446" y="307567"/>
                    <a:pt x="15449" y="302961"/>
                  </a:cubicBezTo>
                  <a:cubicBezTo>
                    <a:pt x="2530" y="298355"/>
                    <a:pt x="-3007" y="284539"/>
                    <a:pt x="1607" y="271643"/>
                  </a:cubicBezTo>
                  <a:lnTo>
                    <a:pt x="45903" y="156503"/>
                  </a:lnTo>
                  <a:cubicBezTo>
                    <a:pt x="49594" y="146371"/>
                    <a:pt x="58822" y="140844"/>
                    <a:pt x="68974" y="140844"/>
                  </a:cubicBezTo>
                  <a:close/>
                  <a:moveTo>
                    <a:pt x="233235" y="116877"/>
                  </a:moveTo>
                  <a:lnTo>
                    <a:pt x="261828" y="116877"/>
                  </a:lnTo>
                  <a:cubicBezTo>
                    <a:pt x="269207" y="116877"/>
                    <a:pt x="276586" y="120561"/>
                    <a:pt x="282120" y="126088"/>
                  </a:cubicBezTo>
                  <a:lnTo>
                    <a:pt x="268285" y="224646"/>
                  </a:lnTo>
                  <a:lnTo>
                    <a:pt x="288577" y="242147"/>
                  </a:lnTo>
                  <a:lnTo>
                    <a:pt x="309792" y="224646"/>
                  </a:lnTo>
                  <a:lnTo>
                    <a:pt x="295956" y="126088"/>
                  </a:lnTo>
                  <a:cubicBezTo>
                    <a:pt x="301490" y="120561"/>
                    <a:pt x="307947" y="116877"/>
                    <a:pt x="316248" y="116877"/>
                  </a:cubicBezTo>
                  <a:lnTo>
                    <a:pt x="344842" y="116877"/>
                  </a:lnTo>
                  <a:cubicBezTo>
                    <a:pt x="355910" y="116877"/>
                    <a:pt x="366979" y="124246"/>
                    <a:pt x="371590" y="135299"/>
                  </a:cubicBezTo>
                  <a:lnTo>
                    <a:pt x="424166" y="272543"/>
                  </a:lnTo>
                  <a:cubicBezTo>
                    <a:pt x="430622" y="288202"/>
                    <a:pt x="423243" y="304782"/>
                    <a:pt x="407563" y="310309"/>
                  </a:cubicBezTo>
                  <a:cubicBezTo>
                    <a:pt x="392805" y="315835"/>
                    <a:pt x="376202" y="308466"/>
                    <a:pt x="370668" y="293729"/>
                  </a:cubicBezTo>
                  <a:lnTo>
                    <a:pt x="344842" y="228330"/>
                  </a:lnTo>
                  <a:lnTo>
                    <a:pt x="344842" y="305703"/>
                  </a:lnTo>
                  <a:lnTo>
                    <a:pt x="398339" y="491766"/>
                  </a:lnTo>
                  <a:cubicBezTo>
                    <a:pt x="402951" y="507425"/>
                    <a:pt x="393727" y="523083"/>
                    <a:pt x="378969" y="527689"/>
                  </a:cubicBezTo>
                  <a:cubicBezTo>
                    <a:pt x="376202" y="528610"/>
                    <a:pt x="373435" y="528610"/>
                    <a:pt x="370668" y="528610"/>
                  </a:cubicBezTo>
                  <a:cubicBezTo>
                    <a:pt x="357755" y="528610"/>
                    <a:pt x="346686" y="520320"/>
                    <a:pt x="342997" y="508346"/>
                  </a:cubicBezTo>
                  <a:lnTo>
                    <a:pt x="288577" y="319520"/>
                  </a:lnTo>
                  <a:lnTo>
                    <a:pt x="235080" y="508346"/>
                  </a:lnTo>
                  <a:cubicBezTo>
                    <a:pt x="231390" y="520320"/>
                    <a:pt x="219399" y="528610"/>
                    <a:pt x="207408" y="528610"/>
                  </a:cubicBezTo>
                  <a:cubicBezTo>
                    <a:pt x="204641" y="528610"/>
                    <a:pt x="201874" y="528610"/>
                    <a:pt x="199107" y="527689"/>
                  </a:cubicBezTo>
                  <a:cubicBezTo>
                    <a:pt x="183427" y="523083"/>
                    <a:pt x="175125" y="507425"/>
                    <a:pt x="178815" y="491766"/>
                  </a:cubicBezTo>
                  <a:lnTo>
                    <a:pt x="232312" y="305703"/>
                  </a:lnTo>
                  <a:lnTo>
                    <a:pt x="232312" y="228330"/>
                  </a:lnTo>
                  <a:lnTo>
                    <a:pt x="207408" y="293729"/>
                  </a:lnTo>
                  <a:cubicBezTo>
                    <a:pt x="201874" y="308466"/>
                    <a:pt x="184349" y="315835"/>
                    <a:pt x="169591" y="310309"/>
                  </a:cubicBezTo>
                  <a:cubicBezTo>
                    <a:pt x="154833" y="304782"/>
                    <a:pt x="147454" y="288202"/>
                    <a:pt x="152988" y="272543"/>
                  </a:cubicBezTo>
                  <a:lnTo>
                    <a:pt x="206486" y="135299"/>
                  </a:lnTo>
                  <a:cubicBezTo>
                    <a:pt x="211098" y="124246"/>
                    <a:pt x="221244" y="116877"/>
                    <a:pt x="233235" y="116877"/>
                  </a:cubicBezTo>
                  <a:close/>
                  <a:moveTo>
                    <a:pt x="461986" y="42312"/>
                  </a:moveTo>
                  <a:cubicBezTo>
                    <a:pt x="485926" y="42312"/>
                    <a:pt x="505334" y="61686"/>
                    <a:pt x="505334" y="85586"/>
                  </a:cubicBezTo>
                  <a:cubicBezTo>
                    <a:pt x="505334" y="109486"/>
                    <a:pt x="485926" y="128860"/>
                    <a:pt x="461986" y="128860"/>
                  </a:cubicBezTo>
                  <a:cubicBezTo>
                    <a:pt x="438046" y="128860"/>
                    <a:pt x="418638" y="109486"/>
                    <a:pt x="418638" y="85586"/>
                  </a:cubicBezTo>
                  <a:cubicBezTo>
                    <a:pt x="418638" y="61686"/>
                    <a:pt x="438046" y="42312"/>
                    <a:pt x="461986" y="42312"/>
                  </a:cubicBezTo>
                  <a:close/>
                  <a:moveTo>
                    <a:pt x="115572" y="42312"/>
                  </a:moveTo>
                  <a:cubicBezTo>
                    <a:pt x="139227" y="42312"/>
                    <a:pt x="158403" y="61686"/>
                    <a:pt x="158403" y="85586"/>
                  </a:cubicBezTo>
                  <a:cubicBezTo>
                    <a:pt x="158403" y="109486"/>
                    <a:pt x="139227" y="128860"/>
                    <a:pt x="115572" y="128860"/>
                  </a:cubicBezTo>
                  <a:cubicBezTo>
                    <a:pt x="91917" y="128860"/>
                    <a:pt x="72741" y="109486"/>
                    <a:pt x="72741" y="85586"/>
                  </a:cubicBezTo>
                  <a:cubicBezTo>
                    <a:pt x="72741" y="61686"/>
                    <a:pt x="91917" y="42312"/>
                    <a:pt x="115572" y="42312"/>
                  </a:cubicBezTo>
                  <a:close/>
                  <a:moveTo>
                    <a:pt x="289038" y="0"/>
                  </a:moveTo>
                  <a:cubicBezTo>
                    <a:pt x="317309" y="0"/>
                    <a:pt x="340227" y="23084"/>
                    <a:pt x="340227" y="51559"/>
                  </a:cubicBezTo>
                  <a:cubicBezTo>
                    <a:pt x="340227" y="80034"/>
                    <a:pt x="317309" y="103118"/>
                    <a:pt x="289038" y="103118"/>
                  </a:cubicBezTo>
                  <a:cubicBezTo>
                    <a:pt x="260767" y="103118"/>
                    <a:pt x="237849" y="80034"/>
                    <a:pt x="237849" y="51559"/>
                  </a:cubicBezTo>
                  <a:cubicBezTo>
                    <a:pt x="237849" y="23084"/>
                    <a:pt x="260767" y="0"/>
                    <a:pt x="289038"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1" name="Rectangle 9">
              <a:extLst>
                <a:ext uri="{FF2B5EF4-FFF2-40B4-BE49-F238E27FC236}">
                  <a16:creationId xmlns:a16="http://schemas.microsoft.com/office/drawing/2014/main" id="{870C861E-DFB6-468E-8FC7-8569F0BBFBCD}"/>
                </a:ext>
              </a:extLst>
            </p:cNvPr>
            <p:cNvSpPr>
              <a:spLocks noChangeArrowheads="1"/>
            </p:cNvSpPr>
            <p:nvPr/>
          </p:nvSpPr>
          <p:spPr bwMode="auto">
            <a:xfrm>
              <a:off x="1328738" y="1769558"/>
              <a:ext cx="100013" cy="91495"/>
            </a:xfrm>
            <a:custGeom>
              <a:avLst/>
              <a:gdLst>
                <a:gd name="connsiteX0" fmla="*/ 415780 w 577818"/>
                <a:gd name="connsiteY0" fmla="*/ 140844 h 528610"/>
                <a:gd name="connsiteX1" fmla="*/ 438846 w 577818"/>
                <a:gd name="connsiteY1" fmla="*/ 140844 h 528610"/>
                <a:gd name="connsiteX2" fmla="*/ 456377 w 577818"/>
                <a:gd name="connsiteY2" fmla="*/ 148213 h 528610"/>
                <a:gd name="connsiteX3" fmla="*/ 468371 w 577818"/>
                <a:gd name="connsiteY3" fmla="*/ 148213 h 528610"/>
                <a:gd name="connsiteX4" fmla="*/ 484979 w 577818"/>
                <a:gd name="connsiteY4" fmla="*/ 140844 h 528610"/>
                <a:gd name="connsiteX5" fmla="*/ 508968 w 577818"/>
                <a:gd name="connsiteY5" fmla="*/ 140844 h 528610"/>
                <a:gd name="connsiteX6" fmla="*/ 531112 w 577818"/>
                <a:gd name="connsiteY6" fmla="*/ 155582 h 528610"/>
                <a:gd name="connsiteX7" fmla="*/ 576322 w 577818"/>
                <a:gd name="connsiteY7" fmla="*/ 271643 h 528610"/>
                <a:gd name="connsiteX8" fmla="*/ 562482 w 577818"/>
                <a:gd name="connsiteY8" fmla="*/ 302961 h 528610"/>
                <a:gd name="connsiteX9" fmla="*/ 531112 w 577818"/>
                <a:gd name="connsiteY9" fmla="*/ 289144 h 528610"/>
                <a:gd name="connsiteX10" fmla="*/ 508968 w 577818"/>
                <a:gd name="connsiteY10" fmla="*/ 233877 h 528610"/>
                <a:gd name="connsiteX11" fmla="*/ 508968 w 577818"/>
                <a:gd name="connsiteY11" fmla="*/ 299277 h 528610"/>
                <a:gd name="connsiteX12" fmla="*/ 554178 w 577818"/>
                <a:gd name="connsiteY12" fmla="*/ 455867 h 528610"/>
                <a:gd name="connsiteX13" fmla="*/ 537570 w 577818"/>
                <a:gd name="connsiteY13" fmla="*/ 486264 h 528610"/>
                <a:gd name="connsiteX14" fmla="*/ 531112 w 577818"/>
                <a:gd name="connsiteY14" fmla="*/ 487185 h 528610"/>
                <a:gd name="connsiteX15" fmla="*/ 507123 w 577818"/>
                <a:gd name="connsiteY15" fmla="*/ 469684 h 528610"/>
                <a:gd name="connsiteX16" fmla="*/ 461913 w 577818"/>
                <a:gd name="connsiteY16" fmla="*/ 310330 h 528610"/>
                <a:gd name="connsiteX17" fmla="*/ 419471 w 577818"/>
                <a:gd name="connsiteY17" fmla="*/ 459551 h 528610"/>
                <a:gd name="connsiteX18" fmla="*/ 393636 w 577818"/>
                <a:gd name="connsiteY18" fmla="*/ 371124 h 528610"/>
                <a:gd name="connsiteX19" fmla="*/ 402863 w 577818"/>
                <a:gd name="connsiteY19" fmla="*/ 340727 h 528610"/>
                <a:gd name="connsiteX20" fmla="*/ 418548 w 577818"/>
                <a:gd name="connsiteY20" fmla="*/ 337042 h 528610"/>
                <a:gd name="connsiteX21" fmla="*/ 449918 w 577818"/>
                <a:gd name="connsiteY21" fmla="*/ 306646 h 528610"/>
                <a:gd name="connsiteX22" fmla="*/ 451764 w 577818"/>
                <a:gd name="connsiteY22" fmla="*/ 262432 h 528610"/>
                <a:gd name="connsiteX23" fmla="*/ 404708 w 577818"/>
                <a:gd name="connsiteY23" fmla="*/ 142686 h 528610"/>
                <a:gd name="connsiteX24" fmla="*/ 415780 w 577818"/>
                <a:gd name="connsiteY24" fmla="*/ 140844 h 528610"/>
                <a:gd name="connsiteX25" fmla="*/ 68974 w 577818"/>
                <a:gd name="connsiteY25" fmla="*/ 140844 h 528610"/>
                <a:gd name="connsiteX26" fmla="*/ 92967 w 577818"/>
                <a:gd name="connsiteY26" fmla="*/ 140844 h 528610"/>
                <a:gd name="connsiteX27" fmla="*/ 109578 w 577818"/>
                <a:gd name="connsiteY27" fmla="*/ 148213 h 528610"/>
                <a:gd name="connsiteX28" fmla="*/ 121575 w 577818"/>
                <a:gd name="connsiteY28" fmla="*/ 148213 h 528610"/>
                <a:gd name="connsiteX29" fmla="*/ 138186 w 577818"/>
                <a:gd name="connsiteY29" fmla="*/ 140844 h 528610"/>
                <a:gd name="connsiteX30" fmla="*/ 162180 w 577818"/>
                <a:gd name="connsiteY30" fmla="*/ 140844 h 528610"/>
                <a:gd name="connsiteX31" fmla="*/ 172331 w 577818"/>
                <a:gd name="connsiteY31" fmla="*/ 142686 h 528610"/>
                <a:gd name="connsiteX32" fmla="*/ 126189 w 577818"/>
                <a:gd name="connsiteY32" fmla="*/ 262432 h 528610"/>
                <a:gd name="connsiteX33" fmla="*/ 127112 w 577818"/>
                <a:gd name="connsiteY33" fmla="*/ 306646 h 528610"/>
                <a:gd name="connsiteX34" fmla="*/ 159412 w 577818"/>
                <a:gd name="connsiteY34" fmla="*/ 337042 h 528610"/>
                <a:gd name="connsiteX35" fmla="*/ 175100 w 577818"/>
                <a:gd name="connsiteY35" fmla="*/ 340727 h 528610"/>
                <a:gd name="connsiteX36" fmla="*/ 183405 w 577818"/>
                <a:gd name="connsiteY36" fmla="*/ 371124 h 528610"/>
                <a:gd name="connsiteX37" fmla="*/ 158489 w 577818"/>
                <a:gd name="connsiteY37" fmla="*/ 459551 h 528610"/>
                <a:gd name="connsiteX38" fmla="*/ 116038 w 577818"/>
                <a:gd name="connsiteY38" fmla="*/ 310330 h 528610"/>
                <a:gd name="connsiteX39" fmla="*/ 69896 w 577818"/>
                <a:gd name="connsiteY39" fmla="*/ 469684 h 528610"/>
                <a:gd name="connsiteX40" fmla="*/ 46826 w 577818"/>
                <a:gd name="connsiteY40" fmla="*/ 487185 h 528610"/>
                <a:gd name="connsiteX41" fmla="*/ 40366 w 577818"/>
                <a:gd name="connsiteY41" fmla="*/ 486264 h 528610"/>
                <a:gd name="connsiteX42" fmla="*/ 22832 w 577818"/>
                <a:gd name="connsiteY42" fmla="*/ 455867 h 528610"/>
                <a:gd name="connsiteX43" fmla="*/ 68051 w 577818"/>
                <a:gd name="connsiteY43" fmla="*/ 299277 h 528610"/>
                <a:gd name="connsiteX44" fmla="*/ 68051 w 577818"/>
                <a:gd name="connsiteY44" fmla="*/ 233877 h 528610"/>
                <a:gd name="connsiteX45" fmla="*/ 46826 w 577818"/>
                <a:gd name="connsiteY45" fmla="*/ 289144 h 528610"/>
                <a:gd name="connsiteX46" fmla="*/ 15449 w 577818"/>
                <a:gd name="connsiteY46" fmla="*/ 302961 h 528610"/>
                <a:gd name="connsiteX47" fmla="*/ 1607 w 577818"/>
                <a:gd name="connsiteY47" fmla="*/ 271643 h 528610"/>
                <a:gd name="connsiteX48" fmla="*/ 45903 w 577818"/>
                <a:gd name="connsiteY48" fmla="*/ 156503 h 528610"/>
                <a:gd name="connsiteX49" fmla="*/ 68974 w 577818"/>
                <a:gd name="connsiteY49" fmla="*/ 140844 h 528610"/>
                <a:gd name="connsiteX50" fmla="*/ 233235 w 577818"/>
                <a:gd name="connsiteY50" fmla="*/ 116877 h 528610"/>
                <a:gd name="connsiteX51" fmla="*/ 261828 w 577818"/>
                <a:gd name="connsiteY51" fmla="*/ 116877 h 528610"/>
                <a:gd name="connsiteX52" fmla="*/ 282120 w 577818"/>
                <a:gd name="connsiteY52" fmla="*/ 126088 h 528610"/>
                <a:gd name="connsiteX53" fmla="*/ 268285 w 577818"/>
                <a:gd name="connsiteY53" fmla="*/ 224646 h 528610"/>
                <a:gd name="connsiteX54" fmla="*/ 288577 w 577818"/>
                <a:gd name="connsiteY54" fmla="*/ 242147 h 528610"/>
                <a:gd name="connsiteX55" fmla="*/ 309792 w 577818"/>
                <a:gd name="connsiteY55" fmla="*/ 224646 h 528610"/>
                <a:gd name="connsiteX56" fmla="*/ 295956 w 577818"/>
                <a:gd name="connsiteY56" fmla="*/ 126088 h 528610"/>
                <a:gd name="connsiteX57" fmla="*/ 316248 w 577818"/>
                <a:gd name="connsiteY57" fmla="*/ 116877 h 528610"/>
                <a:gd name="connsiteX58" fmla="*/ 344842 w 577818"/>
                <a:gd name="connsiteY58" fmla="*/ 116877 h 528610"/>
                <a:gd name="connsiteX59" fmla="*/ 371590 w 577818"/>
                <a:gd name="connsiteY59" fmla="*/ 135299 h 528610"/>
                <a:gd name="connsiteX60" fmla="*/ 424166 w 577818"/>
                <a:gd name="connsiteY60" fmla="*/ 272543 h 528610"/>
                <a:gd name="connsiteX61" fmla="*/ 407563 w 577818"/>
                <a:gd name="connsiteY61" fmla="*/ 310309 h 528610"/>
                <a:gd name="connsiteX62" fmla="*/ 370668 w 577818"/>
                <a:gd name="connsiteY62" fmla="*/ 293729 h 528610"/>
                <a:gd name="connsiteX63" fmla="*/ 344842 w 577818"/>
                <a:gd name="connsiteY63" fmla="*/ 228330 h 528610"/>
                <a:gd name="connsiteX64" fmla="*/ 344842 w 577818"/>
                <a:gd name="connsiteY64" fmla="*/ 305703 h 528610"/>
                <a:gd name="connsiteX65" fmla="*/ 398339 w 577818"/>
                <a:gd name="connsiteY65" fmla="*/ 491766 h 528610"/>
                <a:gd name="connsiteX66" fmla="*/ 378969 w 577818"/>
                <a:gd name="connsiteY66" fmla="*/ 527689 h 528610"/>
                <a:gd name="connsiteX67" fmla="*/ 370668 w 577818"/>
                <a:gd name="connsiteY67" fmla="*/ 528610 h 528610"/>
                <a:gd name="connsiteX68" fmla="*/ 342997 w 577818"/>
                <a:gd name="connsiteY68" fmla="*/ 508346 h 528610"/>
                <a:gd name="connsiteX69" fmla="*/ 288577 w 577818"/>
                <a:gd name="connsiteY69" fmla="*/ 319520 h 528610"/>
                <a:gd name="connsiteX70" fmla="*/ 235080 w 577818"/>
                <a:gd name="connsiteY70" fmla="*/ 508346 h 528610"/>
                <a:gd name="connsiteX71" fmla="*/ 207408 w 577818"/>
                <a:gd name="connsiteY71" fmla="*/ 528610 h 528610"/>
                <a:gd name="connsiteX72" fmla="*/ 199107 w 577818"/>
                <a:gd name="connsiteY72" fmla="*/ 527689 h 528610"/>
                <a:gd name="connsiteX73" fmla="*/ 178815 w 577818"/>
                <a:gd name="connsiteY73" fmla="*/ 491766 h 528610"/>
                <a:gd name="connsiteX74" fmla="*/ 232312 w 577818"/>
                <a:gd name="connsiteY74" fmla="*/ 305703 h 528610"/>
                <a:gd name="connsiteX75" fmla="*/ 232312 w 577818"/>
                <a:gd name="connsiteY75" fmla="*/ 228330 h 528610"/>
                <a:gd name="connsiteX76" fmla="*/ 207408 w 577818"/>
                <a:gd name="connsiteY76" fmla="*/ 293729 h 528610"/>
                <a:gd name="connsiteX77" fmla="*/ 169591 w 577818"/>
                <a:gd name="connsiteY77" fmla="*/ 310309 h 528610"/>
                <a:gd name="connsiteX78" fmla="*/ 152988 w 577818"/>
                <a:gd name="connsiteY78" fmla="*/ 272543 h 528610"/>
                <a:gd name="connsiteX79" fmla="*/ 206486 w 577818"/>
                <a:gd name="connsiteY79" fmla="*/ 135299 h 528610"/>
                <a:gd name="connsiteX80" fmla="*/ 233235 w 577818"/>
                <a:gd name="connsiteY80" fmla="*/ 116877 h 528610"/>
                <a:gd name="connsiteX81" fmla="*/ 461986 w 577818"/>
                <a:gd name="connsiteY81" fmla="*/ 42312 h 528610"/>
                <a:gd name="connsiteX82" fmla="*/ 505334 w 577818"/>
                <a:gd name="connsiteY82" fmla="*/ 85586 h 528610"/>
                <a:gd name="connsiteX83" fmla="*/ 461986 w 577818"/>
                <a:gd name="connsiteY83" fmla="*/ 128860 h 528610"/>
                <a:gd name="connsiteX84" fmla="*/ 418638 w 577818"/>
                <a:gd name="connsiteY84" fmla="*/ 85586 h 528610"/>
                <a:gd name="connsiteX85" fmla="*/ 461986 w 577818"/>
                <a:gd name="connsiteY85" fmla="*/ 42312 h 528610"/>
                <a:gd name="connsiteX86" fmla="*/ 115572 w 577818"/>
                <a:gd name="connsiteY86" fmla="*/ 42312 h 528610"/>
                <a:gd name="connsiteX87" fmla="*/ 158403 w 577818"/>
                <a:gd name="connsiteY87" fmla="*/ 85586 h 528610"/>
                <a:gd name="connsiteX88" fmla="*/ 115572 w 577818"/>
                <a:gd name="connsiteY88" fmla="*/ 128860 h 528610"/>
                <a:gd name="connsiteX89" fmla="*/ 72741 w 577818"/>
                <a:gd name="connsiteY89" fmla="*/ 85586 h 528610"/>
                <a:gd name="connsiteX90" fmla="*/ 115572 w 577818"/>
                <a:gd name="connsiteY90" fmla="*/ 42312 h 528610"/>
                <a:gd name="connsiteX91" fmla="*/ 289038 w 577818"/>
                <a:gd name="connsiteY91" fmla="*/ 0 h 528610"/>
                <a:gd name="connsiteX92" fmla="*/ 340227 w 577818"/>
                <a:gd name="connsiteY92" fmla="*/ 51559 h 528610"/>
                <a:gd name="connsiteX93" fmla="*/ 289038 w 577818"/>
                <a:gd name="connsiteY93" fmla="*/ 103118 h 528610"/>
                <a:gd name="connsiteX94" fmla="*/ 237849 w 577818"/>
                <a:gd name="connsiteY94" fmla="*/ 51559 h 528610"/>
                <a:gd name="connsiteX95" fmla="*/ 289038 w 577818"/>
                <a:gd name="connsiteY95" fmla="*/ 0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818" h="528610">
                  <a:moveTo>
                    <a:pt x="415780" y="140844"/>
                  </a:moveTo>
                  <a:lnTo>
                    <a:pt x="438846" y="140844"/>
                  </a:lnTo>
                  <a:cubicBezTo>
                    <a:pt x="446228" y="140844"/>
                    <a:pt x="451764" y="143607"/>
                    <a:pt x="456377" y="148213"/>
                  </a:cubicBezTo>
                  <a:lnTo>
                    <a:pt x="468371" y="148213"/>
                  </a:lnTo>
                  <a:cubicBezTo>
                    <a:pt x="472062" y="143607"/>
                    <a:pt x="478521" y="140844"/>
                    <a:pt x="484979" y="140844"/>
                  </a:cubicBezTo>
                  <a:lnTo>
                    <a:pt x="508968" y="140844"/>
                  </a:lnTo>
                  <a:cubicBezTo>
                    <a:pt x="519117" y="140844"/>
                    <a:pt x="527421" y="146371"/>
                    <a:pt x="531112" y="155582"/>
                  </a:cubicBezTo>
                  <a:lnTo>
                    <a:pt x="576322" y="271643"/>
                  </a:lnTo>
                  <a:cubicBezTo>
                    <a:pt x="580935" y="284539"/>
                    <a:pt x="574477" y="298355"/>
                    <a:pt x="562482" y="302961"/>
                  </a:cubicBezTo>
                  <a:cubicBezTo>
                    <a:pt x="549565" y="307567"/>
                    <a:pt x="535725" y="302040"/>
                    <a:pt x="531112" y="289144"/>
                  </a:cubicBezTo>
                  <a:lnTo>
                    <a:pt x="508968" y="233877"/>
                  </a:lnTo>
                  <a:lnTo>
                    <a:pt x="508968" y="299277"/>
                  </a:lnTo>
                  <a:lnTo>
                    <a:pt x="554178" y="455867"/>
                  </a:lnTo>
                  <a:cubicBezTo>
                    <a:pt x="557869" y="468763"/>
                    <a:pt x="550488" y="482579"/>
                    <a:pt x="537570" y="486264"/>
                  </a:cubicBezTo>
                  <a:cubicBezTo>
                    <a:pt x="535725" y="487185"/>
                    <a:pt x="532957" y="487185"/>
                    <a:pt x="531112" y="487185"/>
                  </a:cubicBezTo>
                  <a:cubicBezTo>
                    <a:pt x="520040" y="487185"/>
                    <a:pt x="510813" y="479816"/>
                    <a:pt x="507123" y="469684"/>
                  </a:cubicBezTo>
                  <a:lnTo>
                    <a:pt x="461913" y="310330"/>
                  </a:lnTo>
                  <a:lnTo>
                    <a:pt x="419471" y="459551"/>
                  </a:lnTo>
                  <a:lnTo>
                    <a:pt x="393636" y="371124"/>
                  </a:lnTo>
                  <a:lnTo>
                    <a:pt x="402863" y="340727"/>
                  </a:lnTo>
                  <a:cubicBezTo>
                    <a:pt x="408399" y="339806"/>
                    <a:pt x="413012" y="338885"/>
                    <a:pt x="418548" y="337042"/>
                  </a:cubicBezTo>
                  <a:cubicBezTo>
                    <a:pt x="432388" y="331516"/>
                    <a:pt x="444382" y="320462"/>
                    <a:pt x="449918" y="306646"/>
                  </a:cubicBezTo>
                  <a:cubicBezTo>
                    <a:pt x="456377" y="292829"/>
                    <a:pt x="457299" y="277170"/>
                    <a:pt x="451764" y="262432"/>
                  </a:cubicBezTo>
                  <a:lnTo>
                    <a:pt x="404708" y="142686"/>
                  </a:lnTo>
                  <a:cubicBezTo>
                    <a:pt x="408399" y="141765"/>
                    <a:pt x="412089" y="140844"/>
                    <a:pt x="415780" y="140844"/>
                  </a:cubicBezTo>
                  <a:close/>
                  <a:moveTo>
                    <a:pt x="68974" y="140844"/>
                  </a:moveTo>
                  <a:lnTo>
                    <a:pt x="92967" y="140844"/>
                  </a:lnTo>
                  <a:cubicBezTo>
                    <a:pt x="99427" y="140844"/>
                    <a:pt x="104964" y="143607"/>
                    <a:pt x="109578" y="148213"/>
                  </a:cubicBezTo>
                  <a:lnTo>
                    <a:pt x="121575" y="148213"/>
                  </a:lnTo>
                  <a:cubicBezTo>
                    <a:pt x="126189" y="143607"/>
                    <a:pt x="131726" y="140844"/>
                    <a:pt x="138186" y="140844"/>
                  </a:cubicBezTo>
                  <a:lnTo>
                    <a:pt x="162180" y="140844"/>
                  </a:lnTo>
                  <a:cubicBezTo>
                    <a:pt x="165871" y="140844"/>
                    <a:pt x="169563" y="141765"/>
                    <a:pt x="172331" y="142686"/>
                  </a:cubicBezTo>
                  <a:lnTo>
                    <a:pt x="126189" y="262432"/>
                  </a:lnTo>
                  <a:cubicBezTo>
                    <a:pt x="120652" y="277170"/>
                    <a:pt x="120652" y="292829"/>
                    <a:pt x="127112" y="306646"/>
                  </a:cubicBezTo>
                  <a:cubicBezTo>
                    <a:pt x="133572" y="320462"/>
                    <a:pt x="144646" y="331516"/>
                    <a:pt x="159412" y="337042"/>
                  </a:cubicBezTo>
                  <a:cubicBezTo>
                    <a:pt x="164026" y="338885"/>
                    <a:pt x="169563" y="340727"/>
                    <a:pt x="175100" y="340727"/>
                  </a:cubicBezTo>
                  <a:lnTo>
                    <a:pt x="183405" y="371124"/>
                  </a:lnTo>
                  <a:lnTo>
                    <a:pt x="158489" y="459551"/>
                  </a:lnTo>
                  <a:lnTo>
                    <a:pt x="116038" y="310330"/>
                  </a:lnTo>
                  <a:lnTo>
                    <a:pt x="69896" y="469684"/>
                  </a:lnTo>
                  <a:cubicBezTo>
                    <a:pt x="67128" y="479816"/>
                    <a:pt x="56977" y="487185"/>
                    <a:pt x="46826" y="487185"/>
                  </a:cubicBezTo>
                  <a:cubicBezTo>
                    <a:pt x="44057" y="487185"/>
                    <a:pt x="42212" y="487185"/>
                    <a:pt x="40366" y="486264"/>
                  </a:cubicBezTo>
                  <a:cubicBezTo>
                    <a:pt x="27446" y="482579"/>
                    <a:pt x="19141" y="468763"/>
                    <a:pt x="22832" y="455867"/>
                  </a:cubicBezTo>
                  <a:lnTo>
                    <a:pt x="68051" y="299277"/>
                  </a:lnTo>
                  <a:lnTo>
                    <a:pt x="68051" y="233877"/>
                  </a:lnTo>
                  <a:lnTo>
                    <a:pt x="46826" y="289144"/>
                  </a:lnTo>
                  <a:cubicBezTo>
                    <a:pt x="42212" y="302040"/>
                    <a:pt x="27446" y="307567"/>
                    <a:pt x="15449" y="302961"/>
                  </a:cubicBezTo>
                  <a:cubicBezTo>
                    <a:pt x="2530" y="298355"/>
                    <a:pt x="-3007" y="284539"/>
                    <a:pt x="1607" y="271643"/>
                  </a:cubicBezTo>
                  <a:lnTo>
                    <a:pt x="45903" y="156503"/>
                  </a:lnTo>
                  <a:cubicBezTo>
                    <a:pt x="49594" y="146371"/>
                    <a:pt x="58822" y="140844"/>
                    <a:pt x="68974" y="140844"/>
                  </a:cubicBezTo>
                  <a:close/>
                  <a:moveTo>
                    <a:pt x="233235" y="116877"/>
                  </a:moveTo>
                  <a:lnTo>
                    <a:pt x="261828" y="116877"/>
                  </a:lnTo>
                  <a:cubicBezTo>
                    <a:pt x="269207" y="116877"/>
                    <a:pt x="276586" y="120561"/>
                    <a:pt x="282120" y="126088"/>
                  </a:cubicBezTo>
                  <a:lnTo>
                    <a:pt x="268285" y="224646"/>
                  </a:lnTo>
                  <a:lnTo>
                    <a:pt x="288577" y="242147"/>
                  </a:lnTo>
                  <a:lnTo>
                    <a:pt x="309792" y="224646"/>
                  </a:lnTo>
                  <a:lnTo>
                    <a:pt x="295956" y="126088"/>
                  </a:lnTo>
                  <a:cubicBezTo>
                    <a:pt x="301490" y="120561"/>
                    <a:pt x="307947" y="116877"/>
                    <a:pt x="316248" y="116877"/>
                  </a:cubicBezTo>
                  <a:lnTo>
                    <a:pt x="344842" y="116877"/>
                  </a:lnTo>
                  <a:cubicBezTo>
                    <a:pt x="355910" y="116877"/>
                    <a:pt x="366979" y="124246"/>
                    <a:pt x="371590" y="135299"/>
                  </a:cubicBezTo>
                  <a:lnTo>
                    <a:pt x="424166" y="272543"/>
                  </a:lnTo>
                  <a:cubicBezTo>
                    <a:pt x="430622" y="288202"/>
                    <a:pt x="423243" y="304782"/>
                    <a:pt x="407563" y="310309"/>
                  </a:cubicBezTo>
                  <a:cubicBezTo>
                    <a:pt x="392805" y="315835"/>
                    <a:pt x="376202" y="308466"/>
                    <a:pt x="370668" y="293729"/>
                  </a:cubicBezTo>
                  <a:lnTo>
                    <a:pt x="344842" y="228330"/>
                  </a:lnTo>
                  <a:lnTo>
                    <a:pt x="344842" y="305703"/>
                  </a:lnTo>
                  <a:lnTo>
                    <a:pt x="398339" y="491766"/>
                  </a:lnTo>
                  <a:cubicBezTo>
                    <a:pt x="402951" y="507425"/>
                    <a:pt x="393727" y="523083"/>
                    <a:pt x="378969" y="527689"/>
                  </a:cubicBezTo>
                  <a:cubicBezTo>
                    <a:pt x="376202" y="528610"/>
                    <a:pt x="373435" y="528610"/>
                    <a:pt x="370668" y="528610"/>
                  </a:cubicBezTo>
                  <a:cubicBezTo>
                    <a:pt x="357755" y="528610"/>
                    <a:pt x="346686" y="520320"/>
                    <a:pt x="342997" y="508346"/>
                  </a:cubicBezTo>
                  <a:lnTo>
                    <a:pt x="288577" y="319520"/>
                  </a:lnTo>
                  <a:lnTo>
                    <a:pt x="235080" y="508346"/>
                  </a:lnTo>
                  <a:cubicBezTo>
                    <a:pt x="231390" y="520320"/>
                    <a:pt x="219399" y="528610"/>
                    <a:pt x="207408" y="528610"/>
                  </a:cubicBezTo>
                  <a:cubicBezTo>
                    <a:pt x="204641" y="528610"/>
                    <a:pt x="201874" y="528610"/>
                    <a:pt x="199107" y="527689"/>
                  </a:cubicBezTo>
                  <a:cubicBezTo>
                    <a:pt x="183427" y="523083"/>
                    <a:pt x="175125" y="507425"/>
                    <a:pt x="178815" y="491766"/>
                  </a:cubicBezTo>
                  <a:lnTo>
                    <a:pt x="232312" y="305703"/>
                  </a:lnTo>
                  <a:lnTo>
                    <a:pt x="232312" y="228330"/>
                  </a:lnTo>
                  <a:lnTo>
                    <a:pt x="207408" y="293729"/>
                  </a:lnTo>
                  <a:cubicBezTo>
                    <a:pt x="201874" y="308466"/>
                    <a:pt x="184349" y="315835"/>
                    <a:pt x="169591" y="310309"/>
                  </a:cubicBezTo>
                  <a:cubicBezTo>
                    <a:pt x="154833" y="304782"/>
                    <a:pt x="147454" y="288202"/>
                    <a:pt x="152988" y="272543"/>
                  </a:cubicBezTo>
                  <a:lnTo>
                    <a:pt x="206486" y="135299"/>
                  </a:lnTo>
                  <a:cubicBezTo>
                    <a:pt x="211098" y="124246"/>
                    <a:pt x="221244" y="116877"/>
                    <a:pt x="233235" y="116877"/>
                  </a:cubicBezTo>
                  <a:close/>
                  <a:moveTo>
                    <a:pt x="461986" y="42312"/>
                  </a:moveTo>
                  <a:cubicBezTo>
                    <a:pt x="485926" y="42312"/>
                    <a:pt x="505334" y="61686"/>
                    <a:pt x="505334" y="85586"/>
                  </a:cubicBezTo>
                  <a:cubicBezTo>
                    <a:pt x="505334" y="109486"/>
                    <a:pt x="485926" y="128860"/>
                    <a:pt x="461986" y="128860"/>
                  </a:cubicBezTo>
                  <a:cubicBezTo>
                    <a:pt x="438046" y="128860"/>
                    <a:pt x="418638" y="109486"/>
                    <a:pt x="418638" y="85586"/>
                  </a:cubicBezTo>
                  <a:cubicBezTo>
                    <a:pt x="418638" y="61686"/>
                    <a:pt x="438046" y="42312"/>
                    <a:pt x="461986" y="42312"/>
                  </a:cubicBezTo>
                  <a:close/>
                  <a:moveTo>
                    <a:pt x="115572" y="42312"/>
                  </a:moveTo>
                  <a:cubicBezTo>
                    <a:pt x="139227" y="42312"/>
                    <a:pt x="158403" y="61686"/>
                    <a:pt x="158403" y="85586"/>
                  </a:cubicBezTo>
                  <a:cubicBezTo>
                    <a:pt x="158403" y="109486"/>
                    <a:pt x="139227" y="128860"/>
                    <a:pt x="115572" y="128860"/>
                  </a:cubicBezTo>
                  <a:cubicBezTo>
                    <a:pt x="91917" y="128860"/>
                    <a:pt x="72741" y="109486"/>
                    <a:pt x="72741" y="85586"/>
                  </a:cubicBezTo>
                  <a:cubicBezTo>
                    <a:pt x="72741" y="61686"/>
                    <a:pt x="91917" y="42312"/>
                    <a:pt x="115572" y="42312"/>
                  </a:cubicBezTo>
                  <a:close/>
                  <a:moveTo>
                    <a:pt x="289038" y="0"/>
                  </a:moveTo>
                  <a:cubicBezTo>
                    <a:pt x="317309" y="0"/>
                    <a:pt x="340227" y="23084"/>
                    <a:pt x="340227" y="51559"/>
                  </a:cubicBezTo>
                  <a:cubicBezTo>
                    <a:pt x="340227" y="80034"/>
                    <a:pt x="317309" y="103118"/>
                    <a:pt x="289038" y="103118"/>
                  </a:cubicBezTo>
                  <a:cubicBezTo>
                    <a:pt x="260767" y="103118"/>
                    <a:pt x="237849" y="80034"/>
                    <a:pt x="237849" y="51559"/>
                  </a:cubicBezTo>
                  <a:cubicBezTo>
                    <a:pt x="237849" y="23084"/>
                    <a:pt x="260767" y="0"/>
                    <a:pt x="289038"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2" name="Rectangle 10">
              <a:extLst>
                <a:ext uri="{FF2B5EF4-FFF2-40B4-BE49-F238E27FC236}">
                  <a16:creationId xmlns:a16="http://schemas.microsoft.com/office/drawing/2014/main" id="{C92F8D27-3812-4481-A412-750F0868C88D}"/>
                </a:ext>
              </a:extLst>
            </p:cNvPr>
            <p:cNvSpPr>
              <a:spLocks noChangeArrowheads="1"/>
            </p:cNvSpPr>
            <p:nvPr/>
          </p:nvSpPr>
          <p:spPr bwMode="auto">
            <a:xfrm>
              <a:off x="1257300" y="1768003"/>
              <a:ext cx="63500" cy="58092"/>
            </a:xfrm>
            <a:custGeom>
              <a:avLst/>
              <a:gdLst>
                <a:gd name="connsiteX0" fmla="*/ 415780 w 577818"/>
                <a:gd name="connsiteY0" fmla="*/ 140844 h 528610"/>
                <a:gd name="connsiteX1" fmla="*/ 438846 w 577818"/>
                <a:gd name="connsiteY1" fmla="*/ 140844 h 528610"/>
                <a:gd name="connsiteX2" fmla="*/ 456377 w 577818"/>
                <a:gd name="connsiteY2" fmla="*/ 148213 h 528610"/>
                <a:gd name="connsiteX3" fmla="*/ 468371 w 577818"/>
                <a:gd name="connsiteY3" fmla="*/ 148213 h 528610"/>
                <a:gd name="connsiteX4" fmla="*/ 484979 w 577818"/>
                <a:gd name="connsiteY4" fmla="*/ 140844 h 528610"/>
                <a:gd name="connsiteX5" fmla="*/ 508968 w 577818"/>
                <a:gd name="connsiteY5" fmla="*/ 140844 h 528610"/>
                <a:gd name="connsiteX6" fmla="*/ 531112 w 577818"/>
                <a:gd name="connsiteY6" fmla="*/ 155582 h 528610"/>
                <a:gd name="connsiteX7" fmla="*/ 576322 w 577818"/>
                <a:gd name="connsiteY7" fmla="*/ 271643 h 528610"/>
                <a:gd name="connsiteX8" fmla="*/ 562482 w 577818"/>
                <a:gd name="connsiteY8" fmla="*/ 302961 h 528610"/>
                <a:gd name="connsiteX9" fmla="*/ 531112 w 577818"/>
                <a:gd name="connsiteY9" fmla="*/ 289144 h 528610"/>
                <a:gd name="connsiteX10" fmla="*/ 508968 w 577818"/>
                <a:gd name="connsiteY10" fmla="*/ 233877 h 528610"/>
                <a:gd name="connsiteX11" fmla="*/ 508968 w 577818"/>
                <a:gd name="connsiteY11" fmla="*/ 299277 h 528610"/>
                <a:gd name="connsiteX12" fmla="*/ 554178 w 577818"/>
                <a:gd name="connsiteY12" fmla="*/ 455867 h 528610"/>
                <a:gd name="connsiteX13" fmla="*/ 537570 w 577818"/>
                <a:gd name="connsiteY13" fmla="*/ 486264 h 528610"/>
                <a:gd name="connsiteX14" fmla="*/ 531112 w 577818"/>
                <a:gd name="connsiteY14" fmla="*/ 487185 h 528610"/>
                <a:gd name="connsiteX15" fmla="*/ 507123 w 577818"/>
                <a:gd name="connsiteY15" fmla="*/ 469684 h 528610"/>
                <a:gd name="connsiteX16" fmla="*/ 461913 w 577818"/>
                <a:gd name="connsiteY16" fmla="*/ 310330 h 528610"/>
                <a:gd name="connsiteX17" fmla="*/ 419471 w 577818"/>
                <a:gd name="connsiteY17" fmla="*/ 459551 h 528610"/>
                <a:gd name="connsiteX18" fmla="*/ 393636 w 577818"/>
                <a:gd name="connsiteY18" fmla="*/ 371124 h 528610"/>
                <a:gd name="connsiteX19" fmla="*/ 402863 w 577818"/>
                <a:gd name="connsiteY19" fmla="*/ 340727 h 528610"/>
                <a:gd name="connsiteX20" fmla="*/ 418548 w 577818"/>
                <a:gd name="connsiteY20" fmla="*/ 337042 h 528610"/>
                <a:gd name="connsiteX21" fmla="*/ 449918 w 577818"/>
                <a:gd name="connsiteY21" fmla="*/ 306646 h 528610"/>
                <a:gd name="connsiteX22" fmla="*/ 451764 w 577818"/>
                <a:gd name="connsiteY22" fmla="*/ 262432 h 528610"/>
                <a:gd name="connsiteX23" fmla="*/ 404708 w 577818"/>
                <a:gd name="connsiteY23" fmla="*/ 142686 h 528610"/>
                <a:gd name="connsiteX24" fmla="*/ 415780 w 577818"/>
                <a:gd name="connsiteY24" fmla="*/ 140844 h 528610"/>
                <a:gd name="connsiteX25" fmla="*/ 68974 w 577818"/>
                <a:gd name="connsiteY25" fmla="*/ 140844 h 528610"/>
                <a:gd name="connsiteX26" fmla="*/ 92967 w 577818"/>
                <a:gd name="connsiteY26" fmla="*/ 140844 h 528610"/>
                <a:gd name="connsiteX27" fmla="*/ 109578 w 577818"/>
                <a:gd name="connsiteY27" fmla="*/ 148213 h 528610"/>
                <a:gd name="connsiteX28" fmla="*/ 121575 w 577818"/>
                <a:gd name="connsiteY28" fmla="*/ 148213 h 528610"/>
                <a:gd name="connsiteX29" fmla="*/ 138186 w 577818"/>
                <a:gd name="connsiteY29" fmla="*/ 140844 h 528610"/>
                <a:gd name="connsiteX30" fmla="*/ 162180 w 577818"/>
                <a:gd name="connsiteY30" fmla="*/ 140844 h 528610"/>
                <a:gd name="connsiteX31" fmla="*/ 172331 w 577818"/>
                <a:gd name="connsiteY31" fmla="*/ 142686 h 528610"/>
                <a:gd name="connsiteX32" fmla="*/ 126189 w 577818"/>
                <a:gd name="connsiteY32" fmla="*/ 262432 h 528610"/>
                <a:gd name="connsiteX33" fmla="*/ 127112 w 577818"/>
                <a:gd name="connsiteY33" fmla="*/ 306646 h 528610"/>
                <a:gd name="connsiteX34" fmla="*/ 159412 w 577818"/>
                <a:gd name="connsiteY34" fmla="*/ 337042 h 528610"/>
                <a:gd name="connsiteX35" fmla="*/ 175100 w 577818"/>
                <a:gd name="connsiteY35" fmla="*/ 340727 h 528610"/>
                <a:gd name="connsiteX36" fmla="*/ 183405 w 577818"/>
                <a:gd name="connsiteY36" fmla="*/ 371124 h 528610"/>
                <a:gd name="connsiteX37" fmla="*/ 158489 w 577818"/>
                <a:gd name="connsiteY37" fmla="*/ 459551 h 528610"/>
                <a:gd name="connsiteX38" fmla="*/ 116038 w 577818"/>
                <a:gd name="connsiteY38" fmla="*/ 310330 h 528610"/>
                <a:gd name="connsiteX39" fmla="*/ 69896 w 577818"/>
                <a:gd name="connsiteY39" fmla="*/ 469684 h 528610"/>
                <a:gd name="connsiteX40" fmla="*/ 46826 w 577818"/>
                <a:gd name="connsiteY40" fmla="*/ 487185 h 528610"/>
                <a:gd name="connsiteX41" fmla="*/ 40366 w 577818"/>
                <a:gd name="connsiteY41" fmla="*/ 486264 h 528610"/>
                <a:gd name="connsiteX42" fmla="*/ 22832 w 577818"/>
                <a:gd name="connsiteY42" fmla="*/ 455867 h 528610"/>
                <a:gd name="connsiteX43" fmla="*/ 68051 w 577818"/>
                <a:gd name="connsiteY43" fmla="*/ 299277 h 528610"/>
                <a:gd name="connsiteX44" fmla="*/ 68051 w 577818"/>
                <a:gd name="connsiteY44" fmla="*/ 233877 h 528610"/>
                <a:gd name="connsiteX45" fmla="*/ 46826 w 577818"/>
                <a:gd name="connsiteY45" fmla="*/ 289144 h 528610"/>
                <a:gd name="connsiteX46" fmla="*/ 15449 w 577818"/>
                <a:gd name="connsiteY46" fmla="*/ 302961 h 528610"/>
                <a:gd name="connsiteX47" fmla="*/ 1607 w 577818"/>
                <a:gd name="connsiteY47" fmla="*/ 271643 h 528610"/>
                <a:gd name="connsiteX48" fmla="*/ 45903 w 577818"/>
                <a:gd name="connsiteY48" fmla="*/ 156503 h 528610"/>
                <a:gd name="connsiteX49" fmla="*/ 68974 w 577818"/>
                <a:gd name="connsiteY49" fmla="*/ 140844 h 528610"/>
                <a:gd name="connsiteX50" fmla="*/ 233235 w 577818"/>
                <a:gd name="connsiteY50" fmla="*/ 116877 h 528610"/>
                <a:gd name="connsiteX51" fmla="*/ 261828 w 577818"/>
                <a:gd name="connsiteY51" fmla="*/ 116877 h 528610"/>
                <a:gd name="connsiteX52" fmla="*/ 282120 w 577818"/>
                <a:gd name="connsiteY52" fmla="*/ 126088 h 528610"/>
                <a:gd name="connsiteX53" fmla="*/ 268285 w 577818"/>
                <a:gd name="connsiteY53" fmla="*/ 224646 h 528610"/>
                <a:gd name="connsiteX54" fmla="*/ 288577 w 577818"/>
                <a:gd name="connsiteY54" fmla="*/ 242147 h 528610"/>
                <a:gd name="connsiteX55" fmla="*/ 309792 w 577818"/>
                <a:gd name="connsiteY55" fmla="*/ 224646 h 528610"/>
                <a:gd name="connsiteX56" fmla="*/ 295956 w 577818"/>
                <a:gd name="connsiteY56" fmla="*/ 126088 h 528610"/>
                <a:gd name="connsiteX57" fmla="*/ 316248 w 577818"/>
                <a:gd name="connsiteY57" fmla="*/ 116877 h 528610"/>
                <a:gd name="connsiteX58" fmla="*/ 344842 w 577818"/>
                <a:gd name="connsiteY58" fmla="*/ 116877 h 528610"/>
                <a:gd name="connsiteX59" fmla="*/ 371590 w 577818"/>
                <a:gd name="connsiteY59" fmla="*/ 135299 h 528610"/>
                <a:gd name="connsiteX60" fmla="*/ 424166 w 577818"/>
                <a:gd name="connsiteY60" fmla="*/ 272543 h 528610"/>
                <a:gd name="connsiteX61" fmla="*/ 407563 w 577818"/>
                <a:gd name="connsiteY61" fmla="*/ 310309 h 528610"/>
                <a:gd name="connsiteX62" fmla="*/ 370668 w 577818"/>
                <a:gd name="connsiteY62" fmla="*/ 293729 h 528610"/>
                <a:gd name="connsiteX63" fmla="*/ 344842 w 577818"/>
                <a:gd name="connsiteY63" fmla="*/ 228330 h 528610"/>
                <a:gd name="connsiteX64" fmla="*/ 344842 w 577818"/>
                <a:gd name="connsiteY64" fmla="*/ 305703 h 528610"/>
                <a:gd name="connsiteX65" fmla="*/ 398339 w 577818"/>
                <a:gd name="connsiteY65" fmla="*/ 491766 h 528610"/>
                <a:gd name="connsiteX66" fmla="*/ 378969 w 577818"/>
                <a:gd name="connsiteY66" fmla="*/ 527689 h 528610"/>
                <a:gd name="connsiteX67" fmla="*/ 370668 w 577818"/>
                <a:gd name="connsiteY67" fmla="*/ 528610 h 528610"/>
                <a:gd name="connsiteX68" fmla="*/ 342997 w 577818"/>
                <a:gd name="connsiteY68" fmla="*/ 508346 h 528610"/>
                <a:gd name="connsiteX69" fmla="*/ 288577 w 577818"/>
                <a:gd name="connsiteY69" fmla="*/ 319520 h 528610"/>
                <a:gd name="connsiteX70" fmla="*/ 235080 w 577818"/>
                <a:gd name="connsiteY70" fmla="*/ 508346 h 528610"/>
                <a:gd name="connsiteX71" fmla="*/ 207408 w 577818"/>
                <a:gd name="connsiteY71" fmla="*/ 528610 h 528610"/>
                <a:gd name="connsiteX72" fmla="*/ 199107 w 577818"/>
                <a:gd name="connsiteY72" fmla="*/ 527689 h 528610"/>
                <a:gd name="connsiteX73" fmla="*/ 178815 w 577818"/>
                <a:gd name="connsiteY73" fmla="*/ 491766 h 528610"/>
                <a:gd name="connsiteX74" fmla="*/ 232312 w 577818"/>
                <a:gd name="connsiteY74" fmla="*/ 305703 h 528610"/>
                <a:gd name="connsiteX75" fmla="*/ 232312 w 577818"/>
                <a:gd name="connsiteY75" fmla="*/ 228330 h 528610"/>
                <a:gd name="connsiteX76" fmla="*/ 207408 w 577818"/>
                <a:gd name="connsiteY76" fmla="*/ 293729 h 528610"/>
                <a:gd name="connsiteX77" fmla="*/ 169591 w 577818"/>
                <a:gd name="connsiteY77" fmla="*/ 310309 h 528610"/>
                <a:gd name="connsiteX78" fmla="*/ 152988 w 577818"/>
                <a:gd name="connsiteY78" fmla="*/ 272543 h 528610"/>
                <a:gd name="connsiteX79" fmla="*/ 206486 w 577818"/>
                <a:gd name="connsiteY79" fmla="*/ 135299 h 528610"/>
                <a:gd name="connsiteX80" fmla="*/ 233235 w 577818"/>
                <a:gd name="connsiteY80" fmla="*/ 116877 h 528610"/>
                <a:gd name="connsiteX81" fmla="*/ 461986 w 577818"/>
                <a:gd name="connsiteY81" fmla="*/ 42312 h 528610"/>
                <a:gd name="connsiteX82" fmla="*/ 505334 w 577818"/>
                <a:gd name="connsiteY82" fmla="*/ 85586 h 528610"/>
                <a:gd name="connsiteX83" fmla="*/ 461986 w 577818"/>
                <a:gd name="connsiteY83" fmla="*/ 128860 h 528610"/>
                <a:gd name="connsiteX84" fmla="*/ 418638 w 577818"/>
                <a:gd name="connsiteY84" fmla="*/ 85586 h 528610"/>
                <a:gd name="connsiteX85" fmla="*/ 461986 w 577818"/>
                <a:gd name="connsiteY85" fmla="*/ 42312 h 528610"/>
                <a:gd name="connsiteX86" fmla="*/ 115572 w 577818"/>
                <a:gd name="connsiteY86" fmla="*/ 42312 h 528610"/>
                <a:gd name="connsiteX87" fmla="*/ 158403 w 577818"/>
                <a:gd name="connsiteY87" fmla="*/ 85586 h 528610"/>
                <a:gd name="connsiteX88" fmla="*/ 115572 w 577818"/>
                <a:gd name="connsiteY88" fmla="*/ 128860 h 528610"/>
                <a:gd name="connsiteX89" fmla="*/ 72741 w 577818"/>
                <a:gd name="connsiteY89" fmla="*/ 85586 h 528610"/>
                <a:gd name="connsiteX90" fmla="*/ 115572 w 577818"/>
                <a:gd name="connsiteY90" fmla="*/ 42312 h 528610"/>
                <a:gd name="connsiteX91" fmla="*/ 289038 w 577818"/>
                <a:gd name="connsiteY91" fmla="*/ 0 h 528610"/>
                <a:gd name="connsiteX92" fmla="*/ 340227 w 577818"/>
                <a:gd name="connsiteY92" fmla="*/ 51559 h 528610"/>
                <a:gd name="connsiteX93" fmla="*/ 289038 w 577818"/>
                <a:gd name="connsiteY93" fmla="*/ 103118 h 528610"/>
                <a:gd name="connsiteX94" fmla="*/ 237849 w 577818"/>
                <a:gd name="connsiteY94" fmla="*/ 51559 h 528610"/>
                <a:gd name="connsiteX95" fmla="*/ 289038 w 577818"/>
                <a:gd name="connsiteY95" fmla="*/ 0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818" h="528610">
                  <a:moveTo>
                    <a:pt x="415780" y="140844"/>
                  </a:moveTo>
                  <a:lnTo>
                    <a:pt x="438846" y="140844"/>
                  </a:lnTo>
                  <a:cubicBezTo>
                    <a:pt x="446228" y="140844"/>
                    <a:pt x="451764" y="143607"/>
                    <a:pt x="456377" y="148213"/>
                  </a:cubicBezTo>
                  <a:lnTo>
                    <a:pt x="468371" y="148213"/>
                  </a:lnTo>
                  <a:cubicBezTo>
                    <a:pt x="472062" y="143607"/>
                    <a:pt x="478521" y="140844"/>
                    <a:pt x="484979" y="140844"/>
                  </a:cubicBezTo>
                  <a:lnTo>
                    <a:pt x="508968" y="140844"/>
                  </a:lnTo>
                  <a:cubicBezTo>
                    <a:pt x="519117" y="140844"/>
                    <a:pt x="527421" y="146371"/>
                    <a:pt x="531112" y="155582"/>
                  </a:cubicBezTo>
                  <a:lnTo>
                    <a:pt x="576322" y="271643"/>
                  </a:lnTo>
                  <a:cubicBezTo>
                    <a:pt x="580935" y="284539"/>
                    <a:pt x="574477" y="298355"/>
                    <a:pt x="562482" y="302961"/>
                  </a:cubicBezTo>
                  <a:cubicBezTo>
                    <a:pt x="549565" y="307567"/>
                    <a:pt x="535725" y="302040"/>
                    <a:pt x="531112" y="289144"/>
                  </a:cubicBezTo>
                  <a:lnTo>
                    <a:pt x="508968" y="233877"/>
                  </a:lnTo>
                  <a:lnTo>
                    <a:pt x="508968" y="299277"/>
                  </a:lnTo>
                  <a:lnTo>
                    <a:pt x="554178" y="455867"/>
                  </a:lnTo>
                  <a:cubicBezTo>
                    <a:pt x="557869" y="468763"/>
                    <a:pt x="550488" y="482579"/>
                    <a:pt x="537570" y="486264"/>
                  </a:cubicBezTo>
                  <a:cubicBezTo>
                    <a:pt x="535725" y="487185"/>
                    <a:pt x="532957" y="487185"/>
                    <a:pt x="531112" y="487185"/>
                  </a:cubicBezTo>
                  <a:cubicBezTo>
                    <a:pt x="520040" y="487185"/>
                    <a:pt x="510813" y="479816"/>
                    <a:pt x="507123" y="469684"/>
                  </a:cubicBezTo>
                  <a:lnTo>
                    <a:pt x="461913" y="310330"/>
                  </a:lnTo>
                  <a:lnTo>
                    <a:pt x="419471" y="459551"/>
                  </a:lnTo>
                  <a:lnTo>
                    <a:pt x="393636" y="371124"/>
                  </a:lnTo>
                  <a:lnTo>
                    <a:pt x="402863" y="340727"/>
                  </a:lnTo>
                  <a:cubicBezTo>
                    <a:pt x="408399" y="339806"/>
                    <a:pt x="413012" y="338885"/>
                    <a:pt x="418548" y="337042"/>
                  </a:cubicBezTo>
                  <a:cubicBezTo>
                    <a:pt x="432388" y="331516"/>
                    <a:pt x="444382" y="320462"/>
                    <a:pt x="449918" y="306646"/>
                  </a:cubicBezTo>
                  <a:cubicBezTo>
                    <a:pt x="456377" y="292829"/>
                    <a:pt x="457299" y="277170"/>
                    <a:pt x="451764" y="262432"/>
                  </a:cubicBezTo>
                  <a:lnTo>
                    <a:pt x="404708" y="142686"/>
                  </a:lnTo>
                  <a:cubicBezTo>
                    <a:pt x="408399" y="141765"/>
                    <a:pt x="412089" y="140844"/>
                    <a:pt x="415780" y="140844"/>
                  </a:cubicBezTo>
                  <a:close/>
                  <a:moveTo>
                    <a:pt x="68974" y="140844"/>
                  </a:moveTo>
                  <a:lnTo>
                    <a:pt x="92967" y="140844"/>
                  </a:lnTo>
                  <a:cubicBezTo>
                    <a:pt x="99427" y="140844"/>
                    <a:pt x="104964" y="143607"/>
                    <a:pt x="109578" y="148213"/>
                  </a:cubicBezTo>
                  <a:lnTo>
                    <a:pt x="121575" y="148213"/>
                  </a:lnTo>
                  <a:cubicBezTo>
                    <a:pt x="126189" y="143607"/>
                    <a:pt x="131726" y="140844"/>
                    <a:pt x="138186" y="140844"/>
                  </a:cubicBezTo>
                  <a:lnTo>
                    <a:pt x="162180" y="140844"/>
                  </a:lnTo>
                  <a:cubicBezTo>
                    <a:pt x="165871" y="140844"/>
                    <a:pt x="169563" y="141765"/>
                    <a:pt x="172331" y="142686"/>
                  </a:cubicBezTo>
                  <a:lnTo>
                    <a:pt x="126189" y="262432"/>
                  </a:lnTo>
                  <a:cubicBezTo>
                    <a:pt x="120652" y="277170"/>
                    <a:pt x="120652" y="292829"/>
                    <a:pt x="127112" y="306646"/>
                  </a:cubicBezTo>
                  <a:cubicBezTo>
                    <a:pt x="133572" y="320462"/>
                    <a:pt x="144646" y="331516"/>
                    <a:pt x="159412" y="337042"/>
                  </a:cubicBezTo>
                  <a:cubicBezTo>
                    <a:pt x="164026" y="338885"/>
                    <a:pt x="169563" y="340727"/>
                    <a:pt x="175100" y="340727"/>
                  </a:cubicBezTo>
                  <a:lnTo>
                    <a:pt x="183405" y="371124"/>
                  </a:lnTo>
                  <a:lnTo>
                    <a:pt x="158489" y="459551"/>
                  </a:lnTo>
                  <a:lnTo>
                    <a:pt x="116038" y="310330"/>
                  </a:lnTo>
                  <a:lnTo>
                    <a:pt x="69896" y="469684"/>
                  </a:lnTo>
                  <a:cubicBezTo>
                    <a:pt x="67128" y="479816"/>
                    <a:pt x="56977" y="487185"/>
                    <a:pt x="46826" y="487185"/>
                  </a:cubicBezTo>
                  <a:cubicBezTo>
                    <a:pt x="44057" y="487185"/>
                    <a:pt x="42212" y="487185"/>
                    <a:pt x="40366" y="486264"/>
                  </a:cubicBezTo>
                  <a:cubicBezTo>
                    <a:pt x="27446" y="482579"/>
                    <a:pt x="19141" y="468763"/>
                    <a:pt x="22832" y="455867"/>
                  </a:cubicBezTo>
                  <a:lnTo>
                    <a:pt x="68051" y="299277"/>
                  </a:lnTo>
                  <a:lnTo>
                    <a:pt x="68051" y="233877"/>
                  </a:lnTo>
                  <a:lnTo>
                    <a:pt x="46826" y="289144"/>
                  </a:lnTo>
                  <a:cubicBezTo>
                    <a:pt x="42212" y="302040"/>
                    <a:pt x="27446" y="307567"/>
                    <a:pt x="15449" y="302961"/>
                  </a:cubicBezTo>
                  <a:cubicBezTo>
                    <a:pt x="2530" y="298355"/>
                    <a:pt x="-3007" y="284539"/>
                    <a:pt x="1607" y="271643"/>
                  </a:cubicBezTo>
                  <a:lnTo>
                    <a:pt x="45903" y="156503"/>
                  </a:lnTo>
                  <a:cubicBezTo>
                    <a:pt x="49594" y="146371"/>
                    <a:pt x="58822" y="140844"/>
                    <a:pt x="68974" y="140844"/>
                  </a:cubicBezTo>
                  <a:close/>
                  <a:moveTo>
                    <a:pt x="233235" y="116877"/>
                  </a:moveTo>
                  <a:lnTo>
                    <a:pt x="261828" y="116877"/>
                  </a:lnTo>
                  <a:cubicBezTo>
                    <a:pt x="269207" y="116877"/>
                    <a:pt x="276586" y="120561"/>
                    <a:pt x="282120" y="126088"/>
                  </a:cubicBezTo>
                  <a:lnTo>
                    <a:pt x="268285" y="224646"/>
                  </a:lnTo>
                  <a:lnTo>
                    <a:pt x="288577" y="242147"/>
                  </a:lnTo>
                  <a:lnTo>
                    <a:pt x="309792" y="224646"/>
                  </a:lnTo>
                  <a:lnTo>
                    <a:pt x="295956" y="126088"/>
                  </a:lnTo>
                  <a:cubicBezTo>
                    <a:pt x="301490" y="120561"/>
                    <a:pt x="307947" y="116877"/>
                    <a:pt x="316248" y="116877"/>
                  </a:cubicBezTo>
                  <a:lnTo>
                    <a:pt x="344842" y="116877"/>
                  </a:lnTo>
                  <a:cubicBezTo>
                    <a:pt x="355910" y="116877"/>
                    <a:pt x="366979" y="124246"/>
                    <a:pt x="371590" y="135299"/>
                  </a:cubicBezTo>
                  <a:lnTo>
                    <a:pt x="424166" y="272543"/>
                  </a:lnTo>
                  <a:cubicBezTo>
                    <a:pt x="430622" y="288202"/>
                    <a:pt x="423243" y="304782"/>
                    <a:pt x="407563" y="310309"/>
                  </a:cubicBezTo>
                  <a:cubicBezTo>
                    <a:pt x="392805" y="315835"/>
                    <a:pt x="376202" y="308466"/>
                    <a:pt x="370668" y="293729"/>
                  </a:cubicBezTo>
                  <a:lnTo>
                    <a:pt x="344842" y="228330"/>
                  </a:lnTo>
                  <a:lnTo>
                    <a:pt x="344842" y="305703"/>
                  </a:lnTo>
                  <a:lnTo>
                    <a:pt x="398339" y="491766"/>
                  </a:lnTo>
                  <a:cubicBezTo>
                    <a:pt x="402951" y="507425"/>
                    <a:pt x="393727" y="523083"/>
                    <a:pt x="378969" y="527689"/>
                  </a:cubicBezTo>
                  <a:cubicBezTo>
                    <a:pt x="376202" y="528610"/>
                    <a:pt x="373435" y="528610"/>
                    <a:pt x="370668" y="528610"/>
                  </a:cubicBezTo>
                  <a:cubicBezTo>
                    <a:pt x="357755" y="528610"/>
                    <a:pt x="346686" y="520320"/>
                    <a:pt x="342997" y="508346"/>
                  </a:cubicBezTo>
                  <a:lnTo>
                    <a:pt x="288577" y="319520"/>
                  </a:lnTo>
                  <a:lnTo>
                    <a:pt x="235080" y="508346"/>
                  </a:lnTo>
                  <a:cubicBezTo>
                    <a:pt x="231390" y="520320"/>
                    <a:pt x="219399" y="528610"/>
                    <a:pt x="207408" y="528610"/>
                  </a:cubicBezTo>
                  <a:cubicBezTo>
                    <a:pt x="204641" y="528610"/>
                    <a:pt x="201874" y="528610"/>
                    <a:pt x="199107" y="527689"/>
                  </a:cubicBezTo>
                  <a:cubicBezTo>
                    <a:pt x="183427" y="523083"/>
                    <a:pt x="175125" y="507425"/>
                    <a:pt x="178815" y="491766"/>
                  </a:cubicBezTo>
                  <a:lnTo>
                    <a:pt x="232312" y="305703"/>
                  </a:lnTo>
                  <a:lnTo>
                    <a:pt x="232312" y="228330"/>
                  </a:lnTo>
                  <a:lnTo>
                    <a:pt x="207408" y="293729"/>
                  </a:lnTo>
                  <a:cubicBezTo>
                    <a:pt x="201874" y="308466"/>
                    <a:pt x="184349" y="315835"/>
                    <a:pt x="169591" y="310309"/>
                  </a:cubicBezTo>
                  <a:cubicBezTo>
                    <a:pt x="154833" y="304782"/>
                    <a:pt x="147454" y="288202"/>
                    <a:pt x="152988" y="272543"/>
                  </a:cubicBezTo>
                  <a:lnTo>
                    <a:pt x="206486" y="135299"/>
                  </a:lnTo>
                  <a:cubicBezTo>
                    <a:pt x="211098" y="124246"/>
                    <a:pt x="221244" y="116877"/>
                    <a:pt x="233235" y="116877"/>
                  </a:cubicBezTo>
                  <a:close/>
                  <a:moveTo>
                    <a:pt x="461986" y="42312"/>
                  </a:moveTo>
                  <a:cubicBezTo>
                    <a:pt x="485926" y="42312"/>
                    <a:pt x="505334" y="61686"/>
                    <a:pt x="505334" y="85586"/>
                  </a:cubicBezTo>
                  <a:cubicBezTo>
                    <a:pt x="505334" y="109486"/>
                    <a:pt x="485926" y="128860"/>
                    <a:pt x="461986" y="128860"/>
                  </a:cubicBezTo>
                  <a:cubicBezTo>
                    <a:pt x="438046" y="128860"/>
                    <a:pt x="418638" y="109486"/>
                    <a:pt x="418638" y="85586"/>
                  </a:cubicBezTo>
                  <a:cubicBezTo>
                    <a:pt x="418638" y="61686"/>
                    <a:pt x="438046" y="42312"/>
                    <a:pt x="461986" y="42312"/>
                  </a:cubicBezTo>
                  <a:close/>
                  <a:moveTo>
                    <a:pt x="115572" y="42312"/>
                  </a:moveTo>
                  <a:cubicBezTo>
                    <a:pt x="139227" y="42312"/>
                    <a:pt x="158403" y="61686"/>
                    <a:pt x="158403" y="85586"/>
                  </a:cubicBezTo>
                  <a:cubicBezTo>
                    <a:pt x="158403" y="109486"/>
                    <a:pt x="139227" y="128860"/>
                    <a:pt x="115572" y="128860"/>
                  </a:cubicBezTo>
                  <a:cubicBezTo>
                    <a:pt x="91917" y="128860"/>
                    <a:pt x="72741" y="109486"/>
                    <a:pt x="72741" y="85586"/>
                  </a:cubicBezTo>
                  <a:cubicBezTo>
                    <a:pt x="72741" y="61686"/>
                    <a:pt x="91917" y="42312"/>
                    <a:pt x="115572" y="42312"/>
                  </a:cubicBezTo>
                  <a:close/>
                  <a:moveTo>
                    <a:pt x="289038" y="0"/>
                  </a:moveTo>
                  <a:cubicBezTo>
                    <a:pt x="317309" y="0"/>
                    <a:pt x="340227" y="23084"/>
                    <a:pt x="340227" y="51559"/>
                  </a:cubicBezTo>
                  <a:cubicBezTo>
                    <a:pt x="340227" y="80034"/>
                    <a:pt x="317309" y="103118"/>
                    <a:pt x="289038" y="103118"/>
                  </a:cubicBezTo>
                  <a:cubicBezTo>
                    <a:pt x="260767" y="103118"/>
                    <a:pt x="237849" y="80034"/>
                    <a:pt x="237849" y="51559"/>
                  </a:cubicBezTo>
                  <a:cubicBezTo>
                    <a:pt x="237849" y="23084"/>
                    <a:pt x="260767" y="0"/>
                    <a:pt x="289038"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3" name="Rectangle 11">
              <a:extLst>
                <a:ext uri="{FF2B5EF4-FFF2-40B4-BE49-F238E27FC236}">
                  <a16:creationId xmlns:a16="http://schemas.microsoft.com/office/drawing/2014/main" id="{FED92B99-163A-451A-B3C0-0FBA7BF7E777}"/>
                </a:ext>
              </a:extLst>
            </p:cNvPr>
            <p:cNvSpPr>
              <a:spLocks noChangeArrowheads="1"/>
            </p:cNvSpPr>
            <p:nvPr/>
          </p:nvSpPr>
          <p:spPr bwMode="auto">
            <a:xfrm>
              <a:off x="1279525" y="1847074"/>
              <a:ext cx="19050" cy="17427"/>
            </a:xfrm>
            <a:custGeom>
              <a:avLst/>
              <a:gdLst>
                <a:gd name="connsiteX0" fmla="*/ 415780 w 577818"/>
                <a:gd name="connsiteY0" fmla="*/ 140844 h 528610"/>
                <a:gd name="connsiteX1" fmla="*/ 438846 w 577818"/>
                <a:gd name="connsiteY1" fmla="*/ 140844 h 528610"/>
                <a:gd name="connsiteX2" fmla="*/ 456377 w 577818"/>
                <a:gd name="connsiteY2" fmla="*/ 148213 h 528610"/>
                <a:gd name="connsiteX3" fmla="*/ 468371 w 577818"/>
                <a:gd name="connsiteY3" fmla="*/ 148213 h 528610"/>
                <a:gd name="connsiteX4" fmla="*/ 484979 w 577818"/>
                <a:gd name="connsiteY4" fmla="*/ 140844 h 528610"/>
                <a:gd name="connsiteX5" fmla="*/ 508968 w 577818"/>
                <a:gd name="connsiteY5" fmla="*/ 140844 h 528610"/>
                <a:gd name="connsiteX6" fmla="*/ 531112 w 577818"/>
                <a:gd name="connsiteY6" fmla="*/ 155582 h 528610"/>
                <a:gd name="connsiteX7" fmla="*/ 576322 w 577818"/>
                <a:gd name="connsiteY7" fmla="*/ 271643 h 528610"/>
                <a:gd name="connsiteX8" fmla="*/ 562482 w 577818"/>
                <a:gd name="connsiteY8" fmla="*/ 302961 h 528610"/>
                <a:gd name="connsiteX9" fmla="*/ 531112 w 577818"/>
                <a:gd name="connsiteY9" fmla="*/ 289144 h 528610"/>
                <a:gd name="connsiteX10" fmla="*/ 508968 w 577818"/>
                <a:gd name="connsiteY10" fmla="*/ 233877 h 528610"/>
                <a:gd name="connsiteX11" fmla="*/ 508968 w 577818"/>
                <a:gd name="connsiteY11" fmla="*/ 299277 h 528610"/>
                <a:gd name="connsiteX12" fmla="*/ 554178 w 577818"/>
                <a:gd name="connsiteY12" fmla="*/ 455867 h 528610"/>
                <a:gd name="connsiteX13" fmla="*/ 537570 w 577818"/>
                <a:gd name="connsiteY13" fmla="*/ 486264 h 528610"/>
                <a:gd name="connsiteX14" fmla="*/ 531112 w 577818"/>
                <a:gd name="connsiteY14" fmla="*/ 487185 h 528610"/>
                <a:gd name="connsiteX15" fmla="*/ 507123 w 577818"/>
                <a:gd name="connsiteY15" fmla="*/ 469684 h 528610"/>
                <a:gd name="connsiteX16" fmla="*/ 461913 w 577818"/>
                <a:gd name="connsiteY16" fmla="*/ 310330 h 528610"/>
                <a:gd name="connsiteX17" fmla="*/ 419471 w 577818"/>
                <a:gd name="connsiteY17" fmla="*/ 459551 h 528610"/>
                <a:gd name="connsiteX18" fmla="*/ 393636 w 577818"/>
                <a:gd name="connsiteY18" fmla="*/ 371124 h 528610"/>
                <a:gd name="connsiteX19" fmla="*/ 402863 w 577818"/>
                <a:gd name="connsiteY19" fmla="*/ 340727 h 528610"/>
                <a:gd name="connsiteX20" fmla="*/ 418548 w 577818"/>
                <a:gd name="connsiteY20" fmla="*/ 337042 h 528610"/>
                <a:gd name="connsiteX21" fmla="*/ 449918 w 577818"/>
                <a:gd name="connsiteY21" fmla="*/ 306646 h 528610"/>
                <a:gd name="connsiteX22" fmla="*/ 451764 w 577818"/>
                <a:gd name="connsiteY22" fmla="*/ 262432 h 528610"/>
                <a:gd name="connsiteX23" fmla="*/ 404708 w 577818"/>
                <a:gd name="connsiteY23" fmla="*/ 142686 h 528610"/>
                <a:gd name="connsiteX24" fmla="*/ 415780 w 577818"/>
                <a:gd name="connsiteY24" fmla="*/ 140844 h 528610"/>
                <a:gd name="connsiteX25" fmla="*/ 68974 w 577818"/>
                <a:gd name="connsiteY25" fmla="*/ 140844 h 528610"/>
                <a:gd name="connsiteX26" fmla="*/ 92967 w 577818"/>
                <a:gd name="connsiteY26" fmla="*/ 140844 h 528610"/>
                <a:gd name="connsiteX27" fmla="*/ 109578 w 577818"/>
                <a:gd name="connsiteY27" fmla="*/ 148213 h 528610"/>
                <a:gd name="connsiteX28" fmla="*/ 121575 w 577818"/>
                <a:gd name="connsiteY28" fmla="*/ 148213 h 528610"/>
                <a:gd name="connsiteX29" fmla="*/ 138186 w 577818"/>
                <a:gd name="connsiteY29" fmla="*/ 140844 h 528610"/>
                <a:gd name="connsiteX30" fmla="*/ 162180 w 577818"/>
                <a:gd name="connsiteY30" fmla="*/ 140844 h 528610"/>
                <a:gd name="connsiteX31" fmla="*/ 172331 w 577818"/>
                <a:gd name="connsiteY31" fmla="*/ 142686 h 528610"/>
                <a:gd name="connsiteX32" fmla="*/ 126189 w 577818"/>
                <a:gd name="connsiteY32" fmla="*/ 262432 h 528610"/>
                <a:gd name="connsiteX33" fmla="*/ 127112 w 577818"/>
                <a:gd name="connsiteY33" fmla="*/ 306646 h 528610"/>
                <a:gd name="connsiteX34" fmla="*/ 159412 w 577818"/>
                <a:gd name="connsiteY34" fmla="*/ 337042 h 528610"/>
                <a:gd name="connsiteX35" fmla="*/ 175100 w 577818"/>
                <a:gd name="connsiteY35" fmla="*/ 340727 h 528610"/>
                <a:gd name="connsiteX36" fmla="*/ 183405 w 577818"/>
                <a:gd name="connsiteY36" fmla="*/ 371124 h 528610"/>
                <a:gd name="connsiteX37" fmla="*/ 158489 w 577818"/>
                <a:gd name="connsiteY37" fmla="*/ 459551 h 528610"/>
                <a:gd name="connsiteX38" fmla="*/ 116038 w 577818"/>
                <a:gd name="connsiteY38" fmla="*/ 310330 h 528610"/>
                <a:gd name="connsiteX39" fmla="*/ 69896 w 577818"/>
                <a:gd name="connsiteY39" fmla="*/ 469684 h 528610"/>
                <a:gd name="connsiteX40" fmla="*/ 46826 w 577818"/>
                <a:gd name="connsiteY40" fmla="*/ 487185 h 528610"/>
                <a:gd name="connsiteX41" fmla="*/ 40366 w 577818"/>
                <a:gd name="connsiteY41" fmla="*/ 486264 h 528610"/>
                <a:gd name="connsiteX42" fmla="*/ 22832 w 577818"/>
                <a:gd name="connsiteY42" fmla="*/ 455867 h 528610"/>
                <a:gd name="connsiteX43" fmla="*/ 68051 w 577818"/>
                <a:gd name="connsiteY43" fmla="*/ 299277 h 528610"/>
                <a:gd name="connsiteX44" fmla="*/ 68051 w 577818"/>
                <a:gd name="connsiteY44" fmla="*/ 233877 h 528610"/>
                <a:gd name="connsiteX45" fmla="*/ 46826 w 577818"/>
                <a:gd name="connsiteY45" fmla="*/ 289144 h 528610"/>
                <a:gd name="connsiteX46" fmla="*/ 15449 w 577818"/>
                <a:gd name="connsiteY46" fmla="*/ 302961 h 528610"/>
                <a:gd name="connsiteX47" fmla="*/ 1607 w 577818"/>
                <a:gd name="connsiteY47" fmla="*/ 271643 h 528610"/>
                <a:gd name="connsiteX48" fmla="*/ 45903 w 577818"/>
                <a:gd name="connsiteY48" fmla="*/ 156503 h 528610"/>
                <a:gd name="connsiteX49" fmla="*/ 68974 w 577818"/>
                <a:gd name="connsiteY49" fmla="*/ 140844 h 528610"/>
                <a:gd name="connsiteX50" fmla="*/ 233235 w 577818"/>
                <a:gd name="connsiteY50" fmla="*/ 116877 h 528610"/>
                <a:gd name="connsiteX51" fmla="*/ 261828 w 577818"/>
                <a:gd name="connsiteY51" fmla="*/ 116877 h 528610"/>
                <a:gd name="connsiteX52" fmla="*/ 282120 w 577818"/>
                <a:gd name="connsiteY52" fmla="*/ 126088 h 528610"/>
                <a:gd name="connsiteX53" fmla="*/ 268285 w 577818"/>
                <a:gd name="connsiteY53" fmla="*/ 224646 h 528610"/>
                <a:gd name="connsiteX54" fmla="*/ 288577 w 577818"/>
                <a:gd name="connsiteY54" fmla="*/ 242147 h 528610"/>
                <a:gd name="connsiteX55" fmla="*/ 309792 w 577818"/>
                <a:gd name="connsiteY55" fmla="*/ 224646 h 528610"/>
                <a:gd name="connsiteX56" fmla="*/ 295956 w 577818"/>
                <a:gd name="connsiteY56" fmla="*/ 126088 h 528610"/>
                <a:gd name="connsiteX57" fmla="*/ 316248 w 577818"/>
                <a:gd name="connsiteY57" fmla="*/ 116877 h 528610"/>
                <a:gd name="connsiteX58" fmla="*/ 344842 w 577818"/>
                <a:gd name="connsiteY58" fmla="*/ 116877 h 528610"/>
                <a:gd name="connsiteX59" fmla="*/ 371590 w 577818"/>
                <a:gd name="connsiteY59" fmla="*/ 135299 h 528610"/>
                <a:gd name="connsiteX60" fmla="*/ 424166 w 577818"/>
                <a:gd name="connsiteY60" fmla="*/ 272543 h 528610"/>
                <a:gd name="connsiteX61" fmla="*/ 407563 w 577818"/>
                <a:gd name="connsiteY61" fmla="*/ 310309 h 528610"/>
                <a:gd name="connsiteX62" fmla="*/ 370668 w 577818"/>
                <a:gd name="connsiteY62" fmla="*/ 293729 h 528610"/>
                <a:gd name="connsiteX63" fmla="*/ 344842 w 577818"/>
                <a:gd name="connsiteY63" fmla="*/ 228330 h 528610"/>
                <a:gd name="connsiteX64" fmla="*/ 344842 w 577818"/>
                <a:gd name="connsiteY64" fmla="*/ 305703 h 528610"/>
                <a:gd name="connsiteX65" fmla="*/ 398339 w 577818"/>
                <a:gd name="connsiteY65" fmla="*/ 491766 h 528610"/>
                <a:gd name="connsiteX66" fmla="*/ 378969 w 577818"/>
                <a:gd name="connsiteY66" fmla="*/ 527689 h 528610"/>
                <a:gd name="connsiteX67" fmla="*/ 370668 w 577818"/>
                <a:gd name="connsiteY67" fmla="*/ 528610 h 528610"/>
                <a:gd name="connsiteX68" fmla="*/ 342997 w 577818"/>
                <a:gd name="connsiteY68" fmla="*/ 508346 h 528610"/>
                <a:gd name="connsiteX69" fmla="*/ 288577 w 577818"/>
                <a:gd name="connsiteY69" fmla="*/ 319520 h 528610"/>
                <a:gd name="connsiteX70" fmla="*/ 235080 w 577818"/>
                <a:gd name="connsiteY70" fmla="*/ 508346 h 528610"/>
                <a:gd name="connsiteX71" fmla="*/ 207408 w 577818"/>
                <a:gd name="connsiteY71" fmla="*/ 528610 h 528610"/>
                <a:gd name="connsiteX72" fmla="*/ 199107 w 577818"/>
                <a:gd name="connsiteY72" fmla="*/ 527689 h 528610"/>
                <a:gd name="connsiteX73" fmla="*/ 178815 w 577818"/>
                <a:gd name="connsiteY73" fmla="*/ 491766 h 528610"/>
                <a:gd name="connsiteX74" fmla="*/ 232312 w 577818"/>
                <a:gd name="connsiteY74" fmla="*/ 305703 h 528610"/>
                <a:gd name="connsiteX75" fmla="*/ 232312 w 577818"/>
                <a:gd name="connsiteY75" fmla="*/ 228330 h 528610"/>
                <a:gd name="connsiteX76" fmla="*/ 207408 w 577818"/>
                <a:gd name="connsiteY76" fmla="*/ 293729 h 528610"/>
                <a:gd name="connsiteX77" fmla="*/ 169591 w 577818"/>
                <a:gd name="connsiteY77" fmla="*/ 310309 h 528610"/>
                <a:gd name="connsiteX78" fmla="*/ 152988 w 577818"/>
                <a:gd name="connsiteY78" fmla="*/ 272543 h 528610"/>
                <a:gd name="connsiteX79" fmla="*/ 206486 w 577818"/>
                <a:gd name="connsiteY79" fmla="*/ 135299 h 528610"/>
                <a:gd name="connsiteX80" fmla="*/ 233235 w 577818"/>
                <a:gd name="connsiteY80" fmla="*/ 116877 h 528610"/>
                <a:gd name="connsiteX81" fmla="*/ 461986 w 577818"/>
                <a:gd name="connsiteY81" fmla="*/ 42312 h 528610"/>
                <a:gd name="connsiteX82" fmla="*/ 505334 w 577818"/>
                <a:gd name="connsiteY82" fmla="*/ 85586 h 528610"/>
                <a:gd name="connsiteX83" fmla="*/ 461986 w 577818"/>
                <a:gd name="connsiteY83" fmla="*/ 128860 h 528610"/>
                <a:gd name="connsiteX84" fmla="*/ 418638 w 577818"/>
                <a:gd name="connsiteY84" fmla="*/ 85586 h 528610"/>
                <a:gd name="connsiteX85" fmla="*/ 461986 w 577818"/>
                <a:gd name="connsiteY85" fmla="*/ 42312 h 528610"/>
                <a:gd name="connsiteX86" fmla="*/ 115572 w 577818"/>
                <a:gd name="connsiteY86" fmla="*/ 42312 h 528610"/>
                <a:gd name="connsiteX87" fmla="*/ 158403 w 577818"/>
                <a:gd name="connsiteY87" fmla="*/ 85586 h 528610"/>
                <a:gd name="connsiteX88" fmla="*/ 115572 w 577818"/>
                <a:gd name="connsiteY88" fmla="*/ 128860 h 528610"/>
                <a:gd name="connsiteX89" fmla="*/ 72741 w 577818"/>
                <a:gd name="connsiteY89" fmla="*/ 85586 h 528610"/>
                <a:gd name="connsiteX90" fmla="*/ 115572 w 577818"/>
                <a:gd name="connsiteY90" fmla="*/ 42312 h 528610"/>
                <a:gd name="connsiteX91" fmla="*/ 289038 w 577818"/>
                <a:gd name="connsiteY91" fmla="*/ 0 h 528610"/>
                <a:gd name="connsiteX92" fmla="*/ 340227 w 577818"/>
                <a:gd name="connsiteY92" fmla="*/ 51559 h 528610"/>
                <a:gd name="connsiteX93" fmla="*/ 289038 w 577818"/>
                <a:gd name="connsiteY93" fmla="*/ 103118 h 528610"/>
                <a:gd name="connsiteX94" fmla="*/ 237849 w 577818"/>
                <a:gd name="connsiteY94" fmla="*/ 51559 h 528610"/>
                <a:gd name="connsiteX95" fmla="*/ 289038 w 577818"/>
                <a:gd name="connsiteY95" fmla="*/ 0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818" h="528610">
                  <a:moveTo>
                    <a:pt x="415780" y="140844"/>
                  </a:moveTo>
                  <a:lnTo>
                    <a:pt x="438846" y="140844"/>
                  </a:lnTo>
                  <a:cubicBezTo>
                    <a:pt x="446228" y="140844"/>
                    <a:pt x="451764" y="143607"/>
                    <a:pt x="456377" y="148213"/>
                  </a:cubicBezTo>
                  <a:lnTo>
                    <a:pt x="468371" y="148213"/>
                  </a:lnTo>
                  <a:cubicBezTo>
                    <a:pt x="472062" y="143607"/>
                    <a:pt x="478521" y="140844"/>
                    <a:pt x="484979" y="140844"/>
                  </a:cubicBezTo>
                  <a:lnTo>
                    <a:pt x="508968" y="140844"/>
                  </a:lnTo>
                  <a:cubicBezTo>
                    <a:pt x="519117" y="140844"/>
                    <a:pt x="527421" y="146371"/>
                    <a:pt x="531112" y="155582"/>
                  </a:cubicBezTo>
                  <a:lnTo>
                    <a:pt x="576322" y="271643"/>
                  </a:lnTo>
                  <a:cubicBezTo>
                    <a:pt x="580935" y="284539"/>
                    <a:pt x="574477" y="298355"/>
                    <a:pt x="562482" y="302961"/>
                  </a:cubicBezTo>
                  <a:cubicBezTo>
                    <a:pt x="549565" y="307567"/>
                    <a:pt x="535725" y="302040"/>
                    <a:pt x="531112" y="289144"/>
                  </a:cubicBezTo>
                  <a:lnTo>
                    <a:pt x="508968" y="233877"/>
                  </a:lnTo>
                  <a:lnTo>
                    <a:pt x="508968" y="299277"/>
                  </a:lnTo>
                  <a:lnTo>
                    <a:pt x="554178" y="455867"/>
                  </a:lnTo>
                  <a:cubicBezTo>
                    <a:pt x="557869" y="468763"/>
                    <a:pt x="550488" y="482579"/>
                    <a:pt x="537570" y="486264"/>
                  </a:cubicBezTo>
                  <a:cubicBezTo>
                    <a:pt x="535725" y="487185"/>
                    <a:pt x="532957" y="487185"/>
                    <a:pt x="531112" y="487185"/>
                  </a:cubicBezTo>
                  <a:cubicBezTo>
                    <a:pt x="520040" y="487185"/>
                    <a:pt x="510813" y="479816"/>
                    <a:pt x="507123" y="469684"/>
                  </a:cubicBezTo>
                  <a:lnTo>
                    <a:pt x="461913" y="310330"/>
                  </a:lnTo>
                  <a:lnTo>
                    <a:pt x="419471" y="459551"/>
                  </a:lnTo>
                  <a:lnTo>
                    <a:pt x="393636" y="371124"/>
                  </a:lnTo>
                  <a:lnTo>
                    <a:pt x="402863" y="340727"/>
                  </a:lnTo>
                  <a:cubicBezTo>
                    <a:pt x="408399" y="339806"/>
                    <a:pt x="413012" y="338885"/>
                    <a:pt x="418548" y="337042"/>
                  </a:cubicBezTo>
                  <a:cubicBezTo>
                    <a:pt x="432388" y="331516"/>
                    <a:pt x="444382" y="320462"/>
                    <a:pt x="449918" y="306646"/>
                  </a:cubicBezTo>
                  <a:cubicBezTo>
                    <a:pt x="456377" y="292829"/>
                    <a:pt x="457299" y="277170"/>
                    <a:pt x="451764" y="262432"/>
                  </a:cubicBezTo>
                  <a:lnTo>
                    <a:pt x="404708" y="142686"/>
                  </a:lnTo>
                  <a:cubicBezTo>
                    <a:pt x="408399" y="141765"/>
                    <a:pt x="412089" y="140844"/>
                    <a:pt x="415780" y="140844"/>
                  </a:cubicBezTo>
                  <a:close/>
                  <a:moveTo>
                    <a:pt x="68974" y="140844"/>
                  </a:moveTo>
                  <a:lnTo>
                    <a:pt x="92967" y="140844"/>
                  </a:lnTo>
                  <a:cubicBezTo>
                    <a:pt x="99427" y="140844"/>
                    <a:pt x="104964" y="143607"/>
                    <a:pt x="109578" y="148213"/>
                  </a:cubicBezTo>
                  <a:lnTo>
                    <a:pt x="121575" y="148213"/>
                  </a:lnTo>
                  <a:cubicBezTo>
                    <a:pt x="126189" y="143607"/>
                    <a:pt x="131726" y="140844"/>
                    <a:pt x="138186" y="140844"/>
                  </a:cubicBezTo>
                  <a:lnTo>
                    <a:pt x="162180" y="140844"/>
                  </a:lnTo>
                  <a:cubicBezTo>
                    <a:pt x="165871" y="140844"/>
                    <a:pt x="169563" y="141765"/>
                    <a:pt x="172331" y="142686"/>
                  </a:cubicBezTo>
                  <a:lnTo>
                    <a:pt x="126189" y="262432"/>
                  </a:lnTo>
                  <a:cubicBezTo>
                    <a:pt x="120652" y="277170"/>
                    <a:pt x="120652" y="292829"/>
                    <a:pt x="127112" y="306646"/>
                  </a:cubicBezTo>
                  <a:cubicBezTo>
                    <a:pt x="133572" y="320462"/>
                    <a:pt x="144646" y="331516"/>
                    <a:pt x="159412" y="337042"/>
                  </a:cubicBezTo>
                  <a:cubicBezTo>
                    <a:pt x="164026" y="338885"/>
                    <a:pt x="169563" y="340727"/>
                    <a:pt x="175100" y="340727"/>
                  </a:cubicBezTo>
                  <a:lnTo>
                    <a:pt x="183405" y="371124"/>
                  </a:lnTo>
                  <a:lnTo>
                    <a:pt x="158489" y="459551"/>
                  </a:lnTo>
                  <a:lnTo>
                    <a:pt x="116038" y="310330"/>
                  </a:lnTo>
                  <a:lnTo>
                    <a:pt x="69896" y="469684"/>
                  </a:lnTo>
                  <a:cubicBezTo>
                    <a:pt x="67128" y="479816"/>
                    <a:pt x="56977" y="487185"/>
                    <a:pt x="46826" y="487185"/>
                  </a:cubicBezTo>
                  <a:cubicBezTo>
                    <a:pt x="44057" y="487185"/>
                    <a:pt x="42212" y="487185"/>
                    <a:pt x="40366" y="486264"/>
                  </a:cubicBezTo>
                  <a:cubicBezTo>
                    <a:pt x="27446" y="482579"/>
                    <a:pt x="19141" y="468763"/>
                    <a:pt x="22832" y="455867"/>
                  </a:cubicBezTo>
                  <a:lnTo>
                    <a:pt x="68051" y="299277"/>
                  </a:lnTo>
                  <a:lnTo>
                    <a:pt x="68051" y="233877"/>
                  </a:lnTo>
                  <a:lnTo>
                    <a:pt x="46826" y="289144"/>
                  </a:lnTo>
                  <a:cubicBezTo>
                    <a:pt x="42212" y="302040"/>
                    <a:pt x="27446" y="307567"/>
                    <a:pt x="15449" y="302961"/>
                  </a:cubicBezTo>
                  <a:cubicBezTo>
                    <a:pt x="2530" y="298355"/>
                    <a:pt x="-3007" y="284539"/>
                    <a:pt x="1607" y="271643"/>
                  </a:cubicBezTo>
                  <a:lnTo>
                    <a:pt x="45903" y="156503"/>
                  </a:lnTo>
                  <a:cubicBezTo>
                    <a:pt x="49594" y="146371"/>
                    <a:pt x="58822" y="140844"/>
                    <a:pt x="68974" y="140844"/>
                  </a:cubicBezTo>
                  <a:close/>
                  <a:moveTo>
                    <a:pt x="233235" y="116877"/>
                  </a:moveTo>
                  <a:lnTo>
                    <a:pt x="261828" y="116877"/>
                  </a:lnTo>
                  <a:cubicBezTo>
                    <a:pt x="269207" y="116877"/>
                    <a:pt x="276586" y="120561"/>
                    <a:pt x="282120" y="126088"/>
                  </a:cubicBezTo>
                  <a:lnTo>
                    <a:pt x="268285" y="224646"/>
                  </a:lnTo>
                  <a:lnTo>
                    <a:pt x="288577" y="242147"/>
                  </a:lnTo>
                  <a:lnTo>
                    <a:pt x="309792" y="224646"/>
                  </a:lnTo>
                  <a:lnTo>
                    <a:pt x="295956" y="126088"/>
                  </a:lnTo>
                  <a:cubicBezTo>
                    <a:pt x="301490" y="120561"/>
                    <a:pt x="307947" y="116877"/>
                    <a:pt x="316248" y="116877"/>
                  </a:cubicBezTo>
                  <a:lnTo>
                    <a:pt x="344842" y="116877"/>
                  </a:lnTo>
                  <a:cubicBezTo>
                    <a:pt x="355910" y="116877"/>
                    <a:pt x="366979" y="124246"/>
                    <a:pt x="371590" y="135299"/>
                  </a:cubicBezTo>
                  <a:lnTo>
                    <a:pt x="424166" y="272543"/>
                  </a:lnTo>
                  <a:cubicBezTo>
                    <a:pt x="430622" y="288202"/>
                    <a:pt x="423243" y="304782"/>
                    <a:pt x="407563" y="310309"/>
                  </a:cubicBezTo>
                  <a:cubicBezTo>
                    <a:pt x="392805" y="315835"/>
                    <a:pt x="376202" y="308466"/>
                    <a:pt x="370668" y="293729"/>
                  </a:cubicBezTo>
                  <a:lnTo>
                    <a:pt x="344842" y="228330"/>
                  </a:lnTo>
                  <a:lnTo>
                    <a:pt x="344842" y="305703"/>
                  </a:lnTo>
                  <a:lnTo>
                    <a:pt x="398339" y="491766"/>
                  </a:lnTo>
                  <a:cubicBezTo>
                    <a:pt x="402951" y="507425"/>
                    <a:pt x="393727" y="523083"/>
                    <a:pt x="378969" y="527689"/>
                  </a:cubicBezTo>
                  <a:cubicBezTo>
                    <a:pt x="376202" y="528610"/>
                    <a:pt x="373435" y="528610"/>
                    <a:pt x="370668" y="528610"/>
                  </a:cubicBezTo>
                  <a:cubicBezTo>
                    <a:pt x="357755" y="528610"/>
                    <a:pt x="346686" y="520320"/>
                    <a:pt x="342997" y="508346"/>
                  </a:cubicBezTo>
                  <a:lnTo>
                    <a:pt x="288577" y="319520"/>
                  </a:lnTo>
                  <a:lnTo>
                    <a:pt x="235080" y="508346"/>
                  </a:lnTo>
                  <a:cubicBezTo>
                    <a:pt x="231390" y="520320"/>
                    <a:pt x="219399" y="528610"/>
                    <a:pt x="207408" y="528610"/>
                  </a:cubicBezTo>
                  <a:cubicBezTo>
                    <a:pt x="204641" y="528610"/>
                    <a:pt x="201874" y="528610"/>
                    <a:pt x="199107" y="527689"/>
                  </a:cubicBezTo>
                  <a:cubicBezTo>
                    <a:pt x="183427" y="523083"/>
                    <a:pt x="175125" y="507425"/>
                    <a:pt x="178815" y="491766"/>
                  </a:cubicBezTo>
                  <a:lnTo>
                    <a:pt x="232312" y="305703"/>
                  </a:lnTo>
                  <a:lnTo>
                    <a:pt x="232312" y="228330"/>
                  </a:lnTo>
                  <a:lnTo>
                    <a:pt x="207408" y="293729"/>
                  </a:lnTo>
                  <a:cubicBezTo>
                    <a:pt x="201874" y="308466"/>
                    <a:pt x="184349" y="315835"/>
                    <a:pt x="169591" y="310309"/>
                  </a:cubicBezTo>
                  <a:cubicBezTo>
                    <a:pt x="154833" y="304782"/>
                    <a:pt x="147454" y="288202"/>
                    <a:pt x="152988" y="272543"/>
                  </a:cubicBezTo>
                  <a:lnTo>
                    <a:pt x="206486" y="135299"/>
                  </a:lnTo>
                  <a:cubicBezTo>
                    <a:pt x="211098" y="124246"/>
                    <a:pt x="221244" y="116877"/>
                    <a:pt x="233235" y="116877"/>
                  </a:cubicBezTo>
                  <a:close/>
                  <a:moveTo>
                    <a:pt x="461986" y="42312"/>
                  </a:moveTo>
                  <a:cubicBezTo>
                    <a:pt x="485926" y="42312"/>
                    <a:pt x="505334" y="61686"/>
                    <a:pt x="505334" y="85586"/>
                  </a:cubicBezTo>
                  <a:cubicBezTo>
                    <a:pt x="505334" y="109486"/>
                    <a:pt x="485926" y="128860"/>
                    <a:pt x="461986" y="128860"/>
                  </a:cubicBezTo>
                  <a:cubicBezTo>
                    <a:pt x="438046" y="128860"/>
                    <a:pt x="418638" y="109486"/>
                    <a:pt x="418638" y="85586"/>
                  </a:cubicBezTo>
                  <a:cubicBezTo>
                    <a:pt x="418638" y="61686"/>
                    <a:pt x="438046" y="42312"/>
                    <a:pt x="461986" y="42312"/>
                  </a:cubicBezTo>
                  <a:close/>
                  <a:moveTo>
                    <a:pt x="115572" y="42312"/>
                  </a:moveTo>
                  <a:cubicBezTo>
                    <a:pt x="139227" y="42312"/>
                    <a:pt x="158403" y="61686"/>
                    <a:pt x="158403" y="85586"/>
                  </a:cubicBezTo>
                  <a:cubicBezTo>
                    <a:pt x="158403" y="109486"/>
                    <a:pt x="139227" y="128860"/>
                    <a:pt x="115572" y="128860"/>
                  </a:cubicBezTo>
                  <a:cubicBezTo>
                    <a:pt x="91917" y="128860"/>
                    <a:pt x="72741" y="109486"/>
                    <a:pt x="72741" y="85586"/>
                  </a:cubicBezTo>
                  <a:cubicBezTo>
                    <a:pt x="72741" y="61686"/>
                    <a:pt x="91917" y="42312"/>
                    <a:pt x="115572" y="42312"/>
                  </a:cubicBezTo>
                  <a:close/>
                  <a:moveTo>
                    <a:pt x="289038" y="0"/>
                  </a:moveTo>
                  <a:cubicBezTo>
                    <a:pt x="317309" y="0"/>
                    <a:pt x="340227" y="23084"/>
                    <a:pt x="340227" y="51559"/>
                  </a:cubicBezTo>
                  <a:cubicBezTo>
                    <a:pt x="340227" y="80034"/>
                    <a:pt x="317309" y="103118"/>
                    <a:pt x="289038" y="103118"/>
                  </a:cubicBezTo>
                  <a:cubicBezTo>
                    <a:pt x="260767" y="103118"/>
                    <a:pt x="237849" y="80034"/>
                    <a:pt x="237849" y="51559"/>
                  </a:cubicBezTo>
                  <a:cubicBezTo>
                    <a:pt x="237849" y="23084"/>
                    <a:pt x="260767" y="0"/>
                    <a:pt x="289038"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4" name="Rectangle 12">
              <a:extLst>
                <a:ext uri="{FF2B5EF4-FFF2-40B4-BE49-F238E27FC236}">
                  <a16:creationId xmlns:a16="http://schemas.microsoft.com/office/drawing/2014/main" id="{9CC94959-D474-484D-AB69-0A2C6DFB0006}"/>
                </a:ext>
              </a:extLst>
            </p:cNvPr>
            <p:cNvSpPr>
              <a:spLocks noChangeArrowheads="1"/>
            </p:cNvSpPr>
            <p:nvPr/>
          </p:nvSpPr>
          <p:spPr bwMode="auto">
            <a:xfrm>
              <a:off x="1311275" y="1768003"/>
              <a:ext cx="63500" cy="58092"/>
            </a:xfrm>
            <a:custGeom>
              <a:avLst/>
              <a:gdLst>
                <a:gd name="connsiteX0" fmla="*/ 415780 w 577818"/>
                <a:gd name="connsiteY0" fmla="*/ 140844 h 528610"/>
                <a:gd name="connsiteX1" fmla="*/ 438846 w 577818"/>
                <a:gd name="connsiteY1" fmla="*/ 140844 h 528610"/>
                <a:gd name="connsiteX2" fmla="*/ 456377 w 577818"/>
                <a:gd name="connsiteY2" fmla="*/ 148213 h 528610"/>
                <a:gd name="connsiteX3" fmla="*/ 468371 w 577818"/>
                <a:gd name="connsiteY3" fmla="*/ 148213 h 528610"/>
                <a:gd name="connsiteX4" fmla="*/ 484979 w 577818"/>
                <a:gd name="connsiteY4" fmla="*/ 140844 h 528610"/>
                <a:gd name="connsiteX5" fmla="*/ 508968 w 577818"/>
                <a:gd name="connsiteY5" fmla="*/ 140844 h 528610"/>
                <a:gd name="connsiteX6" fmla="*/ 531112 w 577818"/>
                <a:gd name="connsiteY6" fmla="*/ 155582 h 528610"/>
                <a:gd name="connsiteX7" fmla="*/ 576322 w 577818"/>
                <a:gd name="connsiteY7" fmla="*/ 271643 h 528610"/>
                <a:gd name="connsiteX8" fmla="*/ 562482 w 577818"/>
                <a:gd name="connsiteY8" fmla="*/ 302961 h 528610"/>
                <a:gd name="connsiteX9" fmla="*/ 531112 w 577818"/>
                <a:gd name="connsiteY9" fmla="*/ 289144 h 528610"/>
                <a:gd name="connsiteX10" fmla="*/ 508968 w 577818"/>
                <a:gd name="connsiteY10" fmla="*/ 233877 h 528610"/>
                <a:gd name="connsiteX11" fmla="*/ 508968 w 577818"/>
                <a:gd name="connsiteY11" fmla="*/ 299277 h 528610"/>
                <a:gd name="connsiteX12" fmla="*/ 554178 w 577818"/>
                <a:gd name="connsiteY12" fmla="*/ 455867 h 528610"/>
                <a:gd name="connsiteX13" fmla="*/ 537570 w 577818"/>
                <a:gd name="connsiteY13" fmla="*/ 486264 h 528610"/>
                <a:gd name="connsiteX14" fmla="*/ 531112 w 577818"/>
                <a:gd name="connsiteY14" fmla="*/ 487185 h 528610"/>
                <a:gd name="connsiteX15" fmla="*/ 507123 w 577818"/>
                <a:gd name="connsiteY15" fmla="*/ 469684 h 528610"/>
                <a:gd name="connsiteX16" fmla="*/ 461913 w 577818"/>
                <a:gd name="connsiteY16" fmla="*/ 310330 h 528610"/>
                <a:gd name="connsiteX17" fmla="*/ 419471 w 577818"/>
                <a:gd name="connsiteY17" fmla="*/ 459551 h 528610"/>
                <a:gd name="connsiteX18" fmla="*/ 393636 w 577818"/>
                <a:gd name="connsiteY18" fmla="*/ 371124 h 528610"/>
                <a:gd name="connsiteX19" fmla="*/ 402863 w 577818"/>
                <a:gd name="connsiteY19" fmla="*/ 340727 h 528610"/>
                <a:gd name="connsiteX20" fmla="*/ 418548 w 577818"/>
                <a:gd name="connsiteY20" fmla="*/ 337042 h 528610"/>
                <a:gd name="connsiteX21" fmla="*/ 449918 w 577818"/>
                <a:gd name="connsiteY21" fmla="*/ 306646 h 528610"/>
                <a:gd name="connsiteX22" fmla="*/ 451764 w 577818"/>
                <a:gd name="connsiteY22" fmla="*/ 262432 h 528610"/>
                <a:gd name="connsiteX23" fmla="*/ 404708 w 577818"/>
                <a:gd name="connsiteY23" fmla="*/ 142686 h 528610"/>
                <a:gd name="connsiteX24" fmla="*/ 415780 w 577818"/>
                <a:gd name="connsiteY24" fmla="*/ 140844 h 528610"/>
                <a:gd name="connsiteX25" fmla="*/ 68974 w 577818"/>
                <a:gd name="connsiteY25" fmla="*/ 140844 h 528610"/>
                <a:gd name="connsiteX26" fmla="*/ 92967 w 577818"/>
                <a:gd name="connsiteY26" fmla="*/ 140844 h 528610"/>
                <a:gd name="connsiteX27" fmla="*/ 109578 w 577818"/>
                <a:gd name="connsiteY27" fmla="*/ 148213 h 528610"/>
                <a:gd name="connsiteX28" fmla="*/ 121575 w 577818"/>
                <a:gd name="connsiteY28" fmla="*/ 148213 h 528610"/>
                <a:gd name="connsiteX29" fmla="*/ 138186 w 577818"/>
                <a:gd name="connsiteY29" fmla="*/ 140844 h 528610"/>
                <a:gd name="connsiteX30" fmla="*/ 162180 w 577818"/>
                <a:gd name="connsiteY30" fmla="*/ 140844 h 528610"/>
                <a:gd name="connsiteX31" fmla="*/ 172331 w 577818"/>
                <a:gd name="connsiteY31" fmla="*/ 142686 h 528610"/>
                <a:gd name="connsiteX32" fmla="*/ 126189 w 577818"/>
                <a:gd name="connsiteY32" fmla="*/ 262432 h 528610"/>
                <a:gd name="connsiteX33" fmla="*/ 127112 w 577818"/>
                <a:gd name="connsiteY33" fmla="*/ 306646 h 528610"/>
                <a:gd name="connsiteX34" fmla="*/ 159412 w 577818"/>
                <a:gd name="connsiteY34" fmla="*/ 337042 h 528610"/>
                <a:gd name="connsiteX35" fmla="*/ 175100 w 577818"/>
                <a:gd name="connsiteY35" fmla="*/ 340727 h 528610"/>
                <a:gd name="connsiteX36" fmla="*/ 183405 w 577818"/>
                <a:gd name="connsiteY36" fmla="*/ 371124 h 528610"/>
                <a:gd name="connsiteX37" fmla="*/ 158489 w 577818"/>
                <a:gd name="connsiteY37" fmla="*/ 459551 h 528610"/>
                <a:gd name="connsiteX38" fmla="*/ 116038 w 577818"/>
                <a:gd name="connsiteY38" fmla="*/ 310330 h 528610"/>
                <a:gd name="connsiteX39" fmla="*/ 69896 w 577818"/>
                <a:gd name="connsiteY39" fmla="*/ 469684 h 528610"/>
                <a:gd name="connsiteX40" fmla="*/ 46826 w 577818"/>
                <a:gd name="connsiteY40" fmla="*/ 487185 h 528610"/>
                <a:gd name="connsiteX41" fmla="*/ 40366 w 577818"/>
                <a:gd name="connsiteY41" fmla="*/ 486264 h 528610"/>
                <a:gd name="connsiteX42" fmla="*/ 22832 w 577818"/>
                <a:gd name="connsiteY42" fmla="*/ 455867 h 528610"/>
                <a:gd name="connsiteX43" fmla="*/ 68051 w 577818"/>
                <a:gd name="connsiteY43" fmla="*/ 299277 h 528610"/>
                <a:gd name="connsiteX44" fmla="*/ 68051 w 577818"/>
                <a:gd name="connsiteY44" fmla="*/ 233877 h 528610"/>
                <a:gd name="connsiteX45" fmla="*/ 46826 w 577818"/>
                <a:gd name="connsiteY45" fmla="*/ 289144 h 528610"/>
                <a:gd name="connsiteX46" fmla="*/ 15449 w 577818"/>
                <a:gd name="connsiteY46" fmla="*/ 302961 h 528610"/>
                <a:gd name="connsiteX47" fmla="*/ 1607 w 577818"/>
                <a:gd name="connsiteY47" fmla="*/ 271643 h 528610"/>
                <a:gd name="connsiteX48" fmla="*/ 45903 w 577818"/>
                <a:gd name="connsiteY48" fmla="*/ 156503 h 528610"/>
                <a:gd name="connsiteX49" fmla="*/ 68974 w 577818"/>
                <a:gd name="connsiteY49" fmla="*/ 140844 h 528610"/>
                <a:gd name="connsiteX50" fmla="*/ 233235 w 577818"/>
                <a:gd name="connsiteY50" fmla="*/ 116877 h 528610"/>
                <a:gd name="connsiteX51" fmla="*/ 261828 w 577818"/>
                <a:gd name="connsiteY51" fmla="*/ 116877 h 528610"/>
                <a:gd name="connsiteX52" fmla="*/ 282120 w 577818"/>
                <a:gd name="connsiteY52" fmla="*/ 126088 h 528610"/>
                <a:gd name="connsiteX53" fmla="*/ 268285 w 577818"/>
                <a:gd name="connsiteY53" fmla="*/ 224646 h 528610"/>
                <a:gd name="connsiteX54" fmla="*/ 288577 w 577818"/>
                <a:gd name="connsiteY54" fmla="*/ 242147 h 528610"/>
                <a:gd name="connsiteX55" fmla="*/ 309792 w 577818"/>
                <a:gd name="connsiteY55" fmla="*/ 224646 h 528610"/>
                <a:gd name="connsiteX56" fmla="*/ 295956 w 577818"/>
                <a:gd name="connsiteY56" fmla="*/ 126088 h 528610"/>
                <a:gd name="connsiteX57" fmla="*/ 316248 w 577818"/>
                <a:gd name="connsiteY57" fmla="*/ 116877 h 528610"/>
                <a:gd name="connsiteX58" fmla="*/ 344842 w 577818"/>
                <a:gd name="connsiteY58" fmla="*/ 116877 h 528610"/>
                <a:gd name="connsiteX59" fmla="*/ 371590 w 577818"/>
                <a:gd name="connsiteY59" fmla="*/ 135299 h 528610"/>
                <a:gd name="connsiteX60" fmla="*/ 424166 w 577818"/>
                <a:gd name="connsiteY60" fmla="*/ 272543 h 528610"/>
                <a:gd name="connsiteX61" fmla="*/ 407563 w 577818"/>
                <a:gd name="connsiteY61" fmla="*/ 310309 h 528610"/>
                <a:gd name="connsiteX62" fmla="*/ 370668 w 577818"/>
                <a:gd name="connsiteY62" fmla="*/ 293729 h 528610"/>
                <a:gd name="connsiteX63" fmla="*/ 344842 w 577818"/>
                <a:gd name="connsiteY63" fmla="*/ 228330 h 528610"/>
                <a:gd name="connsiteX64" fmla="*/ 344842 w 577818"/>
                <a:gd name="connsiteY64" fmla="*/ 305703 h 528610"/>
                <a:gd name="connsiteX65" fmla="*/ 398339 w 577818"/>
                <a:gd name="connsiteY65" fmla="*/ 491766 h 528610"/>
                <a:gd name="connsiteX66" fmla="*/ 378969 w 577818"/>
                <a:gd name="connsiteY66" fmla="*/ 527689 h 528610"/>
                <a:gd name="connsiteX67" fmla="*/ 370668 w 577818"/>
                <a:gd name="connsiteY67" fmla="*/ 528610 h 528610"/>
                <a:gd name="connsiteX68" fmla="*/ 342997 w 577818"/>
                <a:gd name="connsiteY68" fmla="*/ 508346 h 528610"/>
                <a:gd name="connsiteX69" fmla="*/ 288577 w 577818"/>
                <a:gd name="connsiteY69" fmla="*/ 319520 h 528610"/>
                <a:gd name="connsiteX70" fmla="*/ 235080 w 577818"/>
                <a:gd name="connsiteY70" fmla="*/ 508346 h 528610"/>
                <a:gd name="connsiteX71" fmla="*/ 207408 w 577818"/>
                <a:gd name="connsiteY71" fmla="*/ 528610 h 528610"/>
                <a:gd name="connsiteX72" fmla="*/ 199107 w 577818"/>
                <a:gd name="connsiteY72" fmla="*/ 527689 h 528610"/>
                <a:gd name="connsiteX73" fmla="*/ 178815 w 577818"/>
                <a:gd name="connsiteY73" fmla="*/ 491766 h 528610"/>
                <a:gd name="connsiteX74" fmla="*/ 232312 w 577818"/>
                <a:gd name="connsiteY74" fmla="*/ 305703 h 528610"/>
                <a:gd name="connsiteX75" fmla="*/ 232312 w 577818"/>
                <a:gd name="connsiteY75" fmla="*/ 228330 h 528610"/>
                <a:gd name="connsiteX76" fmla="*/ 207408 w 577818"/>
                <a:gd name="connsiteY76" fmla="*/ 293729 h 528610"/>
                <a:gd name="connsiteX77" fmla="*/ 169591 w 577818"/>
                <a:gd name="connsiteY77" fmla="*/ 310309 h 528610"/>
                <a:gd name="connsiteX78" fmla="*/ 152988 w 577818"/>
                <a:gd name="connsiteY78" fmla="*/ 272543 h 528610"/>
                <a:gd name="connsiteX79" fmla="*/ 206486 w 577818"/>
                <a:gd name="connsiteY79" fmla="*/ 135299 h 528610"/>
                <a:gd name="connsiteX80" fmla="*/ 233235 w 577818"/>
                <a:gd name="connsiteY80" fmla="*/ 116877 h 528610"/>
                <a:gd name="connsiteX81" fmla="*/ 461986 w 577818"/>
                <a:gd name="connsiteY81" fmla="*/ 42312 h 528610"/>
                <a:gd name="connsiteX82" fmla="*/ 505334 w 577818"/>
                <a:gd name="connsiteY82" fmla="*/ 85586 h 528610"/>
                <a:gd name="connsiteX83" fmla="*/ 461986 w 577818"/>
                <a:gd name="connsiteY83" fmla="*/ 128860 h 528610"/>
                <a:gd name="connsiteX84" fmla="*/ 418638 w 577818"/>
                <a:gd name="connsiteY84" fmla="*/ 85586 h 528610"/>
                <a:gd name="connsiteX85" fmla="*/ 461986 w 577818"/>
                <a:gd name="connsiteY85" fmla="*/ 42312 h 528610"/>
                <a:gd name="connsiteX86" fmla="*/ 115572 w 577818"/>
                <a:gd name="connsiteY86" fmla="*/ 42312 h 528610"/>
                <a:gd name="connsiteX87" fmla="*/ 158403 w 577818"/>
                <a:gd name="connsiteY87" fmla="*/ 85586 h 528610"/>
                <a:gd name="connsiteX88" fmla="*/ 115572 w 577818"/>
                <a:gd name="connsiteY88" fmla="*/ 128860 h 528610"/>
                <a:gd name="connsiteX89" fmla="*/ 72741 w 577818"/>
                <a:gd name="connsiteY89" fmla="*/ 85586 h 528610"/>
                <a:gd name="connsiteX90" fmla="*/ 115572 w 577818"/>
                <a:gd name="connsiteY90" fmla="*/ 42312 h 528610"/>
                <a:gd name="connsiteX91" fmla="*/ 289038 w 577818"/>
                <a:gd name="connsiteY91" fmla="*/ 0 h 528610"/>
                <a:gd name="connsiteX92" fmla="*/ 340227 w 577818"/>
                <a:gd name="connsiteY92" fmla="*/ 51559 h 528610"/>
                <a:gd name="connsiteX93" fmla="*/ 289038 w 577818"/>
                <a:gd name="connsiteY93" fmla="*/ 103118 h 528610"/>
                <a:gd name="connsiteX94" fmla="*/ 237849 w 577818"/>
                <a:gd name="connsiteY94" fmla="*/ 51559 h 528610"/>
                <a:gd name="connsiteX95" fmla="*/ 289038 w 577818"/>
                <a:gd name="connsiteY95" fmla="*/ 0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818" h="528610">
                  <a:moveTo>
                    <a:pt x="415780" y="140844"/>
                  </a:moveTo>
                  <a:lnTo>
                    <a:pt x="438846" y="140844"/>
                  </a:lnTo>
                  <a:cubicBezTo>
                    <a:pt x="446228" y="140844"/>
                    <a:pt x="451764" y="143607"/>
                    <a:pt x="456377" y="148213"/>
                  </a:cubicBezTo>
                  <a:lnTo>
                    <a:pt x="468371" y="148213"/>
                  </a:lnTo>
                  <a:cubicBezTo>
                    <a:pt x="472062" y="143607"/>
                    <a:pt x="478521" y="140844"/>
                    <a:pt x="484979" y="140844"/>
                  </a:cubicBezTo>
                  <a:lnTo>
                    <a:pt x="508968" y="140844"/>
                  </a:lnTo>
                  <a:cubicBezTo>
                    <a:pt x="519117" y="140844"/>
                    <a:pt x="527421" y="146371"/>
                    <a:pt x="531112" y="155582"/>
                  </a:cubicBezTo>
                  <a:lnTo>
                    <a:pt x="576322" y="271643"/>
                  </a:lnTo>
                  <a:cubicBezTo>
                    <a:pt x="580935" y="284539"/>
                    <a:pt x="574477" y="298355"/>
                    <a:pt x="562482" y="302961"/>
                  </a:cubicBezTo>
                  <a:cubicBezTo>
                    <a:pt x="549565" y="307567"/>
                    <a:pt x="535725" y="302040"/>
                    <a:pt x="531112" y="289144"/>
                  </a:cubicBezTo>
                  <a:lnTo>
                    <a:pt x="508968" y="233877"/>
                  </a:lnTo>
                  <a:lnTo>
                    <a:pt x="508968" y="299277"/>
                  </a:lnTo>
                  <a:lnTo>
                    <a:pt x="554178" y="455867"/>
                  </a:lnTo>
                  <a:cubicBezTo>
                    <a:pt x="557869" y="468763"/>
                    <a:pt x="550488" y="482579"/>
                    <a:pt x="537570" y="486264"/>
                  </a:cubicBezTo>
                  <a:cubicBezTo>
                    <a:pt x="535725" y="487185"/>
                    <a:pt x="532957" y="487185"/>
                    <a:pt x="531112" y="487185"/>
                  </a:cubicBezTo>
                  <a:cubicBezTo>
                    <a:pt x="520040" y="487185"/>
                    <a:pt x="510813" y="479816"/>
                    <a:pt x="507123" y="469684"/>
                  </a:cubicBezTo>
                  <a:lnTo>
                    <a:pt x="461913" y="310330"/>
                  </a:lnTo>
                  <a:lnTo>
                    <a:pt x="419471" y="459551"/>
                  </a:lnTo>
                  <a:lnTo>
                    <a:pt x="393636" y="371124"/>
                  </a:lnTo>
                  <a:lnTo>
                    <a:pt x="402863" y="340727"/>
                  </a:lnTo>
                  <a:cubicBezTo>
                    <a:pt x="408399" y="339806"/>
                    <a:pt x="413012" y="338885"/>
                    <a:pt x="418548" y="337042"/>
                  </a:cubicBezTo>
                  <a:cubicBezTo>
                    <a:pt x="432388" y="331516"/>
                    <a:pt x="444382" y="320462"/>
                    <a:pt x="449918" y="306646"/>
                  </a:cubicBezTo>
                  <a:cubicBezTo>
                    <a:pt x="456377" y="292829"/>
                    <a:pt x="457299" y="277170"/>
                    <a:pt x="451764" y="262432"/>
                  </a:cubicBezTo>
                  <a:lnTo>
                    <a:pt x="404708" y="142686"/>
                  </a:lnTo>
                  <a:cubicBezTo>
                    <a:pt x="408399" y="141765"/>
                    <a:pt x="412089" y="140844"/>
                    <a:pt x="415780" y="140844"/>
                  </a:cubicBezTo>
                  <a:close/>
                  <a:moveTo>
                    <a:pt x="68974" y="140844"/>
                  </a:moveTo>
                  <a:lnTo>
                    <a:pt x="92967" y="140844"/>
                  </a:lnTo>
                  <a:cubicBezTo>
                    <a:pt x="99427" y="140844"/>
                    <a:pt x="104964" y="143607"/>
                    <a:pt x="109578" y="148213"/>
                  </a:cubicBezTo>
                  <a:lnTo>
                    <a:pt x="121575" y="148213"/>
                  </a:lnTo>
                  <a:cubicBezTo>
                    <a:pt x="126189" y="143607"/>
                    <a:pt x="131726" y="140844"/>
                    <a:pt x="138186" y="140844"/>
                  </a:cubicBezTo>
                  <a:lnTo>
                    <a:pt x="162180" y="140844"/>
                  </a:lnTo>
                  <a:cubicBezTo>
                    <a:pt x="165871" y="140844"/>
                    <a:pt x="169563" y="141765"/>
                    <a:pt x="172331" y="142686"/>
                  </a:cubicBezTo>
                  <a:lnTo>
                    <a:pt x="126189" y="262432"/>
                  </a:lnTo>
                  <a:cubicBezTo>
                    <a:pt x="120652" y="277170"/>
                    <a:pt x="120652" y="292829"/>
                    <a:pt x="127112" y="306646"/>
                  </a:cubicBezTo>
                  <a:cubicBezTo>
                    <a:pt x="133572" y="320462"/>
                    <a:pt x="144646" y="331516"/>
                    <a:pt x="159412" y="337042"/>
                  </a:cubicBezTo>
                  <a:cubicBezTo>
                    <a:pt x="164026" y="338885"/>
                    <a:pt x="169563" y="340727"/>
                    <a:pt x="175100" y="340727"/>
                  </a:cubicBezTo>
                  <a:lnTo>
                    <a:pt x="183405" y="371124"/>
                  </a:lnTo>
                  <a:lnTo>
                    <a:pt x="158489" y="459551"/>
                  </a:lnTo>
                  <a:lnTo>
                    <a:pt x="116038" y="310330"/>
                  </a:lnTo>
                  <a:lnTo>
                    <a:pt x="69896" y="469684"/>
                  </a:lnTo>
                  <a:cubicBezTo>
                    <a:pt x="67128" y="479816"/>
                    <a:pt x="56977" y="487185"/>
                    <a:pt x="46826" y="487185"/>
                  </a:cubicBezTo>
                  <a:cubicBezTo>
                    <a:pt x="44057" y="487185"/>
                    <a:pt x="42212" y="487185"/>
                    <a:pt x="40366" y="486264"/>
                  </a:cubicBezTo>
                  <a:cubicBezTo>
                    <a:pt x="27446" y="482579"/>
                    <a:pt x="19141" y="468763"/>
                    <a:pt x="22832" y="455867"/>
                  </a:cubicBezTo>
                  <a:lnTo>
                    <a:pt x="68051" y="299277"/>
                  </a:lnTo>
                  <a:lnTo>
                    <a:pt x="68051" y="233877"/>
                  </a:lnTo>
                  <a:lnTo>
                    <a:pt x="46826" y="289144"/>
                  </a:lnTo>
                  <a:cubicBezTo>
                    <a:pt x="42212" y="302040"/>
                    <a:pt x="27446" y="307567"/>
                    <a:pt x="15449" y="302961"/>
                  </a:cubicBezTo>
                  <a:cubicBezTo>
                    <a:pt x="2530" y="298355"/>
                    <a:pt x="-3007" y="284539"/>
                    <a:pt x="1607" y="271643"/>
                  </a:cubicBezTo>
                  <a:lnTo>
                    <a:pt x="45903" y="156503"/>
                  </a:lnTo>
                  <a:cubicBezTo>
                    <a:pt x="49594" y="146371"/>
                    <a:pt x="58822" y="140844"/>
                    <a:pt x="68974" y="140844"/>
                  </a:cubicBezTo>
                  <a:close/>
                  <a:moveTo>
                    <a:pt x="233235" y="116877"/>
                  </a:moveTo>
                  <a:lnTo>
                    <a:pt x="261828" y="116877"/>
                  </a:lnTo>
                  <a:cubicBezTo>
                    <a:pt x="269207" y="116877"/>
                    <a:pt x="276586" y="120561"/>
                    <a:pt x="282120" y="126088"/>
                  </a:cubicBezTo>
                  <a:lnTo>
                    <a:pt x="268285" y="224646"/>
                  </a:lnTo>
                  <a:lnTo>
                    <a:pt x="288577" y="242147"/>
                  </a:lnTo>
                  <a:lnTo>
                    <a:pt x="309792" y="224646"/>
                  </a:lnTo>
                  <a:lnTo>
                    <a:pt x="295956" y="126088"/>
                  </a:lnTo>
                  <a:cubicBezTo>
                    <a:pt x="301490" y="120561"/>
                    <a:pt x="307947" y="116877"/>
                    <a:pt x="316248" y="116877"/>
                  </a:cubicBezTo>
                  <a:lnTo>
                    <a:pt x="344842" y="116877"/>
                  </a:lnTo>
                  <a:cubicBezTo>
                    <a:pt x="355910" y="116877"/>
                    <a:pt x="366979" y="124246"/>
                    <a:pt x="371590" y="135299"/>
                  </a:cubicBezTo>
                  <a:lnTo>
                    <a:pt x="424166" y="272543"/>
                  </a:lnTo>
                  <a:cubicBezTo>
                    <a:pt x="430622" y="288202"/>
                    <a:pt x="423243" y="304782"/>
                    <a:pt x="407563" y="310309"/>
                  </a:cubicBezTo>
                  <a:cubicBezTo>
                    <a:pt x="392805" y="315835"/>
                    <a:pt x="376202" y="308466"/>
                    <a:pt x="370668" y="293729"/>
                  </a:cubicBezTo>
                  <a:lnTo>
                    <a:pt x="344842" y="228330"/>
                  </a:lnTo>
                  <a:lnTo>
                    <a:pt x="344842" y="305703"/>
                  </a:lnTo>
                  <a:lnTo>
                    <a:pt x="398339" y="491766"/>
                  </a:lnTo>
                  <a:cubicBezTo>
                    <a:pt x="402951" y="507425"/>
                    <a:pt x="393727" y="523083"/>
                    <a:pt x="378969" y="527689"/>
                  </a:cubicBezTo>
                  <a:cubicBezTo>
                    <a:pt x="376202" y="528610"/>
                    <a:pt x="373435" y="528610"/>
                    <a:pt x="370668" y="528610"/>
                  </a:cubicBezTo>
                  <a:cubicBezTo>
                    <a:pt x="357755" y="528610"/>
                    <a:pt x="346686" y="520320"/>
                    <a:pt x="342997" y="508346"/>
                  </a:cubicBezTo>
                  <a:lnTo>
                    <a:pt x="288577" y="319520"/>
                  </a:lnTo>
                  <a:lnTo>
                    <a:pt x="235080" y="508346"/>
                  </a:lnTo>
                  <a:cubicBezTo>
                    <a:pt x="231390" y="520320"/>
                    <a:pt x="219399" y="528610"/>
                    <a:pt x="207408" y="528610"/>
                  </a:cubicBezTo>
                  <a:cubicBezTo>
                    <a:pt x="204641" y="528610"/>
                    <a:pt x="201874" y="528610"/>
                    <a:pt x="199107" y="527689"/>
                  </a:cubicBezTo>
                  <a:cubicBezTo>
                    <a:pt x="183427" y="523083"/>
                    <a:pt x="175125" y="507425"/>
                    <a:pt x="178815" y="491766"/>
                  </a:cubicBezTo>
                  <a:lnTo>
                    <a:pt x="232312" y="305703"/>
                  </a:lnTo>
                  <a:lnTo>
                    <a:pt x="232312" y="228330"/>
                  </a:lnTo>
                  <a:lnTo>
                    <a:pt x="207408" y="293729"/>
                  </a:lnTo>
                  <a:cubicBezTo>
                    <a:pt x="201874" y="308466"/>
                    <a:pt x="184349" y="315835"/>
                    <a:pt x="169591" y="310309"/>
                  </a:cubicBezTo>
                  <a:cubicBezTo>
                    <a:pt x="154833" y="304782"/>
                    <a:pt x="147454" y="288202"/>
                    <a:pt x="152988" y="272543"/>
                  </a:cubicBezTo>
                  <a:lnTo>
                    <a:pt x="206486" y="135299"/>
                  </a:lnTo>
                  <a:cubicBezTo>
                    <a:pt x="211098" y="124246"/>
                    <a:pt x="221244" y="116877"/>
                    <a:pt x="233235" y="116877"/>
                  </a:cubicBezTo>
                  <a:close/>
                  <a:moveTo>
                    <a:pt x="461986" y="42312"/>
                  </a:moveTo>
                  <a:cubicBezTo>
                    <a:pt x="485926" y="42312"/>
                    <a:pt x="505334" y="61686"/>
                    <a:pt x="505334" y="85586"/>
                  </a:cubicBezTo>
                  <a:cubicBezTo>
                    <a:pt x="505334" y="109486"/>
                    <a:pt x="485926" y="128860"/>
                    <a:pt x="461986" y="128860"/>
                  </a:cubicBezTo>
                  <a:cubicBezTo>
                    <a:pt x="438046" y="128860"/>
                    <a:pt x="418638" y="109486"/>
                    <a:pt x="418638" y="85586"/>
                  </a:cubicBezTo>
                  <a:cubicBezTo>
                    <a:pt x="418638" y="61686"/>
                    <a:pt x="438046" y="42312"/>
                    <a:pt x="461986" y="42312"/>
                  </a:cubicBezTo>
                  <a:close/>
                  <a:moveTo>
                    <a:pt x="115572" y="42312"/>
                  </a:moveTo>
                  <a:cubicBezTo>
                    <a:pt x="139227" y="42312"/>
                    <a:pt x="158403" y="61686"/>
                    <a:pt x="158403" y="85586"/>
                  </a:cubicBezTo>
                  <a:cubicBezTo>
                    <a:pt x="158403" y="109486"/>
                    <a:pt x="139227" y="128860"/>
                    <a:pt x="115572" y="128860"/>
                  </a:cubicBezTo>
                  <a:cubicBezTo>
                    <a:pt x="91917" y="128860"/>
                    <a:pt x="72741" y="109486"/>
                    <a:pt x="72741" y="85586"/>
                  </a:cubicBezTo>
                  <a:cubicBezTo>
                    <a:pt x="72741" y="61686"/>
                    <a:pt x="91917" y="42312"/>
                    <a:pt x="115572" y="42312"/>
                  </a:cubicBezTo>
                  <a:close/>
                  <a:moveTo>
                    <a:pt x="289038" y="0"/>
                  </a:moveTo>
                  <a:cubicBezTo>
                    <a:pt x="317309" y="0"/>
                    <a:pt x="340227" y="23084"/>
                    <a:pt x="340227" y="51559"/>
                  </a:cubicBezTo>
                  <a:cubicBezTo>
                    <a:pt x="340227" y="80034"/>
                    <a:pt x="317309" y="103118"/>
                    <a:pt x="289038" y="103118"/>
                  </a:cubicBezTo>
                  <a:cubicBezTo>
                    <a:pt x="260767" y="103118"/>
                    <a:pt x="237849" y="80034"/>
                    <a:pt x="237849" y="51559"/>
                  </a:cubicBezTo>
                  <a:cubicBezTo>
                    <a:pt x="237849" y="23084"/>
                    <a:pt x="260767" y="0"/>
                    <a:pt x="289038"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5" name="Rectangle 13">
              <a:extLst>
                <a:ext uri="{FF2B5EF4-FFF2-40B4-BE49-F238E27FC236}">
                  <a16:creationId xmlns:a16="http://schemas.microsoft.com/office/drawing/2014/main" id="{C8C580ED-D5F4-42AF-8567-BFA06CC0DE64}"/>
                </a:ext>
              </a:extLst>
            </p:cNvPr>
            <p:cNvSpPr>
              <a:spLocks noChangeArrowheads="1"/>
            </p:cNvSpPr>
            <p:nvPr/>
          </p:nvSpPr>
          <p:spPr bwMode="auto">
            <a:xfrm>
              <a:off x="1333500" y="1847074"/>
              <a:ext cx="19050" cy="17427"/>
            </a:xfrm>
            <a:custGeom>
              <a:avLst/>
              <a:gdLst>
                <a:gd name="connsiteX0" fmla="*/ 415780 w 577818"/>
                <a:gd name="connsiteY0" fmla="*/ 140844 h 528610"/>
                <a:gd name="connsiteX1" fmla="*/ 438846 w 577818"/>
                <a:gd name="connsiteY1" fmla="*/ 140844 h 528610"/>
                <a:gd name="connsiteX2" fmla="*/ 456377 w 577818"/>
                <a:gd name="connsiteY2" fmla="*/ 148213 h 528610"/>
                <a:gd name="connsiteX3" fmla="*/ 468371 w 577818"/>
                <a:gd name="connsiteY3" fmla="*/ 148213 h 528610"/>
                <a:gd name="connsiteX4" fmla="*/ 484979 w 577818"/>
                <a:gd name="connsiteY4" fmla="*/ 140844 h 528610"/>
                <a:gd name="connsiteX5" fmla="*/ 508968 w 577818"/>
                <a:gd name="connsiteY5" fmla="*/ 140844 h 528610"/>
                <a:gd name="connsiteX6" fmla="*/ 531112 w 577818"/>
                <a:gd name="connsiteY6" fmla="*/ 155582 h 528610"/>
                <a:gd name="connsiteX7" fmla="*/ 576322 w 577818"/>
                <a:gd name="connsiteY7" fmla="*/ 271643 h 528610"/>
                <a:gd name="connsiteX8" fmla="*/ 562482 w 577818"/>
                <a:gd name="connsiteY8" fmla="*/ 302961 h 528610"/>
                <a:gd name="connsiteX9" fmla="*/ 531112 w 577818"/>
                <a:gd name="connsiteY9" fmla="*/ 289144 h 528610"/>
                <a:gd name="connsiteX10" fmla="*/ 508968 w 577818"/>
                <a:gd name="connsiteY10" fmla="*/ 233877 h 528610"/>
                <a:gd name="connsiteX11" fmla="*/ 508968 w 577818"/>
                <a:gd name="connsiteY11" fmla="*/ 299277 h 528610"/>
                <a:gd name="connsiteX12" fmla="*/ 554178 w 577818"/>
                <a:gd name="connsiteY12" fmla="*/ 455867 h 528610"/>
                <a:gd name="connsiteX13" fmla="*/ 537570 w 577818"/>
                <a:gd name="connsiteY13" fmla="*/ 486264 h 528610"/>
                <a:gd name="connsiteX14" fmla="*/ 531112 w 577818"/>
                <a:gd name="connsiteY14" fmla="*/ 487185 h 528610"/>
                <a:gd name="connsiteX15" fmla="*/ 507123 w 577818"/>
                <a:gd name="connsiteY15" fmla="*/ 469684 h 528610"/>
                <a:gd name="connsiteX16" fmla="*/ 461913 w 577818"/>
                <a:gd name="connsiteY16" fmla="*/ 310330 h 528610"/>
                <a:gd name="connsiteX17" fmla="*/ 419471 w 577818"/>
                <a:gd name="connsiteY17" fmla="*/ 459551 h 528610"/>
                <a:gd name="connsiteX18" fmla="*/ 393636 w 577818"/>
                <a:gd name="connsiteY18" fmla="*/ 371124 h 528610"/>
                <a:gd name="connsiteX19" fmla="*/ 402863 w 577818"/>
                <a:gd name="connsiteY19" fmla="*/ 340727 h 528610"/>
                <a:gd name="connsiteX20" fmla="*/ 418548 w 577818"/>
                <a:gd name="connsiteY20" fmla="*/ 337042 h 528610"/>
                <a:gd name="connsiteX21" fmla="*/ 449918 w 577818"/>
                <a:gd name="connsiteY21" fmla="*/ 306646 h 528610"/>
                <a:gd name="connsiteX22" fmla="*/ 451764 w 577818"/>
                <a:gd name="connsiteY22" fmla="*/ 262432 h 528610"/>
                <a:gd name="connsiteX23" fmla="*/ 404708 w 577818"/>
                <a:gd name="connsiteY23" fmla="*/ 142686 h 528610"/>
                <a:gd name="connsiteX24" fmla="*/ 415780 w 577818"/>
                <a:gd name="connsiteY24" fmla="*/ 140844 h 528610"/>
                <a:gd name="connsiteX25" fmla="*/ 68974 w 577818"/>
                <a:gd name="connsiteY25" fmla="*/ 140844 h 528610"/>
                <a:gd name="connsiteX26" fmla="*/ 92967 w 577818"/>
                <a:gd name="connsiteY26" fmla="*/ 140844 h 528610"/>
                <a:gd name="connsiteX27" fmla="*/ 109578 w 577818"/>
                <a:gd name="connsiteY27" fmla="*/ 148213 h 528610"/>
                <a:gd name="connsiteX28" fmla="*/ 121575 w 577818"/>
                <a:gd name="connsiteY28" fmla="*/ 148213 h 528610"/>
                <a:gd name="connsiteX29" fmla="*/ 138186 w 577818"/>
                <a:gd name="connsiteY29" fmla="*/ 140844 h 528610"/>
                <a:gd name="connsiteX30" fmla="*/ 162180 w 577818"/>
                <a:gd name="connsiteY30" fmla="*/ 140844 h 528610"/>
                <a:gd name="connsiteX31" fmla="*/ 172331 w 577818"/>
                <a:gd name="connsiteY31" fmla="*/ 142686 h 528610"/>
                <a:gd name="connsiteX32" fmla="*/ 126189 w 577818"/>
                <a:gd name="connsiteY32" fmla="*/ 262432 h 528610"/>
                <a:gd name="connsiteX33" fmla="*/ 127112 w 577818"/>
                <a:gd name="connsiteY33" fmla="*/ 306646 h 528610"/>
                <a:gd name="connsiteX34" fmla="*/ 159412 w 577818"/>
                <a:gd name="connsiteY34" fmla="*/ 337042 h 528610"/>
                <a:gd name="connsiteX35" fmla="*/ 175100 w 577818"/>
                <a:gd name="connsiteY35" fmla="*/ 340727 h 528610"/>
                <a:gd name="connsiteX36" fmla="*/ 183405 w 577818"/>
                <a:gd name="connsiteY36" fmla="*/ 371124 h 528610"/>
                <a:gd name="connsiteX37" fmla="*/ 158489 w 577818"/>
                <a:gd name="connsiteY37" fmla="*/ 459551 h 528610"/>
                <a:gd name="connsiteX38" fmla="*/ 116038 w 577818"/>
                <a:gd name="connsiteY38" fmla="*/ 310330 h 528610"/>
                <a:gd name="connsiteX39" fmla="*/ 69896 w 577818"/>
                <a:gd name="connsiteY39" fmla="*/ 469684 h 528610"/>
                <a:gd name="connsiteX40" fmla="*/ 46826 w 577818"/>
                <a:gd name="connsiteY40" fmla="*/ 487185 h 528610"/>
                <a:gd name="connsiteX41" fmla="*/ 40366 w 577818"/>
                <a:gd name="connsiteY41" fmla="*/ 486264 h 528610"/>
                <a:gd name="connsiteX42" fmla="*/ 22832 w 577818"/>
                <a:gd name="connsiteY42" fmla="*/ 455867 h 528610"/>
                <a:gd name="connsiteX43" fmla="*/ 68051 w 577818"/>
                <a:gd name="connsiteY43" fmla="*/ 299277 h 528610"/>
                <a:gd name="connsiteX44" fmla="*/ 68051 w 577818"/>
                <a:gd name="connsiteY44" fmla="*/ 233877 h 528610"/>
                <a:gd name="connsiteX45" fmla="*/ 46826 w 577818"/>
                <a:gd name="connsiteY45" fmla="*/ 289144 h 528610"/>
                <a:gd name="connsiteX46" fmla="*/ 15449 w 577818"/>
                <a:gd name="connsiteY46" fmla="*/ 302961 h 528610"/>
                <a:gd name="connsiteX47" fmla="*/ 1607 w 577818"/>
                <a:gd name="connsiteY47" fmla="*/ 271643 h 528610"/>
                <a:gd name="connsiteX48" fmla="*/ 45903 w 577818"/>
                <a:gd name="connsiteY48" fmla="*/ 156503 h 528610"/>
                <a:gd name="connsiteX49" fmla="*/ 68974 w 577818"/>
                <a:gd name="connsiteY49" fmla="*/ 140844 h 528610"/>
                <a:gd name="connsiteX50" fmla="*/ 233235 w 577818"/>
                <a:gd name="connsiteY50" fmla="*/ 116877 h 528610"/>
                <a:gd name="connsiteX51" fmla="*/ 261828 w 577818"/>
                <a:gd name="connsiteY51" fmla="*/ 116877 h 528610"/>
                <a:gd name="connsiteX52" fmla="*/ 282120 w 577818"/>
                <a:gd name="connsiteY52" fmla="*/ 126088 h 528610"/>
                <a:gd name="connsiteX53" fmla="*/ 268285 w 577818"/>
                <a:gd name="connsiteY53" fmla="*/ 224646 h 528610"/>
                <a:gd name="connsiteX54" fmla="*/ 288577 w 577818"/>
                <a:gd name="connsiteY54" fmla="*/ 242147 h 528610"/>
                <a:gd name="connsiteX55" fmla="*/ 309792 w 577818"/>
                <a:gd name="connsiteY55" fmla="*/ 224646 h 528610"/>
                <a:gd name="connsiteX56" fmla="*/ 295956 w 577818"/>
                <a:gd name="connsiteY56" fmla="*/ 126088 h 528610"/>
                <a:gd name="connsiteX57" fmla="*/ 316248 w 577818"/>
                <a:gd name="connsiteY57" fmla="*/ 116877 h 528610"/>
                <a:gd name="connsiteX58" fmla="*/ 344842 w 577818"/>
                <a:gd name="connsiteY58" fmla="*/ 116877 h 528610"/>
                <a:gd name="connsiteX59" fmla="*/ 371590 w 577818"/>
                <a:gd name="connsiteY59" fmla="*/ 135299 h 528610"/>
                <a:gd name="connsiteX60" fmla="*/ 424166 w 577818"/>
                <a:gd name="connsiteY60" fmla="*/ 272543 h 528610"/>
                <a:gd name="connsiteX61" fmla="*/ 407563 w 577818"/>
                <a:gd name="connsiteY61" fmla="*/ 310309 h 528610"/>
                <a:gd name="connsiteX62" fmla="*/ 370668 w 577818"/>
                <a:gd name="connsiteY62" fmla="*/ 293729 h 528610"/>
                <a:gd name="connsiteX63" fmla="*/ 344842 w 577818"/>
                <a:gd name="connsiteY63" fmla="*/ 228330 h 528610"/>
                <a:gd name="connsiteX64" fmla="*/ 344842 w 577818"/>
                <a:gd name="connsiteY64" fmla="*/ 305703 h 528610"/>
                <a:gd name="connsiteX65" fmla="*/ 398339 w 577818"/>
                <a:gd name="connsiteY65" fmla="*/ 491766 h 528610"/>
                <a:gd name="connsiteX66" fmla="*/ 378969 w 577818"/>
                <a:gd name="connsiteY66" fmla="*/ 527689 h 528610"/>
                <a:gd name="connsiteX67" fmla="*/ 370668 w 577818"/>
                <a:gd name="connsiteY67" fmla="*/ 528610 h 528610"/>
                <a:gd name="connsiteX68" fmla="*/ 342997 w 577818"/>
                <a:gd name="connsiteY68" fmla="*/ 508346 h 528610"/>
                <a:gd name="connsiteX69" fmla="*/ 288577 w 577818"/>
                <a:gd name="connsiteY69" fmla="*/ 319520 h 528610"/>
                <a:gd name="connsiteX70" fmla="*/ 235080 w 577818"/>
                <a:gd name="connsiteY70" fmla="*/ 508346 h 528610"/>
                <a:gd name="connsiteX71" fmla="*/ 207408 w 577818"/>
                <a:gd name="connsiteY71" fmla="*/ 528610 h 528610"/>
                <a:gd name="connsiteX72" fmla="*/ 199107 w 577818"/>
                <a:gd name="connsiteY72" fmla="*/ 527689 h 528610"/>
                <a:gd name="connsiteX73" fmla="*/ 178815 w 577818"/>
                <a:gd name="connsiteY73" fmla="*/ 491766 h 528610"/>
                <a:gd name="connsiteX74" fmla="*/ 232312 w 577818"/>
                <a:gd name="connsiteY74" fmla="*/ 305703 h 528610"/>
                <a:gd name="connsiteX75" fmla="*/ 232312 w 577818"/>
                <a:gd name="connsiteY75" fmla="*/ 228330 h 528610"/>
                <a:gd name="connsiteX76" fmla="*/ 207408 w 577818"/>
                <a:gd name="connsiteY76" fmla="*/ 293729 h 528610"/>
                <a:gd name="connsiteX77" fmla="*/ 169591 w 577818"/>
                <a:gd name="connsiteY77" fmla="*/ 310309 h 528610"/>
                <a:gd name="connsiteX78" fmla="*/ 152988 w 577818"/>
                <a:gd name="connsiteY78" fmla="*/ 272543 h 528610"/>
                <a:gd name="connsiteX79" fmla="*/ 206486 w 577818"/>
                <a:gd name="connsiteY79" fmla="*/ 135299 h 528610"/>
                <a:gd name="connsiteX80" fmla="*/ 233235 w 577818"/>
                <a:gd name="connsiteY80" fmla="*/ 116877 h 528610"/>
                <a:gd name="connsiteX81" fmla="*/ 461986 w 577818"/>
                <a:gd name="connsiteY81" fmla="*/ 42312 h 528610"/>
                <a:gd name="connsiteX82" fmla="*/ 505334 w 577818"/>
                <a:gd name="connsiteY82" fmla="*/ 85586 h 528610"/>
                <a:gd name="connsiteX83" fmla="*/ 461986 w 577818"/>
                <a:gd name="connsiteY83" fmla="*/ 128860 h 528610"/>
                <a:gd name="connsiteX84" fmla="*/ 418638 w 577818"/>
                <a:gd name="connsiteY84" fmla="*/ 85586 h 528610"/>
                <a:gd name="connsiteX85" fmla="*/ 461986 w 577818"/>
                <a:gd name="connsiteY85" fmla="*/ 42312 h 528610"/>
                <a:gd name="connsiteX86" fmla="*/ 115572 w 577818"/>
                <a:gd name="connsiteY86" fmla="*/ 42312 h 528610"/>
                <a:gd name="connsiteX87" fmla="*/ 158403 w 577818"/>
                <a:gd name="connsiteY87" fmla="*/ 85586 h 528610"/>
                <a:gd name="connsiteX88" fmla="*/ 115572 w 577818"/>
                <a:gd name="connsiteY88" fmla="*/ 128860 h 528610"/>
                <a:gd name="connsiteX89" fmla="*/ 72741 w 577818"/>
                <a:gd name="connsiteY89" fmla="*/ 85586 h 528610"/>
                <a:gd name="connsiteX90" fmla="*/ 115572 w 577818"/>
                <a:gd name="connsiteY90" fmla="*/ 42312 h 528610"/>
                <a:gd name="connsiteX91" fmla="*/ 289038 w 577818"/>
                <a:gd name="connsiteY91" fmla="*/ 0 h 528610"/>
                <a:gd name="connsiteX92" fmla="*/ 340227 w 577818"/>
                <a:gd name="connsiteY92" fmla="*/ 51559 h 528610"/>
                <a:gd name="connsiteX93" fmla="*/ 289038 w 577818"/>
                <a:gd name="connsiteY93" fmla="*/ 103118 h 528610"/>
                <a:gd name="connsiteX94" fmla="*/ 237849 w 577818"/>
                <a:gd name="connsiteY94" fmla="*/ 51559 h 528610"/>
                <a:gd name="connsiteX95" fmla="*/ 289038 w 577818"/>
                <a:gd name="connsiteY95" fmla="*/ 0 h 52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818" h="528610">
                  <a:moveTo>
                    <a:pt x="415780" y="140844"/>
                  </a:moveTo>
                  <a:lnTo>
                    <a:pt x="438846" y="140844"/>
                  </a:lnTo>
                  <a:cubicBezTo>
                    <a:pt x="446228" y="140844"/>
                    <a:pt x="451764" y="143607"/>
                    <a:pt x="456377" y="148213"/>
                  </a:cubicBezTo>
                  <a:lnTo>
                    <a:pt x="468371" y="148213"/>
                  </a:lnTo>
                  <a:cubicBezTo>
                    <a:pt x="472062" y="143607"/>
                    <a:pt x="478521" y="140844"/>
                    <a:pt x="484979" y="140844"/>
                  </a:cubicBezTo>
                  <a:lnTo>
                    <a:pt x="508968" y="140844"/>
                  </a:lnTo>
                  <a:cubicBezTo>
                    <a:pt x="519117" y="140844"/>
                    <a:pt x="527421" y="146371"/>
                    <a:pt x="531112" y="155582"/>
                  </a:cubicBezTo>
                  <a:lnTo>
                    <a:pt x="576322" y="271643"/>
                  </a:lnTo>
                  <a:cubicBezTo>
                    <a:pt x="580935" y="284539"/>
                    <a:pt x="574477" y="298355"/>
                    <a:pt x="562482" y="302961"/>
                  </a:cubicBezTo>
                  <a:cubicBezTo>
                    <a:pt x="549565" y="307567"/>
                    <a:pt x="535725" y="302040"/>
                    <a:pt x="531112" y="289144"/>
                  </a:cubicBezTo>
                  <a:lnTo>
                    <a:pt x="508968" y="233877"/>
                  </a:lnTo>
                  <a:lnTo>
                    <a:pt x="508968" y="299277"/>
                  </a:lnTo>
                  <a:lnTo>
                    <a:pt x="554178" y="455867"/>
                  </a:lnTo>
                  <a:cubicBezTo>
                    <a:pt x="557869" y="468763"/>
                    <a:pt x="550488" y="482579"/>
                    <a:pt x="537570" y="486264"/>
                  </a:cubicBezTo>
                  <a:cubicBezTo>
                    <a:pt x="535725" y="487185"/>
                    <a:pt x="532957" y="487185"/>
                    <a:pt x="531112" y="487185"/>
                  </a:cubicBezTo>
                  <a:cubicBezTo>
                    <a:pt x="520040" y="487185"/>
                    <a:pt x="510813" y="479816"/>
                    <a:pt x="507123" y="469684"/>
                  </a:cubicBezTo>
                  <a:lnTo>
                    <a:pt x="461913" y="310330"/>
                  </a:lnTo>
                  <a:lnTo>
                    <a:pt x="419471" y="459551"/>
                  </a:lnTo>
                  <a:lnTo>
                    <a:pt x="393636" y="371124"/>
                  </a:lnTo>
                  <a:lnTo>
                    <a:pt x="402863" y="340727"/>
                  </a:lnTo>
                  <a:cubicBezTo>
                    <a:pt x="408399" y="339806"/>
                    <a:pt x="413012" y="338885"/>
                    <a:pt x="418548" y="337042"/>
                  </a:cubicBezTo>
                  <a:cubicBezTo>
                    <a:pt x="432388" y="331516"/>
                    <a:pt x="444382" y="320462"/>
                    <a:pt x="449918" y="306646"/>
                  </a:cubicBezTo>
                  <a:cubicBezTo>
                    <a:pt x="456377" y="292829"/>
                    <a:pt x="457299" y="277170"/>
                    <a:pt x="451764" y="262432"/>
                  </a:cubicBezTo>
                  <a:lnTo>
                    <a:pt x="404708" y="142686"/>
                  </a:lnTo>
                  <a:cubicBezTo>
                    <a:pt x="408399" y="141765"/>
                    <a:pt x="412089" y="140844"/>
                    <a:pt x="415780" y="140844"/>
                  </a:cubicBezTo>
                  <a:close/>
                  <a:moveTo>
                    <a:pt x="68974" y="140844"/>
                  </a:moveTo>
                  <a:lnTo>
                    <a:pt x="92967" y="140844"/>
                  </a:lnTo>
                  <a:cubicBezTo>
                    <a:pt x="99427" y="140844"/>
                    <a:pt x="104964" y="143607"/>
                    <a:pt x="109578" y="148213"/>
                  </a:cubicBezTo>
                  <a:lnTo>
                    <a:pt x="121575" y="148213"/>
                  </a:lnTo>
                  <a:cubicBezTo>
                    <a:pt x="126189" y="143607"/>
                    <a:pt x="131726" y="140844"/>
                    <a:pt x="138186" y="140844"/>
                  </a:cubicBezTo>
                  <a:lnTo>
                    <a:pt x="162180" y="140844"/>
                  </a:lnTo>
                  <a:cubicBezTo>
                    <a:pt x="165871" y="140844"/>
                    <a:pt x="169563" y="141765"/>
                    <a:pt x="172331" y="142686"/>
                  </a:cubicBezTo>
                  <a:lnTo>
                    <a:pt x="126189" y="262432"/>
                  </a:lnTo>
                  <a:cubicBezTo>
                    <a:pt x="120652" y="277170"/>
                    <a:pt x="120652" y="292829"/>
                    <a:pt x="127112" y="306646"/>
                  </a:cubicBezTo>
                  <a:cubicBezTo>
                    <a:pt x="133572" y="320462"/>
                    <a:pt x="144646" y="331516"/>
                    <a:pt x="159412" y="337042"/>
                  </a:cubicBezTo>
                  <a:cubicBezTo>
                    <a:pt x="164026" y="338885"/>
                    <a:pt x="169563" y="340727"/>
                    <a:pt x="175100" y="340727"/>
                  </a:cubicBezTo>
                  <a:lnTo>
                    <a:pt x="183405" y="371124"/>
                  </a:lnTo>
                  <a:lnTo>
                    <a:pt x="158489" y="459551"/>
                  </a:lnTo>
                  <a:lnTo>
                    <a:pt x="116038" y="310330"/>
                  </a:lnTo>
                  <a:lnTo>
                    <a:pt x="69896" y="469684"/>
                  </a:lnTo>
                  <a:cubicBezTo>
                    <a:pt x="67128" y="479816"/>
                    <a:pt x="56977" y="487185"/>
                    <a:pt x="46826" y="487185"/>
                  </a:cubicBezTo>
                  <a:cubicBezTo>
                    <a:pt x="44057" y="487185"/>
                    <a:pt x="42212" y="487185"/>
                    <a:pt x="40366" y="486264"/>
                  </a:cubicBezTo>
                  <a:cubicBezTo>
                    <a:pt x="27446" y="482579"/>
                    <a:pt x="19141" y="468763"/>
                    <a:pt x="22832" y="455867"/>
                  </a:cubicBezTo>
                  <a:lnTo>
                    <a:pt x="68051" y="299277"/>
                  </a:lnTo>
                  <a:lnTo>
                    <a:pt x="68051" y="233877"/>
                  </a:lnTo>
                  <a:lnTo>
                    <a:pt x="46826" y="289144"/>
                  </a:lnTo>
                  <a:cubicBezTo>
                    <a:pt x="42212" y="302040"/>
                    <a:pt x="27446" y="307567"/>
                    <a:pt x="15449" y="302961"/>
                  </a:cubicBezTo>
                  <a:cubicBezTo>
                    <a:pt x="2530" y="298355"/>
                    <a:pt x="-3007" y="284539"/>
                    <a:pt x="1607" y="271643"/>
                  </a:cubicBezTo>
                  <a:lnTo>
                    <a:pt x="45903" y="156503"/>
                  </a:lnTo>
                  <a:cubicBezTo>
                    <a:pt x="49594" y="146371"/>
                    <a:pt x="58822" y="140844"/>
                    <a:pt x="68974" y="140844"/>
                  </a:cubicBezTo>
                  <a:close/>
                  <a:moveTo>
                    <a:pt x="233235" y="116877"/>
                  </a:moveTo>
                  <a:lnTo>
                    <a:pt x="261828" y="116877"/>
                  </a:lnTo>
                  <a:cubicBezTo>
                    <a:pt x="269207" y="116877"/>
                    <a:pt x="276586" y="120561"/>
                    <a:pt x="282120" y="126088"/>
                  </a:cubicBezTo>
                  <a:lnTo>
                    <a:pt x="268285" y="224646"/>
                  </a:lnTo>
                  <a:lnTo>
                    <a:pt x="288577" y="242147"/>
                  </a:lnTo>
                  <a:lnTo>
                    <a:pt x="309792" y="224646"/>
                  </a:lnTo>
                  <a:lnTo>
                    <a:pt x="295956" y="126088"/>
                  </a:lnTo>
                  <a:cubicBezTo>
                    <a:pt x="301490" y="120561"/>
                    <a:pt x="307947" y="116877"/>
                    <a:pt x="316248" y="116877"/>
                  </a:cubicBezTo>
                  <a:lnTo>
                    <a:pt x="344842" y="116877"/>
                  </a:lnTo>
                  <a:cubicBezTo>
                    <a:pt x="355910" y="116877"/>
                    <a:pt x="366979" y="124246"/>
                    <a:pt x="371590" y="135299"/>
                  </a:cubicBezTo>
                  <a:lnTo>
                    <a:pt x="424166" y="272543"/>
                  </a:lnTo>
                  <a:cubicBezTo>
                    <a:pt x="430622" y="288202"/>
                    <a:pt x="423243" y="304782"/>
                    <a:pt x="407563" y="310309"/>
                  </a:cubicBezTo>
                  <a:cubicBezTo>
                    <a:pt x="392805" y="315835"/>
                    <a:pt x="376202" y="308466"/>
                    <a:pt x="370668" y="293729"/>
                  </a:cubicBezTo>
                  <a:lnTo>
                    <a:pt x="344842" y="228330"/>
                  </a:lnTo>
                  <a:lnTo>
                    <a:pt x="344842" y="305703"/>
                  </a:lnTo>
                  <a:lnTo>
                    <a:pt x="398339" y="491766"/>
                  </a:lnTo>
                  <a:cubicBezTo>
                    <a:pt x="402951" y="507425"/>
                    <a:pt x="393727" y="523083"/>
                    <a:pt x="378969" y="527689"/>
                  </a:cubicBezTo>
                  <a:cubicBezTo>
                    <a:pt x="376202" y="528610"/>
                    <a:pt x="373435" y="528610"/>
                    <a:pt x="370668" y="528610"/>
                  </a:cubicBezTo>
                  <a:cubicBezTo>
                    <a:pt x="357755" y="528610"/>
                    <a:pt x="346686" y="520320"/>
                    <a:pt x="342997" y="508346"/>
                  </a:cubicBezTo>
                  <a:lnTo>
                    <a:pt x="288577" y="319520"/>
                  </a:lnTo>
                  <a:lnTo>
                    <a:pt x="235080" y="508346"/>
                  </a:lnTo>
                  <a:cubicBezTo>
                    <a:pt x="231390" y="520320"/>
                    <a:pt x="219399" y="528610"/>
                    <a:pt x="207408" y="528610"/>
                  </a:cubicBezTo>
                  <a:cubicBezTo>
                    <a:pt x="204641" y="528610"/>
                    <a:pt x="201874" y="528610"/>
                    <a:pt x="199107" y="527689"/>
                  </a:cubicBezTo>
                  <a:cubicBezTo>
                    <a:pt x="183427" y="523083"/>
                    <a:pt x="175125" y="507425"/>
                    <a:pt x="178815" y="491766"/>
                  </a:cubicBezTo>
                  <a:lnTo>
                    <a:pt x="232312" y="305703"/>
                  </a:lnTo>
                  <a:lnTo>
                    <a:pt x="232312" y="228330"/>
                  </a:lnTo>
                  <a:lnTo>
                    <a:pt x="207408" y="293729"/>
                  </a:lnTo>
                  <a:cubicBezTo>
                    <a:pt x="201874" y="308466"/>
                    <a:pt x="184349" y="315835"/>
                    <a:pt x="169591" y="310309"/>
                  </a:cubicBezTo>
                  <a:cubicBezTo>
                    <a:pt x="154833" y="304782"/>
                    <a:pt x="147454" y="288202"/>
                    <a:pt x="152988" y="272543"/>
                  </a:cubicBezTo>
                  <a:lnTo>
                    <a:pt x="206486" y="135299"/>
                  </a:lnTo>
                  <a:cubicBezTo>
                    <a:pt x="211098" y="124246"/>
                    <a:pt x="221244" y="116877"/>
                    <a:pt x="233235" y="116877"/>
                  </a:cubicBezTo>
                  <a:close/>
                  <a:moveTo>
                    <a:pt x="461986" y="42312"/>
                  </a:moveTo>
                  <a:cubicBezTo>
                    <a:pt x="485926" y="42312"/>
                    <a:pt x="505334" y="61686"/>
                    <a:pt x="505334" y="85586"/>
                  </a:cubicBezTo>
                  <a:cubicBezTo>
                    <a:pt x="505334" y="109486"/>
                    <a:pt x="485926" y="128860"/>
                    <a:pt x="461986" y="128860"/>
                  </a:cubicBezTo>
                  <a:cubicBezTo>
                    <a:pt x="438046" y="128860"/>
                    <a:pt x="418638" y="109486"/>
                    <a:pt x="418638" y="85586"/>
                  </a:cubicBezTo>
                  <a:cubicBezTo>
                    <a:pt x="418638" y="61686"/>
                    <a:pt x="438046" y="42312"/>
                    <a:pt x="461986" y="42312"/>
                  </a:cubicBezTo>
                  <a:close/>
                  <a:moveTo>
                    <a:pt x="115572" y="42312"/>
                  </a:moveTo>
                  <a:cubicBezTo>
                    <a:pt x="139227" y="42312"/>
                    <a:pt x="158403" y="61686"/>
                    <a:pt x="158403" y="85586"/>
                  </a:cubicBezTo>
                  <a:cubicBezTo>
                    <a:pt x="158403" y="109486"/>
                    <a:pt x="139227" y="128860"/>
                    <a:pt x="115572" y="128860"/>
                  </a:cubicBezTo>
                  <a:cubicBezTo>
                    <a:pt x="91917" y="128860"/>
                    <a:pt x="72741" y="109486"/>
                    <a:pt x="72741" y="85586"/>
                  </a:cubicBezTo>
                  <a:cubicBezTo>
                    <a:pt x="72741" y="61686"/>
                    <a:pt x="91917" y="42312"/>
                    <a:pt x="115572" y="42312"/>
                  </a:cubicBezTo>
                  <a:close/>
                  <a:moveTo>
                    <a:pt x="289038" y="0"/>
                  </a:moveTo>
                  <a:cubicBezTo>
                    <a:pt x="317309" y="0"/>
                    <a:pt x="340227" y="23084"/>
                    <a:pt x="340227" y="51559"/>
                  </a:cubicBezTo>
                  <a:cubicBezTo>
                    <a:pt x="340227" y="80034"/>
                    <a:pt x="317309" y="103118"/>
                    <a:pt x="289038" y="103118"/>
                  </a:cubicBezTo>
                  <a:cubicBezTo>
                    <a:pt x="260767" y="103118"/>
                    <a:pt x="237849" y="80034"/>
                    <a:pt x="237849" y="51559"/>
                  </a:cubicBezTo>
                  <a:cubicBezTo>
                    <a:pt x="237849" y="23084"/>
                    <a:pt x="260767" y="0"/>
                    <a:pt x="289038"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55" name="矩形 54">
            <a:extLst>
              <a:ext uri="{FF2B5EF4-FFF2-40B4-BE49-F238E27FC236}">
                <a16:creationId xmlns:a16="http://schemas.microsoft.com/office/drawing/2014/main" id="{04229AFE-F4C5-43A1-B62C-1D76F8017F58}"/>
              </a:ext>
            </a:extLst>
          </p:cNvPr>
          <p:cNvSpPr/>
          <p:nvPr/>
        </p:nvSpPr>
        <p:spPr>
          <a:xfrm>
            <a:off x="8151495" y="1528158"/>
            <a:ext cx="2954245" cy="4162366"/>
          </a:xfrm>
          <a:prstGeom prst="rect">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56" name="文本框 55">
            <a:extLst>
              <a:ext uri="{FF2B5EF4-FFF2-40B4-BE49-F238E27FC236}">
                <a16:creationId xmlns:a16="http://schemas.microsoft.com/office/drawing/2014/main" id="{BAB649EC-B6DB-4B50-8CB1-E38DB830C59F}"/>
              </a:ext>
            </a:extLst>
          </p:cNvPr>
          <p:cNvSpPr txBox="1"/>
          <p:nvPr/>
        </p:nvSpPr>
        <p:spPr>
          <a:xfrm>
            <a:off x="8317099" y="2542998"/>
            <a:ext cx="1636942" cy="461665"/>
          </a:xfrm>
          <a:prstGeom prst="rect">
            <a:avLst/>
          </a:prstGeom>
          <a:noFill/>
        </p:spPr>
        <p:txBody>
          <a:bodyPr wrap="square" rtlCol="0">
            <a:noAutofit/>
          </a:bodyPr>
          <a:lstStyle/>
          <a:p>
            <a:r>
              <a:rPr lang="zh-CN" altLang="en-US" sz="2400" dirty="0">
                <a:solidFill>
                  <a:schemeClr val="accent1"/>
                </a:solidFill>
                <a:latin typeface="+mj-ea"/>
                <a:ea typeface="+mj-ea"/>
                <a:cs typeface="+mn-ea"/>
                <a:sym typeface="+mn-lt"/>
              </a:rPr>
              <a:t>政治思想</a:t>
            </a:r>
          </a:p>
        </p:txBody>
      </p:sp>
      <p:sp>
        <p:nvSpPr>
          <p:cNvPr id="61" name="矩形 60">
            <a:extLst>
              <a:ext uri="{FF2B5EF4-FFF2-40B4-BE49-F238E27FC236}">
                <a16:creationId xmlns:a16="http://schemas.microsoft.com/office/drawing/2014/main" id="{3FD46E6D-F9A9-4944-8471-A8CDEF773661}"/>
              </a:ext>
            </a:extLst>
          </p:cNvPr>
          <p:cNvSpPr/>
          <p:nvPr/>
        </p:nvSpPr>
        <p:spPr>
          <a:xfrm>
            <a:off x="8128635" y="5680363"/>
            <a:ext cx="300568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87" name="Freeform 5">
            <a:extLst>
              <a:ext uri="{FF2B5EF4-FFF2-40B4-BE49-F238E27FC236}">
                <a16:creationId xmlns:a16="http://schemas.microsoft.com/office/drawing/2014/main" id="{529F75E7-7D16-4BA2-912C-998F8B0FF782}"/>
              </a:ext>
            </a:extLst>
          </p:cNvPr>
          <p:cNvSpPr>
            <a:spLocks noEditPoints="1"/>
          </p:cNvSpPr>
          <p:nvPr/>
        </p:nvSpPr>
        <p:spPr bwMode="auto">
          <a:xfrm>
            <a:off x="8653714" y="2039187"/>
            <a:ext cx="397790" cy="304175"/>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solidFill>
            <a:schemeClr val="accent1"/>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88" name="组合 87">
            <a:extLst>
              <a:ext uri="{FF2B5EF4-FFF2-40B4-BE49-F238E27FC236}">
                <a16:creationId xmlns:a16="http://schemas.microsoft.com/office/drawing/2014/main" id="{C32F4133-3603-439A-B13A-2D67A9DCD21B}"/>
              </a:ext>
            </a:extLst>
          </p:cNvPr>
          <p:cNvGrpSpPr/>
          <p:nvPr/>
        </p:nvGrpSpPr>
        <p:grpSpPr>
          <a:xfrm>
            <a:off x="8771914" y="1993851"/>
            <a:ext cx="161390" cy="93530"/>
            <a:chOff x="1203325" y="1732429"/>
            <a:chExt cx="225426" cy="130641"/>
          </a:xfrm>
          <a:solidFill>
            <a:schemeClr val="accent1"/>
          </a:solidFill>
        </p:grpSpPr>
        <p:sp>
          <p:nvSpPr>
            <p:cNvPr id="89" name="Rectangle 6">
              <a:extLst>
                <a:ext uri="{FF2B5EF4-FFF2-40B4-BE49-F238E27FC236}">
                  <a16:creationId xmlns:a16="http://schemas.microsoft.com/office/drawing/2014/main" id="{EE03412E-9E91-4874-B9A5-4B46A3E13A9F}"/>
                </a:ext>
              </a:extLst>
            </p:cNvPr>
            <p:cNvSpPr>
              <a:spLocks noChangeArrowheads="1"/>
            </p:cNvSpPr>
            <p:nvPr/>
          </p:nvSpPr>
          <p:spPr bwMode="auto">
            <a:xfrm>
              <a:off x="1244600" y="1732429"/>
              <a:ext cx="17463" cy="13353"/>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0" name="Rectangle 7">
              <a:extLst>
                <a:ext uri="{FF2B5EF4-FFF2-40B4-BE49-F238E27FC236}">
                  <a16:creationId xmlns:a16="http://schemas.microsoft.com/office/drawing/2014/main" id="{1C67AEAA-0409-43E3-8865-5A70B587245D}"/>
                </a:ext>
              </a:extLst>
            </p:cNvPr>
            <p:cNvSpPr>
              <a:spLocks noChangeArrowheads="1"/>
            </p:cNvSpPr>
            <p:nvPr/>
          </p:nvSpPr>
          <p:spPr bwMode="auto">
            <a:xfrm>
              <a:off x="1203325" y="1777068"/>
              <a:ext cx="100013" cy="76476"/>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1" name="Rectangle 8">
              <a:extLst>
                <a:ext uri="{FF2B5EF4-FFF2-40B4-BE49-F238E27FC236}">
                  <a16:creationId xmlns:a16="http://schemas.microsoft.com/office/drawing/2014/main" id="{BF758414-AC77-4FDD-8738-CAFE4D4D27F1}"/>
                </a:ext>
              </a:extLst>
            </p:cNvPr>
            <p:cNvSpPr>
              <a:spLocks noChangeArrowheads="1"/>
            </p:cNvSpPr>
            <p:nvPr/>
          </p:nvSpPr>
          <p:spPr bwMode="auto">
            <a:xfrm>
              <a:off x="1370013" y="1732429"/>
              <a:ext cx="17463" cy="13353"/>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2" name="Rectangle 9">
              <a:extLst>
                <a:ext uri="{FF2B5EF4-FFF2-40B4-BE49-F238E27FC236}">
                  <a16:creationId xmlns:a16="http://schemas.microsoft.com/office/drawing/2014/main" id="{7FFBDF1E-78D6-483E-BC99-DA44831D594F}"/>
                </a:ext>
              </a:extLst>
            </p:cNvPr>
            <p:cNvSpPr>
              <a:spLocks noChangeArrowheads="1"/>
            </p:cNvSpPr>
            <p:nvPr/>
          </p:nvSpPr>
          <p:spPr bwMode="auto">
            <a:xfrm>
              <a:off x="1328738" y="1777068"/>
              <a:ext cx="100013" cy="76476"/>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3" name="Rectangle 10">
              <a:extLst>
                <a:ext uri="{FF2B5EF4-FFF2-40B4-BE49-F238E27FC236}">
                  <a16:creationId xmlns:a16="http://schemas.microsoft.com/office/drawing/2014/main" id="{31209785-92A9-44D1-A4CD-6ECC279CB853}"/>
                </a:ext>
              </a:extLst>
            </p:cNvPr>
            <p:cNvSpPr>
              <a:spLocks noChangeArrowheads="1"/>
            </p:cNvSpPr>
            <p:nvPr/>
          </p:nvSpPr>
          <p:spPr bwMode="auto">
            <a:xfrm>
              <a:off x="1257300" y="1772771"/>
              <a:ext cx="63500" cy="48556"/>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4" name="Rectangle 11">
              <a:extLst>
                <a:ext uri="{FF2B5EF4-FFF2-40B4-BE49-F238E27FC236}">
                  <a16:creationId xmlns:a16="http://schemas.microsoft.com/office/drawing/2014/main" id="{D2CDF843-E53A-42D3-8ABB-73D55BF2C58C}"/>
                </a:ext>
              </a:extLst>
            </p:cNvPr>
            <p:cNvSpPr>
              <a:spLocks noChangeArrowheads="1"/>
            </p:cNvSpPr>
            <p:nvPr/>
          </p:nvSpPr>
          <p:spPr bwMode="auto">
            <a:xfrm>
              <a:off x="1279525" y="1848504"/>
              <a:ext cx="19050" cy="14566"/>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5" name="Rectangle 12">
              <a:extLst>
                <a:ext uri="{FF2B5EF4-FFF2-40B4-BE49-F238E27FC236}">
                  <a16:creationId xmlns:a16="http://schemas.microsoft.com/office/drawing/2014/main" id="{0520A235-2D07-45CA-8735-1B3CBA118755}"/>
                </a:ext>
              </a:extLst>
            </p:cNvPr>
            <p:cNvSpPr>
              <a:spLocks noChangeArrowheads="1"/>
            </p:cNvSpPr>
            <p:nvPr/>
          </p:nvSpPr>
          <p:spPr bwMode="auto">
            <a:xfrm>
              <a:off x="1311275" y="1772771"/>
              <a:ext cx="63500" cy="48556"/>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6" name="Rectangle 13">
              <a:extLst>
                <a:ext uri="{FF2B5EF4-FFF2-40B4-BE49-F238E27FC236}">
                  <a16:creationId xmlns:a16="http://schemas.microsoft.com/office/drawing/2014/main" id="{8FCF9399-358E-47EC-B137-1BCE75B412B2}"/>
                </a:ext>
              </a:extLst>
            </p:cNvPr>
            <p:cNvSpPr>
              <a:spLocks noChangeArrowheads="1"/>
            </p:cNvSpPr>
            <p:nvPr/>
          </p:nvSpPr>
          <p:spPr bwMode="auto">
            <a:xfrm>
              <a:off x="1333500" y="1848504"/>
              <a:ext cx="19050" cy="14566"/>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73" name="文本框 72">
            <a:extLst>
              <a:ext uri="{FF2B5EF4-FFF2-40B4-BE49-F238E27FC236}">
                <a16:creationId xmlns:a16="http://schemas.microsoft.com/office/drawing/2014/main" id="{7A87B0A5-9658-4CC6-8E49-D48F24788115}"/>
              </a:ext>
            </a:extLst>
          </p:cNvPr>
          <p:cNvSpPr txBox="1"/>
          <p:nvPr/>
        </p:nvSpPr>
        <p:spPr>
          <a:xfrm>
            <a:off x="4781624" y="3061600"/>
            <a:ext cx="2387661" cy="2278637"/>
          </a:xfrm>
          <a:prstGeom prst="rect">
            <a:avLst/>
          </a:prstGeom>
          <a:noFill/>
        </p:spPr>
        <p:txBody>
          <a:bodyPr wrap="square" rtlCol="0">
            <a:no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lang="zh-CN" altLang="en-US" sz="1400" b="0" i="0" dirty="0">
                <a:solidFill>
                  <a:srgbClr val="121212"/>
                </a:solidFill>
                <a:effectLst/>
                <a:latin typeface="微软雅黑" panose="020B0503020204020204" pitchFamily="34" charset="-122"/>
              </a:rPr>
              <a:t>摆正自我的位置，下功夫熟悉基本业务，才能更好适应工作岗位。树立服务意识，加强沟通协调，才能把分内的工作做好</a:t>
            </a:r>
            <a:endParaRPr kumimoji="1" lang="zh-CN" altLang="en-US" sz="1400" b="0" i="0" u="none" strike="noStrike" kern="1200" cap="none" spc="0" normalizeH="0" baseline="0" noProof="0" dirty="0">
              <a:ln>
                <a:noFill/>
              </a:ln>
              <a:effectLst/>
              <a:uLnTx/>
              <a:uFillTx/>
              <a:cs typeface="+mn-ea"/>
              <a:sym typeface="+mn-lt"/>
            </a:endParaRPr>
          </a:p>
        </p:txBody>
      </p:sp>
      <p:sp>
        <p:nvSpPr>
          <p:cNvPr id="74" name="文本框 73">
            <a:extLst>
              <a:ext uri="{FF2B5EF4-FFF2-40B4-BE49-F238E27FC236}">
                <a16:creationId xmlns:a16="http://schemas.microsoft.com/office/drawing/2014/main" id="{753D7642-ECE6-4D81-900A-8020BC7CAB38}"/>
              </a:ext>
            </a:extLst>
          </p:cNvPr>
          <p:cNvSpPr txBox="1"/>
          <p:nvPr/>
        </p:nvSpPr>
        <p:spPr>
          <a:xfrm>
            <a:off x="8328529" y="3061600"/>
            <a:ext cx="2512190" cy="1631216"/>
          </a:xfrm>
          <a:prstGeom prst="rect">
            <a:avLst/>
          </a:prstGeom>
          <a:noFill/>
        </p:spPr>
        <p:txBody>
          <a:bodyPr wrap="square" rtlCol="0">
            <a:noAutofit/>
          </a:bodyPr>
          <a:lstStyle/>
          <a:p>
            <a:pPr algn="l">
              <a:lnSpc>
                <a:spcPct val="130000"/>
              </a:lnSpc>
            </a:pPr>
            <a:r>
              <a:rPr lang="zh-CN" altLang="en-US" sz="1400" b="0" i="0" dirty="0">
                <a:solidFill>
                  <a:srgbClr val="121212"/>
                </a:solidFill>
                <a:effectLst/>
                <a:latin typeface="微软雅黑" panose="020B0503020204020204" pitchFamily="34" charset="-122"/>
              </a:rPr>
              <a:t>加强政治理论学习，不断提高自身的政治和思想觉悟，时时严格要求自我，增强大局意识和服务意识</a:t>
            </a:r>
          </a:p>
        </p:txBody>
      </p:sp>
    </p:spTree>
    <p:custDataLst>
      <p:tags r:id="rId1"/>
    </p:custDataLst>
    <p:extLst>
      <p:ext uri="{BB962C8B-B14F-4D97-AF65-F5344CB8AC3E}">
        <p14:creationId xmlns:p14="http://schemas.microsoft.com/office/powerpoint/2010/main" val="12947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7F7FD899-12D6-4DB5-A146-C3E518EFF0C8}"/>
              </a:ext>
            </a:extLst>
          </p:cNvPr>
          <p:cNvSpPr/>
          <p:nvPr/>
        </p:nvSpPr>
        <p:spPr>
          <a:xfrm>
            <a:off x="906804" y="1292948"/>
            <a:ext cx="10378392" cy="4725044"/>
          </a:xfrm>
          <a:prstGeom prst="roundRect">
            <a:avLst>
              <a:gd name="adj" fmla="val 10744"/>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Achievement</a:t>
            </a:r>
            <a:endParaRPr lang="en-US" altLang="zh-CN" sz="1000" dirty="0">
              <a:solidFill>
                <a:schemeClr val="bg1">
                  <a:lumMod val="75000"/>
                  <a:alpha val="64000"/>
                </a:schemeClr>
              </a:solidFill>
              <a:cs typeface="+mn-ea"/>
              <a:sym typeface="+mn-lt"/>
            </a:endParaRPr>
          </a:p>
        </p:txBody>
      </p:sp>
      <p:sp>
        <p:nvSpPr>
          <p:cNvPr id="6" name="矩形: 圆顶角 5">
            <a:extLst>
              <a:ext uri="{FF2B5EF4-FFF2-40B4-BE49-F238E27FC236}">
                <a16:creationId xmlns:a16="http://schemas.microsoft.com/office/drawing/2014/main" id="{64C3A6A8-1DB4-4061-9247-47059DB808B3}"/>
              </a:ext>
            </a:extLst>
          </p:cNvPr>
          <p:cNvSpPr/>
          <p:nvPr/>
        </p:nvSpPr>
        <p:spPr>
          <a:xfrm>
            <a:off x="1170998" y="1666221"/>
            <a:ext cx="9850004" cy="604201"/>
          </a:xfrm>
          <a:prstGeom prst="round2SameRect">
            <a:avLst>
              <a:gd name="adj1" fmla="val 4540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graphicFrame>
        <p:nvGraphicFramePr>
          <p:cNvPr id="7" name="表格 3">
            <a:extLst>
              <a:ext uri="{FF2B5EF4-FFF2-40B4-BE49-F238E27FC236}">
                <a16:creationId xmlns:a16="http://schemas.microsoft.com/office/drawing/2014/main" id="{00ED873D-0583-48AA-A3BC-F3DAC72B323E}"/>
              </a:ext>
            </a:extLst>
          </p:cNvPr>
          <p:cNvGraphicFramePr>
            <a:graphicFrameLocks noGrp="1"/>
          </p:cNvGraphicFramePr>
          <p:nvPr>
            <p:extLst>
              <p:ext uri="{D42A27DB-BD31-4B8C-83A1-F6EECF244321}">
                <p14:modId xmlns:p14="http://schemas.microsoft.com/office/powerpoint/2010/main" val="487059782"/>
              </p:ext>
            </p:extLst>
          </p:nvPr>
        </p:nvGraphicFramePr>
        <p:xfrm>
          <a:off x="1170998" y="1666221"/>
          <a:ext cx="9850005" cy="3887058"/>
        </p:xfrm>
        <a:graphic>
          <a:graphicData uri="http://schemas.openxmlformats.org/drawingml/2006/table">
            <a:tbl>
              <a:tblPr>
                <a:tableStyleId>{5C22544A-7EE6-4342-B048-85BDC9FD1C3A}</a:tableStyleId>
              </a:tblPr>
              <a:tblGrid>
                <a:gridCol w="1970001">
                  <a:extLst>
                    <a:ext uri="{9D8B030D-6E8A-4147-A177-3AD203B41FA5}">
                      <a16:colId xmlns:a16="http://schemas.microsoft.com/office/drawing/2014/main" val="1814566943"/>
                    </a:ext>
                  </a:extLst>
                </a:gridCol>
                <a:gridCol w="1970001">
                  <a:extLst>
                    <a:ext uri="{9D8B030D-6E8A-4147-A177-3AD203B41FA5}">
                      <a16:colId xmlns:a16="http://schemas.microsoft.com/office/drawing/2014/main" val="3740823401"/>
                    </a:ext>
                  </a:extLst>
                </a:gridCol>
                <a:gridCol w="1970001">
                  <a:extLst>
                    <a:ext uri="{9D8B030D-6E8A-4147-A177-3AD203B41FA5}">
                      <a16:colId xmlns:a16="http://schemas.microsoft.com/office/drawing/2014/main" val="2856333722"/>
                    </a:ext>
                  </a:extLst>
                </a:gridCol>
                <a:gridCol w="1970001">
                  <a:extLst>
                    <a:ext uri="{9D8B030D-6E8A-4147-A177-3AD203B41FA5}">
                      <a16:colId xmlns:a16="http://schemas.microsoft.com/office/drawing/2014/main" val="31360353"/>
                    </a:ext>
                  </a:extLst>
                </a:gridCol>
                <a:gridCol w="1970001">
                  <a:extLst>
                    <a:ext uri="{9D8B030D-6E8A-4147-A177-3AD203B41FA5}">
                      <a16:colId xmlns:a16="http://schemas.microsoft.com/office/drawing/2014/main" val="3539893155"/>
                    </a:ext>
                  </a:extLst>
                </a:gridCol>
              </a:tblGrid>
              <a:tr h="647843">
                <a:tc>
                  <a:txBody>
                    <a:bodyPr/>
                    <a:lstStyle/>
                    <a:p>
                      <a:pPr algn="ctr"/>
                      <a:r>
                        <a:rPr lang="zh-CN" altLang="en-US" sz="2400" dirty="0">
                          <a:solidFill>
                            <a:schemeClr val="bg1"/>
                          </a:solidFill>
                          <a:latin typeface="+mj-ea"/>
                          <a:ea typeface="+mj-ea"/>
                          <a:cs typeface="+mn-ea"/>
                          <a:sym typeface="+mn-lt"/>
                        </a:rPr>
                        <a:t>时间</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altLang="en-US" sz="2400" dirty="0">
                          <a:solidFill>
                            <a:schemeClr val="bg1"/>
                          </a:solidFill>
                          <a:latin typeface="+mj-ea"/>
                          <a:ea typeface="+mj-ea"/>
                          <a:cs typeface="+mn-ea"/>
                          <a:sym typeface="+mn-lt"/>
                        </a:rPr>
                        <a:t>第一季度</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altLang="en-US" sz="2400" dirty="0">
                          <a:solidFill>
                            <a:schemeClr val="bg1"/>
                          </a:solidFill>
                          <a:latin typeface="+mj-ea"/>
                          <a:ea typeface="+mj-ea"/>
                          <a:cs typeface="+mn-ea"/>
                          <a:sym typeface="+mn-lt"/>
                        </a:rPr>
                        <a:t>第二季度</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altLang="en-US" sz="2400" dirty="0">
                          <a:solidFill>
                            <a:schemeClr val="bg1"/>
                          </a:solidFill>
                          <a:latin typeface="+mj-ea"/>
                          <a:ea typeface="+mj-ea"/>
                          <a:cs typeface="+mn-ea"/>
                          <a:sym typeface="+mn-lt"/>
                        </a:rPr>
                        <a:t>第三季度</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altLang="en-US" sz="2400" dirty="0">
                          <a:solidFill>
                            <a:schemeClr val="bg1"/>
                          </a:solidFill>
                          <a:latin typeface="+mj-ea"/>
                          <a:ea typeface="+mj-ea"/>
                          <a:cs typeface="+mn-ea"/>
                          <a:sym typeface="+mn-lt"/>
                        </a:rPr>
                        <a:t>第四季度</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8585352"/>
                  </a:ext>
                </a:extLst>
              </a:tr>
              <a:tr h="647843">
                <a:tc>
                  <a:txBody>
                    <a:bodyPr/>
                    <a:lstStyle/>
                    <a:p>
                      <a:pPr algn="ctr"/>
                      <a:r>
                        <a:rPr lang="zh-CN" altLang="en-US" sz="2400" dirty="0">
                          <a:solidFill>
                            <a:schemeClr val="accent1"/>
                          </a:solidFill>
                          <a:latin typeface="+mj-ea"/>
                          <a:ea typeface="+mj-ea"/>
                          <a:cs typeface="+mn-ea"/>
                          <a:sym typeface="+mn-lt"/>
                        </a:rPr>
                        <a:t>项目一</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400" dirty="0">
                          <a:solidFill>
                            <a:schemeClr val="tx1"/>
                          </a:solidFill>
                          <a:latin typeface="+mn-lt"/>
                          <a:ea typeface="+mn-ea"/>
                          <a:cs typeface="+mn-ea"/>
                          <a:sym typeface="+mn-lt"/>
                        </a:rPr>
                        <a:t>100</a:t>
                      </a:r>
                      <a:endParaRPr lang="zh-CN" altLang="en-US" sz="1400" dirty="0">
                        <a:solidFill>
                          <a:schemeClr val="tx1"/>
                        </a:solidFill>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400">
                          <a:solidFill>
                            <a:schemeClr val="tx1"/>
                          </a:solidFill>
                          <a:latin typeface="+mn-lt"/>
                          <a:ea typeface="+mn-ea"/>
                          <a:cs typeface="+mn-ea"/>
                          <a:sym typeface="+mn-lt"/>
                        </a:rPr>
                        <a:t>100</a:t>
                      </a:r>
                      <a:endParaRPr lang="zh-CN" altLang="en-US" sz="1400">
                        <a:solidFill>
                          <a:schemeClr val="tx1"/>
                        </a:solidFill>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1565537"/>
                  </a:ext>
                </a:extLst>
              </a:tr>
              <a:tr h="647843">
                <a:tc>
                  <a:txBody>
                    <a:bodyPr/>
                    <a:lstStyle/>
                    <a:p>
                      <a:pPr algn="ctr"/>
                      <a:r>
                        <a:rPr lang="zh-CN" altLang="en-US" sz="2400" dirty="0">
                          <a:solidFill>
                            <a:schemeClr val="accent1"/>
                          </a:solidFill>
                          <a:latin typeface="+mj-ea"/>
                          <a:ea typeface="+mj-ea"/>
                          <a:cs typeface="+mn-ea"/>
                          <a:sym typeface="+mn-lt"/>
                        </a:rPr>
                        <a:t>项目二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5821076"/>
                  </a:ext>
                </a:extLst>
              </a:tr>
              <a:tr h="647843">
                <a:tc>
                  <a:txBody>
                    <a:bodyPr/>
                    <a:lstStyle/>
                    <a:p>
                      <a:pPr algn="ctr"/>
                      <a:r>
                        <a:rPr lang="zh-CN" altLang="en-US" sz="2400" dirty="0">
                          <a:solidFill>
                            <a:schemeClr val="accent1"/>
                          </a:solidFill>
                          <a:latin typeface="+mj-ea"/>
                          <a:ea typeface="+mj-ea"/>
                          <a:cs typeface="+mn-ea"/>
                          <a:sym typeface="+mn-lt"/>
                        </a:rPr>
                        <a:t>项目三</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587512"/>
                  </a:ext>
                </a:extLst>
              </a:tr>
              <a:tr h="647843">
                <a:tc>
                  <a:txBody>
                    <a:bodyPr/>
                    <a:lstStyle/>
                    <a:p>
                      <a:pPr algn="ctr"/>
                      <a:r>
                        <a:rPr lang="zh-CN" altLang="en-US" sz="2400" dirty="0">
                          <a:solidFill>
                            <a:schemeClr val="accent1"/>
                          </a:solidFill>
                          <a:latin typeface="+mj-ea"/>
                          <a:ea typeface="+mj-ea"/>
                          <a:cs typeface="+mn-ea"/>
                          <a:sym typeface="+mn-lt"/>
                        </a:rPr>
                        <a:t>项目四</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2259693"/>
                  </a:ext>
                </a:extLst>
              </a:tr>
              <a:tr h="647843">
                <a:tc>
                  <a:txBody>
                    <a:bodyPr/>
                    <a:lstStyle/>
                    <a:p>
                      <a:pPr algn="ctr"/>
                      <a:r>
                        <a:rPr lang="zh-CN" altLang="en-US" sz="2400" dirty="0">
                          <a:solidFill>
                            <a:schemeClr val="accent1"/>
                          </a:solidFill>
                          <a:latin typeface="+mj-ea"/>
                          <a:ea typeface="+mj-ea"/>
                          <a:cs typeface="+mn-ea"/>
                          <a:sym typeface="+mn-lt"/>
                        </a:rPr>
                        <a:t>项目五</a:t>
                      </a:r>
                    </a:p>
                  </a:txBody>
                  <a:tcPr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100</a:t>
                      </a:r>
                      <a:endPar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endParaRPr>
                    </a:p>
                  </a:txBody>
                  <a:tcPr anchor="ctr">
                    <a:lnL w="12700" cmpd="sng">
                      <a:noFill/>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036815"/>
                  </a:ext>
                </a:extLst>
              </a:tr>
            </a:tbl>
          </a:graphicData>
        </a:graphic>
      </p:graphicFrame>
      <p:sp>
        <p:nvSpPr>
          <p:cNvPr id="9" name="文本框 8">
            <a:extLst>
              <a:ext uri="{FF2B5EF4-FFF2-40B4-BE49-F238E27FC236}">
                <a16:creationId xmlns:a16="http://schemas.microsoft.com/office/drawing/2014/main" id="{E23F95CE-B209-D60F-F40D-1EC71252A3CA}"/>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工作业绩</a:t>
            </a:r>
          </a:p>
        </p:txBody>
      </p:sp>
    </p:spTree>
    <p:extLst>
      <p:ext uri="{BB962C8B-B14F-4D97-AF65-F5344CB8AC3E}">
        <p14:creationId xmlns:p14="http://schemas.microsoft.com/office/powerpoint/2010/main" val="360639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Achievement</a:t>
            </a:r>
            <a:endParaRPr lang="en-US" altLang="zh-CN" sz="1000" dirty="0">
              <a:solidFill>
                <a:schemeClr val="bg1">
                  <a:lumMod val="75000"/>
                  <a:alpha val="64000"/>
                </a:schemeClr>
              </a:solidFill>
              <a:cs typeface="+mn-ea"/>
              <a:sym typeface="+mn-lt"/>
            </a:endParaRPr>
          </a:p>
        </p:txBody>
      </p:sp>
      <p:sp>
        <p:nvSpPr>
          <p:cNvPr id="9" name="菱形 8">
            <a:extLst>
              <a:ext uri="{FF2B5EF4-FFF2-40B4-BE49-F238E27FC236}">
                <a16:creationId xmlns:a16="http://schemas.microsoft.com/office/drawing/2014/main" id="{4E40918B-584E-4664-AECD-9E63E18668F7}"/>
              </a:ext>
            </a:extLst>
          </p:cNvPr>
          <p:cNvSpPr/>
          <p:nvPr/>
        </p:nvSpPr>
        <p:spPr>
          <a:xfrm>
            <a:off x="592456" y="1480598"/>
            <a:ext cx="121920" cy="121920"/>
          </a:xfrm>
          <a:prstGeom prst="diamond">
            <a:avLst/>
          </a:prstGeom>
          <a:solidFill>
            <a:schemeClr val="bg1"/>
          </a:solidFill>
          <a:ln w="22225" cap="rnd">
            <a:gradFill>
              <a:gsLst>
                <a:gs pos="0">
                  <a:schemeClr val="accent1">
                    <a:lumMod val="60000"/>
                    <a:lumOff val="40000"/>
                  </a:schemeClr>
                </a:gs>
                <a:gs pos="100000">
                  <a:schemeClr val="accent1">
                    <a:lumMod val="75000"/>
                  </a:schemeClr>
                </a:gs>
              </a:gsLst>
              <a:lin ang="5400000" scaled="1"/>
            </a:gradFill>
            <a:round/>
          </a:ln>
          <a:effectLst>
            <a:outerShdw blurRad="114300" dist="38100" dir="2700000" algn="tl" rotWithShape="0">
              <a:srgbClr val="50B7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cs typeface="+mn-ea"/>
              <a:sym typeface="+mn-lt"/>
            </a:endParaRPr>
          </a:p>
        </p:txBody>
      </p:sp>
      <p:sp>
        <p:nvSpPr>
          <p:cNvPr id="10" name="文本框 9">
            <a:extLst>
              <a:ext uri="{FF2B5EF4-FFF2-40B4-BE49-F238E27FC236}">
                <a16:creationId xmlns:a16="http://schemas.microsoft.com/office/drawing/2014/main" id="{5E9C88EB-43FD-4A57-AF74-FCEA9A5C535E}"/>
              </a:ext>
            </a:extLst>
          </p:cNvPr>
          <p:cNvSpPr txBox="1"/>
          <p:nvPr/>
        </p:nvSpPr>
        <p:spPr>
          <a:xfrm>
            <a:off x="897914" y="1310726"/>
            <a:ext cx="4954245" cy="461665"/>
          </a:xfrm>
          <a:prstGeom prst="rect">
            <a:avLst/>
          </a:prstGeom>
          <a:noFill/>
        </p:spPr>
        <p:txBody>
          <a:bodyPr wrap="square" rtlCol="0">
            <a:noAutofit/>
          </a:bodyPr>
          <a:lstStyle/>
          <a:p>
            <a:r>
              <a:rPr lang="zh-CN" altLang="en-US" sz="2400" dirty="0">
                <a:solidFill>
                  <a:schemeClr val="accent1"/>
                </a:solidFill>
                <a:latin typeface="+mj-ea"/>
                <a:ea typeface="+mj-ea"/>
                <a:cs typeface="+mn-ea"/>
                <a:sym typeface="+mn-lt"/>
              </a:rPr>
              <a:t>在工作中提出的要求与存在的问题</a:t>
            </a:r>
          </a:p>
        </p:txBody>
      </p:sp>
      <p:sp>
        <p:nvSpPr>
          <p:cNvPr id="11" name="矩形 10">
            <a:extLst>
              <a:ext uri="{FF2B5EF4-FFF2-40B4-BE49-F238E27FC236}">
                <a16:creationId xmlns:a16="http://schemas.microsoft.com/office/drawing/2014/main" id="{9426C9E3-FF4D-4F79-B900-EC44C8B366F0}"/>
              </a:ext>
            </a:extLst>
          </p:cNvPr>
          <p:cNvSpPr/>
          <p:nvPr/>
        </p:nvSpPr>
        <p:spPr>
          <a:xfrm>
            <a:off x="985520" y="1981200"/>
            <a:ext cx="4866640" cy="4155440"/>
          </a:xfrm>
          <a:prstGeom prst="rect">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28" name="矩形 27">
            <a:extLst>
              <a:ext uri="{FF2B5EF4-FFF2-40B4-BE49-F238E27FC236}">
                <a16:creationId xmlns:a16="http://schemas.microsoft.com/office/drawing/2014/main" id="{39481E63-7648-4E9A-8633-C1959F65679D}"/>
              </a:ext>
            </a:extLst>
          </p:cNvPr>
          <p:cNvSpPr/>
          <p:nvPr/>
        </p:nvSpPr>
        <p:spPr>
          <a:xfrm>
            <a:off x="6431280" y="1981200"/>
            <a:ext cx="4866640" cy="4155440"/>
          </a:xfrm>
          <a:prstGeom prst="rect">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44" name="文本框 43">
            <a:extLst>
              <a:ext uri="{FF2B5EF4-FFF2-40B4-BE49-F238E27FC236}">
                <a16:creationId xmlns:a16="http://schemas.microsoft.com/office/drawing/2014/main" id="{4EE777E6-EC69-449B-ABE0-35ABB10B0459}"/>
              </a:ext>
            </a:extLst>
          </p:cNvPr>
          <p:cNvSpPr txBox="1"/>
          <p:nvPr/>
        </p:nvSpPr>
        <p:spPr>
          <a:xfrm>
            <a:off x="1586128" y="2912815"/>
            <a:ext cx="3516755" cy="702628"/>
          </a:xfrm>
          <a:prstGeom prst="rect">
            <a:avLst/>
          </a:prstGeom>
          <a:noFill/>
        </p:spPr>
        <p:txBody>
          <a:bodyPr wrap="square" rtlCol="0">
            <a:noAutofit/>
          </a:bodyPr>
          <a:lstStyle/>
          <a:p>
            <a:pPr algn="ctr">
              <a:lnSpc>
                <a:spcPct val="130000"/>
              </a:lnSpc>
            </a:pPr>
            <a:r>
              <a:rPr lang="zh-CN" altLang="en-US" sz="1400" dirty="0"/>
              <a:t>若工作要求出成果，那么工作要求必不可少，以下提出几点</a:t>
            </a:r>
            <a:endParaRPr lang="zh-CN" altLang="en-US" sz="1400" dirty="0">
              <a:cs typeface="+mn-ea"/>
              <a:sym typeface="+mn-lt"/>
            </a:endParaRPr>
          </a:p>
        </p:txBody>
      </p:sp>
      <p:sp>
        <p:nvSpPr>
          <p:cNvPr id="45" name="任意多边形: 形状 44">
            <a:extLst>
              <a:ext uri="{FF2B5EF4-FFF2-40B4-BE49-F238E27FC236}">
                <a16:creationId xmlns:a16="http://schemas.microsoft.com/office/drawing/2014/main" id="{2E83E231-32B3-4034-B4BF-D0685AB15D48}"/>
              </a:ext>
            </a:extLst>
          </p:cNvPr>
          <p:cNvSpPr/>
          <p:nvPr/>
        </p:nvSpPr>
        <p:spPr>
          <a:xfrm>
            <a:off x="5020269" y="3459459"/>
            <a:ext cx="181999" cy="178322"/>
          </a:xfrm>
          <a:custGeom>
            <a:avLst/>
            <a:gdLst>
              <a:gd name="connsiteX0" fmla="*/ 172460 w 223532"/>
              <a:gd name="connsiteY0" fmla="*/ 0 h 223532"/>
              <a:gd name="connsiteX1" fmla="*/ 223532 w 223532"/>
              <a:gd name="connsiteY1" fmla="*/ 0 h 223532"/>
              <a:gd name="connsiteX2" fmla="*/ 223532 w 223532"/>
              <a:gd name="connsiteY2" fmla="*/ 223532 h 223532"/>
              <a:gd name="connsiteX3" fmla="*/ 0 w 223532"/>
              <a:gd name="connsiteY3" fmla="*/ 223532 h 223532"/>
              <a:gd name="connsiteX4" fmla="*/ 0 w 223532"/>
              <a:gd name="connsiteY4" fmla="*/ 172767 h 223532"/>
              <a:gd name="connsiteX5" fmla="*/ 172460 w 223532"/>
              <a:gd name="connsiteY5" fmla="*/ 172767 h 22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532" h="223532">
                <a:moveTo>
                  <a:pt x="172460" y="0"/>
                </a:moveTo>
                <a:lnTo>
                  <a:pt x="223532" y="0"/>
                </a:lnTo>
                <a:lnTo>
                  <a:pt x="223532" y="223532"/>
                </a:lnTo>
                <a:lnTo>
                  <a:pt x="0" y="223532"/>
                </a:lnTo>
                <a:lnTo>
                  <a:pt x="0" y="172767"/>
                </a:lnTo>
                <a:lnTo>
                  <a:pt x="172460" y="1727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6" name="任意多边形: 形状 45">
            <a:extLst>
              <a:ext uri="{FF2B5EF4-FFF2-40B4-BE49-F238E27FC236}">
                <a16:creationId xmlns:a16="http://schemas.microsoft.com/office/drawing/2014/main" id="{CBB4D3F1-3172-46B2-B9FA-276845E74BE5}"/>
              </a:ext>
            </a:extLst>
          </p:cNvPr>
          <p:cNvSpPr/>
          <p:nvPr/>
        </p:nvSpPr>
        <p:spPr>
          <a:xfrm flipH="1" flipV="1">
            <a:off x="1486742" y="2912815"/>
            <a:ext cx="181999" cy="178322"/>
          </a:xfrm>
          <a:custGeom>
            <a:avLst/>
            <a:gdLst>
              <a:gd name="connsiteX0" fmla="*/ 172460 w 223532"/>
              <a:gd name="connsiteY0" fmla="*/ 0 h 223532"/>
              <a:gd name="connsiteX1" fmla="*/ 223532 w 223532"/>
              <a:gd name="connsiteY1" fmla="*/ 0 h 223532"/>
              <a:gd name="connsiteX2" fmla="*/ 223532 w 223532"/>
              <a:gd name="connsiteY2" fmla="*/ 223532 h 223532"/>
              <a:gd name="connsiteX3" fmla="*/ 0 w 223532"/>
              <a:gd name="connsiteY3" fmla="*/ 223532 h 223532"/>
              <a:gd name="connsiteX4" fmla="*/ 0 w 223532"/>
              <a:gd name="connsiteY4" fmla="*/ 172767 h 223532"/>
              <a:gd name="connsiteX5" fmla="*/ 172460 w 223532"/>
              <a:gd name="connsiteY5" fmla="*/ 172767 h 22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532" h="223532">
                <a:moveTo>
                  <a:pt x="172460" y="0"/>
                </a:moveTo>
                <a:lnTo>
                  <a:pt x="223532" y="0"/>
                </a:lnTo>
                <a:lnTo>
                  <a:pt x="223532" y="223532"/>
                </a:lnTo>
                <a:lnTo>
                  <a:pt x="0" y="223532"/>
                </a:lnTo>
                <a:lnTo>
                  <a:pt x="0" y="172767"/>
                </a:lnTo>
                <a:lnTo>
                  <a:pt x="172460" y="1727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47" name="矩形: 圆角 46">
            <a:extLst>
              <a:ext uri="{FF2B5EF4-FFF2-40B4-BE49-F238E27FC236}">
                <a16:creationId xmlns:a16="http://schemas.microsoft.com/office/drawing/2014/main" id="{3700F674-2FE6-415B-9B20-473601034523}"/>
              </a:ext>
            </a:extLst>
          </p:cNvPr>
          <p:cNvSpPr/>
          <p:nvPr/>
        </p:nvSpPr>
        <p:spPr>
          <a:xfrm>
            <a:off x="1577741" y="3910119"/>
            <a:ext cx="3508267" cy="401352"/>
          </a:xfrm>
          <a:prstGeom prst="roundRect">
            <a:avLst>
              <a:gd name="adj" fmla="val 50000"/>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838310">
              <a:lnSpc>
                <a:spcPct val="130000"/>
              </a:lnSpc>
            </a:pPr>
            <a:r>
              <a:rPr lang="zh-CN" altLang="en-US" sz="1400" b="0" i="0" dirty="0">
                <a:solidFill>
                  <a:srgbClr val="121212"/>
                </a:solidFill>
                <a:effectLst/>
                <a:latin typeface="微软雅黑" panose="020B0503020204020204" pitchFamily="34" charset="-122"/>
              </a:rPr>
              <a:t>加强政治理论学习，提高自身素质</a:t>
            </a:r>
            <a:endParaRPr lang="zh-CN" altLang="en-US" sz="1400" dirty="0">
              <a:solidFill>
                <a:schemeClr val="tx1"/>
              </a:solidFill>
              <a:cs typeface="+mn-ea"/>
              <a:sym typeface="+mn-lt"/>
            </a:endParaRPr>
          </a:p>
        </p:txBody>
      </p:sp>
      <p:sp>
        <p:nvSpPr>
          <p:cNvPr id="48" name="矩形: 圆角 47">
            <a:extLst>
              <a:ext uri="{FF2B5EF4-FFF2-40B4-BE49-F238E27FC236}">
                <a16:creationId xmlns:a16="http://schemas.microsoft.com/office/drawing/2014/main" id="{34635110-8164-4E74-89F9-90865F3D437F}"/>
              </a:ext>
            </a:extLst>
          </p:cNvPr>
          <p:cNvSpPr/>
          <p:nvPr/>
        </p:nvSpPr>
        <p:spPr>
          <a:xfrm>
            <a:off x="1577741" y="4553323"/>
            <a:ext cx="3508267" cy="401352"/>
          </a:xfrm>
          <a:prstGeom prst="roundRect">
            <a:avLst>
              <a:gd name="adj" fmla="val 50000"/>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838310">
              <a:lnSpc>
                <a:spcPct val="130000"/>
              </a:lnSpc>
            </a:pPr>
            <a:r>
              <a:rPr lang="zh-CN" altLang="en-US" sz="1400" b="0" i="0" dirty="0">
                <a:solidFill>
                  <a:srgbClr val="121212"/>
                </a:solidFill>
                <a:effectLst/>
                <a:latin typeface="微软雅黑" panose="020B0503020204020204" pitchFamily="34" charset="-122"/>
              </a:rPr>
              <a:t>进行目标化管理</a:t>
            </a:r>
            <a:endParaRPr lang="zh-CN" altLang="en-US" sz="1400" dirty="0">
              <a:solidFill>
                <a:schemeClr val="tx1"/>
              </a:solidFill>
              <a:cs typeface="+mn-ea"/>
              <a:sym typeface="+mn-lt"/>
            </a:endParaRPr>
          </a:p>
        </p:txBody>
      </p:sp>
      <p:sp>
        <p:nvSpPr>
          <p:cNvPr id="49" name="矩形: 圆角 48">
            <a:extLst>
              <a:ext uri="{FF2B5EF4-FFF2-40B4-BE49-F238E27FC236}">
                <a16:creationId xmlns:a16="http://schemas.microsoft.com/office/drawing/2014/main" id="{26356F80-C6AC-4D38-B3B0-8D3BAD2BCDE1}"/>
              </a:ext>
            </a:extLst>
          </p:cNvPr>
          <p:cNvSpPr/>
          <p:nvPr/>
        </p:nvSpPr>
        <p:spPr>
          <a:xfrm>
            <a:off x="1577741" y="5196527"/>
            <a:ext cx="3508267" cy="401352"/>
          </a:xfrm>
          <a:prstGeom prst="roundRect">
            <a:avLst>
              <a:gd name="adj" fmla="val 50000"/>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838310">
              <a:lnSpc>
                <a:spcPct val="130000"/>
              </a:lnSpc>
            </a:pPr>
            <a:r>
              <a:rPr lang="zh-CN" altLang="en-US" sz="1400" b="0" i="0" dirty="0">
                <a:solidFill>
                  <a:srgbClr val="121212"/>
                </a:solidFill>
                <a:effectLst/>
                <a:latin typeface="微软雅黑" panose="020B0503020204020204" pitchFamily="34" charset="-122"/>
              </a:rPr>
              <a:t>发挥桥梁和纽带作用</a:t>
            </a:r>
            <a:endParaRPr lang="zh-CN" altLang="en-US" sz="1400" dirty="0">
              <a:solidFill>
                <a:schemeClr val="tx1"/>
              </a:solidFill>
              <a:cs typeface="+mn-ea"/>
              <a:sym typeface="+mn-lt"/>
            </a:endParaRPr>
          </a:p>
        </p:txBody>
      </p:sp>
      <p:sp>
        <p:nvSpPr>
          <p:cNvPr id="58" name="文本框 57">
            <a:extLst>
              <a:ext uri="{FF2B5EF4-FFF2-40B4-BE49-F238E27FC236}">
                <a16:creationId xmlns:a16="http://schemas.microsoft.com/office/drawing/2014/main" id="{5E764E9A-4AF4-4E5D-8449-DB53F395F349}"/>
              </a:ext>
            </a:extLst>
          </p:cNvPr>
          <p:cNvSpPr txBox="1"/>
          <p:nvPr/>
        </p:nvSpPr>
        <p:spPr>
          <a:xfrm>
            <a:off x="1450975" y="2245162"/>
            <a:ext cx="1636942" cy="461665"/>
          </a:xfrm>
          <a:prstGeom prst="rect">
            <a:avLst/>
          </a:prstGeom>
          <a:noFill/>
        </p:spPr>
        <p:txBody>
          <a:bodyPr wrap="square" rtlCol="0">
            <a:noAutofit/>
          </a:bodyPr>
          <a:lstStyle/>
          <a:p>
            <a:r>
              <a:rPr lang="zh-CN" altLang="en-US" sz="2400" dirty="0">
                <a:solidFill>
                  <a:schemeClr val="accent1"/>
                </a:solidFill>
                <a:latin typeface="+mj-ea"/>
                <a:ea typeface="+mj-ea"/>
                <a:cs typeface="+mn-ea"/>
                <a:sym typeface="+mn-lt"/>
              </a:rPr>
              <a:t>工作要求</a:t>
            </a:r>
          </a:p>
        </p:txBody>
      </p:sp>
      <p:sp>
        <p:nvSpPr>
          <p:cNvPr id="60" name="文本框 59">
            <a:extLst>
              <a:ext uri="{FF2B5EF4-FFF2-40B4-BE49-F238E27FC236}">
                <a16:creationId xmlns:a16="http://schemas.microsoft.com/office/drawing/2014/main" id="{8E7EE71E-CEA4-4FED-AF2E-57FA6BCEA625}"/>
              </a:ext>
            </a:extLst>
          </p:cNvPr>
          <p:cNvSpPr txBox="1"/>
          <p:nvPr/>
        </p:nvSpPr>
        <p:spPr>
          <a:xfrm>
            <a:off x="7089118" y="2912815"/>
            <a:ext cx="3516755" cy="712054"/>
          </a:xfrm>
          <a:prstGeom prst="rect">
            <a:avLst/>
          </a:prstGeom>
          <a:noFill/>
        </p:spPr>
        <p:txBody>
          <a:bodyPr wrap="square" rtlCol="0">
            <a:noAutofit/>
          </a:bodyPr>
          <a:lstStyle/>
          <a:p>
            <a:pPr algn="ctr">
              <a:lnSpc>
                <a:spcPct val="130000"/>
              </a:lnSpc>
            </a:pPr>
            <a:r>
              <a:rPr lang="zh-CN" altLang="en-US" sz="1400" dirty="0"/>
              <a:t>一个企业的发展必然存在着许多问题，若遇到问题应该如何解决</a:t>
            </a:r>
            <a:endParaRPr lang="zh-CN" altLang="en-US" sz="1400" dirty="0">
              <a:cs typeface="+mn-ea"/>
              <a:sym typeface="+mn-lt"/>
            </a:endParaRPr>
          </a:p>
        </p:txBody>
      </p:sp>
      <p:sp>
        <p:nvSpPr>
          <p:cNvPr id="61" name="任意多边形: 形状 60">
            <a:extLst>
              <a:ext uri="{FF2B5EF4-FFF2-40B4-BE49-F238E27FC236}">
                <a16:creationId xmlns:a16="http://schemas.microsoft.com/office/drawing/2014/main" id="{2DF83B54-F403-498A-883E-FACEC4131436}"/>
              </a:ext>
            </a:extLst>
          </p:cNvPr>
          <p:cNvSpPr/>
          <p:nvPr/>
        </p:nvSpPr>
        <p:spPr>
          <a:xfrm>
            <a:off x="10523259" y="3459459"/>
            <a:ext cx="181999" cy="178322"/>
          </a:xfrm>
          <a:custGeom>
            <a:avLst/>
            <a:gdLst>
              <a:gd name="connsiteX0" fmla="*/ 172460 w 223532"/>
              <a:gd name="connsiteY0" fmla="*/ 0 h 223532"/>
              <a:gd name="connsiteX1" fmla="*/ 223532 w 223532"/>
              <a:gd name="connsiteY1" fmla="*/ 0 h 223532"/>
              <a:gd name="connsiteX2" fmla="*/ 223532 w 223532"/>
              <a:gd name="connsiteY2" fmla="*/ 223532 h 223532"/>
              <a:gd name="connsiteX3" fmla="*/ 0 w 223532"/>
              <a:gd name="connsiteY3" fmla="*/ 223532 h 223532"/>
              <a:gd name="connsiteX4" fmla="*/ 0 w 223532"/>
              <a:gd name="connsiteY4" fmla="*/ 172767 h 223532"/>
              <a:gd name="connsiteX5" fmla="*/ 172460 w 223532"/>
              <a:gd name="connsiteY5" fmla="*/ 172767 h 22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532" h="223532">
                <a:moveTo>
                  <a:pt x="172460" y="0"/>
                </a:moveTo>
                <a:lnTo>
                  <a:pt x="223532" y="0"/>
                </a:lnTo>
                <a:lnTo>
                  <a:pt x="223532" y="223532"/>
                </a:lnTo>
                <a:lnTo>
                  <a:pt x="0" y="223532"/>
                </a:lnTo>
                <a:lnTo>
                  <a:pt x="0" y="172767"/>
                </a:lnTo>
                <a:lnTo>
                  <a:pt x="172460" y="1727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2" name="任意多边形: 形状 61">
            <a:extLst>
              <a:ext uri="{FF2B5EF4-FFF2-40B4-BE49-F238E27FC236}">
                <a16:creationId xmlns:a16="http://schemas.microsoft.com/office/drawing/2014/main" id="{604A88CA-D87E-4D3B-BEF9-7812BCFF39B9}"/>
              </a:ext>
            </a:extLst>
          </p:cNvPr>
          <p:cNvSpPr/>
          <p:nvPr/>
        </p:nvSpPr>
        <p:spPr>
          <a:xfrm flipH="1" flipV="1">
            <a:off x="6989732" y="2912815"/>
            <a:ext cx="181999" cy="178322"/>
          </a:xfrm>
          <a:custGeom>
            <a:avLst/>
            <a:gdLst>
              <a:gd name="connsiteX0" fmla="*/ 172460 w 223532"/>
              <a:gd name="connsiteY0" fmla="*/ 0 h 223532"/>
              <a:gd name="connsiteX1" fmla="*/ 223532 w 223532"/>
              <a:gd name="connsiteY1" fmla="*/ 0 h 223532"/>
              <a:gd name="connsiteX2" fmla="*/ 223532 w 223532"/>
              <a:gd name="connsiteY2" fmla="*/ 223532 h 223532"/>
              <a:gd name="connsiteX3" fmla="*/ 0 w 223532"/>
              <a:gd name="connsiteY3" fmla="*/ 223532 h 223532"/>
              <a:gd name="connsiteX4" fmla="*/ 0 w 223532"/>
              <a:gd name="connsiteY4" fmla="*/ 172767 h 223532"/>
              <a:gd name="connsiteX5" fmla="*/ 172460 w 223532"/>
              <a:gd name="connsiteY5" fmla="*/ 172767 h 22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532" h="223532">
                <a:moveTo>
                  <a:pt x="172460" y="0"/>
                </a:moveTo>
                <a:lnTo>
                  <a:pt x="223532" y="0"/>
                </a:lnTo>
                <a:lnTo>
                  <a:pt x="223532" y="223532"/>
                </a:lnTo>
                <a:lnTo>
                  <a:pt x="0" y="223532"/>
                </a:lnTo>
                <a:lnTo>
                  <a:pt x="0" y="172767"/>
                </a:lnTo>
                <a:lnTo>
                  <a:pt x="172460" y="1727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63" name="矩形: 圆角 62">
            <a:extLst>
              <a:ext uri="{FF2B5EF4-FFF2-40B4-BE49-F238E27FC236}">
                <a16:creationId xmlns:a16="http://schemas.microsoft.com/office/drawing/2014/main" id="{2B511EB8-B903-4579-AB0F-18E378A4C268}"/>
              </a:ext>
            </a:extLst>
          </p:cNvPr>
          <p:cNvSpPr/>
          <p:nvPr/>
        </p:nvSpPr>
        <p:spPr>
          <a:xfrm>
            <a:off x="7080731" y="3910119"/>
            <a:ext cx="3508267" cy="401352"/>
          </a:xfrm>
          <a:prstGeom prst="roundRect">
            <a:avLst>
              <a:gd name="adj" fmla="val 50000"/>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838310">
              <a:lnSpc>
                <a:spcPct val="130000"/>
              </a:lnSpc>
            </a:pPr>
            <a:r>
              <a:rPr lang="zh-CN" altLang="en-US" sz="1400" b="0" i="0" dirty="0">
                <a:solidFill>
                  <a:srgbClr val="121212"/>
                </a:solidFill>
                <a:effectLst/>
                <a:latin typeface="微软雅黑" panose="020B0503020204020204" pitchFamily="34" charset="-122"/>
              </a:rPr>
              <a:t>加强自我学习和提升</a:t>
            </a:r>
            <a:endParaRPr lang="zh-CN" altLang="en-US" sz="1400" dirty="0">
              <a:solidFill>
                <a:schemeClr val="tx1"/>
              </a:solidFill>
              <a:cs typeface="+mn-ea"/>
              <a:sym typeface="+mn-lt"/>
            </a:endParaRPr>
          </a:p>
        </p:txBody>
      </p:sp>
      <p:sp>
        <p:nvSpPr>
          <p:cNvPr id="64" name="矩形: 圆角 63">
            <a:extLst>
              <a:ext uri="{FF2B5EF4-FFF2-40B4-BE49-F238E27FC236}">
                <a16:creationId xmlns:a16="http://schemas.microsoft.com/office/drawing/2014/main" id="{281AE1A0-703B-485F-88E6-380871C0F91B}"/>
              </a:ext>
            </a:extLst>
          </p:cNvPr>
          <p:cNvSpPr/>
          <p:nvPr/>
        </p:nvSpPr>
        <p:spPr>
          <a:xfrm>
            <a:off x="7080731" y="4553323"/>
            <a:ext cx="3508267" cy="401352"/>
          </a:xfrm>
          <a:prstGeom prst="roundRect">
            <a:avLst>
              <a:gd name="adj" fmla="val 50000"/>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838310">
              <a:lnSpc>
                <a:spcPct val="130000"/>
              </a:lnSpc>
            </a:pPr>
            <a:r>
              <a:rPr lang="zh-CN" altLang="en-US" sz="1400" b="0" i="0" dirty="0">
                <a:solidFill>
                  <a:srgbClr val="121212"/>
                </a:solidFill>
                <a:effectLst/>
                <a:latin typeface="微软雅黑" panose="020B0503020204020204" pitchFamily="34" charset="-122"/>
              </a:rPr>
              <a:t>结合公司发展员工关注的热点问题并改进</a:t>
            </a:r>
            <a:endParaRPr lang="zh-CN" altLang="en-US" sz="1400" dirty="0">
              <a:solidFill>
                <a:schemeClr val="tx1"/>
              </a:solidFill>
              <a:cs typeface="+mn-ea"/>
              <a:sym typeface="+mn-lt"/>
            </a:endParaRPr>
          </a:p>
        </p:txBody>
      </p:sp>
      <p:sp>
        <p:nvSpPr>
          <p:cNvPr id="65" name="矩形: 圆角 64">
            <a:extLst>
              <a:ext uri="{FF2B5EF4-FFF2-40B4-BE49-F238E27FC236}">
                <a16:creationId xmlns:a16="http://schemas.microsoft.com/office/drawing/2014/main" id="{135677C8-63C8-4C9E-A348-BCCBC3BC368D}"/>
              </a:ext>
            </a:extLst>
          </p:cNvPr>
          <p:cNvSpPr/>
          <p:nvPr/>
        </p:nvSpPr>
        <p:spPr>
          <a:xfrm>
            <a:off x="7080731" y="5196527"/>
            <a:ext cx="3508267" cy="401352"/>
          </a:xfrm>
          <a:prstGeom prst="roundRect">
            <a:avLst>
              <a:gd name="adj" fmla="val 50000"/>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838310">
              <a:lnSpc>
                <a:spcPct val="130000"/>
              </a:lnSpc>
            </a:pPr>
            <a:r>
              <a:rPr lang="zh-CN" altLang="en-US" sz="1400" b="0" i="0" dirty="0">
                <a:solidFill>
                  <a:srgbClr val="121212"/>
                </a:solidFill>
                <a:effectLst/>
                <a:latin typeface="微软雅黑" panose="020B0503020204020204" pitchFamily="34" charset="-122"/>
              </a:rPr>
              <a:t>更加深入了解员工，为他们排忧解难</a:t>
            </a:r>
            <a:endParaRPr lang="zh-CN" altLang="en-US" sz="1400" dirty="0">
              <a:solidFill>
                <a:schemeClr val="tx1"/>
              </a:solidFill>
              <a:cs typeface="+mn-ea"/>
              <a:sym typeface="+mn-lt"/>
            </a:endParaRPr>
          </a:p>
        </p:txBody>
      </p:sp>
      <p:sp>
        <p:nvSpPr>
          <p:cNvPr id="66" name="文本框 65">
            <a:extLst>
              <a:ext uri="{FF2B5EF4-FFF2-40B4-BE49-F238E27FC236}">
                <a16:creationId xmlns:a16="http://schemas.microsoft.com/office/drawing/2014/main" id="{482E8EDB-CEDB-4762-A067-6951C453BD69}"/>
              </a:ext>
            </a:extLst>
          </p:cNvPr>
          <p:cNvSpPr txBox="1"/>
          <p:nvPr/>
        </p:nvSpPr>
        <p:spPr>
          <a:xfrm>
            <a:off x="6953965" y="2245162"/>
            <a:ext cx="1636942" cy="461665"/>
          </a:xfrm>
          <a:prstGeom prst="rect">
            <a:avLst/>
          </a:prstGeom>
          <a:noFill/>
        </p:spPr>
        <p:txBody>
          <a:bodyPr wrap="square" rtlCol="0">
            <a:noAutofit/>
          </a:bodyPr>
          <a:lstStyle/>
          <a:p>
            <a:r>
              <a:rPr lang="zh-CN" altLang="en-US" sz="2400" dirty="0">
                <a:solidFill>
                  <a:schemeClr val="accent1"/>
                </a:solidFill>
                <a:latin typeface="+mj-ea"/>
                <a:ea typeface="+mj-ea"/>
                <a:cs typeface="+mn-ea"/>
                <a:sym typeface="+mn-lt"/>
              </a:rPr>
              <a:t>存在问题</a:t>
            </a:r>
          </a:p>
        </p:txBody>
      </p:sp>
      <p:sp>
        <p:nvSpPr>
          <p:cNvPr id="23" name="文本框 22">
            <a:extLst>
              <a:ext uri="{FF2B5EF4-FFF2-40B4-BE49-F238E27FC236}">
                <a16:creationId xmlns:a16="http://schemas.microsoft.com/office/drawing/2014/main" id="{BC451907-2A78-638A-4EE9-9F215667D18D}"/>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工作业绩</a:t>
            </a:r>
          </a:p>
        </p:txBody>
      </p:sp>
    </p:spTree>
    <p:extLst>
      <p:ext uri="{BB962C8B-B14F-4D97-AF65-F5344CB8AC3E}">
        <p14:creationId xmlns:p14="http://schemas.microsoft.com/office/powerpoint/2010/main" val="27249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a:solidFill>
                  <a:schemeClr val="bg1">
                    <a:lumMod val="75000"/>
                    <a:alpha val="64000"/>
                  </a:schemeClr>
                </a:solidFill>
                <a:cs typeface="+mn-ea"/>
                <a:sym typeface="+mn-lt"/>
              </a:rPr>
              <a:t>Achievement</a:t>
            </a:r>
            <a:endParaRPr lang="en-US" altLang="zh-CN" sz="1000" dirty="0">
              <a:solidFill>
                <a:schemeClr val="bg1">
                  <a:lumMod val="75000"/>
                  <a:alpha val="64000"/>
                </a:schemeClr>
              </a:solidFill>
              <a:cs typeface="+mn-ea"/>
              <a:sym typeface="+mn-lt"/>
            </a:endParaRPr>
          </a:p>
        </p:txBody>
      </p:sp>
      <p:sp>
        <p:nvSpPr>
          <p:cNvPr id="5" name="文本框 4">
            <a:extLst>
              <a:ext uri="{FF2B5EF4-FFF2-40B4-BE49-F238E27FC236}">
                <a16:creationId xmlns:a16="http://schemas.microsoft.com/office/drawing/2014/main" id="{0C62A919-F46F-414C-84C6-7D161B5D4B6B}"/>
              </a:ext>
            </a:extLst>
          </p:cNvPr>
          <p:cNvSpPr txBox="1"/>
          <p:nvPr/>
        </p:nvSpPr>
        <p:spPr>
          <a:xfrm>
            <a:off x="1799866" y="1296602"/>
            <a:ext cx="1527988" cy="1107996"/>
          </a:xfrm>
          <a:prstGeom prst="rect">
            <a:avLst/>
          </a:prstGeom>
          <a:noFill/>
        </p:spPr>
        <p:txBody>
          <a:bodyPr wrap="square" rtlCol="0">
            <a:noAutofit/>
          </a:bodyPr>
          <a:lstStyle/>
          <a:p>
            <a:pPr algn="ctr"/>
            <a:r>
              <a:rPr lang="en-US" altLang="zh-CN" sz="6600" dirty="0">
                <a:ln w="19050">
                  <a:gradFill>
                    <a:gsLst>
                      <a:gs pos="0">
                        <a:schemeClr val="accent1"/>
                      </a:gs>
                      <a:gs pos="63000">
                        <a:schemeClr val="accent1">
                          <a:alpha val="0"/>
                        </a:schemeClr>
                      </a:gs>
                    </a:gsLst>
                    <a:lin ang="5400000" scaled="1"/>
                  </a:gradFill>
                </a:ln>
                <a:noFill/>
                <a:latin typeface="+mj-ea"/>
                <a:ea typeface="+mj-ea"/>
                <a:cs typeface="+mn-ea"/>
                <a:sym typeface="+mn-lt"/>
              </a:rPr>
              <a:t>01</a:t>
            </a:r>
            <a:endParaRPr lang="zh-CN" altLang="en-US" sz="6600" dirty="0">
              <a:ln w="19050">
                <a:gradFill>
                  <a:gsLst>
                    <a:gs pos="0">
                      <a:schemeClr val="accent1"/>
                    </a:gs>
                    <a:gs pos="63000">
                      <a:schemeClr val="accent1">
                        <a:alpha val="0"/>
                      </a:schemeClr>
                    </a:gs>
                  </a:gsLst>
                  <a:lin ang="5400000" scaled="1"/>
                </a:gradFill>
              </a:ln>
              <a:noFill/>
              <a:latin typeface="+mj-ea"/>
              <a:ea typeface="+mj-ea"/>
              <a:cs typeface="+mn-ea"/>
              <a:sym typeface="+mn-lt"/>
            </a:endParaRPr>
          </a:p>
        </p:txBody>
      </p:sp>
      <p:sp>
        <p:nvSpPr>
          <p:cNvPr id="6" name="文本框 5">
            <a:extLst>
              <a:ext uri="{FF2B5EF4-FFF2-40B4-BE49-F238E27FC236}">
                <a16:creationId xmlns:a16="http://schemas.microsoft.com/office/drawing/2014/main" id="{104991EC-B711-4BC3-B15B-F885559D79DD}"/>
              </a:ext>
            </a:extLst>
          </p:cNvPr>
          <p:cNvSpPr txBox="1"/>
          <p:nvPr/>
        </p:nvSpPr>
        <p:spPr>
          <a:xfrm>
            <a:off x="5245981" y="1296602"/>
            <a:ext cx="1527988" cy="1107996"/>
          </a:xfrm>
          <a:prstGeom prst="rect">
            <a:avLst/>
          </a:prstGeom>
          <a:noFill/>
        </p:spPr>
        <p:txBody>
          <a:bodyPr wrap="square" rtlCol="0">
            <a:noAutofit/>
          </a:bodyPr>
          <a:lstStyle/>
          <a:p>
            <a:pPr algn="ctr"/>
            <a:r>
              <a:rPr lang="en-US" altLang="zh-CN" sz="6600" dirty="0">
                <a:ln w="19050">
                  <a:gradFill>
                    <a:gsLst>
                      <a:gs pos="0">
                        <a:schemeClr val="accent1"/>
                      </a:gs>
                      <a:gs pos="63000">
                        <a:schemeClr val="accent1">
                          <a:alpha val="0"/>
                        </a:schemeClr>
                      </a:gs>
                    </a:gsLst>
                    <a:lin ang="5400000" scaled="1"/>
                  </a:gradFill>
                </a:ln>
                <a:noFill/>
                <a:latin typeface="+mj-ea"/>
                <a:ea typeface="+mj-ea"/>
                <a:cs typeface="+mn-ea"/>
                <a:sym typeface="+mn-lt"/>
              </a:rPr>
              <a:t>02</a:t>
            </a:r>
            <a:endParaRPr lang="zh-CN" altLang="en-US" sz="6600" dirty="0">
              <a:ln w="19050">
                <a:gradFill>
                  <a:gsLst>
                    <a:gs pos="0">
                      <a:schemeClr val="accent1"/>
                    </a:gs>
                    <a:gs pos="63000">
                      <a:schemeClr val="accent1">
                        <a:alpha val="0"/>
                      </a:schemeClr>
                    </a:gs>
                  </a:gsLst>
                  <a:lin ang="5400000" scaled="1"/>
                </a:gradFill>
              </a:ln>
              <a:noFill/>
              <a:latin typeface="+mj-ea"/>
              <a:ea typeface="+mj-ea"/>
              <a:cs typeface="+mn-ea"/>
              <a:sym typeface="+mn-lt"/>
            </a:endParaRPr>
          </a:p>
        </p:txBody>
      </p:sp>
      <p:sp>
        <p:nvSpPr>
          <p:cNvPr id="7" name="文本框 6">
            <a:extLst>
              <a:ext uri="{FF2B5EF4-FFF2-40B4-BE49-F238E27FC236}">
                <a16:creationId xmlns:a16="http://schemas.microsoft.com/office/drawing/2014/main" id="{01FE3408-BA50-449B-BB8A-29684694E745}"/>
              </a:ext>
            </a:extLst>
          </p:cNvPr>
          <p:cNvSpPr txBox="1"/>
          <p:nvPr/>
        </p:nvSpPr>
        <p:spPr>
          <a:xfrm>
            <a:off x="8723106" y="1296602"/>
            <a:ext cx="1527988" cy="1107996"/>
          </a:xfrm>
          <a:prstGeom prst="rect">
            <a:avLst/>
          </a:prstGeom>
          <a:noFill/>
        </p:spPr>
        <p:txBody>
          <a:bodyPr wrap="square" rtlCol="0">
            <a:noAutofit/>
          </a:bodyPr>
          <a:lstStyle/>
          <a:p>
            <a:pPr algn="ctr"/>
            <a:r>
              <a:rPr lang="en-US" altLang="zh-CN" sz="6600" dirty="0">
                <a:ln w="19050">
                  <a:gradFill>
                    <a:gsLst>
                      <a:gs pos="0">
                        <a:schemeClr val="accent1"/>
                      </a:gs>
                      <a:gs pos="63000">
                        <a:schemeClr val="accent1">
                          <a:alpha val="0"/>
                        </a:schemeClr>
                      </a:gs>
                    </a:gsLst>
                    <a:lin ang="5400000" scaled="1"/>
                  </a:gradFill>
                </a:ln>
                <a:noFill/>
                <a:latin typeface="+mj-ea"/>
                <a:ea typeface="+mj-ea"/>
                <a:cs typeface="+mn-ea"/>
                <a:sym typeface="+mn-lt"/>
              </a:rPr>
              <a:t>03</a:t>
            </a:r>
            <a:endParaRPr lang="zh-CN" altLang="en-US" sz="6600" dirty="0">
              <a:ln w="19050">
                <a:gradFill>
                  <a:gsLst>
                    <a:gs pos="0">
                      <a:schemeClr val="accent1"/>
                    </a:gs>
                    <a:gs pos="63000">
                      <a:schemeClr val="accent1">
                        <a:alpha val="0"/>
                      </a:schemeClr>
                    </a:gs>
                  </a:gsLst>
                  <a:lin ang="5400000" scaled="1"/>
                </a:gradFill>
              </a:ln>
              <a:noFill/>
              <a:latin typeface="+mj-ea"/>
              <a:ea typeface="+mj-ea"/>
              <a:cs typeface="+mn-ea"/>
              <a:sym typeface="+mn-lt"/>
            </a:endParaRPr>
          </a:p>
        </p:txBody>
      </p:sp>
      <p:sp>
        <p:nvSpPr>
          <p:cNvPr id="8" name="矩形: 圆角 7">
            <a:extLst>
              <a:ext uri="{FF2B5EF4-FFF2-40B4-BE49-F238E27FC236}">
                <a16:creationId xmlns:a16="http://schemas.microsoft.com/office/drawing/2014/main" id="{3FA965CB-19DC-4A84-A05B-3668F92361ED}"/>
              </a:ext>
            </a:extLst>
          </p:cNvPr>
          <p:cNvSpPr/>
          <p:nvPr/>
        </p:nvSpPr>
        <p:spPr>
          <a:xfrm>
            <a:off x="847254" y="1900842"/>
            <a:ext cx="10497492" cy="3922621"/>
          </a:xfrm>
          <a:prstGeom prst="roundRect">
            <a:avLst>
              <a:gd name="adj" fmla="val 8120"/>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cxnSp>
        <p:nvCxnSpPr>
          <p:cNvPr id="10" name="直接箭头连接符 9">
            <a:extLst>
              <a:ext uri="{FF2B5EF4-FFF2-40B4-BE49-F238E27FC236}">
                <a16:creationId xmlns:a16="http://schemas.microsoft.com/office/drawing/2014/main" id="{2F8A2F42-1864-4296-B9FE-0CC1F2E3FEB1}"/>
              </a:ext>
            </a:extLst>
          </p:cNvPr>
          <p:cNvCxnSpPr>
            <a:cxnSpLocks/>
          </p:cNvCxnSpPr>
          <p:nvPr/>
        </p:nvCxnSpPr>
        <p:spPr>
          <a:xfrm>
            <a:off x="4398151" y="2314703"/>
            <a:ext cx="0" cy="2882096"/>
          </a:xfrm>
          <a:prstGeom prst="straightConnector1">
            <a:avLst/>
          </a:prstGeom>
          <a:ln>
            <a:solidFill>
              <a:schemeClr val="accent1">
                <a:alpha val="43000"/>
              </a:schemeClr>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5FC24BA8-4C76-434F-9A72-ABA46149CDCE}"/>
              </a:ext>
            </a:extLst>
          </p:cNvPr>
          <p:cNvCxnSpPr>
            <a:cxnSpLocks/>
          </p:cNvCxnSpPr>
          <p:nvPr/>
        </p:nvCxnSpPr>
        <p:spPr>
          <a:xfrm>
            <a:off x="7793849" y="2314703"/>
            <a:ext cx="0" cy="2882096"/>
          </a:xfrm>
          <a:prstGeom prst="straightConnector1">
            <a:avLst/>
          </a:prstGeom>
          <a:ln>
            <a:solidFill>
              <a:schemeClr val="accent1">
                <a:alpha val="43000"/>
              </a:schemeClr>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FB8AEF96-D6C3-4CFB-92C8-1B66B79E3BDB}"/>
              </a:ext>
            </a:extLst>
          </p:cNvPr>
          <p:cNvSpPr txBox="1"/>
          <p:nvPr/>
        </p:nvSpPr>
        <p:spPr>
          <a:xfrm>
            <a:off x="1695082" y="2861951"/>
            <a:ext cx="1855240" cy="461665"/>
          </a:xfrm>
          <a:prstGeom prst="rect">
            <a:avLst/>
          </a:prstGeom>
          <a:noFill/>
        </p:spPr>
        <p:txBody>
          <a:bodyPr wrap="square" rtlCol="0">
            <a:noAutofit/>
          </a:bodyPr>
          <a:lstStyle/>
          <a:p>
            <a:pPr algn="ctr"/>
            <a:r>
              <a:rPr lang="zh-CN" altLang="en-US" sz="2400" dirty="0">
                <a:solidFill>
                  <a:schemeClr val="accent1"/>
                </a:solidFill>
                <a:latin typeface="+mj-ea"/>
                <a:ea typeface="+mj-ea"/>
                <a:cs typeface="+mn-ea"/>
                <a:sym typeface="+mn-lt"/>
              </a:rPr>
              <a:t>业务流程</a:t>
            </a:r>
          </a:p>
        </p:txBody>
      </p:sp>
      <p:sp>
        <p:nvSpPr>
          <p:cNvPr id="19" name="文本框 18">
            <a:extLst>
              <a:ext uri="{FF2B5EF4-FFF2-40B4-BE49-F238E27FC236}">
                <a16:creationId xmlns:a16="http://schemas.microsoft.com/office/drawing/2014/main" id="{2A8CC0DC-65AF-42DF-B4E6-A3A437095647}"/>
              </a:ext>
            </a:extLst>
          </p:cNvPr>
          <p:cNvSpPr txBox="1"/>
          <p:nvPr/>
        </p:nvSpPr>
        <p:spPr>
          <a:xfrm>
            <a:off x="1344169" y="3411336"/>
            <a:ext cx="2544042" cy="1509709"/>
          </a:xfrm>
          <a:prstGeom prst="rect">
            <a:avLst/>
          </a:prstGeom>
          <a:noFill/>
        </p:spPr>
        <p:txBody>
          <a:bodyPr wrap="square" rtlCol="0">
            <a:noAutofit/>
          </a:bodyPr>
          <a:lstStyle/>
          <a:p>
            <a:pPr algn="ctr">
              <a:lnSpc>
                <a:spcPct val="130000"/>
              </a:lnSpc>
            </a:pPr>
            <a:r>
              <a:rPr lang="zh-CN" altLang="en-US" sz="1400" b="0" i="0" dirty="0">
                <a:solidFill>
                  <a:srgbClr val="121212"/>
                </a:solidFill>
                <a:effectLst/>
                <a:latin typeface="微软雅黑" panose="020B0503020204020204" pitchFamily="34" charset="-122"/>
              </a:rPr>
              <a:t>针对新的组织架构完善现有业务流程（含项目进度管控流程），与成本合约部共同完成成本管控流程</a:t>
            </a:r>
            <a:endParaRPr lang="zh-CN" altLang="en-US" sz="1400" dirty="0">
              <a:solidFill>
                <a:schemeClr val="tx1">
                  <a:lumMod val="75000"/>
                  <a:lumOff val="25000"/>
                </a:schemeClr>
              </a:solidFill>
              <a:cs typeface="+mn-ea"/>
              <a:sym typeface="+mn-lt"/>
            </a:endParaRPr>
          </a:p>
        </p:txBody>
      </p:sp>
      <p:sp>
        <p:nvSpPr>
          <p:cNvPr id="27" name="Freeform 5">
            <a:extLst>
              <a:ext uri="{FF2B5EF4-FFF2-40B4-BE49-F238E27FC236}">
                <a16:creationId xmlns:a16="http://schemas.microsoft.com/office/drawing/2014/main" id="{678A39E9-0529-4DAE-93F8-377E9C55B622}"/>
              </a:ext>
            </a:extLst>
          </p:cNvPr>
          <p:cNvSpPr>
            <a:spLocks noEditPoints="1"/>
          </p:cNvSpPr>
          <p:nvPr/>
        </p:nvSpPr>
        <p:spPr bwMode="auto">
          <a:xfrm>
            <a:off x="2449013" y="2440734"/>
            <a:ext cx="353245" cy="313750"/>
          </a:xfrm>
          <a:custGeom>
            <a:avLst/>
            <a:gdLst>
              <a:gd name="T0" fmla="*/ 10000 w 12000"/>
              <a:gd name="T1" fmla="*/ 2000 h 10656"/>
              <a:gd name="T2" fmla="*/ 11416 w 12000"/>
              <a:gd name="T3" fmla="*/ 2584 h 10656"/>
              <a:gd name="T4" fmla="*/ 12000 w 12000"/>
              <a:gd name="T5" fmla="*/ 4000 h 10656"/>
              <a:gd name="T6" fmla="*/ 12000 w 12000"/>
              <a:gd name="T7" fmla="*/ 8656 h 10656"/>
              <a:gd name="T8" fmla="*/ 11416 w 12000"/>
              <a:gd name="T9" fmla="*/ 10072 h 10656"/>
              <a:gd name="T10" fmla="*/ 10000 w 12000"/>
              <a:gd name="T11" fmla="*/ 10656 h 10656"/>
              <a:gd name="T12" fmla="*/ 2000 w 12000"/>
              <a:gd name="T13" fmla="*/ 10656 h 10656"/>
              <a:gd name="T14" fmla="*/ 584 w 12000"/>
              <a:gd name="T15" fmla="*/ 10072 h 10656"/>
              <a:gd name="T16" fmla="*/ 0 w 12000"/>
              <a:gd name="T17" fmla="*/ 8656 h 10656"/>
              <a:gd name="T18" fmla="*/ 0 w 12000"/>
              <a:gd name="T19" fmla="*/ 4000 h 10656"/>
              <a:gd name="T20" fmla="*/ 584 w 12000"/>
              <a:gd name="T21" fmla="*/ 2584 h 10656"/>
              <a:gd name="T22" fmla="*/ 2000 w 12000"/>
              <a:gd name="T23" fmla="*/ 2000 h 10656"/>
              <a:gd name="T24" fmla="*/ 2584 w 12000"/>
              <a:gd name="T25" fmla="*/ 584 h 10656"/>
              <a:gd name="T26" fmla="*/ 4000 w 12000"/>
              <a:gd name="T27" fmla="*/ 0 h 10656"/>
              <a:gd name="T28" fmla="*/ 8000 w 12000"/>
              <a:gd name="T29" fmla="*/ 0 h 10656"/>
              <a:gd name="T30" fmla="*/ 9416 w 12000"/>
              <a:gd name="T31" fmla="*/ 584 h 10656"/>
              <a:gd name="T32" fmla="*/ 10000 w 12000"/>
              <a:gd name="T33" fmla="*/ 2000 h 10656"/>
              <a:gd name="T34" fmla="*/ 4000 w 12000"/>
              <a:gd name="T35" fmla="*/ 1328 h 10656"/>
              <a:gd name="T36" fmla="*/ 3528 w 12000"/>
              <a:gd name="T37" fmla="*/ 1528 h 10656"/>
              <a:gd name="T38" fmla="*/ 3328 w 12000"/>
              <a:gd name="T39" fmla="*/ 2000 h 10656"/>
              <a:gd name="T40" fmla="*/ 8672 w 12000"/>
              <a:gd name="T41" fmla="*/ 2000 h 10656"/>
              <a:gd name="T42" fmla="*/ 8472 w 12000"/>
              <a:gd name="T43" fmla="*/ 1528 h 10656"/>
              <a:gd name="T44" fmla="*/ 8000 w 12000"/>
              <a:gd name="T45" fmla="*/ 1328 h 10656"/>
              <a:gd name="T46" fmla="*/ 4000 w 12000"/>
              <a:gd name="T47" fmla="*/ 1328 h 10656"/>
              <a:gd name="T48" fmla="*/ 10672 w 12000"/>
              <a:gd name="T49" fmla="*/ 8656 h 10656"/>
              <a:gd name="T50" fmla="*/ 10672 w 12000"/>
              <a:gd name="T51" fmla="*/ 8000 h 10656"/>
              <a:gd name="T52" fmla="*/ 1328 w 12000"/>
              <a:gd name="T53" fmla="*/ 8000 h 10656"/>
              <a:gd name="T54" fmla="*/ 1328 w 12000"/>
              <a:gd name="T55" fmla="*/ 8656 h 10656"/>
              <a:gd name="T56" fmla="*/ 1528 w 12000"/>
              <a:gd name="T57" fmla="*/ 9128 h 10656"/>
              <a:gd name="T58" fmla="*/ 2000 w 12000"/>
              <a:gd name="T59" fmla="*/ 9328 h 10656"/>
              <a:gd name="T60" fmla="*/ 10000 w 12000"/>
              <a:gd name="T61" fmla="*/ 9328 h 10656"/>
              <a:gd name="T62" fmla="*/ 10472 w 12000"/>
              <a:gd name="T63" fmla="*/ 9128 h 10656"/>
              <a:gd name="T64" fmla="*/ 10672 w 12000"/>
              <a:gd name="T65" fmla="*/ 8656 h 10656"/>
              <a:gd name="T66" fmla="*/ 1328 w 12000"/>
              <a:gd name="T67" fmla="*/ 7328 h 10656"/>
              <a:gd name="T68" fmla="*/ 10672 w 12000"/>
              <a:gd name="T69" fmla="*/ 7328 h 10656"/>
              <a:gd name="T70" fmla="*/ 10672 w 12000"/>
              <a:gd name="T71" fmla="*/ 4000 h 10656"/>
              <a:gd name="T72" fmla="*/ 10472 w 12000"/>
              <a:gd name="T73" fmla="*/ 3528 h 10656"/>
              <a:gd name="T74" fmla="*/ 10000 w 12000"/>
              <a:gd name="T75" fmla="*/ 3328 h 10656"/>
              <a:gd name="T76" fmla="*/ 2000 w 12000"/>
              <a:gd name="T77" fmla="*/ 3328 h 10656"/>
              <a:gd name="T78" fmla="*/ 1528 w 12000"/>
              <a:gd name="T79" fmla="*/ 3528 h 10656"/>
              <a:gd name="T80" fmla="*/ 1328 w 12000"/>
              <a:gd name="T81" fmla="*/ 4000 h 10656"/>
              <a:gd name="T82" fmla="*/ 1328 w 12000"/>
              <a:gd name="T83" fmla="*/ 7328 h 10656"/>
              <a:gd name="T84" fmla="*/ 6672 w 12000"/>
              <a:gd name="T85" fmla="*/ 5328 h 10656"/>
              <a:gd name="T86" fmla="*/ 7136 w 12000"/>
              <a:gd name="T87" fmla="*/ 5528 h 10656"/>
              <a:gd name="T88" fmla="*/ 7328 w 12000"/>
              <a:gd name="T89" fmla="*/ 6000 h 10656"/>
              <a:gd name="T90" fmla="*/ 7136 w 12000"/>
              <a:gd name="T91" fmla="*/ 6464 h 10656"/>
              <a:gd name="T92" fmla="*/ 6672 w 12000"/>
              <a:gd name="T93" fmla="*/ 6656 h 10656"/>
              <a:gd name="T94" fmla="*/ 5328 w 12000"/>
              <a:gd name="T95" fmla="*/ 6656 h 10656"/>
              <a:gd name="T96" fmla="*/ 4864 w 12000"/>
              <a:gd name="T97" fmla="*/ 6464 h 10656"/>
              <a:gd name="T98" fmla="*/ 4672 w 12000"/>
              <a:gd name="T99" fmla="*/ 6000 h 10656"/>
              <a:gd name="T100" fmla="*/ 4864 w 12000"/>
              <a:gd name="T101" fmla="*/ 5528 h 10656"/>
              <a:gd name="T102" fmla="*/ 5328 w 12000"/>
              <a:gd name="T103" fmla="*/ 5328 h 10656"/>
              <a:gd name="T104" fmla="*/ 6672 w 12000"/>
              <a:gd name="T105" fmla="*/ 5328 h 10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0" h="10656">
                <a:moveTo>
                  <a:pt x="10000" y="2000"/>
                </a:moveTo>
                <a:cubicBezTo>
                  <a:pt x="10554" y="2000"/>
                  <a:pt x="11026" y="2194"/>
                  <a:pt x="11416" y="2584"/>
                </a:cubicBezTo>
                <a:cubicBezTo>
                  <a:pt x="11805" y="2973"/>
                  <a:pt x="12000" y="3445"/>
                  <a:pt x="12000" y="4000"/>
                </a:cubicBezTo>
                <a:lnTo>
                  <a:pt x="12000" y="8656"/>
                </a:lnTo>
                <a:cubicBezTo>
                  <a:pt x="12000" y="9210"/>
                  <a:pt x="11805" y="9682"/>
                  <a:pt x="11416" y="10072"/>
                </a:cubicBezTo>
                <a:cubicBezTo>
                  <a:pt x="11026" y="10461"/>
                  <a:pt x="10554" y="10656"/>
                  <a:pt x="10000" y="10656"/>
                </a:cubicBezTo>
                <a:lnTo>
                  <a:pt x="2000" y="10656"/>
                </a:lnTo>
                <a:cubicBezTo>
                  <a:pt x="1445" y="10656"/>
                  <a:pt x="973" y="10461"/>
                  <a:pt x="584" y="10072"/>
                </a:cubicBezTo>
                <a:cubicBezTo>
                  <a:pt x="194" y="9682"/>
                  <a:pt x="0" y="9210"/>
                  <a:pt x="0" y="8656"/>
                </a:cubicBezTo>
                <a:lnTo>
                  <a:pt x="0" y="4000"/>
                </a:lnTo>
                <a:cubicBezTo>
                  <a:pt x="0" y="3445"/>
                  <a:pt x="194" y="2973"/>
                  <a:pt x="584" y="2584"/>
                </a:cubicBezTo>
                <a:cubicBezTo>
                  <a:pt x="973" y="2194"/>
                  <a:pt x="1445" y="2000"/>
                  <a:pt x="2000" y="2000"/>
                </a:cubicBezTo>
                <a:cubicBezTo>
                  <a:pt x="2000" y="1445"/>
                  <a:pt x="2194" y="973"/>
                  <a:pt x="2584" y="584"/>
                </a:cubicBezTo>
                <a:cubicBezTo>
                  <a:pt x="2973" y="194"/>
                  <a:pt x="3445" y="0"/>
                  <a:pt x="4000" y="0"/>
                </a:cubicBezTo>
                <a:lnTo>
                  <a:pt x="8000" y="0"/>
                </a:lnTo>
                <a:cubicBezTo>
                  <a:pt x="8554" y="0"/>
                  <a:pt x="9026" y="194"/>
                  <a:pt x="9416" y="584"/>
                </a:cubicBezTo>
                <a:cubicBezTo>
                  <a:pt x="9805" y="973"/>
                  <a:pt x="10000" y="1445"/>
                  <a:pt x="10000" y="2000"/>
                </a:cubicBezTo>
                <a:close/>
                <a:moveTo>
                  <a:pt x="4000" y="1328"/>
                </a:moveTo>
                <a:cubicBezTo>
                  <a:pt x="3818" y="1328"/>
                  <a:pt x="3661" y="1394"/>
                  <a:pt x="3528" y="1528"/>
                </a:cubicBezTo>
                <a:cubicBezTo>
                  <a:pt x="3394" y="1661"/>
                  <a:pt x="3328" y="1818"/>
                  <a:pt x="3328" y="2000"/>
                </a:cubicBezTo>
                <a:lnTo>
                  <a:pt x="8672" y="2000"/>
                </a:lnTo>
                <a:cubicBezTo>
                  <a:pt x="8672" y="1818"/>
                  <a:pt x="8605" y="1661"/>
                  <a:pt x="8472" y="1528"/>
                </a:cubicBezTo>
                <a:cubicBezTo>
                  <a:pt x="8338" y="1394"/>
                  <a:pt x="8181" y="1328"/>
                  <a:pt x="8000" y="1328"/>
                </a:cubicBezTo>
                <a:lnTo>
                  <a:pt x="4000" y="1328"/>
                </a:lnTo>
                <a:close/>
                <a:moveTo>
                  <a:pt x="10672" y="8656"/>
                </a:moveTo>
                <a:lnTo>
                  <a:pt x="10672" y="8000"/>
                </a:lnTo>
                <a:lnTo>
                  <a:pt x="1328" y="8000"/>
                </a:lnTo>
                <a:lnTo>
                  <a:pt x="1328" y="8656"/>
                </a:lnTo>
                <a:cubicBezTo>
                  <a:pt x="1328" y="8837"/>
                  <a:pt x="1394" y="8994"/>
                  <a:pt x="1528" y="9128"/>
                </a:cubicBezTo>
                <a:cubicBezTo>
                  <a:pt x="1661" y="9261"/>
                  <a:pt x="1818" y="9328"/>
                  <a:pt x="2000" y="9328"/>
                </a:cubicBezTo>
                <a:lnTo>
                  <a:pt x="10000" y="9328"/>
                </a:lnTo>
                <a:cubicBezTo>
                  <a:pt x="10181" y="9328"/>
                  <a:pt x="10338" y="9261"/>
                  <a:pt x="10472" y="9128"/>
                </a:cubicBezTo>
                <a:cubicBezTo>
                  <a:pt x="10605" y="8994"/>
                  <a:pt x="10672" y="8837"/>
                  <a:pt x="10672" y="8656"/>
                </a:cubicBezTo>
                <a:close/>
                <a:moveTo>
                  <a:pt x="1328" y="7328"/>
                </a:moveTo>
                <a:lnTo>
                  <a:pt x="10672" y="7328"/>
                </a:lnTo>
                <a:lnTo>
                  <a:pt x="10672" y="4000"/>
                </a:lnTo>
                <a:cubicBezTo>
                  <a:pt x="10672" y="3818"/>
                  <a:pt x="10605" y="3661"/>
                  <a:pt x="10472" y="3528"/>
                </a:cubicBezTo>
                <a:cubicBezTo>
                  <a:pt x="10338" y="3394"/>
                  <a:pt x="10181" y="3328"/>
                  <a:pt x="10000" y="3328"/>
                </a:cubicBezTo>
                <a:lnTo>
                  <a:pt x="2000" y="3328"/>
                </a:lnTo>
                <a:cubicBezTo>
                  <a:pt x="1818" y="3328"/>
                  <a:pt x="1661" y="3394"/>
                  <a:pt x="1528" y="3528"/>
                </a:cubicBezTo>
                <a:cubicBezTo>
                  <a:pt x="1394" y="3661"/>
                  <a:pt x="1328" y="3818"/>
                  <a:pt x="1328" y="4000"/>
                </a:cubicBezTo>
                <a:lnTo>
                  <a:pt x="1328" y="7328"/>
                </a:lnTo>
                <a:close/>
                <a:moveTo>
                  <a:pt x="6672" y="5328"/>
                </a:moveTo>
                <a:cubicBezTo>
                  <a:pt x="6853" y="5328"/>
                  <a:pt x="7008" y="5394"/>
                  <a:pt x="7136" y="5528"/>
                </a:cubicBezTo>
                <a:cubicBezTo>
                  <a:pt x="7264" y="5661"/>
                  <a:pt x="7328" y="5818"/>
                  <a:pt x="7328" y="6000"/>
                </a:cubicBezTo>
                <a:cubicBezTo>
                  <a:pt x="7328" y="6181"/>
                  <a:pt x="7264" y="6336"/>
                  <a:pt x="7136" y="6464"/>
                </a:cubicBezTo>
                <a:cubicBezTo>
                  <a:pt x="7008" y="6592"/>
                  <a:pt x="6853" y="6656"/>
                  <a:pt x="6672" y="6656"/>
                </a:cubicBezTo>
                <a:lnTo>
                  <a:pt x="5328" y="6656"/>
                </a:lnTo>
                <a:cubicBezTo>
                  <a:pt x="5146" y="6656"/>
                  <a:pt x="4992" y="6592"/>
                  <a:pt x="4864" y="6464"/>
                </a:cubicBezTo>
                <a:cubicBezTo>
                  <a:pt x="4736" y="6336"/>
                  <a:pt x="4672" y="6181"/>
                  <a:pt x="4672" y="6000"/>
                </a:cubicBezTo>
                <a:cubicBezTo>
                  <a:pt x="4672" y="5818"/>
                  <a:pt x="4736" y="5661"/>
                  <a:pt x="4864" y="5528"/>
                </a:cubicBezTo>
                <a:cubicBezTo>
                  <a:pt x="4992" y="5394"/>
                  <a:pt x="5146" y="5328"/>
                  <a:pt x="5328" y="5328"/>
                </a:cubicBezTo>
                <a:lnTo>
                  <a:pt x="6672" y="5328"/>
                </a:lnTo>
                <a:close/>
              </a:path>
            </a:pathLst>
          </a:custGeom>
          <a:solidFill>
            <a:schemeClr val="accent1"/>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j-ea"/>
              <a:ea typeface="+mj-ea"/>
              <a:cs typeface="+mn-ea"/>
              <a:sym typeface="+mn-lt"/>
            </a:endParaRPr>
          </a:p>
        </p:txBody>
      </p:sp>
      <p:sp>
        <p:nvSpPr>
          <p:cNvPr id="21" name="文本框 20">
            <a:extLst>
              <a:ext uri="{FF2B5EF4-FFF2-40B4-BE49-F238E27FC236}">
                <a16:creationId xmlns:a16="http://schemas.microsoft.com/office/drawing/2014/main" id="{20DB3BEC-2374-4E74-B84F-1E14FB100BAA}"/>
              </a:ext>
            </a:extLst>
          </p:cNvPr>
          <p:cNvSpPr txBox="1"/>
          <p:nvPr/>
        </p:nvSpPr>
        <p:spPr>
          <a:xfrm>
            <a:off x="5090781" y="2861951"/>
            <a:ext cx="2010438" cy="461665"/>
          </a:xfrm>
          <a:prstGeom prst="rect">
            <a:avLst/>
          </a:prstGeom>
          <a:noFill/>
        </p:spPr>
        <p:txBody>
          <a:bodyPr wrap="square" rtlCol="0">
            <a:noAutofit/>
          </a:bodyPr>
          <a:lstStyle/>
          <a:p>
            <a:pPr algn="ctr"/>
            <a:r>
              <a:rPr lang="zh-CN" altLang="en-US" sz="2400" dirty="0">
                <a:solidFill>
                  <a:schemeClr val="accent1"/>
                </a:solidFill>
                <a:latin typeface="+mj-ea"/>
                <a:ea typeface="+mj-ea"/>
                <a:cs typeface="+mn-ea"/>
                <a:sym typeface="+mn-lt"/>
              </a:rPr>
              <a:t>计划管控</a:t>
            </a:r>
          </a:p>
        </p:txBody>
      </p:sp>
      <p:sp>
        <p:nvSpPr>
          <p:cNvPr id="22" name="文本框 21">
            <a:extLst>
              <a:ext uri="{FF2B5EF4-FFF2-40B4-BE49-F238E27FC236}">
                <a16:creationId xmlns:a16="http://schemas.microsoft.com/office/drawing/2014/main" id="{2DDF811D-F1A9-4A13-8FF9-0EB1F3C6B87A}"/>
              </a:ext>
            </a:extLst>
          </p:cNvPr>
          <p:cNvSpPr txBox="1"/>
          <p:nvPr/>
        </p:nvSpPr>
        <p:spPr>
          <a:xfrm>
            <a:off x="4786378" y="3411336"/>
            <a:ext cx="2619245" cy="1509709"/>
          </a:xfrm>
          <a:prstGeom prst="rect">
            <a:avLst/>
          </a:prstGeom>
          <a:noFill/>
        </p:spPr>
        <p:txBody>
          <a:bodyPr wrap="square" rtlCol="0">
            <a:noAutofit/>
          </a:bodyPr>
          <a:lstStyle/>
          <a:p>
            <a:pPr algn="ctr">
              <a:lnSpc>
                <a:spcPct val="130000"/>
              </a:lnSpc>
            </a:pPr>
            <a:r>
              <a:rPr lang="zh-CN" altLang="en-US" sz="1400" b="0" i="0" dirty="0">
                <a:solidFill>
                  <a:srgbClr val="121212"/>
                </a:solidFill>
                <a:effectLst/>
                <a:latin typeface="微软雅黑" panose="020B0503020204020204" pitchFamily="34" charset="-122"/>
              </a:rPr>
              <a:t>建议计划管控需上升到公司战略层面，只有计划指定的科学且合理，才能确保公司整体任务的完成</a:t>
            </a:r>
            <a:endParaRPr lang="zh-CN" altLang="en-US" sz="1400" dirty="0">
              <a:solidFill>
                <a:schemeClr val="tx1">
                  <a:lumMod val="75000"/>
                  <a:lumOff val="25000"/>
                </a:schemeClr>
              </a:solidFill>
              <a:cs typeface="+mn-ea"/>
              <a:sym typeface="+mn-lt"/>
            </a:endParaRPr>
          </a:p>
        </p:txBody>
      </p:sp>
      <p:sp>
        <p:nvSpPr>
          <p:cNvPr id="28" name="Freeform 5">
            <a:extLst>
              <a:ext uri="{FF2B5EF4-FFF2-40B4-BE49-F238E27FC236}">
                <a16:creationId xmlns:a16="http://schemas.microsoft.com/office/drawing/2014/main" id="{9323FD0B-9B80-4803-BC27-BA55191686AF}"/>
              </a:ext>
            </a:extLst>
          </p:cNvPr>
          <p:cNvSpPr>
            <a:spLocks noEditPoints="1"/>
          </p:cNvSpPr>
          <p:nvPr/>
        </p:nvSpPr>
        <p:spPr bwMode="auto">
          <a:xfrm>
            <a:off x="5932542" y="2420986"/>
            <a:ext cx="332783" cy="353245"/>
          </a:xfrm>
          <a:custGeom>
            <a:avLst/>
            <a:gdLst>
              <a:gd name="T0" fmla="*/ 8672 w 10672"/>
              <a:gd name="T1" fmla="*/ 0 h 11328"/>
              <a:gd name="T2" fmla="*/ 10088 w 10672"/>
              <a:gd name="T3" fmla="*/ 584 h 11328"/>
              <a:gd name="T4" fmla="*/ 10672 w 10672"/>
              <a:gd name="T5" fmla="*/ 2000 h 11328"/>
              <a:gd name="T6" fmla="*/ 10672 w 10672"/>
              <a:gd name="T7" fmla="*/ 9328 h 11328"/>
              <a:gd name="T8" fmla="*/ 10088 w 10672"/>
              <a:gd name="T9" fmla="*/ 10744 h 11328"/>
              <a:gd name="T10" fmla="*/ 8672 w 10672"/>
              <a:gd name="T11" fmla="*/ 11328 h 11328"/>
              <a:gd name="T12" fmla="*/ 2000 w 10672"/>
              <a:gd name="T13" fmla="*/ 11328 h 11328"/>
              <a:gd name="T14" fmla="*/ 584 w 10672"/>
              <a:gd name="T15" fmla="*/ 10744 h 11328"/>
              <a:gd name="T16" fmla="*/ 0 w 10672"/>
              <a:gd name="T17" fmla="*/ 9328 h 11328"/>
              <a:gd name="T18" fmla="*/ 0 w 10672"/>
              <a:gd name="T19" fmla="*/ 2000 h 11328"/>
              <a:gd name="T20" fmla="*/ 584 w 10672"/>
              <a:gd name="T21" fmla="*/ 584 h 11328"/>
              <a:gd name="T22" fmla="*/ 2000 w 10672"/>
              <a:gd name="T23" fmla="*/ 0 h 11328"/>
              <a:gd name="T24" fmla="*/ 8672 w 10672"/>
              <a:gd name="T25" fmla="*/ 0 h 11328"/>
              <a:gd name="T26" fmla="*/ 9328 w 10672"/>
              <a:gd name="T27" fmla="*/ 9328 h 11328"/>
              <a:gd name="T28" fmla="*/ 9328 w 10672"/>
              <a:gd name="T29" fmla="*/ 4480 h 11328"/>
              <a:gd name="T30" fmla="*/ 8672 w 10672"/>
              <a:gd name="T31" fmla="*/ 4656 h 11328"/>
              <a:gd name="T32" fmla="*/ 7664 w 10672"/>
              <a:gd name="T33" fmla="*/ 4656 h 11328"/>
              <a:gd name="T34" fmla="*/ 6976 w 10672"/>
              <a:gd name="T35" fmla="*/ 6304 h 11328"/>
              <a:gd name="T36" fmla="*/ 5328 w 10672"/>
              <a:gd name="T37" fmla="*/ 6992 h 11328"/>
              <a:gd name="T38" fmla="*/ 3688 w 10672"/>
              <a:gd name="T39" fmla="*/ 6304 h 11328"/>
              <a:gd name="T40" fmla="*/ 3008 w 10672"/>
              <a:gd name="T41" fmla="*/ 4656 h 11328"/>
              <a:gd name="T42" fmla="*/ 2000 w 10672"/>
              <a:gd name="T43" fmla="*/ 4656 h 11328"/>
              <a:gd name="T44" fmla="*/ 1328 w 10672"/>
              <a:gd name="T45" fmla="*/ 4480 h 11328"/>
              <a:gd name="T46" fmla="*/ 1328 w 10672"/>
              <a:gd name="T47" fmla="*/ 9328 h 11328"/>
              <a:gd name="T48" fmla="*/ 1528 w 10672"/>
              <a:gd name="T49" fmla="*/ 9800 h 11328"/>
              <a:gd name="T50" fmla="*/ 2000 w 10672"/>
              <a:gd name="T51" fmla="*/ 10000 h 11328"/>
              <a:gd name="T52" fmla="*/ 8672 w 10672"/>
              <a:gd name="T53" fmla="*/ 10000 h 11328"/>
              <a:gd name="T54" fmla="*/ 9136 w 10672"/>
              <a:gd name="T55" fmla="*/ 9800 h 11328"/>
              <a:gd name="T56" fmla="*/ 9328 w 10672"/>
              <a:gd name="T57" fmla="*/ 9328 h 11328"/>
              <a:gd name="T58" fmla="*/ 3664 w 10672"/>
              <a:gd name="T59" fmla="*/ 4656 h 11328"/>
              <a:gd name="T60" fmla="*/ 4152 w 10672"/>
              <a:gd name="T61" fmla="*/ 5832 h 11328"/>
              <a:gd name="T62" fmla="*/ 5328 w 10672"/>
              <a:gd name="T63" fmla="*/ 6320 h 11328"/>
              <a:gd name="T64" fmla="*/ 6512 w 10672"/>
              <a:gd name="T65" fmla="*/ 5832 h 11328"/>
              <a:gd name="T66" fmla="*/ 7008 w 10672"/>
              <a:gd name="T67" fmla="*/ 4656 h 11328"/>
              <a:gd name="T68" fmla="*/ 3664 w 10672"/>
              <a:gd name="T69" fmla="*/ 4656 h 11328"/>
              <a:gd name="T70" fmla="*/ 9328 w 10672"/>
              <a:gd name="T71" fmla="*/ 3328 h 11328"/>
              <a:gd name="T72" fmla="*/ 9328 w 10672"/>
              <a:gd name="T73" fmla="*/ 2000 h 11328"/>
              <a:gd name="T74" fmla="*/ 9136 w 10672"/>
              <a:gd name="T75" fmla="*/ 1528 h 11328"/>
              <a:gd name="T76" fmla="*/ 8672 w 10672"/>
              <a:gd name="T77" fmla="*/ 1328 h 11328"/>
              <a:gd name="T78" fmla="*/ 2000 w 10672"/>
              <a:gd name="T79" fmla="*/ 1328 h 11328"/>
              <a:gd name="T80" fmla="*/ 1528 w 10672"/>
              <a:gd name="T81" fmla="*/ 1528 h 11328"/>
              <a:gd name="T82" fmla="*/ 1328 w 10672"/>
              <a:gd name="T83" fmla="*/ 2000 h 11328"/>
              <a:gd name="T84" fmla="*/ 1328 w 10672"/>
              <a:gd name="T85" fmla="*/ 3328 h 11328"/>
              <a:gd name="T86" fmla="*/ 1528 w 10672"/>
              <a:gd name="T87" fmla="*/ 3800 h 11328"/>
              <a:gd name="T88" fmla="*/ 2000 w 10672"/>
              <a:gd name="T89" fmla="*/ 4000 h 11328"/>
              <a:gd name="T90" fmla="*/ 8672 w 10672"/>
              <a:gd name="T91" fmla="*/ 4000 h 11328"/>
              <a:gd name="T92" fmla="*/ 9136 w 10672"/>
              <a:gd name="T93" fmla="*/ 3800 h 11328"/>
              <a:gd name="T94" fmla="*/ 9328 w 10672"/>
              <a:gd name="T95" fmla="*/ 3328 h 1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72" h="11328">
                <a:moveTo>
                  <a:pt x="8672" y="0"/>
                </a:moveTo>
                <a:cubicBezTo>
                  <a:pt x="9227" y="0"/>
                  <a:pt x="9699" y="195"/>
                  <a:pt x="10088" y="584"/>
                </a:cubicBezTo>
                <a:cubicBezTo>
                  <a:pt x="10478" y="973"/>
                  <a:pt x="10672" y="1445"/>
                  <a:pt x="10672" y="2000"/>
                </a:cubicBezTo>
                <a:lnTo>
                  <a:pt x="10672" y="9328"/>
                </a:lnTo>
                <a:cubicBezTo>
                  <a:pt x="10672" y="9883"/>
                  <a:pt x="10478" y="10355"/>
                  <a:pt x="10088" y="10744"/>
                </a:cubicBezTo>
                <a:cubicBezTo>
                  <a:pt x="9699" y="11133"/>
                  <a:pt x="9227" y="11328"/>
                  <a:pt x="8672" y="11328"/>
                </a:cubicBezTo>
                <a:lnTo>
                  <a:pt x="2000" y="11328"/>
                </a:lnTo>
                <a:cubicBezTo>
                  <a:pt x="1446" y="11328"/>
                  <a:pt x="974" y="11133"/>
                  <a:pt x="584" y="10744"/>
                </a:cubicBezTo>
                <a:cubicBezTo>
                  <a:pt x="195" y="10355"/>
                  <a:pt x="0" y="9883"/>
                  <a:pt x="0" y="9328"/>
                </a:cubicBezTo>
                <a:lnTo>
                  <a:pt x="0" y="2000"/>
                </a:lnTo>
                <a:cubicBezTo>
                  <a:pt x="0" y="1445"/>
                  <a:pt x="195" y="973"/>
                  <a:pt x="584" y="584"/>
                </a:cubicBezTo>
                <a:cubicBezTo>
                  <a:pt x="974" y="195"/>
                  <a:pt x="1446" y="0"/>
                  <a:pt x="2000" y="0"/>
                </a:cubicBezTo>
                <a:lnTo>
                  <a:pt x="8672" y="0"/>
                </a:lnTo>
                <a:close/>
                <a:moveTo>
                  <a:pt x="9328" y="9328"/>
                </a:moveTo>
                <a:lnTo>
                  <a:pt x="9328" y="4480"/>
                </a:lnTo>
                <a:cubicBezTo>
                  <a:pt x="9126" y="4597"/>
                  <a:pt x="8907" y="4656"/>
                  <a:pt x="8672" y="4656"/>
                </a:cubicBezTo>
                <a:lnTo>
                  <a:pt x="7664" y="4656"/>
                </a:lnTo>
                <a:cubicBezTo>
                  <a:pt x="7664" y="5296"/>
                  <a:pt x="7435" y="5845"/>
                  <a:pt x="6976" y="6304"/>
                </a:cubicBezTo>
                <a:cubicBezTo>
                  <a:pt x="6518" y="6763"/>
                  <a:pt x="5968" y="6992"/>
                  <a:pt x="5328" y="6992"/>
                </a:cubicBezTo>
                <a:cubicBezTo>
                  <a:pt x="4688" y="6992"/>
                  <a:pt x="4142" y="6763"/>
                  <a:pt x="3688" y="6304"/>
                </a:cubicBezTo>
                <a:cubicBezTo>
                  <a:pt x="3235" y="5845"/>
                  <a:pt x="3008" y="5296"/>
                  <a:pt x="3008" y="4656"/>
                </a:cubicBezTo>
                <a:lnTo>
                  <a:pt x="2000" y="4656"/>
                </a:lnTo>
                <a:cubicBezTo>
                  <a:pt x="1755" y="4656"/>
                  <a:pt x="1531" y="4597"/>
                  <a:pt x="1328" y="4480"/>
                </a:cubicBezTo>
                <a:lnTo>
                  <a:pt x="1328" y="9328"/>
                </a:lnTo>
                <a:cubicBezTo>
                  <a:pt x="1328" y="9509"/>
                  <a:pt x="1395" y="9667"/>
                  <a:pt x="1528" y="9800"/>
                </a:cubicBezTo>
                <a:cubicBezTo>
                  <a:pt x="1662" y="9933"/>
                  <a:pt x="1819" y="10000"/>
                  <a:pt x="2000" y="10000"/>
                </a:cubicBezTo>
                <a:lnTo>
                  <a:pt x="8672" y="10000"/>
                </a:lnTo>
                <a:cubicBezTo>
                  <a:pt x="8854" y="10000"/>
                  <a:pt x="9008" y="9933"/>
                  <a:pt x="9136" y="9800"/>
                </a:cubicBezTo>
                <a:cubicBezTo>
                  <a:pt x="9264" y="9667"/>
                  <a:pt x="9328" y="9509"/>
                  <a:pt x="9328" y="9328"/>
                </a:cubicBezTo>
                <a:close/>
                <a:moveTo>
                  <a:pt x="3664" y="4656"/>
                </a:moveTo>
                <a:cubicBezTo>
                  <a:pt x="3664" y="5115"/>
                  <a:pt x="3827" y="5507"/>
                  <a:pt x="4152" y="5832"/>
                </a:cubicBezTo>
                <a:cubicBezTo>
                  <a:pt x="4478" y="6157"/>
                  <a:pt x="4870" y="6320"/>
                  <a:pt x="5328" y="6320"/>
                </a:cubicBezTo>
                <a:cubicBezTo>
                  <a:pt x="5787" y="6320"/>
                  <a:pt x="6182" y="6157"/>
                  <a:pt x="6512" y="5832"/>
                </a:cubicBezTo>
                <a:cubicBezTo>
                  <a:pt x="6843" y="5507"/>
                  <a:pt x="7008" y="5115"/>
                  <a:pt x="7008" y="4656"/>
                </a:cubicBezTo>
                <a:lnTo>
                  <a:pt x="3664" y="4656"/>
                </a:lnTo>
                <a:close/>
                <a:moveTo>
                  <a:pt x="9328" y="3328"/>
                </a:moveTo>
                <a:lnTo>
                  <a:pt x="9328" y="2000"/>
                </a:lnTo>
                <a:cubicBezTo>
                  <a:pt x="9328" y="1819"/>
                  <a:pt x="9264" y="1661"/>
                  <a:pt x="9136" y="1528"/>
                </a:cubicBezTo>
                <a:cubicBezTo>
                  <a:pt x="9008" y="1395"/>
                  <a:pt x="8854" y="1328"/>
                  <a:pt x="8672" y="1328"/>
                </a:cubicBezTo>
                <a:lnTo>
                  <a:pt x="2000" y="1328"/>
                </a:lnTo>
                <a:cubicBezTo>
                  <a:pt x="1819" y="1328"/>
                  <a:pt x="1662" y="1395"/>
                  <a:pt x="1528" y="1528"/>
                </a:cubicBezTo>
                <a:cubicBezTo>
                  <a:pt x="1395" y="1661"/>
                  <a:pt x="1328" y="1819"/>
                  <a:pt x="1328" y="2000"/>
                </a:cubicBezTo>
                <a:lnTo>
                  <a:pt x="1328" y="3328"/>
                </a:lnTo>
                <a:cubicBezTo>
                  <a:pt x="1328" y="3509"/>
                  <a:pt x="1395" y="3667"/>
                  <a:pt x="1528" y="3800"/>
                </a:cubicBezTo>
                <a:cubicBezTo>
                  <a:pt x="1662" y="3933"/>
                  <a:pt x="1819" y="4000"/>
                  <a:pt x="2000" y="4000"/>
                </a:cubicBezTo>
                <a:lnTo>
                  <a:pt x="8672" y="4000"/>
                </a:lnTo>
                <a:cubicBezTo>
                  <a:pt x="8854" y="4000"/>
                  <a:pt x="9008" y="3933"/>
                  <a:pt x="9136" y="3800"/>
                </a:cubicBezTo>
                <a:cubicBezTo>
                  <a:pt x="9264" y="3667"/>
                  <a:pt x="9328" y="3509"/>
                  <a:pt x="9328" y="3328"/>
                </a:cubicBezTo>
                <a:close/>
              </a:path>
            </a:pathLst>
          </a:custGeom>
          <a:solidFill>
            <a:schemeClr val="accent1"/>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j-ea"/>
              <a:ea typeface="+mj-ea"/>
              <a:cs typeface="+mn-ea"/>
              <a:sym typeface="+mn-lt"/>
            </a:endParaRPr>
          </a:p>
        </p:txBody>
      </p:sp>
      <p:sp>
        <p:nvSpPr>
          <p:cNvPr id="24" name="文本框 23">
            <a:extLst>
              <a:ext uri="{FF2B5EF4-FFF2-40B4-BE49-F238E27FC236}">
                <a16:creationId xmlns:a16="http://schemas.microsoft.com/office/drawing/2014/main" id="{1E72ECF7-8D0B-4419-A064-ABEBF811088D}"/>
              </a:ext>
            </a:extLst>
          </p:cNvPr>
          <p:cNvSpPr txBox="1"/>
          <p:nvPr/>
        </p:nvSpPr>
        <p:spPr>
          <a:xfrm>
            <a:off x="8531558" y="2861951"/>
            <a:ext cx="2075480" cy="461665"/>
          </a:xfrm>
          <a:prstGeom prst="rect">
            <a:avLst/>
          </a:prstGeom>
          <a:noFill/>
        </p:spPr>
        <p:txBody>
          <a:bodyPr wrap="square" rtlCol="0">
            <a:noAutofit/>
          </a:bodyPr>
          <a:lstStyle/>
          <a:p>
            <a:pPr algn="ctr"/>
            <a:r>
              <a:rPr lang="zh-CN" altLang="en-US" sz="2400" dirty="0">
                <a:solidFill>
                  <a:schemeClr val="accent1"/>
                </a:solidFill>
                <a:latin typeface="+mj-ea"/>
                <a:ea typeface="+mj-ea"/>
                <a:cs typeface="+mn-ea"/>
                <a:sym typeface="+mn-lt"/>
              </a:rPr>
              <a:t>任务跟踪</a:t>
            </a:r>
          </a:p>
        </p:txBody>
      </p:sp>
      <p:sp>
        <p:nvSpPr>
          <p:cNvPr id="25" name="文本框 24">
            <a:extLst>
              <a:ext uri="{FF2B5EF4-FFF2-40B4-BE49-F238E27FC236}">
                <a16:creationId xmlns:a16="http://schemas.microsoft.com/office/drawing/2014/main" id="{CDDB758D-9808-4EFA-B7EA-D3DB5DA55857}"/>
              </a:ext>
            </a:extLst>
          </p:cNvPr>
          <p:cNvSpPr txBox="1"/>
          <p:nvPr/>
        </p:nvSpPr>
        <p:spPr>
          <a:xfrm>
            <a:off x="8287965" y="3411336"/>
            <a:ext cx="2513355" cy="1499065"/>
          </a:xfrm>
          <a:prstGeom prst="rect">
            <a:avLst/>
          </a:prstGeom>
          <a:noFill/>
        </p:spPr>
        <p:txBody>
          <a:bodyPr wrap="square" rtlCol="0">
            <a:noAutofit/>
          </a:bodyPr>
          <a:lstStyle/>
          <a:p>
            <a:pPr algn="ctr">
              <a:lnSpc>
                <a:spcPct val="130000"/>
              </a:lnSpc>
            </a:pPr>
            <a:r>
              <a:rPr lang="zh-CN" altLang="en-US" sz="1400" b="0" i="0" dirty="0">
                <a:solidFill>
                  <a:srgbClr val="121212"/>
                </a:solidFill>
                <a:effectLst/>
                <a:latin typeface="微软雅黑" panose="020B0503020204020204" pitchFamily="34" charset="-122"/>
              </a:rPr>
              <a:t>在跟进任务的方式方法上需要不断的优化提升。尤其在问题的深入、剖析方面，从问题的不同视角</a:t>
            </a:r>
            <a:endParaRPr lang="zh-CN" altLang="en-US" sz="1400" dirty="0">
              <a:solidFill>
                <a:schemeClr val="tx1">
                  <a:lumMod val="75000"/>
                  <a:lumOff val="25000"/>
                </a:schemeClr>
              </a:solidFill>
              <a:cs typeface="+mn-ea"/>
              <a:sym typeface="+mn-lt"/>
            </a:endParaRPr>
          </a:p>
        </p:txBody>
      </p:sp>
      <p:sp>
        <p:nvSpPr>
          <p:cNvPr id="29" name="Freeform 5">
            <a:extLst>
              <a:ext uri="{FF2B5EF4-FFF2-40B4-BE49-F238E27FC236}">
                <a16:creationId xmlns:a16="http://schemas.microsoft.com/office/drawing/2014/main" id="{D5998604-A444-4631-8D3C-B032664AC989}"/>
              </a:ext>
            </a:extLst>
          </p:cNvPr>
          <p:cNvSpPr>
            <a:spLocks noEditPoints="1"/>
          </p:cNvSpPr>
          <p:nvPr/>
        </p:nvSpPr>
        <p:spPr bwMode="auto">
          <a:xfrm>
            <a:off x="9442488" y="2420986"/>
            <a:ext cx="259487" cy="353245"/>
          </a:xfrm>
          <a:custGeom>
            <a:avLst/>
            <a:gdLst>
              <a:gd name="T0" fmla="*/ 7328 w 9328"/>
              <a:gd name="T1" fmla="*/ 0 h 12698"/>
              <a:gd name="T2" fmla="*/ 8744 w 9328"/>
              <a:gd name="T3" fmla="*/ 584 h 12698"/>
              <a:gd name="T4" fmla="*/ 9328 w 9328"/>
              <a:gd name="T5" fmla="*/ 2000 h 12698"/>
              <a:gd name="T6" fmla="*/ 9328 w 9328"/>
              <a:gd name="T7" fmla="*/ 11344 h 12698"/>
              <a:gd name="T8" fmla="*/ 9016 w 9328"/>
              <a:gd name="T9" fmla="*/ 12344 h 12698"/>
              <a:gd name="T10" fmla="*/ 8272 w 9328"/>
              <a:gd name="T11" fmla="*/ 12688 h 12698"/>
              <a:gd name="T12" fmla="*/ 7248 w 9328"/>
              <a:gd name="T13" fmla="*/ 12208 h 12698"/>
              <a:gd name="T14" fmla="*/ 5136 w 9328"/>
              <a:gd name="T15" fmla="*/ 10080 h 12698"/>
              <a:gd name="T16" fmla="*/ 4664 w 9328"/>
              <a:gd name="T17" fmla="*/ 9888 h 12698"/>
              <a:gd name="T18" fmla="*/ 4192 w 9328"/>
              <a:gd name="T19" fmla="*/ 10080 h 12698"/>
              <a:gd name="T20" fmla="*/ 2080 w 9328"/>
              <a:gd name="T21" fmla="*/ 12208 h 12698"/>
              <a:gd name="T22" fmla="*/ 1032 w 9328"/>
              <a:gd name="T23" fmla="*/ 12688 h 12698"/>
              <a:gd name="T24" fmla="*/ 208 w 9328"/>
              <a:gd name="T25" fmla="*/ 12192 h 12698"/>
              <a:gd name="T26" fmla="*/ 0 w 9328"/>
              <a:gd name="T27" fmla="*/ 11344 h 12698"/>
              <a:gd name="T28" fmla="*/ 0 w 9328"/>
              <a:gd name="T29" fmla="*/ 2000 h 12698"/>
              <a:gd name="T30" fmla="*/ 584 w 9328"/>
              <a:gd name="T31" fmla="*/ 584 h 12698"/>
              <a:gd name="T32" fmla="*/ 2000 w 9328"/>
              <a:gd name="T33" fmla="*/ 0 h 12698"/>
              <a:gd name="T34" fmla="*/ 7328 w 9328"/>
              <a:gd name="T35" fmla="*/ 0 h 12698"/>
              <a:gd name="T36" fmla="*/ 2000 w 9328"/>
              <a:gd name="T37" fmla="*/ 1344 h 12698"/>
              <a:gd name="T38" fmla="*/ 1528 w 9328"/>
              <a:gd name="T39" fmla="*/ 1536 h 12698"/>
              <a:gd name="T40" fmla="*/ 1328 w 9328"/>
              <a:gd name="T41" fmla="*/ 2000 h 12698"/>
              <a:gd name="T42" fmla="*/ 1328 w 9328"/>
              <a:gd name="T43" fmla="*/ 8608 h 12698"/>
              <a:gd name="T44" fmla="*/ 2960 w 9328"/>
              <a:gd name="T45" fmla="*/ 7104 h 12698"/>
              <a:gd name="T46" fmla="*/ 4664 w 9328"/>
              <a:gd name="T47" fmla="*/ 6448 h 12698"/>
              <a:gd name="T48" fmla="*/ 6368 w 9328"/>
              <a:gd name="T49" fmla="*/ 7104 h 12698"/>
              <a:gd name="T50" fmla="*/ 8000 w 9328"/>
              <a:gd name="T51" fmla="*/ 8608 h 12698"/>
              <a:gd name="T52" fmla="*/ 8000 w 9328"/>
              <a:gd name="T53" fmla="*/ 2000 h 12698"/>
              <a:gd name="T54" fmla="*/ 7800 w 9328"/>
              <a:gd name="T55" fmla="*/ 1536 h 12698"/>
              <a:gd name="T56" fmla="*/ 7328 w 9328"/>
              <a:gd name="T57" fmla="*/ 1344 h 12698"/>
              <a:gd name="T58" fmla="*/ 2000 w 9328"/>
              <a:gd name="T59" fmla="*/ 1344 h 12698"/>
              <a:gd name="T60" fmla="*/ 6080 w 9328"/>
              <a:gd name="T61" fmla="*/ 9136 h 12698"/>
              <a:gd name="T62" fmla="*/ 8000 w 9328"/>
              <a:gd name="T63" fmla="*/ 11056 h 12698"/>
              <a:gd name="T64" fmla="*/ 8000 w 9328"/>
              <a:gd name="T65" fmla="*/ 9520 h 12698"/>
              <a:gd name="T66" fmla="*/ 5920 w 9328"/>
              <a:gd name="T67" fmla="*/ 7600 h 12698"/>
              <a:gd name="T68" fmla="*/ 4672 w 9328"/>
              <a:gd name="T69" fmla="*/ 7136 h 12698"/>
              <a:gd name="T70" fmla="*/ 3424 w 9328"/>
              <a:gd name="T71" fmla="*/ 7600 h 12698"/>
              <a:gd name="T72" fmla="*/ 1328 w 9328"/>
              <a:gd name="T73" fmla="*/ 9520 h 12698"/>
              <a:gd name="T74" fmla="*/ 1328 w 9328"/>
              <a:gd name="T75" fmla="*/ 11056 h 12698"/>
              <a:gd name="T76" fmla="*/ 3248 w 9328"/>
              <a:gd name="T77" fmla="*/ 9136 h 12698"/>
              <a:gd name="T78" fmla="*/ 4672 w 9328"/>
              <a:gd name="T79" fmla="*/ 8560 h 12698"/>
              <a:gd name="T80" fmla="*/ 6080 w 9328"/>
              <a:gd name="T81" fmla="*/ 9136 h 1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28" h="12698">
                <a:moveTo>
                  <a:pt x="7328" y="0"/>
                </a:moveTo>
                <a:cubicBezTo>
                  <a:pt x="7883" y="0"/>
                  <a:pt x="8355" y="194"/>
                  <a:pt x="8744" y="584"/>
                </a:cubicBezTo>
                <a:cubicBezTo>
                  <a:pt x="9134" y="973"/>
                  <a:pt x="9328" y="1445"/>
                  <a:pt x="9328" y="2000"/>
                </a:cubicBezTo>
                <a:lnTo>
                  <a:pt x="9328" y="11344"/>
                </a:lnTo>
                <a:cubicBezTo>
                  <a:pt x="9328" y="11781"/>
                  <a:pt x="9224" y="12114"/>
                  <a:pt x="9016" y="12344"/>
                </a:cubicBezTo>
                <a:cubicBezTo>
                  <a:pt x="8808" y="12573"/>
                  <a:pt x="8560" y="12688"/>
                  <a:pt x="8272" y="12688"/>
                </a:cubicBezTo>
                <a:cubicBezTo>
                  <a:pt x="7910" y="12688"/>
                  <a:pt x="7568" y="12528"/>
                  <a:pt x="7248" y="12208"/>
                </a:cubicBezTo>
                <a:lnTo>
                  <a:pt x="5136" y="10080"/>
                </a:lnTo>
                <a:cubicBezTo>
                  <a:pt x="5008" y="9952"/>
                  <a:pt x="4851" y="9888"/>
                  <a:pt x="4664" y="9888"/>
                </a:cubicBezTo>
                <a:cubicBezTo>
                  <a:pt x="4478" y="9888"/>
                  <a:pt x="4320" y="9952"/>
                  <a:pt x="4192" y="10080"/>
                </a:cubicBezTo>
                <a:lnTo>
                  <a:pt x="2080" y="12208"/>
                </a:lnTo>
                <a:cubicBezTo>
                  <a:pt x="1739" y="12538"/>
                  <a:pt x="1390" y="12698"/>
                  <a:pt x="1032" y="12688"/>
                </a:cubicBezTo>
                <a:cubicBezTo>
                  <a:pt x="675" y="12677"/>
                  <a:pt x="400" y="12512"/>
                  <a:pt x="208" y="12192"/>
                </a:cubicBezTo>
                <a:cubicBezTo>
                  <a:pt x="70" y="11946"/>
                  <a:pt x="0" y="11664"/>
                  <a:pt x="0" y="11344"/>
                </a:cubicBezTo>
                <a:lnTo>
                  <a:pt x="0" y="2000"/>
                </a:lnTo>
                <a:cubicBezTo>
                  <a:pt x="0" y="1445"/>
                  <a:pt x="195" y="973"/>
                  <a:pt x="584" y="584"/>
                </a:cubicBezTo>
                <a:cubicBezTo>
                  <a:pt x="974" y="194"/>
                  <a:pt x="1446" y="0"/>
                  <a:pt x="2000" y="0"/>
                </a:cubicBezTo>
                <a:lnTo>
                  <a:pt x="7328" y="0"/>
                </a:lnTo>
                <a:close/>
                <a:moveTo>
                  <a:pt x="2000" y="1344"/>
                </a:moveTo>
                <a:cubicBezTo>
                  <a:pt x="1819" y="1344"/>
                  <a:pt x="1662" y="1408"/>
                  <a:pt x="1528" y="1536"/>
                </a:cubicBezTo>
                <a:cubicBezTo>
                  <a:pt x="1395" y="1664"/>
                  <a:pt x="1328" y="1818"/>
                  <a:pt x="1328" y="2000"/>
                </a:cubicBezTo>
                <a:lnTo>
                  <a:pt x="1328" y="8608"/>
                </a:lnTo>
                <a:lnTo>
                  <a:pt x="2960" y="7104"/>
                </a:lnTo>
                <a:cubicBezTo>
                  <a:pt x="3430" y="6666"/>
                  <a:pt x="3998" y="6448"/>
                  <a:pt x="4664" y="6448"/>
                </a:cubicBezTo>
                <a:cubicBezTo>
                  <a:pt x="5331" y="6448"/>
                  <a:pt x="5899" y="6666"/>
                  <a:pt x="6368" y="7104"/>
                </a:cubicBezTo>
                <a:lnTo>
                  <a:pt x="8000" y="8608"/>
                </a:lnTo>
                <a:lnTo>
                  <a:pt x="8000" y="2000"/>
                </a:lnTo>
                <a:cubicBezTo>
                  <a:pt x="8000" y="1818"/>
                  <a:pt x="7934" y="1664"/>
                  <a:pt x="7800" y="1536"/>
                </a:cubicBezTo>
                <a:cubicBezTo>
                  <a:pt x="7667" y="1408"/>
                  <a:pt x="7510" y="1344"/>
                  <a:pt x="7328" y="1344"/>
                </a:cubicBezTo>
                <a:lnTo>
                  <a:pt x="2000" y="1344"/>
                </a:lnTo>
                <a:close/>
                <a:moveTo>
                  <a:pt x="6080" y="9136"/>
                </a:moveTo>
                <a:lnTo>
                  <a:pt x="8000" y="11056"/>
                </a:lnTo>
                <a:lnTo>
                  <a:pt x="8000" y="9520"/>
                </a:lnTo>
                <a:lnTo>
                  <a:pt x="5920" y="7600"/>
                </a:lnTo>
                <a:cubicBezTo>
                  <a:pt x="5579" y="7290"/>
                  <a:pt x="5163" y="7136"/>
                  <a:pt x="4672" y="7136"/>
                </a:cubicBezTo>
                <a:cubicBezTo>
                  <a:pt x="4182" y="7136"/>
                  <a:pt x="3766" y="7290"/>
                  <a:pt x="3424" y="7600"/>
                </a:cubicBezTo>
                <a:lnTo>
                  <a:pt x="1328" y="9520"/>
                </a:lnTo>
                <a:lnTo>
                  <a:pt x="1328" y="11056"/>
                </a:lnTo>
                <a:lnTo>
                  <a:pt x="3248" y="9136"/>
                </a:lnTo>
                <a:cubicBezTo>
                  <a:pt x="3632" y="8752"/>
                  <a:pt x="4107" y="8560"/>
                  <a:pt x="4672" y="8560"/>
                </a:cubicBezTo>
                <a:cubicBezTo>
                  <a:pt x="5227" y="8560"/>
                  <a:pt x="5696" y="8752"/>
                  <a:pt x="6080" y="9136"/>
                </a:cubicBezTo>
                <a:close/>
              </a:path>
            </a:pathLst>
          </a:custGeom>
          <a:solidFill>
            <a:schemeClr val="accent1"/>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j-ea"/>
              <a:ea typeface="+mj-ea"/>
              <a:cs typeface="+mn-ea"/>
              <a:sym typeface="+mn-lt"/>
            </a:endParaRPr>
          </a:p>
        </p:txBody>
      </p:sp>
      <p:sp>
        <p:nvSpPr>
          <p:cNvPr id="20" name="文本框 19">
            <a:extLst>
              <a:ext uri="{FF2B5EF4-FFF2-40B4-BE49-F238E27FC236}">
                <a16:creationId xmlns:a16="http://schemas.microsoft.com/office/drawing/2014/main" id="{FFF771D2-523A-A0F8-9C05-27C51514A1E7}"/>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工作业绩</a:t>
            </a:r>
          </a:p>
        </p:txBody>
      </p:sp>
    </p:spTree>
    <p:custDataLst>
      <p:tags r:id="rId1"/>
    </p:custDataLst>
    <p:extLst>
      <p:ext uri="{BB962C8B-B14F-4D97-AF65-F5344CB8AC3E}">
        <p14:creationId xmlns:p14="http://schemas.microsoft.com/office/powerpoint/2010/main" val="76899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a:extLst>
              <a:ext uri="{FF2B5EF4-FFF2-40B4-BE49-F238E27FC236}">
                <a16:creationId xmlns:a16="http://schemas.microsoft.com/office/drawing/2014/main" id="{25C37A15-5AE0-48EC-A97B-C9A3DDB1B4CA}"/>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62B32737-37FB-45B5-B432-1131D7E72556}"/>
              </a:ext>
            </a:extLst>
          </p:cNvPr>
          <p:cNvSpPr txBox="1"/>
          <p:nvPr/>
        </p:nvSpPr>
        <p:spPr>
          <a:xfrm>
            <a:off x="2634881" y="453737"/>
            <a:ext cx="1043039" cy="246221"/>
          </a:xfrm>
          <a:prstGeom prst="rect">
            <a:avLst/>
          </a:prstGeom>
          <a:noFill/>
        </p:spPr>
        <p:txBody>
          <a:bodyPr wrap="square" rtlCol="0">
            <a:noAutofit/>
          </a:bodyPr>
          <a:lstStyle/>
          <a:p>
            <a:r>
              <a:rPr lang="en-US" altLang="zh-CN" sz="1000" dirty="0">
                <a:solidFill>
                  <a:schemeClr val="bg1">
                    <a:lumMod val="75000"/>
                    <a:alpha val="64000"/>
                  </a:schemeClr>
                </a:solidFill>
                <a:cs typeface="+mn-ea"/>
                <a:sym typeface="+mn-lt"/>
              </a:rPr>
              <a:t>Achievement</a:t>
            </a:r>
          </a:p>
        </p:txBody>
      </p:sp>
      <p:sp>
        <p:nvSpPr>
          <p:cNvPr id="5" name="矩形: 圆角 4">
            <a:extLst>
              <a:ext uri="{FF2B5EF4-FFF2-40B4-BE49-F238E27FC236}">
                <a16:creationId xmlns:a16="http://schemas.microsoft.com/office/drawing/2014/main" id="{DD397360-43A4-42BD-8F49-5DEEDE43FB44}"/>
              </a:ext>
            </a:extLst>
          </p:cNvPr>
          <p:cNvSpPr/>
          <p:nvPr/>
        </p:nvSpPr>
        <p:spPr>
          <a:xfrm>
            <a:off x="6949440" y="1338645"/>
            <a:ext cx="4609773" cy="4931503"/>
          </a:xfrm>
          <a:prstGeom prst="roundRect">
            <a:avLst>
              <a:gd name="adj" fmla="val 4368"/>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a:extLst>
              <a:ext uri="{FF2B5EF4-FFF2-40B4-BE49-F238E27FC236}">
                <a16:creationId xmlns:a16="http://schemas.microsoft.com/office/drawing/2014/main" id="{3E1AE265-5047-4F0C-8B9C-630F3CC6A884}"/>
              </a:ext>
            </a:extLst>
          </p:cNvPr>
          <p:cNvSpPr/>
          <p:nvPr/>
        </p:nvSpPr>
        <p:spPr>
          <a:xfrm>
            <a:off x="632788" y="1356402"/>
            <a:ext cx="2905760" cy="1935437"/>
          </a:xfrm>
          <a:prstGeom prst="roundRect">
            <a:avLst>
              <a:gd name="adj" fmla="val 8120"/>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7" name="矩形: 圆角 6">
            <a:extLst>
              <a:ext uri="{FF2B5EF4-FFF2-40B4-BE49-F238E27FC236}">
                <a16:creationId xmlns:a16="http://schemas.microsoft.com/office/drawing/2014/main" id="{B97D8222-E61C-4C0A-AF0A-7850A2828EF4}"/>
              </a:ext>
            </a:extLst>
          </p:cNvPr>
          <p:cNvSpPr/>
          <p:nvPr/>
        </p:nvSpPr>
        <p:spPr>
          <a:xfrm>
            <a:off x="3741748" y="1356402"/>
            <a:ext cx="2905760" cy="1935437"/>
          </a:xfrm>
          <a:prstGeom prst="roundRect">
            <a:avLst>
              <a:gd name="adj" fmla="val 8120"/>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8" name="矩形: 圆角 7">
            <a:extLst>
              <a:ext uri="{FF2B5EF4-FFF2-40B4-BE49-F238E27FC236}">
                <a16:creationId xmlns:a16="http://schemas.microsoft.com/office/drawing/2014/main" id="{4CC55E09-6DE4-4C09-87BC-4F692933FD98}"/>
              </a:ext>
            </a:extLst>
          </p:cNvPr>
          <p:cNvSpPr/>
          <p:nvPr/>
        </p:nvSpPr>
        <p:spPr>
          <a:xfrm>
            <a:off x="632788" y="3566161"/>
            <a:ext cx="6014720" cy="2703987"/>
          </a:xfrm>
          <a:prstGeom prst="roundRect">
            <a:avLst>
              <a:gd name="adj" fmla="val 8120"/>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graphicFrame>
        <p:nvGraphicFramePr>
          <p:cNvPr id="9" name="图表 8">
            <a:extLst>
              <a:ext uri="{FF2B5EF4-FFF2-40B4-BE49-F238E27FC236}">
                <a16:creationId xmlns:a16="http://schemas.microsoft.com/office/drawing/2014/main" id="{DC51841B-0C1C-449E-9653-035EF6F0BF7E}"/>
              </a:ext>
            </a:extLst>
          </p:cNvPr>
          <p:cNvGraphicFramePr>
            <a:graphicFrameLocks/>
          </p:cNvGraphicFramePr>
          <p:nvPr>
            <p:extLst>
              <p:ext uri="{D42A27DB-BD31-4B8C-83A1-F6EECF244321}">
                <p14:modId xmlns:p14="http://schemas.microsoft.com/office/powerpoint/2010/main" val="2364817848"/>
              </p:ext>
            </p:extLst>
          </p:nvPr>
        </p:nvGraphicFramePr>
        <p:xfrm>
          <a:off x="7079227" y="1504335"/>
          <a:ext cx="4259333" cy="4652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a:extLst>
              <a:ext uri="{FF2B5EF4-FFF2-40B4-BE49-F238E27FC236}">
                <a16:creationId xmlns:a16="http://schemas.microsoft.com/office/drawing/2014/main" id="{01C423E8-372A-4D6C-804D-2712FF0A58FB}"/>
              </a:ext>
            </a:extLst>
          </p:cNvPr>
          <p:cNvGraphicFramePr/>
          <p:nvPr>
            <p:extLst>
              <p:ext uri="{D42A27DB-BD31-4B8C-83A1-F6EECF244321}">
                <p14:modId xmlns:p14="http://schemas.microsoft.com/office/powerpoint/2010/main" val="1935645122"/>
              </p:ext>
            </p:extLst>
          </p:nvPr>
        </p:nvGraphicFramePr>
        <p:xfrm>
          <a:off x="412135" y="3906549"/>
          <a:ext cx="3375617" cy="2250411"/>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a:extLst>
              <a:ext uri="{FF2B5EF4-FFF2-40B4-BE49-F238E27FC236}">
                <a16:creationId xmlns:a16="http://schemas.microsoft.com/office/drawing/2014/main" id="{8421E873-6CC0-4196-9E9D-0D4F7C97C0D8}"/>
              </a:ext>
            </a:extLst>
          </p:cNvPr>
          <p:cNvSpPr/>
          <p:nvPr/>
        </p:nvSpPr>
        <p:spPr>
          <a:xfrm>
            <a:off x="1515487" y="4570067"/>
            <a:ext cx="1168910" cy="70788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lumMod val="75000"/>
                    <a:lumOff val="25000"/>
                  </a:prstClr>
                </a:solidFill>
                <a:effectLst/>
                <a:uLnTx/>
                <a:uFillTx/>
                <a:latin typeface="+mj-ea"/>
                <a:ea typeface="+mj-ea"/>
                <a:cs typeface="+mn-ea"/>
                <a:sym typeface="+mn-lt"/>
              </a:rPr>
              <a:t>75</a:t>
            </a:r>
            <a:r>
              <a:rPr kumimoji="0" lang="en-US" altLang="zh-CN" sz="2400" b="0" i="0" u="none" strike="noStrike" kern="1200" cap="none" spc="0" normalizeH="0" baseline="0" noProof="0" dirty="0">
                <a:ln>
                  <a:noFill/>
                </a:ln>
                <a:solidFill>
                  <a:prstClr val="black">
                    <a:lumMod val="75000"/>
                    <a:lumOff val="25000"/>
                  </a:prstClr>
                </a:solidFill>
                <a:effectLst/>
                <a:uLnTx/>
                <a:uFillTx/>
                <a:latin typeface="+mj-ea"/>
                <a:ea typeface="+mj-ea"/>
                <a:cs typeface="+mn-ea"/>
                <a:sym typeface="+mn-lt"/>
              </a:rPr>
              <a:t>%</a:t>
            </a:r>
            <a:endParaRPr kumimoji="0" lang="zh-CN" altLang="en-US" sz="4000" b="0" i="0" u="none" strike="noStrike" kern="1200" cap="none" spc="0" normalizeH="0" baseline="0" noProof="0" dirty="0">
              <a:ln>
                <a:noFill/>
              </a:ln>
              <a:solidFill>
                <a:prstClr val="black">
                  <a:lumMod val="75000"/>
                  <a:lumOff val="25000"/>
                </a:prstClr>
              </a:solidFill>
              <a:effectLst/>
              <a:uLnTx/>
              <a:uFillTx/>
              <a:latin typeface="+mj-ea"/>
              <a:ea typeface="+mj-ea"/>
              <a:cs typeface="+mn-ea"/>
              <a:sym typeface="+mn-lt"/>
            </a:endParaRPr>
          </a:p>
        </p:txBody>
      </p:sp>
      <p:sp>
        <p:nvSpPr>
          <p:cNvPr id="12" name="矩形 11">
            <a:extLst>
              <a:ext uri="{FF2B5EF4-FFF2-40B4-BE49-F238E27FC236}">
                <a16:creationId xmlns:a16="http://schemas.microsoft.com/office/drawing/2014/main" id="{E23B77F7-9FD1-4142-97C0-ADE0746D6CB5}"/>
              </a:ext>
            </a:extLst>
          </p:cNvPr>
          <p:cNvSpPr/>
          <p:nvPr/>
        </p:nvSpPr>
        <p:spPr>
          <a:xfrm>
            <a:off x="1427327" y="5185076"/>
            <a:ext cx="1345240" cy="307777"/>
          </a:xfrm>
          <a:prstGeom prst="rect">
            <a:avLst/>
          </a:prstGeom>
        </p:spPr>
        <p:txBody>
          <a:bodyPr wrap="none">
            <a:noAutofit/>
          </a:bodyPr>
          <a:lstStyle/>
          <a:p>
            <a:pPr algn="ctr">
              <a:defRPr/>
            </a:pPr>
            <a:r>
              <a:rPr lang="en-US" altLang="zh-CN" sz="1400" dirty="0">
                <a:solidFill>
                  <a:schemeClr val="tx1">
                    <a:lumMod val="75000"/>
                    <a:lumOff val="25000"/>
                  </a:schemeClr>
                </a:solidFill>
                <a:latin typeface="+mj-ea"/>
                <a:ea typeface="+mj-ea"/>
                <a:cs typeface="+mn-ea"/>
                <a:sym typeface="+mn-lt"/>
              </a:rPr>
              <a:t>20XX</a:t>
            </a:r>
            <a:r>
              <a:rPr lang="zh-CN" altLang="en-US" sz="1400" dirty="0">
                <a:solidFill>
                  <a:schemeClr val="tx1">
                    <a:lumMod val="75000"/>
                    <a:lumOff val="25000"/>
                  </a:schemeClr>
                </a:solidFill>
                <a:latin typeface="+mj-ea"/>
                <a:ea typeface="+mj-ea"/>
                <a:cs typeface="+mn-ea"/>
                <a:sym typeface="+mn-lt"/>
              </a:rPr>
              <a:t>年增长率</a:t>
            </a:r>
          </a:p>
        </p:txBody>
      </p:sp>
      <p:graphicFrame>
        <p:nvGraphicFramePr>
          <p:cNvPr id="16" name="图表 15">
            <a:extLst>
              <a:ext uri="{FF2B5EF4-FFF2-40B4-BE49-F238E27FC236}">
                <a16:creationId xmlns:a16="http://schemas.microsoft.com/office/drawing/2014/main" id="{4B6F4A1A-06AF-43DA-B864-60DA19C0ADA2}"/>
              </a:ext>
            </a:extLst>
          </p:cNvPr>
          <p:cNvGraphicFramePr/>
          <p:nvPr>
            <p:extLst>
              <p:ext uri="{D42A27DB-BD31-4B8C-83A1-F6EECF244321}">
                <p14:modId xmlns:p14="http://schemas.microsoft.com/office/powerpoint/2010/main" val="1910678756"/>
              </p:ext>
            </p:extLst>
          </p:nvPr>
        </p:nvGraphicFramePr>
        <p:xfrm>
          <a:off x="3125623" y="3906549"/>
          <a:ext cx="3375617" cy="2250411"/>
        </p:xfrm>
        <a:graphic>
          <a:graphicData uri="http://schemas.openxmlformats.org/drawingml/2006/chart">
            <c:chart xmlns:c="http://schemas.openxmlformats.org/drawingml/2006/chart" xmlns:r="http://schemas.openxmlformats.org/officeDocument/2006/relationships" r:id="rId4"/>
          </a:graphicData>
        </a:graphic>
      </p:graphicFrame>
      <p:sp>
        <p:nvSpPr>
          <p:cNvPr id="17" name="矩形 16">
            <a:extLst>
              <a:ext uri="{FF2B5EF4-FFF2-40B4-BE49-F238E27FC236}">
                <a16:creationId xmlns:a16="http://schemas.microsoft.com/office/drawing/2014/main" id="{B2DECC34-BD0D-44AC-9CAB-299144C11297}"/>
              </a:ext>
            </a:extLst>
          </p:cNvPr>
          <p:cNvSpPr/>
          <p:nvPr/>
        </p:nvSpPr>
        <p:spPr>
          <a:xfrm>
            <a:off x="4228975" y="4570067"/>
            <a:ext cx="1168910" cy="707886"/>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dirty="0">
                <a:solidFill>
                  <a:prstClr val="black">
                    <a:lumMod val="75000"/>
                    <a:lumOff val="25000"/>
                  </a:prstClr>
                </a:solidFill>
                <a:latin typeface="+mj-ea"/>
                <a:ea typeface="+mj-ea"/>
                <a:cs typeface="+mn-ea"/>
                <a:sym typeface="+mn-lt"/>
              </a:rPr>
              <a:t>89</a:t>
            </a:r>
            <a:r>
              <a:rPr lang="en-US" altLang="zh-CN" sz="2400" dirty="0">
                <a:solidFill>
                  <a:prstClr val="black">
                    <a:lumMod val="75000"/>
                    <a:lumOff val="25000"/>
                  </a:prstClr>
                </a:solidFill>
                <a:latin typeface="+mj-ea"/>
                <a:ea typeface="+mj-ea"/>
                <a:cs typeface="+mn-ea"/>
                <a:sym typeface="+mn-lt"/>
              </a:rPr>
              <a:t>%</a:t>
            </a:r>
            <a:endParaRPr lang="zh-CN" altLang="en-US" sz="2400" dirty="0">
              <a:solidFill>
                <a:prstClr val="black">
                  <a:lumMod val="75000"/>
                  <a:lumOff val="25000"/>
                </a:prstClr>
              </a:solidFill>
              <a:latin typeface="+mj-ea"/>
              <a:ea typeface="+mj-ea"/>
              <a:cs typeface="+mn-ea"/>
              <a:sym typeface="+mn-lt"/>
            </a:endParaRPr>
          </a:p>
        </p:txBody>
      </p:sp>
      <p:sp>
        <p:nvSpPr>
          <p:cNvPr id="18" name="矩形 17">
            <a:extLst>
              <a:ext uri="{FF2B5EF4-FFF2-40B4-BE49-F238E27FC236}">
                <a16:creationId xmlns:a16="http://schemas.microsoft.com/office/drawing/2014/main" id="{CA20A3EC-502E-43B0-A112-D7CCC3724A81}"/>
              </a:ext>
            </a:extLst>
          </p:cNvPr>
          <p:cNvSpPr/>
          <p:nvPr/>
        </p:nvSpPr>
        <p:spPr>
          <a:xfrm>
            <a:off x="4140814" y="5185076"/>
            <a:ext cx="1345240" cy="307777"/>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lumMod val="75000"/>
                    <a:lumOff val="25000"/>
                  </a:schemeClr>
                </a:solidFill>
                <a:latin typeface="+mj-ea"/>
                <a:ea typeface="+mj-ea"/>
                <a:cs typeface="+mn-ea"/>
                <a:sym typeface="+mn-lt"/>
              </a:rPr>
              <a:t>20XX</a:t>
            </a:r>
            <a:r>
              <a:rPr lang="zh-CN" altLang="en-US" sz="1400" dirty="0">
                <a:solidFill>
                  <a:schemeClr val="tx1">
                    <a:lumMod val="75000"/>
                    <a:lumOff val="25000"/>
                  </a:schemeClr>
                </a:solidFill>
                <a:latin typeface="+mj-ea"/>
                <a:ea typeface="+mj-ea"/>
                <a:cs typeface="+mn-ea"/>
                <a:sym typeface="+mn-lt"/>
              </a:rPr>
              <a:t>年增长率</a:t>
            </a:r>
          </a:p>
        </p:txBody>
      </p:sp>
      <p:sp>
        <p:nvSpPr>
          <p:cNvPr id="19" name="文本框 18">
            <a:extLst>
              <a:ext uri="{FF2B5EF4-FFF2-40B4-BE49-F238E27FC236}">
                <a16:creationId xmlns:a16="http://schemas.microsoft.com/office/drawing/2014/main" id="{7EAC96C6-D92E-4616-AF68-3CBB9679463F}"/>
              </a:ext>
            </a:extLst>
          </p:cNvPr>
          <p:cNvSpPr txBox="1"/>
          <p:nvPr/>
        </p:nvSpPr>
        <p:spPr>
          <a:xfrm>
            <a:off x="862310" y="1639276"/>
            <a:ext cx="2175530" cy="461665"/>
          </a:xfrm>
          <a:prstGeom prst="rect">
            <a:avLst/>
          </a:prstGeom>
          <a:noFill/>
        </p:spPr>
        <p:txBody>
          <a:bodyPr wrap="square" rtlCol="0">
            <a:noAutofit/>
          </a:bodyPr>
          <a:lstStyle/>
          <a:p>
            <a:r>
              <a:rPr lang="zh-CN" altLang="en-US" sz="2400" dirty="0">
                <a:solidFill>
                  <a:schemeClr val="accent1"/>
                </a:solidFill>
                <a:latin typeface="+mj-ea"/>
                <a:ea typeface="+mj-ea"/>
                <a:cs typeface="+mn-ea"/>
                <a:sym typeface="+mn-lt"/>
              </a:rPr>
              <a:t>某年度财务</a:t>
            </a:r>
          </a:p>
        </p:txBody>
      </p:sp>
      <p:sp>
        <p:nvSpPr>
          <p:cNvPr id="21" name="文本框 20">
            <a:extLst>
              <a:ext uri="{FF2B5EF4-FFF2-40B4-BE49-F238E27FC236}">
                <a16:creationId xmlns:a16="http://schemas.microsoft.com/office/drawing/2014/main" id="{7048949B-6B83-4253-AC01-6A8787E31369}"/>
              </a:ext>
            </a:extLst>
          </p:cNvPr>
          <p:cNvSpPr txBox="1"/>
          <p:nvPr/>
        </p:nvSpPr>
        <p:spPr>
          <a:xfrm>
            <a:off x="853440" y="2341283"/>
            <a:ext cx="2513974" cy="626325"/>
          </a:xfrm>
          <a:prstGeom prst="rect">
            <a:avLst/>
          </a:prstGeom>
          <a:noFill/>
        </p:spPr>
        <p:txBody>
          <a:bodyPr wrap="square" rtlCol="0">
            <a:noAutofit/>
          </a:bodyPr>
          <a:lstStyle/>
          <a:p>
            <a:pPr>
              <a:lnSpc>
                <a:spcPct val="130000"/>
              </a:lnSpc>
            </a:pPr>
            <a:r>
              <a:rPr lang="zh-CN" altLang="en-US" sz="1400" dirty="0"/>
              <a:t>本公司以持续经营为基础，根据实际发生的交易和事项</a:t>
            </a:r>
            <a:endParaRPr lang="zh-CN" altLang="en-US" sz="1400" dirty="0">
              <a:solidFill>
                <a:schemeClr val="tx1">
                  <a:lumMod val="75000"/>
                  <a:lumOff val="25000"/>
                </a:schemeClr>
              </a:solidFill>
              <a:cs typeface="+mn-ea"/>
              <a:sym typeface="+mn-lt"/>
            </a:endParaRPr>
          </a:p>
        </p:txBody>
      </p:sp>
      <p:sp>
        <p:nvSpPr>
          <p:cNvPr id="22" name="文本框 21">
            <a:extLst>
              <a:ext uri="{FF2B5EF4-FFF2-40B4-BE49-F238E27FC236}">
                <a16:creationId xmlns:a16="http://schemas.microsoft.com/office/drawing/2014/main" id="{F765F93A-4796-4758-8A4F-30DBC982BF47}"/>
              </a:ext>
            </a:extLst>
          </p:cNvPr>
          <p:cNvSpPr txBox="1"/>
          <p:nvPr/>
        </p:nvSpPr>
        <p:spPr>
          <a:xfrm>
            <a:off x="3935322" y="1639276"/>
            <a:ext cx="2326582" cy="461665"/>
          </a:xfrm>
          <a:prstGeom prst="rect">
            <a:avLst/>
          </a:prstGeom>
          <a:noFill/>
        </p:spPr>
        <p:txBody>
          <a:bodyPr wrap="square" rtlCol="0">
            <a:noAutofit/>
          </a:bodyPr>
          <a:lstStyle/>
          <a:p>
            <a:r>
              <a:rPr lang="zh-CN" altLang="en-US" sz="2400" dirty="0">
                <a:solidFill>
                  <a:schemeClr val="accent1"/>
                </a:solidFill>
                <a:latin typeface="+mj-ea"/>
                <a:ea typeface="+mj-ea"/>
                <a:cs typeface="+mn-ea"/>
                <a:sym typeface="+mn-lt"/>
              </a:rPr>
              <a:t>某年度财务</a:t>
            </a:r>
          </a:p>
        </p:txBody>
      </p:sp>
      <p:sp>
        <p:nvSpPr>
          <p:cNvPr id="24" name="文本框 23">
            <a:extLst>
              <a:ext uri="{FF2B5EF4-FFF2-40B4-BE49-F238E27FC236}">
                <a16:creationId xmlns:a16="http://schemas.microsoft.com/office/drawing/2014/main" id="{F63D49B5-D3CB-4C0C-A5B7-083C0735D979}"/>
              </a:ext>
            </a:extLst>
          </p:cNvPr>
          <p:cNvSpPr txBox="1"/>
          <p:nvPr/>
        </p:nvSpPr>
        <p:spPr>
          <a:xfrm>
            <a:off x="3926452" y="2341283"/>
            <a:ext cx="2512795" cy="626325"/>
          </a:xfrm>
          <a:prstGeom prst="rect">
            <a:avLst/>
          </a:prstGeom>
          <a:noFill/>
        </p:spPr>
        <p:txBody>
          <a:bodyPr wrap="square" rtlCol="0">
            <a:noAutofit/>
          </a:bodyPr>
          <a:lstStyle/>
          <a:p>
            <a:pPr>
              <a:lnSpc>
                <a:spcPct val="130000"/>
              </a:lnSpc>
            </a:pPr>
            <a:r>
              <a:rPr lang="zh-CN" altLang="en-US" sz="1400" dirty="0"/>
              <a:t>按照财政部颁布的标准制定财务报表，较为直观体现</a:t>
            </a:r>
            <a:endParaRPr lang="zh-CN" altLang="en-US" sz="1400" dirty="0">
              <a:solidFill>
                <a:schemeClr val="tx1">
                  <a:lumMod val="75000"/>
                  <a:lumOff val="25000"/>
                </a:schemeClr>
              </a:solidFill>
              <a:cs typeface="+mn-ea"/>
              <a:sym typeface="+mn-lt"/>
            </a:endParaRPr>
          </a:p>
        </p:txBody>
      </p:sp>
      <p:cxnSp>
        <p:nvCxnSpPr>
          <p:cNvPr id="25" name="直接连接符 24">
            <a:extLst>
              <a:ext uri="{FF2B5EF4-FFF2-40B4-BE49-F238E27FC236}">
                <a16:creationId xmlns:a16="http://schemas.microsoft.com/office/drawing/2014/main" id="{46EDB330-6802-4C52-820B-0133DE3E0C08}"/>
              </a:ext>
            </a:extLst>
          </p:cNvPr>
          <p:cNvCxnSpPr>
            <a:cxnSpLocks/>
          </p:cNvCxnSpPr>
          <p:nvPr/>
        </p:nvCxnSpPr>
        <p:spPr>
          <a:xfrm>
            <a:off x="1750695" y="2174305"/>
            <a:ext cx="12871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E942BB84-782A-4E10-AEE6-71DC59A7B8F0}"/>
              </a:ext>
            </a:extLst>
          </p:cNvPr>
          <p:cNvSpPr/>
          <p:nvPr/>
        </p:nvSpPr>
        <p:spPr>
          <a:xfrm>
            <a:off x="945913" y="2134301"/>
            <a:ext cx="92964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cs typeface="+mn-ea"/>
              <a:sym typeface="+mn-lt"/>
            </a:endParaRPr>
          </a:p>
        </p:txBody>
      </p:sp>
      <p:cxnSp>
        <p:nvCxnSpPr>
          <p:cNvPr id="27" name="直接连接符 26">
            <a:extLst>
              <a:ext uri="{FF2B5EF4-FFF2-40B4-BE49-F238E27FC236}">
                <a16:creationId xmlns:a16="http://schemas.microsoft.com/office/drawing/2014/main" id="{2D01D011-EE4D-4341-A1B1-9AC056C45540}"/>
              </a:ext>
            </a:extLst>
          </p:cNvPr>
          <p:cNvCxnSpPr>
            <a:cxnSpLocks/>
          </p:cNvCxnSpPr>
          <p:nvPr/>
        </p:nvCxnSpPr>
        <p:spPr>
          <a:xfrm>
            <a:off x="4859655" y="2174305"/>
            <a:ext cx="12871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5A240D36-711C-4D0C-B45C-FE164B698DFF}"/>
              </a:ext>
            </a:extLst>
          </p:cNvPr>
          <p:cNvSpPr/>
          <p:nvPr/>
        </p:nvSpPr>
        <p:spPr>
          <a:xfrm>
            <a:off x="4054873" y="2134301"/>
            <a:ext cx="92964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cs typeface="+mn-ea"/>
              <a:sym typeface="+mn-lt"/>
            </a:endParaRPr>
          </a:p>
        </p:txBody>
      </p:sp>
      <p:sp>
        <p:nvSpPr>
          <p:cNvPr id="29" name="矩形: 圆角 28">
            <a:extLst>
              <a:ext uri="{FF2B5EF4-FFF2-40B4-BE49-F238E27FC236}">
                <a16:creationId xmlns:a16="http://schemas.microsoft.com/office/drawing/2014/main" id="{A1DB3EE6-7C93-4B06-AA1A-812B5504CD21}"/>
              </a:ext>
            </a:extLst>
          </p:cNvPr>
          <p:cNvSpPr/>
          <p:nvPr/>
        </p:nvSpPr>
        <p:spPr>
          <a:xfrm>
            <a:off x="7894854" y="1728150"/>
            <a:ext cx="1979229" cy="33048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400" dirty="0">
                <a:solidFill>
                  <a:schemeClr val="bg1"/>
                </a:solidFill>
                <a:latin typeface="+mj-ea"/>
                <a:ea typeface="+mj-ea"/>
                <a:cs typeface="+mn-ea"/>
                <a:sym typeface="+mn-lt"/>
              </a:rPr>
              <a:t>财务统计表</a:t>
            </a:r>
          </a:p>
        </p:txBody>
      </p:sp>
      <p:sp>
        <p:nvSpPr>
          <p:cNvPr id="30" name="文本框 29">
            <a:extLst>
              <a:ext uri="{FF2B5EF4-FFF2-40B4-BE49-F238E27FC236}">
                <a16:creationId xmlns:a16="http://schemas.microsoft.com/office/drawing/2014/main" id="{8CAEB47E-23C0-0678-07E3-7CAA1A5BC101}"/>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工作业绩</a:t>
            </a:r>
          </a:p>
        </p:txBody>
      </p:sp>
    </p:spTree>
    <p:extLst>
      <p:ext uri="{BB962C8B-B14F-4D97-AF65-F5344CB8AC3E}">
        <p14:creationId xmlns:p14="http://schemas.microsoft.com/office/powerpoint/2010/main" val="308115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3335AEB8-AA73-0152-2908-C3902B697A51}"/>
              </a:ext>
            </a:extLst>
          </p:cNvPr>
          <p:cNvCxnSpPr/>
          <p:nvPr/>
        </p:nvCxnSpPr>
        <p:spPr>
          <a:xfrm>
            <a:off x="2587883" y="441960"/>
            <a:ext cx="0" cy="2697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9E3FD17A-789D-40C9-9C98-7229E87E5546}"/>
              </a:ext>
            </a:extLst>
          </p:cNvPr>
          <p:cNvSpPr txBox="1"/>
          <p:nvPr/>
        </p:nvSpPr>
        <p:spPr>
          <a:xfrm>
            <a:off x="2634881" y="453737"/>
            <a:ext cx="1043039" cy="246221"/>
          </a:xfrm>
          <a:prstGeom prst="rect">
            <a:avLst/>
          </a:prstGeom>
          <a:noFill/>
        </p:spPr>
        <p:txBody>
          <a:bodyPr wrap="square" rtlCol="0">
            <a:noAutofit/>
          </a:bodyPr>
          <a:lstStyle/>
          <a:p>
            <a:r>
              <a:rPr lang="en-US" altLang="zh-CN" sz="1000" dirty="0">
                <a:solidFill>
                  <a:schemeClr val="bg1">
                    <a:lumMod val="75000"/>
                    <a:alpha val="64000"/>
                  </a:schemeClr>
                </a:solidFill>
                <a:cs typeface="+mn-ea"/>
                <a:sym typeface="+mn-lt"/>
              </a:rPr>
              <a:t>Achievement</a:t>
            </a:r>
          </a:p>
        </p:txBody>
      </p:sp>
      <p:pic>
        <p:nvPicPr>
          <p:cNvPr id="3" name="图片 2">
            <a:extLst>
              <a:ext uri="{FF2B5EF4-FFF2-40B4-BE49-F238E27FC236}">
                <a16:creationId xmlns:a16="http://schemas.microsoft.com/office/drawing/2014/main" id="{22E68FE9-91E5-A518-8170-1EE961D3FCA9}"/>
              </a:ext>
            </a:extLst>
          </p:cNvPr>
          <p:cNvPicPr>
            <a:picLocks noChangeAspect="1"/>
          </p:cNvPicPr>
          <p:nvPr/>
        </p:nvPicPr>
        <p:blipFill>
          <a:blip r:embed="rId2"/>
          <a:stretch>
            <a:fillRect/>
          </a:stretch>
        </p:blipFill>
        <p:spPr>
          <a:xfrm>
            <a:off x="1360576" y="1594773"/>
            <a:ext cx="4581144" cy="3054096"/>
          </a:xfrm>
          <a:prstGeom prst="rect">
            <a:avLst/>
          </a:prstGeom>
        </p:spPr>
      </p:pic>
      <p:sp>
        <p:nvSpPr>
          <p:cNvPr id="7" name="矩形: 圆角 6">
            <a:extLst>
              <a:ext uri="{FF2B5EF4-FFF2-40B4-BE49-F238E27FC236}">
                <a16:creationId xmlns:a16="http://schemas.microsoft.com/office/drawing/2014/main" id="{79FF36E5-897F-FE3E-BC27-816B9AF62411}"/>
              </a:ext>
            </a:extLst>
          </p:cNvPr>
          <p:cNvSpPr/>
          <p:nvPr/>
        </p:nvSpPr>
        <p:spPr>
          <a:xfrm>
            <a:off x="6554368" y="1594774"/>
            <a:ext cx="1494943" cy="445270"/>
          </a:xfrm>
          <a:prstGeom prst="roundRect">
            <a:avLst>
              <a:gd name="adj" fmla="val 8120"/>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8" name="文本框 7">
            <a:extLst>
              <a:ext uri="{FF2B5EF4-FFF2-40B4-BE49-F238E27FC236}">
                <a16:creationId xmlns:a16="http://schemas.microsoft.com/office/drawing/2014/main" id="{FB55CC5D-5691-F363-402D-2704985DF261}"/>
              </a:ext>
            </a:extLst>
          </p:cNvPr>
          <p:cNvSpPr txBox="1"/>
          <p:nvPr/>
        </p:nvSpPr>
        <p:spPr>
          <a:xfrm>
            <a:off x="6554367" y="1583543"/>
            <a:ext cx="1494943" cy="293334"/>
          </a:xfrm>
          <a:prstGeom prst="rect">
            <a:avLst/>
          </a:prstGeom>
          <a:noFill/>
        </p:spPr>
        <p:txBody>
          <a:bodyPr wrap="square" rtlCol="0">
            <a:noAutofit/>
          </a:bodyPr>
          <a:lstStyle/>
          <a:p>
            <a:pPr algn="ctr"/>
            <a:r>
              <a:rPr lang="zh-CN" altLang="en-US" sz="2400" dirty="0">
                <a:solidFill>
                  <a:schemeClr val="accent1"/>
                </a:solidFill>
              </a:rPr>
              <a:t>回顾过去</a:t>
            </a:r>
          </a:p>
        </p:txBody>
      </p:sp>
      <p:sp>
        <p:nvSpPr>
          <p:cNvPr id="9" name="矩形: 圆角 8">
            <a:extLst>
              <a:ext uri="{FF2B5EF4-FFF2-40B4-BE49-F238E27FC236}">
                <a16:creationId xmlns:a16="http://schemas.microsoft.com/office/drawing/2014/main" id="{55552CF2-2F8F-BBE1-805B-5E50BE03659C}"/>
              </a:ext>
            </a:extLst>
          </p:cNvPr>
          <p:cNvSpPr/>
          <p:nvPr/>
        </p:nvSpPr>
        <p:spPr>
          <a:xfrm>
            <a:off x="6606185" y="3592172"/>
            <a:ext cx="1494943" cy="445270"/>
          </a:xfrm>
          <a:prstGeom prst="roundRect">
            <a:avLst>
              <a:gd name="adj" fmla="val 8120"/>
            </a:avLst>
          </a:prstGeom>
          <a:gradFill flip="none" rotWithShape="1">
            <a:gsLst>
              <a:gs pos="100000">
                <a:schemeClr val="accent1">
                  <a:lumMod val="40000"/>
                  <a:lumOff val="60000"/>
                </a:schemeClr>
              </a:gs>
              <a:gs pos="80000">
                <a:schemeClr val="accent1">
                  <a:lumMod val="20000"/>
                  <a:lumOff val="80000"/>
                  <a:alpha val="88000"/>
                </a:schemeClr>
              </a:gs>
              <a:gs pos="5442">
                <a:schemeClr val="bg1">
                  <a:alpha val="0"/>
                </a:schemeClr>
              </a:gs>
              <a:gs pos="27000">
                <a:schemeClr val="accent1">
                  <a:lumMod val="0"/>
                  <a:lumOff val="100000"/>
                  <a:alpha val="0"/>
                </a:schemeClr>
              </a:gs>
            </a:gsLst>
            <a:lin ang="2700000" scaled="1"/>
            <a:tileRect/>
          </a:gradFill>
          <a:ln>
            <a:gradFill>
              <a:gsLst>
                <a:gs pos="0">
                  <a:schemeClr val="bg1"/>
                </a:gs>
                <a:gs pos="100000">
                  <a:schemeClr val="accent1">
                    <a:lumMod val="60000"/>
                    <a:lumOff val="40000"/>
                  </a:schemeClr>
                </a:gs>
              </a:gsLst>
              <a:lin ang="5400000" scaled="1"/>
            </a:gradFill>
          </a:ln>
          <a:effectLst>
            <a:outerShdw blurRad="469900" dist="114300" dir="16200000" sx="99000" sy="99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mn-ea"/>
              <a:sym typeface="+mn-lt"/>
            </a:endParaRPr>
          </a:p>
        </p:txBody>
      </p:sp>
      <p:sp>
        <p:nvSpPr>
          <p:cNvPr id="10" name="文本框 9">
            <a:extLst>
              <a:ext uri="{FF2B5EF4-FFF2-40B4-BE49-F238E27FC236}">
                <a16:creationId xmlns:a16="http://schemas.microsoft.com/office/drawing/2014/main" id="{43F4FD7E-9EE2-05D3-6C33-041D4C935C91}"/>
              </a:ext>
            </a:extLst>
          </p:cNvPr>
          <p:cNvSpPr txBox="1"/>
          <p:nvPr/>
        </p:nvSpPr>
        <p:spPr>
          <a:xfrm>
            <a:off x="6581538" y="3591229"/>
            <a:ext cx="1591055" cy="369332"/>
          </a:xfrm>
          <a:prstGeom prst="rect">
            <a:avLst/>
          </a:prstGeom>
          <a:noFill/>
        </p:spPr>
        <p:txBody>
          <a:bodyPr wrap="square" rtlCol="0">
            <a:noAutofit/>
          </a:bodyPr>
          <a:lstStyle/>
          <a:p>
            <a:pPr algn="ctr"/>
            <a:r>
              <a:rPr lang="zh-CN" altLang="en-US" sz="2400" dirty="0">
                <a:solidFill>
                  <a:schemeClr val="accent1"/>
                </a:solidFill>
              </a:rPr>
              <a:t>展望未来</a:t>
            </a:r>
          </a:p>
        </p:txBody>
      </p:sp>
      <p:sp>
        <p:nvSpPr>
          <p:cNvPr id="11" name="文本框 10">
            <a:extLst>
              <a:ext uri="{FF2B5EF4-FFF2-40B4-BE49-F238E27FC236}">
                <a16:creationId xmlns:a16="http://schemas.microsoft.com/office/drawing/2014/main" id="{7E758035-EBE7-F50D-974A-2F7C9198F3D2}"/>
              </a:ext>
            </a:extLst>
          </p:cNvPr>
          <p:cNvSpPr txBox="1"/>
          <p:nvPr/>
        </p:nvSpPr>
        <p:spPr>
          <a:xfrm>
            <a:off x="6554368" y="2128251"/>
            <a:ext cx="4340353" cy="1466555"/>
          </a:xfrm>
          <a:prstGeom prst="rect">
            <a:avLst/>
          </a:prstGeom>
          <a:noFill/>
        </p:spPr>
        <p:txBody>
          <a:bodyPr wrap="square" rtlCol="0">
            <a:noAutofit/>
          </a:bodyPr>
          <a:lstStyle/>
          <a:p>
            <a:pPr>
              <a:lnSpc>
                <a:spcPct val="130000"/>
              </a:lnSpc>
            </a:pPr>
            <a:r>
              <a:rPr lang="zh-CN" altLang="en-US" sz="1400" dirty="0"/>
              <a:t>对于过去得与失，我会吸取有利因素强化自己工作能力，把不利因素在自己以后工作中排除，一年的工作让我在成为一名台格职工道路 上不断前进</a:t>
            </a:r>
            <a:endParaRPr lang="en-US" altLang="zh-CN" sz="1400" dirty="0"/>
          </a:p>
          <a:p>
            <a:pPr>
              <a:lnSpc>
                <a:spcPct val="130000"/>
              </a:lnSpc>
            </a:pPr>
            <a:r>
              <a:rPr lang="zh-CN" altLang="en-US" sz="1400" dirty="0"/>
              <a:t>我相信通过我努力和同事合作，以及领导们指导，我会成为一 名优秀员工， 充分发挥我个人能力</a:t>
            </a:r>
            <a:endParaRPr lang="en-US" altLang="zh-CN" sz="1400" dirty="0">
              <a:solidFill>
                <a:schemeClr val="tx1">
                  <a:lumMod val="75000"/>
                  <a:lumOff val="25000"/>
                </a:schemeClr>
              </a:solidFill>
              <a:cs typeface="+mn-ea"/>
              <a:sym typeface="+mn-lt"/>
            </a:endParaRPr>
          </a:p>
        </p:txBody>
      </p:sp>
      <p:sp>
        <p:nvSpPr>
          <p:cNvPr id="12" name="文本框 11">
            <a:extLst>
              <a:ext uri="{FF2B5EF4-FFF2-40B4-BE49-F238E27FC236}">
                <a16:creationId xmlns:a16="http://schemas.microsoft.com/office/drawing/2014/main" id="{CF9F7998-B6A6-6B23-0D08-7F2B3D7A532B}"/>
              </a:ext>
            </a:extLst>
          </p:cNvPr>
          <p:cNvSpPr txBox="1"/>
          <p:nvPr/>
        </p:nvSpPr>
        <p:spPr>
          <a:xfrm>
            <a:off x="6554368" y="4125649"/>
            <a:ext cx="4288539" cy="626325"/>
          </a:xfrm>
          <a:prstGeom prst="rect">
            <a:avLst/>
          </a:prstGeom>
          <a:noFill/>
        </p:spPr>
        <p:txBody>
          <a:bodyPr wrap="square" rtlCol="0">
            <a:noAutofit/>
          </a:bodyPr>
          <a:lstStyle/>
          <a:p>
            <a:pPr>
              <a:lnSpc>
                <a:spcPct val="130000"/>
              </a:lnSpc>
            </a:pPr>
            <a:r>
              <a:rPr lang="zh-CN" altLang="en-US" sz="1400" dirty="0"/>
              <a:t>我还会继续不断努力下去，我相信，只要我在岗位上一天， 我就会做出自己最大努力</a:t>
            </a:r>
            <a:endParaRPr lang="zh-CN" altLang="en-US" sz="1400" dirty="0">
              <a:solidFill>
                <a:schemeClr val="tx1">
                  <a:lumMod val="75000"/>
                  <a:lumOff val="25000"/>
                </a:schemeClr>
              </a:solidFill>
              <a:cs typeface="+mn-ea"/>
              <a:sym typeface="+mn-lt"/>
            </a:endParaRPr>
          </a:p>
        </p:txBody>
      </p:sp>
      <p:sp>
        <p:nvSpPr>
          <p:cNvPr id="13" name="椭圆 12">
            <a:extLst>
              <a:ext uri="{FF2B5EF4-FFF2-40B4-BE49-F238E27FC236}">
                <a16:creationId xmlns:a16="http://schemas.microsoft.com/office/drawing/2014/main" id="{BEED4E4D-B882-7689-966C-2B5799845B5C}"/>
              </a:ext>
            </a:extLst>
          </p:cNvPr>
          <p:cNvSpPr/>
          <p:nvPr/>
        </p:nvSpPr>
        <p:spPr>
          <a:xfrm>
            <a:off x="1360576" y="5308021"/>
            <a:ext cx="128016" cy="128016"/>
          </a:xfrm>
          <a:prstGeom prst="ellipse">
            <a:avLst/>
          </a:prstGeom>
          <a:gradFill>
            <a:gsLst>
              <a:gs pos="0">
                <a:schemeClr val="accent1">
                  <a:lumMod val="5000"/>
                  <a:lumOff val="95000"/>
                </a:schemeClr>
              </a:gs>
              <a:gs pos="74000">
                <a:schemeClr val="accent1">
                  <a:lumMod val="60000"/>
                  <a:lumOff val="40000"/>
                </a:schemeClr>
              </a:gs>
              <a:gs pos="83000">
                <a:schemeClr val="accent1">
                  <a:lumMod val="60000"/>
                  <a:lumOff val="40000"/>
                </a:schemeClr>
              </a:gs>
              <a:gs pos="100000">
                <a:schemeClr val="accent1">
                  <a:lumMod val="40000"/>
                  <a:lumOff val="60000"/>
                </a:schemeClr>
              </a:gs>
            </a:gsLst>
            <a:lin ang="5400000" scaled="1"/>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文本框 13">
            <a:extLst>
              <a:ext uri="{FF2B5EF4-FFF2-40B4-BE49-F238E27FC236}">
                <a16:creationId xmlns:a16="http://schemas.microsoft.com/office/drawing/2014/main" id="{EB6FA010-0BDE-F1DC-E9C6-A107AC28852C}"/>
              </a:ext>
            </a:extLst>
          </p:cNvPr>
          <p:cNvSpPr txBox="1"/>
          <p:nvPr/>
        </p:nvSpPr>
        <p:spPr>
          <a:xfrm>
            <a:off x="1635415" y="5206422"/>
            <a:ext cx="9207492" cy="634533"/>
          </a:xfrm>
          <a:prstGeom prst="rect">
            <a:avLst/>
          </a:prstGeom>
          <a:noFill/>
        </p:spPr>
        <p:txBody>
          <a:bodyPr wrap="square" rtlCol="0">
            <a:noAutofit/>
          </a:bodyPr>
          <a:lstStyle/>
          <a:p>
            <a:pPr>
              <a:lnSpc>
                <a:spcPct val="130000"/>
              </a:lnSpc>
            </a:pPr>
            <a:r>
              <a:rPr lang="zh-CN" altLang="en-US" sz="1400" b="0" i="0" dirty="0">
                <a:solidFill>
                  <a:srgbClr val="121212"/>
                </a:solidFill>
                <a:effectLst/>
                <a:latin typeface="微软雅黑" panose="020B0503020204020204" pitchFamily="34" charset="-122"/>
              </a:rPr>
              <a:t>学习是无止境的，仅有不断更新知识和技术，才能跟上设备自动化日益发展的需要，仅有永远不断的努力学习，追求知识，技术的高层次，才能满足安全、稳定、经济的运行</a:t>
            </a:r>
            <a:endParaRPr lang="zh-CN" altLang="en-US" sz="14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2CE7F9CD-F6A0-6C7A-F9B9-5FF0E82D1946}"/>
              </a:ext>
            </a:extLst>
          </p:cNvPr>
          <p:cNvSpPr txBox="1"/>
          <p:nvPr/>
        </p:nvSpPr>
        <p:spPr>
          <a:xfrm>
            <a:off x="975360" y="240291"/>
            <a:ext cx="1966404" cy="600485"/>
          </a:xfrm>
          <a:prstGeom prst="rect">
            <a:avLst/>
          </a:prstGeom>
          <a:noFill/>
        </p:spPr>
        <p:txBody>
          <a:bodyPr wrap="square">
            <a:noAutofit/>
          </a:bodyPr>
          <a:lstStyle>
            <a:defPPr>
              <a:defRPr lang="zh-CN"/>
            </a:defPPr>
            <a:lvl1pPr marR="0" lvl="0" indent="0" fontAlgn="auto">
              <a:lnSpc>
                <a:spcPct val="125000"/>
              </a:lnSpc>
              <a:spcBef>
                <a:spcPts val="0"/>
              </a:spcBef>
              <a:spcAft>
                <a:spcPts val="0"/>
              </a:spcAft>
              <a:buClrTx/>
              <a:buSzTx/>
              <a:buFontTx/>
              <a:buNone/>
              <a:tabLst/>
              <a:defRPr kumimoji="1" sz="1600" b="0" i="0" u="none" strike="noStrike" cap="none" spc="0" normalizeH="0" baseline="0">
                <a:ln>
                  <a:noFill/>
                </a:ln>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800" dirty="0">
                <a:solidFill>
                  <a:schemeClr val="accent1"/>
                </a:solidFill>
                <a:latin typeface="+mj-ea"/>
                <a:ea typeface="+mj-ea"/>
                <a:cs typeface="+mn-ea"/>
                <a:sym typeface="+mn-lt"/>
              </a:rPr>
              <a:t>工作业绩</a:t>
            </a:r>
          </a:p>
        </p:txBody>
      </p:sp>
    </p:spTree>
    <p:extLst>
      <p:ext uri="{BB962C8B-B14F-4D97-AF65-F5344CB8AC3E}">
        <p14:creationId xmlns:p14="http://schemas.microsoft.com/office/powerpoint/2010/main" val="244235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32292;#38727;#175705;"/>
</p:tagLst>
</file>

<file path=ppt/tags/tag2.xml><?xml version="1.0" encoding="utf-8"?>
<p:tagLst xmlns:a="http://schemas.openxmlformats.org/drawingml/2006/main" xmlns:r="http://schemas.openxmlformats.org/officeDocument/2006/relationships" xmlns:p="http://schemas.openxmlformats.org/presentationml/2006/main">
  <p:tag name="ISLIDE.ICON" val="#401296;#401295;#401294;"/>
</p:tagLst>
</file>

<file path=ppt/theme/theme1.xml><?xml version="1.0" encoding="utf-8"?>
<a:theme xmlns:a="http://schemas.openxmlformats.org/drawingml/2006/main" name="Office 主题​​">
  <a:themeElements>
    <a:clrScheme name="自定义 37">
      <a:dk1>
        <a:sysClr val="windowText" lastClr="000000"/>
      </a:dk1>
      <a:lt1>
        <a:sysClr val="window" lastClr="FFFFFF"/>
      </a:lt1>
      <a:dk2>
        <a:srgbClr val="44546A"/>
      </a:dk2>
      <a:lt2>
        <a:srgbClr val="E7E6E6"/>
      </a:lt2>
      <a:accent1>
        <a:srgbClr val="54B9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5">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2889</TotalTime>
  <Words>2865</Words>
  <Application>Microsoft Office PowerPoint</Application>
  <PresentationFormat>宽屏</PresentationFormat>
  <Paragraphs>351</Paragraphs>
  <Slides>32</Slides>
  <Notes>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32</vt:i4>
      </vt:variant>
    </vt:vector>
  </HeadingPairs>
  <TitlesOfParts>
    <vt:vector size="38" baseType="lpstr">
      <vt:lpstr>Microsoft YaHei Light</vt:lpstr>
      <vt:lpstr>等线</vt:lpstr>
      <vt:lpstr>微软雅黑</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木白MuBai设计</dc:creator>
  <cp:lastModifiedBy>张 佰祺</cp:lastModifiedBy>
  <cp:revision>53</cp:revision>
  <dcterms:created xsi:type="dcterms:W3CDTF">2021-04-12T11:28:45Z</dcterms:created>
  <dcterms:modified xsi:type="dcterms:W3CDTF">2022-08-25T02:29:27Z</dcterms:modified>
</cp:coreProperties>
</file>