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handoutMasterIdLst>
    <p:handoutMasterId r:id="rId64"/>
  </p:handoutMasterIdLst>
  <p:sldIdLst>
    <p:sldId id="259" r:id="rId3"/>
    <p:sldId id="256" r:id="rId4"/>
    <p:sldId id="285" r:id="rId5"/>
    <p:sldId id="260" r:id="rId6"/>
    <p:sldId id="261" r:id="rId7"/>
    <p:sldId id="262" r:id="rId8"/>
    <p:sldId id="263" r:id="rId9"/>
    <p:sldId id="264" r:id="rId10"/>
    <p:sldId id="271" r:id="rId11"/>
    <p:sldId id="274" r:id="rId12"/>
    <p:sldId id="266" r:id="rId13"/>
    <p:sldId id="267" r:id="rId14"/>
    <p:sldId id="268" r:id="rId15"/>
    <p:sldId id="269" r:id="rId16"/>
    <p:sldId id="270" r:id="rId17"/>
    <p:sldId id="272" r:id="rId18"/>
    <p:sldId id="273" r:id="rId19"/>
    <p:sldId id="275" r:id="rId20"/>
    <p:sldId id="276" r:id="rId21"/>
    <p:sldId id="277" r:id="rId22"/>
    <p:sldId id="278" r:id="rId23"/>
    <p:sldId id="279" r:id="rId24"/>
    <p:sldId id="280" r:id="rId25"/>
    <p:sldId id="292" r:id="rId26"/>
    <p:sldId id="281" r:id="rId27"/>
    <p:sldId id="290" r:id="rId28"/>
    <p:sldId id="283" r:id="rId29"/>
    <p:sldId id="284" r:id="rId30"/>
    <p:sldId id="293" r:id="rId31"/>
    <p:sldId id="289" r:id="rId32"/>
    <p:sldId id="324" r:id="rId33"/>
    <p:sldId id="295" r:id="rId34"/>
    <p:sldId id="296"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350" r:id="rId61"/>
    <p:sldId id="323" r:id="rId62"/>
    <p:sldId id="314" r:id="rId63"/>
  </p:sldIdLst>
  <p:sldSz cx="12192000" cy="6858000"/>
  <p:notesSz cx="6858000" cy="9144000"/>
  <p:custDataLst>
    <p:tags r:id="rId6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配色1" id="{454E4039-588C-4006-90C6-F18D0BEC235D}">
          <p14:sldIdLst>
            <p14:sldId id="259"/>
            <p14:sldId id="256"/>
            <p14:sldId id="285"/>
            <p14:sldId id="260"/>
            <p14:sldId id="261"/>
            <p14:sldId id="262"/>
            <p14:sldId id="263"/>
            <p14:sldId id="264"/>
            <p14:sldId id="271"/>
            <p14:sldId id="274"/>
            <p14:sldId id="266"/>
            <p14:sldId id="267"/>
            <p14:sldId id="268"/>
            <p14:sldId id="269"/>
            <p14:sldId id="270"/>
            <p14:sldId id="272"/>
            <p14:sldId id="273"/>
            <p14:sldId id="275"/>
            <p14:sldId id="276"/>
            <p14:sldId id="277"/>
            <p14:sldId id="278"/>
            <p14:sldId id="279"/>
            <p14:sldId id="280"/>
            <p14:sldId id="292"/>
            <p14:sldId id="281"/>
            <p14:sldId id="290"/>
            <p14:sldId id="283"/>
            <p14:sldId id="284"/>
            <p14:sldId id="293"/>
            <p14:sldId id="289"/>
          </p14:sldIdLst>
        </p14:section>
        <p14:section name="配色2" id="{0FE8A13C-8682-475A-8853-32E87304C423}">
          <p14:sldIdLst>
            <p14:sldId id="324"/>
            <p14:sldId id="295"/>
            <p14:sldId id="296"/>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23"/>
          </p14:sldIdLst>
        </p14:section>
        <p14:section name="标注" id="{8BF066F5-9785-4294-9DCE-907037B64C41}">
          <p14:sldIdLst>
            <p14:sldId id="314"/>
          </p14:sldIdLst>
        </p14:section>
      </p14:sectionLst>
    </p:ext>
    <p:ext uri="{EFAFB233-063F-42B5-8137-9DF3F51BA10A}">
      <p15:sldGuideLst xmlns:p15="http://schemas.microsoft.com/office/powerpoint/2012/main">
        <p15:guide id="1" pos="7378" userDrawn="1">
          <p15:clr>
            <a:srgbClr val="A4A3A4"/>
          </p15:clr>
        </p15:guide>
        <p15:guide id="2" pos="302" userDrawn="1">
          <p15:clr>
            <a:srgbClr val="A4A3A4"/>
          </p15:clr>
        </p15:guide>
        <p15:guide id="3" orient="horz" pos="4065" userDrawn="1">
          <p15:clr>
            <a:srgbClr val="A4A3A4"/>
          </p15:clr>
        </p15:guide>
        <p15:guide id="4" orient="horz" pos="45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24C72F-BDEE-4B6B-BD5E-DD49613BB380}" v="14" dt="2022-01-27T06:08:45.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28" autoAdjust="0"/>
    <p:restoredTop sz="94660"/>
  </p:normalViewPr>
  <p:slideViewPr>
    <p:cSldViewPr snapToGrid="0">
      <p:cViewPr>
        <p:scale>
          <a:sx n="50" d="100"/>
          <a:sy n="50" d="100"/>
        </p:scale>
        <p:origin x="422" y="653"/>
      </p:cViewPr>
      <p:guideLst>
        <p:guide pos="7378"/>
        <p:guide pos="302"/>
        <p:guide orient="horz" pos="4065"/>
        <p:guide orient="horz" pos="459"/>
      </p:guideLst>
    </p:cSldViewPr>
  </p:slideViewPr>
  <p:notesTextViewPr>
    <p:cViewPr>
      <p:scale>
        <a:sx n="1" d="1"/>
        <a:sy n="1" d="1"/>
      </p:scale>
      <p:origin x="0" y="0"/>
    </p:cViewPr>
  </p:notesTextViewPr>
  <p:sorterViewPr>
    <p:cViewPr>
      <p:scale>
        <a:sx n="75" d="100"/>
        <a:sy n="75" d="100"/>
      </p:scale>
      <p:origin x="0" y="-9974"/>
    </p:cViewPr>
  </p:sorterViewPr>
  <p:notesViewPr>
    <p:cSldViewPr snapToGrid="0">
      <p:cViewPr varScale="1">
        <p:scale>
          <a:sx n="60" d="100"/>
          <a:sy n="60" d="100"/>
        </p:scale>
        <p:origin x="2410" y="3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Zhang (FA Talent)" userId="474f572f-8271-4f60-858e-cee871e0aec6" providerId="ADAL" clId="{0524C72F-BDEE-4B6B-BD5E-DD49613BB380}"/>
    <pc:docChg chg="undo custSel addSld delSld modSld modMainMaster modSection">
      <pc:chgData name="Xin Zhang (FA Talent)" userId="474f572f-8271-4f60-858e-cee871e0aec6" providerId="ADAL" clId="{0524C72F-BDEE-4B6B-BD5E-DD49613BB380}" dt="2022-01-27T06:09:03.971" v="57" actId="47"/>
      <pc:docMkLst>
        <pc:docMk/>
      </pc:docMkLst>
      <pc:sldChg chg="addSp modSp mod">
        <pc:chgData name="Xin Zhang (FA Talent)" userId="474f572f-8271-4f60-858e-cee871e0aec6" providerId="ADAL" clId="{0524C72F-BDEE-4B6B-BD5E-DD49613BB380}" dt="2022-01-27T06:05:55.810" v="21"/>
        <pc:sldMkLst>
          <pc:docMk/>
          <pc:sldMk cId="460632024" sldId="259"/>
        </pc:sldMkLst>
        <pc:spChg chg="mod">
          <ac:chgData name="Xin Zhang (FA Talent)" userId="474f572f-8271-4f60-858e-cee871e0aec6" providerId="ADAL" clId="{0524C72F-BDEE-4B6B-BD5E-DD49613BB380}" dt="2022-01-27T06:05:40.450" v="16" actId="20577"/>
          <ac:spMkLst>
            <pc:docMk/>
            <pc:sldMk cId="460632024" sldId="259"/>
            <ac:spMk id="6" creationId="{30BC2533-86B0-408B-833C-9BBD164F1EA1}"/>
          </ac:spMkLst>
        </pc:spChg>
        <pc:spChg chg="mod">
          <ac:chgData name="Xin Zhang (FA Talent)" userId="474f572f-8271-4f60-858e-cee871e0aec6" providerId="ADAL" clId="{0524C72F-BDEE-4B6B-BD5E-DD49613BB380}" dt="2022-01-27T06:05:33.650" v="3" actId="14100"/>
          <ac:spMkLst>
            <pc:docMk/>
            <pc:sldMk cId="460632024" sldId="259"/>
            <ac:spMk id="7" creationId="{3B2503DE-7D10-4EFF-B0EE-5D33D53C1139}"/>
          </ac:spMkLst>
        </pc:spChg>
        <pc:picChg chg="add mod">
          <ac:chgData name="Xin Zhang (FA Talent)" userId="474f572f-8271-4f60-858e-cee871e0aec6" providerId="ADAL" clId="{0524C72F-BDEE-4B6B-BD5E-DD49613BB380}" dt="2022-01-27T06:05:55.810" v="21"/>
          <ac:picMkLst>
            <pc:docMk/>
            <pc:sldMk cId="460632024" sldId="259"/>
            <ac:picMk id="10" creationId="{D0104CAE-02BE-42DC-A14E-DF5AA71BB4A0}"/>
          </ac:picMkLst>
        </pc:picChg>
      </pc:sldChg>
      <pc:sldChg chg="del">
        <pc:chgData name="Xin Zhang (FA Talent)" userId="474f572f-8271-4f60-858e-cee871e0aec6" providerId="ADAL" clId="{0524C72F-BDEE-4B6B-BD5E-DD49613BB380}" dt="2022-01-27T06:09:03.971" v="57" actId="47"/>
        <pc:sldMkLst>
          <pc:docMk/>
          <pc:sldMk cId="2422717289" sldId="286"/>
        </pc:sldMkLst>
      </pc:sldChg>
      <pc:sldChg chg="del">
        <pc:chgData name="Xin Zhang (FA Talent)" userId="474f572f-8271-4f60-858e-cee871e0aec6" providerId="ADAL" clId="{0524C72F-BDEE-4B6B-BD5E-DD49613BB380}" dt="2022-01-27T06:07:35.800" v="37" actId="47"/>
        <pc:sldMkLst>
          <pc:docMk/>
          <pc:sldMk cId="620920648" sldId="287"/>
        </pc:sldMkLst>
      </pc:sldChg>
      <pc:sldChg chg="del">
        <pc:chgData name="Xin Zhang (FA Talent)" userId="474f572f-8271-4f60-858e-cee871e0aec6" providerId="ADAL" clId="{0524C72F-BDEE-4B6B-BD5E-DD49613BB380}" dt="2022-01-27T06:07:35.516" v="36" actId="47"/>
        <pc:sldMkLst>
          <pc:docMk/>
          <pc:sldMk cId="615767686" sldId="288"/>
        </pc:sldMkLst>
      </pc:sldChg>
      <pc:sldChg chg="addSp delSp modSp mod">
        <pc:chgData name="Xin Zhang (FA Talent)" userId="474f572f-8271-4f60-858e-cee871e0aec6" providerId="ADAL" clId="{0524C72F-BDEE-4B6B-BD5E-DD49613BB380}" dt="2022-01-27T06:08:06.187" v="46"/>
        <pc:sldMkLst>
          <pc:docMk/>
          <pc:sldMk cId="4010142961" sldId="289"/>
        </pc:sldMkLst>
        <pc:picChg chg="add mod">
          <ac:chgData name="Xin Zhang (FA Talent)" userId="474f572f-8271-4f60-858e-cee871e0aec6" providerId="ADAL" clId="{0524C72F-BDEE-4B6B-BD5E-DD49613BB380}" dt="2022-01-27T06:08:06.187" v="46"/>
          <ac:picMkLst>
            <pc:docMk/>
            <pc:sldMk cId="4010142961" sldId="289"/>
            <ac:picMk id="4" creationId="{EF6E3A0E-71FF-4F27-AB05-1DD3AE3136B8}"/>
          </ac:picMkLst>
        </pc:picChg>
        <pc:picChg chg="del">
          <ac:chgData name="Xin Zhang (FA Talent)" userId="474f572f-8271-4f60-858e-cee871e0aec6" providerId="ADAL" clId="{0524C72F-BDEE-4B6B-BD5E-DD49613BB380}" dt="2022-01-27T06:07:55.378" v="40" actId="478"/>
          <ac:picMkLst>
            <pc:docMk/>
            <pc:sldMk cId="4010142961" sldId="289"/>
            <ac:picMk id="9" creationId="{BC13DCD4-6036-47C8-AA58-F09765F349D2}"/>
          </ac:picMkLst>
        </pc:picChg>
      </pc:sldChg>
      <pc:sldChg chg="del">
        <pc:chgData name="Xin Zhang (FA Talent)" userId="474f572f-8271-4f60-858e-cee871e0aec6" providerId="ADAL" clId="{0524C72F-BDEE-4B6B-BD5E-DD49613BB380}" dt="2022-01-27T06:07:38.804" v="38" actId="47"/>
        <pc:sldMkLst>
          <pc:docMk/>
          <pc:sldMk cId="3537284671" sldId="291"/>
        </pc:sldMkLst>
      </pc:sldChg>
      <pc:sldChg chg="addSp modSp del">
        <pc:chgData name="Xin Zhang (FA Talent)" userId="474f572f-8271-4f60-858e-cee871e0aec6" providerId="ADAL" clId="{0524C72F-BDEE-4B6B-BD5E-DD49613BB380}" dt="2022-01-27T06:06:25.102" v="25" actId="47"/>
        <pc:sldMkLst>
          <pc:docMk/>
          <pc:sldMk cId="3880498282" sldId="294"/>
        </pc:sldMkLst>
        <pc:picChg chg="add mod">
          <ac:chgData name="Xin Zhang (FA Talent)" userId="474f572f-8271-4f60-858e-cee871e0aec6" providerId="ADAL" clId="{0524C72F-BDEE-4B6B-BD5E-DD49613BB380}" dt="2022-01-27T06:06:15.663" v="24"/>
          <ac:picMkLst>
            <pc:docMk/>
            <pc:sldMk cId="3880498282" sldId="294"/>
            <ac:picMk id="10" creationId="{9E18AEEA-7856-4CB0-BE28-047B448FFB37}"/>
          </ac:picMkLst>
        </pc:picChg>
      </pc:sldChg>
      <pc:sldChg chg="modSp">
        <pc:chgData name="Xin Zhang (FA Talent)" userId="474f572f-8271-4f60-858e-cee871e0aec6" providerId="ADAL" clId="{0524C72F-BDEE-4B6B-BD5E-DD49613BB380}" dt="2022-01-27T06:06:42.234" v="28"/>
        <pc:sldMkLst>
          <pc:docMk/>
          <pc:sldMk cId="4136976408" sldId="296"/>
        </pc:sldMkLst>
        <pc:spChg chg="mod">
          <ac:chgData name="Xin Zhang (FA Talent)" userId="474f572f-8271-4f60-858e-cee871e0aec6" providerId="ADAL" clId="{0524C72F-BDEE-4B6B-BD5E-DD49613BB380}" dt="2022-01-27T06:06:42.234" v="28"/>
          <ac:spMkLst>
            <pc:docMk/>
            <pc:sldMk cId="4136976408" sldId="296"/>
            <ac:spMk id="3" creationId="{FD4E6639-13BB-4D6F-8B5D-7ED5E796F49C}"/>
          </ac:spMkLst>
        </pc:spChg>
        <pc:spChg chg="mod">
          <ac:chgData name="Xin Zhang (FA Talent)" userId="474f572f-8271-4f60-858e-cee871e0aec6" providerId="ADAL" clId="{0524C72F-BDEE-4B6B-BD5E-DD49613BB380}" dt="2022-01-27T06:06:42.234" v="28"/>
          <ac:spMkLst>
            <pc:docMk/>
            <pc:sldMk cId="4136976408" sldId="296"/>
            <ac:spMk id="4" creationId="{66B165E1-1907-47E6-81C9-929AD3E4FE76}"/>
          </ac:spMkLst>
        </pc:spChg>
      </pc:sldChg>
      <pc:sldChg chg="modSp add mod">
        <pc:chgData name="Xin Zhang (FA Talent)" userId="474f572f-8271-4f60-858e-cee871e0aec6" providerId="ADAL" clId="{0524C72F-BDEE-4B6B-BD5E-DD49613BB380}" dt="2022-01-27T06:08:59.409" v="56"/>
        <pc:sldMkLst>
          <pc:docMk/>
          <pc:sldMk cId="3179033524" sldId="314"/>
        </pc:sldMkLst>
        <pc:spChg chg="mod">
          <ac:chgData name="Xin Zhang (FA Talent)" userId="474f572f-8271-4f60-858e-cee871e0aec6" providerId="ADAL" clId="{0524C72F-BDEE-4B6B-BD5E-DD49613BB380}" dt="2022-01-27T06:08:59.409" v="56"/>
          <ac:spMkLst>
            <pc:docMk/>
            <pc:sldMk cId="3179033524" sldId="314"/>
            <ac:spMk id="3" creationId="{9AFB47E1-7AF0-204F-89F0-4C0DE2B37BF5}"/>
          </ac:spMkLst>
        </pc:spChg>
      </pc:sldChg>
      <pc:sldChg chg="addSp delSp modSp mod">
        <pc:chgData name="Xin Zhang (FA Talent)" userId="474f572f-8271-4f60-858e-cee871e0aec6" providerId="ADAL" clId="{0524C72F-BDEE-4B6B-BD5E-DD49613BB380}" dt="2022-01-27T06:08:31.978" v="50"/>
        <pc:sldMkLst>
          <pc:docMk/>
          <pc:sldMk cId="1460633287" sldId="323"/>
        </pc:sldMkLst>
        <pc:spChg chg="mod">
          <ac:chgData name="Xin Zhang (FA Talent)" userId="474f572f-8271-4f60-858e-cee871e0aec6" providerId="ADAL" clId="{0524C72F-BDEE-4B6B-BD5E-DD49613BB380}" dt="2022-01-27T06:06:42.234" v="28"/>
          <ac:spMkLst>
            <pc:docMk/>
            <pc:sldMk cId="1460633287" sldId="323"/>
            <ac:spMk id="7" creationId="{3FC62C18-ECD0-4742-A247-6412EF14348B}"/>
          </ac:spMkLst>
        </pc:spChg>
        <pc:picChg chg="add mod">
          <ac:chgData name="Xin Zhang (FA Talent)" userId="474f572f-8271-4f60-858e-cee871e0aec6" providerId="ADAL" clId="{0524C72F-BDEE-4B6B-BD5E-DD49613BB380}" dt="2022-01-27T06:08:31.978" v="50"/>
          <ac:picMkLst>
            <pc:docMk/>
            <pc:sldMk cId="1460633287" sldId="323"/>
            <ac:picMk id="4" creationId="{31294CCF-101A-4166-97F5-5C59A1585B6F}"/>
          </ac:picMkLst>
        </pc:picChg>
        <pc:picChg chg="del">
          <ac:chgData name="Xin Zhang (FA Talent)" userId="474f572f-8271-4f60-858e-cee871e0aec6" providerId="ADAL" clId="{0524C72F-BDEE-4B6B-BD5E-DD49613BB380}" dt="2022-01-27T06:07:44.750" v="39" actId="478"/>
          <ac:picMkLst>
            <pc:docMk/>
            <pc:sldMk cId="1460633287" sldId="323"/>
            <ac:picMk id="9" creationId="{BC13DCD4-6036-47C8-AA58-F09765F349D2}"/>
          </ac:picMkLst>
        </pc:picChg>
      </pc:sldChg>
      <pc:sldChg chg="modSp mod">
        <pc:chgData name="Xin Zhang (FA Talent)" userId="474f572f-8271-4f60-858e-cee871e0aec6" providerId="ADAL" clId="{0524C72F-BDEE-4B6B-BD5E-DD49613BB380}" dt="2022-01-27T06:07:26.457" v="35" actId="20577"/>
        <pc:sldMkLst>
          <pc:docMk/>
          <pc:sldMk cId="359209069" sldId="324"/>
        </pc:sldMkLst>
        <pc:spChg chg="mod">
          <ac:chgData name="Xin Zhang (FA Talent)" userId="474f572f-8271-4f60-858e-cee871e0aec6" providerId="ADAL" clId="{0524C72F-BDEE-4B6B-BD5E-DD49613BB380}" dt="2022-01-27T06:06:42.234" v="28"/>
          <ac:spMkLst>
            <pc:docMk/>
            <pc:sldMk cId="359209069" sldId="324"/>
            <ac:spMk id="2" creationId="{BED71D0D-8268-4B27-A6D2-DEDC07CE7B40}"/>
          </ac:spMkLst>
        </pc:spChg>
        <pc:spChg chg="mod">
          <ac:chgData name="Xin Zhang (FA Talent)" userId="474f572f-8271-4f60-858e-cee871e0aec6" providerId="ADAL" clId="{0524C72F-BDEE-4B6B-BD5E-DD49613BB380}" dt="2022-01-27T06:06:42.234" v="28"/>
          <ac:spMkLst>
            <pc:docMk/>
            <pc:sldMk cId="359209069" sldId="324"/>
            <ac:spMk id="3" creationId="{6A1D1E37-E17A-420C-BAEE-617217A82012}"/>
          </ac:spMkLst>
        </pc:spChg>
        <pc:spChg chg="mod">
          <ac:chgData name="Xin Zhang (FA Talent)" userId="474f572f-8271-4f60-858e-cee871e0aec6" providerId="ADAL" clId="{0524C72F-BDEE-4B6B-BD5E-DD49613BB380}" dt="2022-01-27T06:07:26.457" v="35" actId="20577"/>
          <ac:spMkLst>
            <pc:docMk/>
            <pc:sldMk cId="359209069" sldId="324"/>
            <ac:spMk id="6" creationId="{30BC2533-86B0-408B-833C-9BBD164F1EA1}"/>
          </ac:spMkLst>
        </pc:spChg>
        <pc:spChg chg="mod">
          <ac:chgData name="Xin Zhang (FA Talent)" userId="474f572f-8271-4f60-858e-cee871e0aec6" providerId="ADAL" clId="{0524C72F-BDEE-4B6B-BD5E-DD49613BB380}" dt="2022-01-27T06:07:22.538" v="29" actId="14100"/>
          <ac:spMkLst>
            <pc:docMk/>
            <pc:sldMk cId="359209069" sldId="324"/>
            <ac:spMk id="7" creationId="{3B2503DE-7D10-4EFF-B0EE-5D33D53C1139}"/>
          </ac:spMkLst>
        </pc:spChg>
      </pc:sldChg>
      <pc:sldChg chg="modSp">
        <pc:chgData name="Xin Zhang (FA Talent)" userId="474f572f-8271-4f60-858e-cee871e0aec6" providerId="ADAL" clId="{0524C72F-BDEE-4B6B-BD5E-DD49613BB380}" dt="2022-01-27T06:06:42.234" v="28"/>
        <pc:sldMkLst>
          <pc:docMk/>
          <pc:sldMk cId="1817885789" sldId="325"/>
        </pc:sldMkLst>
        <pc:spChg chg="mod">
          <ac:chgData name="Xin Zhang (FA Talent)" userId="474f572f-8271-4f60-858e-cee871e0aec6" providerId="ADAL" clId="{0524C72F-BDEE-4B6B-BD5E-DD49613BB380}" dt="2022-01-27T06:06:42.234" v="28"/>
          <ac:spMkLst>
            <pc:docMk/>
            <pc:sldMk cId="1817885789" sldId="325"/>
            <ac:spMk id="2" creationId="{0E42507F-6F23-435D-B94A-90B0A6480E5E}"/>
          </ac:spMkLst>
        </pc:spChg>
      </pc:sldChg>
      <pc:sldChg chg="modSp">
        <pc:chgData name="Xin Zhang (FA Talent)" userId="474f572f-8271-4f60-858e-cee871e0aec6" providerId="ADAL" clId="{0524C72F-BDEE-4B6B-BD5E-DD49613BB380}" dt="2022-01-27T06:06:42.234" v="28"/>
        <pc:sldMkLst>
          <pc:docMk/>
          <pc:sldMk cId="261159828" sldId="327"/>
        </pc:sldMkLst>
        <pc:spChg chg="mod">
          <ac:chgData name="Xin Zhang (FA Talent)" userId="474f572f-8271-4f60-858e-cee871e0aec6" providerId="ADAL" clId="{0524C72F-BDEE-4B6B-BD5E-DD49613BB380}" dt="2022-01-27T06:06:42.234" v="28"/>
          <ac:spMkLst>
            <pc:docMk/>
            <pc:sldMk cId="261159828" sldId="327"/>
            <ac:spMk id="2" creationId="{36FFF91D-22A0-4E7E-81FD-0B9079C9DFDB}"/>
          </ac:spMkLst>
        </pc:spChg>
      </pc:sldChg>
      <pc:sldChg chg="modSp">
        <pc:chgData name="Xin Zhang (FA Talent)" userId="474f572f-8271-4f60-858e-cee871e0aec6" providerId="ADAL" clId="{0524C72F-BDEE-4B6B-BD5E-DD49613BB380}" dt="2022-01-27T06:06:42.234" v="28"/>
        <pc:sldMkLst>
          <pc:docMk/>
          <pc:sldMk cId="1662885900" sldId="330"/>
        </pc:sldMkLst>
        <pc:spChg chg="mod">
          <ac:chgData name="Xin Zhang (FA Talent)" userId="474f572f-8271-4f60-858e-cee871e0aec6" providerId="ADAL" clId="{0524C72F-BDEE-4B6B-BD5E-DD49613BB380}" dt="2022-01-27T06:06:42.234" v="28"/>
          <ac:spMkLst>
            <pc:docMk/>
            <pc:sldMk cId="1662885900" sldId="330"/>
            <ac:spMk id="2" creationId="{C2065D51-D1D5-4A99-8E05-06D58BD7AA78}"/>
          </ac:spMkLst>
        </pc:spChg>
      </pc:sldChg>
      <pc:sldChg chg="modSp">
        <pc:chgData name="Xin Zhang (FA Talent)" userId="474f572f-8271-4f60-858e-cee871e0aec6" providerId="ADAL" clId="{0524C72F-BDEE-4B6B-BD5E-DD49613BB380}" dt="2022-01-27T06:06:42.234" v="28"/>
        <pc:sldMkLst>
          <pc:docMk/>
          <pc:sldMk cId="3443549581" sldId="331"/>
        </pc:sldMkLst>
        <pc:spChg chg="mod">
          <ac:chgData name="Xin Zhang (FA Talent)" userId="474f572f-8271-4f60-858e-cee871e0aec6" providerId="ADAL" clId="{0524C72F-BDEE-4B6B-BD5E-DD49613BB380}" dt="2022-01-27T06:06:42.234" v="28"/>
          <ac:spMkLst>
            <pc:docMk/>
            <pc:sldMk cId="3443549581" sldId="331"/>
            <ac:spMk id="3" creationId="{AAF07E6D-B669-408E-A047-2BCF32C996F2}"/>
          </ac:spMkLst>
        </pc:spChg>
        <pc:spChg chg="mod">
          <ac:chgData name="Xin Zhang (FA Talent)" userId="474f572f-8271-4f60-858e-cee871e0aec6" providerId="ADAL" clId="{0524C72F-BDEE-4B6B-BD5E-DD49613BB380}" dt="2022-01-27T06:06:42.234" v="28"/>
          <ac:spMkLst>
            <pc:docMk/>
            <pc:sldMk cId="3443549581" sldId="331"/>
            <ac:spMk id="4" creationId="{D77F26A7-526C-4C37-AD14-CD31CF82E0F0}"/>
          </ac:spMkLst>
        </pc:spChg>
      </pc:sldChg>
      <pc:sldChg chg="modSp">
        <pc:chgData name="Xin Zhang (FA Talent)" userId="474f572f-8271-4f60-858e-cee871e0aec6" providerId="ADAL" clId="{0524C72F-BDEE-4B6B-BD5E-DD49613BB380}" dt="2022-01-27T06:06:42.234" v="28"/>
        <pc:sldMkLst>
          <pc:docMk/>
          <pc:sldMk cId="3208421589" sldId="338"/>
        </pc:sldMkLst>
        <pc:spChg chg="mod">
          <ac:chgData name="Xin Zhang (FA Talent)" userId="474f572f-8271-4f60-858e-cee871e0aec6" providerId="ADAL" clId="{0524C72F-BDEE-4B6B-BD5E-DD49613BB380}" dt="2022-01-27T06:06:42.234" v="28"/>
          <ac:spMkLst>
            <pc:docMk/>
            <pc:sldMk cId="3208421589" sldId="338"/>
            <ac:spMk id="3" creationId="{8BCCFEB7-BBF3-4B5E-BA57-B4BAD48D83C7}"/>
          </ac:spMkLst>
        </pc:spChg>
        <pc:spChg chg="mod">
          <ac:chgData name="Xin Zhang (FA Talent)" userId="474f572f-8271-4f60-858e-cee871e0aec6" providerId="ADAL" clId="{0524C72F-BDEE-4B6B-BD5E-DD49613BB380}" dt="2022-01-27T06:06:42.234" v="28"/>
          <ac:spMkLst>
            <pc:docMk/>
            <pc:sldMk cId="3208421589" sldId="338"/>
            <ac:spMk id="4" creationId="{422E0CE1-D585-49C2-AAC6-BAA778F943C3}"/>
          </ac:spMkLst>
        </pc:spChg>
      </pc:sldChg>
      <pc:sldChg chg="modSp">
        <pc:chgData name="Xin Zhang (FA Talent)" userId="474f572f-8271-4f60-858e-cee871e0aec6" providerId="ADAL" clId="{0524C72F-BDEE-4B6B-BD5E-DD49613BB380}" dt="2022-01-27T06:06:42.234" v="28"/>
        <pc:sldMkLst>
          <pc:docMk/>
          <pc:sldMk cId="3833322534" sldId="341"/>
        </pc:sldMkLst>
        <pc:spChg chg="mod">
          <ac:chgData name="Xin Zhang (FA Talent)" userId="474f572f-8271-4f60-858e-cee871e0aec6" providerId="ADAL" clId="{0524C72F-BDEE-4B6B-BD5E-DD49613BB380}" dt="2022-01-27T06:06:42.234" v="28"/>
          <ac:spMkLst>
            <pc:docMk/>
            <pc:sldMk cId="3833322534" sldId="341"/>
            <ac:spMk id="2" creationId="{C5FDFFF6-6821-45BB-9E04-A80F71E827FA}"/>
          </ac:spMkLst>
        </pc:spChg>
      </pc:sldChg>
      <pc:sldChg chg="modSp">
        <pc:chgData name="Xin Zhang (FA Talent)" userId="474f572f-8271-4f60-858e-cee871e0aec6" providerId="ADAL" clId="{0524C72F-BDEE-4B6B-BD5E-DD49613BB380}" dt="2022-01-27T06:06:42.234" v="28"/>
        <pc:sldMkLst>
          <pc:docMk/>
          <pc:sldMk cId="241081527" sldId="342"/>
        </pc:sldMkLst>
        <pc:spChg chg="mod">
          <ac:chgData name="Xin Zhang (FA Talent)" userId="474f572f-8271-4f60-858e-cee871e0aec6" providerId="ADAL" clId="{0524C72F-BDEE-4B6B-BD5E-DD49613BB380}" dt="2022-01-27T06:06:42.234" v="28"/>
          <ac:spMkLst>
            <pc:docMk/>
            <pc:sldMk cId="241081527" sldId="342"/>
            <ac:spMk id="2" creationId="{1B2A1EE0-7298-443D-8706-782D5FC90D36}"/>
          </ac:spMkLst>
        </pc:spChg>
      </pc:sldChg>
      <pc:sldChg chg="modSp">
        <pc:chgData name="Xin Zhang (FA Talent)" userId="474f572f-8271-4f60-858e-cee871e0aec6" providerId="ADAL" clId="{0524C72F-BDEE-4B6B-BD5E-DD49613BB380}" dt="2022-01-27T06:06:42.234" v="28"/>
        <pc:sldMkLst>
          <pc:docMk/>
          <pc:sldMk cId="2533862380" sldId="343"/>
        </pc:sldMkLst>
        <pc:spChg chg="mod">
          <ac:chgData name="Xin Zhang (FA Talent)" userId="474f572f-8271-4f60-858e-cee871e0aec6" providerId="ADAL" clId="{0524C72F-BDEE-4B6B-BD5E-DD49613BB380}" dt="2022-01-27T06:06:42.234" v="28"/>
          <ac:spMkLst>
            <pc:docMk/>
            <pc:sldMk cId="2533862380" sldId="343"/>
            <ac:spMk id="2" creationId="{55FE05CE-86E3-409D-8149-E6E8750BC969}"/>
          </ac:spMkLst>
        </pc:spChg>
      </pc:sldChg>
      <pc:sldChg chg="modSp">
        <pc:chgData name="Xin Zhang (FA Talent)" userId="474f572f-8271-4f60-858e-cee871e0aec6" providerId="ADAL" clId="{0524C72F-BDEE-4B6B-BD5E-DD49613BB380}" dt="2022-01-27T06:06:42.234" v="28"/>
        <pc:sldMkLst>
          <pc:docMk/>
          <pc:sldMk cId="4211046466" sldId="344"/>
        </pc:sldMkLst>
        <pc:spChg chg="mod">
          <ac:chgData name="Xin Zhang (FA Talent)" userId="474f572f-8271-4f60-858e-cee871e0aec6" providerId="ADAL" clId="{0524C72F-BDEE-4B6B-BD5E-DD49613BB380}" dt="2022-01-27T06:06:42.234" v="28"/>
          <ac:spMkLst>
            <pc:docMk/>
            <pc:sldMk cId="4211046466" sldId="344"/>
            <ac:spMk id="2" creationId="{A1B4D027-8B81-460A-83C7-1C6CF8E8A7D7}"/>
          </ac:spMkLst>
        </pc:spChg>
      </pc:sldChg>
      <pc:sldChg chg="modSp">
        <pc:chgData name="Xin Zhang (FA Talent)" userId="474f572f-8271-4f60-858e-cee871e0aec6" providerId="ADAL" clId="{0524C72F-BDEE-4B6B-BD5E-DD49613BB380}" dt="2022-01-27T06:06:42.234" v="28"/>
        <pc:sldMkLst>
          <pc:docMk/>
          <pc:sldMk cId="1668822457" sldId="345"/>
        </pc:sldMkLst>
        <pc:spChg chg="mod">
          <ac:chgData name="Xin Zhang (FA Talent)" userId="474f572f-8271-4f60-858e-cee871e0aec6" providerId="ADAL" clId="{0524C72F-BDEE-4B6B-BD5E-DD49613BB380}" dt="2022-01-27T06:06:42.234" v="28"/>
          <ac:spMkLst>
            <pc:docMk/>
            <pc:sldMk cId="1668822457" sldId="345"/>
            <ac:spMk id="2" creationId="{4695D395-5E0A-4CD2-8F27-FCDCB5ABE134}"/>
          </ac:spMkLst>
        </pc:spChg>
      </pc:sldChg>
      <pc:sldChg chg="modSp">
        <pc:chgData name="Xin Zhang (FA Talent)" userId="474f572f-8271-4f60-858e-cee871e0aec6" providerId="ADAL" clId="{0524C72F-BDEE-4B6B-BD5E-DD49613BB380}" dt="2022-01-27T06:06:42.234" v="28"/>
        <pc:sldMkLst>
          <pc:docMk/>
          <pc:sldMk cId="892255494" sldId="346"/>
        </pc:sldMkLst>
        <pc:spChg chg="mod">
          <ac:chgData name="Xin Zhang (FA Talent)" userId="474f572f-8271-4f60-858e-cee871e0aec6" providerId="ADAL" clId="{0524C72F-BDEE-4B6B-BD5E-DD49613BB380}" dt="2022-01-27T06:06:42.234" v="28"/>
          <ac:spMkLst>
            <pc:docMk/>
            <pc:sldMk cId="892255494" sldId="346"/>
            <ac:spMk id="3" creationId="{1F4ECA04-87E7-4B49-A579-C5195030546F}"/>
          </ac:spMkLst>
        </pc:spChg>
        <pc:spChg chg="mod">
          <ac:chgData name="Xin Zhang (FA Talent)" userId="474f572f-8271-4f60-858e-cee871e0aec6" providerId="ADAL" clId="{0524C72F-BDEE-4B6B-BD5E-DD49613BB380}" dt="2022-01-27T06:06:42.234" v="28"/>
          <ac:spMkLst>
            <pc:docMk/>
            <pc:sldMk cId="892255494" sldId="346"/>
            <ac:spMk id="4" creationId="{0A1E4077-159C-4D11-AB92-4F4DFA7C00DA}"/>
          </ac:spMkLst>
        </pc:spChg>
      </pc:sldChg>
      <pc:sldChg chg="modSp">
        <pc:chgData name="Xin Zhang (FA Talent)" userId="474f572f-8271-4f60-858e-cee871e0aec6" providerId="ADAL" clId="{0524C72F-BDEE-4B6B-BD5E-DD49613BB380}" dt="2022-01-27T06:06:42.234" v="28"/>
        <pc:sldMkLst>
          <pc:docMk/>
          <pc:sldMk cId="2292555748" sldId="347"/>
        </pc:sldMkLst>
        <pc:spChg chg="mod">
          <ac:chgData name="Xin Zhang (FA Talent)" userId="474f572f-8271-4f60-858e-cee871e0aec6" providerId="ADAL" clId="{0524C72F-BDEE-4B6B-BD5E-DD49613BB380}" dt="2022-01-27T06:06:42.234" v="28"/>
          <ac:spMkLst>
            <pc:docMk/>
            <pc:sldMk cId="2292555748" sldId="347"/>
            <ac:spMk id="2" creationId="{BD6CFF6C-A2C6-415A-BCEC-CE5BA147FD9B}"/>
          </ac:spMkLst>
        </pc:spChg>
      </pc:sldChg>
      <pc:sldChg chg="modSp">
        <pc:chgData name="Xin Zhang (FA Talent)" userId="474f572f-8271-4f60-858e-cee871e0aec6" providerId="ADAL" clId="{0524C72F-BDEE-4B6B-BD5E-DD49613BB380}" dt="2022-01-27T06:06:42.234" v="28"/>
        <pc:sldMkLst>
          <pc:docMk/>
          <pc:sldMk cId="708479772" sldId="348"/>
        </pc:sldMkLst>
        <pc:spChg chg="mod">
          <ac:chgData name="Xin Zhang (FA Talent)" userId="474f572f-8271-4f60-858e-cee871e0aec6" providerId="ADAL" clId="{0524C72F-BDEE-4B6B-BD5E-DD49613BB380}" dt="2022-01-27T06:06:42.234" v="28"/>
          <ac:spMkLst>
            <pc:docMk/>
            <pc:sldMk cId="708479772" sldId="348"/>
            <ac:spMk id="2" creationId="{83C49F30-5241-4069-98EB-204DD1BB28C6}"/>
          </ac:spMkLst>
        </pc:spChg>
      </pc:sldChg>
      <pc:sldChg chg="modSp">
        <pc:chgData name="Xin Zhang (FA Talent)" userId="474f572f-8271-4f60-858e-cee871e0aec6" providerId="ADAL" clId="{0524C72F-BDEE-4B6B-BD5E-DD49613BB380}" dt="2022-01-27T06:06:42.234" v="28"/>
        <pc:sldMkLst>
          <pc:docMk/>
          <pc:sldMk cId="694719502" sldId="349"/>
        </pc:sldMkLst>
        <pc:spChg chg="mod">
          <ac:chgData name="Xin Zhang (FA Talent)" userId="474f572f-8271-4f60-858e-cee871e0aec6" providerId="ADAL" clId="{0524C72F-BDEE-4B6B-BD5E-DD49613BB380}" dt="2022-01-27T06:06:42.234" v="28"/>
          <ac:spMkLst>
            <pc:docMk/>
            <pc:sldMk cId="694719502" sldId="349"/>
            <ac:spMk id="2" creationId="{1575FEC2-DDF2-4A81-A36C-9E28D328E6C2}"/>
          </ac:spMkLst>
        </pc:spChg>
      </pc:sldChg>
      <pc:sldChg chg="addSp delSp modSp mod">
        <pc:chgData name="Xin Zhang (FA Talent)" userId="474f572f-8271-4f60-858e-cee871e0aec6" providerId="ADAL" clId="{0524C72F-BDEE-4B6B-BD5E-DD49613BB380}" dt="2022-01-27T06:08:28.930" v="49"/>
        <pc:sldMkLst>
          <pc:docMk/>
          <pc:sldMk cId="1211951205" sldId="350"/>
        </pc:sldMkLst>
        <pc:spChg chg="mod">
          <ac:chgData name="Xin Zhang (FA Talent)" userId="474f572f-8271-4f60-858e-cee871e0aec6" providerId="ADAL" clId="{0524C72F-BDEE-4B6B-BD5E-DD49613BB380}" dt="2022-01-27T06:06:42.234" v="28"/>
          <ac:spMkLst>
            <pc:docMk/>
            <pc:sldMk cId="1211951205" sldId="350"/>
            <ac:spMk id="2" creationId="{1A033E97-7526-4D22-90A9-5F29CFAFA2BD}"/>
          </ac:spMkLst>
        </pc:spChg>
        <pc:picChg chg="del">
          <ac:chgData name="Xin Zhang (FA Talent)" userId="474f572f-8271-4f60-858e-cee871e0aec6" providerId="ADAL" clId="{0524C72F-BDEE-4B6B-BD5E-DD49613BB380}" dt="2022-01-27T06:08:22.633" v="47" actId="478"/>
          <ac:picMkLst>
            <pc:docMk/>
            <pc:sldMk cId="1211951205" sldId="350"/>
            <ac:picMk id="23" creationId="{CF35D46B-6D4E-46DD-8AF3-34AB328959B4}"/>
          </ac:picMkLst>
        </pc:picChg>
        <pc:picChg chg="add mod">
          <ac:chgData name="Xin Zhang (FA Talent)" userId="474f572f-8271-4f60-858e-cee871e0aec6" providerId="ADAL" clId="{0524C72F-BDEE-4B6B-BD5E-DD49613BB380}" dt="2022-01-27T06:08:28.930" v="49"/>
          <ac:picMkLst>
            <pc:docMk/>
            <pc:sldMk cId="1211951205" sldId="350"/>
            <ac:picMk id="25" creationId="{2C62275C-0ED7-4B96-B4CF-0DA42E288E4E}"/>
          </ac:picMkLst>
        </pc:picChg>
      </pc:sldChg>
      <pc:sldMasterChg chg="delSldLayout modSldLayout">
        <pc:chgData name="Xin Zhang (FA Talent)" userId="474f572f-8271-4f60-858e-cee871e0aec6" providerId="ADAL" clId="{0524C72F-BDEE-4B6B-BD5E-DD49613BB380}" dt="2022-01-27T06:08:53.831" v="53" actId="2696"/>
        <pc:sldMasterMkLst>
          <pc:docMk/>
          <pc:sldMasterMk cId="3169709918" sldId="2147483648"/>
        </pc:sldMasterMkLst>
        <pc:sldLayoutChg chg="addSp delSp modSp mod">
          <pc:chgData name="Xin Zhang (FA Talent)" userId="474f572f-8271-4f60-858e-cee871e0aec6" providerId="ADAL" clId="{0524C72F-BDEE-4B6B-BD5E-DD49613BB380}" dt="2022-01-27T06:05:51.473" v="18" actId="21"/>
          <pc:sldLayoutMkLst>
            <pc:docMk/>
            <pc:sldMasterMk cId="3169709918" sldId="2147483648"/>
            <pc:sldLayoutMk cId="2486909747" sldId="2147483649"/>
          </pc:sldLayoutMkLst>
          <pc:picChg chg="add del mod">
            <ac:chgData name="Xin Zhang (FA Talent)" userId="474f572f-8271-4f60-858e-cee871e0aec6" providerId="ADAL" clId="{0524C72F-BDEE-4B6B-BD5E-DD49613BB380}" dt="2022-01-27T06:05:51.473" v="18" actId="21"/>
            <ac:picMkLst>
              <pc:docMk/>
              <pc:sldMasterMk cId="3169709918" sldId="2147483648"/>
              <pc:sldLayoutMk cId="2486909747" sldId="2147483649"/>
              <ac:picMk id="9" creationId="{72AA4D7B-0517-4A2B-9010-8D9F63F89CB2}"/>
            </ac:picMkLst>
          </pc:picChg>
          <pc:picChg chg="del">
            <ac:chgData name="Xin Zhang (FA Talent)" userId="474f572f-8271-4f60-858e-cee871e0aec6" providerId="ADAL" clId="{0524C72F-BDEE-4B6B-BD5E-DD49613BB380}" dt="2022-01-27T06:05:12.833" v="0" actId="478"/>
            <ac:picMkLst>
              <pc:docMk/>
              <pc:sldMasterMk cId="3169709918" sldId="2147483648"/>
              <pc:sldLayoutMk cId="2486909747" sldId="2147483649"/>
              <ac:picMk id="15" creationId="{1965C149-5188-4020-8664-EEDB2C9E3786}"/>
            </ac:picMkLst>
          </pc:picChg>
        </pc:sldLayoutChg>
        <pc:sldLayoutChg chg="delSp mod">
          <pc:chgData name="Xin Zhang (FA Talent)" userId="474f572f-8271-4f60-858e-cee871e0aec6" providerId="ADAL" clId="{0524C72F-BDEE-4B6B-BD5E-DD49613BB380}" dt="2022-01-27T06:06:35.054" v="26" actId="478"/>
          <pc:sldLayoutMkLst>
            <pc:docMk/>
            <pc:sldMasterMk cId="3169709918" sldId="2147483648"/>
            <pc:sldLayoutMk cId="455524873" sldId="2147483655"/>
          </pc:sldLayoutMkLst>
          <pc:picChg chg="del">
            <ac:chgData name="Xin Zhang (FA Talent)" userId="474f572f-8271-4f60-858e-cee871e0aec6" providerId="ADAL" clId="{0524C72F-BDEE-4B6B-BD5E-DD49613BB380}" dt="2022-01-27T06:06:35.054" v="26" actId="478"/>
            <ac:picMkLst>
              <pc:docMk/>
              <pc:sldMasterMk cId="3169709918" sldId="2147483648"/>
              <pc:sldLayoutMk cId="455524873" sldId="2147483655"/>
              <ac:picMk id="11" creationId="{623FE0AC-FC51-4722-88F0-5CAF2ABE323F}"/>
            </ac:picMkLst>
          </pc:picChg>
        </pc:sldLayoutChg>
        <pc:sldLayoutChg chg="del">
          <pc:chgData name="Xin Zhang (FA Talent)" userId="474f572f-8271-4f60-858e-cee871e0aec6" providerId="ADAL" clId="{0524C72F-BDEE-4B6B-BD5E-DD49613BB380}" dt="2022-01-27T06:08:53.672" v="52" actId="2696"/>
          <pc:sldLayoutMkLst>
            <pc:docMk/>
            <pc:sldMasterMk cId="3169709918" sldId="2147483648"/>
            <pc:sldLayoutMk cId="787405812" sldId="2147483659"/>
          </pc:sldLayoutMkLst>
        </pc:sldLayoutChg>
        <pc:sldLayoutChg chg="del">
          <pc:chgData name="Xin Zhang (FA Talent)" userId="474f572f-8271-4f60-858e-cee871e0aec6" providerId="ADAL" clId="{0524C72F-BDEE-4B6B-BD5E-DD49613BB380}" dt="2022-01-27T06:08:53.831" v="53" actId="2696"/>
          <pc:sldLayoutMkLst>
            <pc:docMk/>
            <pc:sldMasterMk cId="3169709918" sldId="2147483648"/>
            <pc:sldLayoutMk cId="3281458672" sldId="2147483660"/>
          </pc:sldLayoutMkLst>
        </pc:sldLayoutChg>
      </pc:sldMasterChg>
      <pc:sldMasterChg chg="modSldLayout">
        <pc:chgData name="Xin Zhang (FA Talent)" userId="474f572f-8271-4f60-858e-cee871e0aec6" providerId="ADAL" clId="{0524C72F-BDEE-4B6B-BD5E-DD49613BB380}" dt="2022-01-27T06:06:09.159" v="23" actId="478"/>
        <pc:sldMasterMkLst>
          <pc:docMk/>
          <pc:sldMasterMk cId="573625495" sldId="2147483669"/>
        </pc:sldMasterMkLst>
        <pc:sldLayoutChg chg="delSp mod">
          <pc:chgData name="Xin Zhang (FA Talent)" userId="474f572f-8271-4f60-858e-cee871e0aec6" providerId="ADAL" clId="{0524C72F-BDEE-4B6B-BD5E-DD49613BB380}" dt="2022-01-27T06:06:05.503" v="22" actId="478"/>
          <pc:sldLayoutMkLst>
            <pc:docMk/>
            <pc:sldMasterMk cId="573625495" sldId="2147483669"/>
            <pc:sldLayoutMk cId="2345552289" sldId="2147483664"/>
          </pc:sldLayoutMkLst>
          <pc:picChg chg="del">
            <ac:chgData name="Xin Zhang (FA Talent)" userId="474f572f-8271-4f60-858e-cee871e0aec6" providerId="ADAL" clId="{0524C72F-BDEE-4B6B-BD5E-DD49613BB380}" dt="2022-01-27T06:06:05.503" v="22" actId="478"/>
            <ac:picMkLst>
              <pc:docMk/>
              <pc:sldMasterMk cId="573625495" sldId="2147483669"/>
              <pc:sldLayoutMk cId="2345552289" sldId="2147483664"/>
              <ac:picMk id="9" creationId="{40C8562C-40EE-440C-A70B-FCDA6DED2050}"/>
            </ac:picMkLst>
          </pc:picChg>
        </pc:sldLayoutChg>
        <pc:sldLayoutChg chg="delSp mod">
          <pc:chgData name="Xin Zhang (FA Talent)" userId="474f572f-8271-4f60-858e-cee871e0aec6" providerId="ADAL" clId="{0524C72F-BDEE-4B6B-BD5E-DD49613BB380}" dt="2022-01-27T06:06:09.159" v="23" actId="478"/>
          <pc:sldLayoutMkLst>
            <pc:docMk/>
            <pc:sldMasterMk cId="573625495" sldId="2147483669"/>
            <pc:sldLayoutMk cId="683366140" sldId="2147483673"/>
          </pc:sldLayoutMkLst>
          <pc:picChg chg="del">
            <ac:chgData name="Xin Zhang (FA Talent)" userId="474f572f-8271-4f60-858e-cee871e0aec6" providerId="ADAL" clId="{0524C72F-BDEE-4B6B-BD5E-DD49613BB380}" dt="2022-01-27T06:06:09.159" v="23" actId="478"/>
            <ac:picMkLst>
              <pc:docMk/>
              <pc:sldMasterMk cId="573625495" sldId="2147483669"/>
              <pc:sldLayoutMk cId="683366140" sldId="2147483673"/>
              <ac:picMk id="9" creationId="{ED8085C2-22D5-47E9-9E9B-76508A6B0124}"/>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4-0E2C-4967-814A-5DAD74D851C7}"/>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5-0E2C-4967-814A-5DAD74D851C7}"/>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2019</c:v>
                </c:pt>
                <c:pt idx="1">
                  <c:v>2020</c:v>
                </c:pt>
              </c:numCache>
            </c:numRef>
          </c:cat>
          <c:val>
            <c:numRef>
              <c:f>Sheet1!$B$2:$B$3</c:f>
              <c:numCache>
                <c:formatCode>General</c:formatCode>
                <c:ptCount val="2"/>
                <c:pt idx="0">
                  <c:v>16.8</c:v>
                </c:pt>
                <c:pt idx="1">
                  <c:v>25.13</c:v>
                </c:pt>
              </c:numCache>
            </c:numRef>
          </c:val>
          <c:extLst>
            <c:ext xmlns:c16="http://schemas.microsoft.com/office/drawing/2014/chart" uri="{C3380CC4-5D6E-409C-BE32-E72D297353CC}">
              <c16:uniqueId val="{00000000-0E2C-4967-814A-5DAD74D851C7}"/>
            </c:ext>
          </c:extLst>
        </c:ser>
        <c:dLbls>
          <c:showLegendKey val="0"/>
          <c:showVal val="0"/>
          <c:showCatName val="0"/>
          <c:showSerName val="0"/>
          <c:showPercent val="0"/>
          <c:showBubbleSize val="0"/>
        </c:dLbls>
        <c:gapWidth val="219"/>
        <c:axId val="407469263"/>
        <c:axId val="407460111"/>
      </c:barChart>
      <c:catAx>
        <c:axId val="407469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407460111"/>
        <c:crosses val="autoZero"/>
        <c:auto val="1"/>
        <c:lblAlgn val="ctr"/>
        <c:lblOffset val="100"/>
        <c:noMultiLvlLbl val="0"/>
      </c:catAx>
      <c:valAx>
        <c:axId val="40746011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40746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5391</c:v>
                </c:pt>
                <c:pt idx="1">
                  <c:v>6134</c:v>
                </c:pt>
                <c:pt idx="2">
                  <c:v>6944</c:v>
                </c:pt>
                <c:pt idx="3">
                  <c:v>7556</c:v>
                </c:pt>
                <c:pt idx="4">
                  <c:v>8610</c:v>
                </c:pt>
              </c:numCache>
            </c:numRef>
          </c:val>
          <c:extLst>
            <c:ext xmlns:c16="http://schemas.microsoft.com/office/drawing/2014/chart" uri="{C3380CC4-5D6E-409C-BE32-E72D297353CC}">
              <c16:uniqueId val="{00000000-F0E0-46D7-914E-774273A058FD}"/>
            </c:ext>
          </c:extLst>
        </c:ser>
        <c:dLbls>
          <c:dLblPos val="outEnd"/>
          <c:showLegendKey val="0"/>
          <c:showVal val="1"/>
          <c:showCatName val="0"/>
          <c:showSerName val="0"/>
          <c:showPercent val="0"/>
          <c:showBubbleSize val="0"/>
        </c:dLbls>
        <c:gapWidth val="219"/>
        <c:overlap val="-27"/>
        <c:axId val="681554703"/>
        <c:axId val="681557199"/>
      </c:barChart>
      <c:catAx>
        <c:axId val="681554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681557199"/>
        <c:crosses val="autoZero"/>
        <c:auto val="1"/>
        <c:lblAlgn val="ctr"/>
        <c:lblOffset val="100"/>
        <c:noMultiLvlLbl val="0"/>
      </c:catAx>
      <c:valAx>
        <c:axId val="681557199"/>
        <c:scaling>
          <c:orientation val="minMax"/>
          <c:max val="9000"/>
          <c:min val="4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681554703"/>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4-0E2C-4967-814A-5DAD74D851C7}"/>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5-0E2C-4967-814A-5DAD74D851C7}"/>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2019</c:v>
                </c:pt>
                <c:pt idx="1">
                  <c:v>2020</c:v>
                </c:pt>
              </c:numCache>
            </c:numRef>
          </c:cat>
          <c:val>
            <c:numRef>
              <c:f>Sheet1!$B$2:$B$3</c:f>
              <c:numCache>
                <c:formatCode>General</c:formatCode>
                <c:ptCount val="2"/>
                <c:pt idx="0">
                  <c:v>16.8</c:v>
                </c:pt>
                <c:pt idx="1">
                  <c:v>25.13</c:v>
                </c:pt>
              </c:numCache>
            </c:numRef>
          </c:val>
          <c:extLst>
            <c:ext xmlns:c16="http://schemas.microsoft.com/office/drawing/2014/chart" uri="{C3380CC4-5D6E-409C-BE32-E72D297353CC}">
              <c16:uniqueId val="{00000000-0E2C-4967-814A-5DAD74D851C7}"/>
            </c:ext>
          </c:extLst>
        </c:ser>
        <c:dLbls>
          <c:showLegendKey val="0"/>
          <c:showVal val="0"/>
          <c:showCatName val="0"/>
          <c:showSerName val="0"/>
          <c:showPercent val="0"/>
          <c:showBubbleSize val="0"/>
        </c:dLbls>
        <c:gapWidth val="219"/>
        <c:axId val="407469263"/>
        <c:axId val="407460111"/>
      </c:barChart>
      <c:catAx>
        <c:axId val="407469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407460111"/>
        <c:crosses val="autoZero"/>
        <c:auto val="1"/>
        <c:lblAlgn val="ctr"/>
        <c:lblOffset val="100"/>
        <c:noMultiLvlLbl val="0"/>
      </c:catAx>
      <c:valAx>
        <c:axId val="40746011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40746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5391</c:v>
                </c:pt>
                <c:pt idx="1">
                  <c:v>6134</c:v>
                </c:pt>
                <c:pt idx="2">
                  <c:v>6944</c:v>
                </c:pt>
                <c:pt idx="3">
                  <c:v>7556</c:v>
                </c:pt>
                <c:pt idx="4">
                  <c:v>8610</c:v>
                </c:pt>
              </c:numCache>
            </c:numRef>
          </c:val>
          <c:extLst>
            <c:ext xmlns:c16="http://schemas.microsoft.com/office/drawing/2014/chart" uri="{C3380CC4-5D6E-409C-BE32-E72D297353CC}">
              <c16:uniqueId val="{00000000-F0E0-46D7-914E-774273A058FD}"/>
            </c:ext>
          </c:extLst>
        </c:ser>
        <c:dLbls>
          <c:dLblPos val="outEnd"/>
          <c:showLegendKey val="0"/>
          <c:showVal val="1"/>
          <c:showCatName val="0"/>
          <c:showSerName val="0"/>
          <c:showPercent val="0"/>
          <c:showBubbleSize val="0"/>
        </c:dLbls>
        <c:gapWidth val="219"/>
        <c:overlap val="-27"/>
        <c:axId val="681554703"/>
        <c:axId val="681557199"/>
      </c:barChart>
      <c:catAx>
        <c:axId val="681554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681557199"/>
        <c:crosses val="autoZero"/>
        <c:auto val="1"/>
        <c:lblAlgn val="ctr"/>
        <c:lblOffset val="100"/>
        <c:noMultiLvlLbl val="0"/>
      </c:catAx>
      <c:valAx>
        <c:axId val="681557199"/>
        <c:scaling>
          <c:orientation val="minMax"/>
          <c:max val="9000"/>
          <c:min val="4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681554703"/>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9BFCC856-D144-4DB8-8CF7-AD3403F407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013C91FB-C3F8-4EF0-BEE2-AEFEB3A6F4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B7DD47-047E-42A2-97B4-0E368C7B20A5}" type="datetimeFigureOut">
              <a:rPr lang="zh-CN" altLang="en-US" smtClean="0"/>
              <a:t>2022/1/27</a:t>
            </a:fld>
            <a:endParaRPr lang="zh-CN" altLang="en-US"/>
          </a:p>
        </p:txBody>
      </p:sp>
      <p:sp>
        <p:nvSpPr>
          <p:cNvPr id="4" name="页脚占位符 3">
            <a:extLst>
              <a:ext uri="{FF2B5EF4-FFF2-40B4-BE49-F238E27FC236}">
                <a16:creationId xmlns:a16="http://schemas.microsoft.com/office/drawing/2014/main" id="{905A04D2-7B37-4AE4-97BC-FD33F1BCD6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62737F03-36A7-498A-BC35-83AA168A6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2FC990-6643-4B16-A6B5-3F584C30FCDA}" type="slidenum">
              <a:rPr lang="zh-CN" altLang="en-US" smtClean="0"/>
              <a:t>‹#›</a:t>
            </a:fld>
            <a:endParaRPr lang="zh-CN" altLang="en-US"/>
          </a:p>
        </p:txBody>
      </p:sp>
    </p:spTree>
    <p:extLst>
      <p:ext uri="{BB962C8B-B14F-4D97-AF65-F5344CB8AC3E}">
        <p14:creationId xmlns:p14="http://schemas.microsoft.com/office/powerpoint/2010/main" val="363371746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页">
    <p:spTree>
      <p:nvGrpSpPr>
        <p:cNvPr id="1" name=""/>
        <p:cNvGrpSpPr/>
        <p:nvPr/>
      </p:nvGrpSpPr>
      <p:grpSpPr>
        <a:xfrm>
          <a:off x="0" y="0"/>
          <a:ext cx="0" cy="0"/>
          <a:chOff x="0" y="0"/>
          <a:chExt cx="0" cy="0"/>
        </a:xfrm>
      </p:grpSpPr>
      <p:pic>
        <p:nvPicPr>
          <p:cNvPr id="7" name="图片 6" descr="人在打电话&#10;&#10;描述已自动生成">
            <a:extLst>
              <a:ext uri="{FF2B5EF4-FFF2-40B4-BE49-F238E27FC236}">
                <a16:creationId xmlns:a16="http://schemas.microsoft.com/office/drawing/2014/main" id="{3DBF42C0-0E70-4558-AB98-510957AB5F9D}"/>
              </a:ext>
            </a:extLst>
          </p:cNvPr>
          <p:cNvPicPr>
            <a:picLocks noChangeAspect="1"/>
          </p:cNvPicPr>
          <p:nvPr userDrawn="1"/>
        </p:nvPicPr>
        <p:blipFill rotWithShape="1">
          <a:blip r:embed="rId2">
            <a:alphaModFix amt="78000"/>
            <a:extLst>
              <a:ext uri="{28A0092B-C50C-407E-A947-70E740481C1C}">
                <a14:useLocalDpi xmlns:a14="http://schemas.microsoft.com/office/drawing/2010/main" val="0"/>
              </a:ext>
            </a:extLst>
          </a:blip>
          <a:srcRect t="3687" r="10250" b="20586"/>
          <a:stretch/>
        </p:blipFill>
        <p:spPr>
          <a:xfrm>
            <a:off x="0" y="0"/>
            <a:ext cx="12191999" cy="6858000"/>
          </a:xfrm>
          <a:prstGeom prst="rect">
            <a:avLst/>
          </a:prstGeom>
        </p:spPr>
      </p:pic>
      <p:sp>
        <p:nvSpPr>
          <p:cNvPr id="8" name="矩形 7">
            <a:extLst>
              <a:ext uri="{FF2B5EF4-FFF2-40B4-BE49-F238E27FC236}">
                <a16:creationId xmlns:a16="http://schemas.microsoft.com/office/drawing/2014/main" id="{F4E66839-EDC5-4B87-9E6B-4C641193487B}"/>
              </a:ext>
            </a:extLst>
          </p:cNvPr>
          <p:cNvSpPr/>
          <p:nvPr userDrawn="1"/>
        </p:nvSpPr>
        <p:spPr>
          <a:xfrm>
            <a:off x="0" y="0"/>
            <a:ext cx="12192000" cy="6858000"/>
          </a:xfrm>
          <a:prstGeom prst="rect">
            <a:avLst/>
          </a:prstGeom>
          <a:gradFill>
            <a:gsLst>
              <a:gs pos="0">
                <a:schemeClr val="bg1">
                  <a:alpha val="85000"/>
                </a:schemeClr>
              </a:gs>
              <a:gs pos="100000">
                <a:schemeClr val="bg1">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4" name="直接连接符 13">
            <a:extLst>
              <a:ext uri="{FF2B5EF4-FFF2-40B4-BE49-F238E27FC236}">
                <a16:creationId xmlns:a16="http://schemas.microsoft.com/office/drawing/2014/main" id="{B00F9A21-FBD7-4207-B284-2ED816006964}"/>
              </a:ext>
            </a:extLst>
          </p:cNvPr>
          <p:cNvCxnSpPr>
            <a:cxnSpLocks/>
          </p:cNvCxnSpPr>
          <p:nvPr userDrawn="1"/>
        </p:nvCxnSpPr>
        <p:spPr>
          <a:xfrm>
            <a:off x="5340062" y="2451493"/>
            <a:ext cx="0" cy="981604"/>
          </a:xfrm>
          <a:prstGeom prst="line">
            <a:avLst/>
          </a:prstGeom>
          <a:ln w="76200">
            <a:gradFill>
              <a:gsLst>
                <a:gs pos="0">
                  <a:schemeClr val="accent3"/>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文本占位符 16">
            <a:extLst>
              <a:ext uri="{FF2B5EF4-FFF2-40B4-BE49-F238E27FC236}">
                <a16:creationId xmlns:a16="http://schemas.microsoft.com/office/drawing/2014/main" id="{AD8AE2D2-BE62-44E5-9714-B884A06095C6}"/>
              </a:ext>
            </a:extLst>
          </p:cNvPr>
          <p:cNvSpPr>
            <a:spLocks noGrp="1"/>
          </p:cNvSpPr>
          <p:nvPr>
            <p:ph type="body" sz="quarter" idx="10" hasCustomPrompt="1"/>
          </p:nvPr>
        </p:nvSpPr>
        <p:spPr>
          <a:xfrm>
            <a:off x="5496197" y="2384625"/>
            <a:ext cx="5652892" cy="755650"/>
          </a:xfrm>
          <a:prstGeom prst="rect">
            <a:avLst/>
          </a:prstGeom>
        </p:spPr>
        <p:txBody>
          <a:bodyPr/>
          <a:lstStyle>
            <a:lvl1pPr marL="0" indent="0" algn="l" defTabSz="914400" rtl="0" eaLnBrk="1" latinLnBrk="0" hangingPunct="1">
              <a:buNone/>
              <a:defRPr lang="zh-CN" altLang="en-US" sz="4000" b="1" kern="1200" dirty="0" smtClean="0">
                <a:solidFill>
                  <a:schemeClr val="tx1"/>
                </a:solidFill>
                <a:latin typeface="+mj-lt"/>
                <a:ea typeface="+mn-ea"/>
                <a:cs typeface="+mn-cs"/>
              </a:defRPr>
            </a:lvl1pPr>
          </a:lstStyle>
          <a:p>
            <a:pPr lvl="0"/>
            <a:r>
              <a:rPr lang="zh-CN" altLang="en-US" dirty="0"/>
              <a:t>输入标题</a:t>
            </a:r>
          </a:p>
        </p:txBody>
      </p:sp>
      <p:sp>
        <p:nvSpPr>
          <p:cNvPr id="21" name="文本占位符 20">
            <a:extLst>
              <a:ext uri="{FF2B5EF4-FFF2-40B4-BE49-F238E27FC236}">
                <a16:creationId xmlns:a16="http://schemas.microsoft.com/office/drawing/2014/main" id="{8F0981FE-4986-46B1-A5A0-6EF168052E86}"/>
              </a:ext>
            </a:extLst>
          </p:cNvPr>
          <p:cNvSpPr>
            <a:spLocks noGrp="1"/>
          </p:cNvSpPr>
          <p:nvPr>
            <p:ph type="body" sz="quarter" idx="11" hasCustomPrompt="1"/>
          </p:nvPr>
        </p:nvSpPr>
        <p:spPr>
          <a:xfrm>
            <a:off x="5473745" y="3106583"/>
            <a:ext cx="5076857" cy="417091"/>
          </a:xfrm>
          <a:prstGeom prst="rect">
            <a:avLst/>
          </a:prstGeom>
        </p:spPr>
        <p:txBody>
          <a:bodyPr/>
          <a:lstStyle>
            <a:lvl1pPr marL="0" indent="0" algn="l" defTabSz="914400" rtl="0" eaLnBrk="1" latinLnBrk="0" hangingPunct="1">
              <a:buNone/>
              <a:defRPr lang="zh-CN" altLang="en-US" sz="2200" kern="1200" dirty="0">
                <a:solidFill>
                  <a:schemeClr val="tx1"/>
                </a:solidFill>
                <a:latin typeface="+mj-ea"/>
                <a:ea typeface="+mj-ea"/>
                <a:cs typeface="+mn-cs"/>
              </a:defRPr>
            </a:lvl1pPr>
          </a:lstStyle>
          <a:p>
            <a:pPr lvl="0"/>
            <a:r>
              <a:rPr lang="zh-CN" altLang="en-US" dirty="0"/>
              <a:t>输入副标题</a:t>
            </a:r>
          </a:p>
        </p:txBody>
      </p:sp>
    </p:spTree>
    <p:extLst>
      <p:ext uri="{BB962C8B-B14F-4D97-AF65-F5344CB8AC3E}">
        <p14:creationId xmlns:p14="http://schemas.microsoft.com/office/powerpoint/2010/main" val="248690974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2" name="矩形: 圆顶角 1">
            <a:extLst>
              <a:ext uri="{FF2B5EF4-FFF2-40B4-BE49-F238E27FC236}">
                <a16:creationId xmlns:a16="http://schemas.microsoft.com/office/drawing/2014/main" id="{38C0C7B5-E257-4850-AD57-890872054C3D}"/>
              </a:ext>
            </a:extLst>
          </p:cNvPr>
          <p:cNvSpPr/>
          <p:nvPr userDrawn="1"/>
        </p:nvSpPr>
        <p:spPr>
          <a:xfrm rot="16200000">
            <a:off x="5378589" y="-1651211"/>
            <a:ext cx="3466406" cy="10160421"/>
          </a:xfrm>
          <a:prstGeom prst="round2SameRect">
            <a:avLst>
              <a:gd name="adj1" fmla="val 4252"/>
              <a:gd name="adj2" fmla="val 0"/>
            </a:avLst>
          </a:prstGeom>
          <a:solidFill>
            <a:schemeClr val="accent2"/>
          </a:solidFill>
          <a:ln>
            <a:noFill/>
          </a:ln>
          <a:effectLst>
            <a:outerShdw blurRad="228600" algn="ctr" rotWithShape="0">
              <a:schemeClr val="accent3">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2" name="图片 21" descr="网格和节点组成的球体">
            <a:extLst>
              <a:ext uri="{FF2B5EF4-FFF2-40B4-BE49-F238E27FC236}">
                <a16:creationId xmlns:a16="http://schemas.microsoft.com/office/drawing/2014/main" id="{F71CF59A-BACE-4D7E-900C-626BD670FAD4}"/>
              </a:ext>
            </a:extLst>
          </p:cNvPr>
          <p:cNvPicPr>
            <a:picLocks noChangeAspect="1"/>
          </p:cNvPicPr>
          <p:nvPr userDrawn="1"/>
        </p:nvPicPr>
        <p:blipFill rotWithShape="1">
          <a:blip r:embed="rId2">
            <a:alphaModFix amt="81000"/>
            <a:extLst>
              <a:ext uri="{28A0092B-C50C-407E-A947-70E740481C1C}">
                <a14:useLocalDpi xmlns:a14="http://schemas.microsoft.com/office/drawing/2010/main" val="0"/>
              </a:ext>
            </a:extLst>
          </a:blip>
          <a:srcRect l="20754" t="21378" b="34922"/>
          <a:stretch/>
        </p:blipFill>
        <p:spPr>
          <a:xfrm>
            <a:off x="3810502" y="1695796"/>
            <a:ext cx="8381499" cy="3466407"/>
          </a:xfrm>
          <a:prstGeom prst="rect">
            <a:avLst/>
          </a:prstGeom>
        </p:spPr>
      </p:pic>
      <p:sp>
        <p:nvSpPr>
          <p:cNvPr id="3" name="矩形 2">
            <a:extLst>
              <a:ext uri="{FF2B5EF4-FFF2-40B4-BE49-F238E27FC236}">
                <a16:creationId xmlns:a16="http://schemas.microsoft.com/office/drawing/2014/main" id="{07C2CC27-AF82-48D0-9BD4-8E39C67FAF09}"/>
              </a:ext>
            </a:extLst>
          </p:cNvPr>
          <p:cNvSpPr/>
          <p:nvPr userDrawn="1"/>
        </p:nvSpPr>
        <p:spPr>
          <a:xfrm>
            <a:off x="3810505" y="1695796"/>
            <a:ext cx="8381496" cy="3466407"/>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文本框 3">
            <a:extLst>
              <a:ext uri="{FF2B5EF4-FFF2-40B4-BE49-F238E27FC236}">
                <a16:creationId xmlns:a16="http://schemas.microsoft.com/office/drawing/2014/main" id="{297DCF0C-7558-42E3-9DD6-42EFFC94C693}"/>
              </a:ext>
            </a:extLst>
          </p:cNvPr>
          <p:cNvSpPr txBox="1"/>
          <p:nvPr userDrawn="1"/>
        </p:nvSpPr>
        <p:spPr>
          <a:xfrm>
            <a:off x="2213157" y="2065712"/>
            <a:ext cx="1415772" cy="2726575"/>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8000" b="1" i="0" u="none" strike="noStrike" kern="1200" cap="none" spc="0" normalizeH="0" baseline="0" noProof="0" dirty="0">
                <a:ln>
                  <a:noFill/>
                </a:ln>
                <a:solidFill>
                  <a:srgbClr val="FFFFFF"/>
                </a:solidFill>
                <a:effectLst/>
                <a:uLnTx/>
                <a:uFillTx/>
                <a:latin typeface="微软雅黑"/>
                <a:ea typeface="微软雅黑"/>
                <a:cs typeface="+mn-cs"/>
              </a:rPr>
              <a:t>目录</a:t>
            </a:r>
          </a:p>
        </p:txBody>
      </p:sp>
      <p:sp>
        <p:nvSpPr>
          <p:cNvPr id="5" name="文本框 4">
            <a:extLst>
              <a:ext uri="{FF2B5EF4-FFF2-40B4-BE49-F238E27FC236}">
                <a16:creationId xmlns:a16="http://schemas.microsoft.com/office/drawing/2014/main" id="{97EAF63F-3735-4FD6-A0DA-E1E1E35A99E2}"/>
              </a:ext>
            </a:extLst>
          </p:cNvPr>
          <p:cNvSpPr txBox="1"/>
          <p:nvPr userDrawn="1"/>
        </p:nvSpPr>
        <p:spPr>
          <a:xfrm>
            <a:off x="2405518" y="3290499"/>
            <a:ext cx="10310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Arial"/>
                <a:ea typeface="微软雅黑"/>
                <a:cs typeface="+mn-cs"/>
              </a:rPr>
              <a:t>CONTENTS</a:t>
            </a:r>
            <a:endParaRPr kumimoji="0" lang="zh-CN" altLang="en-US" sz="12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19172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51347DD-65F6-4CA1-83BA-4683F24A81BB}"/>
              </a:ext>
            </a:extLst>
          </p:cNvPr>
          <p:cNvSpPr/>
          <p:nvPr userDrawn="1"/>
        </p:nvSpPr>
        <p:spPr>
          <a:xfrm>
            <a:off x="0" y="0"/>
            <a:ext cx="453136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占位符 8">
            <a:extLst>
              <a:ext uri="{FF2B5EF4-FFF2-40B4-BE49-F238E27FC236}">
                <a16:creationId xmlns:a16="http://schemas.microsoft.com/office/drawing/2014/main" id="{96680DE7-A7D3-4766-B888-72E9BE799711}"/>
              </a:ext>
            </a:extLst>
          </p:cNvPr>
          <p:cNvSpPr>
            <a:spLocks noGrp="1"/>
          </p:cNvSpPr>
          <p:nvPr>
            <p:ph type="body" sz="quarter" idx="10"/>
          </p:nvPr>
        </p:nvSpPr>
        <p:spPr>
          <a:xfrm>
            <a:off x="2363600" y="2005081"/>
            <a:ext cx="2323073" cy="2279991"/>
          </a:xfrm>
          <a:prstGeom prst="rect">
            <a:avLst/>
          </a:prstGeom>
        </p:spPr>
        <p:txBody>
          <a:bodyPr/>
          <a:lstStyle>
            <a:lvl1pPr marL="0" indent="0">
              <a:buNone/>
              <a:defRPr sz="15000" b="1">
                <a:solidFill>
                  <a:schemeClr val="bg1"/>
                </a:solidFill>
                <a:latin typeface="+mj-lt"/>
              </a:defRPr>
            </a:lvl1pPr>
          </a:lstStyle>
          <a:p>
            <a:pPr lvl="0"/>
            <a:endParaRPr lang="zh-CN" altLang="en-US" dirty="0"/>
          </a:p>
        </p:txBody>
      </p:sp>
      <p:sp>
        <p:nvSpPr>
          <p:cNvPr id="11" name="文本占位符 10">
            <a:extLst>
              <a:ext uri="{FF2B5EF4-FFF2-40B4-BE49-F238E27FC236}">
                <a16:creationId xmlns:a16="http://schemas.microsoft.com/office/drawing/2014/main" id="{D42AB2B5-76C9-4A06-8465-AF51BCFBC8CF}"/>
              </a:ext>
            </a:extLst>
          </p:cNvPr>
          <p:cNvSpPr>
            <a:spLocks noGrp="1"/>
          </p:cNvSpPr>
          <p:nvPr>
            <p:ph type="body" sz="quarter" idx="11"/>
          </p:nvPr>
        </p:nvSpPr>
        <p:spPr>
          <a:xfrm>
            <a:off x="1403920" y="3978221"/>
            <a:ext cx="3692525" cy="1252538"/>
          </a:xfrm>
          <a:prstGeom prst="rect">
            <a:avLst/>
          </a:prstGeom>
        </p:spPr>
        <p:txBody>
          <a:bodyPr/>
          <a:lstStyle>
            <a:lvl1pPr marL="0" indent="0">
              <a:buNone/>
              <a:defRPr sz="6000" b="1">
                <a:solidFill>
                  <a:schemeClr val="bg1"/>
                </a:solidFill>
                <a:latin typeface="+mj-ea"/>
                <a:ea typeface="+mj-ea"/>
              </a:defRPr>
            </a:lvl1pPr>
          </a:lstStyle>
          <a:p>
            <a:pPr lvl="0"/>
            <a:endParaRPr lang="zh-CN" altLang="en-US" dirty="0"/>
          </a:p>
        </p:txBody>
      </p:sp>
    </p:spTree>
    <p:extLst>
      <p:ext uri="{BB962C8B-B14F-4D97-AF65-F5344CB8AC3E}">
        <p14:creationId xmlns:p14="http://schemas.microsoft.com/office/powerpoint/2010/main" val="104085666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7" name="等腰三角形 6">
            <a:extLst>
              <a:ext uri="{FF2B5EF4-FFF2-40B4-BE49-F238E27FC236}">
                <a16:creationId xmlns:a16="http://schemas.microsoft.com/office/drawing/2014/main" id="{4D618633-58BD-4419-B8F3-FBE5C39D6C8E}"/>
              </a:ext>
            </a:extLst>
          </p:cNvPr>
          <p:cNvSpPr/>
          <p:nvPr userDrawn="1"/>
        </p:nvSpPr>
        <p:spPr>
          <a:xfrm rot="5400000">
            <a:off x="121636" y="448705"/>
            <a:ext cx="359093" cy="20082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id="{3A986E41-34D4-4480-AC38-E310CF85FDAF}"/>
              </a:ext>
            </a:extLst>
          </p:cNvPr>
          <p:cNvSpPr/>
          <p:nvPr userDrawn="1"/>
        </p:nvSpPr>
        <p:spPr>
          <a:xfrm rot="5400000">
            <a:off x="147078" y="486113"/>
            <a:ext cx="225311" cy="1260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a:extLst>
              <a:ext uri="{FF2B5EF4-FFF2-40B4-BE49-F238E27FC236}">
                <a16:creationId xmlns:a16="http://schemas.microsoft.com/office/drawing/2014/main" id="{64935364-7B6F-4A60-BD67-100800EB2DFC}"/>
              </a:ext>
            </a:extLst>
          </p:cNvPr>
          <p:cNvSpPr/>
          <p:nvPr userDrawn="1"/>
        </p:nvSpPr>
        <p:spPr>
          <a:xfrm rot="5400000">
            <a:off x="104044" y="486114"/>
            <a:ext cx="225311" cy="12600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占位符 11">
            <a:extLst>
              <a:ext uri="{FF2B5EF4-FFF2-40B4-BE49-F238E27FC236}">
                <a16:creationId xmlns:a16="http://schemas.microsoft.com/office/drawing/2014/main" id="{CA06508E-7A5B-47B4-8AF9-5EF6DBDAA5E7}"/>
              </a:ext>
            </a:extLst>
          </p:cNvPr>
          <p:cNvSpPr>
            <a:spLocks noGrp="1"/>
          </p:cNvSpPr>
          <p:nvPr>
            <p:ph type="body" sz="quarter" idx="10" hasCustomPrompt="1"/>
          </p:nvPr>
        </p:nvSpPr>
        <p:spPr>
          <a:xfrm>
            <a:off x="382542" y="328612"/>
            <a:ext cx="5551329" cy="459327"/>
          </a:xfrm>
          <a:prstGeom prst="rect">
            <a:avLst/>
          </a:prstGeom>
        </p:spPr>
        <p:txBody>
          <a:bodyPr/>
          <a:lstStyle>
            <a:lvl1pPr marL="0" indent="0">
              <a:buNone/>
              <a:defRPr b="1">
                <a:latin typeface="+mj-ea"/>
                <a:ea typeface="+mj-ea"/>
              </a:defRPr>
            </a:lvl1pPr>
          </a:lstStyle>
          <a:p>
            <a:pPr lvl="0"/>
            <a:r>
              <a:rPr lang="zh-CN" altLang="en-US" dirty="0"/>
              <a:t>单击此处编辑母版文本样式级</a:t>
            </a:r>
          </a:p>
        </p:txBody>
      </p:sp>
    </p:spTree>
    <p:extLst>
      <p:ext uri="{BB962C8B-B14F-4D97-AF65-F5344CB8AC3E}">
        <p14:creationId xmlns:p14="http://schemas.microsoft.com/office/powerpoint/2010/main" val="683366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结尾页">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B57434DD-36B5-42EE-B4C4-5DF539F7CB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220" b="406"/>
          <a:stretch/>
        </p:blipFill>
        <p:spPr>
          <a:xfrm>
            <a:off x="1" y="1"/>
            <a:ext cx="12191998" cy="6858000"/>
          </a:xfrm>
          <a:prstGeom prst="rect">
            <a:avLst/>
          </a:prstGeom>
        </p:spPr>
      </p:pic>
      <p:sp>
        <p:nvSpPr>
          <p:cNvPr id="5" name="矩形 4">
            <a:extLst>
              <a:ext uri="{FF2B5EF4-FFF2-40B4-BE49-F238E27FC236}">
                <a16:creationId xmlns:a16="http://schemas.microsoft.com/office/drawing/2014/main" id="{7924F101-5D14-4100-A5C9-D9158797FBC1}"/>
              </a:ext>
            </a:extLst>
          </p:cNvPr>
          <p:cNvSpPr/>
          <p:nvPr userDrawn="1"/>
        </p:nvSpPr>
        <p:spPr>
          <a:xfrm>
            <a:off x="3322320" y="1131830"/>
            <a:ext cx="5709920" cy="3247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文本占位符 6">
            <a:extLst>
              <a:ext uri="{FF2B5EF4-FFF2-40B4-BE49-F238E27FC236}">
                <a16:creationId xmlns:a16="http://schemas.microsoft.com/office/drawing/2014/main" id="{1498B6F2-742C-40B8-B77F-D46798D366BE}"/>
              </a:ext>
            </a:extLst>
          </p:cNvPr>
          <p:cNvSpPr>
            <a:spLocks noGrp="1"/>
          </p:cNvSpPr>
          <p:nvPr>
            <p:ph type="body" sz="quarter" idx="10"/>
          </p:nvPr>
        </p:nvSpPr>
        <p:spPr>
          <a:xfrm>
            <a:off x="3652520" y="2069118"/>
            <a:ext cx="4886960" cy="1128713"/>
          </a:xfrm>
          <a:prstGeom prst="rect">
            <a:avLst/>
          </a:prstGeom>
        </p:spPr>
        <p:txBody>
          <a:bodyPr/>
          <a:lstStyle>
            <a:lvl1pPr marL="0" indent="0" algn="ctr">
              <a:buNone/>
              <a:defRPr sz="5000" b="1" spc="600">
                <a:solidFill>
                  <a:schemeClr val="bg1"/>
                </a:solidFill>
              </a:defRPr>
            </a:lvl1pPr>
          </a:lstStyle>
          <a:p>
            <a:pPr lvl="0"/>
            <a:r>
              <a:rPr lang="zh-CN" altLang="en-US" dirty="0"/>
              <a:t>单击此处编辑母版文本样式</a:t>
            </a:r>
          </a:p>
        </p:txBody>
      </p:sp>
    </p:spTree>
    <p:extLst>
      <p:ext uri="{BB962C8B-B14F-4D97-AF65-F5344CB8AC3E}">
        <p14:creationId xmlns:p14="http://schemas.microsoft.com/office/powerpoint/2010/main" val="948257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背景图片素材">
    <p:spTree>
      <p:nvGrpSpPr>
        <p:cNvPr id="1" name=""/>
        <p:cNvGrpSpPr/>
        <p:nvPr/>
      </p:nvGrpSpPr>
      <p:grpSpPr>
        <a:xfrm>
          <a:off x="0" y="0"/>
          <a:ext cx="0" cy="0"/>
          <a:chOff x="0" y="0"/>
          <a:chExt cx="0" cy="0"/>
        </a:xfrm>
      </p:grpSpPr>
      <p:sp>
        <p:nvSpPr>
          <p:cNvPr id="3" name="等腰三角形 2">
            <a:extLst>
              <a:ext uri="{FF2B5EF4-FFF2-40B4-BE49-F238E27FC236}">
                <a16:creationId xmlns:a16="http://schemas.microsoft.com/office/drawing/2014/main" id="{42232C9F-6C80-4AEC-A0B9-F67AF54FFA13}"/>
              </a:ext>
            </a:extLst>
          </p:cNvPr>
          <p:cNvSpPr/>
          <p:nvPr userDrawn="1"/>
        </p:nvSpPr>
        <p:spPr>
          <a:xfrm rot="5400000">
            <a:off x="121636" y="448705"/>
            <a:ext cx="359093" cy="20082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a:extLst>
              <a:ext uri="{FF2B5EF4-FFF2-40B4-BE49-F238E27FC236}">
                <a16:creationId xmlns:a16="http://schemas.microsoft.com/office/drawing/2014/main" id="{948FB779-FA46-4BE8-B286-A84D048660F3}"/>
              </a:ext>
            </a:extLst>
          </p:cNvPr>
          <p:cNvSpPr/>
          <p:nvPr userDrawn="1"/>
        </p:nvSpPr>
        <p:spPr>
          <a:xfrm rot="5400000">
            <a:off x="147078" y="486113"/>
            <a:ext cx="225311" cy="1260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a:extLst>
              <a:ext uri="{FF2B5EF4-FFF2-40B4-BE49-F238E27FC236}">
                <a16:creationId xmlns:a16="http://schemas.microsoft.com/office/drawing/2014/main" id="{AD15911B-D18A-4AAA-BE9A-0201D18E6697}"/>
              </a:ext>
            </a:extLst>
          </p:cNvPr>
          <p:cNvSpPr/>
          <p:nvPr userDrawn="1"/>
        </p:nvSpPr>
        <p:spPr>
          <a:xfrm rot="5400000">
            <a:off x="104044" y="486114"/>
            <a:ext cx="225311" cy="12600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占位符 11">
            <a:extLst>
              <a:ext uri="{FF2B5EF4-FFF2-40B4-BE49-F238E27FC236}">
                <a16:creationId xmlns:a16="http://schemas.microsoft.com/office/drawing/2014/main" id="{9502A79C-FAB1-4F9D-9D27-435A67E611A3}"/>
              </a:ext>
            </a:extLst>
          </p:cNvPr>
          <p:cNvSpPr>
            <a:spLocks noGrp="1"/>
          </p:cNvSpPr>
          <p:nvPr>
            <p:ph type="body" sz="quarter" idx="10" hasCustomPrompt="1"/>
          </p:nvPr>
        </p:nvSpPr>
        <p:spPr>
          <a:xfrm>
            <a:off x="382542" y="328612"/>
            <a:ext cx="5551329" cy="459327"/>
          </a:xfrm>
          <a:prstGeom prst="rect">
            <a:avLst/>
          </a:prstGeom>
        </p:spPr>
        <p:txBody>
          <a:bodyPr/>
          <a:lstStyle>
            <a:lvl1pPr marL="0" indent="0">
              <a:buNone/>
              <a:defRPr b="1">
                <a:latin typeface="+mj-ea"/>
                <a:ea typeface="+mj-ea"/>
              </a:defRPr>
            </a:lvl1pPr>
          </a:lstStyle>
          <a:p>
            <a:pPr lvl="0"/>
            <a:r>
              <a:rPr lang="zh-CN" altLang="en-US" dirty="0"/>
              <a:t>备选图标</a:t>
            </a:r>
          </a:p>
        </p:txBody>
      </p:sp>
    </p:spTree>
    <p:extLst>
      <p:ext uri="{BB962C8B-B14F-4D97-AF65-F5344CB8AC3E}">
        <p14:creationId xmlns:p14="http://schemas.microsoft.com/office/powerpoint/2010/main" val="1693329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62F44F5-2042-4A37-8A2F-81B5303D4EE7}"/>
              </a:ext>
            </a:extLst>
          </p:cNvPr>
          <p:cNvSpPr/>
          <p:nvPr userDrawn="1"/>
        </p:nvSpPr>
        <p:spPr>
          <a:xfrm>
            <a:off x="11996" y="0"/>
            <a:ext cx="12180003"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a:extLst>
              <a:ext uri="{FF2B5EF4-FFF2-40B4-BE49-F238E27FC236}">
                <a16:creationId xmlns:a16="http://schemas.microsoft.com/office/drawing/2014/main" id="{C2E8ED2C-961A-411A-B154-BFC085F36DCD}"/>
              </a:ext>
            </a:extLst>
          </p:cNvPr>
          <p:cNvSpPr/>
          <p:nvPr userDrawn="1"/>
        </p:nvSpPr>
        <p:spPr>
          <a:xfrm>
            <a:off x="626964" y="568470"/>
            <a:ext cx="662361" cy="379656"/>
          </a:xfrm>
          <a:prstGeom prst="rect">
            <a:avLst/>
          </a:prstGeom>
        </p:spPr>
        <p:txBody>
          <a:bodyPr wrap="none">
            <a:spAutoFit/>
          </a:bodyPr>
          <a:lstStyle/>
          <a:p>
            <a:pPr defTabSz="609585"/>
            <a:r>
              <a:rPr lang="zh-CN" altLang="en-US" sz="1800" dirty="0">
                <a:solidFill>
                  <a:schemeClr val="bg1"/>
                </a:solidFill>
                <a:latin typeface="Microsoft YaHei" panose="020B0503020204020204" pitchFamily="34" charset="-122"/>
                <a:ea typeface="Microsoft YaHei" panose="020B0503020204020204" pitchFamily="34" charset="-122"/>
                <a:cs typeface="Segoe UI Light"/>
              </a:rPr>
              <a:t>标注</a:t>
            </a:r>
          </a:p>
        </p:txBody>
      </p:sp>
      <p:sp>
        <p:nvSpPr>
          <p:cNvPr id="5" name="矩形 4">
            <a:extLst>
              <a:ext uri="{FF2B5EF4-FFF2-40B4-BE49-F238E27FC236}">
                <a16:creationId xmlns:a16="http://schemas.microsoft.com/office/drawing/2014/main" id="{5B523497-8060-4AA8-99FC-CB53A1DBC43B}"/>
              </a:ext>
            </a:extLst>
          </p:cNvPr>
          <p:cNvSpPr/>
          <p:nvPr userDrawn="1"/>
        </p:nvSpPr>
        <p:spPr>
          <a:xfrm>
            <a:off x="2450801" y="595724"/>
            <a:ext cx="1402001" cy="5386475"/>
          </a:xfrm>
          <a:prstGeom prst="rect">
            <a:avLst/>
          </a:prstGeom>
        </p:spPr>
        <p:txBody>
          <a:bodyPr wrap="square">
            <a:spAutoFit/>
          </a:bodyPr>
          <a:lstStyle/>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字体使用 </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行距</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图片出处</a:t>
            </a: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声明</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作者</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p:txBody>
      </p:sp>
      <p:sp>
        <p:nvSpPr>
          <p:cNvPr id="6" name="矩形 5">
            <a:extLst>
              <a:ext uri="{FF2B5EF4-FFF2-40B4-BE49-F238E27FC236}">
                <a16:creationId xmlns:a16="http://schemas.microsoft.com/office/drawing/2014/main" id="{DC5C56FA-CEB3-4280-BACF-6BC9397C715D}"/>
              </a:ext>
            </a:extLst>
          </p:cNvPr>
          <p:cNvSpPr/>
          <p:nvPr userDrawn="1"/>
        </p:nvSpPr>
        <p:spPr>
          <a:xfrm>
            <a:off x="4159510" y="595724"/>
            <a:ext cx="7074345" cy="5386475"/>
          </a:xfrm>
          <a:prstGeom prst="rect">
            <a:avLst/>
          </a:prstGeom>
        </p:spPr>
        <p:txBody>
          <a:bodyPr wrap="square">
            <a:spAutoFit/>
          </a:bodyPr>
          <a:lstStyle/>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英文 </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Arial</a:t>
            </a: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中文 微软雅黑</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正文 </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1.2</a:t>
            </a: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https://unsplash.com</a:t>
            </a: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、微软图像、微软图标</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本网站所提供的任何信息内容（包括但不限于 </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PPT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模板、</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Word</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文档、</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Excel</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图表、图片素材等）均受</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中华人民共和国著作权法</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信息网络传播权保护条例</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及其他适用的法律法规的保护，未经权利人书面明确授权，信息内容的任何部分</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包括图片或图表</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不得被全部或部分的复制、传播、销售，否则将承担法律责任。</a:t>
            </a:r>
            <a:endPar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zh-CN" altLang="en-US" sz="1400" dirty="0">
                <a:solidFill>
                  <a:schemeClr val="bg1"/>
                </a:solidFill>
                <a:latin typeface="Microsoft YaHei" panose="020B0503020204020204" pitchFamily="34" charset="-122"/>
                <a:ea typeface="Microsoft YaHei" panose="020B0503020204020204" pitchFamily="34" charset="-122"/>
              </a:rPr>
              <a:t>陈铭俭 （</a:t>
            </a:r>
            <a:r>
              <a:rPr lang="en-US" altLang="zh-CN" sz="1400" dirty="0">
                <a:solidFill>
                  <a:schemeClr val="bg1"/>
                </a:solidFill>
                <a:latin typeface="Microsoft YaHei" panose="020B0503020204020204" pitchFamily="34" charset="-122"/>
                <a:ea typeface="Microsoft YaHei" panose="020B0503020204020204" pitchFamily="34" charset="-122"/>
              </a:rPr>
              <a:t>156950230@qq.com</a:t>
            </a:r>
            <a:r>
              <a:rPr lang="zh-CN" altLang="en-US" sz="1400" dirty="0">
                <a:solidFill>
                  <a:schemeClr val="bg1"/>
                </a:solidFill>
                <a:latin typeface="Microsoft YaHei" panose="020B0503020204020204" pitchFamily="34" charset="-122"/>
                <a:ea typeface="Microsoft YaHei" panose="020B0503020204020204" pitchFamily="34" charset="-122"/>
              </a:rPr>
              <a:t>）</a:t>
            </a:r>
            <a:endParaRPr lang="en-US" altLang="zh-CN" sz="1400" dirty="0">
              <a:solidFill>
                <a:schemeClr val="bg1"/>
              </a:solidFill>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4BCD7109-78B8-4BE3-8F0A-4DD501D0CD0F}"/>
              </a:ext>
            </a:extLst>
          </p:cNvPr>
          <p:cNvPicPr>
            <a:picLocks noChangeAspect="1"/>
          </p:cNvPicPr>
          <p:nvPr userDrawn="1"/>
        </p:nvPicPr>
        <p:blipFill>
          <a:blip r:embed="rId2"/>
          <a:stretch>
            <a:fillRect/>
          </a:stretch>
        </p:blipFill>
        <p:spPr>
          <a:xfrm>
            <a:off x="10698462" y="83245"/>
            <a:ext cx="1402001" cy="629588"/>
          </a:xfrm>
          <a:prstGeom prst="rect">
            <a:avLst/>
          </a:prstGeom>
        </p:spPr>
      </p:pic>
      <p:sp>
        <p:nvSpPr>
          <p:cNvPr id="8" name="文本框 7">
            <a:extLst>
              <a:ext uri="{FF2B5EF4-FFF2-40B4-BE49-F238E27FC236}">
                <a16:creationId xmlns:a16="http://schemas.microsoft.com/office/drawing/2014/main" id="{9539AAA6-913B-4A0D-9EFC-7267451182EE}"/>
              </a:ext>
            </a:extLst>
          </p:cNvPr>
          <p:cNvSpPr txBox="1"/>
          <p:nvPr userDrawn="1"/>
        </p:nvSpPr>
        <p:spPr>
          <a:xfrm>
            <a:off x="-197224" y="-412376"/>
            <a:ext cx="184731" cy="369332"/>
          </a:xfrm>
          <a:prstGeom prst="rect">
            <a:avLst/>
          </a:prstGeom>
          <a:noFill/>
        </p:spPr>
        <p:txBody>
          <a:bodyPr wrap="none" rtlCol="0">
            <a:spAutoFit/>
          </a:bodyPr>
          <a:lstStyle/>
          <a:p>
            <a:endParaRPr kumimoji="1" lang="zh-CN" altLang="en-US" dirty="0"/>
          </a:p>
        </p:txBody>
      </p:sp>
      <p:sp>
        <p:nvSpPr>
          <p:cNvPr id="9" name="文本框 8">
            <a:extLst>
              <a:ext uri="{FF2B5EF4-FFF2-40B4-BE49-F238E27FC236}">
                <a16:creationId xmlns:a16="http://schemas.microsoft.com/office/drawing/2014/main" id="{B5C5CE53-B6C4-49CB-9141-D4A0174513D5}"/>
              </a:ext>
            </a:extLst>
          </p:cNvPr>
          <p:cNvSpPr txBox="1"/>
          <p:nvPr userDrawn="1"/>
        </p:nvSpPr>
        <p:spPr>
          <a:xfrm>
            <a:off x="-376518" y="-304800"/>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2202334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使用技巧1">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3456BEB-F1B7-4D2C-B6DC-2008040A9CC0}"/>
              </a:ext>
            </a:extLst>
          </p:cNvPr>
          <p:cNvSpPr/>
          <p:nvPr userDrawn="1"/>
        </p:nvSpPr>
        <p:spPr>
          <a:xfrm>
            <a:off x="440603" y="759873"/>
            <a:ext cx="1713931"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1</a:t>
            </a:r>
            <a:endParaRPr lang="zh-CN" altLang="en-US" sz="1800">
              <a:solidFill>
                <a:schemeClr val="tx1">
                  <a:lumMod val="75000"/>
                  <a:lumOff val="25000"/>
                </a:schemeClr>
              </a:solidFill>
              <a:latin typeface="Segoe UI Light"/>
              <a:ea typeface="微软雅黑"/>
              <a:cs typeface="Segoe UI Light"/>
            </a:endParaRPr>
          </a:p>
        </p:txBody>
      </p:sp>
      <p:sp>
        <p:nvSpPr>
          <p:cNvPr id="4" name="矩形 3">
            <a:extLst>
              <a:ext uri="{FF2B5EF4-FFF2-40B4-BE49-F238E27FC236}">
                <a16:creationId xmlns:a16="http://schemas.microsoft.com/office/drawing/2014/main" id="{C6E85B19-D766-4622-8AC2-22191A45E4B7}"/>
              </a:ext>
            </a:extLst>
          </p:cNvPr>
          <p:cNvSpPr/>
          <p:nvPr userDrawn="1"/>
        </p:nvSpPr>
        <p:spPr>
          <a:xfrm>
            <a:off x="440603" y="182445"/>
            <a:ext cx="777777" cy="246221"/>
          </a:xfrm>
          <a:prstGeom prst="rect">
            <a:avLst/>
          </a:prstGeom>
        </p:spPr>
        <p:txBody>
          <a:bodyPr wrap="none">
            <a:spAutoFit/>
          </a:bodyPr>
          <a:lstStyle/>
          <a:p>
            <a:pPr defTabSz="609585"/>
            <a:r>
              <a:rPr kumimoji="1" lang="en-US" altLang="zh-CN" sz="1000">
                <a:solidFill>
                  <a:schemeClr val="tx1">
                    <a:lumMod val="75000"/>
                    <a:lumOff val="25000"/>
                  </a:schemeClr>
                </a:solidFill>
                <a:latin typeface="Segoe UI Light"/>
                <a:ea typeface="微软雅黑" charset="0"/>
                <a:cs typeface="Segoe UI Light"/>
              </a:rPr>
              <a:t>OfficePLUS</a:t>
            </a:r>
            <a:endParaRPr lang="zh-CN" altLang="en-US" sz="1000">
              <a:solidFill>
                <a:schemeClr val="tx1">
                  <a:lumMod val="75000"/>
                  <a:lumOff val="25000"/>
                </a:schemeClr>
              </a:solidFill>
              <a:latin typeface="Segoe UI Light"/>
              <a:ea typeface="微软雅黑" charset="0"/>
              <a:cs typeface="Segoe UI Light"/>
            </a:endParaRPr>
          </a:p>
        </p:txBody>
      </p:sp>
      <p:sp>
        <p:nvSpPr>
          <p:cNvPr id="5" name="文本框 4">
            <a:extLst>
              <a:ext uri="{FF2B5EF4-FFF2-40B4-BE49-F238E27FC236}">
                <a16:creationId xmlns:a16="http://schemas.microsoft.com/office/drawing/2014/main" id="{795201A0-2511-4C25-ADB8-FCBBB452AB35}"/>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一键调整模板颜色</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0289B4FA-7F6A-4B8A-815E-BF228203C806}"/>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7" name="图片 6">
            <a:extLst>
              <a:ext uri="{FF2B5EF4-FFF2-40B4-BE49-F238E27FC236}">
                <a16:creationId xmlns:a16="http://schemas.microsoft.com/office/drawing/2014/main" id="{A3AA7A72-7EC1-4268-B682-80B24EDB0339}"/>
              </a:ext>
            </a:extLst>
          </p:cNvPr>
          <p:cNvPicPr>
            <a:picLocks noChangeAspect="1"/>
          </p:cNvPicPr>
          <p:nvPr userDrawn="1"/>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8" name="文本框 7">
            <a:extLst>
              <a:ext uri="{FF2B5EF4-FFF2-40B4-BE49-F238E27FC236}">
                <a16:creationId xmlns:a16="http://schemas.microsoft.com/office/drawing/2014/main" id="{3561634D-0997-4AE4-93B5-6B03E9A8235D}"/>
              </a:ext>
            </a:extLst>
          </p:cNvPr>
          <p:cNvSpPr txBox="1"/>
          <p:nvPr userDrawn="1"/>
        </p:nvSpPr>
        <p:spPr>
          <a:xfrm>
            <a:off x="333477" y="6061002"/>
            <a:ext cx="3183885"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选择“设计”</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“变体”</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“颜色”；</a:t>
            </a:r>
            <a:endParaRPr lang="en-US" sz="1200" spc="15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0A39C858-2589-4166-BC9F-4448D3032133}"/>
              </a:ext>
            </a:extLst>
          </p:cNvPr>
          <p:cNvSpPr txBox="1"/>
          <p:nvPr userDrawn="1"/>
        </p:nvSpPr>
        <p:spPr>
          <a:xfrm>
            <a:off x="6360651" y="6061002"/>
            <a:ext cx="45624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选择你喜欢的颜色搭配，模板一秒调整为你选颜色。</a:t>
            </a:r>
            <a:endParaRPr lang="en-US" sz="1200" spc="15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F345708A-8D8F-41E8-B71B-6FF3968B7A6F}"/>
              </a:ext>
            </a:extLst>
          </p:cNvPr>
          <p:cNvPicPr>
            <a:picLocks noChangeAspect="1"/>
          </p:cNvPicPr>
          <p:nvPr userDrawn="1"/>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235E269D-53A6-4A93-B214-6EAAF6B997DB}"/>
              </a:ext>
            </a:extLst>
          </p:cNvPr>
          <p:cNvPicPr>
            <a:picLocks noChangeAspect="1"/>
          </p:cNvPicPr>
          <p:nvPr userDrawn="1"/>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346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使用技巧2">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95B6CA2-8D47-4352-B8D5-AB0AFD1F72A2}"/>
              </a:ext>
            </a:extLst>
          </p:cNvPr>
          <p:cNvSpPr/>
          <p:nvPr userDrawn="1"/>
        </p:nvSpPr>
        <p:spPr>
          <a:xfrm>
            <a:off x="440603" y="759873"/>
            <a:ext cx="1750800"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2</a:t>
            </a:r>
            <a:endParaRPr lang="zh-CN" altLang="en-US" sz="1800">
              <a:solidFill>
                <a:schemeClr val="tx1">
                  <a:lumMod val="75000"/>
                  <a:lumOff val="25000"/>
                </a:schemeClr>
              </a:solidFill>
              <a:latin typeface="Segoe UI Light"/>
              <a:ea typeface="微软雅黑"/>
              <a:cs typeface="Segoe UI Light"/>
            </a:endParaRPr>
          </a:p>
        </p:txBody>
      </p:sp>
      <p:sp>
        <p:nvSpPr>
          <p:cNvPr id="4" name="矩形 3">
            <a:extLst>
              <a:ext uri="{FF2B5EF4-FFF2-40B4-BE49-F238E27FC236}">
                <a16:creationId xmlns:a16="http://schemas.microsoft.com/office/drawing/2014/main" id="{91918CAE-8F42-4299-A28D-B9D5831BF61D}"/>
              </a:ext>
            </a:extLst>
          </p:cNvPr>
          <p:cNvSpPr/>
          <p:nvPr userDrawn="1"/>
        </p:nvSpPr>
        <p:spPr>
          <a:xfrm>
            <a:off x="440603" y="182445"/>
            <a:ext cx="777777" cy="246221"/>
          </a:xfrm>
          <a:prstGeom prst="rect">
            <a:avLst/>
          </a:prstGeom>
        </p:spPr>
        <p:txBody>
          <a:bodyPr wrap="none">
            <a:spAutoFit/>
          </a:bodyPr>
          <a:lstStyle/>
          <a:p>
            <a:pPr defTabSz="609585"/>
            <a:r>
              <a:rPr kumimoji="1" lang="en-US" altLang="zh-CN" sz="1000">
                <a:solidFill>
                  <a:schemeClr val="tx1">
                    <a:lumMod val="75000"/>
                    <a:lumOff val="25000"/>
                  </a:schemeClr>
                </a:solidFill>
                <a:latin typeface="Segoe UI Light"/>
                <a:ea typeface="微软雅黑" charset="0"/>
                <a:cs typeface="Segoe UI Light"/>
              </a:rPr>
              <a:t>OfficePLUS</a:t>
            </a:r>
            <a:endParaRPr lang="zh-CN" altLang="en-US" sz="1000">
              <a:solidFill>
                <a:schemeClr val="tx1">
                  <a:lumMod val="75000"/>
                  <a:lumOff val="25000"/>
                </a:schemeClr>
              </a:solidFill>
              <a:latin typeface="Segoe UI Light"/>
              <a:ea typeface="微软雅黑" charset="0"/>
              <a:cs typeface="Segoe UI Light"/>
            </a:endParaRPr>
          </a:p>
        </p:txBody>
      </p:sp>
      <p:pic>
        <p:nvPicPr>
          <p:cNvPr id="5" name="图片 4">
            <a:extLst>
              <a:ext uri="{FF2B5EF4-FFF2-40B4-BE49-F238E27FC236}">
                <a16:creationId xmlns:a16="http://schemas.microsoft.com/office/drawing/2014/main" id="{378BC7A0-035F-41F7-9B06-EC064A3EB65D}"/>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6" name="图片 5">
            <a:extLst>
              <a:ext uri="{FF2B5EF4-FFF2-40B4-BE49-F238E27FC236}">
                <a16:creationId xmlns:a16="http://schemas.microsoft.com/office/drawing/2014/main" id="{336D9C66-D6FA-46C8-99D2-2B802BE2272D}"/>
              </a:ext>
            </a:extLst>
          </p:cNvPr>
          <p:cNvPicPr>
            <a:picLocks noChangeAspect="1"/>
          </p:cNvPicPr>
          <p:nvPr userDrawn="1"/>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7" name="文本框 6">
            <a:extLst>
              <a:ext uri="{FF2B5EF4-FFF2-40B4-BE49-F238E27FC236}">
                <a16:creationId xmlns:a16="http://schemas.microsoft.com/office/drawing/2014/main" id="{78B7F220-8D65-4D58-96D6-61240C8EF943}"/>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随时添加模板样式</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C782DEF8-CD90-4DDD-9A19-02CA3CE0B853}"/>
              </a:ext>
            </a:extLst>
          </p:cNvPr>
          <p:cNvSpPr txBox="1"/>
          <p:nvPr userDrawn="1"/>
        </p:nvSpPr>
        <p:spPr>
          <a:xfrm>
            <a:off x="333477" y="6061002"/>
            <a:ext cx="3010761"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选择“开始”</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“新建幻灯片”；</a:t>
            </a:r>
            <a:endParaRPr lang="en-US" sz="1200" spc="15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2F1399C9-9E43-488E-BC0B-89771B0E542B}"/>
              </a:ext>
            </a:extLst>
          </p:cNvPr>
          <p:cNvSpPr txBox="1"/>
          <p:nvPr userDrawn="1"/>
        </p:nvSpPr>
        <p:spPr>
          <a:xfrm>
            <a:off x="6360651" y="6061002"/>
            <a:ext cx="52565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选择你需要的页面，如封面页，目录页，副标题页，内容页等</a:t>
            </a:r>
            <a:r>
              <a:rPr lang="en-US" altLang="zh-CN" sz="1200" spc="150">
                <a:latin typeface="微软雅黑" panose="020B0503020204020204" pitchFamily="34" charset="-122"/>
                <a:ea typeface="微软雅黑" panose="020B0503020204020204" pitchFamily="34" charset="-122"/>
              </a:rPr>
              <a:t>…</a:t>
            </a:r>
            <a:endParaRPr lang="en-US" sz="1200" spc="15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80C3E78E-8433-4C35-8959-B26729C2A29B}"/>
              </a:ext>
            </a:extLst>
          </p:cNvPr>
          <p:cNvPicPr>
            <a:picLocks noChangeAspect="1"/>
          </p:cNvPicPr>
          <p:nvPr userDrawn="1"/>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771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矩形: 圆顶角 1">
            <a:extLst>
              <a:ext uri="{FF2B5EF4-FFF2-40B4-BE49-F238E27FC236}">
                <a16:creationId xmlns:a16="http://schemas.microsoft.com/office/drawing/2014/main" id="{38C0C7B5-E257-4850-AD57-890872054C3D}"/>
              </a:ext>
            </a:extLst>
          </p:cNvPr>
          <p:cNvSpPr/>
          <p:nvPr userDrawn="1"/>
        </p:nvSpPr>
        <p:spPr>
          <a:xfrm rot="16200000">
            <a:off x="5378589" y="-1651211"/>
            <a:ext cx="3466406" cy="10160421"/>
          </a:xfrm>
          <a:prstGeom prst="round2SameRect">
            <a:avLst>
              <a:gd name="adj1" fmla="val 4252"/>
              <a:gd name="adj2" fmla="val 0"/>
            </a:avLst>
          </a:prstGeom>
          <a:solidFill>
            <a:schemeClr val="accent2"/>
          </a:solidFill>
          <a:ln>
            <a:noFill/>
          </a:ln>
          <a:effectLst>
            <a:outerShdw blurRad="228600" algn="ctr" rotWithShape="0">
              <a:schemeClr val="accent3">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网格和节点组成的球体">
            <a:extLst>
              <a:ext uri="{FF2B5EF4-FFF2-40B4-BE49-F238E27FC236}">
                <a16:creationId xmlns:a16="http://schemas.microsoft.com/office/drawing/2014/main" id="{F71CF59A-BACE-4D7E-900C-626BD670FAD4}"/>
              </a:ext>
            </a:extLst>
          </p:cNvPr>
          <p:cNvPicPr>
            <a:picLocks noChangeAspect="1"/>
          </p:cNvPicPr>
          <p:nvPr userDrawn="1"/>
        </p:nvPicPr>
        <p:blipFill rotWithShape="1">
          <a:blip r:embed="rId2">
            <a:alphaModFix amt="81000"/>
            <a:extLst>
              <a:ext uri="{28A0092B-C50C-407E-A947-70E740481C1C}">
                <a14:useLocalDpi xmlns:a14="http://schemas.microsoft.com/office/drawing/2010/main" val="0"/>
              </a:ext>
            </a:extLst>
          </a:blip>
          <a:srcRect l="20754" t="21378" b="34922"/>
          <a:stretch/>
        </p:blipFill>
        <p:spPr>
          <a:xfrm>
            <a:off x="3810502" y="1695796"/>
            <a:ext cx="8381499" cy="3466407"/>
          </a:xfrm>
          <a:prstGeom prst="rect">
            <a:avLst/>
          </a:prstGeom>
        </p:spPr>
      </p:pic>
      <p:sp>
        <p:nvSpPr>
          <p:cNvPr id="3" name="矩形 2">
            <a:extLst>
              <a:ext uri="{FF2B5EF4-FFF2-40B4-BE49-F238E27FC236}">
                <a16:creationId xmlns:a16="http://schemas.microsoft.com/office/drawing/2014/main" id="{07C2CC27-AF82-48D0-9BD4-8E39C67FAF09}"/>
              </a:ext>
            </a:extLst>
          </p:cNvPr>
          <p:cNvSpPr/>
          <p:nvPr userDrawn="1"/>
        </p:nvSpPr>
        <p:spPr>
          <a:xfrm>
            <a:off x="3810505" y="1695796"/>
            <a:ext cx="8381496" cy="3466407"/>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297DCF0C-7558-42E3-9DD6-42EFFC94C693}"/>
              </a:ext>
            </a:extLst>
          </p:cNvPr>
          <p:cNvSpPr txBox="1"/>
          <p:nvPr userDrawn="1"/>
        </p:nvSpPr>
        <p:spPr>
          <a:xfrm>
            <a:off x="2213157" y="2065712"/>
            <a:ext cx="1415772" cy="2726575"/>
          </a:xfrm>
          <a:prstGeom prst="rect">
            <a:avLst/>
          </a:prstGeom>
          <a:noFill/>
        </p:spPr>
        <p:txBody>
          <a:bodyPr vert="eaVert" wrap="square" rtlCol="0">
            <a:spAutoFit/>
          </a:bodyPr>
          <a:lstStyle/>
          <a:p>
            <a:pPr algn="dist"/>
            <a:r>
              <a:rPr lang="zh-CN" altLang="en-US" sz="8000" b="1" dirty="0">
                <a:solidFill>
                  <a:schemeClr val="bg1"/>
                </a:solidFill>
                <a:latin typeface="+mj-ea"/>
                <a:ea typeface="+mj-ea"/>
              </a:rPr>
              <a:t>目录</a:t>
            </a:r>
          </a:p>
        </p:txBody>
      </p:sp>
      <p:sp>
        <p:nvSpPr>
          <p:cNvPr id="5" name="文本框 4">
            <a:extLst>
              <a:ext uri="{FF2B5EF4-FFF2-40B4-BE49-F238E27FC236}">
                <a16:creationId xmlns:a16="http://schemas.microsoft.com/office/drawing/2014/main" id="{97EAF63F-3735-4FD6-A0DA-E1E1E35A99E2}"/>
              </a:ext>
            </a:extLst>
          </p:cNvPr>
          <p:cNvSpPr txBox="1"/>
          <p:nvPr userDrawn="1"/>
        </p:nvSpPr>
        <p:spPr>
          <a:xfrm>
            <a:off x="2405518" y="3290499"/>
            <a:ext cx="1031051" cy="276999"/>
          </a:xfrm>
          <a:prstGeom prst="rect">
            <a:avLst/>
          </a:prstGeom>
          <a:noFill/>
        </p:spPr>
        <p:txBody>
          <a:bodyPr wrap="none" rtlCol="0">
            <a:spAutoFit/>
          </a:bodyPr>
          <a:lstStyle/>
          <a:p>
            <a:r>
              <a:rPr lang="en-US" altLang="zh-CN" sz="1200" dirty="0">
                <a:solidFill>
                  <a:schemeClr val="bg1"/>
                </a:solidFill>
              </a:rPr>
              <a:t>CONTENTS</a:t>
            </a:r>
            <a:endParaRPr lang="zh-CN" altLang="en-US" sz="1200" dirty="0">
              <a:solidFill>
                <a:schemeClr val="bg1"/>
              </a:solidFill>
            </a:endParaRPr>
          </a:p>
        </p:txBody>
      </p:sp>
    </p:spTree>
    <p:extLst>
      <p:ext uri="{BB962C8B-B14F-4D97-AF65-F5344CB8AC3E}">
        <p14:creationId xmlns:p14="http://schemas.microsoft.com/office/powerpoint/2010/main" val="1919122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51347DD-65F6-4CA1-83BA-4683F24A81BB}"/>
              </a:ext>
            </a:extLst>
          </p:cNvPr>
          <p:cNvSpPr/>
          <p:nvPr userDrawn="1"/>
        </p:nvSpPr>
        <p:spPr>
          <a:xfrm>
            <a:off x="0" y="0"/>
            <a:ext cx="453136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占位符 8">
            <a:extLst>
              <a:ext uri="{FF2B5EF4-FFF2-40B4-BE49-F238E27FC236}">
                <a16:creationId xmlns:a16="http://schemas.microsoft.com/office/drawing/2014/main" id="{96680DE7-A7D3-4766-B888-72E9BE799711}"/>
              </a:ext>
            </a:extLst>
          </p:cNvPr>
          <p:cNvSpPr>
            <a:spLocks noGrp="1"/>
          </p:cNvSpPr>
          <p:nvPr>
            <p:ph type="body" sz="quarter" idx="10"/>
          </p:nvPr>
        </p:nvSpPr>
        <p:spPr>
          <a:xfrm>
            <a:off x="2363600" y="2005081"/>
            <a:ext cx="2323073" cy="2279991"/>
          </a:xfrm>
          <a:prstGeom prst="rect">
            <a:avLst/>
          </a:prstGeom>
        </p:spPr>
        <p:txBody>
          <a:bodyPr/>
          <a:lstStyle>
            <a:lvl1pPr marL="0" indent="0">
              <a:buNone/>
              <a:defRPr sz="15000" b="1">
                <a:solidFill>
                  <a:schemeClr val="bg1"/>
                </a:solidFill>
                <a:latin typeface="+mj-lt"/>
              </a:defRPr>
            </a:lvl1pPr>
          </a:lstStyle>
          <a:p>
            <a:pPr lvl="0"/>
            <a:endParaRPr lang="zh-CN" altLang="en-US" dirty="0"/>
          </a:p>
        </p:txBody>
      </p:sp>
      <p:sp>
        <p:nvSpPr>
          <p:cNvPr id="11" name="文本占位符 10">
            <a:extLst>
              <a:ext uri="{FF2B5EF4-FFF2-40B4-BE49-F238E27FC236}">
                <a16:creationId xmlns:a16="http://schemas.microsoft.com/office/drawing/2014/main" id="{D42AB2B5-76C9-4A06-8465-AF51BCFBC8CF}"/>
              </a:ext>
            </a:extLst>
          </p:cNvPr>
          <p:cNvSpPr>
            <a:spLocks noGrp="1"/>
          </p:cNvSpPr>
          <p:nvPr>
            <p:ph type="body" sz="quarter" idx="11"/>
          </p:nvPr>
        </p:nvSpPr>
        <p:spPr>
          <a:xfrm>
            <a:off x="1403920" y="3978221"/>
            <a:ext cx="3692525" cy="1252538"/>
          </a:xfrm>
          <a:prstGeom prst="rect">
            <a:avLst/>
          </a:prstGeom>
        </p:spPr>
        <p:txBody>
          <a:bodyPr/>
          <a:lstStyle>
            <a:lvl1pPr marL="0" indent="0">
              <a:buNone/>
              <a:defRPr sz="6000" b="1">
                <a:solidFill>
                  <a:schemeClr val="bg1"/>
                </a:solidFill>
                <a:latin typeface="+mj-ea"/>
                <a:ea typeface="+mj-ea"/>
              </a:defRPr>
            </a:lvl1pPr>
          </a:lstStyle>
          <a:p>
            <a:pPr lvl="0"/>
            <a:endParaRPr lang="zh-CN" altLang="en-US" dirty="0"/>
          </a:p>
        </p:txBody>
      </p:sp>
    </p:spTree>
    <p:extLst>
      <p:ext uri="{BB962C8B-B14F-4D97-AF65-F5344CB8AC3E}">
        <p14:creationId xmlns:p14="http://schemas.microsoft.com/office/powerpoint/2010/main" val="395246857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7" name="等腰三角形 6">
            <a:extLst>
              <a:ext uri="{FF2B5EF4-FFF2-40B4-BE49-F238E27FC236}">
                <a16:creationId xmlns:a16="http://schemas.microsoft.com/office/drawing/2014/main" id="{4D618633-58BD-4419-B8F3-FBE5C39D6C8E}"/>
              </a:ext>
            </a:extLst>
          </p:cNvPr>
          <p:cNvSpPr/>
          <p:nvPr userDrawn="1"/>
        </p:nvSpPr>
        <p:spPr>
          <a:xfrm rot="5400000">
            <a:off x="121636" y="448705"/>
            <a:ext cx="359093" cy="20082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id="{3A986E41-34D4-4480-AC38-E310CF85FDAF}"/>
              </a:ext>
            </a:extLst>
          </p:cNvPr>
          <p:cNvSpPr/>
          <p:nvPr userDrawn="1"/>
        </p:nvSpPr>
        <p:spPr>
          <a:xfrm rot="5400000">
            <a:off x="147078" y="486113"/>
            <a:ext cx="225311" cy="1260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a:extLst>
              <a:ext uri="{FF2B5EF4-FFF2-40B4-BE49-F238E27FC236}">
                <a16:creationId xmlns:a16="http://schemas.microsoft.com/office/drawing/2014/main" id="{64935364-7B6F-4A60-BD67-100800EB2DFC}"/>
              </a:ext>
            </a:extLst>
          </p:cNvPr>
          <p:cNvSpPr/>
          <p:nvPr userDrawn="1"/>
        </p:nvSpPr>
        <p:spPr>
          <a:xfrm rot="5400000">
            <a:off x="104044" y="486114"/>
            <a:ext cx="225311" cy="12600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占位符 11">
            <a:extLst>
              <a:ext uri="{FF2B5EF4-FFF2-40B4-BE49-F238E27FC236}">
                <a16:creationId xmlns:a16="http://schemas.microsoft.com/office/drawing/2014/main" id="{CA06508E-7A5B-47B4-8AF9-5EF6DBDAA5E7}"/>
              </a:ext>
            </a:extLst>
          </p:cNvPr>
          <p:cNvSpPr>
            <a:spLocks noGrp="1"/>
          </p:cNvSpPr>
          <p:nvPr>
            <p:ph type="body" sz="quarter" idx="10" hasCustomPrompt="1"/>
          </p:nvPr>
        </p:nvSpPr>
        <p:spPr>
          <a:xfrm>
            <a:off x="382542" y="328612"/>
            <a:ext cx="5551329" cy="459327"/>
          </a:xfrm>
          <a:prstGeom prst="rect">
            <a:avLst/>
          </a:prstGeom>
        </p:spPr>
        <p:txBody>
          <a:bodyPr/>
          <a:lstStyle>
            <a:lvl1pPr marL="0" indent="0">
              <a:buNone/>
              <a:defRPr b="1">
                <a:latin typeface="+mj-ea"/>
                <a:ea typeface="+mj-ea"/>
              </a:defRPr>
            </a:lvl1pPr>
          </a:lstStyle>
          <a:p>
            <a:pPr lvl="0"/>
            <a:r>
              <a:rPr lang="zh-CN" altLang="en-US" dirty="0"/>
              <a:t>单击此处编辑母版文本样式级</a:t>
            </a:r>
          </a:p>
        </p:txBody>
      </p:sp>
    </p:spTree>
    <p:extLst>
      <p:ext uri="{BB962C8B-B14F-4D97-AF65-F5344CB8AC3E}">
        <p14:creationId xmlns:p14="http://schemas.microsoft.com/office/powerpoint/2010/main" val="455524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B57434DD-36B5-42EE-B4C4-5DF539F7CB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220" b="406"/>
          <a:stretch/>
        </p:blipFill>
        <p:spPr>
          <a:xfrm>
            <a:off x="1" y="1"/>
            <a:ext cx="12191998" cy="6858000"/>
          </a:xfrm>
          <a:prstGeom prst="rect">
            <a:avLst/>
          </a:prstGeom>
        </p:spPr>
      </p:pic>
      <p:sp>
        <p:nvSpPr>
          <p:cNvPr id="5" name="矩形 4">
            <a:extLst>
              <a:ext uri="{FF2B5EF4-FFF2-40B4-BE49-F238E27FC236}">
                <a16:creationId xmlns:a16="http://schemas.microsoft.com/office/drawing/2014/main" id="{7924F101-5D14-4100-A5C9-D9158797FBC1}"/>
              </a:ext>
            </a:extLst>
          </p:cNvPr>
          <p:cNvSpPr/>
          <p:nvPr userDrawn="1"/>
        </p:nvSpPr>
        <p:spPr>
          <a:xfrm>
            <a:off x="3322320" y="1131830"/>
            <a:ext cx="5709920" cy="3247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占位符 6">
            <a:extLst>
              <a:ext uri="{FF2B5EF4-FFF2-40B4-BE49-F238E27FC236}">
                <a16:creationId xmlns:a16="http://schemas.microsoft.com/office/drawing/2014/main" id="{1498B6F2-742C-40B8-B77F-D46798D366BE}"/>
              </a:ext>
            </a:extLst>
          </p:cNvPr>
          <p:cNvSpPr>
            <a:spLocks noGrp="1"/>
          </p:cNvSpPr>
          <p:nvPr>
            <p:ph type="body" sz="quarter" idx="10"/>
          </p:nvPr>
        </p:nvSpPr>
        <p:spPr>
          <a:xfrm>
            <a:off x="3652520" y="2069118"/>
            <a:ext cx="4886960" cy="1128713"/>
          </a:xfrm>
          <a:prstGeom prst="rect">
            <a:avLst/>
          </a:prstGeom>
        </p:spPr>
        <p:txBody>
          <a:bodyPr/>
          <a:lstStyle>
            <a:lvl1pPr marL="0" indent="0" algn="ctr">
              <a:buNone/>
              <a:defRPr sz="5000" b="1" spc="600">
                <a:solidFill>
                  <a:schemeClr val="bg1"/>
                </a:solidFill>
              </a:defRPr>
            </a:lvl1pPr>
          </a:lstStyle>
          <a:p>
            <a:pPr lvl="0"/>
            <a:r>
              <a:rPr lang="zh-CN" altLang="en-US" dirty="0"/>
              <a:t>单击此处编辑母版文本样式</a:t>
            </a:r>
          </a:p>
        </p:txBody>
      </p:sp>
    </p:spTree>
    <p:extLst>
      <p:ext uri="{BB962C8B-B14F-4D97-AF65-F5344CB8AC3E}">
        <p14:creationId xmlns:p14="http://schemas.microsoft.com/office/powerpoint/2010/main" val="569555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背景图片素材">
    <p:spTree>
      <p:nvGrpSpPr>
        <p:cNvPr id="1" name=""/>
        <p:cNvGrpSpPr/>
        <p:nvPr/>
      </p:nvGrpSpPr>
      <p:grpSpPr>
        <a:xfrm>
          <a:off x="0" y="0"/>
          <a:ext cx="0" cy="0"/>
          <a:chOff x="0" y="0"/>
          <a:chExt cx="0" cy="0"/>
        </a:xfrm>
      </p:grpSpPr>
      <p:sp>
        <p:nvSpPr>
          <p:cNvPr id="3" name="等腰三角形 2">
            <a:extLst>
              <a:ext uri="{FF2B5EF4-FFF2-40B4-BE49-F238E27FC236}">
                <a16:creationId xmlns:a16="http://schemas.microsoft.com/office/drawing/2014/main" id="{42232C9F-6C80-4AEC-A0B9-F67AF54FFA13}"/>
              </a:ext>
            </a:extLst>
          </p:cNvPr>
          <p:cNvSpPr/>
          <p:nvPr userDrawn="1"/>
        </p:nvSpPr>
        <p:spPr>
          <a:xfrm rot="5400000">
            <a:off x="121636" y="448705"/>
            <a:ext cx="359093" cy="20082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a:extLst>
              <a:ext uri="{FF2B5EF4-FFF2-40B4-BE49-F238E27FC236}">
                <a16:creationId xmlns:a16="http://schemas.microsoft.com/office/drawing/2014/main" id="{948FB779-FA46-4BE8-B286-A84D048660F3}"/>
              </a:ext>
            </a:extLst>
          </p:cNvPr>
          <p:cNvSpPr/>
          <p:nvPr userDrawn="1"/>
        </p:nvSpPr>
        <p:spPr>
          <a:xfrm rot="5400000">
            <a:off x="147078" y="486113"/>
            <a:ext cx="225311" cy="1260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a:extLst>
              <a:ext uri="{FF2B5EF4-FFF2-40B4-BE49-F238E27FC236}">
                <a16:creationId xmlns:a16="http://schemas.microsoft.com/office/drawing/2014/main" id="{AD15911B-D18A-4AAA-BE9A-0201D18E6697}"/>
              </a:ext>
            </a:extLst>
          </p:cNvPr>
          <p:cNvSpPr/>
          <p:nvPr userDrawn="1"/>
        </p:nvSpPr>
        <p:spPr>
          <a:xfrm rot="5400000">
            <a:off x="104044" y="486114"/>
            <a:ext cx="225311" cy="12600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占位符 11">
            <a:extLst>
              <a:ext uri="{FF2B5EF4-FFF2-40B4-BE49-F238E27FC236}">
                <a16:creationId xmlns:a16="http://schemas.microsoft.com/office/drawing/2014/main" id="{9502A79C-FAB1-4F9D-9D27-435A67E611A3}"/>
              </a:ext>
            </a:extLst>
          </p:cNvPr>
          <p:cNvSpPr>
            <a:spLocks noGrp="1"/>
          </p:cNvSpPr>
          <p:nvPr>
            <p:ph type="body" sz="quarter" idx="10" hasCustomPrompt="1"/>
          </p:nvPr>
        </p:nvSpPr>
        <p:spPr>
          <a:xfrm>
            <a:off x="382542" y="328612"/>
            <a:ext cx="5551329" cy="459327"/>
          </a:xfrm>
          <a:prstGeom prst="rect">
            <a:avLst/>
          </a:prstGeom>
        </p:spPr>
        <p:txBody>
          <a:bodyPr/>
          <a:lstStyle>
            <a:lvl1pPr marL="0" indent="0">
              <a:buNone/>
              <a:defRPr b="1">
                <a:latin typeface="+mj-ea"/>
                <a:ea typeface="+mj-ea"/>
              </a:defRPr>
            </a:lvl1pPr>
          </a:lstStyle>
          <a:p>
            <a:pPr lvl="0"/>
            <a:r>
              <a:rPr lang="zh-CN" altLang="en-US" dirty="0"/>
              <a:t>备选图标</a:t>
            </a:r>
          </a:p>
        </p:txBody>
      </p:sp>
    </p:spTree>
    <p:extLst>
      <p:ext uri="{BB962C8B-B14F-4D97-AF65-F5344CB8AC3E}">
        <p14:creationId xmlns:p14="http://schemas.microsoft.com/office/powerpoint/2010/main" val="3996162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62F44F5-2042-4A37-8A2F-81B5303D4EE7}"/>
              </a:ext>
            </a:extLst>
          </p:cNvPr>
          <p:cNvSpPr/>
          <p:nvPr userDrawn="1"/>
        </p:nvSpPr>
        <p:spPr>
          <a:xfrm>
            <a:off x="-12492" y="0"/>
            <a:ext cx="12204492"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a:extLst>
              <a:ext uri="{FF2B5EF4-FFF2-40B4-BE49-F238E27FC236}">
                <a16:creationId xmlns:a16="http://schemas.microsoft.com/office/drawing/2014/main" id="{C2E8ED2C-961A-411A-B154-BFC085F36DCD}"/>
              </a:ext>
            </a:extLst>
          </p:cNvPr>
          <p:cNvSpPr/>
          <p:nvPr userDrawn="1"/>
        </p:nvSpPr>
        <p:spPr>
          <a:xfrm>
            <a:off x="626964" y="568470"/>
            <a:ext cx="662361" cy="379656"/>
          </a:xfrm>
          <a:prstGeom prst="rect">
            <a:avLst/>
          </a:prstGeom>
        </p:spPr>
        <p:txBody>
          <a:bodyPr wrap="none">
            <a:spAutoFit/>
          </a:bodyPr>
          <a:lstStyle/>
          <a:p>
            <a:pPr defTabSz="609585"/>
            <a:r>
              <a:rPr lang="zh-CN" altLang="en-US" sz="1800" dirty="0">
                <a:solidFill>
                  <a:schemeClr val="bg1"/>
                </a:solidFill>
                <a:latin typeface="Microsoft YaHei" panose="020B0503020204020204" pitchFamily="34" charset="-122"/>
                <a:ea typeface="Microsoft YaHei" panose="020B0503020204020204" pitchFamily="34" charset="-122"/>
                <a:cs typeface="Segoe UI Light"/>
              </a:rPr>
              <a:t>标注</a:t>
            </a:r>
          </a:p>
        </p:txBody>
      </p:sp>
      <p:sp>
        <p:nvSpPr>
          <p:cNvPr id="5" name="矩形 4">
            <a:extLst>
              <a:ext uri="{FF2B5EF4-FFF2-40B4-BE49-F238E27FC236}">
                <a16:creationId xmlns:a16="http://schemas.microsoft.com/office/drawing/2014/main" id="{5B523497-8060-4AA8-99FC-CB53A1DBC43B}"/>
              </a:ext>
            </a:extLst>
          </p:cNvPr>
          <p:cNvSpPr/>
          <p:nvPr userDrawn="1"/>
        </p:nvSpPr>
        <p:spPr>
          <a:xfrm>
            <a:off x="2450801" y="595724"/>
            <a:ext cx="1402001" cy="5386475"/>
          </a:xfrm>
          <a:prstGeom prst="rect">
            <a:avLst/>
          </a:prstGeom>
        </p:spPr>
        <p:txBody>
          <a:bodyPr wrap="square">
            <a:spAutoFit/>
          </a:bodyPr>
          <a:lstStyle/>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字体使用 </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行距</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图片出处</a:t>
            </a: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声明</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作者</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p:txBody>
      </p:sp>
      <p:sp>
        <p:nvSpPr>
          <p:cNvPr id="6" name="矩形 5">
            <a:extLst>
              <a:ext uri="{FF2B5EF4-FFF2-40B4-BE49-F238E27FC236}">
                <a16:creationId xmlns:a16="http://schemas.microsoft.com/office/drawing/2014/main" id="{DC5C56FA-CEB3-4280-BACF-6BC9397C715D}"/>
              </a:ext>
            </a:extLst>
          </p:cNvPr>
          <p:cNvSpPr/>
          <p:nvPr userDrawn="1"/>
        </p:nvSpPr>
        <p:spPr>
          <a:xfrm>
            <a:off x="4159510" y="595724"/>
            <a:ext cx="7074345" cy="5386475"/>
          </a:xfrm>
          <a:prstGeom prst="rect">
            <a:avLst/>
          </a:prstGeom>
        </p:spPr>
        <p:txBody>
          <a:bodyPr wrap="square">
            <a:spAutoFit/>
          </a:bodyPr>
          <a:lstStyle/>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英文 </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Arial</a:t>
            </a: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中文 微软雅黑</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正文 </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1.2</a:t>
            </a: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https://unsplash.com</a:t>
            </a: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、微软图像、微软图标</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本网站所提供的任何信息内容（包括但不限于 </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PPT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模板、</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Word</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文档、</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Excel</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图表、图片素材等）均受</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中华人民共和国著作权法</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信息网络传播权保护条例</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及其他适用的法律法规的保护，未经权利人书面明确授权，信息内容的任何部分</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包括图片或图表</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不得被全部或部分的复制、传播、销售，否则将承担法律责任。</a:t>
            </a:r>
            <a:endPar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zh-CN" altLang="en-US" sz="1400" dirty="0">
                <a:solidFill>
                  <a:schemeClr val="bg1"/>
                </a:solidFill>
                <a:latin typeface="Microsoft YaHei" panose="020B0503020204020204" pitchFamily="34" charset="-122"/>
                <a:ea typeface="Microsoft YaHei" panose="020B0503020204020204" pitchFamily="34" charset="-122"/>
              </a:rPr>
              <a:t>陈铭俭 （</a:t>
            </a:r>
            <a:r>
              <a:rPr lang="en-US" altLang="zh-CN" sz="1400" dirty="0">
                <a:solidFill>
                  <a:schemeClr val="bg1"/>
                </a:solidFill>
                <a:latin typeface="Microsoft YaHei" panose="020B0503020204020204" pitchFamily="34" charset="-122"/>
                <a:ea typeface="Microsoft YaHei" panose="020B0503020204020204" pitchFamily="34" charset="-122"/>
              </a:rPr>
              <a:t>156950230@qq.com</a:t>
            </a:r>
            <a:r>
              <a:rPr lang="zh-CN" altLang="en-US" sz="1400" dirty="0">
                <a:solidFill>
                  <a:schemeClr val="bg1"/>
                </a:solidFill>
                <a:latin typeface="Microsoft YaHei" panose="020B0503020204020204" pitchFamily="34" charset="-122"/>
                <a:ea typeface="Microsoft YaHei" panose="020B0503020204020204" pitchFamily="34" charset="-122"/>
              </a:rPr>
              <a:t>）</a:t>
            </a:r>
            <a:endParaRPr lang="en-US" altLang="zh-CN" sz="1400" dirty="0">
              <a:solidFill>
                <a:schemeClr val="bg1"/>
              </a:solidFill>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4BCD7109-78B8-4BE3-8F0A-4DD501D0CD0F}"/>
              </a:ext>
            </a:extLst>
          </p:cNvPr>
          <p:cNvPicPr>
            <a:picLocks noChangeAspect="1"/>
          </p:cNvPicPr>
          <p:nvPr userDrawn="1"/>
        </p:nvPicPr>
        <p:blipFill>
          <a:blip r:embed="rId2"/>
          <a:stretch>
            <a:fillRect/>
          </a:stretch>
        </p:blipFill>
        <p:spPr>
          <a:xfrm>
            <a:off x="10698462" y="83245"/>
            <a:ext cx="1402001" cy="629588"/>
          </a:xfrm>
          <a:prstGeom prst="rect">
            <a:avLst/>
          </a:prstGeom>
        </p:spPr>
      </p:pic>
      <p:sp>
        <p:nvSpPr>
          <p:cNvPr id="8" name="文本框 7">
            <a:extLst>
              <a:ext uri="{FF2B5EF4-FFF2-40B4-BE49-F238E27FC236}">
                <a16:creationId xmlns:a16="http://schemas.microsoft.com/office/drawing/2014/main" id="{9539AAA6-913B-4A0D-9EFC-7267451182EE}"/>
              </a:ext>
            </a:extLst>
          </p:cNvPr>
          <p:cNvSpPr txBox="1"/>
          <p:nvPr userDrawn="1"/>
        </p:nvSpPr>
        <p:spPr>
          <a:xfrm>
            <a:off x="-197224" y="-412376"/>
            <a:ext cx="184731" cy="369332"/>
          </a:xfrm>
          <a:prstGeom prst="rect">
            <a:avLst/>
          </a:prstGeom>
          <a:noFill/>
        </p:spPr>
        <p:txBody>
          <a:bodyPr wrap="none" rtlCol="0">
            <a:spAutoFit/>
          </a:bodyPr>
          <a:lstStyle/>
          <a:p>
            <a:endParaRPr kumimoji="1" lang="zh-CN" altLang="en-US" dirty="0"/>
          </a:p>
        </p:txBody>
      </p:sp>
      <p:sp>
        <p:nvSpPr>
          <p:cNvPr id="9" name="文本框 8">
            <a:extLst>
              <a:ext uri="{FF2B5EF4-FFF2-40B4-BE49-F238E27FC236}">
                <a16:creationId xmlns:a16="http://schemas.microsoft.com/office/drawing/2014/main" id="{B5C5CE53-B6C4-49CB-9141-D4A0174513D5}"/>
              </a:ext>
            </a:extLst>
          </p:cNvPr>
          <p:cNvSpPr txBox="1"/>
          <p:nvPr userDrawn="1"/>
        </p:nvSpPr>
        <p:spPr>
          <a:xfrm>
            <a:off x="-376518" y="-304800"/>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890130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1029750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页">
    <p:spTree>
      <p:nvGrpSpPr>
        <p:cNvPr id="1" name=""/>
        <p:cNvGrpSpPr/>
        <p:nvPr/>
      </p:nvGrpSpPr>
      <p:grpSpPr>
        <a:xfrm>
          <a:off x="0" y="0"/>
          <a:ext cx="0" cy="0"/>
          <a:chOff x="0" y="0"/>
          <a:chExt cx="0" cy="0"/>
        </a:xfrm>
      </p:grpSpPr>
      <p:pic>
        <p:nvPicPr>
          <p:cNvPr id="7" name="图片 6" descr="人在打电话&#10;&#10;描述已自动生成">
            <a:extLst>
              <a:ext uri="{FF2B5EF4-FFF2-40B4-BE49-F238E27FC236}">
                <a16:creationId xmlns:a16="http://schemas.microsoft.com/office/drawing/2014/main" id="{3DBF42C0-0E70-4558-AB98-510957AB5F9D}"/>
              </a:ext>
            </a:extLst>
          </p:cNvPr>
          <p:cNvPicPr>
            <a:picLocks noChangeAspect="1"/>
          </p:cNvPicPr>
          <p:nvPr userDrawn="1"/>
        </p:nvPicPr>
        <p:blipFill rotWithShape="1">
          <a:blip r:embed="rId2">
            <a:alphaModFix amt="78000"/>
            <a:extLst>
              <a:ext uri="{28A0092B-C50C-407E-A947-70E740481C1C}">
                <a14:useLocalDpi xmlns:a14="http://schemas.microsoft.com/office/drawing/2010/main" val="0"/>
              </a:ext>
            </a:extLst>
          </a:blip>
          <a:srcRect t="3687" r="10250" b="20586"/>
          <a:stretch/>
        </p:blipFill>
        <p:spPr>
          <a:xfrm>
            <a:off x="0" y="0"/>
            <a:ext cx="12191999" cy="6858000"/>
          </a:xfrm>
          <a:prstGeom prst="rect">
            <a:avLst/>
          </a:prstGeom>
        </p:spPr>
      </p:pic>
      <p:sp>
        <p:nvSpPr>
          <p:cNvPr id="8" name="矩形 7">
            <a:extLst>
              <a:ext uri="{FF2B5EF4-FFF2-40B4-BE49-F238E27FC236}">
                <a16:creationId xmlns:a16="http://schemas.microsoft.com/office/drawing/2014/main" id="{F4E66839-EDC5-4B87-9E6B-4C641193487B}"/>
              </a:ext>
            </a:extLst>
          </p:cNvPr>
          <p:cNvSpPr/>
          <p:nvPr userDrawn="1"/>
        </p:nvSpPr>
        <p:spPr>
          <a:xfrm>
            <a:off x="0" y="0"/>
            <a:ext cx="12192000" cy="6858000"/>
          </a:xfrm>
          <a:prstGeom prst="rect">
            <a:avLst/>
          </a:prstGeom>
          <a:gradFill>
            <a:gsLst>
              <a:gs pos="0">
                <a:schemeClr val="bg1">
                  <a:alpha val="85000"/>
                </a:schemeClr>
              </a:gs>
              <a:gs pos="100000">
                <a:schemeClr val="bg1">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cxnSp>
        <p:nvCxnSpPr>
          <p:cNvPr id="14" name="直接连接符 13">
            <a:extLst>
              <a:ext uri="{FF2B5EF4-FFF2-40B4-BE49-F238E27FC236}">
                <a16:creationId xmlns:a16="http://schemas.microsoft.com/office/drawing/2014/main" id="{B00F9A21-FBD7-4207-B284-2ED816006964}"/>
              </a:ext>
            </a:extLst>
          </p:cNvPr>
          <p:cNvCxnSpPr>
            <a:cxnSpLocks/>
          </p:cNvCxnSpPr>
          <p:nvPr userDrawn="1"/>
        </p:nvCxnSpPr>
        <p:spPr>
          <a:xfrm>
            <a:off x="5340062" y="2451493"/>
            <a:ext cx="0" cy="981604"/>
          </a:xfrm>
          <a:prstGeom prst="line">
            <a:avLst/>
          </a:prstGeom>
          <a:ln w="76200">
            <a:gradFill>
              <a:gsLst>
                <a:gs pos="0">
                  <a:schemeClr val="accent3"/>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文本占位符 16">
            <a:extLst>
              <a:ext uri="{FF2B5EF4-FFF2-40B4-BE49-F238E27FC236}">
                <a16:creationId xmlns:a16="http://schemas.microsoft.com/office/drawing/2014/main" id="{AD8AE2D2-BE62-44E5-9714-B884A06095C6}"/>
              </a:ext>
            </a:extLst>
          </p:cNvPr>
          <p:cNvSpPr>
            <a:spLocks noGrp="1"/>
          </p:cNvSpPr>
          <p:nvPr>
            <p:ph type="body" sz="quarter" idx="10" hasCustomPrompt="1"/>
          </p:nvPr>
        </p:nvSpPr>
        <p:spPr>
          <a:xfrm>
            <a:off x="5496197" y="2384625"/>
            <a:ext cx="5652892" cy="755650"/>
          </a:xfrm>
          <a:prstGeom prst="rect">
            <a:avLst/>
          </a:prstGeom>
        </p:spPr>
        <p:txBody>
          <a:bodyPr/>
          <a:lstStyle>
            <a:lvl1pPr marL="0" indent="0" algn="l" defTabSz="914400" rtl="0" eaLnBrk="1" latinLnBrk="0" hangingPunct="1">
              <a:buNone/>
              <a:defRPr lang="zh-CN" altLang="en-US" sz="4000" b="1" kern="1200" dirty="0" smtClean="0">
                <a:solidFill>
                  <a:schemeClr val="tx1"/>
                </a:solidFill>
                <a:latin typeface="+mj-lt"/>
                <a:ea typeface="+mn-ea"/>
                <a:cs typeface="+mn-cs"/>
              </a:defRPr>
            </a:lvl1pPr>
          </a:lstStyle>
          <a:p>
            <a:pPr lvl="0"/>
            <a:r>
              <a:rPr lang="zh-CN" altLang="en-US" dirty="0"/>
              <a:t>输入标题</a:t>
            </a:r>
          </a:p>
        </p:txBody>
      </p:sp>
      <p:sp>
        <p:nvSpPr>
          <p:cNvPr id="21" name="文本占位符 20">
            <a:extLst>
              <a:ext uri="{FF2B5EF4-FFF2-40B4-BE49-F238E27FC236}">
                <a16:creationId xmlns:a16="http://schemas.microsoft.com/office/drawing/2014/main" id="{8F0981FE-4986-46B1-A5A0-6EF168052E86}"/>
              </a:ext>
            </a:extLst>
          </p:cNvPr>
          <p:cNvSpPr>
            <a:spLocks noGrp="1"/>
          </p:cNvSpPr>
          <p:nvPr>
            <p:ph type="body" sz="quarter" idx="11" hasCustomPrompt="1"/>
          </p:nvPr>
        </p:nvSpPr>
        <p:spPr>
          <a:xfrm>
            <a:off x="5473745" y="3106583"/>
            <a:ext cx="5076857" cy="417091"/>
          </a:xfrm>
          <a:prstGeom prst="rect">
            <a:avLst/>
          </a:prstGeom>
        </p:spPr>
        <p:txBody>
          <a:bodyPr/>
          <a:lstStyle>
            <a:lvl1pPr marL="0" indent="0" algn="l" defTabSz="914400" rtl="0" eaLnBrk="1" latinLnBrk="0" hangingPunct="1">
              <a:buNone/>
              <a:defRPr lang="zh-CN" altLang="en-US" sz="2200" kern="1200" dirty="0">
                <a:solidFill>
                  <a:schemeClr val="tx1"/>
                </a:solidFill>
                <a:latin typeface="+mj-ea"/>
                <a:ea typeface="+mj-ea"/>
                <a:cs typeface="+mn-cs"/>
              </a:defRPr>
            </a:lvl1pPr>
          </a:lstStyle>
          <a:p>
            <a:pPr lvl="0"/>
            <a:r>
              <a:rPr lang="zh-CN" altLang="en-US" dirty="0"/>
              <a:t>输入副标题</a:t>
            </a:r>
          </a:p>
        </p:txBody>
      </p:sp>
    </p:spTree>
    <p:extLst>
      <p:ext uri="{BB962C8B-B14F-4D97-AF65-F5344CB8AC3E}">
        <p14:creationId xmlns:p14="http://schemas.microsoft.com/office/powerpoint/2010/main" val="234555228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70991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5" r:id="rId4"/>
    <p:sldLayoutId id="2147483662" r:id="rId5"/>
    <p:sldLayoutId id="2147483661" r:id="rId6"/>
    <p:sldLayoutId id="2147483658" r:id="rId7"/>
    <p:sldLayoutId id="214748367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62549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72" r:id="rId3"/>
    <p:sldLayoutId id="2147483673" r:id="rId4"/>
    <p:sldLayoutId id="2147483668" r:id="rId5"/>
    <p:sldLayoutId id="2147483675" r:id="rId6"/>
    <p:sldLayoutId id="2147483676" r:id="rId7"/>
    <p:sldLayoutId id="2147483677" r:id="rId8"/>
    <p:sldLayoutId id="214748367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office.msn.com.cn/" TargetMode="External"/><Relationship Id="rId1" Type="http://schemas.openxmlformats.org/officeDocument/2006/relationships/slideLayout" Target="../slideLayouts/slideLayout5.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43.jp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59.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office.msn.com.cn/" TargetMode="External"/><Relationship Id="rId1" Type="http://schemas.openxmlformats.org/officeDocument/2006/relationships/slideLayout" Target="../slideLayouts/slideLayout13.xml"/><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ED71D0D-8268-4B27-A6D2-DEDC07CE7B40}"/>
              </a:ext>
            </a:extLst>
          </p:cNvPr>
          <p:cNvSpPr>
            <a:spLocks noGrp="1"/>
          </p:cNvSpPr>
          <p:nvPr>
            <p:ph type="body" sz="quarter" idx="10"/>
          </p:nvPr>
        </p:nvSpPr>
        <p:spPr/>
        <p:txBody>
          <a:bodyPr/>
          <a:lstStyle/>
          <a:p>
            <a:r>
              <a:rPr lang="en-US" altLang="zh-CN" dirty="0"/>
              <a:t>20XX</a:t>
            </a:r>
            <a:r>
              <a:rPr lang="zh-CN" altLang="en-US" dirty="0"/>
              <a:t>新媒体发展报告</a:t>
            </a:r>
          </a:p>
          <a:p>
            <a:endParaRPr lang="zh-CN" altLang="en-US" dirty="0"/>
          </a:p>
        </p:txBody>
      </p:sp>
      <p:sp>
        <p:nvSpPr>
          <p:cNvPr id="3" name="文本占位符 2">
            <a:extLst>
              <a:ext uri="{FF2B5EF4-FFF2-40B4-BE49-F238E27FC236}">
                <a16:creationId xmlns:a16="http://schemas.microsoft.com/office/drawing/2014/main" id="{6A1D1E37-E17A-420C-BAEE-617217A82012}"/>
              </a:ext>
            </a:extLst>
          </p:cNvPr>
          <p:cNvSpPr>
            <a:spLocks noGrp="1"/>
          </p:cNvSpPr>
          <p:nvPr>
            <p:ph type="body" sz="quarter" idx="11"/>
          </p:nvPr>
        </p:nvSpPr>
        <p:spPr/>
        <p:txBody>
          <a:bodyPr/>
          <a:lstStyle/>
          <a:p>
            <a:r>
              <a:rPr lang="zh-CN" altLang="en-US" dirty="0"/>
              <a:t>新媒体行业工作模板</a:t>
            </a:r>
          </a:p>
        </p:txBody>
      </p:sp>
      <p:sp>
        <p:nvSpPr>
          <p:cNvPr id="4" name="矩形 3">
            <a:extLst>
              <a:ext uri="{FF2B5EF4-FFF2-40B4-BE49-F238E27FC236}">
                <a16:creationId xmlns:a16="http://schemas.microsoft.com/office/drawing/2014/main" id="{65354D6F-5218-4949-8046-98967DABC4B6}"/>
              </a:ext>
            </a:extLst>
          </p:cNvPr>
          <p:cNvSpPr/>
          <p:nvPr/>
        </p:nvSpPr>
        <p:spPr>
          <a:xfrm>
            <a:off x="1165774" y="0"/>
            <a:ext cx="303543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文本, 聊天或短信&#10;&#10;描述已自动生成">
            <a:extLst>
              <a:ext uri="{FF2B5EF4-FFF2-40B4-BE49-F238E27FC236}">
                <a16:creationId xmlns:a16="http://schemas.microsoft.com/office/drawing/2014/main" id="{D435F18E-256E-4DD9-BEDF-AA01A9F30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774" y="1863369"/>
            <a:ext cx="3677194" cy="3799334"/>
          </a:xfrm>
          <a:prstGeom prst="rect">
            <a:avLst/>
          </a:prstGeom>
        </p:spPr>
      </p:pic>
      <p:sp>
        <p:nvSpPr>
          <p:cNvPr id="7" name="矩形: 圆角 6">
            <a:extLst>
              <a:ext uri="{FF2B5EF4-FFF2-40B4-BE49-F238E27FC236}">
                <a16:creationId xmlns:a16="http://schemas.microsoft.com/office/drawing/2014/main" id="{3B2503DE-7D10-4EFF-B0EE-5D33D53C1139}"/>
              </a:ext>
            </a:extLst>
          </p:cNvPr>
          <p:cNvSpPr/>
          <p:nvPr/>
        </p:nvSpPr>
        <p:spPr>
          <a:xfrm>
            <a:off x="5591175" y="4875647"/>
            <a:ext cx="2800985" cy="342817"/>
          </a:xfrm>
          <a:prstGeom prst="roundRect">
            <a:avLst>
              <a:gd name="adj" fmla="val 50000"/>
            </a:avLst>
          </a:prstGeom>
          <a:gradFill>
            <a:gsLst>
              <a:gs pos="0">
                <a:schemeClr val="accent2">
                  <a:lumMod val="82000"/>
                  <a:lumOff val="18000"/>
                </a:schemeClr>
              </a:gs>
              <a:gs pos="100000">
                <a:schemeClr val="accent2">
                  <a:lumMod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 name="文本框 5">
            <a:extLst>
              <a:ext uri="{FF2B5EF4-FFF2-40B4-BE49-F238E27FC236}">
                <a16:creationId xmlns:a16="http://schemas.microsoft.com/office/drawing/2014/main" id="{30BC2533-86B0-408B-833C-9BBD164F1EA1}"/>
              </a:ext>
            </a:extLst>
          </p:cNvPr>
          <p:cNvSpPr txBox="1"/>
          <p:nvPr/>
        </p:nvSpPr>
        <p:spPr>
          <a:xfrm>
            <a:off x="5678235" y="4877778"/>
            <a:ext cx="2072490" cy="338554"/>
          </a:xfrm>
          <a:prstGeom prst="rect">
            <a:avLst/>
          </a:prstGeom>
          <a:noFill/>
        </p:spPr>
        <p:txBody>
          <a:bodyPr wrap="none" rtlCol="0">
            <a:spAutoFit/>
          </a:bodyPr>
          <a:lstStyle/>
          <a:p>
            <a:r>
              <a:rPr lang="zh-CN" altLang="en-US" sz="1600" dirty="0">
                <a:solidFill>
                  <a:schemeClr val="bg1"/>
                </a:solidFill>
              </a:rPr>
              <a:t>汇报人：</a:t>
            </a:r>
            <a:r>
              <a:rPr lang="en-US" altLang="zh-CN" sz="1600" dirty="0" err="1">
                <a:solidFill>
                  <a:schemeClr val="bg1"/>
                </a:solidFill>
              </a:rPr>
              <a:t>OfficePLUS</a:t>
            </a:r>
            <a:endParaRPr lang="zh-CN" altLang="en-US" sz="1600" dirty="0">
              <a:solidFill>
                <a:schemeClr val="bg1"/>
              </a:solidFill>
            </a:endParaRPr>
          </a:p>
        </p:txBody>
      </p:sp>
      <p:sp>
        <p:nvSpPr>
          <p:cNvPr id="8" name="矩形: 圆角 7">
            <a:extLst>
              <a:ext uri="{FF2B5EF4-FFF2-40B4-BE49-F238E27FC236}">
                <a16:creationId xmlns:a16="http://schemas.microsoft.com/office/drawing/2014/main" id="{1D6A565E-FCCF-42CF-8057-CAF8EFDCC3D0}"/>
              </a:ext>
            </a:extLst>
          </p:cNvPr>
          <p:cNvSpPr/>
          <p:nvPr/>
        </p:nvSpPr>
        <p:spPr>
          <a:xfrm>
            <a:off x="5598136" y="5334870"/>
            <a:ext cx="2794024" cy="338554"/>
          </a:xfrm>
          <a:prstGeom prst="roundRect">
            <a:avLst>
              <a:gd name="adj" fmla="val 50000"/>
            </a:avLst>
          </a:prstGeom>
          <a:gradFill>
            <a:gsLst>
              <a:gs pos="0">
                <a:schemeClr val="accent2">
                  <a:lumMod val="82000"/>
                  <a:lumOff val="18000"/>
                </a:schemeClr>
              </a:gs>
              <a:gs pos="100000">
                <a:schemeClr val="accent2">
                  <a:lumMod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文本框 8">
            <a:extLst>
              <a:ext uri="{FF2B5EF4-FFF2-40B4-BE49-F238E27FC236}">
                <a16:creationId xmlns:a16="http://schemas.microsoft.com/office/drawing/2014/main" id="{566742D2-DB84-4BE7-AE5C-2BE2451E5D79}"/>
              </a:ext>
            </a:extLst>
          </p:cNvPr>
          <p:cNvSpPr txBox="1"/>
          <p:nvPr/>
        </p:nvSpPr>
        <p:spPr>
          <a:xfrm>
            <a:off x="5678235" y="5334870"/>
            <a:ext cx="2598788" cy="338554"/>
          </a:xfrm>
          <a:prstGeom prst="rect">
            <a:avLst/>
          </a:prstGeom>
          <a:noFill/>
        </p:spPr>
        <p:txBody>
          <a:bodyPr wrap="none" rtlCol="0">
            <a:spAutoFit/>
          </a:bodyPr>
          <a:lstStyle/>
          <a:p>
            <a:r>
              <a:rPr lang="zh-CN" altLang="en-US" sz="1600" dirty="0">
                <a:solidFill>
                  <a:schemeClr val="bg1"/>
                </a:solidFill>
              </a:rPr>
              <a:t>汇报时间：</a:t>
            </a:r>
            <a:r>
              <a:rPr lang="en-US" altLang="zh-CN" sz="1600" dirty="0">
                <a:solidFill>
                  <a:schemeClr val="bg1"/>
                </a:solidFill>
              </a:rPr>
              <a:t>20XX</a:t>
            </a:r>
            <a:r>
              <a:rPr lang="zh-CN" altLang="en-US" sz="1600" dirty="0">
                <a:solidFill>
                  <a:schemeClr val="bg1"/>
                </a:solidFill>
              </a:rPr>
              <a:t>年</a:t>
            </a:r>
            <a:r>
              <a:rPr lang="en-US" altLang="zh-CN" sz="1600" dirty="0">
                <a:solidFill>
                  <a:schemeClr val="bg1"/>
                </a:solidFill>
              </a:rPr>
              <a:t>X</a:t>
            </a:r>
            <a:r>
              <a:rPr lang="zh-CN" altLang="en-US" sz="1600" dirty="0">
                <a:solidFill>
                  <a:schemeClr val="bg1"/>
                </a:solidFill>
              </a:rPr>
              <a:t>月</a:t>
            </a:r>
            <a:r>
              <a:rPr lang="en-US" altLang="zh-CN" sz="1600" dirty="0">
                <a:solidFill>
                  <a:schemeClr val="bg1"/>
                </a:solidFill>
              </a:rPr>
              <a:t>X</a:t>
            </a:r>
            <a:r>
              <a:rPr lang="zh-CN" altLang="en-US" sz="1600" dirty="0">
                <a:solidFill>
                  <a:schemeClr val="bg1"/>
                </a:solidFill>
              </a:rPr>
              <a:t>日</a:t>
            </a:r>
          </a:p>
        </p:txBody>
      </p:sp>
      <p:pic>
        <p:nvPicPr>
          <p:cNvPr id="10" name="OfficePLUS.cn-14">
            <a:hlinkClick r:id="rId3"/>
            <a:extLst>
              <a:ext uri="{FF2B5EF4-FFF2-40B4-BE49-F238E27FC236}">
                <a16:creationId xmlns:a16="http://schemas.microsoft.com/office/drawing/2014/main" id="{D0104CAE-02BE-42DC-A14E-DF5AA71BB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0600" y="587494"/>
            <a:ext cx="1828800" cy="243840"/>
          </a:xfrm>
          <a:prstGeom prst="rect">
            <a:avLst/>
          </a:prstGeom>
        </p:spPr>
      </p:pic>
    </p:spTree>
    <p:extLst>
      <p:ext uri="{BB962C8B-B14F-4D97-AF65-F5344CB8AC3E}">
        <p14:creationId xmlns:p14="http://schemas.microsoft.com/office/powerpoint/2010/main" val="460632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AAF07E6D-B669-408E-A047-2BCF32C996F2}"/>
              </a:ext>
            </a:extLst>
          </p:cNvPr>
          <p:cNvSpPr>
            <a:spLocks noGrp="1"/>
          </p:cNvSpPr>
          <p:nvPr>
            <p:ph type="body" sz="quarter" idx="10"/>
          </p:nvPr>
        </p:nvSpPr>
        <p:spPr/>
        <p:txBody>
          <a:bodyPr/>
          <a:lstStyle/>
          <a:p>
            <a:r>
              <a:rPr lang="en-US" altLang="zh-CN" dirty="0"/>
              <a:t>02</a:t>
            </a:r>
            <a:endParaRPr lang="zh-CN" altLang="en-US" dirty="0"/>
          </a:p>
        </p:txBody>
      </p:sp>
      <p:sp>
        <p:nvSpPr>
          <p:cNvPr id="4" name="文本占位符 3">
            <a:extLst>
              <a:ext uri="{FF2B5EF4-FFF2-40B4-BE49-F238E27FC236}">
                <a16:creationId xmlns:a16="http://schemas.microsoft.com/office/drawing/2014/main" id="{D77F26A7-526C-4C37-AD14-CD31CF82E0F0}"/>
              </a:ext>
            </a:extLst>
          </p:cNvPr>
          <p:cNvSpPr>
            <a:spLocks noGrp="1"/>
          </p:cNvSpPr>
          <p:nvPr>
            <p:ph type="body" sz="quarter" idx="11"/>
          </p:nvPr>
        </p:nvSpPr>
        <p:spPr/>
        <p:txBody>
          <a:bodyPr/>
          <a:lstStyle/>
          <a:p>
            <a:r>
              <a:rPr lang="zh-CN" altLang="en-US" dirty="0"/>
              <a:t>商业发展</a:t>
            </a:r>
          </a:p>
        </p:txBody>
      </p:sp>
      <p:pic>
        <p:nvPicPr>
          <p:cNvPr id="6" name="图片 5">
            <a:extLst>
              <a:ext uri="{FF2B5EF4-FFF2-40B4-BE49-F238E27FC236}">
                <a16:creationId xmlns:a16="http://schemas.microsoft.com/office/drawing/2014/main" id="{40B76918-E805-4500-A530-931742785DD5}"/>
              </a:ext>
            </a:extLst>
          </p:cNvPr>
          <p:cNvPicPr>
            <a:picLocks noChangeAspect="1"/>
          </p:cNvPicPr>
          <p:nvPr/>
        </p:nvPicPr>
        <p:blipFill rotWithShape="1">
          <a:blip r:embed="rId2">
            <a:extLst>
              <a:ext uri="{28A0092B-C50C-407E-A947-70E740481C1C}">
                <a14:useLocalDpi xmlns:a14="http://schemas.microsoft.com/office/drawing/2010/main" val="0"/>
              </a:ext>
            </a:extLst>
          </a:blip>
          <a:srcRect l="21018" r="4457"/>
          <a:stretch/>
        </p:blipFill>
        <p:spPr>
          <a:xfrm>
            <a:off x="4525701" y="0"/>
            <a:ext cx="7666299" cy="6858000"/>
          </a:xfrm>
          <a:prstGeom prst="rect">
            <a:avLst/>
          </a:prstGeom>
        </p:spPr>
      </p:pic>
    </p:spTree>
    <p:extLst>
      <p:ext uri="{BB962C8B-B14F-4D97-AF65-F5344CB8AC3E}">
        <p14:creationId xmlns:p14="http://schemas.microsoft.com/office/powerpoint/2010/main" val="2866377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1B9A84F-E9F5-4C74-909F-4C98E6D3F910}"/>
              </a:ext>
            </a:extLst>
          </p:cNvPr>
          <p:cNvSpPr>
            <a:spLocks noGrp="1"/>
          </p:cNvSpPr>
          <p:nvPr>
            <p:ph type="body" sz="quarter" idx="10"/>
          </p:nvPr>
        </p:nvSpPr>
        <p:spPr>
          <a:xfrm>
            <a:off x="382543" y="328612"/>
            <a:ext cx="5357857" cy="459327"/>
          </a:xfrm>
        </p:spPr>
        <p:txBody>
          <a:bodyPr/>
          <a:lstStyle/>
          <a:p>
            <a:r>
              <a:rPr lang="zh-CN" altLang="en-US" dirty="0"/>
              <a:t>旅游直播</a:t>
            </a:r>
            <a:r>
              <a:rPr lang="en-US" altLang="zh-CN" dirty="0"/>
              <a:t>—</a:t>
            </a:r>
            <a:r>
              <a:rPr lang="zh-CN" altLang="en-US" dirty="0"/>
              <a:t>疫情下的行业突破口</a:t>
            </a:r>
          </a:p>
        </p:txBody>
      </p:sp>
      <p:pic>
        <p:nvPicPr>
          <p:cNvPr id="14" name="图片 13">
            <a:extLst>
              <a:ext uri="{FF2B5EF4-FFF2-40B4-BE49-F238E27FC236}">
                <a16:creationId xmlns:a16="http://schemas.microsoft.com/office/drawing/2014/main" id="{674A0039-C8F4-498B-89E9-B8E602F3E464}"/>
              </a:ext>
            </a:extLst>
          </p:cNvPr>
          <p:cNvPicPr>
            <a:picLocks noChangeAspect="1"/>
          </p:cNvPicPr>
          <p:nvPr/>
        </p:nvPicPr>
        <p:blipFill rotWithShape="1">
          <a:blip r:embed="rId2">
            <a:extLst>
              <a:ext uri="{28A0092B-C50C-407E-A947-70E740481C1C}">
                <a14:useLocalDpi xmlns:a14="http://schemas.microsoft.com/office/drawing/2010/main" val="0"/>
              </a:ext>
            </a:extLst>
          </a:blip>
          <a:srcRect t="44" b="44"/>
          <a:stretch/>
        </p:blipFill>
        <p:spPr>
          <a:xfrm>
            <a:off x="6407374" y="1866909"/>
            <a:ext cx="2660454" cy="3495880"/>
          </a:xfrm>
          <a:prstGeom prst="rect">
            <a:avLst/>
          </a:prstGeom>
          <a:effectLst>
            <a:outerShdw blurRad="165100" dist="63500" dir="5400000" algn="t" rotWithShape="0">
              <a:schemeClr val="accent2">
                <a:alpha val="19000"/>
              </a:schemeClr>
            </a:outerShdw>
          </a:effectLst>
          <a:scene3d>
            <a:camera prst="perspectiveLeft">
              <a:rot lat="0" lon="1500000" rev="0"/>
            </a:camera>
            <a:lightRig rig="threePt" dir="t"/>
          </a:scene3d>
        </p:spPr>
      </p:pic>
      <p:pic>
        <p:nvPicPr>
          <p:cNvPr id="19" name="图片 18">
            <a:extLst>
              <a:ext uri="{FF2B5EF4-FFF2-40B4-BE49-F238E27FC236}">
                <a16:creationId xmlns:a16="http://schemas.microsoft.com/office/drawing/2014/main" id="{B95B1956-24C4-48B5-9226-F04EDC0D388F}"/>
              </a:ext>
            </a:extLst>
          </p:cNvPr>
          <p:cNvPicPr>
            <a:picLocks noChangeAspect="1"/>
          </p:cNvPicPr>
          <p:nvPr/>
        </p:nvPicPr>
        <p:blipFill rotWithShape="1">
          <a:blip r:embed="rId3"/>
          <a:srcRect l="44587" r="4679"/>
          <a:stretch/>
        </p:blipFill>
        <p:spPr>
          <a:xfrm>
            <a:off x="3210068" y="1890936"/>
            <a:ext cx="2660454" cy="3495880"/>
          </a:xfrm>
          <a:prstGeom prst="rect">
            <a:avLst/>
          </a:prstGeom>
          <a:effectLst>
            <a:outerShdw blurRad="165100" dist="63500" dir="5400000" algn="t" rotWithShape="0">
              <a:schemeClr val="accent2">
                <a:alpha val="19000"/>
              </a:schemeClr>
            </a:outerShdw>
          </a:effectLst>
          <a:scene3d>
            <a:camera prst="perspectiveRight">
              <a:rot lat="0" lon="20099999" rev="0"/>
            </a:camera>
            <a:lightRig rig="threePt" dir="t"/>
          </a:scene3d>
        </p:spPr>
      </p:pic>
      <p:sp>
        <p:nvSpPr>
          <p:cNvPr id="9" name="矩形: 圆角 8">
            <a:extLst>
              <a:ext uri="{FF2B5EF4-FFF2-40B4-BE49-F238E27FC236}">
                <a16:creationId xmlns:a16="http://schemas.microsoft.com/office/drawing/2014/main" id="{F8D768B2-5861-4D49-955B-E462FCA3BF0A}"/>
              </a:ext>
            </a:extLst>
          </p:cNvPr>
          <p:cNvSpPr/>
          <p:nvPr/>
        </p:nvSpPr>
        <p:spPr>
          <a:xfrm>
            <a:off x="5155568" y="1634402"/>
            <a:ext cx="1880864" cy="3982486"/>
          </a:xfrm>
          <a:prstGeom prst="roundRect">
            <a:avLst>
              <a:gd name="adj" fmla="val 106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图形用户界面&#10;&#10;描述已自动生成">
            <a:extLst>
              <a:ext uri="{FF2B5EF4-FFF2-40B4-BE49-F238E27FC236}">
                <a16:creationId xmlns:a16="http://schemas.microsoft.com/office/drawing/2014/main" id="{BF25AADD-CA2B-4005-945F-DDF4E3184892}"/>
              </a:ext>
            </a:extLst>
          </p:cNvPr>
          <p:cNvPicPr>
            <a:picLocks noChangeAspect="1"/>
          </p:cNvPicPr>
          <p:nvPr/>
        </p:nvPicPr>
        <p:blipFill rotWithShape="1">
          <a:blip r:embed="rId4">
            <a:extLst>
              <a:ext uri="{28A0092B-C50C-407E-A947-70E740481C1C}">
                <a14:useLocalDpi xmlns:a14="http://schemas.microsoft.com/office/drawing/2010/main" val="0"/>
              </a:ext>
            </a:extLst>
          </a:blip>
          <a:srcRect l="30466" t="17347" r="27350" b="15699"/>
          <a:stretch/>
        </p:blipFill>
        <p:spPr>
          <a:xfrm>
            <a:off x="4975822" y="1503680"/>
            <a:ext cx="2240358" cy="4270392"/>
          </a:xfrm>
          <a:prstGeom prst="rect">
            <a:avLst/>
          </a:prstGeom>
          <a:effectLst>
            <a:outerShdw blurRad="177800" dist="63500" dir="5400000" algn="t" rotWithShape="0">
              <a:schemeClr val="accent2">
                <a:alpha val="19000"/>
              </a:schemeClr>
            </a:outerShdw>
          </a:effectLst>
        </p:spPr>
      </p:pic>
      <p:pic>
        <p:nvPicPr>
          <p:cNvPr id="8" name="图片 7">
            <a:extLst>
              <a:ext uri="{FF2B5EF4-FFF2-40B4-BE49-F238E27FC236}">
                <a16:creationId xmlns:a16="http://schemas.microsoft.com/office/drawing/2014/main" id="{5FF4C87E-2F5D-4E10-B30C-BCCD9243C0D4}"/>
              </a:ext>
            </a:extLst>
          </p:cNvPr>
          <p:cNvPicPr>
            <a:picLocks noChangeAspect="1"/>
          </p:cNvPicPr>
          <p:nvPr/>
        </p:nvPicPr>
        <p:blipFill>
          <a:blip r:embed="rId5"/>
          <a:stretch>
            <a:fillRect/>
          </a:stretch>
        </p:blipFill>
        <p:spPr>
          <a:xfrm>
            <a:off x="5472340" y="2790767"/>
            <a:ext cx="1247320" cy="1247318"/>
          </a:xfrm>
          <a:prstGeom prst="rect">
            <a:avLst/>
          </a:prstGeom>
        </p:spPr>
      </p:pic>
      <p:sp>
        <p:nvSpPr>
          <p:cNvPr id="4" name="文本框 3">
            <a:extLst>
              <a:ext uri="{FF2B5EF4-FFF2-40B4-BE49-F238E27FC236}">
                <a16:creationId xmlns:a16="http://schemas.microsoft.com/office/drawing/2014/main" id="{3B3B1DFF-1E7E-4C7F-B761-DCD7307318C9}"/>
              </a:ext>
            </a:extLst>
          </p:cNvPr>
          <p:cNvSpPr txBox="1"/>
          <p:nvPr/>
        </p:nvSpPr>
        <p:spPr>
          <a:xfrm>
            <a:off x="766586" y="1838069"/>
            <a:ext cx="1800493" cy="369332"/>
          </a:xfrm>
          <a:prstGeom prst="rect">
            <a:avLst/>
          </a:prstGeom>
          <a:noFill/>
        </p:spPr>
        <p:txBody>
          <a:bodyPr wrap="none" rtlCol="0">
            <a:spAutoFit/>
          </a:bodyPr>
          <a:lstStyle/>
          <a:p>
            <a:pPr algn="l" hangingPunct="0"/>
            <a:r>
              <a:rPr lang="zh-CN" altLang="en-US" b="1" dirty="0">
                <a:latin typeface="+mj-ea"/>
                <a:ea typeface="+mj-ea"/>
              </a:rPr>
              <a:t>疫情催生新消费</a:t>
            </a:r>
          </a:p>
        </p:txBody>
      </p:sp>
      <p:sp>
        <p:nvSpPr>
          <p:cNvPr id="5" name="文本框 4">
            <a:extLst>
              <a:ext uri="{FF2B5EF4-FFF2-40B4-BE49-F238E27FC236}">
                <a16:creationId xmlns:a16="http://schemas.microsoft.com/office/drawing/2014/main" id="{AF68C33B-ABD6-4ED3-96E7-EDF7B5B51F4C}"/>
              </a:ext>
            </a:extLst>
          </p:cNvPr>
          <p:cNvSpPr txBox="1"/>
          <p:nvPr/>
        </p:nvSpPr>
        <p:spPr>
          <a:xfrm>
            <a:off x="426904" y="2422899"/>
            <a:ext cx="2479856" cy="2726067"/>
          </a:xfrm>
          <a:prstGeom prst="rect">
            <a:avLst/>
          </a:prstGeom>
          <a:noFill/>
        </p:spPr>
        <p:txBody>
          <a:bodyPr wrap="square" rtlCol="0">
            <a:spAutoFit/>
          </a:bodyPr>
          <a:lstStyle/>
          <a:p>
            <a:pPr algn="just" hangingPunct="0">
              <a:lnSpc>
                <a:spcPct val="120000"/>
              </a:lnSpc>
            </a:pPr>
            <a:r>
              <a:rPr lang="zh-CN" altLang="en-US" sz="1600" dirty="0"/>
              <a:t>疫情爆发后，因线下旅游业务紧缩，众多旅游企业开始加入直播大军。直播内容包括路线推荐、景点讲解、拍照攻略、机酒测评、优惠券抽奖等。旅游直播推动“内容</a:t>
            </a:r>
            <a:r>
              <a:rPr lang="en-US" altLang="zh-CN" sz="1600" dirty="0"/>
              <a:t>+</a:t>
            </a:r>
            <a:r>
              <a:rPr lang="zh-CN" altLang="en-US" sz="1600" dirty="0"/>
              <a:t>互动”场景升级，构建“种草</a:t>
            </a:r>
            <a:r>
              <a:rPr lang="en-US" altLang="zh-CN" sz="1600" dirty="0"/>
              <a:t>+</a:t>
            </a:r>
            <a:r>
              <a:rPr lang="zh-CN" altLang="en-US" sz="1600" dirty="0"/>
              <a:t>消费”闭环</a:t>
            </a:r>
          </a:p>
        </p:txBody>
      </p:sp>
      <p:sp>
        <p:nvSpPr>
          <p:cNvPr id="6" name="文本框 5">
            <a:extLst>
              <a:ext uri="{FF2B5EF4-FFF2-40B4-BE49-F238E27FC236}">
                <a16:creationId xmlns:a16="http://schemas.microsoft.com/office/drawing/2014/main" id="{9DA2B732-9324-4383-8526-3EC285FEFA7B}"/>
              </a:ext>
            </a:extLst>
          </p:cNvPr>
          <p:cNvSpPr txBox="1"/>
          <p:nvPr/>
        </p:nvSpPr>
        <p:spPr>
          <a:xfrm>
            <a:off x="9509506" y="1838069"/>
            <a:ext cx="2031325" cy="369332"/>
          </a:xfrm>
          <a:prstGeom prst="rect">
            <a:avLst/>
          </a:prstGeom>
          <a:noFill/>
        </p:spPr>
        <p:txBody>
          <a:bodyPr wrap="none" rtlCol="0">
            <a:spAutoFit/>
          </a:bodyPr>
          <a:lstStyle/>
          <a:p>
            <a:pPr algn="l" hangingPunct="0"/>
            <a:r>
              <a:rPr lang="zh-CN" altLang="en-US" b="1" dirty="0">
                <a:latin typeface="+mj-ea"/>
                <a:ea typeface="+mj-ea"/>
              </a:rPr>
              <a:t>老板带货成新常态</a:t>
            </a:r>
          </a:p>
        </p:txBody>
      </p:sp>
      <p:sp>
        <p:nvSpPr>
          <p:cNvPr id="7" name="文本框 6">
            <a:extLst>
              <a:ext uri="{FF2B5EF4-FFF2-40B4-BE49-F238E27FC236}">
                <a16:creationId xmlns:a16="http://schemas.microsoft.com/office/drawing/2014/main" id="{36E31BD1-A21D-4FD1-B0C4-928BB22A1CF4}"/>
              </a:ext>
            </a:extLst>
          </p:cNvPr>
          <p:cNvSpPr txBox="1"/>
          <p:nvPr/>
        </p:nvSpPr>
        <p:spPr>
          <a:xfrm>
            <a:off x="9285240" y="2422899"/>
            <a:ext cx="2479856" cy="2430602"/>
          </a:xfrm>
          <a:prstGeom prst="rect">
            <a:avLst/>
          </a:prstGeom>
          <a:noFill/>
        </p:spPr>
        <p:txBody>
          <a:bodyPr wrap="square" rtlCol="0">
            <a:spAutoFit/>
          </a:bodyPr>
          <a:lstStyle/>
          <a:p>
            <a:pPr algn="just" hangingPunct="0">
              <a:lnSpc>
                <a:spcPct val="120000"/>
              </a:lnSpc>
            </a:pPr>
            <a:r>
              <a:rPr lang="zh-CN" altLang="en-US" sz="1600" dirty="0"/>
              <a:t>由</a:t>
            </a:r>
            <a:r>
              <a:rPr lang="en-US" altLang="zh-CN" sz="1600" dirty="0"/>
              <a:t>A</a:t>
            </a:r>
            <a:r>
              <a:rPr lang="zh-CN" altLang="en-US" sz="1600" dirty="0"/>
              <a:t>公司联合创始人、董事局主席某某领衔的“某某某某直播”，</a:t>
            </a:r>
            <a:r>
              <a:rPr lang="en-US" altLang="zh-CN" sz="1600" dirty="0"/>
              <a:t>15</a:t>
            </a:r>
            <a:r>
              <a:rPr lang="zh-CN" altLang="en-US" sz="1600" dirty="0"/>
              <a:t>场直播总成交额破</a:t>
            </a:r>
            <a:r>
              <a:rPr lang="en-US" altLang="zh-CN" sz="1600" dirty="0"/>
              <a:t>6</a:t>
            </a:r>
            <a:r>
              <a:rPr lang="zh-CN" altLang="en-US" sz="1600" dirty="0"/>
              <a:t>亿元。</a:t>
            </a:r>
            <a:r>
              <a:rPr lang="en-US" altLang="zh-CN" sz="1600" dirty="0"/>
              <a:t>B</a:t>
            </a:r>
            <a:r>
              <a:rPr lang="zh-CN" altLang="en-US" sz="1600" dirty="0"/>
              <a:t>公司集团创始人、董事长某某某，</a:t>
            </a:r>
            <a:r>
              <a:rPr lang="en-US" altLang="zh-CN" sz="1600" dirty="0"/>
              <a:t>C</a:t>
            </a:r>
            <a:r>
              <a:rPr lang="zh-CN" altLang="en-US" sz="1600" dirty="0"/>
              <a:t>公司总裁某某等也纷纷选择在这个特殊时期入场直播，上阵带货</a:t>
            </a:r>
          </a:p>
        </p:txBody>
      </p:sp>
      <p:cxnSp>
        <p:nvCxnSpPr>
          <p:cNvPr id="11" name="直接连接符 10">
            <a:extLst>
              <a:ext uri="{FF2B5EF4-FFF2-40B4-BE49-F238E27FC236}">
                <a16:creationId xmlns:a16="http://schemas.microsoft.com/office/drawing/2014/main" id="{8D190E6F-26D5-450F-B4DA-822600C3F1B7}"/>
              </a:ext>
            </a:extLst>
          </p:cNvPr>
          <p:cNvCxnSpPr>
            <a:cxnSpLocks/>
          </p:cNvCxnSpPr>
          <p:nvPr/>
        </p:nvCxnSpPr>
        <p:spPr>
          <a:xfrm>
            <a:off x="1438232" y="2293999"/>
            <a:ext cx="457200"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F8D86E0F-488C-4D0D-8AFA-1A7AB14D2CCC}"/>
              </a:ext>
            </a:extLst>
          </p:cNvPr>
          <p:cNvCxnSpPr>
            <a:cxnSpLocks/>
          </p:cNvCxnSpPr>
          <p:nvPr/>
        </p:nvCxnSpPr>
        <p:spPr>
          <a:xfrm>
            <a:off x="10296568" y="2293999"/>
            <a:ext cx="457200"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任意多边形: 形状 19">
            <a:extLst>
              <a:ext uri="{FF2B5EF4-FFF2-40B4-BE49-F238E27FC236}">
                <a16:creationId xmlns:a16="http://schemas.microsoft.com/office/drawing/2014/main" id="{AA3ADB39-5C2A-4375-A590-6CE4EDEAEA8C}"/>
              </a:ext>
            </a:extLst>
          </p:cNvPr>
          <p:cNvSpPr/>
          <p:nvPr/>
        </p:nvSpPr>
        <p:spPr>
          <a:xfrm>
            <a:off x="5445760" y="6228956"/>
            <a:ext cx="6746240" cy="629044"/>
          </a:xfrm>
          <a:custGeom>
            <a:avLst/>
            <a:gdLst>
              <a:gd name="connsiteX0" fmla="*/ 3962400 w 6746240"/>
              <a:gd name="connsiteY0" fmla="*/ 1652 h 629044"/>
              <a:gd name="connsiteX1" fmla="*/ 6631652 w 6746240"/>
              <a:gd name="connsiteY1" fmla="*/ 460275 h 629044"/>
              <a:gd name="connsiteX2" fmla="*/ 6746240 w 6746240"/>
              <a:gd name="connsiteY2" fmla="*/ 490063 h 629044"/>
              <a:gd name="connsiteX3" fmla="*/ 6746240 w 6746240"/>
              <a:gd name="connsiteY3" fmla="*/ 629044 h 629044"/>
              <a:gd name="connsiteX4" fmla="*/ 8534 w 6746240"/>
              <a:gd name="connsiteY4" fmla="*/ 629044 h 629044"/>
              <a:gd name="connsiteX5" fmla="*/ 0 w 6746240"/>
              <a:gd name="connsiteY5" fmla="*/ 519812 h 629044"/>
              <a:gd name="connsiteX6" fmla="*/ 3962400 w 6746240"/>
              <a:gd name="connsiteY6" fmla="*/ 1652 h 62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629044">
                <a:moveTo>
                  <a:pt x="3962400" y="1652"/>
                </a:moveTo>
                <a:cubicBezTo>
                  <a:pt x="4815734" y="19115"/>
                  <a:pt x="5868359" y="263881"/>
                  <a:pt x="6631652" y="460275"/>
                </a:cubicBezTo>
                <a:lnTo>
                  <a:pt x="6746240" y="490063"/>
                </a:lnTo>
                <a:lnTo>
                  <a:pt x="6746240" y="629044"/>
                </a:lnTo>
                <a:lnTo>
                  <a:pt x="8534" y="629044"/>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任意多边形: 形状 16">
            <a:extLst>
              <a:ext uri="{FF2B5EF4-FFF2-40B4-BE49-F238E27FC236}">
                <a16:creationId xmlns:a16="http://schemas.microsoft.com/office/drawing/2014/main" id="{5B7F26C2-E592-4AFC-8E57-CAB240EE45AB}"/>
              </a:ext>
            </a:extLst>
          </p:cNvPr>
          <p:cNvSpPr/>
          <p:nvPr/>
        </p:nvSpPr>
        <p:spPr>
          <a:xfrm>
            <a:off x="0" y="6317340"/>
            <a:ext cx="9852670" cy="540660"/>
          </a:xfrm>
          <a:custGeom>
            <a:avLst/>
            <a:gdLst>
              <a:gd name="connsiteX0" fmla="*/ 0 w 9852670"/>
              <a:gd name="connsiteY0" fmla="*/ 278 h 540660"/>
              <a:gd name="connsiteX1" fmla="*/ 648084 w 9852670"/>
              <a:gd name="connsiteY1" fmla="*/ 120974 h 540660"/>
              <a:gd name="connsiteX2" fmla="*/ 2904564 w 9852670"/>
              <a:gd name="connsiteY2" fmla="*/ 337597 h 540660"/>
              <a:gd name="connsiteX3" fmla="*/ 6929717 w 9852670"/>
              <a:gd name="connsiteY3" fmla="*/ 14868 h 540660"/>
              <a:gd name="connsiteX4" fmla="*/ 9640665 w 9852670"/>
              <a:gd name="connsiteY4" fmla="*/ 486697 h 540660"/>
              <a:gd name="connsiteX5" fmla="*/ 9852670 w 9852670"/>
              <a:gd name="connsiteY5" fmla="*/ 540660 h 540660"/>
              <a:gd name="connsiteX6" fmla="*/ 0 w 9852670"/>
              <a:gd name="connsiteY6" fmla="*/ 540660 h 54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2670" h="540660">
                <a:moveTo>
                  <a:pt x="0" y="278"/>
                </a:moveTo>
                <a:lnTo>
                  <a:pt x="648084" y="120974"/>
                </a:lnTo>
                <a:cubicBezTo>
                  <a:pt x="1322714" y="239826"/>
                  <a:pt x="2036108" y="335356"/>
                  <a:pt x="2904564" y="337597"/>
                </a:cubicBezTo>
                <a:cubicBezTo>
                  <a:pt x="4062505" y="340585"/>
                  <a:pt x="5528235" y="-83744"/>
                  <a:pt x="6929717" y="14868"/>
                </a:cubicBezTo>
                <a:cubicBezTo>
                  <a:pt x="7805644" y="76501"/>
                  <a:pt x="8716588" y="258947"/>
                  <a:pt x="9640665" y="486697"/>
                </a:cubicBezTo>
                <a:lnTo>
                  <a:pt x="9852670" y="540660"/>
                </a:lnTo>
                <a:lnTo>
                  <a:pt x="0" y="540660"/>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419146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E64CD8-435F-40F1-90EA-2C1D85204E8D}"/>
              </a:ext>
            </a:extLst>
          </p:cNvPr>
          <p:cNvSpPr>
            <a:spLocks noGrp="1"/>
          </p:cNvSpPr>
          <p:nvPr>
            <p:ph type="body" sz="quarter" idx="10"/>
          </p:nvPr>
        </p:nvSpPr>
        <p:spPr>
          <a:xfrm>
            <a:off x="382543" y="328612"/>
            <a:ext cx="4727937" cy="459327"/>
          </a:xfrm>
        </p:spPr>
        <p:txBody>
          <a:bodyPr/>
          <a:lstStyle/>
          <a:p>
            <a:r>
              <a:rPr lang="zh-CN" altLang="en-US" dirty="0"/>
              <a:t>直播电商</a:t>
            </a:r>
            <a:r>
              <a:rPr lang="en-US" altLang="zh-CN" dirty="0"/>
              <a:t>—“</a:t>
            </a:r>
            <a:r>
              <a:rPr lang="zh-CN" altLang="en-US" dirty="0"/>
              <a:t>五化”新发展</a:t>
            </a:r>
          </a:p>
        </p:txBody>
      </p:sp>
      <p:sp>
        <p:nvSpPr>
          <p:cNvPr id="7" name="矩形: 圆顶角 6">
            <a:extLst>
              <a:ext uri="{FF2B5EF4-FFF2-40B4-BE49-F238E27FC236}">
                <a16:creationId xmlns:a16="http://schemas.microsoft.com/office/drawing/2014/main" id="{06BBBCDD-089C-47BA-869E-B6D4B6357F5F}"/>
              </a:ext>
            </a:extLst>
          </p:cNvPr>
          <p:cNvSpPr/>
          <p:nvPr/>
        </p:nvSpPr>
        <p:spPr>
          <a:xfrm rot="16200000">
            <a:off x="637677" y="1648296"/>
            <a:ext cx="1234440" cy="55880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顶角 7">
            <a:extLst>
              <a:ext uri="{FF2B5EF4-FFF2-40B4-BE49-F238E27FC236}">
                <a16:creationId xmlns:a16="http://schemas.microsoft.com/office/drawing/2014/main" id="{612693CC-CC49-47C8-AF64-7B6E0B6C59D4}"/>
              </a:ext>
            </a:extLst>
          </p:cNvPr>
          <p:cNvSpPr/>
          <p:nvPr/>
        </p:nvSpPr>
        <p:spPr>
          <a:xfrm rot="5400000" flipH="1">
            <a:off x="2926363" y="-79057"/>
            <a:ext cx="1229361" cy="4013502"/>
          </a:xfrm>
          <a:prstGeom prst="round2SameRect">
            <a:avLst>
              <a:gd name="adj1" fmla="val 7613"/>
              <a:gd name="adj2" fmla="val 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48B38F4A-39A2-4F19-82C8-2ED97785065A}"/>
              </a:ext>
            </a:extLst>
          </p:cNvPr>
          <p:cNvSpPr txBox="1"/>
          <p:nvPr/>
        </p:nvSpPr>
        <p:spPr>
          <a:xfrm>
            <a:off x="1036893" y="1477571"/>
            <a:ext cx="517065" cy="900246"/>
          </a:xfrm>
          <a:prstGeom prst="rect">
            <a:avLst/>
          </a:prstGeom>
          <a:noFill/>
        </p:spPr>
        <p:txBody>
          <a:bodyPr vert="eaVert" wrap="none" rtlCol="0">
            <a:spAutoFit/>
          </a:bodyPr>
          <a:lstStyle/>
          <a:p>
            <a:pPr algn="l" hangingPunct="0">
              <a:lnSpc>
                <a:spcPct val="120000"/>
              </a:lnSpc>
            </a:pPr>
            <a:r>
              <a:rPr lang="zh-CN" altLang="en-US" spc="300" dirty="0">
                <a:solidFill>
                  <a:schemeClr val="bg1"/>
                </a:solidFill>
              </a:rPr>
              <a:t>泛在化</a:t>
            </a:r>
          </a:p>
        </p:txBody>
      </p:sp>
      <p:sp>
        <p:nvSpPr>
          <p:cNvPr id="10" name="文本框 9">
            <a:extLst>
              <a:ext uri="{FF2B5EF4-FFF2-40B4-BE49-F238E27FC236}">
                <a16:creationId xmlns:a16="http://schemas.microsoft.com/office/drawing/2014/main" id="{13B0B9CF-1965-42CB-83E8-041E8956B3F9}"/>
              </a:ext>
            </a:extLst>
          </p:cNvPr>
          <p:cNvSpPr txBox="1"/>
          <p:nvPr/>
        </p:nvSpPr>
        <p:spPr>
          <a:xfrm>
            <a:off x="1615353" y="1451057"/>
            <a:ext cx="3824283" cy="953274"/>
          </a:xfrm>
          <a:prstGeom prst="rect">
            <a:avLst/>
          </a:prstGeom>
          <a:noFill/>
        </p:spPr>
        <p:txBody>
          <a:bodyPr wrap="square" rtlCol="0">
            <a:spAutoFit/>
          </a:bodyPr>
          <a:lstStyle/>
          <a:p>
            <a:pPr algn="just" hangingPunct="0">
              <a:lnSpc>
                <a:spcPct val="120000"/>
              </a:lnSpc>
            </a:pPr>
            <a:r>
              <a:rPr lang="zh-CN" altLang="en-US" sz="1600" dirty="0"/>
              <a:t>在平台技术的支持下，直播已经成为短视频创作者、店铺的标配，范围也由美妆、服饰等领域转向更加广泛的行业</a:t>
            </a:r>
          </a:p>
        </p:txBody>
      </p:sp>
      <p:sp>
        <p:nvSpPr>
          <p:cNvPr id="11" name="矩形: 圆顶角 10">
            <a:extLst>
              <a:ext uri="{FF2B5EF4-FFF2-40B4-BE49-F238E27FC236}">
                <a16:creationId xmlns:a16="http://schemas.microsoft.com/office/drawing/2014/main" id="{7AEF97BC-52F1-49C4-BCC0-FBF6EAEDD513}"/>
              </a:ext>
            </a:extLst>
          </p:cNvPr>
          <p:cNvSpPr/>
          <p:nvPr/>
        </p:nvSpPr>
        <p:spPr>
          <a:xfrm rot="16200000">
            <a:off x="6306385" y="1648296"/>
            <a:ext cx="1234440" cy="55880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圆顶角 11">
            <a:extLst>
              <a:ext uri="{FF2B5EF4-FFF2-40B4-BE49-F238E27FC236}">
                <a16:creationId xmlns:a16="http://schemas.microsoft.com/office/drawing/2014/main" id="{A4F8A1B5-148B-4FE1-9BF2-88D38D151659}"/>
              </a:ext>
            </a:extLst>
          </p:cNvPr>
          <p:cNvSpPr/>
          <p:nvPr/>
        </p:nvSpPr>
        <p:spPr>
          <a:xfrm rot="5400000" flipH="1">
            <a:off x="8595071" y="-79057"/>
            <a:ext cx="1229361" cy="4013502"/>
          </a:xfrm>
          <a:prstGeom prst="round2SameRect">
            <a:avLst>
              <a:gd name="adj1" fmla="val 7613"/>
              <a:gd name="adj2" fmla="val 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a:extLst>
              <a:ext uri="{FF2B5EF4-FFF2-40B4-BE49-F238E27FC236}">
                <a16:creationId xmlns:a16="http://schemas.microsoft.com/office/drawing/2014/main" id="{B42A9ADA-FB08-47DA-8F6A-7BBC05A6167E}"/>
              </a:ext>
            </a:extLst>
          </p:cNvPr>
          <p:cNvSpPr txBox="1"/>
          <p:nvPr/>
        </p:nvSpPr>
        <p:spPr>
          <a:xfrm>
            <a:off x="6705601" y="1477571"/>
            <a:ext cx="517065" cy="900246"/>
          </a:xfrm>
          <a:prstGeom prst="rect">
            <a:avLst/>
          </a:prstGeom>
          <a:noFill/>
        </p:spPr>
        <p:txBody>
          <a:bodyPr vert="eaVert" wrap="none" rtlCol="0">
            <a:spAutoFit/>
          </a:bodyPr>
          <a:lstStyle/>
          <a:p>
            <a:pPr algn="l" hangingPunct="0">
              <a:lnSpc>
                <a:spcPct val="120000"/>
              </a:lnSpc>
            </a:pPr>
            <a:r>
              <a:rPr lang="zh-CN" altLang="en-US" spc="300" dirty="0">
                <a:solidFill>
                  <a:schemeClr val="bg1"/>
                </a:solidFill>
              </a:rPr>
              <a:t>窗口化</a:t>
            </a:r>
          </a:p>
        </p:txBody>
      </p:sp>
      <p:sp>
        <p:nvSpPr>
          <p:cNvPr id="14" name="文本框 13">
            <a:extLst>
              <a:ext uri="{FF2B5EF4-FFF2-40B4-BE49-F238E27FC236}">
                <a16:creationId xmlns:a16="http://schemas.microsoft.com/office/drawing/2014/main" id="{9795F656-203F-4B24-81DE-731C8C426946}"/>
              </a:ext>
            </a:extLst>
          </p:cNvPr>
          <p:cNvSpPr txBox="1"/>
          <p:nvPr/>
        </p:nvSpPr>
        <p:spPr>
          <a:xfrm>
            <a:off x="7284061" y="1451057"/>
            <a:ext cx="3824283" cy="953274"/>
          </a:xfrm>
          <a:prstGeom prst="rect">
            <a:avLst/>
          </a:prstGeom>
          <a:noFill/>
        </p:spPr>
        <p:txBody>
          <a:bodyPr wrap="square" rtlCol="0">
            <a:spAutoFit/>
          </a:bodyPr>
          <a:lstStyle/>
          <a:p>
            <a:pPr algn="just" hangingPunct="0">
              <a:lnSpc>
                <a:spcPct val="120000"/>
              </a:lnSpc>
            </a:pPr>
            <a:r>
              <a:rPr lang="zh-CN" altLang="en-US" sz="1600" dirty="0"/>
              <a:t>个人通过直播拉近主播与粉丝之间的距离，回归更加高效的面对面沟通</a:t>
            </a:r>
            <a:r>
              <a:rPr lang="en-US" altLang="zh-CN" sz="1600" dirty="0"/>
              <a:t>,</a:t>
            </a:r>
            <a:r>
              <a:rPr lang="zh-CN" altLang="en-US" sz="1600" dirty="0"/>
              <a:t>行业也可用其作为线下发布会的补充方式</a:t>
            </a:r>
          </a:p>
        </p:txBody>
      </p:sp>
      <p:sp>
        <p:nvSpPr>
          <p:cNvPr id="15" name="矩形: 圆顶角 14">
            <a:extLst>
              <a:ext uri="{FF2B5EF4-FFF2-40B4-BE49-F238E27FC236}">
                <a16:creationId xmlns:a16="http://schemas.microsoft.com/office/drawing/2014/main" id="{300A05B2-5F24-4120-A777-109E21B69CE2}"/>
              </a:ext>
            </a:extLst>
          </p:cNvPr>
          <p:cNvSpPr/>
          <p:nvPr/>
        </p:nvSpPr>
        <p:spPr>
          <a:xfrm rot="16200000">
            <a:off x="637676" y="3373857"/>
            <a:ext cx="1234440" cy="55880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圆顶角 15">
            <a:extLst>
              <a:ext uri="{FF2B5EF4-FFF2-40B4-BE49-F238E27FC236}">
                <a16:creationId xmlns:a16="http://schemas.microsoft.com/office/drawing/2014/main" id="{76B27F89-6F33-45E5-B4BD-0C00957692D0}"/>
              </a:ext>
            </a:extLst>
          </p:cNvPr>
          <p:cNvSpPr/>
          <p:nvPr/>
        </p:nvSpPr>
        <p:spPr>
          <a:xfrm rot="5400000" flipH="1">
            <a:off x="2926362" y="1646504"/>
            <a:ext cx="1229361" cy="4013502"/>
          </a:xfrm>
          <a:prstGeom prst="round2SameRect">
            <a:avLst>
              <a:gd name="adj1" fmla="val 7613"/>
              <a:gd name="adj2" fmla="val 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2821C727-7A82-4119-824F-9667930210F4}"/>
              </a:ext>
            </a:extLst>
          </p:cNvPr>
          <p:cNvSpPr txBox="1"/>
          <p:nvPr/>
        </p:nvSpPr>
        <p:spPr>
          <a:xfrm>
            <a:off x="1036892" y="3203132"/>
            <a:ext cx="517065" cy="900246"/>
          </a:xfrm>
          <a:prstGeom prst="rect">
            <a:avLst/>
          </a:prstGeom>
          <a:noFill/>
        </p:spPr>
        <p:txBody>
          <a:bodyPr vert="eaVert" wrap="none" rtlCol="0">
            <a:spAutoFit/>
          </a:bodyPr>
          <a:lstStyle/>
          <a:p>
            <a:pPr algn="l" hangingPunct="0">
              <a:lnSpc>
                <a:spcPct val="120000"/>
              </a:lnSpc>
            </a:pPr>
            <a:r>
              <a:rPr lang="zh-CN" altLang="en-US" spc="300" dirty="0">
                <a:solidFill>
                  <a:schemeClr val="bg1"/>
                </a:solidFill>
              </a:rPr>
              <a:t>产业化</a:t>
            </a:r>
          </a:p>
        </p:txBody>
      </p:sp>
      <p:sp>
        <p:nvSpPr>
          <p:cNvPr id="18" name="文本框 17">
            <a:extLst>
              <a:ext uri="{FF2B5EF4-FFF2-40B4-BE49-F238E27FC236}">
                <a16:creationId xmlns:a16="http://schemas.microsoft.com/office/drawing/2014/main" id="{0BB47F45-EF29-4F4B-83EC-E7B1511138FC}"/>
              </a:ext>
            </a:extLst>
          </p:cNvPr>
          <p:cNvSpPr txBox="1"/>
          <p:nvPr/>
        </p:nvSpPr>
        <p:spPr>
          <a:xfrm>
            <a:off x="1615352" y="3176618"/>
            <a:ext cx="3824283" cy="953274"/>
          </a:xfrm>
          <a:prstGeom prst="rect">
            <a:avLst/>
          </a:prstGeom>
          <a:noFill/>
        </p:spPr>
        <p:txBody>
          <a:bodyPr wrap="square" rtlCol="0">
            <a:spAutoFit/>
          </a:bodyPr>
          <a:lstStyle/>
          <a:p>
            <a:pPr algn="just" hangingPunct="0">
              <a:lnSpc>
                <a:spcPct val="120000"/>
              </a:lnSpc>
            </a:pPr>
            <a:r>
              <a:rPr lang="zh-CN" altLang="en-US" sz="1600" dirty="0"/>
              <a:t>直播电商的效果，更在于供应链是否完备，目前抖音、快手均选择与电商结盟，解决后端供给、物流、客服等问题</a:t>
            </a:r>
          </a:p>
        </p:txBody>
      </p:sp>
      <p:sp>
        <p:nvSpPr>
          <p:cNvPr id="19" name="矩形: 圆顶角 18">
            <a:extLst>
              <a:ext uri="{FF2B5EF4-FFF2-40B4-BE49-F238E27FC236}">
                <a16:creationId xmlns:a16="http://schemas.microsoft.com/office/drawing/2014/main" id="{4BCD4DA5-6A84-424F-B6D4-F611CE2B4297}"/>
              </a:ext>
            </a:extLst>
          </p:cNvPr>
          <p:cNvSpPr/>
          <p:nvPr/>
        </p:nvSpPr>
        <p:spPr>
          <a:xfrm rot="16200000">
            <a:off x="6306384" y="3373857"/>
            <a:ext cx="1234440" cy="55880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圆顶角 19">
            <a:extLst>
              <a:ext uri="{FF2B5EF4-FFF2-40B4-BE49-F238E27FC236}">
                <a16:creationId xmlns:a16="http://schemas.microsoft.com/office/drawing/2014/main" id="{16A5A8D4-03A5-4EF8-A98D-0CF073C17F80}"/>
              </a:ext>
            </a:extLst>
          </p:cNvPr>
          <p:cNvSpPr/>
          <p:nvPr/>
        </p:nvSpPr>
        <p:spPr>
          <a:xfrm rot="5400000" flipH="1">
            <a:off x="8595070" y="1646504"/>
            <a:ext cx="1229361" cy="4013502"/>
          </a:xfrm>
          <a:prstGeom prst="round2SameRect">
            <a:avLst>
              <a:gd name="adj1" fmla="val 7613"/>
              <a:gd name="adj2" fmla="val 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a:extLst>
              <a:ext uri="{FF2B5EF4-FFF2-40B4-BE49-F238E27FC236}">
                <a16:creationId xmlns:a16="http://schemas.microsoft.com/office/drawing/2014/main" id="{ADD9BC4B-8054-4468-8817-90D3BA8EAD0B}"/>
              </a:ext>
            </a:extLst>
          </p:cNvPr>
          <p:cNvSpPr txBox="1"/>
          <p:nvPr/>
        </p:nvSpPr>
        <p:spPr>
          <a:xfrm>
            <a:off x="6705600" y="3203132"/>
            <a:ext cx="517065" cy="900246"/>
          </a:xfrm>
          <a:prstGeom prst="rect">
            <a:avLst/>
          </a:prstGeom>
          <a:noFill/>
        </p:spPr>
        <p:txBody>
          <a:bodyPr vert="eaVert" wrap="none" rtlCol="0">
            <a:spAutoFit/>
          </a:bodyPr>
          <a:lstStyle/>
          <a:p>
            <a:pPr algn="l" hangingPunct="0">
              <a:lnSpc>
                <a:spcPct val="120000"/>
              </a:lnSpc>
            </a:pPr>
            <a:r>
              <a:rPr lang="zh-CN" altLang="en-US" spc="300" dirty="0">
                <a:solidFill>
                  <a:schemeClr val="bg1"/>
                </a:solidFill>
              </a:rPr>
              <a:t>生态化</a:t>
            </a:r>
          </a:p>
        </p:txBody>
      </p:sp>
      <p:sp>
        <p:nvSpPr>
          <p:cNvPr id="22" name="文本框 21">
            <a:extLst>
              <a:ext uri="{FF2B5EF4-FFF2-40B4-BE49-F238E27FC236}">
                <a16:creationId xmlns:a16="http://schemas.microsoft.com/office/drawing/2014/main" id="{271848BA-4F81-4B0F-84B1-2CA1209DD21F}"/>
              </a:ext>
            </a:extLst>
          </p:cNvPr>
          <p:cNvSpPr txBox="1"/>
          <p:nvPr/>
        </p:nvSpPr>
        <p:spPr>
          <a:xfrm>
            <a:off x="7284060" y="3176618"/>
            <a:ext cx="3824283" cy="953274"/>
          </a:xfrm>
          <a:prstGeom prst="rect">
            <a:avLst/>
          </a:prstGeom>
          <a:noFill/>
        </p:spPr>
        <p:txBody>
          <a:bodyPr wrap="square" rtlCol="0">
            <a:spAutoFit/>
          </a:bodyPr>
          <a:lstStyle/>
          <a:p>
            <a:pPr algn="just" hangingPunct="0">
              <a:lnSpc>
                <a:spcPct val="120000"/>
              </a:lnSpc>
            </a:pPr>
            <a:r>
              <a:rPr lang="zh-CN" altLang="en-US" sz="1600" dirty="0"/>
              <a:t>图文、短视频等前中期营销物料、主播个人</a:t>
            </a:r>
            <a:r>
              <a:rPr lang="en-US" altLang="zh-CN" sz="1600" dirty="0"/>
              <a:t>IP</a:t>
            </a:r>
            <a:r>
              <a:rPr lang="zh-CN" altLang="en-US" sz="1600" dirty="0"/>
              <a:t>打造、直播嘉宾预热等共同搭建了品牌或产品的直播生态</a:t>
            </a:r>
          </a:p>
        </p:txBody>
      </p:sp>
      <p:sp>
        <p:nvSpPr>
          <p:cNvPr id="23" name="矩形: 圆顶角 22">
            <a:extLst>
              <a:ext uri="{FF2B5EF4-FFF2-40B4-BE49-F238E27FC236}">
                <a16:creationId xmlns:a16="http://schemas.microsoft.com/office/drawing/2014/main" id="{F32432F3-D72E-470A-BE44-F8D3B1073563}"/>
              </a:ext>
            </a:extLst>
          </p:cNvPr>
          <p:cNvSpPr/>
          <p:nvPr/>
        </p:nvSpPr>
        <p:spPr>
          <a:xfrm rot="16200000">
            <a:off x="637675" y="5099418"/>
            <a:ext cx="1234440" cy="55880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圆顶角 23">
            <a:extLst>
              <a:ext uri="{FF2B5EF4-FFF2-40B4-BE49-F238E27FC236}">
                <a16:creationId xmlns:a16="http://schemas.microsoft.com/office/drawing/2014/main" id="{CA108491-E23A-4E98-8245-BC360EE0AED0}"/>
              </a:ext>
            </a:extLst>
          </p:cNvPr>
          <p:cNvSpPr/>
          <p:nvPr/>
        </p:nvSpPr>
        <p:spPr>
          <a:xfrm rot="5400000" flipH="1">
            <a:off x="2926361" y="3372065"/>
            <a:ext cx="1229361" cy="4013502"/>
          </a:xfrm>
          <a:prstGeom prst="round2SameRect">
            <a:avLst>
              <a:gd name="adj1" fmla="val 7613"/>
              <a:gd name="adj2" fmla="val 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a:extLst>
              <a:ext uri="{FF2B5EF4-FFF2-40B4-BE49-F238E27FC236}">
                <a16:creationId xmlns:a16="http://schemas.microsoft.com/office/drawing/2014/main" id="{E66FE060-BFFC-4B7E-BDD1-0FA59AA1A758}"/>
              </a:ext>
            </a:extLst>
          </p:cNvPr>
          <p:cNvSpPr txBox="1"/>
          <p:nvPr/>
        </p:nvSpPr>
        <p:spPr>
          <a:xfrm>
            <a:off x="1036891" y="4928693"/>
            <a:ext cx="517065" cy="900246"/>
          </a:xfrm>
          <a:prstGeom prst="rect">
            <a:avLst/>
          </a:prstGeom>
          <a:noFill/>
        </p:spPr>
        <p:txBody>
          <a:bodyPr vert="eaVert" wrap="none" rtlCol="0">
            <a:spAutoFit/>
          </a:bodyPr>
          <a:lstStyle/>
          <a:p>
            <a:pPr algn="l" hangingPunct="0">
              <a:lnSpc>
                <a:spcPct val="120000"/>
              </a:lnSpc>
            </a:pPr>
            <a:r>
              <a:rPr lang="zh-CN" altLang="en-US" spc="300" dirty="0">
                <a:solidFill>
                  <a:schemeClr val="bg1"/>
                </a:solidFill>
              </a:rPr>
              <a:t>内容化</a:t>
            </a:r>
          </a:p>
        </p:txBody>
      </p:sp>
      <p:sp>
        <p:nvSpPr>
          <p:cNvPr id="26" name="文本框 25">
            <a:extLst>
              <a:ext uri="{FF2B5EF4-FFF2-40B4-BE49-F238E27FC236}">
                <a16:creationId xmlns:a16="http://schemas.microsoft.com/office/drawing/2014/main" id="{1E898E63-BA58-4E65-B0A2-6FF4F4B4AB6A}"/>
              </a:ext>
            </a:extLst>
          </p:cNvPr>
          <p:cNvSpPr txBox="1"/>
          <p:nvPr/>
        </p:nvSpPr>
        <p:spPr>
          <a:xfrm>
            <a:off x="1615351" y="4902179"/>
            <a:ext cx="3824283" cy="953274"/>
          </a:xfrm>
          <a:prstGeom prst="rect">
            <a:avLst/>
          </a:prstGeom>
          <a:noFill/>
        </p:spPr>
        <p:txBody>
          <a:bodyPr wrap="square" rtlCol="0">
            <a:spAutoFit/>
          </a:bodyPr>
          <a:lstStyle/>
          <a:p>
            <a:pPr algn="just" hangingPunct="0">
              <a:lnSpc>
                <a:spcPct val="120000"/>
              </a:lnSpc>
            </a:pPr>
            <a:r>
              <a:rPr lang="zh-CN" altLang="en-US" sz="1600" dirty="0"/>
              <a:t>随着直播产业的成熟，电商直播嵌入了兼具带货功能与娱乐观赏性的节目式编排，形成独具特色的内容形态</a:t>
            </a:r>
          </a:p>
        </p:txBody>
      </p:sp>
      <p:cxnSp>
        <p:nvCxnSpPr>
          <p:cNvPr id="45" name="直接连接符 44">
            <a:extLst>
              <a:ext uri="{FF2B5EF4-FFF2-40B4-BE49-F238E27FC236}">
                <a16:creationId xmlns:a16="http://schemas.microsoft.com/office/drawing/2014/main" id="{34F926E4-03A5-4611-90E4-B19FB12C6804}"/>
              </a:ext>
            </a:extLst>
          </p:cNvPr>
          <p:cNvCxnSpPr>
            <a:cxnSpLocks/>
          </p:cNvCxnSpPr>
          <p:nvPr/>
        </p:nvCxnSpPr>
        <p:spPr>
          <a:xfrm>
            <a:off x="6686321" y="5993497"/>
            <a:ext cx="4523017" cy="0"/>
          </a:xfrm>
          <a:prstGeom prst="line">
            <a:avLst/>
          </a:prstGeom>
          <a:ln w="762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nvGrpSpPr>
          <p:cNvPr id="48" name="组合 47">
            <a:extLst>
              <a:ext uri="{FF2B5EF4-FFF2-40B4-BE49-F238E27FC236}">
                <a16:creationId xmlns:a16="http://schemas.microsoft.com/office/drawing/2014/main" id="{62EE3A12-3B7D-4FB6-B1F2-31A73018AC79}"/>
              </a:ext>
            </a:extLst>
          </p:cNvPr>
          <p:cNvGrpSpPr/>
          <p:nvPr/>
        </p:nvGrpSpPr>
        <p:grpSpPr>
          <a:xfrm>
            <a:off x="7731358" y="4569666"/>
            <a:ext cx="2432943" cy="1431451"/>
            <a:chOff x="7944103" y="4569666"/>
            <a:chExt cx="2432943" cy="1431451"/>
          </a:xfrm>
        </p:grpSpPr>
        <p:pic>
          <p:nvPicPr>
            <p:cNvPr id="41" name="图片 40" descr="计算机 3D 窗口背景">
              <a:extLst>
                <a:ext uri="{FF2B5EF4-FFF2-40B4-BE49-F238E27FC236}">
                  <a16:creationId xmlns:a16="http://schemas.microsoft.com/office/drawing/2014/main" id="{E7BA011A-8681-4CE4-A697-DB8A8FDBB4EA}"/>
                </a:ext>
              </a:extLst>
            </p:cNvPr>
            <p:cNvPicPr>
              <a:picLocks noChangeAspect="1"/>
            </p:cNvPicPr>
            <p:nvPr/>
          </p:nvPicPr>
          <p:blipFill>
            <a:blip r:embed="rId2">
              <a:extLst>
                <a:ext uri="{28A0092B-C50C-407E-A947-70E740481C1C}">
                  <a14:useLocalDpi xmlns:a14="http://schemas.microsoft.com/office/drawing/2010/main" val="0"/>
                </a:ext>
              </a:extLst>
            </a:blip>
            <a:srcRect l="11511" t="5977" r="3451" b="3596"/>
            <a:stretch>
              <a:fillRect/>
            </a:stretch>
          </p:blipFill>
          <p:spPr>
            <a:xfrm>
              <a:off x="7965819" y="4639288"/>
              <a:ext cx="2244222" cy="1342445"/>
            </a:xfrm>
            <a:custGeom>
              <a:avLst/>
              <a:gdLst>
                <a:gd name="connsiteX0" fmla="*/ 298493 w 2244222"/>
                <a:gd name="connsiteY0" fmla="*/ 0 h 1342445"/>
                <a:gd name="connsiteX1" fmla="*/ 1878462 w 2244222"/>
                <a:gd name="connsiteY1" fmla="*/ 0 h 1342445"/>
                <a:gd name="connsiteX2" fmla="*/ 1878462 w 2244222"/>
                <a:gd name="connsiteY2" fmla="*/ 571666 h 1342445"/>
                <a:gd name="connsiteX3" fmla="*/ 2244222 w 2244222"/>
                <a:gd name="connsiteY3" fmla="*/ 571666 h 1342445"/>
                <a:gd name="connsiteX4" fmla="*/ 2244222 w 2244222"/>
                <a:gd name="connsiteY4" fmla="*/ 1228113 h 1342445"/>
                <a:gd name="connsiteX5" fmla="*/ 1194567 w 2244222"/>
                <a:gd name="connsiteY5" fmla="*/ 1228113 h 1342445"/>
                <a:gd name="connsiteX6" fmla="*/ 1194567 w 2244222"/>
                <a:gd name="connsiteY6" fmla="*/ 885213 h 1342445"/>
                <a:gd name="connsiteX7" fmla="*/ 484002 w 2244222"/>
                <a:gd name="connsiteY7" fmla="*/ 885213 h 1342445"/>
                <a:gd name="connsiteX8" fmla="*/ 484002 w 2244222"/>
                <a:gd name="connsiteY8" fmla="*/ 927122 h 1342445"/>
                <a:gd name="connsiteX9" fmla="*/ 485859 w 2244222"/>
                <a:gd name="connsiteY9" fmla="*/ 927122 h 1342445"/>
                <a:gd name="connsiteX10" fmla="*/ 511264 w 2244222"/>
                <a:gd name="connsiteY10" fmla="*/ 952527 h 1342445"/>
                <a:gd name="connsiteX11" fmla="*/ 511264 w 2244222"/>
                <a:gd name="connsiteY11" fmla="*/ 1317040 h 1342445"/>
                <a:gd name="connsiteX12" fmla="*/ 485859 w 2244222"/>
                <a:gd name="connsiteY12" fmla="*/ 1342445 h 1342445"/>
                <a:gd name="connsiteX13" fmla="*/ 338531 w 2244222"/>
                <a:gd name="connsiteY13" fmla="*/ 1342445 h 1342445"/>
                <a:gd name="connsiteX14" fmla="*/ 320567 w 2244222"/>
                <a:gd name="connsiteY14" fmla="*/ 1335004 h 1342445"/>
                <a:gd name="connsiteX15" fmla="*/ 318112 w 2244222"/>
                <a:gd name="connsiteY15" fmla="*/ 1329078 h 1342445"/>
                <a:gd name="connsiteX16" fmla="*/ 0 w 2244222"/>
                <a:gd name="connsiteY16" fmla="*/ 1329078 h 1342445"/>
                <a:gd name="connsiteX17" fmla="*/ 0 w 2244222"/>
                <a:gd name="connsiteY17" fmla="*/ 688045 h 1342445"/>
                <a:gd name="connsiteX18" fmla="*/ 298493 w 2244222"/>
                <a:gd name="connsiteY18" fmla="*/ 688045 h 134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44222" h="1342445">
                  <a:moveTo>
                    <a:pt x="298493" y="0"/>
                  </a:moveTo>
                  <a:lnTo>
                    <a:pt x="1878462" y="0"/>
                  </a:lnTo>
                  <a:lnTo>
                    <a:pt x="1878462" y="571666"/>
                  </a:lnTo>
                  <a:lnTo>
                    <a:pt x="2244222" y="571666"/>
                  </a:lnTo>
                  <a:lnTo>
                    <a:pt x="2244222" y="1228113"/>
                  </a:lnTo>
                  <a:lnTo>
                    <a:pt x="1194567" y="1228113"/>
                  </a:lnTo>
                  <a:lnTo>
                    <a:pt x="1194567" y="885213"/>
                  </a:lnTo>
                  <a:lnTo>
                    <a:pt x="484002" y="885213"/>
                  </a:lnTo>
                  <a:lnTo>
                    <a:pt x="484002" y="927122"/>
                  </a:lnTo>
                  <a:lnTo>
                    <a:pt x="485859" y="927122"/>
                  </a:lnTo>
                  <a:cubicBezTo>
                    <a:pt x="499890" y="927122"/>
                    <a:pt x="511264" y="938496"/>
                    <a:pt x="511264" y="952527"/>
                  </a:cubicBezTo>
                  <a:lnTo>
                    <a:pt x="511264" y="1317040"/>
                  </a:lnTo>
                  <a:cubicBezTo>
                    <a:pt x="511264" y="1331071"/>
                    <a:pt x="499890" y="1342445"/>
                    <a:pt x="485859" y="1342445"/>
                  </a:cubicBezTo>
                  <a:lnTo>
                    <a:pt x="338531" y="1342445"/>
                  </a:lnTo>
                  <a:cubicBezTo>
                    <a:pt x="331515" y="1342445"/>
                    <a:pt x="325164" y="1339602"/>
                    <a:pt x="320567" y="1335004"/>
                  </a:cubicBezTo>
                  <a:lnTo>
                    <a:pt x="318112" y="1329078"/>
                  </a:lnTo>
                  <a:lnTo>
                    <a:pt x="0" y="1329078"/>
                  </a:lnTo>
                  <a:lnTo>
                    <a:pt x="0" y="688045"/>
                  </a:lnTo>
                  <a:lnTo>
                    <a:pt x="298493" y="688045"/>
                  </a:lnTo>
                  <a:close/>
                </a:path>
              </a:pathLst>
            </a:custGeom>
          </p:spPr>
        </p:pic>
        <p:pic>
          <p:nvPicPr>
            <p:cNvPr id="33" name="图片 32">
              <a:extLst>
                <a:ext uri="{FF2B5EF4-FFF2-40B4-BE49-F238E27FC236}">
                  <a16:creationId xmlns:a16="http://schemas.microsoft.com/office/drawing/2014/main" id="{700430ED-B24D-4EF2-BD20-DD5954192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4103" y="4569666"/>
              <a:ext cx="2432943" cy="1431451"/>
            </a:xfrm>
            <a:prstGeom prst="rect">
              <a:avLst/>
            </a:prstGeom>
          </p:spPr>
        </p:pic>
      </p:grpSp>
    </p:spTree>
    <p:extLst>
      <p:ext uri="{BB962C8B-B14F-4D97-AF65-F5344CB8AC3E}">
        <p14:creationId xmlns:p14="http://schemas.microsoft.com/office/powerpoint/2010/main" val="1988854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005F15D-2D0D-4D79-83E2-4495CE740636}"/>
              </a:ext>
            </a:extLst>
          </p:cNvPr>
          <p:cNvSpPr>
            <a:spLocks noGrp="1"/>
          </p:cNvSpPr>
          <p:nvPr>
            <p:ph type="body" sz="quarter" idx="10"/>
          </p:nvPr>
        </p:nvSpPr>
        <p:spPr>
          <a:xfrm>
            <a:off x="382543" y="328612"/>
            <a:ext cx="6706515" cy="459327"/>
          </a:xfrm>
        </p:spPr>
        <p:txBody>
          <a:bodyPr/>
          <a:lstStyle/>
          <a:p>
            <a:r>
              <a:rPr lang="zh-CN" altLang="en-US" dirty="0"/>
              <a:t>颜值经济</a:t>
            </a:r>
            <a:r>
              <a:rPr lang="en-US" altLang="zh-CN" dirty="0"/>
              <a:t>—</a:t>
            </a:r>
            <a:r>
              <a:rPr lang="zh-CN" altLang="en-US" dirty="0"/>
              <a:t>更需关注价值和颜值的统一</a:t>
            </a:r>
          </a:p>
        </p:txBody>
      </p:sp>
      <p:sp>
        <p:nvSpPr>
          <p:cNvPr id="11" name="流程图: 数据 10">
            <a:extLst>
              <a:ext uri="{FF2B5EF4-FFF2-40B4-BE49-F238E27FC236}">
                <a16:creationId xmlns:a16="http://schemas.microsoft.com/office/drawing/2014/main" id="{69AD59F9-8C1A-432D-9876-770A4806B5FF}"/>
              </a:ext>
            </a:extLst>
          </p:cNvPr>
          <p:cNvSpPr/>
          <p:nvPr/>
        </p:nvSpPr>
        <p:spPr>
          <a:xfrm>
            <a:off x="482600" y="1553372"/>
            <a:ext cx="3679515" cy="3950282"/>
          </a:xfrm>
          <a:prstGeom prst="flowChartInputOutput">
            <a:avLst/>
          </a:prstGeom>
          <a:solidFill>
            <a:schemeClr val="accent2"/>
          </a:solidFill>
          <a:ln>
            <a:noFill/>
          </a:ln>
          <a:effectLst>
            <a:outerShdw blurRad="165100" dist="63500" dir="5400000" algn="t" rotWithShape="0">
              <a:schemeClr val="accent2">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商业人士交叉双手">
            <a:extLst>
              <a:ext uri="{FF2B5EF4-FFF2-40B4-BE49-F238E27FC236}">
                <a16:creationId xmlns:a16="http://schemas.microsoft.com/office/drawing/2014/main" id="{EC796EDA-1692-4DF1-8D4B-7FBBDB8F3CBF}"/>
              </a:ext>
            </a:extLst>
          </p:cNvPr>
          <p:cNvPicPr>
            <a:picLocks noChangeAspect="1"/>
          </p:cNvPicPr>
          <p:nvPr/>
        </p:nvPicPr>
        <p:blipFill rotWithShape="1">
          <a:blip r:embed="rId2">
            <a:extLst>
              <a:ext uri="{28A0092B-C50C-407E-A947-70E740481C1C}">
                <a14:useLocalDpi xmlns:a14="http://schemas.microsoft.com/office/drawing/2010/main" val="0"/>
              </a:ext>
            </a:extLst>
          </a:blip>
          <a:srcRect b="51058"/>
          <a:stretch/>
        </p:blipFill>
        <p:spPr>
          <a:xfrm>
            <a:off x="512035" y="2657794"/>
            <a:ext cx="2115400" cy="2845860"/>
          </a:xfrm>
          <a:prstGeom prst="rect">
            <a:avLst/>
          </a:prstGeom>
        </p:spPr>
      </p:pic>
      <p:sp>
        <p:nvSpPr>
          <p:cNvPr id="9" name="文本框 8">
            <a:extLst>
              <a:ext uri="{FF2B5EF4-FFF2-40B4-BE49-F238E27FC236}">
                <a16:creationId xmlns:a16="http://schemas.microsoft.com/office/drawing/2014/main" id="{14F13991-6097-4EB0-A90C-094C85F7F47D}"/>
              </a:ext>
            </a:extLst>
          </p:cNvPr>
          <p:cNvSpPr txBox="1"/>
          <p:nvPr/>
        </p:nvSpPr>
        <p:spPr>
          <a:xfrm>
            <a:off x="1841802" y="1785278"/>
            <a:ext cx="1107996" cy="369332"/>
          </a:xfrm>
          <a:prstGeom prst="rect">
            <a:avLst/>
          </a:prstGeom>
          <a:noFill/>
        </p:spPr>
        <p:txBody>
          <a:bodyPr wrap="none" rtlCol="0">
            <a:spAutoFit/>
          </a:bodyPr>
          <a:lstStyle/>
          <a:p>
            <a:pPr algn="l" hangingPunct="0"/>
            <a:r>
              <a:rPr lang="zh-CN" altLang="en-US" b="1" dirty="0">
                <a:solidFill>
                  <a:schemeClr val="bg1"/>
                </a:solidFill>
                <a:latin typeface="+mj-ea"/>
                <a:ea typeface="+mj-ea"/>
              </a:rPr>
              <a:t>素人出圈</a:t>
            </a:r>
          </a:p>
        </p:txBody>
      </p:sp>
      <p:sp>
        <p:nvSpPr>
          <p:cNvPr id="10" name="文本框 9">
            <a:extLst>
              <a:ext uri="{FF2B5EF4-FFF2-40B4-BE49-F238E27FC236}">
                <a16:creationId xmlns:a16="http://schemas.microsoft.com/office/drawing/2014/main" id="{039B1DA5-1CFC-442E-8395-0318E1C4336C}"/>
              </a:ext>
            </a:extLst>
          </p:cNvPr>
          <p:cNvSpPr txBox="1"/>
          <p:nvPr/>
        </p:nvSpPr>
        <p:spPr>
          <a:xfrm>
            <a:off x="1841802" y="2325478"/>
            <a:ext cx="1879044" cy="1544205"/>
          </a:xfrm>
          <a:prstGeom prst="rect">
            <a:avLst/>
          </a:prstGeom>
          <a:noFill/>
        </p:spPr>
        <p:txBody>
          <a:bodyPr wrap="square" rtlCol="0">
            <a:spAutoFit/>
          </a:bodyPr>
          <a:lstStyle/>
          <a:p>
            <a:pPr algn="just" hangingPunct="0">
              <a:lnSpc>
                <a:spcPct val="120000"/>
              </a:lnSpc>
            </a:pPr>
            <a:r>
              <a:rPr lang="zh-CN" altLang="en-US" sz="1600" dirty="0">
                <a:solidFill>
                  <a:schemeClr val="bg1"/>
                </a:solidFill>
              </a:rPr>
              <a:t>“甜野男孩”某某爆红，折射出大众偏爱“甜”化、亲民化、更具纯真气质的面孔</a:t>
            </a:r>
          </a:p>
        </p:txBody>
      </p:sp>
      <p:cxnSp>
        <p:nvCxnSpPr>
          <p:cNvPr id="14" name="直接连接符 13">
            <a:extLst>
              <a:ext uri="{FF2B5EF4-FFF2-40B4-BE49-F238E27FC236}">
                <a16:creationId xmlns:a16="http://schemas.microsoft.com/office/drawing/2014/main" id="{2F4A0971-E3C4-4DAE-8DE2-5E1FF59E957A}"/>
              </a:ext>
            </a:extLst>
          </p:cNvPr>
          <p:cNvCxnSpPr/>
          <p:nvPr/>
        </p:nvCxnSpPr>
        <p:spPr>
          <a:xfrm>
            <a:off x="1941449" y="2232021"/>
            <a:ext cx="377000" cy="0"/>
          </a:xfrm>
          <a:prstGeom prst="line">
            <a:avLst/>
          </a:prstGeom>
          <a:ln w="254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3" name="流程图: 数据 22">
            <a:extLst>
              <a:ext uri="{FF2B5EF4-FFF2-40B4-BE49-F238E27FC236}">
                <a16:creationId xmlns:a16="http://schemas.microsoft.com/office/drawing/2014/main" id="{3A5C7A39-058B-4BD4-9D6B-820EC95A3736}"/>
              </a:ext>
            </a:extLst>
          </p:cNvPr>
          <p:cNvSpPr/>
          <p:nvPr/>
        </p:nvSpPr>
        <p:spPr>
          <a:xfrm>
            <a:off x="4249892" y="1553372"/>
            <a:ext cx="3679515" cy="3950282"/>
          </a:xfrm>
          <a:prstGeom prst="flowChartInputOutput">
            <a:avLst/>
          </a:prstGeom>
          <a:solidFill>
            <a:schemeClr val="accent2"/>
          </a:solidFill>
          <a:ln>
            <a:noFill/>
          </a:ln>
          <a:effectLst>
            <a:outerShdw blurRad="165100" dist="63500" dir="5400000" algn="t" rotWithShape="0">
              <a:schemeClr val="accent2">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999F6705-16B9-4ED7-BF3F-1E85821BE330}"/>
              </a:ext>
            </a:extLst>
          </p:cNvPr>
          <p:cNvSpPr txBox="1"/>
          <p:nvPr/>
        </p:nvSpPr>
        <p:spPr>
          <a:xfrm>
            <a:off x="5609094" y="1785278"/>
            <a:ext cx="1107996" cy="369332"/>
          </a:xfrm>
          <a:prstGeom prst="rect">
            <a:avLst/>
          </a:prstGeom>
          <a:noFill/>
        </p:spPr>
        <p:txBody>
          <a:bodyPr wrap="none" rtlCol="0">
            <a:spAutoFit/>
          </a:bodyPr>
          <a:lstStyle/>
          <a:p>
            <a:pPr algn="l" hangingPunct="0"/>
            <a:r>
              <a:rPr lang="zh-CN" altLang="en-US" b="1" dirty="0">
                <a:solidFill>
                  <a:schemeClr val="bg1"/>
                </a:solidFill>
                <a:latin typeface="+mj-ea"/>
                <a:ea typeface="+mj-ea"/>
              </a:rPr>
              <a:t>流量造星</a:t>
            </a:r>
          </a:p>
        </p:txBody>
      </p:sp>
      <p:sp>
        <p:nvSpPr>
          <p:cNvPr id="25" name="文本框 24">
            <a:extLst>
              <a:ext uri="{FF2B5EF4-FFF2-40B4-BE49-F238E27FC236}">
                <a16:creationId xmlns:a16="http://schemas.microsoft.com/office/drawing/2014/main" id="{686B9070-3EB5-4AB8-AF8F-CF4B1C043DA1}"/>
              </a:ext>
            </a:extLst>
          </p:cNvPr>
          <p:cNvSpPr txBox="1"/>
          <p:nvPr/>
        </p:nvSpPr>
        <p:spPr>
          <a:xfrm>
            <a:off x="5609094" y="2325478"/>
            <a:ext cx="1863890" cy="1839671"/>
          </a:xfrm>
          <a:prstGeom prst="rect">
            <a:avLst/>
          </a:prstGeom>
          <a:noFill/>
        </p:spPr>
        <p:txBody>
          <a:bodyPr wrap="square" rtlCol="0">
            <a:spAutoFit/>
          </a:bodyPr>
          <a:lstStyle/>
          <a:p>
            <a:pPr algn="just" hangingPunct="0">
              <a:lnSpc>
                <a:spcPct val="120000"/>
              </a:lnSpc>
            </a:pPr>
            <a:r>
              <a:rPr lang="zh-CN" altLang="en-US" sz="1600" dirty="0">
                <a:solidFill>
                  <a:schemeClr val="bg1"/>
                </a:solidFill>
              </a:rPr>
              <a:t>流量艺人更新迭代，选秀节目如火如荼。以追星为核心特质的饭圈已成为新媒体传播不容忽视的重要组织</a:t>
            </a:r>
          </a:p>
        </p:txBody>
      </p:sp>
      <p:cxnSp>
        <p:nvCxnSpPr>
          <p:cNvPr id="26" name="直接连接符 25">
            <a:extLst>
              <a:ext uri="{FF2B5EF4-FFF2-40B4-BE49-F238E27FC236}">
                <a16:creationId xmlns:a16="http://schemas.microsoft.com/office/drawing/2014/main" id="{0F20CF7F-ABCE-43FF-8DB3-3401B7D8A609}"/>
              </a:ext>
            </a:extLst>
          </p:cNvPr>
          <p:cNvCxnSpPr/>
          <p:nvPr/>
        </p:nvCxnSpPr>
        <p:spPr>
          <a:xfrm>
            <a:off x="5708741" y="2232021"/>
            <a:ext cx="377000" cy="0"/>
          </a:xfrm>
          <a:prstGeom prst="line">
            <a:avLst/>
          </a:prstGeom>
          <a:ln w="254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7" name="流程图: 数据 26">
            <a:extLst>
              <a:ext uri="{FF2B5EF4-FFF2-40B4-BE49-F238E27FC236}">
                <a16:creationId xmlns:a16="http://schemas.microsoft.com/office/drawing/2014/main" id="{455F33E2-137F-4E33-A56F-01DEA0C606F0}"/>
              </a:ext>
            </a:extLst>
          </p:cNvPr>
          <p:cNvSpPr/>
          <p:nvPr/>
        </p:nvSpPr>
        <p:spPr>
          <a:xfrm>
            <a:off x="8017185" y="1553372"/>
            <a:ext cx="3679515" cy="3950282"/>
          </a:xfrm>
          <a:prstGeom prst="flowChartInputOutput">
            <a:avLst/>
          </a:prstGeom>
          <a:solidFill>
            <a:schemeClr val="accent2"/>
          </a:solidFill>
          <a:ln>
            <a:noFill/>
          </a:ln>
          <a:effectLst>
            <a:outerShdw blurRad="165100" dist="63500" dir="5400000" algn="t" rotWithShape="0">
              <a:schemeClr val="accent2">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511054B1-DD65-4487-BF1A-536B2E8D059E}"/>
              </a:ext>
            </a:extLst>
          </p:cNvPr>
          <p:cNvSpPr txBox="1"/>
          <p:nvPr/>
        </p:nvSpPr>
        <p:spPr>
          <a:xfrm>
            <a:off x="9376387" y="1785278"/>
            <a:ext cx="1107996" cy="369332"/>
          </a:xfrm>
          <a:prstGeom prst="rect">
            <a:avLst/>
          </a:prstGeom>
          <a:noFill/>
        </p:spPr>
        <p:txBody>
          <a:bodyPr wrap="none" rtlCol="0">
            <a:spAutoFit/>
          </a:bodyPr>
          <a:lstStyle/>
          <a:p>
            <a:pPr algn="l" hangingPunct="0"/>
            <a:r>
              <a:rPr lang="zh-CN" altLang="en-US" b="1" dirty="0">
                <a:solidFill>
                  <a:schemeClr val="bg1"/>
                </a:solidFill>
                <a:latin typeface="+mj-ea"/>
                <a:ea typeface="+mj-ea"/>
              </a:rPr>
              <a:t>美妆带货</a:t>
            </a:r>
          </a:p>
        </p:txBody>
      </p:sp>
      <p:sp>
        <p:nvSpPr>
          <p:cNvPr id="29" name="文本框 28">
            <a:extLst>
              <a:ext uri="{FF2B5EF4-FFF2-40B4-BE49-F238E27FC236}">
                <a16:creationId xmlns:a16="http://schemas.microsoft.com/office/drawing/2014/main" id="{16F29FBA-EB47-46E5-8580-ECD8D8B57B59}"/>
              </a:ext>
            </a:extLst>
          </p:cNvPr>
          <p:cNvSpPr txBox="1"/>
          <p:nvPr/>
        </p:nvSpPr>
        <p:spPr>
          <a:xfrm>
            <a:off x="9376387" y="2325478"/>
            <a:ext cx="1879044" cy="1839671"/>
          </a:xfrm>
          <a:prstGeom prst="rect">
            <a:avLst/>
          </a:prstGeom>
          <a:noFill/>
        </p:spPr>
        <p:txBody>
          <a:bodyPr wrap="square" rtlCol="0">
            <a:spAutoFit/>
          </a:bodyPr>
          <a:lstStyle/>
          <a:p>
            <a:pPr algn="just" hangingPunct="0">
              <a:lnSpc>
                <a:spcPct val="120000"/>
              </a:lnSpc>
            </a:pPr>
            <a:r>
              <a:rPr lang="zh-CN" altLang="en-US" sz="1600" dirty="0">
                <a:solidFill>
                  <a:schemeClr val="bg1"/>
                </a:solidFill>
              </a:rPr>
              <a:t>“她经济”与颜值消费崛起，新兴社交内容平台在消费者发现和购买美妆类产品方面发挥着越来越重要的作用</a:t>
            </a:r>
          </a:p>
        </p:txBody>
      </p:sp>
      <p:cxnSp>
        <p:nvCxnSpPr>
          <p:cNvPr id="30" name="直接连接符 29">
            <a:extLst>
              <a:ext uri="{FF2B5EF4-FFF2-40B4-BE49-F238E27FC236}">
                <a16:creationId xmlns:a16="http://schemas.microsoft.com/office/drawing/2014/main" id="{8A6134B6-53D3-4FF2-B125-C8047EF4B7E2}"/>
              </a:ext>
            </a:extLst>
          </p:cNvPr>
          <p:cNvCxnSpPr/>
          <p:nvPr/>
        </p:nvCxnSpPr>
        <p:spPr>
          <a:xfrm>
            <a:off x="9476034" y="2232021"/>
            <a:ext cx="377000" cy="0"/>
          </a:xfrm>
          <a:prstGeom prst="line">
            <a:avLst/>
          </a:prstGeom>
          <a:ln w="254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6" name="图片 5" descr="抱着双臂站立的商务女性">
            <a:extLst>
              <a:ext uri="{FF2B5EF4-FFF2-40B4-BE49-F238E27FC236}">
                <a16:creationId xmlns:a16="http://schemas.microsoft.com/office/drawing/2014/main" id="{268064F8-1F40-43ED-B925-57BA10748871}"/>
              </a:ext>
            </a:extLst>
          </p:cNvPr>
          <p:cNvPicPr>
            <a:picLocks noChangeAspect="1"/>
          </p:cNvPicPr>
          <p:nvPr/>
        </p:nvPicPr>
        <p:blipFill rotWithShape="1">
          <a:blip r:embed="rId3">
            <a:extLst>
              <a:ext uri="{28A0092B-C50C-407E-A947-70E740481C1C}">
                <a14:useLocalDpi xmlns:a14="http://schemas.microsoft.com/office/drawing/2010/main" val="0"/>
              </a:ext>
            </a:extLst>
          </a:blip>
          <a:srcRect b="51665"/>
          <a:stretch/>
        </p:blipFill>
        <p:spPr>
          <a:xfrm>
            <a:off x="4183199" y="2660730"/>
            <a:ext cx="1507375" cy="2842924"/>
          </a:xfrm>
          <a:prstGeom prst="rect">
            <a:avLst/>
          </a:prstGeom>
        </p:spPr>
      </p:pic>
      <p:pic>
        <p:nvPicPr>
          <p:cNvPr id="8" name="图片 7" descr="手指放在颏部正在思考的商务女性">
            <a:extLst>
              <a:ext uri="{FF2B5EF4-FFF2-40B4-BE49-F238E27FC236}">
                <a16:creationId xmlns:a16="http://schemas.microsoft.com/office/drawing/2014/main" id="{9E961DB2-6791-412A-9DB6-CDB09ED6DEF0}"/>
              </a:ext>
            </a:extLst>
          </p:cNvPr>
          <p:cNvPicPr>
            <a:picLocks noChangeAspect="1"/>
          </p:cNvPicPr>
          <p:nvPr/>
        </p:nvPicPr>
        <p:blipFill rotWithShape="1">
          <a:blip r:embed="rId4">
            <a:extLst>
              <a:ext uri="{28A0092B-C50C-407E-A947-70E740481C1C}">
                <a14:useLocalDpi xmlns:a14="http://schemas.microsoft.com/office/drawing/2010/main" val="0"/>
              </a:ext>
            </a:extLst>
          </a:blip>
          <a:srcRect b="59147"/>
          <a:stretch/>
        </p:blipFill>
        <p:spPr>
          <a:xfrm>
            <a:off x="7942107" y="2784555"/>
            <a:ext cx="1639605" cy="2719099"/>
          </a:xfrm>
          <a:prstGeom prst="rect">
            <a:avLst/>
          </a:prstGeom>
        </p:spPr>
      </p:pic>
      <p:sp>
        <p:nvSpPr>
          <p:cNvPr id="31" name="任意多边形: 形状 30">
            <a:extLst>
              <a:ext uri="{FF2B5EF4-FFF2-40B4-BE49-F238E27FC236}">
                <a16:creationId xmlns:a16="http://schemas.microsoft.com/office/drawing/2014/main" id="{36053657-7E10-4D71-9138-D97947469E8C}"/>
              </a:ext>
            </a:extLst>
          </p:cNvPr>
          <p:cNvSpPr/>
          <p:nvPr/>
        </p:nvSpPr>
        <p:spPr>
          <a:xfrm>
            <a:off x="5445760" y="6189478"/>
            <a:ext cx="6746240" cy="668522"/>
          </a:xfrm>
          <a:custGeom>
            <a:avLst/>
            <a:gdLst>
              <a:gd name="connsiteX0" fmla="*/ 3962400 w 6746240"/>
              <a:gd name="connsiteY0" fmla="*/ 1652 h 668522"/>
              <a:gd name="connsiteX1" fmla="*/ 6631652 w 6746240"/>
              <a:gd name="connsiteY1" fmla="*/ 460275 h 668522"/>
              <a:gd name="connsiteX2" fmla="*/ 6746240 w 6746240"/>
              <a:gd name="connsiteY2" fmla="*/ 490063 h 668522"/>
              <a:gd name="connsiteX3" fmla="*/ 6746240 w 6746240"/>
              <a:gd name="connsiteY3" fmla="*/ 668522 h 668522"/>
              <a:gd name="connsiteX4" fmla="*/ 11618 w 6746240"/>
              <a:gd name="connsiteY4" fmla="*/ 668522 h 668522"/>
              <a:gd name="connsiteX5" fmla="*/ 0 w 6746240"/>
              <a:gd name="connsiteY5" fmla="*/ 519812 h 668522"/>
              <a:gd name="connsiteX6" fmla="*/ 3962400 w 6746240"/>
              <a:gd name="connsiteY6" fmla="*/ 1652 h 6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668522">
                <a:moveTo>
                  <a:pt x="3962400" y="1652"/>
                </a:moveTo>
                <a:cubicBezTo>
                  <a:pt x="4815734" y="19115"/>
                  <a:pt x="5868359" y="263881"/>
                  <a:pt x="6631652" y="460275"/>
                </a:cubicBezTo>
                <a:lnTo>
                  <a:pt x="6746240" y="490063"/>
                </a:lnTo>
                <a:lnTo>
                  <a:pt x="6746240" y="668522"/>
                </a:lnTo>
                <a:lnTo>
                  <a:pt x="11618" y="668522"/>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20">
            <a:extLst>
              <a:ext uri="{FF2B5EF4-FFF2-40B4-BE49-F238E27FC236}">
                <a16:creationId xmlns:a16="http://schemas.microsoft.com/office/drawing/2014/main" id="{48B8C350-308C-470F-A930-67CFA0AF4C79}"/>
              </a:ext>
            </a:extLst>
          </p:cNvPr>
          <p:cNvSpPr/>
          <p:nvPr/>
        </p:nvSpPr>
        <p:spPr>
          <a:xfrm>
            <a:off x="0" y="6277862"/>
            <a:ext cx="10007768" cy="580138"/>
          </a:xfrm>
          <a:custGeom>
            <a:avLst/>
            <a:gdLst>
              <a:gd name="connsiteX0" fmla="*/ 0 w 10007768"/>
              <a:gd name="connsiteY0" fmla="*/ 278 h 580138"/>
              <a:gd name="connsiteX1" fmla="*/ 648084 w 10007768"/>
              <a:gd name="connsiteY1" fmla="*/ 120974 h 580138"/>
              <a:gd name="connsiteX2" fmla="*/ 2904564 w 10007768"/>
              <a:gd name="connsiteY2" fmla="*/ 337597 h 580138"/>
              <a:gd name="connsiteX3" fmla="*/ 6929717 w 10007768"/>
              <a:gd name="connsiteY3" fmla="*/ 14868 h 580138"/>
              <a:gd name="connsiteX4" fmla="*/ 9640665 w 10007768"/>
              <a:gd name="connsiteY4" fmla="*/ 486697 h 580138"/>
              <a:gd name="connsiteX5" fmla="*/ 10007768 w 10007768"/>
              <a:gd name="connsiteY5" fmla="*/ 580138 h 580138"/>
              <a:gd name="connsiteX6" fmla="*/ 0 w 10007768"/>
              <a:gd name="connsiteY6" fmla="*/ 580138 h 58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7768" h="580138">
                <a:moveTo>
                  <a:pt x="0" y="278"/>
                </a:moveTo>
                <a:lnTo>
                  <a:pt x="648084" y="120974"/>
                </a:lnTo>
                <a:cubicBezTo>
                  <a:pt x="1322714" y="239826"/>
                  <a:pt x="2036108" y="335356"/>
                  <a:pt x="2904564" y="337597"/>
                </a:cubicBezTo>
                <a:cubicBezTo>
                  <a:pt x="4062505" y="340585"/>
                  <a:pt x="5528235" y="-83744"/>
                  <a:pt x="6929717" y="14868"/>
                </a:cubicBezTo>
                <a:cubicBezTo>
                  <a:pt x="7805644" y="76501"/>
                  <a:pt x="8716588" y="258947"/>
                  <a:pt x="9640665" y="486697"/>
                </a:cubicBezTo>
                <a:lnTo>
                  <a:pt x="10007768" y="580138"/>
                </a:lnTo>
                <a:lnTo>
                  <a:pt x="0" y="580138"/>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292110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B74E577-492E-4412-94E4-34929F14DD6F}"/>
              </a:ext>
            </a:extLst>
          </p:cNvPr>
          <p:cNvSpPr>
            <a:spLocks noGrp="1"/>
          </p:cNvSpPr>
          <p:nvPr>
            <p:ph type="body" sz="quarter" idx="10"/>
          </p:nvPr>
        </p:nvSpPr>
        <p:spPr>
          <a:xfrm>
            <a:off x="382543" y="328612"/>
            <a:ext cx="5875382" cy="459327"/>
          </a:xfrm>
        </p:spPr>
        <p:txBody>
          <a:bodyPr/>
          <a:lstStyle/>
          <a:p>
            <a:r>
              <a:rPr lang="zh-CN" altLang="en-US" dirty="0"/>
              <a:t>潮玩经济</a:t>
            </a:r>
            <a:r>
              <a:rPr lang="en-US" altLang="zh-CN" dirty="0"/>
              <a:t>—</a:t>
            </a:r>
            <a:r>
              <a:rPr lang="zh-CN" altLang="en-US" dirty="0"/>
              <a:t>年轻用户的盲盒与手办</a:t>
            </a:r>
          </a:p>
        </p:txBody>
      </p:sp>
      <p:graphicFrame>
        <p:nvGraphicFramePr>
          <p:cNvPr id="5" name="图表 4">
            <a:extLst>
              <a:ext uri="{FF2B5EF4-FFF2-40B4-BE49-F238E27FC236}">
                <a16:creationId xmlns:a16="http://schemas.microsoft.com/office/drawing/2014/main" id="{AAEF684E-CE38-4CEE-9C1F-0A2C5993E0D8}"/>
              </a:ext>
            </a:extLst>
          </p:cNvPr>
          <p:cNvGraphicFramePr/>
          <p:nvPr>
            <p:extLst>
              <p:ext uri="{D42A27DB-BD31-4B8C-83A1-F6EECF244321}">
                <p14:modId xmlns:p14="http://schemas.microsoft.com/office/powerpoint/2010/main" val="3303910447"/>
              </p:ext>
            </p:extLst>
          </p:nvPr>
        </p:nvGraphicFramePr>
        <p:xfrm>
          <a:off x="6608680" y="2060896"/>
          <a:ext cx="4645890" cy="3727642"/>
        </p:xfrm>
        <a:graphic>
          <a:graphicData uri="http://schemas.openxmlformats.org/drawingml/2006/chart">
            <c:chart xmlns:c="http://schemas.openxmlformats.org/drawingml/2006/chart" xmlns:r="http://schemas.openxmlformats.org/officeDocument/2006/relationships" r:id="rId2"/>
          </a:graphicData>
        </a:graphic>
      </p:graphicFrame>
      <p:sp>
        <p:nvSpPr>
          <p:cNvPr id="6" name="文本框 5">
            <a:extLst>
              <a:ext uri="{FF2B5EF4-FFF2-40B4-BE49-F238E27FC236}">
                <a16:creationId xmlns:a16="http://schemas.microsoft.com/office/drawing/2014/main" id="{24E69CF1-107D-484F-9CD9-D59474CB197C}"/>
              </a:ext>
            </a:extLst>
          </p:cNvPr>
          <p:cNvSpPr txBox="1"/>
          <p:nvPr/>
        </p:nvSpPr>
        <p:spPr>
          <a:xfrm>
            <a:off x="6974621" y="1571232"/>
            <a:ext cx="4036682" cy="362343"/>
          </a:xfrm>
          <a:prstGeom prst="rect">
            <a:avLst/>
          </a:prstGeom>
          <a:noFill/>
        </p:spPr>
        <p:txBody>
          <a:bodyPr wrap="none" rtlCol="0">
            <a:spAutoFit/>
          </a:bodyPr>
          <a:lstStyle/>
          <a:p>
            <a:pPr algn="l" hangingPunct="0">
              <a:lnSpc>
                <a:spcPct val="120000"/>
              </a:lnSpc>
            </a:pPr>
            <a:r>
              <a:rPr lang="en-US" altLang="zh-CN" sz="1600" dirty="0"/>
              <a:t>2019-2020</a:t>
            </a:r>
            <a:r>
              <a:rPr lang="zh-CN" altLang="en-US" sz="1600" dirty="0"/>
              <a:t>年盲盒销售收入（单位：亿元）</a:t>
            </a:r>
          </a:p>
        </p:txBody>
      </p:sp>
      <p:sp>
        <p:nvSpPr>
          <p:cNvPr id="18" name="文本框 17">
            <a:extLst>
              <a:ext uri="{FF2B5EF4-FFF2-40B4-BE49-F238E27FC236}">
                <a16:creationId xmlns:a16="http://schemas.microsoft.com/office/drawing/2014/main" id="{E0E053BB-D296-4DE6-9B32-DAF6544A1EBF}"/>
              </a:ext>
            </a:extLst>
          </p:cNvPr>
          <p:cNvSpPr txBox="1"/>
          <p:nvPr/>
        </p:nvSpPr>
        <p:spPr>
          <a:xfrm>
            <a:off x="1566923" y="2138897"/>
            <a:ext cx="3138079" cy="3316998"/>
          </a:xfrm>
          <a:prstGeom prst="rect">
            <a:avLst/>
          </a:prstGeom>
          <a:noFill/>
        </p:spPr>
        <p:txBody>
          <a:bodyPr wrap="square" rtlCol="0">
            <a:spAutoFit/>
          </a:bodyPr>
          <a:lstStyle/>
          <a:p>
            <a:pPr algn="just" hangingPunct="0">
              <a:lnSpc>
                <a:spcPct val="120000"/>
              </a:lnSpc>
            </a:pPr>
            <a:r>
              <a:rPr lang="en-US" altLang="zh-CN" sz="1600" dirty="0"/>
              <a:t>2020</a:t>
            </a:r>
            <a:r>
              <a:rPr lang="zh-CN" altLang="en-US" sz="1600" dirty="0"/>
              <a:t>年</a:t>
            </a:r>
            <a:r>
              <a:rPr lang="en-US" altLang="zh-CN" sz="1600" dirty="0"/>
              <a:t>12</a:t>
            </a:r>
            <a:r>
              <a:rPr lang="zh-CN" altLang="en-US" sz="1600" dirty="0"/>
              <a:t>月</a:t>
            </a:r>
            <a:r>
              <a:rPr lang="en-US" altLang="zh-CN" sz="1600" dirty="0"/>
              <a:t>11</a:t>
            </a:r>
            <a:r>
              <a:rPr lang="zh-CN" altLang="en-US" sz="1600" dirty="0"/>
              <a:t>日，某某品牌在港股上市，市值达</a:t>
            </a:r>
            <a:r>
              <a:rPr lang="en-US" altLang="zh-CN" sz="1600" dirty="0"/>
              <a:t>1108</a:t>
            </a:r>
            <a:r>
              <a:rPr lang="zh-CN" altLang="en-US" sz="1600" dirty="0"/>
              <a:t>亿港元。“盲盒第一股”诞生。根据某某品牌年度财报，</a:t>
            </a:r>
            <a:r>
              <a:rPr lang="en-US" altLang="zh-CN" sz="1600" dirty="0"/>
              <a:t>2020</a:t>
            </a:r>
            <a:r>
              <a:rPr lang="zh-CN" altLang="en-US" sz="1600" dirty="0"/>
              <a:t>年度某某品牌共卖出超过</a:t>
            </a:r>
            <a:r>
              <a:rPr lang="en-US" altLang="zh-CN" sz="1600" dirty="0"/>
              <a:t>5000</a:t>
            </a:r>
            <a:r>
              <a:rPr lang="zh-CN" altLang="en-US" sz="1600" dirty="0"/>
              <a:t>万只潮流玩具</a:t>
            </a:r>
            <a:endParaRPr lang="en-US" altLang="zh-CN" sz="1600" dirty="0"/>
          </a:p>
          <a:p>
            <a:pPr algn="just" hangingPunct="0">
              <a:lnSpc>
                <a:spcPct val="120000"/>
              </a:lnSpc>
            </a:pPr>
            <a:endParaRPr lang="en-US" altLang="zh-CN" sz="1600" dirty="0"/>
          </a:p>
          <a:p>
            <a:pPr algn="just" hangingPunct="0">
              <a:lnSpc>
                <a:spcPct val="120000"/>
              </a:lnSpc>
            </a:pPr>
            <a:r>
              <a:rPr lang="zh-CN" altLang="en-US" sz="1600" dirty="0"/>
              <a:t>盲盒经济的爆发式增长与背后的</a:t>
            </a:r>
            <a:r>
              <a:rPr lang="en-US" altLang="zh-CN" sz="1600" dirty="0"/>
              <a:t>Z</a:t>
            </a:r>
            <a:r>
              <a:rPr lang="zh-CN" altLang="en-US" sz="1600" dirty="0"/>
              <a:t>世代用户关系密切。</a:t>
            </a:r>
            <a:r>
              <a:rPr lang="en-US" altLang="zh-CN" sz="1600" dirty="0"/>
              <a:t>Z</a:t>
            </a:r>
            <a:r>
              <a:rPr lang="zh-CN" altLang="en-US" sz="1600" dirty="0"/>
              <a:t>世代消费习惯与潮流玩具</a:t>
            </a:r>
            <a:r>
              <a:rPr lang="en-US" altLang="zh-CN" sz="1600" dirty="0"/>
              <a:t>IP</a:t>
            </a:r>
            <a:r>
              <a:rPr lang="zh-CN" altLang="en-US" sz="1600" dirty="0"/>
              <a:t>驱动、“种草式消费” 等商业模式契合，贡献潮玩市场增量</a:t>
            </a:r>
          </a:p>
        </p:txBody>
      </p:sp>
      <p:sp>
        <p:nvSpPr>
          <p:cNvPr id="20" name="任意多边形: 形状 19">
            <a:extLst>
              <a:ext uri="{FF2B5EF4-FFF2-40B4-BE49-F238E27FC236}">
                <a16:creationId xmlns:a16="http://schemas.microsoft.com/office/drawing/2014/main" id="{54091206-39F6-4D8E-B1D7-9BA5560E0EFF}"/>
              </a:ext>
            </a:extLst>
          </p:cNvPr>
          <p:cNvSpPr/>
          <p:nvPr/>
        </p:nvSpPr>
        <p:spPr>
          <a:xfrm flipV="1">
            <a:off x="1381125" y="1933575"/>
            <a:ext cx="3836256" cy="3727642"/>
          </a:xfrm>
          <a:custGeom>
            <a:avLst/>
            <a:gdLst>
              <a:gd name="connsiteX0" fmla="*/ 0 w 3836256"/>
              <a:gd name="connsiteY0" fmla="*/ 3727642 h 3727642"/>
              <a:gd name="connsiteX1" fmla="*/ 3429000 w 3836256"/>
              <a:gd name="connsiteY1" fmla="*/ 3727642 h 3727642"/>
              <a:gd name="connsiteX2" fmla="*/ 3836256 w 3836256"/>
              <a:gd name="connsiteY2" fmla="*/ 3727642 h 3727642"/>
              <a:gd name="connsiteX3" fmla="*/ 3429000 w 3836256"/>
              <a:gd name="connsiteY3" fmla="*/ 3419462 h 3727642"/>
              <a:gd name="connsiteX4" fmla="*/ 3429000 w 3836256"/>
              <a:gd name="connsiteY4" fmla="*/ 0 h 3727642"/>
              <a:gd name="connsiteX5" fmla="*/ 0 w 3836256"/>
              <a:gd name="connsiteY5" fmla="*/ 0 h 372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6256" h="3727642">
                <a:moveTo>
                  <a:pt x="0" y="3727642"/>
                </a:moveTo>
                <a:lnTo>
                  <a:pt x="3429000" y="3727642"/>
                </a:lnTo>
                <a:lnTo>
                  <a:pt x="3836256" y="3727642"/>
                </a:lnTo>
                <a:lnTo>
                  <a:pt x="3429000" y="3419462"/>
                </a:lnTo>
                <a:lnTo>
                  <a:pt x="3429000" y="0"/>
                </a:lnTo>
                <a:lnTo>
                  <a:pt x="0" y="0"/>
                </a:lnTo>
                <a:close/>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文本框 20">
            <a:extLst>
              <a:ext uri="{FF2B5EF4-FFF2-40B4-BE49-F238E27FC236}">
                <a16:creationId xmlns:a16="http://schemas.microsoft.com/office/drawing/2014/main" id="{D9985A9A-4458-4C17-B158-5F1DD855C7CA}"/>
              </a:ext>
            </a:extLst>
          </p:cNvPr>
          <p:cNvSpPr txBox="1"/>
          <p:nvPr/>
        </p:nvSpPr>
        <p:spPr>
          <a:xfrm>
            <a:off x="9777213" y="6228603"/>
            <a:ext cx="2005677" cy="261097"/>
          </a:xfrm>
          <a:prstGeom prst="rect">
            <a:avLst/>
          </a:prstGeom>
          <a:noFill/>
        </p:spPr>
        <p:txBody>
          <a:bodyPr wrap="none" rtlCol="0">
            <a:spAutoFit/>
          </a:bodyPr>
          <a:lstStyle/>
          <a:p>
            <a:pPr algn="l" hangingPunct="0">
              <a:lnSpc>
                <a:spcPct val="120000"/>
              </a:lnSpc>
            </a:pPr>
            <a:r>
              <a:rPr lang="zh-CN" altLang="en-US" sz="1000" dirty="0">
                <a:solidFill>
                  <a:schemeClr val="tx1">
                    <a:alpha val="50000"/>
                  </a:schemeClr>
                </a:solidFill>
              </a:rPr>
              <a:t>数据来源于某某品牌</a:t>
            </a:r>
            <a:r>
              <a:rPr lang="en-US" altLang="zh-CN" sz="1000" dirty="0">
                <a:solidFill>
                  <a:schemeClr val="tx1">
                    <a:alpha val="50000"/>
                  </a:schemeClr>
                </a:solidFill>
              </a:rPr>
              <a:t>2020</a:t>
            </a:r>
            <a:r>
              <a:rPr lang="zh-CN" altLang="en-US" sz="1000" dirty="0">
                <a:solidFill>
                  <a:schemeClr val="tx1">
                    <a:alpha val="50000"/>
                  </a:schemeClr>
                </a:solidFill>
              </a:rPr>
              <a:t>年财报</a:t>
            </a:r>
          </a:p>
        </p:txBody>
      </p:sp>
    </p:spTree>
    <p:extLst>
      <p:ext uri="{BB962C8B-B14F-4D97-AF65-F5344CB8AC3E}">
        <p14:creationId xmlns:p14="http://schemas.microsoft.com/office/powerpoint/2010/main" val="928578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59ABC12-EC97-40E7-8E73-D3CC53E8FB10}"/>
              </a:ext>
            </a:extLst>
          </p:cNvPr>
          <p:cNvSpPr>
            <a:spLocks noGrp="1"/>
          </p:cNvSpPr>
          <p:nvPr>
            <p:ph type="body" sz="quarter" idx="10"/>
          </p:nvPr>
        </p:nvSpPr>
        <p:spPr>
          <a:xfrm>
            <a:off x="382543" y="328612"/>
            <a:ext cx="7095217" cy="459327"/>
          </a:xfrm>
        </p:spPr>
        <p:txBody>
          <a:bodyPr/>
          <a:lstStyle/>
          <a:p>
            <a:r>
              <a:rPr lang="zh-CN" altLang="en-US" dirty="0"/>
              <a:t>单身经济</a:t>
            </a:r>
            <a:r>
              <a:rPr lang="en-US" altLang="zh-CN" dirty="0"/>
              <a:t>—</a:t>
            </a:r>
            <a:r>
              <a:rPr lang="zh-CN" altLang="en-US" dirty="0"/>
              <a:t>独身群体或成未来重要消费力量</a:t>
            </a:r>
          </a:p>
        </p:txBody>
      </p:sp>
      <p:graphicFrame>
        <p:nvGraphicFramePr>
          <p:cNvPr id="5" name="图表 4">
            <a:extLst>
              <a:ext uri="{FF2B5EF4-FFF2-40B4-BE49-F238E27FC236}">
                <a16:creationId xmlns:a16="http://schemas.microsoft.com/office/drawing/2014/main" id="{E35CD3C7-869A-417D-8AD1-A06E8B286E60}"/>
              </a:ext>
            </a:extLst>
          </p:cNvPr>
          <p:cNvGraphicFramePr/>
          <p:nvPr>
            <p:extLst>
              <p:ext uri="{D42A27DB-BD31-4B8C-83A1-F6EECF244321}">
                <p14:modId xmlns:p14="http://schemas.microsoft.com/office/powerpoint/2010/main" val="445874361"/>
              </p:ext>
            </p:extLst>
          </p:nvPr>
        </p:nvGraphicFramePr>
        <p:xfrm>
          <a:off x="1198880" y="1314331"/>
          <a:ext cx="9652000" cy="2897293"/>
        </p:xfrm>
        <a:graphic>
          <a:graphicData uri="http://schemas.openxmlformats.org/drawingml/2006/chart">
            <c:chart xmlns:c="http://schemas.openxmlformats.org/drawingml/2006/chart" xmlns:r="http://schemas.openxmlformats.org/officeDocument/2006/relationships" r:id="rId2"/>
          </a:graphicData>
        </a:graphic>
      </p:graphicFrame>
      <p:sp>
        <p:nvSpPr>
          <p:cNvPr id="6" name="文本框 5">
            <a:extLst>
              <a:ext uri="{FF2B5EF4-FFF2-40B4-BE49-F238E27FC236}">
                <a16:creationId xmlns:a16="http://schemas.microsoft.com/office/drawing/2014/main" id="{DB2D3359-64C9-4B24-B18B-4D648641199B}"/>
              </a:ext>
            </a:extLst>
          </p:cNvPr>
          <p:cNvSpPr txBox="1"/>
          <p:nvPr/>
        </p:nvSpPr>
        <p:spPr>
          <a:xfrm>
            <a:off x="4669969" y="1039352"/>
            <a:ext cx="2852063" cy="362343"/>
          </a:xfrm>
          <a:prstGeom prst="rect">
            <a:avLst/>
          </a:prstGeom>
          <a:noFill/>
        </p:spPr>
        <p:txBody>
          <a:bodyPr wrap="none" rtlCol="0">
            <a:spAutoFit/>
          </a:bodyPr>
          <a:lstStyle/>
          <a:p>
            <a:pPr algn="l" hangingPunct="0">
              <a:lnSpc>
                <a:spcPct val="120000"/>
              </a:lnSpc>
            </a:pPr>
            <a:r>
              <a:rPr lang="zh-CN" altLang="en-US" sz="1600" dirty="0"/>
              <a:t>全国独居人口（单位：万户）</a:t>
            </a:r>
          </a:p>
        </p:txBody>
      </p:sp>
      <p:sp>
        <p:nvSpPr>
          <p:cNvPr id="7" name="文本框 6">
            <a:extLst>
              <a:ext uri="{FF2B5EF4-FFF2-40B4-BE49-F238E27FC236}">
                <a16:creationId xmlns:a16="http://schemas.microsoft.com/office/drawing/2014/main" id="{8144A37D-AB34-4508-B0EC-10DC46197091}"/>
              </a:ext>
            </a:extLst>
          </p:cNvPr>
          <p:cNvSpPr txBox="1"/>
          <p:nvPr/>
        </p:nvSpPr>
        <p:spPr>
          <a:xfrm>
            <a:off x="9340333" y="6237231"/>
            <a:ext cx="2492990" cy="261097"/>
          </a:xfrm>
          <a:prstGeom prst="rect">
            <a:avLst/>
          </a:prstGeom>
          <a:noFill/>
        </p:spPr>
        <p:txBody>
          <a:bodyPr wrap="none" rtlCol="0">
            <a:spAutoFit/>
          </a:bodyPr>
          <a:lstStyle/>
          <a:p>
            <a:pPr algn="l" hangingPunct="0">
              <a:lnSpc>
                <a:spcPct val="120000"/>
              </a:lnSpc>
            </a:pPr>
            <a:r>
              <a:rPr lang="zh-CN" altLang="en-US" sz="1000" dirty="0">
                <a:solidFill>
                  <a:schemeClr val="tx1">
                    <a:alpha val="50000"/>
                  </a:schemeClr>
                </a:solidFill>
              </a:rPr>
              <a:t>数据来源于国家统计局</a:t>
            </a:r>
            <a:r>
              <a:rPr lang="en-US" altLang="zh-CN" sz="1000" dirty="0">
                <a:solidFill>
                  <a:schemeClr val="tx1">
                    <a:alpha val="50000"/>
                  </a:schemeClr>
                </a:solidFill>
              </a:rPr>
              <a:t>《</a:t>
            </a:r>
            <a:r>
              <a:rPr lang="zh-CN" altLang="en-US" sz="1000" dirty="0">
                <a:solidFill>
                  <a:schemeClr val="tx1">
                    <a:alpha val="50000"/>
                  </a:schemeClr>
                </a:solidFill>
              </a:rPr>
              <a:t>中国统计年鉴</a:t>
            </a:r>
            <a:r>
              <a:rPr lang="en-US" altLang="zh-CN" sz="1000" dirty="0">
                <a:solidFill>
                  <a:schemeClr val="tx1">
                    <a:alpha val="50000"/>
                  </a:schemeClr>
                </a:solidFill>
              </a:rPr>
              <a:t>》</a:t>
            </a:r>
            <a:endParaRPr lang="zh-CN" altLang="en-US" sz="1000" dirty="0">
              <a:solidFill>
                <a:schemeClr val="tx1">
                  <a:alpha val="50000"/>
                </a:schemeClr>
              </a:solidFill>
            </a:endParaRPr>
          </a:p>
        </p:txBody>
      </p:sp>
      <p:sp>
        <p:nvSpPr>
          <p:cNvPr id="10" name="矩形: 圆角 9">
            <a:extLst>
              <a:ext uri="{FF2B5EF4-FFF2-40B4-BE49-F238E27FC236}">
                <a16:creationId xmlns:a16="http://schemas.microsoft.com/office/drawing/2014/main" id="{FCDF58B4-09F3-41F0-8DEE-18874BD0DA51}"/>
              </a:ext>
            </a:extLst>
          </p:cNvPr>
          <p:cNvSpPr/>
          <p:nvPr/>
        </p:nvSpPr>
        <p:spPr>
          <a:xfrm>
            <a:off x="1359649" y="4461623"/>
            <a:ext cx="2549910" cy="44345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BDF513D7-23D5-4DCD-AA72-4C4728E52D3C}"/>
              </a:ext>
            </a:extLst>
          </p:cNvPr>
          <p:cNvSpPr txBox="1"/>
          <p:nvPr/>
        </p:nvSpPr>
        <p:spPr>
          <a:xfrm>
            <a:off x="2113002" y="4503109"/>
            <a:ext cx="1107996" cy="369332"/>
          </a:xfrm>
          <a:prstGeom prst="rect">
            <a:avLst/>
          </a:prstGeom>
          <a:noFill/>
        </p:spPr>
        <p:txBody>
          <a:bodyPr wrap="none" rtlCol="0">
            <a:spAutoFit/>
          </a:bodyPr>
          <a:lstStyle/>
          <a:p>
            <a:pPr algn="l" hangingPunct="0"/>
            <a:r>
              <a:rPr lang="zh-CN" altLang="en-US" dirty="0">
                <a:solidFill>
                  <a:schemeClr val="bg1"/>
                </a:solidFill>
                <a:latin typeface="+mj-ea"/>
                <a:ea typeface="+mj-ea"/>
              </a:rPr>
              <a:t>晚婚晚育</a:t>
            </a:r>
          </a:p>
        </p:txBody>
      </p:sp>
      <p:sp>
        <p:nvSpPr>
          <p:cNvPr id="9" name="文本框 8">
            <a:extLst>
              <a:ext uri="{FF2B5EF4-FFF2-40B4-BE49-F238E27FC236}">
                <a16:creationId xmlns:a16="http://schemas.microsoft.com/office/drawing/2014/main" id="{41D53F68-3595-400D-9574-F06091CEACA1}"/>
              </a:ext>
            </a:extLst>
          </p:cNvPr>
          <p:cNvSpPr txBox="1"/>
          <p:nvPr/>
        </p:nvSpPr>
        <p:spPr>
          <a:xfrm>
            <a:off x="1330960" y="4925400"/>
            <a:ext cx="2672080" cy="1248740"/>
          </a:xfrm>
          <a:prstGeom prst="rect">
            <a:avLst/>
          </a:prstGeom>
          <a:noFill/>
        </p:spPr>
        <p:txBody>
          <a:bodyPr wrap="square" rtlCol="0">
            <a:spAutoFit/>
          </a:bodyPr>
          <a:lstStyle/>
          <a:p>
            <a:pPr algn="ctr" hangingPunct="0">
              <a:lnSpc>
                <a:spcPct val="120000"/>
              </a:lnSpc>
            </a:pPr>
            <a:r>
              <a:rPr lang="zh-CN" altLang="en-US" sz="1600" dirty="0"/>
              <a:t>现代女性转变婚恋态度，崇尚经济自立、生活自主，部分人群中“反婚反育”呼声高涨</a:t>
            </a:r>
          </a:p>
        </p:txBody>
      </p:sp>
      <p:sp>
        <p:nvSpPr>
          <p:cNvPr id="11" name="矩形: 圆角 10">
            <a:extLst>
              <a:ext uri="{FF2B5EF4-FFF2-40B4-BE49-F238E27FC236}">
                <a16:creationId xmlns:a16="http://schemas.microsoft.com/office/drawing/2014/main" id="{07C5138C-883B-4CE6-9A8B-DD708ADAD314}"/>
              </a:ext>
            </a:extLst>
          </p:cNvPr>
          <p:cNvSpPr/>
          <p:nvPr/>
        </p:nvSpPr>
        <p:spPr>
          <a:xfrm>
            <a:off x="4780780" y="4461623"/>
            <a:ext cx="2549910" cy="44345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文本框 11">
            <a:extLst>
              <a:ext uri="{FF2B5EF4-FFF2-40B4-BE49-F238E27FC236}">
                <a16:creationId xmlns:a16="http://schemas.microsoft.com/office/drawing/2014/main" id="{E9E9ED69-E72E-4884-AF65-417B87F595DF}"/>
              </a:ext>
            </a:extLst>
          </p:cNvPr>
          <p:cNvSpPr txBox="1"/>
          <p:nvPr/>
        </p:nvSpPr>
        <p:spPr>
          <a:xfrm>
            <a:off x="5534133" y="4503109"/>
            <a:ext cx="1107996" cy="369332"/>
          </a:xfrm>
          <a:prstGeom prst="rect">
            <a:avLst/>
          </a:prstGeom>
          <a:noFill/>
        </p:spPr>
        <p:txBody>
          <a:bodyPr wrap="none" rtlCol="0">
            <a:spAutoFit/>
          </a:bodyPr>
          <a:lstStyle/>
          <a:p>
            <a:pPr algn="l" hangingPunct="0"/>
            <a:r>
              <a:rPr lang="zh-CN" altLang="en-US" dirty="0">
                <a:solidFill>
                  <a:schemeClr val="bg1"/>
                </a:solidFill>
                <a:latin typeface="+mj-ea"/>
                <a:ea typeface="+mj-ea"/>
              </a:rPr>
              <a:t>独居生活</a:t>
            </a:r>
          </a:p>
        </p:txBody>
      </p:sp>
      <p:sp>
        <p:nvSpPr>
          <p:cNvPr id="13" name="文本框 12">
            <a:extLst>
              <a:ext uri="{FF2B5EF4-FFF2-40B4-BE49-F238E27FC236}">
                <a16:creationId xmlns:a16="http://schemas.microsoft.com/office/drawing/2014/main" id="{1FD3917D-1D08-4041-A4C1-840DF0A6C257}"/>
              </a:ext>
            </a:extLst>
          </p:cNvPr>
          <p:cNvSpPr txBox="1"/>
          <p:nvPr/>
        </p:nvSpPr>
        <p:spPr>
          <a:xfrm>
            <a:off x="4752091" y="4925400"/>
            <a:ext cx="2672080" cy="953274"/>
          </a:xfrm>
          <a:prstGeom prst="rect">
            <a:avLst/>
          </a:prstGeom>
          <a:noFill/>
        </p:spPr>
        <p:txBody>
          <a:bodyPr wrap="square" rtlCol="0">
            <a:spAutoFit/>
          </a:bodyPr>
          <a:lstStyle/>
          <a:p>
            <a:pPr algn="ctr" hangingPunct="0">
              <a:lnSpc>
                <a:spcPct val="120000"/>
              </a:lnSpc>
            </a:pPr>
            <a:r>
              <a:rPr lang="zh-CN" altLang="en-US" sz="1600" dirty="0"/>
              <a:t>“独居消费”引起广泛讨论，游戏、宠物、一人食等话题热度高</a:t>
            </a:r>
          </a:p>
        </p:txBody>
      </p:sp>
      <p:sp>
        <p:nvSpPr>
          <p:cNvPr id="14" name="矩形: 圆角 13">
            <a:extLst>
              <a:ext uri="{FF2B5EF4-FFF2-40B4-BE49-F238E27FC236}">
                <a16:creationId xmlns:a16="http://schemas.microsoft.com/office/drawing/2014/main" id="{16E6576C-5063-45DA-9066-477AE899E2B7}"/>
              </a:ext>
            </a:extLst>
          </p:cNvPr>
          <p:cNvSpPr/>
          <p:nvPr/>
        </p:nvSpPr>
        <p:spPr>
          <a:xfrm>
            <a:off x="8201911" y="4461623"/>
            <a:ext cx="2549910" cy="44345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文本框 14">
            <a:extLst>
              <a:ext uri="{FF2B5EF4-FFF2-40B4-BE49-F238E27FC236}">
                <a16:creationId xmlns:a16="http://schemas.microsoft.com/office/drawing/2014/main" id="{5A5FC3C3-0E9B-44B4-A2A1-CE0AC9CE4DC6}"/>
              </a:ext>
            </a:extLst>
          </p:cNvPr>
          <p:cNvSpPr txBox="1"/>
          <p:nvPr/>
        </p:nvSpPr>
        <p:spPr>
          <a:xfrm>
            <a:off x="8955264" y="4503109"/>
            <a:ext cx="1107996" cy="369332"/>
          </a:xfrm>
          <a:prstGeom prst="rect">
            <a:avLst/>
          </a:prstGeom>
          <a:noFill/>
        </p:spPr>
        <p:txBody>
          <a:bodyPr wrap="none" rtlCol="0">
            <a:spAutoFit/>
          </a:bodyPr>
          <a:lstStyle/>
          <a:p>
            <a:pPr algn="l" hangingPunct="0"/>
            <a:r>
              <a:rPr lang="zh-CN" altLang="en-US" dirty="0">
                <a:solidFill>
                  <a:schemeClr val="bg1"/>
                </a:solidFill>
                <a:latin typeface="+mj-ea"/>
                <a:ea typeface="+mj-ea"/>
              </a:rPr>
              <a:t>约会交友</a:t>
            </a:r>
          </a:p>
        </p:txBody>
      </p:sp>
      <p:sp>
        <p:nvSpPr>
          <p:cNvPr id="16" name="文本框 15">
            <a:extLst>
              <a:ext uri="{FF2B5EF4-FFF2-40B4-BE49-F238E27FC236}">
                <a16:creationId xmlns:a16="http://schemas.microsoft.com/office/drawing/2014/main" id="{227BFD02-E7EA-41C4-91D0-D534283D9778}"/>
              </a:ext>
            </a:extLst>
          </p:cNvPr>
          <p:cNvSpPr txBox="1"/>
          <p:nvPr/>
        </p:nvSpPr>
        <p:spPr>
          <a:xfrm>
            <a:off x="8173222" y="4925400"/>
            <a:ext cx="2672080" cy="1248740"/>
          </a:xfrm>
          <a:prstGeom prst="rect">
            <a:avLst/>
          </a:prstGeom>
          <a:noFill/>
        </p:spPr>
        <p:txBody>
          <a:bodyPr wrap="square" rtlCol="0">
            <a:spAutoFit/>
          </a:bodyPr>
          <a:lstStyle/>
          <a:p>
            <a:pPr algn="ctr" hangingPunct="0">
              <a:lnSpc>
                <a:spcPct val="120000"/>
              </a:lnSpc>
            </a:pPr>
            <a:r>
              <a:rPr lang="zh-CN" altLang="en-US" sz="1600" dirty="0"/>
              <a:t>中国已成全球网络婚恋交友服务第二大市场，婚恋交友软件引入直播、连麦观影等新思路，玩法不断升级</a:t>
            </a:r>
          </a:p>
        </p:txBody>
      </p:sp>
      <p:cxnSp>
        <p:nvCxnSpPr>
          <p:cNvPr id="20" name="直接连接符 19">
            <a:extLst>
              <a:ext uri="{FF2B5EF4-FFF2-40B4-BE49-F238E27FC236}">
                <a16:creationId xmlns:a16="http://schemas.microsoft.com/office/drawing/2014/main" id="{637869F0-499A-4CA2-BBFA-160AC2C92A89}"/>
              </a:ext>
            </a:extLst>
          </p:cNvPr>
          <p:cNvCxnSpPr>
            <a:cxnSpLocks/>
          </p:cNvCxnSpPr>
          <p:nvPr/>
        </p:nvCxnSpPr>
        <p:spPr>
          <a:xfrm>
            <a:off x="4368800" y="4569052"/>
            <a:ext cx="0" cy="1172233"/>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4031729F-9B21-4942-A91A-93355A5DC865}"/>
              </a:ext>
            </a:extLst>
          </p:cNvPr>
          <p:cNvCxnSpPr>
            <a:cxnSpLocks/>
          </p:cNvCxnSpPr>
          <p:nvPr/>
        </p:nvCxnSpPr>
        <p:spPr>
          <a:xfrm>
            <a:off x="7813040" y="4569052"/>
            <a:ext cx="0" cy="1172233"/>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465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6BDC096-850C-427F-BB11-6D881A5F0112}"/>
              </a:ext>
            </a:extLst>
          </p:cNvPr>
          <p:cNvSpPr>
            <a:spLocks noGrp="1"/>
          </p:cNvSpPr>
          <p:nvPr>
            <p:ph type="body" sz="quarter" idx="10"/>
          </p:nvPr>
        </p:nvSpPr>
        <p:spPr>
          <a:xfrm>
            <a:off x="382543" y="328612"/>
            <a:ext cx="5713457" cy="459327"/>
          </a:xfrm>
        </p:spPr>
        <p:txBody>
          <a:bodyPr/>
          <a:lstStyle/>
          <a:p>
            <a:r>
              <a:rPr lang="zh-CN" altLang="en-US" dirty="0"/>
              <a:t>焦虑经济</a:t>
            </a:r>
            <a:r>
              <a:rPr lang="en-US" altLang="zh-CN" dirty="0"/>
              <a:t>—</a:t>
            </a:r>
            <a:r>
              <a:rPr lang="zh-CN" altLang="en-US" dirty="0"/>
              <a:t>信息过载下的治愈需求</a:t>
            </a:r>
          </a:p>
        </p:txBody>
      </p:sp>
      <p:sp>
        <p:nvSpPr>
          <p:cNvPr id="4" name="椭圆 3">
            <a:extLst>
              <a:ext uri="{FF2B5EF4-FFF2-40B4-BE49-F238E27FC236}">
                <a16:creationId xmlns:a16="http://schemas.microsoft.com/office/drawing/2014/main" id="{B812AD6A-1E9B-4241-8E68-07D1AC6EDA03}"/>
              </a:ext>
            </a:extLst>
          </p:cNvPr>
          <p:cNvSpPr/>
          <p:nvPr/>
        </p:nvSpPr>
        <p:spPr>
          <a:xfrm>
            <a:off x="4756727" y="2227414"/>
            <a:ext cx="2678546" cy="26785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DDB7FC8D-6A7C-4B31-9774-801DAF1903AF}"/>
              </a:ext>
            </a:extLst>
          </p:cNvPr>
          <p:cNvSpPr/>
          <p:nvPr/>
        </p:nvSpPr>
        <p:spPr>
          <a:xfrm>
            <a:off x="1155285" y="1871814"/>
            <a:ext cx="4094942" cy="1347201"/>
          </a:xfrm>
          <a:prstGeom prst="rect">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顶角 7">
            <a:extLst>
              <a:ext uri="{FF2B5EF4-FFF2-40B4-BE49-F238E27FC236}">
                <a16:creationId xmlns:a16="http://schemas.microsoft.com/office/drawing/2014/main" id="{378C14C5-045B-4B27-81EB-783E5414A525}"/>
              </a:ext>
            </a:extLst>
          </p:cNvPr>
          <p:cNvSpPr/>
          <p:nvPr/>
        </p:nvSpPr>
        <p:spPr>
          <a:xfrm>
            <a:off x="1155285" y="1343494"/>
            <a:ext cx="4094942" cy="52832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49238A52-055E-44F9-90AE-41E442A5F31D}"/>
              </a:ext>
            </a:extLst>
          </p:cNvPr>
          <p:cNvSpPr txBox="1"/>
          <p:nvPr/>
        </p:nvSpPr>
        <p:spPr>
          <a:xfrm>
            <a:off x="2648758" y="1409587"/>
            <a:ext cx="1107996" cy="396134"/>
          </a:xfrm>
          <a:prstGeom prst="rect">
            <a:avLst/>
          </a:prstGeom>
          <a:noFill/>
        </p:spPr>
        <p:txBody>
          <a:bodyPr wrap="none" rtlCol="0">
            <a:spAutoFit/>
          </a:bodyPr>
          <a:lstStyle/>
          <a:p>
            <a:pPr algn="l" hangingPunct="0">
              <a:lnSpc>
                <a:spcPct val="120000"/>
              </a:lnSpc>
            </a:pPr>
            <a:r>
              <a:rPr lang="zh-CN" altLang="en-US" dirty="0">
                <a:solidFill>
                  <a:schemeClr val="bg1"/>
                </a:solidFill>
                <a:latin typeface="+mj-ea"/>
                <a:ea typeface="+mj-ea"/>
              </a:rPr>
              <a:t>睡眠焦虑</a:t>
            </a:r>
          </a:p>
        </p:txBody>
      </p:sp>
      <p:sp>
        <p:nvSpPr>
          <p:cNvPr id="10" name="文本框 9">
            <a:extLst>
              <a:ext uri="{FF2B5EF4-FFF2-40B4-BE49-F238E27FC236}">
                <a16:creationId xmlns:a16="http://schemas.microsoft.com/office/drawing/2014/main" id="{273225AE-D510-4AC9-9CAB-BDA06722952B}"/>
              </a:ext>
            </a:extLst>
          </p:cNvPr>
          <p:cNvSpPr txBox="1"/>
          <p:nvPr/>
        </p:nvSpPr>
        <p:spPr>
          <a:xfrm>
            <a:off x="1253884" y="1940826"/>
            <a:ext cx="3897745" cy="953274"/>
          </a:xfrm>
          <a:prstGeom prst="rect">
            <a:avLst/>
          </a:prstGeom>
          <a:noFill/>
        </p:spPr>
        <p:txBody>
          <a:bodyPr wrap="square" rtlCol="0">
            <a:spAutoFit/>
          </a:bodyPr>
          <a:lstStyle/>
          <a:p>
            <a:pPr algn="just" hangingPunct="0">
              <a:lnSpc>
                <a:spcPct val="120000"/>
              </a:lnSpc>
            </a:pPr>
            <a:r>
              <a:rPr lang="zh-CN" altLang="en-US" sz="1600" dirty="0"/>
              <a:t>可穿戴设备、助眠食品等助眠“黑科技”受市场认可；音频播客中“助眠”板块用户活跃，成为拉新利器</a:t>
            </a:r>
          </a:p>
        </p:txBody>
      </p:sp>
      <p:sp>
        <p:nvSpPr>
          <p:cNvPr id="11" name="矩形 10">
            <a:extLst>
              <a:ext uri="{FF2B5EF4-FFF2-40B4-BE49-F238E27FC236}">
                <a16:creationId xmlns:a16="http://schemas.microsoft.com/office/drawing/2014/main" id="{91C2606A-9CD5-4283-8C03-DA775663965D}"/>
              </a:ext>
            </a:extLst>
          </p:cNvPr>
          <p:cNvSpPr/>
          <p:nvPr/>
        </p:nvSpPr>
        <p:spPr>
          <a:xfrm>
            <a:off x="6941773" y="1871814"/>
            <a:ext cx="4094942" cy="1347201"/>
          </a:xfrm>
          <a:prstGeom prst="rect">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顶角 11">
            <a:extLst>
              <a:ext uri="{FF2B5EF4-FFF2-40B4-BE49-F238E27FC236}">
                <a16:creationId xmlns:a16="http://schemas.microsoft.com/office/drawing/2014/main" id="{D195D775-90AC-43D4-88E6-4BE470025510}"/>
              </a:ext>
            </a:extLst>
          </p:cNvPr>
          <p:cNvSpPr/>
          <p:nvPr/>
        </p:nvSpPr>
        <p:spPr>
          <a:xfrm>
            <a:off x="6941773" y="1343494"/>
            <a:ext cx="4094942" cy="52832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6A5E15C4-13EA-4F44-A493-1A96B964472A}"/>
              </a:ext>
            </a:extLst>
          </p:cNvPr>
          <p:cNvSpPr txBox="1"/>
          <p:nvPr/>
        </p:nvSpPr>
        <p:spPr>
          <a:xfrm>
            <a:off x="8435246" y="1409587"/>
            <a:ext cx="1107996" cy="396583"/>
          </a:xfrm>
          <a:prstGeom prst="rect">
            <a:avLst/>
          </a:prstGeom>
          <a:noFill/>
        </p:spPr>
        <p:txBody>
          <a:bodyPr wrap="none" rtlCol="0">
            <a:spAutoFit/>
          </a:bodyPr>
          <a:lstStyle/>
          <a:p>
            <a:pPr algn="l" hangingPunct="0">
              <a:lnSpc>
                <a:spcPct val="120000"/>
              </a:lnSpc>
            </a:pPr>
            <a:r>
              <a:rPr lang="zh-CN" altLang="en-US" dirty="0">
                <a:solidFill>
                  <a:schemeClr val="bg1"/>
                </a:solidFill>
                <a:latin typeface="+mj-ea"/>
                <a:ea typeface="+mj-ea"/>
              </a:rPr>
              <a:t>同辈焦虑</a:t>
            </a:r>
          </a:p>
        </p:txBody>
      </p:sp>
      <p:sp>
        <p:nvSpPr>
          <p:cNvPr id="14" name="文本框 13">
            <a:extLst>
              <a:ext uri="{FF2B5EF4-FFF2-40B4-BE49-F238E27FC236}">
                <a16:creationId xmlns:a16="http://schemas.microsoft.com/office/drawing/2014/main" id="{966F9F70-730E-44E9-AB42-BB9B1FBBA5BC}"/>
              </a:ext>
            </a:extLst>
          </p:cNvPr>
          <p:cNvSpPr txBox="1"/>
          <p:nvPr/>
        </p:nvSpPr>
        <p:spPr>
          <a:xfrm>
            <a:off x="7040372" y="1940826"/>
            <a:ext cx="3897745" cy="953274"/>
          </a:xfrm>
          <a:prstGeom prst="rect">
            <a:avLst/>
          </a:prstGeom>
          <a:noFill/>
        </p:spPr>
        <p:txBody>
          <a:bodyPr wrap="square" rtlCol="0">
            <a:spAutoFit/>
          </a:bodyPr>
          <a:lstStyle/>
          <a:p>
            <a:pPr algn="just" hangingPunct="0">
              <a:lnSpc>
                <a:spcPct val="120000"/>
              </a:lnSpc>
            </a:pPr>
            <a:r>
              <a:rPr lang="zh-CN" altLang="en-US" sz="1600" dirty="0"/>
              <a:t>在夸大、失真的网络传播下，年轻网络用户更易相信“美颜”后的同龄人生活，产生“同辈焦虑”心理</a:t>
            </a:r>
          </a:p>
        </p:txBody>
      </p:sp>
      <p:sp>
        <p:nvSpPr>
          <p:cNvPr id="15" name="矩形 14">
            <a:extLst>
              <a:ext uri="{FF2B5EF4-FFF2-40B4-BE49-F238E27FC236}">
                <a16:creationId xmlns:a16="http://schemas.microsoft.com/office/drawing/2014/main" id="{DFB7F0C5-D96D-4CFD-B3AC-FF6E81B26FF7}"/>
              </a:ext>
            </a:extLst>
          </p:cNvPr>
          <p:cNvSpPr/>
          <p:nvPr/>
        </p:nvSpPr>
        <p:spPr>
          <a:xfrm>
            <a:off x="1155285" y="4442679"/>
            <a:ext cx="4094942" cy="1347201"/>
          </a:xfrm>
          <a:prstGeom prst="rect">
            <a:avLst/>
          </a:prstGeom>
          <a:solidFill>
            <a:schemeClr val="bg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顶角 15">
            <a:extLst>
              <a:ext uri="{FF2B5EF4-FFF2-40B4-BE49-F238E27FC236}">
                <a16:creationId xmlns:a16="http://schemas.microsoft.com/office/drawing/2014/main" id="{55089BBC-453B-457B-B8B8-9256E86F093F}"/>
              </a:ext>
            </a:extLst>
          </p:cNvPr>
          <p:cNvSpPr/>
          <p:nvPr/>
        </p:nvSpPr>
        <p:spPr>
          <a:xfrm>
            <a:off x="1155285" y="3914359"/>
            <a:ext cx="4094942" cy="528320"/>
          </a:xfrm>
          <a:prstGeom prst="round2Same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05D71ECB-5D4D-41C0-878F-5EA4B3CB9194}"/>
              </a:ext>
            </a:extLst>
          </p:cNvPr>
          <p:cNvSpPr txBox="1"/>
          <p:nvPr/>
        </p:nvSpPr>
        <p:spPr>
          <a:xfrm>
            <a:off x="2648758" y="3980452"/>
            <a:ext cx="1107996" cy="396583"/>
          </a:xfrm>
          <a:prstGeom prst="rect">
            <a:avLst/>
          </a:prstGeom>
          <a:noFill/>
        </p:spPr>
        <p:txBody>
          <a:bodyPr wrap="none" rtlCol="0">
            <a:spAutoFit/>
          </a:bodyPr>
          <a:lstStyle/>
          <a:p>
            <a:pPr algn="l" hangingPunct="0">
              <a:lnSpc>
                <a:spcPct val="120000"/>
              </a:lnSpc>
            </a:pPr>
            <a:r>
              <a:rPr lang="zh-CN" altLang="en-US" dirty="0">
                <a:solidFill>
                  <a:schemeClr val="bg1"/>
                </a:solidFill>
                <a:latin typeface="+mj-ea"/>
                <a:ea typeface="+mj-ea"/>
              </a:rPr>
              <a:t>情感焦虑</a:t>
            </a:r>
          </a:p>
        </p:txBody>
      </p:sp>
      <p:sp>
        <p:nvSpPr>
          <p:cNvPr id="18" name="文本框 17">
            <a:extLst>
              <a:ext uri="{FF2B5EF4-FFF2-40B4-BE49-F238E27FC236}">
                <a16:creationId xmlns:a16="http://schemas.microsoft.com/office/drawing/2014/main" id="{B8C2ED99-173B-486F-A356-0E84DCE52F54}"/>
              </a:ext>
            </a:extLst>
          </p:cNvPr>
          <p:cNvSpPr txBox="1"/>
          <p:nvPr/>
        </p:nvSpPr>
        <p:spPr>
          <a:xfrm>
            <a:off x="1253884" y="4511691"/>
            <a:ext cx="3897745" cy="1248740"/>
          </a:xfrm>
          <a:prstGeom prst="rect">
            <a:avLst/>
          </a:prstGeom>
          <a:noFill/>
        </p:spPr>
        <p:txBody>
          <a:bodyPr wrap="square" rtlCol="0">
            <a:spAutoFit/>
          </a:bodyPr>
          <a:lstStyle/>
          <a:p>
            <a:pPr algn="just" hangingPunct="0">
              <a:lnSpc>
                <a:spcPct val="120000"/>
              </a:lnSpc>
            </a:pPr>
            <a:r>
              <a:rPr lang="zh-CN" altLang="en-US" sz="1600" dirty="0"/>
              <a:t>城乡男女比例失衡，年轻人情感焦虑提升。一批创作者专注情感垂类内容创作。情感咨询的市场需求和付费意愿加强，情感类平台发展迅速</a:t>
            </a:r>
          </a:p>
        </p:txBody>
      </p:sp>
      <p:sp>
        <p:nvSpPr>
          <p:cNvPr id="19" name="矩形 18">
            <a:extLst>
              <a:ext uri="{FF2B5EF4-FFF2-40B4-BE49-F238E27FC236}">
                <a16:creationId xmlns:a16="http://schemas.microsoft.com/office/drawing/2014/main" id="{64C1AC0B-FE5F-4A45-90FA-CC292FD1EE86}"/>
              </a:ext>
            </a:extLst>
          </p:cNvPr>
          <p:cNvSpPr/>
          <p:nvPr/>
        </p:nvSpPr>
        <p:spPr>
          <a:xfrm>
            <a:off x="6941773" y="4442679"/>
            <a:ext cx="4094942" cy="1347201"/>
          </a:xfrm>
          <a:prstGeom prst="rect">
            <a:avLst/>
          </a:prstGeom>
          <a:solidFill>
            <a:schemeClr val="bg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顶角 19">
            <a:extLst>
              <a:ext uri="{FF2B5EF4-FFF2-40B4-BE49-F238E27FC236}">
                <a16:creationId xmlns:a16="http://schemas.microsoft.com/office/drawing/2014/main" id="{DE1EC9B6-A5C3-4FC5-ADE0-378BAA29B44B}"/>
              </a:ext>
            </a:extLst>
          </p:cNvPr>
          <p:cNvSpPr/>
          <p:nvPr/>
        </p:nvSpPr>
        <p:spPr>
          <a:xfrm>
            <a:off x="6941773" y="3914359"/>
            <a:ext cx="4094942" cy="528320"/>
          </a:xfrm>
          <a:prstGeom prst="round2Same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96164AAE-572E-4558-9ADF-2097B861EE97}"/>
              </a:ext>
            </a:extLst>
          </p:cNvPr>
          <p:cNvSpPr txBox="1"/>
          <p:nvPr/>
        </p:nvSpPr>
        <p:spPr>
          <a:xfrm>
            <a:off x="8435246" y="3980452"/>
            <a:ext cx="1107996" cy="396583"/>
          </a:xfrm>
          <a:prstGeom prst="rect">
            <a:avLst/>
          </a:prstGeom>
          <a:noFill/>
        </p:spPr>
        <p:txBody>
          <a:bodyPr wrap="none" rtlCol="0">
            <a:spAutoFit/>
          </a:bodyPr>
          <a:lstStyle/>
          <a:p>
            <a:pPr algn="l" hangingPunct="0">
              <a:lnSpc>
                <a:spcPct val="120000"/>
              </a:lnSpc>
            </a:pPr>
            <a:r>
              <a:rPr lang="zh-CN" altLang="en-US" dirty="0">
                <a:solidFill>
                  <a:schemeClr val="bg1"/>
                </a:solidFill>
                <a:latin typeface="+mj-ea"/>
                <a:ea typeface="+mj-ea"/>
              </a:rPr>
              <a:t>外貌焦虑</a:t>
            </a:r>
          </a:p>
        </p:txBody>
      </p:sp>
      <p:sp>
        <p:nvSpPr>
          <p:cNvPr id="22" name="文本框 21">
            <a:extLst>
              <a:ext uri="{FF2B5EF4-FFF2-40B4-BE49-F238E27FC236}">
                <a16:creationId xmlns:a16="http://schemas.microsoft.com/office/drawing/2014/main" id="{EA711664-40D8-4AE1-AF4B-A89BF627DDF7}"/>
              </a:ext>
            </a:extLst>
          </p:cNvPr>
          <p:cNvSpPr txBox="1"/>
          <p:nvPr/>
        </p:nvSpPr>
        <p:spPr>
          <a:xfrm>
            <a:off x="7040372" y="4511691"/>
            <a:ext cx="3897745" cy="953274"/>
          </a:xfrm>
          <a:prstGeom prst="rect">
            <a:avLst/>
          </a:prstGeom>
          <a:noFill/>
        </p:spPr>
        <p:txBody>
          <a:bodyPr wrap="square" rtlCol="0">
            <a:spAutoFit/>
          </a:bodyPr>
          <a:lstStyle/>
          <a:p>
            <a:pPr algn="just" hangingPunct="0">
              <a:lnSpc>
                <a:spcPct val="120000"/>
              </a:lnSpc>
            </a:pPr>
            <a:r>
              <a:rPr lang="zh-CN" altLang="en-US" sz="1600" dirty="0"/>
              <a:t>美妆、健身跟练等内容持续火热，医美、轻整形逐渐进入主流视野；脱发护发话题关注度显著增加，植发行业迎来井喷</a:t>
            </a:r>
          </a:p>
        </p:txBody>
      </p:sp>
      <p:pic>
        <p:nvPicPr>
          <p:cNvPr id="5" name="图形 4" descr="男性形象 轮廓">
            <a:extLst>
              <a:ext uri="{FF2B5EF4-FFF2-40B4-BE49-F238E27FC236}">
                <a16:creationId xmlns:a16="http://schemas.microsoft.com/office/drawing/2014/main" id="{5A80C20C-86B8-469B-AF48-7FFEAA4B5B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48300" y="2918987"/>
            <a:ext cx="1295400" cy="1295400"/>
          </a:xfrm>
          <a:prstGeom prst="rect">
            <a:avLst/>
          </a:prstGeom>
        </p:spPr>
      </p:pic>
    </p:spTree>
    <p:extLst>
      <p:ext uri="{BB962C8B-B14F-4D97-AF65-F5344CB8AC3E}">
        <p14:creationId xmlns:p14="http://schemas.microsoft.com/office/powerpoint/2010/main" val="225211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8BCCFEB7-BBF3-4B5E-BA57-B4BAD48D83C7}"/>
              </a:ext>
            </a:extLst>
          </p:cNvPr>
          <p:cNvSpPr>
            <a:spLocks noGrp="1"/>
          </p:cNvSpPr>
          <p:nvPr>
            <p:ph type="body" sz="quarter" idx="10"/>
          </p:nvPr>
        </p:nvSpPr>
        <p:spPr/>
        <p:txBody>
          <a:bodyPr/>
          <a:lstStyle/>
          <a:p>
            <a:r>
              <a:rPr lang="en-US" altLang="zh-CN" dirty="0"/>
              <a:t>03</a:t>
            </a:r>
            <a:endParaRPr lang="zh-CN" altLang="en-US" dirty="0"/>
          </a:p>
        </p:txBody>
      </p:sp>
      <p:sp>
        <p:nvSpPr>
          <p:cNvPr id="4" name="文本占位符 3">
            <a:extLst>
              <a:ext uri="{FF2B5EF4-FFF2-40B4-BE49-F238E27FC236}">
                <a16:creationId xmlns:a16="http://schemas.microsoft.com/office/drawing/2014/main" id="{422E0CE1-D585-49C2-AAC6-BAA778F943C3}"/>
              </a:ext>
            </a:extLst>
          </p:cNvPr>
          <p:cNvSpPr>
            <a:spLocks noGrp="1"/>
          </p:cNvSpPr>
          <p:nvPr>
            <p:ph type="body" sz="quarter" idx="11"/>
          </p:nvPr>
        </p:nvSpPr>
        <p:spPr/>
        <p:txBody>
          <a:bodyPr/>
          <a:lstStyle/>
          <a:p>
            <a:r>
              <a:rPr lang="zh-CN" altLang="en-US" dirty="0"/>
              <a:t>供给发展</a:t>
            </a:r>
          </a:p>
        </p:txBody>
      </p:sp>
      <p:pic>
        <p:nvPicPr>
          <p:cNvPr id="6" name="图片 5">
            <a:extLst>
              <a:ext uri="{FF2B5EF4-FFF2-40B4-BE49-F238E27FC236}">
                <a16:creationId xmlns:a16="http://schemas.microsoft.com/office/drawing/2014/main" id="{A6060847-4A84-4106-BAF7-5898B88CC823}"/>
              </a:ext>
            </a:extLst>
          </p:cNvPr>
          <p:cNvPicPr>
            <a:picLocks noChangeAspect="1"/>
          </p:cNvPicPr>
          <p:nvPr/>
        </p:nvPicPr>
        <p:blipFill rotWithShape="1">
          <a:blip r:embed="rId2">
            <a:extLst>
              <a:ext uri="{28A0092B-C50C-407E-A947-70E740481C1C}">
                <a14:useLocalDpi xmlns:a14="http://schemas.microsoft.com/office/drawing/2010/main" val="0"/>
              </a:ext>
            </a:extLst>
          </a:blip>
          <a:srcRect l="25252"/>
          <a:stretch/>
        </p:blipFill>
        <p:spPr>
          <a:xfrm>
            <a:off x="4502552" y="0"/>
            <a:ext cx="7689448" cy="6858000"/>
          </a:xfrm>
          <a:prstGeom prst="rect">
            <a:avLst/>
          </a:prstGeom>
        </p:spPr>
      </p:pic>
    </p:spTree>
    <p:extLst>
      <p:ext uri="{BB962C8B-B14F-4D97-AF65-F5344CB8AC3E}">
        <p14:creationId xmlns:p14="http://schemas.microsoft.com/office/powerpoint/2010/main" val="776992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40F35FA-752B-40F0-9582-53C8A9EA9FCB}"/>
              </a:ext>
            </a:extLst>
          </p:cNvPr>
          <p:cNvSpPr>
            <a:spLocks noGrp="1"/>
          </p:cNvSpPr>
          <p:nvPr>
            <p:ph type="body" sz="quarter" idx="10"/>
          </p:nvPr>
        </p:nvSpPr>
        <p:spPr>
          <a:xfrm>
            <a:off x="382543" y="328612"/>
            <a:ext cx="4530279" cy="459327"/>
          </a:xfrm>
        </p:spPr>
        <p:txBody>
          <a:bodyPr/>
          <a:lstStyle/>
          <a:p>
            <a:r>
              <a:rPr lang="zh-CN" altLang="en-US" dirty="0"/>
              <a:t>主流媒体积极联动分众平台</a:t>
            </a:r>
          </a:p>
        </p:txBody>
      </p:sp>
      <p:sp>
        <p:nvSpPr>
          <p:cNvPr id="3" name="流程图: 手动输入 2">
            <a:extLst>
              <a:ext uri="{FF2B5EF4-FFF2-40B4-BE49-F238E27FC236}">
                <a16:creationId xmlns:a16="http://schemas.microsoft.com/office/drawing/2014/main" id="{BCC2D16B-0EA4-49F8-9F75-1420F7EFAECE}"/>
              </a:ext>
            </a:extLst>
          </p:cNvPr>
          <p:cNvSpPr/>
          <p:nvPr/>
        </p:nvSpPr>
        <p:spPr>
          <a:xfrm rot="16200000" flipV="1">
            <a:off x="1941021" y="-295102"/>
            <a:ext cx="2718264" cy="66003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5 w 10000"/>
              <a:gd name="connsiteY0" fmla="*/ 1427 h 10000"/>
              <a:gd name="connsiteX1" fmla="*/ 10000 w 10000"/>
              <a:gd name="connsiteY1" fmla="*/ 0 h 10000"/>
              <a:gd name="connsiteX2" fmla="*/ 10000 w 10000"/>
              <a:gd name="connsiteY2" fmla="*/ 10000 h 10000"/>
              <a:gd name="connsiteX3" fmla="*/ 0 w 10000"/>
              <a:gd name="connsiteY3" fmla="*/ 10000 h 10000"/>
              <a:gd name="connsiteX4" fmla="*/ 45 w 10000"/>
              <a:gd name="connsiteY4" fmla="*/ 142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5" y="1427"/>
                </a:moveTo>
                <a:lnTo>
                  <a:pt x="10000" y="0"/>
                </a:lnTo>
                <a:lnTo>
                  <a:pt x="10000" y="10000"/>
                </a:lnTo>
                <a:lnTo>
                  <a:pt x="0" y="10000"/>
                </a:lnTo>
                <a:cubicBezTo>
                  <a:pt x="15" y="7142"/>
                  <a:pt x="30" y="4285"/>
                  <a:pt x="45" y="14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流程图: 手动输入 2">
            <a:extLst>
              <a:ext uri="{FF2B5EF4-FFF2-40B4-BE49-F238E27FC236}">
                <a16:creationId xmlns:a16="http://schemas.microsoft.com/office/drawing/2014/main" id="{C7AEEB3C-FA2C-427E-A2E6-DD0405FC2275}"/>
              </a:ext>
            </a:extLst>
          </p:cNvPr>
          <p:cNvSpPr/>
          <p:nvPr/>
        </p:nvSpPr>
        <p:spPr>
          <a:xfrm rot="16200000" flipH="1">
            <a:off x="7532713" y="788323"/>
            <a:ext cx="2718264" cy="66003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5 w 10000"/>
              <a:gd name="connsiteY0" fmla="*/ 1427 h 10000"/>
              <a:gd name="connsiteX1" fmla="*/ 10000 w 10000"/>
              <a:gd name="connsiteY1" fmla="*/ 0 h 10000"/>
              <a:gd name="connsiteX2" fmla="*/ 10000 w 10000"/>
              <a:gd name="connsiteY2" fmla="*/ 10000 h 10000"/>
              <a:gd name="connsiteX3" fmla="*/ 0 w 10000"/>
              <a:gd name="connsiteY3" fmla="*/ 10000 h 10000"/>
              <a:gd name="connsiteX4" fmla="*/ 45 w 10000"/>
              <a:gd name="connsiteY4" fmla="*/ 142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5" y="1427"/>
                </a:moveTo>
                <a:lnTo>
                  <a:pt x="10000" y="0"/>
                </a:lnTo>
                <a:lnTo>
                  <a:pt x="10000" y="10000"/>
                </a:lnTo>
                <a:lnTo>
                  <a:pt x="0" y="10000"/>
                </a:lnTo>
                <a:cubicBezTo>
                  <a:pt x="15" y="7142"/>
                  <a:pt x="30" y="4285"/>
                  <a:pt x="45" y="14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CE8CFCB9-6660-4C71-A33B-0A9FF87FEF7A}"/>
              </a:ext>
            </a:extLst>
          </p:cNvPr>
          <p:cNvSpPr txBox="1"/>
          <p:nvPr/>
        </p:nvSpPr>
        <p:spPr>
          <a:xfrm>
            <a:off x="713177" y="2281864"/>
            <a:ext cx="2031325" cy="362343"/>
          </a:xfrm>
          <a:prstGeom prst="rect">
            <a:avLst/>
          </a:prstGeom>
          <a:noFill/>
        </p:spPr>
        <p:txBody>
          <a:bodyPr wrap="none" rtlCol="0">
            <a:spAutoFit/>
          </a:bodyPr>
          <a:lstStyle/>
          <a:p>
            <a:pPr algn="l" hangingPunct="0">
              <a:lnSpc>
                <a:spcPct val="120000"/>
              </a:lnSpc>
            </a:pPr>
            <a:r>
              <a:rPr lang="zh-CN" altLang="en-US" sz="1600" b="1" dirty="0">
                <a:solidFill>
                  <a:schemeClr val="bg1"/>
                </a:solidFill>
              </a:rPr>
              <a:t>争议破圈，拥抱主流</a:t>
            </a:r>
          </a:p>
        </p:txBody>
      </p:sp>
      <p:sp>
        <p:nvSpPr>
          <p:cNvPr id="7" name="文本框 6">
            <a:extLst>
              <a:ext uri="{FF2B5EF4-FFF2-40B4-BE49-F238E27FC236}">
                <a16:creationId xmlns:a16="http://schemas.microsoft.com/office/drawing/2014/main" id="{553A2D34-F645-485A-A362-FE7B59265878}"/>
              </a:ext>
            </a:extLst>
          </p:cNvPr>
          <p:cNvSpPr txBox="1"/>
          <p:nvPr/>
        </p:nvSpPr>
        <p:spPr>
          <a:xfrm>
            <a:off x="713177" y="2804630"/>
            <a:ext cx="4732583" cy="1248740"/>
          </a:xfrm>
          <a:prstGeom prst="rect">
            <a:avLst/>
          </a:prstGeom>
          <a:noFill/>
        </p:spPr>
        <p:txBody>
          <a:bodyPr wrap="square" rtlCol="0">
            <a:spAutoFit/>
          </a:bodyPr>
          <a:lstStyle/>
          <a:p>
            <a:pPr algn="just" hangingPunct="0">
              <a:lnSpc>
                <a:spcPct val="120000"/>
              </a:lnSpc>
              <a:spcAft>
                <a:spcPts val="1200"/>
              </a:spcAft>
            </a:pPr>
            <a:r>
              <a:rPr lang="en-US" altLang="zh-CN" sz="1600" dirty="0">
                <a:solidFill>
                  <a:schemeClr val="bg1"/>
                </a:solidFill>
              </a:rPr>
              <a:t>2020</a:t>
            </a:r>
            <a:r>
              <a:rPr lang="zh-CN" altLang="en-US" sz="1600" dirty="0">
                <a:solidFill>
                  <a:schemeClr val="bg1"/>
                </a:solidFill>
              </a:rPr>
              <a:t>年，以</a:t>
            </a:r>
            <a:r>
              <a:rPr lang="en-US" altLang="zh-CN" sz="1600" dirty="0">
                <a:solidFill>
                  <a:schemeClr val="bg1"/>
                </a:solidFill>
              </a:rPr>
              <a:t>A</a:t>
            </a:r>
            <a:r>
              <a:rPr lang="zh-CN" altLang="en-US" sz="1600" dirty="0">
                <a:solidFill>
                  <a:schemeClr val="bg1"/>
                </a:solidFill>
              </a:rPr>
              <a:t>产品为代表的互联网平台积极破圈，业务端突破泛二次元内容制，价值观上则积极寻求主流话语权背书，生产了</a:t>
            </a:r>
            <a:r>
              <a:rPr lang="en-US" altLang="zh-CN" sz="1600" dirty="0">
                <a:solidFill>
                  <a:schemeClr val="bg1"/>
                </a:solidFill>
              </a:rPr>
              <a:t>《</a:t>
            </a:r>
            <a:r>
              <a:rPr lang="zh-CN" altLang="en-US" sz="1600" dirty="0">
                <a:solidFill>
                  <a:schemeClr val="bg1"/>
                </a:solidFill>
              </a:rPr>
              <a:t>后浪</a:t>
            </a:r>
            <a:r>
              <a:rPr lang="en-US" altLang="zh-CN" sz="1600" dirty="0">
                <a:solidFill>
                  <a:schemeClr val="bg1"/>
                </a:solidFill>
              </a:rPr>
              <a:t>》</a:t>
            </a:r>
            <a:r>
              <a:rPr lang="zh-CN" altLang="en-US" sz="1600" dirty="0">
                <a:solidFill>
                  <a:schemeClr val="bg1"/>
                </a:solidFill>
              </a:rPr>
              <a:t>演讲等全平台刷屏视频</a:t>
            </a:r>
            <a:endParaRPr lang="en-US" altLang="zh-CN" sz="1600" dirty="0">
              <a:solidFill>
                <a:schemeClr val="bg1"/>
              </a:solidFill>
            </a:endParaRPr>
          </a:p>
        </p:txBody>
      </p:sp>
      <p:sp>
        <p:nvSpPr>
          <p:cNvPr id="8" name="文本框 7">
            <a:extLst>
              <a:ext uri="{FF2B5EF4-FFF2-40B4-BE49-F238E27FC236}">
                <a16:creationId xmlns:a16="http://schemas.microsoft.com/office/drawing/2014/main" id="{832EF4BA-D481-4CA1-8540-7B222E5B9E03}"/>
              </a:ext>
            </a:extLst>
          </p:cNvPr>
          <p:cNvSpPr txBox="1"/>
          <p:nvPr/>
        </p:nvSpPr>
        <p:spPr>
          <a:xfrm>
            <a:off x="9447498" y="3369454"/>
            <a:ext cx="2031325" cy="362343"/>
          </a:xfrm>
          <a:prstGeom prst="rect">
            <a:avLst/>
          </a:prstGeom>
          <a:noFill/>
        </p:spPr>
        <p:txBody>
          <a:bodyPr wrap="none" rtlCol="0">
            <a:spAutoFit/>
          </a:bodyPr>
          <a:lstStyle/>
          <a:p>
            <a:pPr algn="l" hangingPunct="0">
              <a:lnSpc>
                <a:spcPct val="120000"/>
              </a:lnSpc>
            </a:pPr>
            <a:r>
              <a:rPr lang="zh-CN" altLang="en-US" sz="1600" b="1" dirty="0">
                <a:solidFill>
                  <a:schemeClr val="bg1"/>
                </a:solidFill>
              </a:rPr>
              <a:t>吸纳小众，引领价值</a:t>
            </a:r>
          </a:p>
        </p:txBody>
      </p:sp>
      <p:sp>
        <p:nvSpPr>
          <p:cNvPr id="9" name="文本框 8">
            <a:extLst>
              <a:ext uri="{FF2B5EF4-FFF2-40B4-BE49-F238E27FC236}">
                <a16:creationId xmlns:a16="http://schemas.microsoft.com/office/drawing/2014/main" id="{FD739F76-010E-4455-90B5-8E0E7058FF5B}"/>
              </a:ext>
            </a:extLst>
          </p:cNvPr>
          <p:cNvSpPr txBox="1"/>
          <p:nvPr/>
        </p:nvSpPr>
        <p:spPr>
          <a:xfrm>
            <a:off x="6600308" y="3892220"/>
            <a:ext cx="4878515" cy="1248740"/>
          </a:xfrm>
          <a:prstGeom prst="rect">
            <a:avLst/>
          </a:prstGeom>
          <a:noFill/>
        </p:spPr>
        <p:txBody>
          <a:bodyPr wrap="square" rtlCol="0">
            <a:spAutoFit/>
          </a:bodyPr>
          <a:lstStyle/>
          <a:p>
            <a:pPr algn="just" hangingPunct="0">
              <a:lnSpc>
                <a:spcPct val="120000"/>
              </a:lnSpc>
              <a:spcAft>
                <a:spcPts val="1200"/>
              </a:spcAft>
            </a:pPr>
            <a:r>
              <a:rPr lang="zh-CN" altLang="en-US" sz="1600" dirty="0">
                <a:solidFill>
                  <a:schemeClr val="bg1"/>
                </a:solidFill>
              </a:rPr>
              <a:t>媒体融合提升至国家战略已至第</a:t>
            </a:r>
            <a:r>
              <a:rPr lang="en-US" altLang="zh-CN" sz="1600" dirty="0">
                <a:solidFill>
                  <a:schemeClr val="bg1"/>
                </a:solidFill>
              </a:rPr>
              <a:t>6</a:t>
            </a:r>
            <a:r>
              <a:rPr lang="zh-CN" altLang="en-US" sz="1600" dirty="0">
                <a:solidFill>
                  <a:schemeClr val="bg1"/>
                </a:solidFill>
              </a:rPr>
              <a:t>年，当前核心主流媒体面临两大挑战：一是媒体融合转型发展，提升互联网影响力；二是改变传统语态和沟通方式，与年轻用户进行对话</a:t>
            </a:r>
          </a:p>
        </p:txBody>
      </p:sp>
      <p:sp>
        <p:nvSpPr>
          <p:cNvPr id="11" name="文本框 10">
            <a:extLst>
              <a:ext uri="{FF2B5EF4-FFF2-40B4-BE49-F238E27FC236}">
                <a16:creationId xmlns:a16="http://schemas.microsoft.com/office/drawing/2014/main" id="{1E0BDAC8-053D-44A0-AD9C-7B5D3431E2D8}"/>
              </a:ext>
            </a:extLst>
          </p:cNvPr>
          <p:cNvSpPr txBox="1"/>
          <p:nvPr/>
        </p:nvSpPr>
        <p:spPr>
          <a:xfrm>
            <a:off x="713177" y="1918759"/>
            <a:ext cx="1107996" cy="396583"/>
          </a:xfrm>
          <a:prstGeom prst="rect">
            <a:avLst/>
          </a:prstGeom>
          <a:noFill/>
        </p:spPr>
        <p:txBody>
          <a:bodyPr vert="horz" wrap="none" rtlCol="0">
            <a:spAutoFit/>
          </a:bodyPr>
          <a:lstStyle/>
          <a:p>
            <a:pPr algn="l" hangingPunct="0">
              <a:lnSpc>
                <a:spcPct val="120000"/>
              </a:lnSpc>
            </a:pPr>
            <a:r>
              <a:rPr lang="zh-CN" altLang="en-US" b="1" dirty="0">
                <a:solidFill>
                  <a:schemeClr val="bg1"/>
                </a:solidFill>
                <a:latin typeface="+mj-ea"/>
                <a:ea typeface="+mj-ea"/>
              </a:rPr>
              <a:t>分众平台</a:t>
            </a:r>
          </a:p>
        </p:txBody>
      </p:sp>
      <p:sp>
        <p:nvSpPr>
          <p:cNvPr id="12" name="文本框 11">
            <a:extLst>
              <a:ext uri="{FF2B5EF4-FFF2-40B4-BE49-F238E27FC236}">
                <a16:creationId xmlns:a16="http://schemas.microsoft.com/office/drawing/2014/main" id="{5D999663-593E-4ED5-A369-0689704C601D}"/>
              </a:ext>
            </a:extLst>
          </p:cNvPr>
          <p:cNvSpPr txBox="1"/>
          <p:nvPr/>
        </p:nvSpPr>
        <p:spPr>
          <a:xfrm>
            <a:off x="10370827" y="3006349"/>
            <a:ext cx="1107996" cy="396583"/>
          </a:xfrm>
          <a:prstGeom prst="rect">
            <a:avLst/>
          </a:prstGeom>
          <a:noFill/>
        </p:spPr>
        <p:txBody>
          <a:bodyPr vert="horz" wrap="none" rtlCol="0">
            <a:spAutoFit/>
          </a:bodyPr>
          <a:lstStyle/>
          <a:p>
            <a:pPr algn="l" hangingPunct="0">
              <a:lnSpc>
                <a:spcPct val="120000"/>
              </a:lnSpc>
            </a:pPr>
            <a:r>
              <a:rPr lang="zh-CN" altLang="en-US" b="1" dirty="0">
                <a:solidFill>
                  <a:schemeClr val="bg1"/>
                </a:solidFill>
                <a:latin typeface="+mj-ea"/>
                <a:ea typeface="+mj-ea"/>
              </a:rPr>
              <a:t>主流媒体</a:t>
            </a:r>
          </a:p>
        </p:txBody>
      </p:sp>
      <p:sp>
        <p:nvSpPr>
          <p:cNvPr id="20" name="任意多边形: 形状 19">
            <a:extLst>
              <a:ext uri="{FF2B5EF4-FFF2-40B4-BE49-F238E27FC236}">
                <a16:creationId xmlns:a16="http://schemas.microsoft.com/office/drawing/2014/main" id="{9D3386DD-48A1-4A9D-A26D-8B87A72FF899}"/>
              </a:ext>
            </a:extLst>
          </p:cNvPr>
          <p:cNvSpPr/>
          <p:nvPr/>
        </p:nvSpPr>
        <p:spPr>
          <a:xfrm>
            <a:off x="5445760" y="6042430"/>
            <a:ext cx="6746240" cy="815570"/>
          </a:xfrm>
          <a:custGeom>
            <a:avLst/>
            <a:gdLst>
              <a:gd name="connsiteX0" fmla="*/ 3962400 w 6746240"/>
              <a:gd name="connsiteY0" fmla="*/ 1652 h 815570"/>
              <a:gd name="connsiteX1" fmla="*/ 6631652 w 6746240"/>
              <a:gd name="connsiteY1" fmla="*/ 460275 h 815570"/>
              <a:gd name="connsiteX2" fmla="*/ 6746240 w 6746240"/>
              <a:gd name="connsiteY2" fmla="*/ 490063 h 815570"/>
              <a:gd name="connsiteX3" fmla="*/ 6746240 w 6746240"/>
              <a:gd name="connsiteY3" fmla="*/ 815570 h 815570"/>
              <a:gd name="connsiteX4" fmla="*/ 23107 w 6746240"/>
              <a:gd name="connsiteY4" fmla="*/ 815570 h 815570"/>
              <a:gd name="connsiteX5" fmla="*/ 0 w 6746240"/>
              <a:gd name="connsiteY5" fmla="*/ 519812 h 815570"/>
              <a:gd name="connsiteX6" fmla="*/ 3962400 w 6746240"/>
              <a:gd name="connsiteY6" fmla="*/ 1652 h 81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815570">
                <a:moveTo>
                  <a:pt x="3962400" y="1652"/>
                </a:moveTo>
                <a:cubicBezTo>
                  <a:pt x="4815734" y="19115"/>
                  <a:pt x="5868359" y="263881"/>
                  <a:pt x="6631652" y="460275"/>
                </a:cubicBezTo>
                <a:lnTo>
                  <a:pt x="6746240" y="490063"/>
                </a:lnTo>
                <a:lnTo>
                  <a:pt x="6746240" y="815570"/>
                </a:lnTo>
                <a:lnTo>
                  <a:pt x="23107" y="815570"/>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a:extLst>
              <a:ext uri="{FF2B5EF4-FFF2-40B4-BE49-F238E27FC236}">
                <a16:creationId xmlns:a16="http://schemas.microsoft.com/office/drawing/2014/main" id="{B57D55D0-39BA-4A55-968A-89D2BB3381F8}"/>
              </a:ext>
            </a:extLst>
          </p:cNvPr>
          <p:cNvSpPr/>
          <p:nvPr/>
        </p:nvSpPr>
        <p:spPr>
          <a:xfrm>
            <a:off x="0" y="6130814"/>
            <a:ext cx="10563794" cy="727186"/>
          </a:xfrm>
          <a:custGeom>
            <a:avLst/>
            <a:gdLst>
              <a:gd name="connsiteX0" fmla="*/ 0 w 10563794"/>
              <a:gd name="connsiteY0" fmla="*/ 278 h 727186"/>
              <a:gd name="connsiteX1" fmla="*/ 648084 w 10563794"/>
              <a:gd name="connsiteY1" fmla="*/ 120974 h 727186"/>
              <a:gd name="connsiteX2" fmla="*/ 2904564 w 10563794"/>
              <a:gd name="connsiteY2" fmla="*/ 337597 h 727186"/>
              <a:gd name="connsiteX3" fmla="*/ 6929717 w 10563794"/>
              <a:gd name="connsiteY3" fmla="*/ 14868 h 727186"/>
              <a:gd name="connsiteX4" fmla="*/ 10196511 w 10563794"/>
              <a:gd name="connsiteY4" fmla="*/ 628180 h 727186"/>
              <a:gd name="connsiteX5" fmla="*/ 10563794 w 10563794"/>
              <a:gd name="connsiteY5" fmla="*/ 727186 h 727186"/>
              <a:gd name="connsiteX6" fmla="*/ 0 w 10563794"/>
              <a:gd name="connsiteY6" fmla="*/ 727186 h 72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3794" h="727186">
                <a:moveTo>
                  <a:pt x="0" y="278"/>
                </a:moveTo>
                <a:lnTo>
                  <a:pt x="648084" y="120974"/>
                </a:lnTo>
                <a:cubicBezTo>
                  <a:pt x="1322714" y="239826"/>
                  <a:pt x="2036108" y="335356"/>
                  <a:pt x="2904564" y="337597"/>
                </a:cubicBezTo>
                <a:cubicBezTo>
                  <a:pt x="4062505" y="340585"/>
                  <a:pt x="5528235" y="-83744"/>
                  <a:pt x="6929717" y="14868"/>
                </a:cubicBezTo>
                <a:cubicBezTo>
                  <a:pt x="7980829" y="88827"/>
                  <a:pt x="9082366" y="336757"/>
                  <a:pt x="10196511" y="628180"/>
                </a:cubicBezTo>
                <a:lnTo>
                  <a:pt x="10563794" y="727186"/>
                </a:lnTo>
                <a:lnTo>
                  <a:pt x="0" y="727186"/>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0" name="直接连接符 9">
            <a:extLst>
              <a:ext uri="{FF2B5EF4-FFF2-40B4-BE49-F238E27FC236}">
                <a16:creationId xmlns:a16="http://schemas.microsoft.com/office/drawing/2014/main" id="{BAB69E7F-F9CB-407B-9E12-6CD515377D04}"/>
              </a:ext>
            </a:extLst>
          </p:cNvPr>
          <p:cNvCxnSpPr>
            <a:cxnSpLocks/>
          </p:cNvCxnSpPr>
          <p:nvPr/>
        </p:nvCxnSpPr>
        <p:spPr>
          <a:xfrm>
            <a:off x="844732" y="2700087"/>
            <a:ext cx="390525"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A31BCF5-F9C5-4469-9544-34656C1E8D0C}"/>
              </a:ext>
            </a:extLst>
          </p:cNvPr>
          <p:cNvCxnSpPr>
            <a:cxnSpLocks/>
          </p:cNvCxnSpPr>
          <p:nvPr/>
        </p:nvCxnSpPr>
        <p:spPr>
          <a:xfrm>
            <a:off x="10933093" y="3787677"/>
            <a:ext cx="390525"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09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 空心 7">
            <a:extLst>
              <a:ext uri="{FF2B5EF4-FFF2-40B4-BE49-F238E27FC236}">
                <a16:creationId xmlns:a16="http://schemas.microsoft.com/office/drawing/2014/main" id="{BF006A93-F652-4481-A212-007E669B7064}"/>
              </a:ext>
            </a:extLst>
          </p:cNvPr>
          <p:cNvSpPr/>
          <p:nvPr/>
        </p:nvSpPr>
        <p:spPr>
          <a:xfrm>
            <a:off x="1656080" y="-1010920"/>
            <a:ext cx="8879840" cy="8879840"/>
          </a:xfrm>
          <a:prstGeom prst="donut">
            <a:avLst>
              <a:gd name="adj" fmla="val 9325"/>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占位符 1">
            <a:extLst>
              <a:ext uri="{FF2B5EF4-FFF2-40B4-BE49-F238E27FC236}">
                <a16:creationId xmlns:a16="http://schemas.microsoft.com/office/drawing/2014/main" id="{AFB6C28B-A502-4F70-987D-89D82E92DCF6}"/>
              </a:ext>
            </a:extLst>
          </p:cNvPr>
          <p:cNvSpPr>
            <a:spLocks noGrp="1"/>
          </p:cNvSpPr>
          <p:nvPr>
            <p:ph type="body" sz="quarter" idx="10"/>
          </p:nvPr>
        </p:nvSpPr>
        <p:spPr>
          <a:xfrm>
            <a:off x="382543" y="328612"/>
            <a:ext cx="5062293" cy="459327"/>
          </a:xfrm>
        </p:spPr>
        <p:txBody>
          <a:bodyPr/>
          <a:lstStyle/>
          <a:p>
            <a:r>
              <a:rPr lang="zh-CN" altLang="en-US" dirty="0"/>
              <a:t>草根网红和主流面孔流量共赢</a:t>
            </a:r>
          </a:p>
        </p:txBody>
      </p:sp>
      <p:sp>
        <p:nvSpPr>
          <p:cNvPr id="3" name="椭圆 2">
            <a:extLst>
              <a:ext uri="{FF2B5EF4-FFF2-40B4-BE49-F238E27FC236}">
                <a16:creationId xmlns:a16="http://schemas.microsoft.com/office/drawing/2014/main" id="{D35425E1-2354-468C-8D39-2C0B11DD1372}"/>
              </a:ext>
            </a:extLst>
          </p:cNvPr>
          <p:cNvSpPr/>
          <p:nvPr/>
        </p:nvSpPr>
        <p:spPr>
          <a:xfrm>
            <a:off x="4348631" y="2427317"/>
            <a:ext cx="2072640" cy="2003367"/>
          </a:xfrm>
          <a:prstGeom prst="ellipse">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AA136A24-8794-4EDD-BB18-0D4AF58CF4DA}"/>
              </a:ext>
            </a:extLst>
          </p:cNvPr>
          <p:cNvSpPr/>
          <p:nvPr/>
        </p:nvSpPr>
        <p:spPr>
          <a:xfrm>
            <a:off x="5770729" y="2427317"/>
            <a:ext cx="2072640" cy="2003367"/>
          </a:xfrm>
          <a:prstGeom prst="ellipse">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a:extLst>
              <a:ext uri="{FF2B5EF4-FFF2-40B4-BE49-F238E27FC236}">
                <a16:creationId xmlns:a16="http://schemas.microsoft.com/office/drawing/2014/main" id="{6DC7F02F-A5A3-4C3C-9786-4AC8D6E53C94}"/>
              </a:ext>
            </a:extLst>
          </p:cNvPr>
          <p:cNvSpPr/>
          <p:nvPr/>
        </p:nvSpPr>
        <p:spPr>
          <a:xfrm>
            <a:off x="5770729" y="2703366"/>
            <a:ext cx="650542" cy="1451270"/>
          </a:xfrm>
          <a:custGeom>
            <a:avLst/>
            <a:gdLst>
              <a:gd name="connsiteX0" fmla="*/ 325271 w 650542"/>
              <a:gd name="connsiteY0" fmla="*/ 0 h 1451270"/>
              <a:gd name="connsiteX1" fmla="*/ 347011 w 650542"/>
              <a:gd name="connsiteY1" fmla="*/ 17338 h 1451270"/>
              <a:gd name="connsiteX2" fmla="*/ 650542 w 650542"/>
              <a:gd name="connsiteY2" fmla="*/ 725635 h 1451270"/>
              <a:gd name="connsiteX3" fmla="*/ 347011 w 650542"/>
              <a:gd name="connsiteY3" fmla="*/ 1433933 h 1451270"/>
              <a:gd name="connsiteX4" fmla="*/ 325271 w 650542"/>
              <a:gd name="connsiteY4" fmla="*/ 1451270 h 1451270"/>
              <a:gd name="connsiteX5" fmla="*/ 303531 w 650542"/>
              <a:gd name="connsiteY5" fmla="*/ 1433933 h 1451270"/>
              <a:gd name="connsiteX6" fmla="*/ 0 w 650542"/>
              <a:gd name="connsiteY6" fmla="*/ 725635 h 1451270"/>
              <a:gd name="connsiteX7" fmla="*/ 303531 w 650542"/>
              <a:gd name="connsiteY7" fmla="*/ 17338 h 145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42" h="1451270">
                <a:moveTo>
                  <a:pt x="325271" y="0"/>
                </a:moveTo>
                <a:lnTo>
                  <a:pt x="347011" y="17338"/>
                </a:lnTo>
                <a:cubicBezTo>
                  <a:pt x="534548" y="198607"/>
                  <a:pt x="650542" y="449028"/>
                  <a:pt x="650542" y="725635"/>
                </a:cubicBezTo>
                <a:cubicBezTo>
                  <a:pt x="650542" y="1002243"/>
                  <a:pt x="534548" y="1252664"/>
                  <a:pt x="347011" y="1433933"/>
                </a:cubicBezTo>
                <a:lnTo>
                  <a:pt x="325271" y="1451270"/>
                </a:lnTo>
                <a:lnTo>
                  <a:pt x="303531" y="1433933"/>
                </a:lnTo>
                <a:cubicBezTo>
                  <a:pt x="115994" y="1252664"/>
                  <a:pt x="0" y="1002243"/>
                  <a:pt x="0" y="725635"/>
                </a:cubicBezTo>
                <a:cubicBezTo>
                  <a:pt x="0" y="449028"/>
                  <a:pt x="115994" y="198607"/>
                  <a:pt x="303531" y="1733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文本框 4">
            <a:extLst>
              <a:ext uri="{FF2B5EF4-FFF2-40B4-BE49-F238E27FC236}">
                <a16:creationId xmlns:a16="http://schemas.microsoft.com/office/drawing/2014/main" id="{42C0E33A-5E49-4783-B5B5-DFDAEBE0C63D}"/>
              </a:ext>
            </a:extLst>
          </p:cNvPr>
          <p:cNvSpPr txBox="1"/>
          <p:nvPr/>
        </p:nvSpPr>
        <p:spPr>
          <a:xfrm>
            <a:off x="4510348" y="3230933"/>
            <a:ext cx="1107996" cy="396134"/>
          </a:xfrm>
          <a:prstGeom prst="rect">
            <a:avLst/>
          </a:prstGeom>
          <a:noFill/>
        </p:spPr>
        <p:txBody>
          <a:bodyPr wrap="none" rtlCol="0">
            <a:spAutoFit/>
          </a:bodyPr>
          <a:lstStyle/>
          <a:p>
            <a:pPr algn="l" hangingPunct="0">
              <a:lnSpc>
                <a:spcPct val="120000"/>
              </a:lnSpc>
            </a:pPr>
            <a:r>
              <a:rPr lang="zh-CN" altLang="en-US" b="1" dirty="0">
                <a:solidFill>
                  <a:schemeClr val="accent2"/>
                </a:solidFill>
              </a:rPr>
              <a:t>草根网红</a:t>
            </a:r>
          </a:p>
        </p:txBody>
      </p:sp>
      <p:sp>
        <p:nvSpPr>
          <p:cNvPr id="6" name="文本框 5">
            <a:extLst>
              <a:ext uri="{FF2B5EF4-FFF2-40B4-BE49-F238E27FC236}">
                <a16:creationId xmlns:a16="http://schemas.microsoft.com/office/drawing/2014/main" id="{962AFA06-E25A-4434-B7E3-91C9F3086EF7}"/>
              </a:ext>
            </a:extLst>
          </p:cNvPr>
          <p:cNvSpPr txBox="1"/>
          <p:nvPr/>
        </p:nvSpPr>
        <p:spPr>
          <a:xfrm>
            <a:off x="6568991" y="3230933"/>
            <a:ext cx="1107996" cy="396134"/>
          </a:xfrm>
          <a:prstGeom prst="rect">
            <a:avLst/>
          </a:prstGeom>
          <a:noFill/>
        </p:spPr>
        <p:txBody>
          <a:bodyPr wrap="none" rtlCol="0">
            <a:spAutoFit/>
          </a:bodyPr>
          <a:lstStyle/>
          <a:p>
            <a:pPr algn="l" hangingPunct="0">
              <a:lnSpc>
                <a:spcPct val="120000"/>
              </a:lnSpc>
            </a:pPr>
            <a:r>
              <a:rPr lang="zh-CN" altLang="en-US" b="1" dirty="0">
                <a:solidFill>
                  <a:schemeClr val="accent3"/>
                </a:solidFill>
              </a:rPr>
              <a:t>主流面孔</a:t>
            </a:r>
          </a:p>
        </p:txBody>
      </p:sp>
      <p:sp>
        <p:nvSpPr>
          <p:cNvPr id="7" name="文本框 6">
            <a:extLst>
              <a:ext uri="{FF2B5EF4-FFF2-40B4-BE49-F238E27FC236}">
                <a16:creationId xmlns:a16="http://schemas.microsoft.com/office/drawing/2014/main" id="{5EE593C5-A7AB-4015-9656-D6180F9B14EA}"/>
              </a:ext>
            </a:extLst>
          </p:cNvPr>
          <p:cNvSpPr txBox="1"/>
          <p:nvPr/>
        </p:nvSpPr>
        <p:spPr>
          <a:xfrm>
            <a:off x="5881390" y="3113529"/>
            <a:ext cx="517065" cy="630942"/>
          </a:xfrm>
          <a:prstGeom prst="rect">
            <a:avLst/>
          </a:prstGeom>
          <a:noFill/>
        </p:spPr>
        <p:txBody>
          <a:bodyPr vert="eaVert" wrap="none" rtlCol="0">
            <a:spAutoFit/>
          </a:bodyPr>
          <a:lstStyle/>
          <a:p>
            <a:pPr algn="l" hangingPunct="0">
              <a:lnSpc>
                <a:spcPct val="120000"/>
              </a:lnSpc>
            </a:pPr>
            <a:r>
              <a:rPr lang="zh-CN" altLang="en-US" b="1" spc="300" dirty="0">
                <a:solidFill>
                  <a:schemeClr val="bg1"/>
                </a:solidFill>
              </a:rPr>
              <a:t>共赢</a:t>
            </a:r>
          </a:p>
        </p:txBody>
      </p:sp>
      <p:sp>
        <p:nvSpPr>
          <p:cNvPr id="11" name="文本框 10">
            <a:extLst>
              <a:ext uri="{FF2B5EF4-FFF2-40B4-BE49-F238E27FC236}">
                <a16:creationId xmlns:a16="http://schemas.microsoft.com/office/drawing/2014/main" id="{64CE5726-7CD4-46FF-9C56-2443F62CFC64}"/>
              </a:ext>
            </a:extLst>
          </p:cNvPr>
          <p:cNvSpPr txBox="1"/>
          <p:nvPr/>
        </p:nvSpPr>
        <p:spPr>
          <a:xfrm>
            <a:off x="1082091" y="1749070"/>
            <a:ext cx="2262158" cy="396134"/>
          </a:xfrm>
          <a:prstGeom prst="rect">
            <a:avLst/>
          </a:prstGeom>
          <a:noFill/>
        </p:spPr>
        <p:txBody>
          <a:bodyPr wrap="none" rtlCol="0">
            <a:spAutoFit/>
          </a:bodyPr>
          <a:lstStyle/>
          <a:p>
            <a:pPr algn="l" hangingPunct="0">
              <a:lnSpc>
                <a:spcPct val="120000"/>
              </a:lnSpc>
            </a:pPr>
            <a:r>
              <a:rPr lang="zh-CN" altLang="en-US" b="1" dirty="0"/>
              <a:t>自带流量，熟悉玩法</a:t>
            </a:r>
          </a:p>
        </p:txBody>
      </p:sp>
      <p:sp>
        <p:nvSpPr>
          <p:cNvPr id="12" name="文本框 11">
            <a:extLst>
              <a:ext uri="{FF2B5EF4-FFF2-40B4-BE49-F238E27FC236}">
                <a16:creationId xmlns:a16="http://schemas.microsoft.com/office/drawing/2014/main" id="{D026A352-CF49-422B-BF91-4893A46C55ED}"/>
              </a:ext>
            </a:extLst>
          </p:cNvPr>
          <p:cNvSpPr txBox="1"/>
          <p:nvPr/>
        </p:nvSpPr>
        <p:spPr>
          <a:xfrm>
            <a:off x="720031" y="2180259"/>
            <a:ext cx="2986279" cy="3175421"/>
          </a:xfrm>
          <a:prstGeom prst="rect">
            <a:avLst/>
          </a:prstGeom>
          <a:noFill/>
        </p:spPr>
        <p:txBody>
          <a:bodyPr wrap="square" rtlCol="0">
            <a:spAutoFit/>
          </a:bodyPr>
          <a:lstStyle/>
          <a:p>
            <a:pPr algn="just" hangingPunct="0">
              <a:lnSpc>
                <a:spcPct val="120000"/>
              </a:lnSpc>
              <a:spcAft>
                <a:spcPts val="1200"/>
              </a:spcAft>
            </a:pPr>
            <a:r>
              <a:rPr lang="zh-CN" altLang="en-US" sz="1600" dirty="0"/>
              <a:t>头部带货主播已积累千万级粉丝群体和成熟的商务对接流，同时熟悉直播内容玩法</a:t>
            </a:r>
          </a:p>
          <a:p>
            <a:pPr algn="just" hangingPunct="0">
              <a:lnSpc>
                <a:spcPct val="120000"/>
              </a:lnSpc>
              <a:spcAft>
                <a:spcPts val="1200"/>
              </a:spcAft>
            </a:pPr>
            <a:r>
              <a:rPr lang="zh-CN" altLang="en-US" sz="1600" dirty="0"/>
              <a:t>在带货主播的带动下，原本严肃的央视名嘴、地方官员、企业家放下架子，做群众喜闻乐见之事，这种“反差萌”也更受到网友喜爱，提高嘉宾自身和所代表的品牌与机构的亲民气质</a:t>
            </a:r>
          </a:p>
        </p:txBody>
      </p:sp>
      <p:sp>
        <p:nvSpPr>
          <p:cNvPr id="13" name="文本框 12">
            <a:extLst>
              <a:ext uri="{FF2B5EF4-FFF2-40B4-BE49-F238E27FC236}">
                <a16:creationId xmlns:a16="http://schemas.microsoft.com/office/drawing/2014/main" id="{81634FE7-9CEC-4390-A41B-3EF3CA0C5D50}"/>
              </a:ext>
            </a:extLst>
          </p:cNvPr>
          <p:cNvSpPr txBox="1"/>
          <p:nvPr/>
        </p:nvSpPr>
        <p:spPr>
          <a:xfrm>
            <a:off x="8847751" y="1749070"/>
            <a:ext cx="2262158" cy="396134"/>
          </a:xfrm>
          <a:prstGeom prst="rect">
            <a:avLst/>
          </a:prstGeom>
          <a:noFill/>
        </p:spPr>
        <p:txBody>
          <a:bodyPr wrap="none" rtlCol="0">
            <a:spAutoFit/>
          </a:bodyPr>
          <a:lstStyle/>
          <a:p>
            <a:pPr algn="l" hangingPunct="0">
              <a:lnSpc>
                <a:spcPct val="120000"/>
              </a:lnSpc>
            </a:pPr>
            <a:r>
              <a:rPr lang="zh-CN" altLang="en-US" b="1" dirty="0"/>
              <a:t>科班业务，信用背书</a:t>
            </a:r>
          </a:p>
        </p:txBody>
      </p:sp>
      <p:sp>
        <p:nvSpPr>
          <p:cNvPr id="14" name="文本框 13">
            <a:extLst>
              <a:ext uri="{FF2B5EF4-FFF2-40B4-BE49-F238E27FC236}">
                <a16:creationId xmlns:a16="http://schemas.microsoft.com/office/drawing/2014/main" id="{49F151A0-3A8F-472E-9987-B24EC0864F17}"/>
              </a:ext>
            </a:extLst>
          </p:cNvPr>
          <p:cNvSpPr txBox="1"/>
          <p:nvPr/>
        </p:nvSpPr>
        <p:spPr>
          <a:xfrm>
            <a:off x="8485691" y="2180259"/>
            <a:ext cx="2986279" cy="3175421"/>
          </a:xfrm>
          <a:prstGeom prst="rect">
            <a:avLst/>
          </a:prstGeom>
          <a:noFill/>
        </p:spPr>
        <p:txBody>
          <a:bodyPr wrap="square" rtlCol="0">
            <a:spAutoFit/>
          </a:bodyPr>
          <a:lstStyle/>
          <a:p>
            <a:pPr algn="just" hangingPunct="0">
              <a:lnSpc>
                <a:spcPct val="120000"/>
              </a:lnSpc>
              <a:spcAft>
                <a:spcPts val="1200"/>
              </a:spcAft>
            </a:pPr>
            <a:r>
              <a:rPr lang="en-US" altLang="zh-CN" sz="1600" dirty="0"/>
              <a:t>2020</a:t>
            </a:r>
            <a:r>
              <a:rPr lang="zh-CN" altLang="en-US" sz="1600" dirty="0"/>
              <a:t>年，央视主播某某、联合国副秘书某某某等纷纷走进淘宝头部主播直播间，加入直播带货行列</a:t>
            </a:r>
          </a:p>
          <a:p>
            <a:pPr algn="just" hangingPunct="0">
              <a:lnSpc>
                <a:spcPct val="120000"/>
              </a:lnSpc>
              <a:spcAft>
                <a:spcPts val="1200"/>
              </a:spcAft>
            </a:pPr>
            <a:r>
              <a:rPr lang="zh-CN" altLang="en-US" sz="1600" dirty="0"/>
              <a:t>代表主流价值观和政府公信力的“国家面孔”，一方面提供了产品的质量保证，另一方面也为带货主播带来了强大的信用背书，提高了主播的公众信任度</a:t>
            </a:r>
          </a:p>
        </p:txBody>
      </p:sp>
      <p:sp>
        <p:nvSpPr>
          <p:cNvPr id="15" name="椭圆 14">
            <a:extLst>
              <a:ext uri="{FF2B5EF4-FFF2-40B4-BE49-F238E27FC236}">
                <a16:creationId xmlns:a16="http://schemas.microsoft.com/office/drawing/2014/main" id="{FCA6A481-3996-427D-80D8-0735AB2A3D76}"/>
              </a:ext>
            </a:extLst>
          </p:cNvPr>
          <p:cNvSpPr/>
          <p:nvPr/>
        </p:nvSpPr>
        <p:spPr>
          <a:xfrm>
            <a:off x="4093029" y="2180259"/>
            <a:ext cx="2583844" cy="2497484"/>
          </a:xfrm>
          <a:prstGeom prst="ellipse">
            <a:avLst/>
          </a:prstGeom>
          <a:noFill/>
          <a:ln w="6350">
            <a:gradFill>
              <a:gsLst>
                <a:gs pos="0">
                  <a:schemeClr val="accent2"/>
                </a:gs>
                <a:gs pos="50000">
                  <a:schemeClr val="accent2">
                    <a:alpha val="0"/>
                  </a:schemeClr>
                </a:gs>
              </a:gsLst>
              <a:lin ang="0" scaled="0"/>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59142913-29F8-4B30-80CB-340CE150E4A2}"/>
              </a:ext>
            </a:extLst>
          </p:cNvPr>
          <p:cNvSpPr/>
          <p:nvPr/>
        </p:nvSpPr>
        <p:spPr>
          <a:xfrm>
            <a:off x="5515127" y="2180259"/>
            <a:ext cx="2583844" cy="2497484"/>
          </a:xfrm>
          <a:prstGeom prst="ellipse">
            <a:avLst/>
          </a:prstGeom>
          <a:noFill/>
          <a:ln w="6350">
            <a:gradFill>
              <a:gsLst>
                <a:gs pos="50000">
                  <a:schemeClr val="accent3">
                    <a:alpha val="0"/>
                  </a:schemeClr>
                </a:gs>
                <a:gs pos="100000">
                  <a:schemeClr val="accent3"/>
                </a:gs>
              </a:gsLst>
              <a:lin ang="0" scaled="0"/>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a:extLst>
              <a:ext uri="{FF2B5EF4-FFF2-40B4-BE49-F238E27FC236}">
                <a16:creationId xmlns:a16="http://schemas.microsoft.com/office/drawing/2014/main" id="{AE1B7854-25D7-4093-8CE4-A46E7B7B42A9}"/>
              </a:ext>
            </a:extLst>
          </p:cNvPr>
          <p:cNvSpPr/>
          <p:nvPr/>
        </p:nvSpPr>
        <p:spPr>
          <a:xfrm>
            <a:off x="5445760" y="6042430"/>
            <a:ext cx="6746240" cy="815570"/>
          </a:xfrm>
          <a:custGeom>
            <a:avLst/>
            <a:gdLst>
              <a:gd name="connsiteX0" fmla="*/ 3962400 w 6746240"/>
              <a:gd name="connsiteY0" fmla="*/ 1652 h 815570"/>
              <a:gd name="connsiteX1" fmla="*/ 6631652 w 6746240"/>
              <a:gd name="connsiteY1" fmla="*/ 460275 h 815570"/>
              <a:gd name="connsiteX2" fmla="*/ 6746240 w 6746240"/>
              <a:gd name="connsiteY2" fmla="*/ 490063 h 815570"/>
              <a:gd name="connsiteX3" fmla="*/ 6746240 w 6746240"/>
              <a:gd name="connsiteY3" fmla="*/ 815570 h 815570"/>
              <a:gd name="connsiteX4" fmla="*/ 23107 w 6746240"/>
              <a:gd name="connsiteY4" fmla="*/ 815570 h 815570"/>
              <a:gd name="connsiteX5" fmla="*/ 0 w 6746240"/>
              <a:gd name="connsiteY5" fmla="*/ 519812 h 815570"/>
              <a:gd name="connsiteX6" fmla="*/ 3962400 w 6746240"/>
              <a:gd name="connsiteY6" fmla="*/ 1652 h 81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815570">
                <a:moveTo>
                  <a:pt x="3962400" y="1652"/>
                </a:moveTo>
                <a:cubicBezTo>
                  <a:pt x="4815734" y="19115"/>
                  <a:pt x="5868359" y="263881"/>
                  <a:pt x="6631652" y="460275"/>
                </a:cubicBezTo>
                <a:lnTo>
                  <a:pt x="6746240" y="490063"/>
                </a:lnTo>
                <a:lnTo>
                  <a:pt x="6746240" y="815570"/>
                </a:lnTo>
                <a:lnTo>
                  <a:pt x="23107" y="815570"/>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20">
            <a:extLst>
              <a:ext uri="{FF2B5EF4-FFF2-40B4-BE49-F238E27FC236}">
                <a16:creationId xmlns:a16="http://schemas.microsoft.com/office/drawing/2014/main" id="{D712A286-C621-4B86-BC07-150FB7BCADDC}"/>
              </a:ext>
            </a:extLst>
          </p:cNvPr>
          <p:cNvSpPr/>
          <p:nvPr/>
        </p:nvSpPr>
        <p:spPr>
          <a:xfrm>
            <a:off x="0" y="6130814"/>
            <a:ext cx="10563794" cy="727186"/>
          </a:xfrm>
          <a:custGeom>
            <a:avLst/>
            <a:gdLst>
              <a:gd name="connsiteX0" fmla="*/ 0 w 10563794"/>
              <a:gd name="connsiteY0" fmla="*/ 278 h 727186"/>
              <a:gd name="connsiteX1" fmla="*/ 648084 w 10563794"/>
              <a:gd name="connsiteY1" fmla="*/ 120974 h 727186"/>
              <a:gd name="connsiteX2" fmla="*/ 2904564 w 10563794"/>
              <a:gd name="connsiteY2" fmla="*/ 337597 h 727186"/>
              <a:gd name="connsiteX3" fmla="*/ 6929717 w 10563794"/>
              <a:gd name="connsiteY3" fmla="*/ 14868 h 727186"/>
              <a:gd name="connsiteX4" fmla="*/ 10196511 w 10563794"/>
              <a:gd name="connsiteY4" fmla="*/ 628180 h 727186"/>
              <a:gd name="connsiteX5" fmla="*/ 10563794 w 10563794"/>
              <a:gd name="connsiteY5" fmla="*/ 727186 h 727186"/>
              <a:gd name="connsiteX6" fmla="*/ 0 w 10563794"/>
              <a:gd name="connsiteY6" fmla="*/ 727186 h 72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3794" h="727186">
                <a:moveTo>
                  <a:pt x="0" y="278"/>
                </a:moveTo>
                <a:lnTo>
                  <a:pt x="648084" y="120974"/>
                </a:lnTo>
                <a:cubicBezTo>
                  <a:pt x="1322714" y="239826"/>
                  <a:pt x="2036108" y="335356"/>
                  <a:pt x="2904564" y="337597"/>
                </a:cubicBezTo>
                <a:cubicBezTo>
                  <a:pt x="4062505" y="340585"/>
                  <a:pt x="5528235" y="-83744"/>
                  <a:pt x="6929717" y="14868"/>
                </a:cubicBezTo>
                <a:cubicBezTo>
                  <a:pt x="7980829" y="88827"/>
                  <a:pt x="9082366" y="336757"/>
                  <a:pt x="10196511" y="628180"/>
                </a:cubicBezTo>
                <a:lnTo>
                  <a:pt x="10563794" y="727186"/>
                </a:lnTo>
                <a:lnTo>
                  <a:pt x="0" y="727186"/>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639035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7728C0A6-FB76-4F24-8C1B-EF378480F1C3}"/>
              </a:ext>
            </a:extLst>
          </p:cNvPr>
          <p:cNvSpPr txBox="1"/>
          <p:nvPr/>
        </p:nvSpPr>
        <p:spPr>
          <a:xfrm>
            <a:off x="2213157" y="2065712"/>
            <a:ext cx="1415772" cy="2726575"/>
          </a:xfrm>
          <a:prstGeom prst="rect">
            <a:avLst/>
          </a:prstGeom>
          <a:noFill/>
        </p:spPr>
        <p:txBody>
          <a:bodyPr vert="eaVert" wrap="square" rtlCol="0">
            <a:spAutoFit/>
          </a:bodyPr>
          <a:lstStyle/>
          <a:p>
            <a:pPr algn="dist"/>
            <a:r>
              <a:rPr lang="zh-CN" altLang="en-US" sz="8000" b="1" dirty="0">
                <a:solidFill>
                  <a:schemeClr val="bg1"/>
                </a:solidFill>
                <a:latin typeface="+mj-ea"/>
                <a:ea typeface="+mj-ea"/>
              </a:rPr>
              <a:t>目录</a:t>
            </a:r>
          </a:p>
        </p:txBody>
      </p:sp>
      <p:sp>
        <p:nvSpPr>
          <p:cNvPr id="7" name="文本框 6">
            <a:extLst>
              <a:ext uri="{FF2B5EF4-FFF2-40B4-BE49-F238E27FC236}">
                <a16:creationId xmlns:a16="http://schemas.microsoft.com/office/drawing/2014/main" id="{820B7F06-437F-421F-82F9-184EE07EC4AC}"/>
              </a:ext>
            </a:extLst>
          </p:cNvPr>
          <p:cNvSpPr txBox="1"/>
          <p:nvPr/>
        </p:nvSpPr>
        <p:spPr>
          <a:xfrm>
            <a:off x="2405518" y="3290499"/>
            <a:ext cx="1031051" cy="276999"/>
          </a:xfrm>
          <a:prstGeom prst="rect">
            <a:avLst/>
          </a:prstGeom>
          <a:noFill/>
        </p:spPr>
        <p:txBody>
          <a:bodyPr wrap="none" rtlCol="0">
            <a:spAutoFit/>
          </a:bodyPr>
          <a:lstStyle/>
          <a:p>
            <a:r>
              <a:rPr lang="en-US" altLang="zh-CN" sz="1200" dirty="0">
                <a:solidFill>
                  <a:schemeClr val="bg1"/>
                </a:solidFill>
              </a:rPr>
              <a:t>CONTENTS</a:t>
            </a:r>
            <a:endParaRPr lang="zh-CN" altLang="en-US" sz="1200" dirty="0">
              <a:solidFill>
                <a:schemeClr val="bg1"/>
              </a:solidFill>
            </a:endParaRPr>
          </a:p>
        </p:txBody>
      </p:sp>
      <p:sp>
        <p:nvSpPr>
          <p:cNvPr id="9" name="文本框 8">
            <a:extLst>
              <a:ext uri="{FF2B5EF4-FFF2-40B4-BE49-F238E27FC236}">
                <a16:creationId xmlns:a16="http://schemas.microsoft.com/office/drawing/2014/main" id="{E4EA0473-3EB3-4EEC-B1EB-22B82E267662}"/>
              </a:ext>
            </a:extLst>
          </p:cNvPr>
          <p:cNvSpPr txBox="1"/>
          <p:nvPr/>
        </p:nvSpPr>
        <p:spPr>
          <a:xfrm>
            <a:off x="4232362" y="2164144"/>
            <a:ext cx="1181734" cy="1169551"/>
          </a:xfrm>
          <a:prstGeom prst="rect">
            <a:avLst/>
          </a:prstGeom>
          <a:noFill/>
        </p:spPr>
        <p:txBody>
          <a:bodyPr wrap="none" rtlCol="0">
            <a:spAutoFit/>
          </a:bodyPr>
          <a:lstStyle/>
          <a:p>
            <a:r>
              <a:rPr lang="en-US" altLang="zh-CN" sz="7000" b="1" dirty="0">
                <a:solidFill>
                  <a:schemeClr val="bg1"/>
                </a:solidFill>
              </a:rPr>
              <a:t>01</a:t>
            </a:r>
            <a:endParaRPr lang="zh-CN" altLang="en-US" sz="7000" b="1" dirty="0">
              <a:solidFill>
                <a:schemeClr val="bg1"/>
              </a:solidFill>
            </a:endParaRPr>
          </a:p>
        </p:txBody>
      </p:sp>
      <p:sp>
        <p:nvSpPr>
          <p:cNvPr id="10" name="文本框 9">
            <a:extLst>
              <a:ext uri="{FF2B5EF4-FFF2-40B4-BE49-F238E27FC236}">
                <a16:creationId xmlns:a16="http://schemas.microsoft.com/office/drawing/2014/main" id="{E6C0BFA0-7D7E-48F6-A7EF-FD30E0FFF401}"/>
              </a:ext>
            </a:extLst>
          </p:cNvPr>
          <p:cNvSpPr txBox="1"/>
          <p:nvPr/>
        </p:nvSpPr>
        <p:spPr>
          <a:xfrm>
            <a:off x="5286512" y="2693906"/>
            <a:ext cx="1569660" cy="461665"/>
          </a:xfrm>
          <a:prstGeom prst="rect">
            <a:avLst/>
          </a:prstGeom>
          <a:noFill/>
        </p:spPr>
        <p:txBody>
          <a:bodyPr wrap="none" rtlCol="0">
            <a:spAutoFit/>
          </a:bodyPr>
          <a:lstStyle/>
          <a:p>
            <a:r>
              <a:rPr lang="zh-CN" altLang="en-US" sz="2400" b="1" spc="300" dirty="0">
                <a:solidFill>
                  <a:schemeClr val="bg1"/>
                </a:solidFill>
              </a:rPr>
              <a:t>行业总览</a:t>
            </a:r>
          </a:p>
        </p:txBody>
      </p:sp>
      <p:cxnSp>
        <p:nvCxnSpPr>
          <p:cNvPr id="13" name="直接连接符 12">
            <a:extLst>
              <a:ext uri="{FF2B5EF4-FFF2-40B4-BE49-F238E27FC236}">
                <a16:creationId xmlns:a16="http://schemas.microsoft.com/office/drawing/2014/main" id="{F0285E49-EECA-453C-99EA-BA850FB833C9}"/>
              </a:ext>
            </a:extLst>
          </p:cNvPr>
          <p:cNvCxnSpPr>
            <a:cxnSpLocks/>
          </p:cNvCxnSpPr>
          <p:nvPr/>
        </p:nvCxnSpPr>
        <p:spPr>
          <a:xfrm>
            <a:off x="5385542" y="2662156"/>
            <a:ext cx="13177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6B2F60DE-F7B4-4874-BA70-8477B613AB67}"/>
              </a:ext>
            </a:extLst>
          </p:cNvPr>
          <p:cNvSpPr txBox="1"/>
          <p:nvPr/>
        </p:nvSpPr>
        <p:spPr>
          <a:xfrm>
            <a:off x="5289051" y="2340706"/>
            <a:ext cx="1515868" cy="307777"/>
          </a:xfrm>
          <a:prstGeom prst="rect">
            <a:avLst/>
          </a:prstGeom>
          <a:noFill/>
        </p:spPr>
        <p:txBody>
          <a:bodyPr wrap="square" rtlCol="0">
            <a:spAutoFit/>
          </a:bodyPr>
          <a:lstStyle/>
          <a:p>
            <a:pPr algn="dist"/>
            <a:r>
              <a:rPr lang="en-US" altLang="zh-CN" sz="1400" dirty="0">
                <a:solidFill>
                  <a:schemeClr val="bg1"/>
                </a:solidFill>
              </a:rPr>
              <a:t>PART ONE</a:t>
            </a:r>
            <a:endParaRPr lang="zh-CN" altLang="en-US" sz="1400" dirty="0">
              <a:solidFill>
                <a:schemeClr val="bg1"/>
              </a:solidFill>
            </a:endParaRPr>
          </a:p>
        </p:txBody>
      </p:sp>
      <p:sp>
        <p:nvSpPr>
          <p:cNvPr id="16" name="文本框 15">
            <a:extLst>
              <a:ext uri="{FF2B5EF4-FFF2-40B4-BE49-F238E27FC236}">
                <a16:creationId xmlns:a16="http://schemas.microsoft.com/office/drawing/2014/main" id="{633D634F-5865-4639-AB84-0BAD84DFED9B}"/>
              </a:ext>
            </a:extLst>
          </p:cNvPr>
          <p:cNvSpPr txBox="1"/>
          <p:nvPr/>
        </p:nvSpPr>
        <p:spPr>
          <a:xfrm>
            <a:off x="7536858" y="2164144"/>
            <a:ext cx="1181734" cy="1169551"/>
          </a:xfrm>
          <a:prstGeom prst="rect">
            <a:avLst/>
          </a:prstGeom>
          <a:noFill/>
        </p:spPr>
        <p:txBody>
          <a:bodyPr wrap="none" rtlCol="0">
            <a:spAutoFit/>
          </a:bodyPr>
          <a:lstStyle/>
          <a:p>
            <a:r>
              <a:rPr lang="en-US" altLang="zh-CN" sz="7000" b="1" dirty="0">
                <a:solidFill>
                  <a:schemeClr val="bg1"/>
                </a:solidFill>
              </a:rPr>
              <a:t>02</a:t>
            </a:r>
            <a:endParaRPr lang="zh-CN" altLang="en-US" sz="7000" b="1" dirty="0">
              <a:solidFill>
                <a:schemeClr val="bg1"/>
              </a:solidFill>
            </a:endParaRPr>
          </a:p>
        </p:txBody>
      </p:sp>
      <p:sp>
        <p:nvSpPr>
          <p:cNvPr id="17" name="文本框 16">
            <a:extLst>
              <a:ext uri="{FF2B5EF4-FFF2-40B4-BE49-F238E27FC236}">
                <a16:creationId xmlns:a16="http://schemas.microsoft.com/office/drawing/2014/main" id="{723836E0-9BFF-4103-A28F-4C6AADE2597F}"/>
              </a:ext>
            </a:extLst>
          </p:cNvPr>
          <p:cNvSpPr txBox="1"/>
          <p:nvPr/>
        </p:nvSpPr>
        <p:spPr>
          <a:xfrm>
            <a:off x="8590760" y="2693906"/>
            <a:ext cx="1569660" cy="461665"/>
          </a:xfrm>
          <a:prstGeom prst="rect">
            <a:avLst/>
          </a:prstGeom>
          <a:noFill/>
        </p:spPr>
        <p:txBody>
          <a:bodyPr wrap="none" rtlCol="0">
            <a:spAutoFit/>
          </a:bodyPr>
          <a:lstStyle/>
          <a:p>
            <a:r>
              <a:rPr lang="zh-CN" altLang="en-US" sz="2400" b="1" spc="300" dirty="0">
                <a:solidFill>
                  <a:schemeClr val="bg1"/>
                </a:solidFill>
              </a:rPr>
              <a:t>商业发展</a:t>
            </a:r>
          </a:p>
        </p:txBody>
      </p:sp>
      <p:cxnSp>
        <p:nvCxnSpPr>
          <p:cNvPr id="18" name="直接连接符 17">
            <a:extLst>
              <a:ext uri="{FF2B5EF4-FFF2-40B4-BE49-F238E27FC236}">
                <a16:creationId xmlns:a16="http://schemas.microsoft.com/office/drawing/2014/main" id="{58A53FBF-31ED-4146-867C-95C901E7145D}"/>
              </a:ext>
            </a:extLst>
          </p:cNvPr>
          <p:cNvCxnSpPr>
            <a:cxnSpLocks/>
          </p:cNvCxnSpPr>
          <p:nvPr/>
        </p:nvCxnSpPr>
        <p:spPr>
          <a:xfrm>
            <a:off x="8689790" y="2662156"/>
            <a:ext cx="13177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4988445D-14CB-4703-B282-AA86050CBA7E}"/>
              </a:ext>
            </a:extLst>
          </p:cNvPr>
          <p:cNvSpPr txBox="1"/>
          <p:nvPr/>
        </p:nvSpPr>
        <p:spPr>
          <a:xfrm>
            <a:off x="8593299" y="2340706"/>
            <a:ext cx="1515868" cy="307777"/>
          </a:xfrm>
          <a:prstGeom prst="rect">
            <a:avLst/>
          </a:prstGeom>
          <a:noFill/>
        </p:spPr>
        <p:txBody>
          <a:bodyPr wrap="square" rtlCol="0">
            <a:spAutoFit/>
          </a:bodyPr>
          <a:lstStyle/>
          <a:p>
            <a:pPr algn="dist"/>
            <a:r>
              <a:rPr lang="en-US" altLang="zh-CN" sz="1400" dirty="0">
                <a:solidFill>
                  <a:schemeClr val="bg1"/>
                </a:solidFill>
              </a:rPr>
              <a:t>PART TWO</a:t>
            </a:r>
            <a:endParaRPr lang="zh-CN" altLang="en-US" sz="1400" dirty="0">
              <a:solidFill>
                <a:schemeClr val="bg1"/>
              </a:solidFill>
            </a:endParaRPr>
          </a:p>
        </p:txBody>
      </p:sp>
      <p:sp>
        <p:nvSpPr>
          <p:cNvPr id="20" name="文本框 19">
            <a:extLst>
              <a:ext uri="{FF2B5EF4-FFF2-40B4-BE49-F238E27FC236}">
                <a16:creationId xmlns:a16="http://schemas.microsoft.com/office/drawing/2014/main" id="{EEB66CD6-8E05-4B6E-A0B6-6167A988E9D1}"/>
              </a:ext>
            </a:extLst>
          </p:cNvPr>
          <p:cNvSpPr txBox="1"/>
          <p:nvPr/>
        </p:nvSpPr>
        <p:spPr>
          <a:xfrm>
            <a:off x="4232362" y="3503813"/>
            <a:ext cx="1181734" cy="1169551"/>
          </a:xfrm>
          <a:prstGeom prst="rect">
            <a:avLst/>
          </a:prstGeom>
          <a:noFill/>
        </p:spPr>
        <p:txBody>
          <a:bodyPr wrap="none" rtlCol="0">
            <a:spAutoFit/>
          </a:bodyPr>
          <a:lstStyle/>
          <a:p>
            <a:r>
              <a:rPr lang="en-US" altLang="zh-CN" sz="7000" b="1" dirty="0">
                <a:solidFill>
                  <a:schemeClr val="bg1"/>
                </a:solidFill>
              </a:rPr>
              <a:t>03</a:t>
            </a:r>
            <a:endParaRPr lang="zh-CN" altLang="en-US" sz="7000" b="1" dirty="0">
              <a:solidFill>
                <a:schemeClr val="bg1"/>
              </a:solidFill>
            </a:endParaRPr>
          </a:p>
        </p:txBody>
      </p:sp>
      <p:sp>
        <p:nvSpPr>
          <p:cNvPr id="21" name="文本框 20">
            <a:extLst>
              <a:ext uri="{FF2B5EF4-FFF2-40B4-BE49-F238E27FC236}">
                <a16:creationId xmlns:a16="http://schemas.microsoft.com/office/drawing/2014/main" id="{C2892184-090A-4FBF-93FD-1ACCF8AD0DF5}"/>
              </a:ext>
            </a:extLst>
          </p:cNvPr>
          <p:cNvSpPr txBox="1"/>
          <p:nvPr/>
        </p:nvSpPr>
        <p:spPr>
          <a:xfrm>
            <a:off x="5286512" y="4033575"/>
            <a:ext cx="1569660" cy="461665"/>
          </a:xfrm>
          <a:prstGeom prst="rect">
            <a:avLst/>
          </a:prstGeom>
          <a:noFill/>
        </p:spPr>
        <p:txBody>
          <a:bodyPr wrap="none" rtlCol="0">
            <a:spAutoFit/>
          </a:bodyPr>
          <a:lstStyle/>
          <a:p>
            <a:r>
              <a:rPr lang="zh-CN" altLang="en-US" sz="2400" b="1" spc="300" dirty="0">
                <a:solidFill>
                  <a:schemeClr val="bg1"/>
                </a:solidFill>
              </a:rPr>
              <a:t>供给发展</a:t>
            </a:r>
          </a:p>
        </p:txBody>
      </p:sp>
      <p:cxnSp>
        <p:nvCxnSpPr>
          <p:cNvPr id="22" name="直接连接符 21">
            <a:extLst>
              <a:ext uri="{FF2B5EF4-FFF2-40B4-BE49-F238E27FC236}">
                <a16:creationId xmlns:a16="http://schemas.microsoft.com/office/drawing/2014/main" id="{1CBA294F-5295-4C88-BF3B-BE626FB333A4}"/>
              </a:ext>
            </a:extLst>
          </p:cNvPr>
          <p:cNvCxnSpPr>
            <a:cxnSpLocks/>
          </p:cNvCxnSpPr>
          <p:nvPr/>
        </p:nvCxnSpPr>
        <p:spPr>
          <a:xfrm>
            <a:off x="5385542" y="4001825"/>
            <a:ext cx="13177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02A3120B-4EB8-4C87-B1F5-94533DA1A547}"/>
              </a:ext>
            </a:extLst>
          </p:cNvPr>
          <p:cNvSpPr txBox="1"/>
          <p:nvPr/>
        </p:nvSpPr>
        <p:spPr>
          <a:xfrm>
            <a:off x="5289051" y="3680375"/>
            <a:ext cx="1515868" cy="307777"/>
          </a:xfrm>
          <a:prstGeom prst="rect">
            <a:avLst/>
          </a:prstGeom>
          <a:noFill/>
        </p:spPr>
        <p:txBody>
          <a:bodyPr wrap="square" rtlCol="0">
            <a:spAutoFit/>
          </a:bodyPr>
          <a:lstStyle/>
          <a:p>
            <a:pPr algn="dist"/>
            <a:r>
              <a:rPr lang="en-US" altLang="zh-CN" sz="1400" dirty="0">
                <a:solidFill>
                  <a:schemeClr val="bg1"/>
                </a:solidFill>
              </a:rPr>
              <a:t>PART THREE</a:t>
            </a:r>
            <a:endParaRPr lang="zh-CN" altLang="en-US" sz="1400" dirty="0">
              <a:solidFill>
                <a:schemeClr val="bg1"/>
              </a:solidFill>
            </a:endParaRPr>
          </a:p>
        </p:txBody>
      </p:sp>
      <p:sp>
        <p:nvSpPr>
          <p:cNvPr id="24" name="文本框 23">
            <a:extLst>
              <a:ext uri="{FF2B5EF4-FFF2-40B4-BE49-F238E27FC236}">
                <a16:creationId xmlns:a16="http://schemas.microsoft.com/office/drawing/2014/main" id="{3AFBAD12-452A-41E5-94C9-BE5E3FA5A935}"/>
              </a:ext>
            </a:extLst>
          </p:cNvPr>
          <p:cNvSpPr txBox="1"/>
          <p:nvPr/>
        </p:nvSpPr>
        <p:spPr>
          <a:xfrm>
            <a:off x="7536858" y="3503813"/>
            <a:ext cx="1181734" cy="1169551"/>
          </a:xfrm>
          <a:prstGeom prst="rect">
            <a:avLst/>
          </a:prstGeom>
          <a:noFill/>
        </p:spPr>
        <p:txBody>
          <a:bodyPr wrap="none" rtlCol="0">
            <a:spAutoFit/>
          </a:bodyPr>
          <a:lstStyle/>
          <a:p>
            <a:r>
              <a:rPr lang="en-US" altLang="zh-CN" sz="7000" b="1" dirty="0">
                <a:solidFill>
                  <a:schemeClr val="bg1"/>
                </a:solidFill>
              </a:rPr>
              <a:t>04</a:t>
            </a:r>
            <a:endParaRPr lang="zh-CN" altLang="en-US" sz="7000" b="1" dirty="0">
              <a:solidFill>
                <a:schemeClr val="bg1"/>
              </a:solidFill>
            </a:endParaRPr>
          </a:p>
        </p:txBody>
      </p:sp>
      <p:sp>
        <p:nvSpPr>
          <p:cNvPr id="25" name="文本框 24">
            <a:extLst>
              <a:ext uri="{FF2B5EF4-FFF2-40B4-BE49-F238E27FC236}">
                <a16:creationId xmlns:a16="http://schemas.microsoft.com/office/drawing/2014/main" id="{3B9AE8C6-9A5D-4A20-803B-3B9839DE4DC8}"/>
              </a:ext>
            </a:extLst>
          </p:cNvPr>
          <p:cNvSpPr txBox="1"/>
          <p:nvPr/>
        </p:nvSpPr>
        <p:spPr>
          <a:xfrm>
            <a:off x="8590760" y="4033575"/>
            <a:ext cx="1569660" cy="461665"/>
          </a:xfrm>
          <a:prstGeom prst="rect">
            <a:avLst/>
          </a:prstGeom>
          <a:noFill/>
        </p:spPr>
        <p:txBody>
          <a:bodyPr wrap="none" rtlCol="0">
            <a:spAutoFit/>
          </a:bodyPr>
          <a:lstStyle/>
          <a:p>
            <a:r>
              <a:rPr lang="zh-CN" altLang="en-US" sz="2400" b="1" spc="300" dirty="0">
                <a:solidFill>
                  <a:schemeClr val="bg1"/>
                </a:solidFill>
              </a:rPr>
              <a:t>需求发展</a:t>
            </a:r>
          </a:p>
        </p:txBody>
      </p:sp>
      <p:cxnSp>
        <p:nvCxnSpPr>
          <p:cNvPr id="26" name="直接连接符 25">
            <a:extLst>
              <a:ext uri="{FF2B5EF4-FFF2-40B4-BE49-F238E27FC236}">
                <a16:creationId xmlns:a16="http://schemas.microsoft.com/office/drawing/2014/main" id="{3A522728-7A28-4EF8-BD0E-01134B2371F6}"/>
              </a:ext>
            </a:extLst>
          </p:cNvPr>
          <p:cNvCxnSpPr>
            <a:cxnSpLocks/>
          </p:cNvCxnSpPr>
          <p:nvPr/>
        </p:nvCxnSpPr>
        <p:spPr>
          <a:xfrm>
            <a:off x="8689790" y="4001825"/>
            <a:ext cx="13177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4664C27B-AA53-4845-A7E5-AEF8D951D9E9}"/>
              </a:ext>
            </a:extLst>
          </p:cNvPr>
          <p:cNvSpPr txBox="1"/>
          <p:nvPr/>
        </p:nvSpPr>
        <p:spPr>
          <a:xfrm>
            <a:off x="8593299" y="3680375"/>
            <a:ext cx="1515868" cy="307777"/>
          </a:xfrm>
          <a:prstGeom prst="rect">
            <a:avLst/>
          </a:prstGeom>
          <a:noFill/>
        </p:spPr>
        <p:txBody>
          <a:bodyPr wrap="square" rtlCol="0">
            <a:spAutoFit/>
          </a:bodyPr>
          <a:lstStyle/>
          <a:p>
            <a:pPr algn="dist"/>
            <a:r>
              <a:rPr lang="en-US" altLang="zh-CN" sz="1400" dirty="0">
                <a:solidFill>
                  <a:schemeClr val="bg1"/>
                </a:solidFill>
              </a:rPr>
              <a:t>PART FOUR</a:t>
            </a:r>
            <a:endParaRPr lang="zh-CN" altLang="en-US" sz="1400" dirty="0">
              <a:solidFill>
                <a:schemeClr val="bg1"/>
              </a:solidFill>
            </a:endParaRPr>
          </a:p>
        </p:txBody>
      </p:sp>
    </p:spTree>
    <p:extLst>
      <p:ext uri="{BB962C8B-B14F-4D97-AF65-F5344CB8AC3E}">
        <p14:creationId xmlns:p14="http://schemas.microsoft.com/office/powerpoint/2010/main" val="1230340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5FDFFF6-6821-45BB-9E04-A80F71E827FA}"/>
              </a:ext>
            </a:extLst>
          </p:cNvPr>
          <p:cNvSpPr>
            <a:spLocks noGrp="1"/>
          </p:cNvSpPr>
          <p:nvPr>
            <p:ph type="body" sz="quarter" idx="10"/>
          </p:nvPr>
        </p:nvSpPr>
        <p:spPr/>
        <p:txBody>
          <a:bodyPr/>
          <a:lstStyle/>
          <a:p>
            <a:r>
              <a:rPr lang="zh-CN" altLang="en-US" dirty="0"/>
              <a:t>官方媒体引导公共舆论</a:t>
            </a:r>
          </a:p>
        </p:txBody>
      </p:sp>
      <p:grpSp>
        <p:nvGrpSpPr>
          <p:cNvPr id="36" name="组合 35">
            <a:extLst>
              <a:ext uri="{FF2B5EF4-FFF2-40B4-BE49-F238E27FC236}">
                <a16:creationId xmlns:a16="http://schemas.microsoft.com/office/drawing/2014/main" id="{4BA61235-BAF1-4538-9C35-7E3AC771D3F3}"/>
              </a:ext>
            </a:extLst>
          </p:cNvPr>
          <p:cNvGrpSpPr/>
          <p:nvPr/>
        </p:nvGrpSpPr>
        <p:grpSpPr>
          <a:xfrm>
            <a:off x="4469771" y="-292145"/>
            <a:ext cx="8088762" cy="8088756"/>
            <a:chOff x="4469771" y="-292145"/>
            <a:chExt cx="8088762" cy="8088756"/>
          </a:xfrm>
        </p:grpSpPr>
        <p:sp>
          <p:nvSpPr>
            <p:cNvPr id="4" name="椭圆 3">
              <a:extLst>
                <a:ext uri="{FF2B5EF4-FFF2-40B4-BE49-F238E27FC236}">
                  <a16:creationId xmlns:a16="http://schemas.microsoft.com/office/drawing/2014/main" id="{5D25042F-7C93-4DE9-8589-F3A5DB645752}"/>
                </a:ext>
              </a:extLst>
            </p:cNvPr>
            <p:cNvSpPr/>
            <p:nvPr/>
          </p:nvSpPr>
          <p:spPr>
            <a:xfrm>
              <a:off x="7734043" y="2972124"/>
              <a:ext cx="1560216" cy="1560216"/>
            </a:xfrm>
            <a:prstGeom prst="ellipse">
              <a:avLst/>
            </a:prstGeom>
            <a:noFill/>
            <a:ln w="3175">
              <a:solidFill>
                <a:schemeClr val="accent3">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椭圆 26">
              <a:extLst>
                <a:ext uri="{FF2B5EF4-FFF2-40B4-BE49-F238E27FC236}">
                  <a16:creationId xmlns:a16="http://schemas.microsoft.com/office/drawing/2014/main" id="{0E659098-B916-4871-BCCD-C0EF0F31F5AA}"/>
                </a:ext>
              </a:extLst>
            </p:cNvPr>
            <p:cNvSpPr/>
            <p:nvPr/>
          </p:nvSpPr>
          <p:spPr>
            <a:xfrm>
              <a:off x="7189998" y="2428079"/>
              <a:ext cx="2648307" cy="2648306"/>
            </a:xfrm>
            <a:prstGeom prst="ellipse">
              <a:avLst/>
            </a:prstGeom>
            <a:noFill/>
            <a:ln w="3175" cap="flat" cmpd="sng" algn="ctr">
              <a:solidFill>
                <a:schemeClr val="accent3">
                  <a:lumMod val="100000"/>
                  <a:alpha val="28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8" name="椭圆 27">
              <a:extLst>
                <a:ext uri="{FF2B5EF4-FFF2-40B4-BE49-F238E27FC236}">
                  <a16:creationId xmlns:a16="http://schemas.microsoft.com/office/drawing/2014/main" id="{430D3801-A6DE-49F8-95A9-DD1F8B2513CD}"/>
                </a:ext>
              </a:extLst>
            </p:cNvPr>
            <p:cNvSpPr/>
            <p:nvPr/>
          </p:nvSpPr>
          <p:spPr>
            <a:xfrm>
              <a:off x="6645952" y="1884034"/>
              <a:ext cx="3736398" cy="3736396"/>
            </a:xfrm>
            <a:prstGeom prst="ellipse">
              <a:avLst/>
            </a:prstGeom>
            <a:noFill/>
            <a:ln w="3175" cap="flat" cmpd="sng" algn="ctr">
              <a:solidFill>
                <a:schemeClr val="accent3">
                  <a:lumMod val="100000"/>
                  <a:alpha val="21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9" name="椭圆 28">
              <a:extLst>
                <a:ext uri="{FF2B5EF4-FFF2-40B4-BE49-F238E27FC236}">
                  <a16:creationId xmlns:a16="http://schemas.microsoft.com/office/drawing/2014/main" id="{D0CC247C-6B61-4911-B36E-B517910074B8}"/>
                </a:ext>
              </a:extLst>
            </p:cNvPr>
            <p:cNvSpPr/>
            <p:nvPr/>
          </p:nvSpPr>
          <p:spPr>
            <a:xfrm>
              <a:off x="6101907" y="1339990"/>
              <a:ext cx="4824489" cy="4824486"/>
            </a:xfrm>
            <a:prstGeom prst="ellipse">
              <a:avLst/>
            </a:prstGeom>
            <a:noFill/>
            <a:ln w="3175" cap="flat" cmpd="sng" algn="ctr">
              <a:solidFill>
                <a:schemeClr val="accent3">
                  <a:lumMod val="100000"/>
                  <a:alpha val="17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0" name="椭圆 29">
              <a:extLst>
                <a:ext uri="{FF2B5EF4-FFF2-40B4-BE49-F238E27FC236}">
                  <a16:creationId xmlns:a16="http://schemas.microsoft.com/office/drawing/2014/main" id="{6271E184-B86D-4D58-A262-C8AC791C89A9}"/>
                </a:ext>
              </a:extLst>
            </p:cNvPr>
            <p:cNvSpPr/>
            <p:nvPr/>
          </p:nvSpPr>
          <p:spPr>
            <a:xfrm>
              <a:off x="5557862" y="795945"/>
              <a:ext cx="5912580" cy="5912576"/>
            </a:xfrm>
            <a:prstGeom prst="ellipse">
              <a:avLst/>
            </a:prstGeom>
            <a:noFill/>
            <a:ln w="3175" cap="flat" cmpd="sng" algn="ctr">
              <a:solidFill>
                <a:schemeClr val="accent3">
                  <a:lumMod val="100000"/>
                  <a:alpha val="13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1" name="椭圆 30">
              <a:extLst>
                <a:ext uri="{FF2B5EF4-FFF2-40B4-BE49-F238E27FC236}">
                  <a16:creationId xmlns:a16="http://schemas.microsoft.com/office/drawing/2014/main" id="{3877E4FE-C1F6-4803-A647-F96606FA6652}"/>
                </a:ext>
              </a:extLst>
            </p:cNvPr>
            <p:cNvSpPr/>
            <p:nvPr/>
          </p:nvSpPr>
          <p:spPr>
            <a:xfrm>
              <a:off x="5013816" y="251900"/>
              <a:ext cx="7000671" cy="7000666"/>
            </a:xfrm>
            <a:prstGeom prst="ellipse">
              <a:avLst/>
            </a:prstGeom>
            <a:noFill/>
            <a:ln w="3175" cap="flat" cmpd="sng" algn="ctr">
              <a:solidFill>
                <a:schemeClr val="accent3">
                  <a:lumMod val="100000"/>
                  <a:alpha val="8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 name="椭圆 25">
              <a:extLst>
                <a:ext uri="{FF2B5EF4-FFF2-40B4-BE49-F238E27FC236}">
                  <a16:creationId xmlns:a16="http://schemas.microsoft.com/office/drawing/2014/main" id="{3D811298-2223-40F8-8F73-191300FFD616}"/>
                </a:ext>
              </a:extLst>
            </p:cNvPr>
            <p:cNvSpPr/>
            <p:nvPr/>
          </p:nvSpPr>
          <p:spPr>
            <a:xfrm>
              <a:off x="4469771" y="-292145"/>
              <a:ext cx="8088762" cy="8088756"/>
            </a:xfrm>
            <a:prstGeom prst="ellipse">
              <a:avLst/>
            </a:prstGeom>
            <a:noFill/>
            <a:ln w="3175">
              <a:solidFill>
                <a:schemeClr val="accent3">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形 34" descr="无线话筒 轮廓">
              <a:extLst>
                <a:ext uri="{FF2B5EF4-FFF2-40B4-BE49-F238E27FC236}">
                  <a16:creationId xmlns:a16="http://schemas.microsoft.com/office/drawing/2014/main" id="{781DAE81-95BF-47E3-928F-932D9EA206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5434" y="3423515"/>
              <a:ext cx="657436" cy="657436"/>
            </a:xfrm>
            <a:prstGeom prst="rect">
              <a:avLst/>
            </a:prstGeom>
          </p:spPr>
        </p:pic>
      </p:grpSp>
      <p:grpSp>
        <p:nvGrpSpPr>
          <p:cNvPr id="19" name="组合 18">
            <a:extLst>
              <a:ext uri="{FF2B5EF4-FFF2-40B4-BE49-F238E27FC236}">
                <a16:creationId xmlns:a16="http://schemas.microsoft.com/office/drawing/2014/main" id="{B3D4250C-F9C5-49AA-9BE9-D75AA9CAD2E2}"/>
              </a:ext>
            </a:extLst>
          </p:cNvPr>
          <p:cNvGrpSpPr/>
          <p:nvPr/>
        </p:nvGrpSpPr>
        <p:grpSpPr>
          <a:xfrm>
            <a:off x="6999970" y="1666491"/>
            <a:ext cx="1560216" cy="846416"/>
            <a:chOff x="7172690" y="1666491"/>
            <a:chExt cx="1560216" cy="846416"/>
          </a:xfrm>
        </p:grpSpPr>
        <p:sp>
          <p:nvSpPr>
            <p:cNvPr id="5" name="任意多边形: 形状 4">
              <a:extLst>
                <a:ext uri="{FF2B5EF4-FFF2-40B4-BE49-F238E27FC236}">
                  <a16:creationId xmlns:a16="http://schemas.microsoft.com/office/drawing/2014/main" id="{F10BEC80-C2BA-41AB-BF18-DF2A774BE558}"/>
                </a:ext>
              </a:extLst>
            </p:cNvPr>
            <p:cNvSpPr/>
            <p:nvPr/>
          </p:nvSpPr>
          <p:spPr>
            <a:xfrm flipV="1">
              <a:off x="7172690" y="1666491"/>
              <a:ext cx="1560216" cy="846416"/>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
          <p:nvSpPr>
            <p:cNvPr id="8" name="文本框 7">
              <a:extLst>
                <a:ext uri="{FF2B5EF4-FFF2-40B4-BE49-F238E27FC236}">
                  <a16:creationId xmlns:a16="http://schemas.microsoft.com/office/drawing/2014/main" id="{FDC9D25E-95B1-466D-AAA4-EC3F2D6A9B7A}"/>
                </a:ext>
              </a:extLst>
            </p:cNvPr>
            <p:cNvSpPr txBox="1"/>
            <p:nvPr/>
          </p:nvSpPr>
          <p:spPr>
            <a:xfrm>
              <a:off x="7442104" y="1833983"/>
              <a:ext cx="1082348" cy="328551"/>
            </a:xfrm>
            <a:prstGeom prst="rect">
              <a:avLst/>
            </a:prstGeom>
            <a:noFill/>
          </p:spPr>
          <p:txBody>
            <a:bodyPr wrap="none" rtlCol="0">
              <a:spAutoFit/>
            </a:bodyPr>
            <a:lstStyle/>
            <a:p>
              <a:pPr algn="l" hangingPunct="0">
                <a:lnSpc>
                  <a:spcPct val="120000"/>
                </a:lnSpc>
              </a:pPr>
              <a:r>
                <a:rPr lang="zh-CN" altLang="en-US" sz="1400" dirty="0">
                  <a:solidFill>
                    <a:schemeClr val="bg1"/>
                  </a:solidFill>
                </a:rPr>
                <a:t>官媒发话了</a:t>
              </a:r>
            </a:p>
          </p:txBody>
        </p:sp>
      </p:grpSp>
      <p:grpSp>
        <p:nvGrpSpPr>
          <p:cNvPr id="17" name="组合 16">
            <a:extLst>
              <a:ext uri="{FF2B5EF4-FFF2-40B4-BE49-F238E27FC236}">
                <a16:creationId xmlns:a16="http://schemas.microsoft.com/office/drawing/2014/main" id="{A1C6BF14-34EA-45DA-B679-288BF97BDE2B}"/>
              </a:ext>
            </a:extLst>
          </p:cNvPr>
          <p:cNvGrpSpPr/>
          <p:nvPr/>
        </p:nvGrpSpPr>
        <p:grpSpPr>
          <a:xfrm>
            <a:off x="8910910" y="4642292"/>
            <a:ext cx="1560216" cy="846416"/>
            <a:chOff x="8506396" y="4381212"/>
            <a:chExt cx="1560216" cy="846416"/>
          </a:xfrm>
        </p:grpSpPr>
        <p:sp>
          <p:nvSpPr>
            <p:cNvPr id="7" name="任意多边形: 形状 6">
              <a:extLst>
                <a:ext uri="{FF2B5EF4-FFF2-40B4-BE49-F238E27FC236}">
                  <a16:creationId xmlns:a16="http://schemas.microsoft.com/office/drawing/2014/main" id="{49CDA17A-0168-42D5-B25A-BEB9B62C61DD}"/>
                </a:ext>
              </a:extLst>
            </p:cNvPr>
            <p:cNvSpPr/>
            <p:nvPr/>
          </p:nvSpPr>
          <p:spPr>
            <a:xfrm flipH="1" flipV="1">
              <a:off x="8506396" y="4381212"/>
              <a:ext cx="1560216" cy="846416"/>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solidFill>
              </a:endParaRPr>
            </a:p>
          </p:txBody>
        </p:sp>
        <p:sp>
          <p:nvSpPr>
            <p:cNvPr id="9" name="文本框 8">
              <a:extLst>
                <a:ext uri="{FF2B5EF4-FFF2-40B4-BE49-F238E27FC236}">
                  <a16:creationId xmlns:a16="http://schemas.microsoft.com/office/drawing/2014/main" id="{AF030DB9-8774-4442-A8C9-FF8BFADB04AF}"/>
                </a:ext>
              </a:extLst>
            </p:cNvPr>
            <p:cNvSpPr txBox="1"/>
            <p:nvPr/>
          </p:nvSpPr>
          <p:spPr>
            <a:xfrm>
              <a:off x="8732906" y="4419438"/>
              <a:ext cx="1107197" cy="587084"/>
            </a:xfrm>
            <a:prstGeom prst="rect">
              <a:avLst/>
            </a:prstGeom>
            <a:noFill/>
          </p:spPr>
          <p:txBody>
            <a:bodyPr wrap="square" rtlCol="0">
              <a:spAutoFit/>
            </a:bodyPr>
            <a:lstStyle/>
            <a:p>
              <a:pPr algn="ctr" hangingPunct="0">
                <a:lnSpc>
                  <a:spcPct val="120000"/>
                </a:lnSpc>
              </a:pPr>
              <a:r>
                <a:rPr lang="zh-CN" altLang="en-US" sz="1400" dirty="0">
                  <a:solidFill>
                    <a:schemeClr val="bg1"/>
                  </a:solidFill>
                </a:rPr>
                <a:t>中国队</a:t>
              </a:r>
              <a:r>
                <a:rPr lang="en-US" altLang="zh-CN" sz="1400" dirty="0">
                  <a:solidFill>
                    <a:schemeClr val="bg1"/>
                  </a:solidFill>
                </a:rPr>
                <a:t>88</a:t>
              </a:r>
              <a:r>
                <a:rPr lang="zh-CN" altLang="en-US" sz="1400" dirty="0">
                  <a:solidFill>
                    <a:schemeClr val="bg1"/>
                  </a:solidFill>
                </a:rPr>
                <a:t>枚奖牌收官</a:t>
              </a:r>
            </a:p>
          </p:txBody>
        </p:sp>
      </p:grpSp>
      <p:grpSp>
        <p:nvGrpSpPr>
          <p:cNvPr id="16" name="组合 15">
            <a:extLst>
              <a:ext uri="{FF2B5EF4-FFF2-40B4-BE49-F238E27FC236}">
                <a16:creationId xmlns:a16="http://schemas.microsoft.com/office/drawing/2014/main" id="{13D78A89-3C4E-400A-BB7F-0FE1BC87F873}"/>
              </a:ext>
            </a:extLst>
          </p:cNvPr>
          <p:cNvGrpSpPr/>
          <p:nvPr/>
        </p:nvGrpSpPr>
        <p:grpSpPr>
          <a:xfrm>
            <a:off x="6333529" y="3684090"/>
            <a:ext cx="1790612" cy="971406"/>
            <a:chOff x="6277384" y="3429000"/>
            <a:chExt cx="1790612" cy="971406"/>
          </a:xfrm>
        </p:grpSpPr>
        <p:sp>
          <p:nvSpPr>
            <p:cNvPr id="11" name="任意多边形: 形状 10">
              <a:extLst>
                <a:ext uri="{FF2B5EF4-FFF2-40B4-BE49-F238E27FC236}">
                  <a16:creationId xmlns:a16="http://schemas.microsoft.com/office/drawing/2014/main" id="{2DB75618-DBA5-415E-B31B-9696732D691C}"/>
                </a:ext>
              </a:extLst>
            </p:cNvPr>
            <p:cNvSpPr/>
            <p:nvPr/>
          </p:nvSpPr>
          <p:spPr>
            <a:xfrm flipV="1">
              <a:off x="6277384" y="3429000"/>
              <a:ext cx="1790612" cy="971406"/>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solidFill>
              </a:endParaRPr>
            </a:p>
          </p:txBody>
        </p:sp>
        <p:sp>
          <p:nvSpPr>
            <p:cNvPr id="10" name="文本框 9">
              <a:extLst>
                <a:ext uri="{FF2B5EF4-FFF2-40B4-BE49-F238E27FC236}">
                  <a16:creationId xmlns:a16="http://schemas.microsoft.com/office/drawing/2014/main" id="{F7EA231E-B7B6-408B-9D38-990AAC0D570D}"/>
                </a:ext>
              </a:extLst>
            </p:cNvPr>
            <p:cNvSpPr txBox="1"/>
            <p:nvPr/>
          </p:nvSpPr>
          <p:spPr>
            <a:xfrm>
              <a:off x="6476138" y="3523657"/>
              <a:ext cx="1454064" cy="587084"/>
            </a:xfrm>
            <a:prstGeom prst="rect">
              <a:avLst/>
            </a:prstGeom>
            <a:noFill/>
          </p:spPr>
          <p:txBody>
            <a:bodyPr wrap="square" rtlCol="0">
              <a:spAutoFit/>
            </a:bodyPr>
            <a:lstStyle/>
            <a:p>
              <a:pPr algn="l" hangingPunct="0">
                <a:lnSpc>
                  <a:spcPct val="120000"/>
                </a:lnSpc>
              </a:pPr>
              <a:r>
                <a:rPr lang="zh-CN" altLang="en-US" sz="1400" dirty="0">
                  <a:solidFill>
                    <a:schemeClr val="bg1"/>
                  </a:solidFill>
                </a:rPr>
                <a:t>人民日报评封丘学生营养餐事件</a:t>
              </a:r>
            </a:p>
          </p:txBody>
        </p:sp>
      </p:grpSp>
      <p:grpSp>
        <p:nvGrpSpPr>
          <p:cNvPr id="15" name="组合 14">
            <a:extLst>
              <a:ext uri="{FF2B5EF4-FFF2-40B4-BE49-F238E27FC236}">
                <a16:creationId xmlns:a16="http://schemas.microsoft.com/office/drawing/2014/main" id="{909C2662-F1FF-4020-B6FC-507600E6E85A}"/>
              </a:ext>
            </a:extLst>
          </p:cNvPr>
          <p:cNvGrpSpPr/>
          <p:nvPr/>
        </p:nvGrpSpPr>
        <p:grpSpPr>
          <a:xfrm>
            <a:off x="8514151" y="2571248"/>
            <a:ext cx="1790612" cy="971406"/>
            <a:chOff x="8430560" y="2650520"/>
            <a:chExt cx="1790612" cy="971406"/>
          </a:xfrm>
        </p:grpSpPr>
        <p:sp>
          <p:nvSpPr>
            <p:cNvPr id="12" name="任意多边形: 形状 11">
              <a:extLst>
                <a:ext uri="{FF2B5EF4-FFF2-40B4-BE49-F238E27FC236}">
                  <a16:creationId xmlns:a16="http://schemas.microsoft.com/office/drawing/2014/main" id="{A615B201-97DB-4BA6-8DEB-3529CACD99B4}"/>
                </a:ext>
              </a:extLst>
            </p:cNvPr>
            <p:cNvSpPr/>
            <p:nvPr/>
          </p:nvSpPr>
          <p:spPr>
            <a:xfrm flipH="1" flipV="1">
              <a:off x="8430560" y="2650520"/>
              <a:ext cx="1790612" cy="971406"/>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solidFill>
              </a:endParaRPr>
            </a:p>
          </p:txBody>
        </p:sp>
        <p:sp>
          <p:nvSpPr>
            <p:cNvPr id="13" name="文本框 12">
              <a:extLst>
                <a:ext uri="{FF2B5EF4-FFF2-40B4-BE49-F238E27FC236}">
                  <a16:creationId xmlns:a16="http://schemas.microsoft.com/office/drawing/2014/main" id="{959E8158-7CFF-4C83-88BF-E5704FFDE30C}"/>
                </a:ext>
              </a:extLst>
            </p:cNvPr>
            <p:cNvSpPr txBox="1"/>
            <p:nvPr/>
          </p:nvSpPr>
          <p:spPr>
            <a:xfrm>
              <a:off x="8674723" y="2742535"/>
              <a:ext cx="1290320" cy="587084"/>
            </a:xfrm>
            <a:prstGeom prst="rect">
              <a:avLst/>
            </a:prstGeom>
            <a:noFill/>
          </p:spPr>
          <p:txBody>
            <a:bodyPr wrap="square" rtlCol="0">
              <a:spAutoFit/>
            </a:bodyPr>
            <a:lstStyle/>
            <a:p>
              <a:pPr algn="ctr" hangingPunct="0">
                <a:lnSpc>
                  <a:spcPct val="120000"/>
                </a:lnSpc>
              </a:pPr>
              <a:r>
                <a:rPr lang="en-US" altLang="zh-CN" sz="1400" dirty="0">
                  <a:solidFill>
                    <a:schemeClr val="bg1"/>
                  </a:solidFill>
                </a:rPr>
                <a:t>31</a:t>
              </a:r>
              <a:r>
                <a:rPr lang="zh-CN" altLang="en-US" sz="1400" dirty="0">
                  <a:solidFill>
                    <a:schemeClr val="bg1"/>
                  </a:solidFill>
                </a:rPr>
                <a:t>省区市新增本土确诊</a:t>
              </a:r>
              <a:r>
                <a:rPr lang="en-US" altLang="zh-CN" sz="1400" dirty="0">
                  <a:solidFill>
                    <a:schemeClr val="bg1"/>
                  </a:solidFill>
                </a:rPr>
                <a:t>X</a:t>
              </a:r>
              <a:r>
                <a:rPr lang="zh-CN" altLang="en-US" sz="1400" dirty="0">
                  <a:solidFill>
                    <a:schemeClr val="bg1"/>
                  </a:solidFill>
                </a:rPr>
                <a:t>例</a:t>
              </a:r>
            </a:p>
          </p:txBody>
        </p:sp>
      </p:grpSp>
      <p:sp>
        <p:nvSpPr>
          <p:cNvPr id="18" name="任意多边形: 形状 17">
            <a:extLst>
              <a:ext uri="{FF2B5EF4-FFF2-40B4-BE49-F238E27FC236}">
                <a16:creationId xmlns:a16="http://schemas.microsoft.com/office/drawing/2014/main" id="{B6B13520-2C54-4354-8374-49254E190E11}"/>
              </a:ext>
            </a:extLst>
          </p:cNvPr>
          <p:cNvSpPr/>
          <p:nvPr/>
        </p:nvSpPr>
        <p:spPr>
          <a:xfrm flipV="1">
            <a:off x="7021872" y="5096064"/>
            <a:ext cx="1174431" cy="637128"/>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gradFill>
            <a:gsLst>
              <a:gs pos="0">
                <a:schemeClr val="accent6">
                  <a:lumMod val="29000"/>
                  <a:lumOff val="71000"/>
                </a:schemeClr>
              </a:gs>
              <a:gs pos="100000">
                <a:schemeClr val="accent6">
                  <a:lumMod val="29000"/>
                  <a:lumOff val="71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
        <p:nvSpPr>
          <p:cNvPr id="20" name="任意多边形: 形状 19">
            <a:extLst>
              <a:ext uri="{FF2B5EF4-FFF2-40B4-BE49-F238E27FC236}">
                <a16:creationId xmlns:a16="http://schemas.microsoft.com/office/drawing/2014/main" id="{71485C00-760E-4A20-955C-34DAEBE3BFCF}"/>
              </a:ext>
            </a:extLst>
          </p:cNvPr>
          <p:cNvSpPr/>
          <p:nvPr/>
        </p:nvSpPr>
        <p:spPr>
          <a:xfrm flipH="1" flipV="1">
            <a:off x="8928017" y="1478436"/>
            <a:ext cx="958198" cy="519822"/>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gradFill>
            <a:gsLst>
              <a:gs pos="0">
                <a:schemeClr val="accent6">
                  <a:lumMod val="29000"/>
                  <a:lumOff val="71000"/>
                </a:schemeClr>
              </a:gs>
              <a:gs pos="100000">
                <a:schemeClr val="accent6">
                  <a:lumMod val="29000"/>
                  <a:lumOff val="71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
        <p:nvSpPr>
          <p:cNvPr id="3" name="矩形 2">
            <a:extLst>
              <a:ext uri="{FF2B5EF4-FFF2-40B4-BE49-F238E27FC236}">
                <a16:creationId xmlns:a16="http://schemas.microsoft.com/office/drawing/2014/main" id="{1F3661A6-98F8-4CD6-BDAF-1D9CCF0789DF}"/>
              </a:ext>
            </a:extLst>
          </p:cNvPr>
          <p:cNvSpPr/>
          <p:nvPr/>
        </p:nvSpPr>
        <p:spPr>
          <a:xfrm>
            <a:off x="880489" y="1187831"/>
            <a:ext cx="3702425" cy="27906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25746E6E-01B9-4983-ABA3-9C467B890AC6}"/>
              </a:ext>
            </a:extLst>
          </p:cNvPr>
          <p:cNvSpPr txBox="1"/>
          <p:nvPr/>
        </p:nvSpPr>
        <p:spPr>
          <a:xfrm>
            <a:off x="1034396" y="1392004"/>
            <a:ext cx="3396288" cy="2135136"/>
          </a:xfrm>
          <a:prstGeom prst="rect">
            <a:avLst/>
          </a:prstGeom>
          <a:noFill/>
        </p:spPr>
        <p:txBody>
          <a:bodyPr wrap="square" rtlCol="0">
            <a:spAutoFit/>
          </a:bodyPr>
          <a:lstStyle/>
          <a:p>
            <a:pPr algn="just" hangingPunct="0">
              <a:lnSpc>
                <a:spcPct val="120000"/>
              </a:lnSpc>
            </a:pPr>
            <a:r>
              <a:rPr lang="zh-CN" altLang="en-US" sz="1600" dirty="0">
                <a:solidFill>
                  <a:schemeClr val="bg1"/>
                </a:solidFill>
              </a:rPr>
              <a:t>从疫情期间的建议通道，到热点事件的强势发言，人民日报抓住评论优势，积极参与社会公共事务讨论，从热点到难点充分引导舆论风向，做到事事有回响，让网民从被动接受转向积极关注官媒态度，形成政府和民众之间有效的沟通桥梁</a:t>
            </a:r>
          </a:p>
        </p:txBody>
      </p:sp>
      <p:sp>
        <p:nvSpPr>
          <p:cNvPr id="22" name="任意多边形: 形状 21">
            <a:extLst>
              <a:ext uri="{FF2B5EF4-FFF2-40B4-BE49-F238E27FC236}">
                <a16:creationId xmlns:a16="http://schemas.microsoft.com/office/drawing/2014/main" id="{DC801C1B-C9FB-4DE1-BD88-D91D195C38D4}"/>
              </a:ext>
            </a:extLst>
          </p:cNvPr>
          <p:cNvSpPr/>
          <p:nvPr/>
        </p:nvSpPr>
        <p:spPr>
          <a:xfrm>
            <a:off x="1128746" y="3653779"/>
            <a:ext cx="3156966" cy="140208"/>
          </a:xfrm>
          <a:custGeom>
            <a:avLst/>
            <a:gdLst>
              <a:gd name="connsiteX0" fmla="*/ 0 w 2871216"/>
              <a:gd name="connsiteY0" fmla="*/ 0 h 140208"/>
              <a:gd name="connsiteX1" fmla="*/ 2243328 w 2871216"/>
              <a:gd name="connsiteY1" fmla="*/ 0 h 140208"/>
              <a:gd name="connsiteX2" fmla="*/ 2383536 w 2871216"/>
              <a:gd name="connsiteY2" fmla="*/ 140208 h 140208"/>
              <a:gd name="connsiteX3" fmla="*/ 2383536 w 2871216"/>
              <a:gd name="connsiteY3" fmla="*/ 6096 h 140208"/>
              <a:gd name="connsiteX4" fmla="*/ 2871216 w 2871216"/>
              <a:gd name="connsiteY4" fmla="*/ 6096 h 140208"/>
              <a:gd name="connsiteX0" fmla="*/ 0 w 3156966"/>
              <a:gd name="connsiteY0" fmla="*/ 0 h 140208"/>
              <a:gd name="connsiteX1" fmla="*/ 2243328 w 3156966"/>
              <a:gd name="connsiteY1" fmla="*/ 0 h 140208"/>
              <a:gd name="connsiteX2" fmla="*/ 2383536 w 3156966"/>
              <a:gd name="connsiteY2" fmla="*/ 140208 h 140208"/>
              <a:gd name="connsiteX3" fmla="*/ 2383536 w 3156966"/>
              <a:gd name="connsiteY3" fmla="*/ 6096 h 140208"/>
              <a:gd name="connsiteX4" fmla="*/ 3156966 w 3156966"/>
              <a:gd name="connsiteY4" fmla="*/ 2286 h 1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966" h="140208">
                <a:moveTo>
                  <a:pt x="0" y="0"/>
                </a:moveTo>
                <a:lnTo>
                  <a:pt x="2243328" y="0"/>
                </a:lnTo>
                <a:lnTo>
                  <a:pt x="2383536" y="140208"/>
                </a:lnTo>
                <a:lnTo>
                  <a:pt x="2383536" y="6096"/>
                </a:lnTo>
                <a:lnTo>
                  <a:pt x="3156966" y="2286"/>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DB087A00-9E87-405F-AD29-AF2456DDA838}"/>
              </a:ext>
            </a:extLst>
          </p:cNvPr>
          <p:cNvPicPr>
            <a:picLocks noChangeAspect="1"/>
          </p:cNvPicPr>
          <p:nvPr/>
        </p:nvPicPr>
        <p:blipFill rotWithShape="1">
          <a:blip r:embed="rId4">
            <a:extLst>
              <a:ext uri="{28A0092B-C50C-407E-A947-70E740481C1C}">
                <a14:useLocalDpi xmlns:a14="http://schemas.microsoft.com/office/drawing/2010/main" val="0"/>
              </a:ext>
            </a:extLst>
          </a:blip>
          <a:srcRect t="31534" b="28220"/>
          <a:stretch/>
        </p:blipFill>
        <p:spPr>
          <a:xfrm>
            <a:off x="880489" y="3978513"/>
            <a:ext cx="3702425" cy="2235102"/>
          </a:xfrm>
          <a:prstGeom prst="rect">
            <a:avLst/>
          </a:prstGeom>
        </p:spPr>
      </p:pic>
      <p:cxnSp>
        <p:nvCxnSpPr>
          <p:cNvPr id="23" name="直接连接符 22">
            <a:extLst>
              <a:ext uri="{FF2B5EF4-FFF2-40B4-BE49-F238E27FC236}">
                <a16:creationId xmlns:a16="http://schemas.microsoft.com/office/drawing/2014/main" id="{DDB59999-1A1A-42DC-899B-1D384C86AE81}"/>
              </a:ext>
            </a:extLst>
          </p:cNvPr>
          <p:cNvCxnSpPr>
            <a:cxnSpLocks/>
          </p:cNvCxnSpPr>
          <p:nvPr/>
        </p:nvCxnSpPr>
        <p:spPr>
          <a:xfrm>
            <a:off x="880489" y="6231308"/>
            <a:ext cx="3702425"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任意多边形: 形状 23">
            <a:extLst>
              <a:ext uri="{FF2B5EF4-FFF2-40B4-BE49-F238E27FC236}">
                <a16:creationId xmlns:a16="http://schemas.microsoft.com/office/drawing/2014/main" id="{EBD26A47-8182-44DF-987B-1C1BB9C015A2}"/>
              </a:ext>
            </a:extLst>
          </p:cNvPr>
          <p:cNvSpPr/>
          <p:nvPr/>
        </p:nvSpPr>
        <p:spPr>
          <a:xfrm flipH="1" flipV="1">
            <a:off x="8865535" y="3855731"/>
            <a:ext cx="599796" cy="325389"/>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gradFill>
            <a:gsLst>
              <a:gs pos="0">
                <a:schemeClr val="accent6">
                  <a:lumMod val="20000"/>
                  <a:lumOff val="80000"/>
                </a:schemeClr>
              </a:gs>
              <a:gs pos="100000">
                <a:schemeClr val="accent6">
                  <a:lumMod val="20000"/>
                  <a:lumOff val="80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
        <p:nvSpPr>
          <p:cNvPr id="25" name="任意多边形: 形状 24">
            <a:extLst>
              <a:ext uri="{FF2B5EF4-FFF2-40B4-BE49-F238E27FC236}">
                <a16:creationId xmlns:a16="http://schemas.microsoft.com/office/drawing/2014/main" id="{7D658F32-530E-4B37-86D5-6F7EFAB28D77}"/>
              </a:ext>
            </a:extLst>
          </p:cNvPr>
          <p:cNvSpPr/>
          <p:nvPr/>
        </p:nvSpPr>
        <p:spPr>
          <a:xfrm flipV="1">
            <a:off x="6623056" y="2926337"/>
            <a:ext cx="684037" cy="468088"/>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gradFill>
            <a:gsLst>
              <a:gs pos="0">
                <a:schemeClr val="accent6">
                  <a:lumMod val="23000"/>
                  <a:lumOff val="77000"/>
                </a:schemeClr>
              </a:gs>
              <a:gs pos="100000">
                <a:schemeClr val="accent6">
                  <a:lumMod val="23000"/>
                  <a:lumOff val="77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056581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B2A1EE0-7298-443D-8706-782D5FC90D36}"/>
              </a:ext>
            </a:extLst>
          </p:cNvPr>
          <p:cNvSpPr>
            <a:spLocks noGrp="1"/>
          </p:cNvSpPr>
          <p:nvPr>
            <p:ph type="body" sz="quarter" idx="10"/>
          </p:nvPr>
        </p:nvSpPr>
        <p:spPr/>
        <p:txBody>
          <a:bodyPr/>
          <a:lstStyle/>
          <a:p>
            <a:r>
              <a:rPr lang="zh-CN" altLang="en-US" dirty="0"/>
              <a:t>政务新媒体聚焦社会现实</a:t>
            </a:r>
          </a:p>
        </p:txBody>
      </p:sp>
      <p:sp>
        <p:nvSpPr>
          <p:cNvPr id="10" name="矩形: 圆角 9">
            <a:extLst>
              <a:ext uri="{FF2B5EF4-FFF2-40B4-BE49-F238E27FC236}">
                <a16:creationId xmlns:a16="http://schemas.microsoft.com/office/drawing/2014/main" id="{D4576549-3886-4EA3-95DD-D012E265F913}"/>
              </a:ext>
            </a:extLst>
          </p:cNvPr>
          <p:cNvSpPr/>
          <p:nvPr/>
        </p:nvSpPr>
        <p:spPr>
          <a:xfrm>
            <a:off x="1452880" y="1778000"/>
            <a:ext cx="3345120" cy="4079875"/>
          </a:xfrm>
          <a:prstGeom prst="roundRect">
            <a:avLst>
              <a:gd name="adj" fmla="val 2955"/>
            </a:avLst>
          </a:prstGeom>
          <a:solidFill>
            <a:schemeClr val="accent2"/>
          </a:solidFill>
          <a:ln>
            <a:noFill/>
          </a:ln>
          <a:effectLst>
            <a:outerShdw blurRad="2032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F5F91F8F-7D75-4CB8-A9C3-74DF88F8E0B8}"/>
              </a:ext>
            </a:extLst>
          </p:cNvPr>
          <p:cNvSpPr/>
          <p:nvPr/>
        </p:nvSpPr>
        <p:spPr>
          <a:xfrm>
            <a:off x="2622520" y="4556738"/>
            <a:ext cx="1005840" cy="1005840"/>
          </a:xfrm>
          <a:prstGeom prst="ellipse">
            <a:avLst/>
          </a:prstGeom>
          <a:gradFill>
            <a:gsLst>
              <a:gs pos="0">
                <a:schemeClr val="accent3">
                  <a:lumMod val="80000"/>
                  <a:lumOff val="20000"/>
                </a:schemeClr>
              </a:gs>
              <a:gs pos="100000">
                <a:schemeClr val="accent3">
                  <a:lumMod val="80000"/>
                </a:schemeClr>
              </a:gs>
            </a:gsLst>
            <a:lin ang="2700000" scaled="0"/>
          </a:gradFill>
          <a:ln>
            <a:noFill/>
          </a:ln>
          <a:effectLst>
            <a:outerShdw blurRad="1651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C16C0F81-B37B-43BD-9510-6CFCA3BE42E6}"/>
              </a:ext>
            </a:extLst>
          </p:cNvPr>
          <p:cNvSpPr txBox="1"/>
          <p:nvPr/>
        </p:nvSpPr>
        <p:spPr>
          <a:xfrm>
            <a:off x="2456026" y="2310787"/>
            <a:ext cx="1281120" cy="396583"/>
          </a:xfrm>
          <a:prstGeom prst="rect">
            <a:avLst/>
          </a:prstGeom>
          <a:noFill/>
        </p:spPr>
        <p:txBody>
          <a:bodyPr wrap="none" rtlCol="0">
            <a:spAutoFit/>
          </a:bodyPr>
          <a:lstStyle/>
          <a:p>
            <a:pPr algn="l" hangingPunct="0">
              <a:lnSpc>
                <a:spcPct val="120000"/>
              </a:lnSpc>
            </a:pPr>
            <a:r>
              <a:rPr lang="en-US" altLang="zh-CN" b="1" dirty="0">
                <a:solidFill>
                  <a:schemeClr val="bg1"/>
                </a:solidFill>
                <a:latin typeface="+mj-ea"/>
                <a:ea typeface="+mj-ea"/>
              </a:rPr>
              <a:t>A</a:t>
            </a:r>
            <a:r>
              <a:rPr lang="zh-CN" altLang="en-US" b="1" dirty="0">
                <a:solidFill>
                  <a:schemeClr val="bg1"/>
                </a:solidFill>
                <a:latin typeface="+mj-ea"/>
                <a:ea typeface="+mj-ea"/>
              </a:rPr>
              <a:t>类政务号</a:t>
            </a:r>
          </a:p>
        </p:txBody>
      </p:sp>
      <p:sp>
        <p:nvSpPr>
          <p:cNvPr id="13" name="文本框 12">
            <a:extLst>
              <a:ext uri="{FF2B5EF4-FFF2-40B4-BE49-F238E27FC236}">
                <a16:creationId xmlns:a16="http://schemas.microsoft.com/office/drawing/2014/main" id="{FB3AC8E0-4FA9-4AA9-B5B1-6DBD3EEC87BA}"/>
              </a:ext>
            </a:extLst>
          </p:cNvPr>
          <p:cNvSpPr txBox="1"/>
          <p:nvPr/>
        </p:nvSpPr>
        <p:spPr>
          <a:xfrm>
            <a:off x="2622739" y="2907019"/>
            <a:ext cx="1005404" cy="1156407"/>
          </a:xfrm>
          <a:prstGeom prst="rect">
            <a:avLst/>
          </a:prstGeom>
          <a:noFill/>
        </p:spPr>
        <p:txBody>
          <a:bodyPr wrap="none" rtlCol="0">
            <a:spAutoFit/>
          </a:bodyPr>
          <a:lstStyle/>
          <a:p>
            <a:pPr algn="ctr" hangingPunct="0">
              <a:lnSpc>
                <a:spcPct val="150000"/>
              </a:lnSpc>
            </a:pPr>
            <a:r>
              <a:rPr lang="zh-CN" altLang="en-US" sz="1600" dirty="0">
                <a:solidFill>
                  <a:schemeClr val="bg1"/>
                </a:solidFill>
              </a:rPr>
              <a:t>话题引导</a:t>
            </a:r>
            <a:endParaRPr lang="en-US" altLang="zh-CN" sz="1600" dirty="0">
              <a:solidFill>
                <a:schemeClr val="bg1"/>
              </a:solidFill>
            </a:endParaRPr>
          </a:p>
          <a:p>
            <a:pPr algn="ctr" hangingPunct="0">
              <a:lnSpc>
                <a:spcPct val="150000"/>
              </a:lnSpc>
            </a:pPr>
            <a:r>
              <a:rPr lang="zh-CN" altLang="en-US" sz="1600" dirty="0">
                <a:solidFill>
                  <a:schemeClr val="bg1"/>
                </a:solidFill>
              </a:rPr>
              <a:t>直播带货</a:t>
            </a:r>
            <a:endParaRPr lang="en-US" altLang="zh-CN" sz="1600" dirty="0">
              <a:solidFill>
                <a:schemeClr val="bg1"/>
              </a:solidFill>
            </a:endParaRPr>
          </a:p>
          <a:p>
            <a:pPr algn="ctr" hangingPunct="0">
              <a:lnSpc>
                <a:spcPct val="150000"/>
              </a:lnSpc>
            </a:pPr>
            <a:r>
              <a:rPr lang="zh-CN" altLang="en-US" sz="1600" dirty="0">
                <a:solidFill>
                  <a:schemeClr val="bg1"/>
                </a:solidFill>
              </a:rPr>
              <a:t>文旅宣传</a:t>
            </a:r>
          </a:p>
        </p:txBody>
      </p:sp>
      <p:sp>
        <p:nvSpPr>
          <p:cNvPr id="15" name="矩形: 圆角 14">
            <a:extLst>
              <a:ext uri="{FF2B5EF4-FFF2-40B4-BE49-F238E27FC236}">
                <a16:creationId xmlns:a16="http://schemas.microsoft.com/office/drawing/2014/main" id="{9F37E584-2BFE-456F-862A-E40E62C5FBB3}"/>
              </a:ext>
            </a:extLst>
          </p:cNvPr>
          <p:cNvSpPr/>
          <p:nvPr/>
        </p:nvSpPr>
        <p:spPr>
          <a:xfrm>
            <a:off x="7394000" y="1778000"/>
            <a:ext cx="3345120" cy="4079875"/>
          </a:xfrm>
          <a:prstGeom prst="roundRect">
            <a:avLst>
              <a:gd name="adj" fmla="val 2955"/>
            </a:avLst>
          </a:prstGeom>
          <a:solidFill>
            <a:schemeClr val="accent2"/>
          </a:solidFill>
          <a:ln>
            <a:noFill/>
          </a:ln>
          <a:effectLst>
            <a:outerShdw blurRad="2032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4DB420D1-0DDF-4B73-98BE-2A505C565E52}"/>
              </a:ext>
            </a:extLst>
          </p:cNvPr>
          <p:cNvSpPr/>
          <p:nvPr/>
        </p:nvSpPr>
        <p:spPr>
          <a:xfrm>
            <a:off x="8563640" y="4556738"/>
            <a:ext cx="1005840" cy="1005840"/>
          </a:xfrm>
          <a:prstGeom prst="ellipse">
            <a:avLst/>
          </a:prstGeom>
          <a:gradFill>
            <a:gsLst>
              <a:gs pos="0">
                <a:schemeClr val="accent3">
                  <a:lumMod val="80000"/>
                  <a:lumOff val="20000"/>
                </a:schemeClr>
              </a:gs>
              <a:gs pos="100000">
                <a:schemeClr val="accent3">
                  <a:lumMod val="80000"/>
                </a:schemeClr>
              </a:gs>
            </a:gsLst>
            <a:lin ang="2700000" scaled="0"/>
          </a:gradFill>
          <a:ln>
            <a:noFill/>
          </a:ln>
          <a:effectLst>
            <a:outerShdw blurRad="1651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FC9071AE-EE25-4B74-8E5A-2DBEFE8D961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8848819" y="4840221"/>
            <a:ext cx="442502" cy="442502"/>
          </a:xfrm>
          <a:prstGeom prst="rect">
            <a:avLst/>
          </a:prstGeom>
        </p:spPr>
      </p:pic>
      <p:sp>
        <p:nvSpPr>
          <p:cNvPr id="17" name="文本框 16">
            <a:extLst>
              <a:ext uri="{FF2B5EF4-FFF2-40B4-BE49-F238E27FC236}">
                <a16:creationId xmlns:a16="http://schemas.microsoft.com/office/drawing/2014/main" id="{13C08B5B-9656-4A5B-A3CA-7BA9B21694D5}"/>
              </a:ext>
            </a:extLst>
          </p:cNvPr>
          <p:cNvSpPr txBox="1"/>
          <p:nvPr/>
        </p:nvSpPr>
        <p:spPr>
          <a:xfrm>
            <a:off x="8397146" y="2310787"/>
            <a:ext cx="1263487" cy="396583"/>
          </a:xfrm>
          <a:prstGeom prst="rect">
            <a:avLst/>
          </a:prstGeom>
          <a:noFill/>
        </p:spPr>
        <p:txBody>
          <a:bodyPr wrap="none" rtlCol="0">
            <a:spAutoFit/>
          </a:bodyPr>
          <a:lstStyle/>
          <a:p>
            <a:pPr algn="l" hangingPunct="0">
              <a:lnSpc>
                <a:spcPct val="120000"/>
              </a:lnSpc>
            </a:pPr>
            <a:r>
              <a:rPr lang="en-US" altLang="zh-CN" b="1" dirty="0">
                <a:solidFill>
                  <a:schemeClr val="bg1"/>
                </a:solidFill>
                <a:latin typeface="+mj-ea"/>
                <a:ea typeface="+mj-ea"/>
              </a:rPr>
              <a:t>C</a:t>
            </a:r>
            <a:r>
              <a:rPr lang="zh-CN" altLang="en-US" b="1" dirty="0">
                <a:solidFill>
                  <a:schemeClr val="bg1"/>
                </a:solidFill>
                <a:latin typeface="+mj-ea"/>
                <a:ea typeface="+mj-ea"/>
              </a:rPr>
              <a:t>类政务号</a:t>
            </a:r>
          </a:p>
        </p:txBody>
      </p:sp>
      <p:sp>
        <p:nvSpPr>
          <p:cNvPr id="18" name="文本框 17">
            <a:extLst>
              <a:ext uri="{FF2B5EF4-FFF2-40B4-BE49-F238E27FC236}">
                <a16:creationId xmlns:a16="http://schemas.microsoft.com/office/drawing/2014/main" id="{836A2A47-119F-4358-BF41-1983D9C3274E}"/>
              </a:ext>
            </a:extLst>
          </p:cNvPr>
          <p:cNvSpPr txBox="1"/>
          <p:nvPr/>
        </p:nvSpPr>
        <p:spPr>
          <a:xfrm>
            <a:off x="8256082" y="2907019"/>
            <a:ext cx="1620957" cy="1156407"/>
          </a:xfrm>
          <a:prstGeom prst="rect">
            <a:avLst/>
          </a:prstGeom>
          <a:noFill/>
        </p:spPr>
        <p:txBody>
          <a:bodyPr wrap="none" rtlCol="0">
            <a:spAutoFit/>
          </a:bodyPr>
          <a:lstStyle/>
          <a:p>
            <a:pPr algn="ctr" hangingPunct="0">
              <a:lnSpc>
                <a:spcPct val="150000"/>
              </a:lnSpc>
            </a:pPr>
            <a:r>
              <a:rPr lang="zh-CN" altLang="en-US" sz="1600" dirty="0">
                <a:solidFill>
                  <a:schemeClr val="bg1"/>
                </a:solidFill>
              </a:rPr>
              <a:t>直播“政”能量</a:t>
            </a:r>
            <a:endParaRPr lang="en-US" altLang="zh-CN" sz="1600" dirty="0">
              <a:solidFill>
                <a:schemeClr val="bg1"/>
              </a:solidFill>
            </a:endParaRPr>
          </a:p>
          <a:p>
            <a:pPr algn="ctr" hangingPunct="0">
              <a:lnSpc>
                <a:spcPct val="150000"/>
              </a:lnSpc>
            </a:pPr>
            <a:r>
              <a:rPr lang="zh-CN" altLang="en-US" sz="1600" dirty="0">
                <a:solidFill>
                  <a:schemeClr val="bg1"/>
                </a:solidFill>
              </a:rPr>
              <a:t>助力乡村振兴</a:t>
            </a:r>
            <a:endParaRPr lang="en-US" altLang="zh-CN" sz="1600" dirty="0">
              <a:solidFill>
                <a:schemeClr val="bg1"/>
              </a:solidFill>
            </a:endParaRPr>
          </a:p>
          <a:p>
            <a:pPr algn="ctr" hangingPunct="0">
              <a:lnSpc>
                <a:spcPct val="150000"/>
              </a:lnSpc>
            </a:pPr>
            <a:r>
              <a:rPr lang="zh-CN" altLang="en-US" sz="1600" dirty="0">
                <a:solidFill>
                  <a:schemeClr val="bg1"/>
                </a:solidFill>
              </a:rPr>
              <a:t>科普防护知识</a:t>
            </a:r>
          </a:p>
        </p:txBody>
      </p:sp>
      <p:sp>
        <p:nvSpPr>
          <p:cNvPr id="3" name="矩形: 圆角 2">
            <a:extLst>
              <a:ext uri="{FF2B5EF4-FFF2-40B4-BE49-F238E27FC236}">
                <a16:creationId xmlns:a16="http://schemas.microsoft.com/office/drawing/2014/main" id="{4089B6C5-499E-44E4-8EDB-31BB2AFEEDE3}"/>
              </a:ext>
            </a:extLst>
          </p:cNvPr>
          <p:cNvSpPr/>
          <p:nvPr/>
        </p:nvSpPr>
        <p:spPr>
          <a:xfrm>
            <a:off x="4450080" y="1295422"/>
            <a:ext cx="3291840" cy="4562454"/>
          </a:xfrm>
          <a:prstGeom prst="roundRect">
            <a:avLst>
              <a:gd name="adj" fmla="val 2955"/>
            </a:avLst>
          </a:prstGeom>
          <a:solidFill>
            <a:schemeClr val="accent3"/>
          </a:solidFill>
          <a:ln>
            <a:noFill/>
          </a:ln>
          <a:effectLst>
            <a:outerShdw blurRad="2032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95229580-0863-4E41-B02F-F04D2CA1C831}"/>
              </a:ext>
            </a:extLst>
          </p:cNvPr>
          <p:cNvSpPr/>
          <p:nvPr/>
        </p:nvSpPr>
        <p:spPr>
          <a:xfrm>
            <a:off x="5573953" y="4556738"/>
            <a:ext cx="1005840" cy="1005840"/>
          </a:xfrm>
          <a:prstGeom prst="ellipse">
            <a:avLst/>
          </a:prstGeom>
          <a:gradFill>
            <a:gsLst>
              <a:gs pos="0">
                <a:schemeClr val="accent4"/>
              </a:gs>
              <a:gs pos="100000">
                <a:schemeClr val="accent3">
                  <a:lumMod val="80000"/>
                </a:schemeClr>
              </a:gs>
            </a:gsLst>
            <a:lin ang="2700000" scaled="0"/>
          </a:gradFill>
          <a:ln>
            <a:noFill/>
          </a:ln>
          <a:effectLst>
            <a:outerShdw blurRad="1651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0A81A81F-77B5-4646-9DA8-FD43BE2D9B46}"/>
              </a:ext>
            </a:extLst>
          </p:cNvPr>
          <p:cNvSpPr txBox="1"/>
          <p:nvPr/>
        </p:nvSpPr>
        <p:spPr>
          <a:xfrm>
            <a:off x="5554826" y="1998089"/>
            <a:ext cx="1265090" cy="396583"/>
          </a:xfrm>
          <a:prstGeom prst="rect">
            <a:avLst/>
          </a:prstGeom>
          <a:noFill/>
        </p:spPr>
        <p:txBody>
          <a:bodyPr wrap="none" rtlCol="0">
            <a:spAutoFit/>
          </a:bodyPr>
          <a:lstStyle/>
          <a:p>
            <a:pPr algn="l" hangingPunct="0">
              <a:lnSpc>
                <a:spcPct val="120000"/>
              </a:lnSpc>
            </a:pPr>
            <a:r>
              <a:rPr lang="en-US" altLang="zh-CN" b="1" dirty="0">
                <a:solidFill>
                  <a:schemeClr val="bg1"/>
                </a:solidFill>
                <a:latin typeface="+mj-ea"/>
                <a:ea typeface="+mj-ea"/>
              </a:rPr>
              <a:t>B</a:t>
            </a:r>
            <a:r>
              <a:rPr lang="zh-CN" altLang="en-US" b="1" dirty="0">
                <a:solidFill>
                  <a:schemeClr val="bg1"/>
                </a:solidFill>
                <a:latin typeface="+mj-ea"/>
                <a:ea typeface="+mj-ea"/>
              </a:rPr>
              <a:t>类政务号</a:t>
            </a:r>
          </a:p>
        </p:txBody>
      </p:sp>
      <p:sp>
        <p:nvSpPr>
          <p:cNvPr id="6" name="文本框 5">
            <a:extLst>
              <a:ext uri="{FF2B5EF4-FFF2-40B4-BE49-F238E27FC236}">
                <a16:creationId xmlns:a16="http://schemas.microsoft.com/office/drawing/2014/main" id="{BD1C33FF-78BF-483F-B356-9B485DF41395}"/>
              </a:ext>
            </a:extLst>
          </p:cNvPr>
          <p:cNvSpPr txBox="1"/>
          <p:nvPr/>
        </p:nvSpPr>
        <p:spPr>
          <a:xfrm>
            <a:off x="5182929" y="2556997"/>
            <a:ext cx="1826142" cy="1525739"/>
          </a:xfrm>
          <a:prstGeom prst="rect">
            <a:avLst/>
          </a:prstGeom>
          <a:noFill/>
        </p:spPr>
        <p:txBody>
          <a:bodyPr wrap="none" rtlCol="0">
            <a:spAutoFit/>
          </a:bodyPr>
          <a:lstStyle/>
          <a:p>
            <a:pPr algn="ctr" hangingPunct="0">
              <a:lnSpc>
                <a:spcPct val="150000"/>
              </a:lnSpc>
            </a:pPr>
            <a:r>
              <a:rPr lang="zh-CN" altLang="en-US" sz="1600" dirty="0">
                <a:solidFill>
                  <a:schemeClr val="bg1"/>
                </a:solidFill>
              </a:rPr>
              <a:t>政民交流互动</a:t>
            </a:r>
            <a:endParaRPr lang="en-US" altLang="zh-CN" sz="1600" dirty="0">
              <a:solidFill>
                <a:schemeClr val="bg1"/>
              </a:solidFill>
            </a:endParaRPr>
          </a:p>
          <a:p>
            <a:pPr algn="ctr" hangingPunct="0">
              <a:lnSpc>
                <a:spcPct val="150000"/>
              </a:lnSpc>
            </a:pPr>
            <a:r>
              <a:rPr lang="zh-CN" altLang="en-US" sz="1600" dirty="0">
                <a:solidFill>
                  <a:schemeClr val="bg1"/>
                </a:solidFill>
              </a:rPr>
              <a:t>政务信息公开</a:t>
            </a:r>
            <a:endParaRPr lang="en-US" altLang="zh-CN" sz="1600" dirty="0">
              <a:solidFill>
                <a:schemeClr val="bg1"/>
              </a:solidFill>
            </a:endParaRPr>
          </a:p>
          <a:p>
            <a:pPr algn="ctr" hangingPunct="0">
              <a:lnSpc>
                <a:spcPct val="150000"/>
              </a:lnSpc>
            </a:pPr>
            <a:r>
              <a:rPr lang="zh-CN" altLang="en-US" sz="1600" dirty="0">
                <a:solidFill>
                  <a:schemeClr val="bg1"/>
                </a:solidFill>
              </a:rPr>
              <a:t>整合物资募捐渠道</a:t>
            </a:r>
            <a:endParaRPr lang="en-US" altLang="zh-CN" sz="1600" dirty="0">
              <a:solidFill>
                <a:schemeClr val="bg1"/>
              </a:solidFill>
            </a:endParaRPr>
          </a:p>
          <a:p>
            <a:pPr algn="ctr" hangingPunct="0">
              <a:lnSpc>
                <a:spcPct val="150000"/>
              </a:lnSpc>
            </a:pPr>
            <a:r>
              <a:rPr lang="zh-CN" altLang="en-US" sz="1600" dirty="0">
                <a:solidFill>
                  <a:schemeClr val="bg1"/>
                </a:solidFill>
              </a:rPr>
              <a:t>搭建网络求助平台</a:t>
            </a:r>
          </a:p>
        </p:txBody>
      </p:sp>
      <p:pic>
        <p:nvPicPr>
          <p:cNvPr id="7" name="图片 6">
            <a:extLst>
              <a:ext uri="{FF2B5EF4-FFF2-40B4-BE49-F238E27FC236}">
                <a16:creationId xmlns:a16="http://schemas.microsoft.com/office/drawing/2014/main" id="{14B8C2D2-F6B3-48CF-9D91-8119AA25A9DF}"/>
              </a:ext>
            </a:extLst>
          </p:cNvPr>
          <p:cNvPicPr>
            <a:picLocks noChangeAspect="1"/>
          </p:cNvPicPr>
          <p:nvPr/>
        </p:nvPicPr>
        <p:blipFill rotWithShape="1">
          <a:blip r:embed="rId4"/>
          <a:srcRect l="19683" t="19683" r="19683" b="19683"/>
          <a:stretch/>
        </p:blipFill>
        <p:spPr>
          <a:xfrm>
            <a:off x="5771928" y="4754713"/>
            <a:ext cx="609890" cy="609890"/>
          </a:xfrm>
          <a:prstGeom prst="rect">
            <a:avLst/>
          </a:prstGeom>
        </p:spPr>
      </p:pic>
      <p:pic>
        <p:nvPicPr>
          <p:cNvPr id="20" name="图片 19">
            <a:extLst>
              <a:ext uri="{FF2B5EF4-FFF2-40B4-BE49-F238E27FC236}">
                <a16:creationId xmlns:a16="http://schemas.microsoft.com/office/drawing/2014/main" id="{41E885BE-9867-4C48-AE4C-7D82047A886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04189" y="4838407"/>
            <a:ext cx="442502" cy="442502"/>
          </a:xfrm>
          <a:prstGeom prst="rect">
            <a:avLst/>
          </a:prstGeom>
        </p:spPr>
      </p:pic>
    </p:spTree>
    <p:extLst>
      <p:ext uri="{BB962C8B-B14F-4D97-AF65-F5344CB8AC3E}">
        <p14:creationId xmlns:p14="http://schemas.microsoft.com/office/powerpoint/2010/main" val="333714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5FE05CE-86E3-409D-8149-E6E8750BC969}"/>
              </a:ext>
            </a:extLst>
          </p:cNvPr>
          <p:cNvSpPr>
            <a:spLocks noGrp="1"/>
          </p:cNvSpPr>
          <p:nvPr>
            <p:ph type="body" sz="quarter" idx="10"/>
          </p:nvPr>
        </p:nvSpPr>
        <p:spPr/>
        <p:txBody>
          <a:bodyPr/>
          <a:lstStyle/>
          <a:p>
            <a:r>
              <a:rPr lang="zh-CN" altLang="en-US" dirty="0"/>
              <a:t>行政互联网的新应急模式</a:t>
            </a:r>
          </a:p>
        </p:txBody>
      </p:sp>
      <p:sp>
        <p:nvSpPr>
          <p:cNvPr id="29" name="任意多边形: 形状 28">
            <a:extLst>
              <a:ext uri="{FF2B5EF4-FFF2-40B4-BE49-F238E27FC236}">
                <a16:creationId xmlns:a16="http://schemas.microsoft.com/office/drawing/2014/main" id="{C0946A59-8558-4FD2-8A07-D4A2C8962265}"/>
              </a:ext>
            </a:extLst>
          </p:cNvPr>
          <p:cNvSpPr/>
          <p:nvPr/>
        </p:nvSpPr>
        <p:spPr>
          <a:xfrm>
            <a:off x="2384128" y="4162246"/>
            <a:ext cx="7423744" cy="2695754"/>
          </a:xfrm>
          <a:custGeom>
            <a:avLst/>
            <a:gdLst>
              <a:gd name="connsiteX0" fmla="*/ 3711872 w 7423744"/>
              <a:gd name="connsiteY0" fmla="*/ 0 h 2695754"/>
              <a:gd name="connsiteX1" fmla="*/ 7347173 w 7423744"/>
              <a:gd name="connsiteY1" fmla="*/ 2473927 h 2695754"/>
              <a:gd name="connsiteX2" fmla="*/ 7423744 w 7423744"/>
              <a:gd name="connsiteY2" fmla="*/ 2695754 h 2695754"/>
              <a:gd name="connsiteX3" fmla="*/ 0 w 7423744"/>
              <a:gd name="connsiteY3" fmla="*/ 2695754 h 2695754"/>
              <a:gd name="connsiteX4" fmla="*/ 76572 w 7423744"/>
              <a:gd name="connsiteY4" fmla="*/ 2473927 h 2695754"/>
              <a:gd name="connsiteX5" fmla="*/ 3711872 w 7423744"/>
              <a:gd name="connsiteY5" fmla="*/ 0 h 26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3744" h="2695754">
                <a:moveTo>
                  <a:pt x="3711872" y="0"/>
                </a:moveTo>
                <a:cubicBezTo>
                  <a:pt x="5363604" y="0"/>
                  <a:pt x="6775894" y="1025167"/>
                  <a:pt x="7347173" y="2473927"/>
                </a:cubicBezTo>
                <a:lnTo>
                  <a:pt x="7423744" y="2695754"/>
                </a:lnTo>
                <a:lnTo>
                  <a:pt x="0" y="2695754"/>
                </a:lnTo>
                <a:lnTo>
                  <a:pt x="76572" y="2473927"/>
                </a:lnTo>
                <a:cubicBezTo>
                  <a:pt x="647851" y="1025167"/>
                  <a:pt x="2060142" y="0"/>
                  <a:pt x="371187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弧形 5">
            <a:extLst>
              <a:ext uri="{FF2B5EF4-FFF2-40B4-BE49-F238E27FC236}">
                <a16:creationId xmlns:a16="http://schemas.microsoft.com/office/drawing/2014/main" id="{933EA924-917B-434B-A2ED-A1E1698E46FD}"/>
              </a:ext>
            </a:extLst>
          </p:cNvPr>
          <p:cNvSpPr/>
          <p:nvPr/>
        </p:nvSpPr>
        <p:spPr>
          <a:xfrm>
            <a:off x="1188720" y="3288209"/>
            <a:ext cx="9814560" cy="9814560"/>
          </a:xfrm>
          <a:prstGeom prst="arc">
            <a:avLst>
              <a:gd name="adj1" fmla="val 11730269"/>
              <a:gd name="adj2" fmla="val 20670739"/>
            </a:avLst>
          </a:prstGeom>
          <a:ln w="63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弧形 11">
            <a:extLst>
              <a:ext uri="{FF2B5EF4-FFF2-40B4-BE49-F238E27FC236}">
                <a16:creationId xmlns:a16="http://schemas.microsoft.com/office/drawing/2014/main" id="{BEC7CA23-E9B1-410A-9BB1-55DB866D99F7}"/>
              </a:ext>
            </a:extLst>
          </p:cNvPr>
          <p:cNvSpPr/>
          <p:nvPr/>
        </p:nvSpPr>
        <p:spPr>
          <a:xfrm>
            <a:off x="-579120" y="2090611"/>
            <a:ext cx="13350240" cy="13350240"/>
          </a:xfrm>
          <a:prstGeom prst="arc">
            <a:avLst>
              <a:gd name="adj1" fmla="val 12231015"/>
              <a:gd name="adj2" fmla="val 20181920"/>
            </a:avLst>
          </a:prstGeom>
          <a:ln w="63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927C2E68-7B38-4DDA-B3C2-64F9DE2A7A21}"/>
              </a:ext>
            </a:extLst>
          </p:cNvPr>
          <p:cNvSpPr/>
          <p:nvPr/>
        </p:nvSpPr>
        <p:spPr>
          <a:xfrm>
            <a:off x="1645188" y="4852361"/>
            <a:ext cx="890948" cy="890948"/>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3612F40-844E-44E6-BB86-2F7FCE35C8C7}"/>
              </a:ext>
            </a:extLst>
          </p:cNvPr>
          <p:cNvSpPr/>
          <p:nvPr/>
        </p:nvSpPr>
        <p:spPr>
          <a:xfrm>
            <a:off x="5650526" y="2874031"/>
            <a:ext cx="890948" cy="890948"/>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089E1832-5D86-4321-B816-B808F9C3C812}"/>
              </a:ext>
            </a:extLst>
          </p:cNvPr>
          <p:cNvSpPr/>
          <p:nvPr/>
        </p:nvSpPr>
        <p:spPr>
          <a:xfrm>
            <a:off x="9655864" y="5016636"/>
            <a:ext cx="890948" cy="890948"/>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E3F23A2C-895B-4CD1-876F-C915E16C7107}"/>
              </a:ext>
            </a:extLst>
          </p:cNvPr>
          <p:cNvSpPr txBox="1"/>
          <p:nvPr/>
        </p:nvSpPr>
        <p:spPr>
          <a:xfrm>
            <a:off x="1724341" y="5116662"/>
            <a:ext cx="731290" cy="362343"/>
          </a:xfrm>
          <a:prstGeom prst="rect">
            <a:avLst/>
          </a:prstGeom>
          <a:noFill/>
        </p:spPr>
        <p:txBody>
          <a:bodyPr wrap="none" rtlCol="0">
            <a:spAutoFit/>
          </a:bodyPr>
          <a:lstStyle/>
          <a:p>
            <a:pPr algn="l" hangingPunct="0">
              <a:lnSpc>
                <a:spcPct val="120000"/>
              </a:lnSpc>
            </a:pPr>
            <a:r>
              <a:rPr lang="en-US" altLang="zh-CN" sz="1600" dirty="0"/>
              <a:t>A</a:t>
            </a:r>
            <a:r>
              <a:rPr lang="zh-CN" altLang="en-US" sz="1600" dirty="0"/>
              <a:t>平台</a:t>
            </a:r>
          </a:p>
        </p:txBody>
      </p:sp>
      <p:sp>
        <p:nvSpPr>
          <p:cNvPr id="17" name="文本框 16">
            <a:extLst>
              <a:ext uri="{FF2B5EF4-FFF2-40B4-BE49-F238E27FC236}">
                <a16:creationId xmlns:a16="http://schemas.microsoft.com/office/drawing/2014/main" id="{F7094E97-DE53-49CC-9E79-C8A80E7002B1}"/>
              </a:ext>
            </a:extLst>
          </p:cNvPr>
          <p:cNvSpPr txBox="1"/>
          <p:nvPr/>
        </p:nvSpPr>
        <p:spPr>
          <a:xfrm>
            <a:off x="5730355" y="3123663"/>
            <a:ext cx="731290" cy="362343"/>
          </a:xfrm>
          <a:prstGeom prst="rect">
            <a:avLst/>
          </a:prstGeom>
          <a:noFill/>
        </p:spPr>
        <p:txBody>
          <a:bodyPr wrap="none" rtlCol="0">
            <a:spAutoFit/>
          </a:bodyPr>
          <a:lstStyle/>
          <a:p>
            <a:pPr algn="l" hangingPunct="0">
              <a:lnSpc>
                <a:spcPct val="120000"/>
              </a:lnSpc>
            </a:pPr>
            <a:r>
              <a:rPr lang="en-US" altLang="zh-CN" sz="1600" dirty="0"/>
              <a:t>B</a:t>
            </a:r>
            <a:r>
              <a:rPr lang="zh-CN" altLang="en-US" sz="1600" dirty="0"/>
              <a:t>平台</a:t>
            </a:r>
          </a:p>
        </p:txBody>
      </p:sp>
      <p:sp>
        <p:nvSpPr>
          <p:cNvPr id="18" name="文本框 17">
            <a:extLst>
              <a:ext uri="{FF2B5EF4-FFF2-40B4-BE49-F238E27FC236}">
                <a16:creationId xmlns:a16="http://schemas.microsoft.com/office/drawing/2014/main" id="{DF483890-79D1-4018-9CB6-E41924A5B340}"/>
              </a:ext>
            </a:extLst>
          </p:cNvPr>
          <p:cNvSpPr txBox="1"/>
          <p:nvPr/>
        </p:nvSpPr>
        <p:spPr>
          <a:xfrm>
            <a:off x="9749946" y="5276118"/>
            <a:ext cx="742511" cy="362343"/>
          </a:xfrm>
          <a:prstGeom prst="rect">
            <a:avLst/>
          </a:prstGeom>
          <a:noFill/>
        </p:spPr>
        <p:txBody>
          <a:bodyPr wrap="none" rtlCol="0">
            <a:spAutoFit/>
          </a:bodyPr>
          <a:lstStyle/>
          <a:p>
            <a:pPr algn="l" hangingPunct="0">
              <a:lnSpc>
                <a:spcPct val="120000"/>
              </a:lnSpc>
            </a:pPr>
            <a:r>
              <a:rPr lang="en-US" altLang="zh-CN" sz="1600" dirty="0"/>
              <a:t>C</a:t>
            </a:r>
            <a:r>
              <a:rPr lang="zh-CN" altLang="en-US" sz="1600" dirty="0"/>
              <a:t>平台</a:t>
            </a:r>
          </a:p>
        </p:txBody>
      </p:sp>
      <p:sp>
        <p:nvSpPr>
          <p:cNvPr id="19" name="椭圆 18">
            <a:extLst>
              <a:ext uri="{FF2B5EF4-FFF2-40B4-BE49-F238E27FC236}">
                <a16:creationId xmlns:a16="http://schemas.microsoft.com/office/drawing/2014/main" id="{BE2BCF79-ABC2-422A-AF03-CC67D8DC9FA3}"/>
              </a:ext>
            </a:extLst>
          </p:cNvPr>
          <p:cNvSpPr/>
          <p:nvPr/>
        </p:nvSpPr>
        <p:spPr>
          <a:xfrm>
            <a:off x="1021041" y="3208375"/>
            <a:ext cx="1133560" cy="1133560"/>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0" name="文本框 19">
            <a:extLst>
              <a:ext uri="{FF2B5EF4-FFF2-40B4-BE49-F238E27FC236}">
                <a16:creationId xmlns:a16="http://schemas.microsoft.com/office/drawing/2014/main" id="{CCE201A1-1961-4C0D-91C4-E96AD932A575}"/>
              </a:ext>
            </a:extLst>
          </p:cNvPr>
          <p:cNvSpPr txBox="1"/>
          <p:nvPr/>
        </p:nvSpPr>
        <p:spPr>
          <a:xfrm>
            <a:off x="1084583" y="3444289"/>
            <a:ext cx="1005403" cy="657809"/>
          </a:xfrm>
          <a:prstGeom prst="rect">
            <a:avLst/>
          </a:prstGeom>
          <a:noFill/>
        </p:spPr>
        <p:txBody>
          <a:bodyPr wrap="none" rtlCol="0">
            <a:spAutoFit/>
          </a:bodyPr>
          <a:lstStyle/>
          <a:p>
            <a:pPr algn="l" hangingPunct="0">
              <a:lnSpc>
                <a:spcPct val="120000"/>
              </a:lnSpc>
            </a:pPr>
            <a:r>
              <a:rPr lang="zh-CN" altLang="en-US" sz="1600" dirty="0"/>
              <a:t>疫情风险</a:t>
            </a:r>
            <a:endParaRPr lang="en-US" altLang="zh-CN" sz="1600" dirty="0"/>
          </a:p>
          <a:p>
            <a:pPr algn="l" hangingPunct="0">
              <a:lnSpc>
                <a:spcPct val="120000"/>
              </a:lnSpc>
            </a:pPr>
            <a:r>
              <a:rPr lang="zh-CN" altLang="en-US" sz="1600" dirty="0"/>
              <a:t>等级查询</a:t>
            </a:r>
          </a:p>
        </p:txBody>
      </p:sp>
      <p:sp>
        <p:nvSpPr>
          <p:cNvPr id="21" name="椭圆 20">
            <a:extLst>
              <a:ext uri="{FF2B5EF4-FFF2-40B4-BE49-F238E27FC236}">
                <a16:creationId xmlns:a16="http://schemas.microsoft.com/office/drawing/2014/main" id="{1F0322F2-6D85-4112-B337-0ECCD9399521}"/>
              </a:ext>
            </a:extLst>
          </p:cNvPr>
          <p:cNvSpPr/>
          <p:nvPr/>
        </p:nvSpPr>
        <p:spPr>
          <a:xfrm>
            <a:off x="3611841" y="1806559"/>
            <a:ext cx="1133560" cy="1133560"/>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36551D72-D46B-4706-926F-32018349E410}"/>
              </a:ext>
            </a:extLst>
          </p:cNvPr>
          <p:cNvSpPr txBox="1"/>
          <p:nvPr/>
        </p:nvSpPr>
        <p:spPr>
          <a:xfrm>
            <a:off x="3675919" y="2079797"/>
            <a:ext cx="1005404" cy="657809"/>
          </a:xfrm>
          <a:prstGeom prst="rect">
            <a:avLst/>
          </a:prstGeom>
          <a:noFill/>
        </p:spPr>
        <p:txBody>
          <a:bodyPr wrap="none" rtlCol="0">
            <a:spAutoFit/>
          </a:bodyPr>
          <a:lstStyle/>
          <a:p>
            <a:pPr algn="ctr" hangingPunct="0">
              <a:lnSpc>
                <a:spcPct val="120000"/>
              </a:lnSpc>
            </a:pPr>
            <a:r>
              <a:rPr lang="zh-CN" altLang="en-US" sz="1600" dirty="0"/>
              <a:t>疫情防控</a:t>
            </a:r>
            <a:endParaRPr lang="en-US" altLang="zh-CN" sz="1600" dirty="0"/>
          </a:p>
          <a:p>
            <a:pPr algn="ctr" hangingPunct="0">
              <a:lnSpc>
                <a:spcPct val="120000"/>
              </a:lnSpc>
            </a:pPr>
            <a:r>
              <a:rPr lang="zh-CN" altLang="en-US" sz="1600" dirty="0"/>
              <a:t>行程卡</a:t>
            </a:r>
          </a:p>
        </p:txBody>
      </p:sp>
      <p:sp>
        <p:nvSpPr>
          <p:cNvPr id="23" name="椭圆 22">
            <a:extLst>
              <a:ext uri="{FF2B5EF4-FFF2-40B4-BE49-F238E27FC236}">
                <a16:creationId xmlns:a16="http://schemas.microsoft.com/office/drawing/2014/main" id="{82501DE8-15CA-45E7-AC4A-6919AA5ED6A4}"/>
              </a:ext>
            </a:extLst>
          </p:cNvPr>
          <p:cNvSpPr/>
          <p:nvPr/>
        </p:nvSpPr>
        <p:spPr>
          <a:xfrm>
            <a:off x="7446601" y="1806559"/>
            <a:ext cx="1133560" cy="1133560"/>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7080A82B-DB43-4289-885A-BECD110F5224}"/>
              </a:ext>
            </a:extLst>
          </p:cNvPr>
          <p:cNvSpPr txBox="1"/>
          <p:nvPr/>
        </p:nvSpPr>
        <p:spPr>
          <a:xfrm>
            <a:off x="7510679" y="2051804"/>
            <a:ext cx="1005404" cy="657809"/>
          </a:xfrm>
          <a:prstGeom prst="rect">
            <a:avLst/>
          </a:prstGeom>
          <a:noFill/>
        </p:spPr>
        <p:txBody>
          <a:bodyPr wrap="none" rtlCol="0">
            <a:spAutoFit/>
          </a:bodyPr>
          <a:lstStyle/>
          <a:p>
            <a:pPr algn="ctr" hangingPunct="0">
              <a:lnSpc>
                <a:spcPct val="120000"/>
              </a:lnSpc>
            </a:pPr>
            <a:r>
              <a:rPr lang="zh-CN" altLang="en-US" sz="1600" dirty="0"/>
              <a:t>疫情防控</a:t>
            </a:r>
            <a:endParaRPr lang="en-US" altLang="zh-CN" sz="1600" dirty="0"/>
          </a:p>
          <a:p>
            <a:pPr algn="ctr" hangingPunct="0">
              <a:lnSpc>
                <a:spcPct val="120000"/>
              </a:lnSpc>
            </a:pPr>
            <a:r>
              <a:rPr lang="zh-CN" altLang="en-US" sz="1600" dirty="0"/>
              <a:t>健康码</a:t>
            </a:r>
          </a:p>
        </p:txBody>
      </p:sp>
      <p:sp>
        <p:nvSpPr>
          <p:cNvPr id="25" name="椭圆 24">
            <a:extLst>
              <a:ext uri="{FF2B5EF4-FFF2-40B4-BE49-F238E27FC236}">
                <a16:creationId xmlns:a16="http://schemas.microsoft.com/office/drawing/2014/main" id="{EFA618C4-8077-4BA2-AACA-94D258D7DFDD}"/>
              </a:ext>
            </a:extLst>
          </p:cNvPr>
          <p:cNvSpPr/>
          <p:nvPr/>
        </p:nvSpPr>
        <p:spPr>
          <a:xfrm>
            <a:off x="9864683" y="3198488"/>
            <a:ext cx="1133560" cy="1133560"/>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B01017ED-BE28-432C-8D5D-3D4DCE0B4509}"/>
              </a:ext>
            </a:extLst>
          </p:cNvPr>
          <p:cNvSpPr txBox="1"/>
          <p:nvPr/>
        </p:nvSpPr>
        <p:spPr>
          <a:xfrm>
            <a:off x="9952064" y="3453064"/>
            <a:ext cx="1005403" cy="657809"/>
          </a:xfrm>
          <a:prstGeom prst="rect">
            <a:avLst/>
          </a:prstGeom>
          <a:noFill/>
        </p:spPr>
        <p:txBody>
          <a:bodyPr wrap="none" rtlCol="0">
            <a:spAutoFit/>
          </a:bodyPr>
          <a:lstStyle/>
          <a:p>
            <a:pPr algn="l" hangingPunct="0">
              <a:lnSpc>
                <a:spcPct val="120000"/>
              </a:lnSpc>
            </a:pPr>
            <a:r>
              <a:rPr lang="zh-CN" altLang="en-US" sz="1600" dirty="0"/>
              <a:t>疫苗接种</a:t>
            </a:r>
            <a:endParaRPr lang="en-US" altLang="zh-CN" sz="1600" dirty="0"/>
          </a:p>
          <a:p>
            <a:pPr algn="l" hangingPunct="0">
              <a:lnSpc>
                <a:spcPct val="120000"/>
              </a:lnSpc>
            </a:pPr>
            <a:r>
              <a:rPr lang="zh-CN" altLang="en-US" sz="1600" dirty="0"/>
              <a:t>查询预约</a:t>
            </a:r>
          </a:p>
        </p:txBody>
      </p:sp>
      <p:sp>
        <p:nvSpPr>
          <p:cNvPr id="27" name="文本框 26">
            <a:extLst>
              <a:ext uri="{FF2B5EF4-FFF2-40B4-BE49-F238E27FC236}">
                <a16:creationId xmlns:a16="http://schemas.microsoft.com/office/drawing/2014/main" id="{7ED25FAC-13BA-4013-BC15-67730146C910}"/>
              </a:ext>
            </a:extLst>
          </p:cNvPr>
          <p:cNvSpPr txBox="1"/>
          <p:nvPr/>
        </p:nvSpPr>
        <p:spPr>
          <a:xfrm>
            <a:off x="4849505" y="4910009"/>
            <a:ext cx="2492990" cy="728982"/>
          </a:xfrm>
          <a:prstGeom prst="rect">
            <a:avLst/>
          </a:prstGeom>
          <a:noFill/>
        </p:spPr>
        <p:txBody>
          <a:bodyPr wrap="none" rtlCol="0">
            <a:spAutoFit/>
          </a:bodyPr>
          <a:lstStyle/>
          <a:p>
            <a:pPr algn="ctr" hangingPunct="0">
              <a:lnSpc>
                <a:spcPct val="120000"/>
              </a:lnSpc>
            </a:pPr>
            <a:r>
              <a:rPr lang="zh-CN" altLang="en-US" b="1" dirty="0">
                <a:solidFill>
                  <a:schemeClr val="bg1"/>
                </a:solidFill>
                <a:latin typeface="+mj-ea"/>
                <a:ea typeface="+mj-ea"/>
              </a:rPr>
              <a:t>打造权威信息查询平台</a:t>
            </a:r>
            <a:endParaRPr lang="en-US" altLang="zh-CN" b="1" dirty="0">
              <a:solidFill>
                <a:schemeClr val="bg1"/>
              </a:solidFill>
              <a:latin typeface="+mj-ea"/>
              <a:ea typeface="+mj-ea"/>
            </a:endParaRPr>
          </a:p>
          <a:p>
            <a:pPr algn="ctr" hangingPunct="0">
              <a:lnSpc>
                <a:spcPct val="120000"/>
              </a:lnSpc>
            </a:pPr>
            <a:r>
              <a:rPr lang="zh-CN" altLang="en-US" b="1" dirty="0">
                <a:solidFill>
                  <a:schemeClr val="bg1"/>
                </a:solidFill>
                <a:latin typeface="+mj-ea"/>
                <a:ea typeface="+mj-ea"/>
              </a:rPr>
              <a:t>涵盖多方面民生服务</a:t>
            </a:r>
          </a:p>
        </p:txBody>
      </p:sp>
    </p:spTree>
    <p:extLst>
      <p:ext uri="{BB962C8B-B14F-4D97-AF65-F5344CB8AC3E}">
        <p14:creationId xmlns:p14="http://schemas.microsoft.com/office/powerpoint/2010/main" val="4188538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1B4D027-8B81-460A-83C7-1C6CF8E8A7D7}"/>
              </a:ext>
            </a:extLst>
          </p:cNvPr>
          <p:cNvSpPr>
            <a:spLocks noGrp="1"/>
          </p:cNvSpPr>
          <p:nvPr>
            <p:ph type="body" sz="quarter" idx="10"/>
          </p:nvPr>
        </p:nvSpPr>
        <p:spPr/>
        <p:txBody>
          <a:bodyPr/>
          <a:lstStyle/>
          <a:p>
            <a:r>
              <a:rPr lang="zh-CN" altLang="en-US" dirty="0"/>
              <a:t>短视频助力知识传播</a:t>
            </a:r>
          </a:p>
        </p:txBody>
      </p:sp>
      <p:sp>
        <p:nvSpPr>
          <p:cNvPr id="12" name="矩形: 圆角 11">
            <a:extLst>
              <a:ext uri="{FF2B5EF4-FFF2-40B4-BE49-F238E27FC236}">
                <a16:creationId xmlns:a16="http://schemas.microsoft.com/office/drawing/2014/main" id="{DB2470F7-99FA-476A-8156-85B32FC9C291}"/>
              </a:ext>
            </a:extLst>
          </p:cNvPr>
          <p:cNvSpPr/>
          <p:nvPr/>
        </p:nvSpPr>
        <p:spPr>
          <a:xfrm>
            <a:off x="891988" y="1337522"/>
            <a:ext cx="10408023" cy="4087906"/>
          </a:xfrm>
          <a:prstGeom prst="roundRect">
            <a:avLst>
              <a:gd name="adj" fmla="val 2908"/>
            </a:avLst>
          </a:prstGeom>
          <a:solidFill>
            <a:schemeClr val="bg1"/>
          </a:solidFill>
          <a:ln w="12700">
            <a:solidFill>
              <a:schemeClr val="accent2"/>
            </a:solidFill>
          </a:ln>
          <a:effectLst>
            <a:outerShdw blurRad="355600" algn="ctr" rotWithShape="0">
              <a:schemeClr val="accent2">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a:extLst>
              <a:ext uri="{FF2B5EF4-FFF2-40B4-BE49-F238E27FC236}">
                <a16:creationId xmlns:a16="http://schemas.microsoft.com/office/drawing/2014/main" id="{72DA7085-9076-4924-9E9A-1F47CBFF96AF}"/>
              </a:ext>
            </a:extLst>
          </p:cNvPr>
          <p:cNvPicPr>
            <a:picLocks noChangeAspect="1"/>
          </p:cNvPicPr>
          <p:nvPr/>
        </p:nvPicPr>
        <p:blipFill rotWithShape="1">
          <a:blip r:embed="rId2">
            <a:extLst>
              <a:ext uri="{28A0092B-C50C-407E-A947-70E740481C1C}">
                <a14:useLocalDpi xmlns:a14="http://schemas.microsoft.com/office/drawing/2010/main" val="0"/>
              </a:ext>
            </a:extLst>
          </a:blip>
          <a:srcRect l="14391" t="13612" r="34494" b="14305"/>
          <a:stretch/>
        </p:blipFill>
        <p:spPr>
          <a:xfrm>
            <a:off x="8294964" y="2082160"/>
            <a:ext cx="3005048" cy="3381687"/>
          </a:xfrm>
          <a:prstGeom prst="rect">
            <a:avLst/>
          </a:prstGeom>
        </p:spPr>
      </p:pic>
      <p:sp>
        <p:nvSpPr>
          <p:cNvPr id="5" name="文本框 4">
            <a:extLst>
              <a:ext uri="{FF2B5EF4-FFF2-40B4-BE49-F238E27FC236}">
                <a16:creationId xmlns:a16="http://schemas.microsoft.com/office/drawing/2014/main" id="{B26A60D9-AA8C-4FF1-960A-23D1BE5C2CA7}"/>
              </a:ext>
            </a:extLst>
          </p:cNvPr>
          <p:cNvSpPr txBox="1"/>
          <p:nvPr/>
        </p:nvSpPr>
        <p:spPr>
          <a:xfrm>
            <a:off x="5469066" y="1880173"/>
            <a:ext cx="1152880" cy="362343"/>
          </a:xfrm>
          <a:prstGeom prst="rect">
            <a:avLst/>
          </a:prstGeom>
          <a:noFill/>
        </p:spPr>
        <p:txBody>
          <a:bodyPr wrap="none" rtlCol="0">
            <a:spAutoFit/>
          </a:bodyPr>
          <a:lstStyle/>
          <a:p>
            <a:pPr algn="l" hangingPunct="0">
              <a:lnSpc>
                <a:spcPct val="120000"/>
              </a:lnSpc>
            </a:pPr>
            <a:r>
              <a:rPr lang="zh-CN" altLang="en-US" sz="1600" b="1" dirty="0"/>
              <a:t>视频平台</a:t>
            </a:r>
            <a:r>
              <a:rPr lang="en-US" altLang="zh-CN" sz="1600" b="1" dirty="0"/>
              <a:t>A</a:t>
            </a:r>
            <a:endParaRPr lang="zh-CN" altLang="en-US" sz="1600" b="1" dirty="0"/>
          </a:p>
        </p:txBody>
      </p:sp>
      <p:sp>
        <p:nvSpPr>
          <p:cNvPr id="6" name="文本框 5">
            <a:extLst>
              <a:ext uri="{FF2B5EF4-FFF2-40B4-BE49-F238E27FC236}">
                <a16:creationId xmlns:a16="http://schemas.microsoft.com/office/drawing/2014/main" id="{3DEBBDF4-AA1D-41FC-AC00-CACF08722D09}"/>
              </a:ext>
            </a:extLst>
          </p:cNvPr>
          <p:cNvSpPr txBox="1"/>
          <p:nvPr/>
        </p:nvSpPr>
        <p:spPr>
          <a:xfrm>
            <a:off x="5080338" y="2227386"/>
            <a:ext cx="2031325" cy="362343"/>
          </a:xfrm>
          <a:prstGeom prst="rect">
            <a:avLst/>
          </a:prstGeom>
          <a:noFill/>
        </p:spPr>
        <p:txBody>
          <a:bodyPr wrap="none" rtlCol="0">
            <a:spAutoFit/>
          </a:bodyPr>
          <a:lstStyle/>
          <a:p>
            <a:pPr algn="l" hangingPunct="0">
              <a:lnSpc>
                <a:spcPct val="120000"/>
              </a:lnSpc>
            </a:pPr>
            <a:r>
              <a:rPr lang="zh-CN" altLang="en-US" sz="1600" dirty="0"/>
              <a:t>成为视频类搜索工具</a:t>
            </a:r>
          </a:p>
        </p:txBody>
      </p:sp>
      <p:sp>
        <p:nvSpPr>
          <p:cNvPr id="7" name="文本框 6">
            <a:extLst>
              <a:ext uri="{FF2B5EF4-FFF2-40B4-BE49-F238E27FC236}">
                <a16:creationId xmlns:a16="http://schemas.microsoft.com/office/drawing/2014/main" id="{17A66A42-65BA-48FC-96A2-69640DA3E4A0}"/>
              </a:ext>
            </a:extLst>
          </p:cNvPr>
          <p:cNvSpPr txBox="1"/>
          <p:nvPr/>
        </p:nvSpPr>
        <p:spPr>
          <a:xfrm>
            <a:off x="5456241" y="3043518"/>
            <a:ext cx="1152880" cy="362343"/>
          </a:xfrm>
          <a:prstGeom prst="rect">
            <a:avLst/>
          </a:prstGeom>
          <a:noFill/>
        </p:spPr>
        <p:txBody>
          <a:bodyPr wrap="none" rtlCol="0">
            <a:spAutoFit/>
          </a:bodyPr>
          <a:lstStyle/>
          <a:p>
            <a:pPr algn="l" hangingPunct="0">
              <a:lnSpc>
                <a:spcPct val="120000"/>
              </a:lnSpc>
            </a:pPr>
            <a:r>
              <a:rPr lang="zh-CN" altLang="en-US" sz="1600" b="1" dirty="0"/>
              <a:t>视频平台</a:t>
            </a:r>
            <a:r>
              <a:rPr lang="en-US" altLang="zh-CN" sz="1600" b="1" dirty="0"/>
              <a:t>B</a:t>
            </a:r>
            <a:endParaRPr lang="zh-CN" altLang="en-US" sz="1600" b="1" dirty="0"/>
          </a:p>
        </p:txBody>
      </p:sp>
      <p:sp>
        <p:nvSpPr>
          <p:cNvPr id="8" name="文本框 7">
            <a:extLst>
              <a:ext uri="{FF2B5EF4-FFF2-40B4-BE49-F238E27FC236}">
                <a16:creationId xmlns:a16="http://schemas.microsoft.com/office/drawing/2014/main" id="{2BC54B33-12E7-49A8-BEC3-A2CD373E2AFB}"/>
              </a:ext>
            </a:extLst>
          </p:cNvPr>
          <p:cNvSpPr txBox="1"/>
          <p:nvPr/>
        </p:nvSpPr>
        <p:spPr>
          <a:xfrm>
            <a:off x="4977745" y="3390731"/>
            <a:ext cx="2236510" cy="362343"/>
          </a:xfrm>
          <a:prstGeom prst="rect">
            <a:avLst/>
          </a:prstGeom>
          <a:noFill/>
        </p:spPr>
        <p:txBody>
          <a:bodyPr wrap="none" rtlCol="0">
            <a:spAutoFit/>
          </a:bodyPr>
          <a:lstStyle/>
          <a:p>
            <a:pPr algn="l" hangingPunct="0">
              <a:lnSpc>
                <a:spcPct val="120000"/>
              </a:lnSpc>
            </a:pPr>
            <a:r>
              <a:rPr lang="zh-CN" altLang="en-US" sz="1600" dirty="0"/>
              <a:t>资源全方位向视频倾斜</a:t>
            </a:r>
          </a:p>
        </p:txBody>
      </p:sp>
      <p:sp>
        <p:nvSpPr>
          <p:cNvPr id="9" name="文本框 8">
            <a:extLst>
              <a:ext uri="{FF2B5EF4-FFF2-40B4-BE49-F238E27FC236}">
                <a16:creationId xmlns:a16="http://schemas.microsoft.com/office/drawing/2014/main" id="{77986FC2-3F9F-4518-BD18-A0B7AB0C8DEC}"/>
              </a:ext>
            </a:extLst>
          </p:cNvPr>
          <p:cNvSpPr txBox="1"/>
          <p:nvPr/>
        </p:nvSpPr>
        <p:spPr>
          <a:xfrm>
            <a:off x="5443418" y="4206863"/>
            <a:ext cx="1152880" cy="362343"/>
          </a:xfrm>
          <a:prstGeom prst="rect">
            <a:avLst/>
          </a:prstGeom>
          <a:noFill/>
        </p:spPr>
        <p:txBody>
          <a:bodyPr wrap="none" rtlCol="0">
            <a:spAutoFit/>
          </a:bodyPr>
          <a:lstStyle/>
          <a:p>
            <a:pPr algn="l" hangingPunct="0">
              <a:lnSpc>
                <a:spcPct val="120000"/>
              </a:lnSpc>
            </a:pPr>
            <a:r>
              <a:rPr lang="zh-CN" altLang="en-US" sz="1600" b="1" dirty="0"/>
              <a:t>视频平台</a:t>
            </a:r>
            <a:r>
              <a:rPr lang="en-US" altLang="zh-CN" sz="1600" b="1" dirty="0"/>
              <a:t>C</a:t>
            </a:r>
            <a:endParaRPr lang="zh-CN" altLang="en-US" sz="1600" b="1" dirty="0"/>
          </a:p>
        </p:txBody>
      </p:sp>
      <p:sp>
        <p:nvSpPr>
          <p:cNvPr id="10" name="文本框 9">
            <a:extLst>
              <a:ext uri="{FF2B5EF4-FFF2-40B4-BE49-F238E27FC236}">
                <a16:creationId xmlns:a16="http://schemas.microsoft.com/office/drawing/2014/main" id="{44694267-D213-4A87-8598-559EFB12EA6E}"/>
              </a:ext>
            </a:extLst>
          </p:cNvPr>
          <p:cNvSpPr txBox="1"/>
          <p:nvPr/>
        </p:nvSpPr>
        <p:spPr>
          <a:xfrm>
            <a:off x="4875153" y="4554076"/>
            <a:ext cx="2441694" cy="362343"/>
          </a:xfrm>
          <a:prstGeom prst="rect">
            <a:avLst/>
          </a:prstGeom>
          <a:noFill/>
        </p:spPr>
        <p:txBody>
          <a:bodyPr wrap="none" rtlCol="0">
            <a:spAutoFit/>
          </a:bodyPr>
          <a:lstStyle/>
          <a:p>
            <a:pPr algn="l" hangingPunct="0">
              <a:lnSpc>
                <a:spcPct val="120000"/>
              </a:lnSpc>
            </a:pPr>
            <a:r>
              <a:rPr lang="zh-CN" altLang="en-US" sz="1600" dirty="0"/>
              <a:t>拓宽日常生活的知识边界</a:t>
            </a:r>
          </a:p>
        </p:txBody>
      </p:sp>
      <p:pic>
        <p:nvPicPr>
          <p:cNvPr id="20" name="图片 19">
            <a:extLst>
              <a:ext uri="{FF2B5EF4-FFF2-40B4-BE49-F238E27FC236}">
                <a16:creationId xmlns:a16="http://schemas.microsoft.com/office/drawing/2014/main" id="{2110CF9B-6DF5-4119-A3B0-029510369CBE}"/>
              </a:ext>
            </a:extLst>
          </p:cNvPr>
          <p:cNvPicPr>
            <a:picLocks noChangeAspect="1"/>
          </p:cNvPicPr>
          <p:nvPr/>
        </p:nvPicPr>
        <p:blipFill rotWithShape="1">
          <a:blip r:embed="rId3"/>
          <a:srcRect l="1" r="26791"/>
          <a:stretch/>
        </p:blipFill>
        <p:spPr>
          <a:xfrm>
            <a:off x="8491348" y="2299776"/>
            <a:ext cx="2803583" cy="2154114"/>
          </a:xfrm>
          <a:prstGeom prst="rect">
            <a:avLst/>
          </a:prstGeom>
        </p:spPr>
      </p:pic>
      <p:pic>
        <p:nvPicPr>
          <p:cNvPr id="21" name="图片 20">
            <a:extLst>
              <a:ext uri="{FF2B5EF4-FFF2-40B4-BE49-F238E27FC236}">
                <a16:creationId xmlns:a16="http://schemas.microsoft.com/office/drawing/2014/main" id="{4B3C9276-4B58-443C-918B-1D96EECB7E3C}"/>
              </a:ext>
            </a:extLst>
          </p:cNvPr>
          <p:cNvPicPr>
            <a:picLocks noChangeAspect="1"/>
          </p:cNvPicPr>
          <p:nvPr/>
        </p:nvPicPr>
        <p:blipFill rotWithShape="1">
          <a:blip r:embed="rId2">
            <a:extLst>
              <a:ext uri="{28A0092B-C50C-407E-A947-70E740481C1C}">
                <a14:useLocalDpi xmlns:a14="http://schemas.microsoft.com/office/drawing/2010/main" val="0"/>
              </a:ext>
            </a:extLst>
          </a:blip>
          <a:srcRect l="34253" t="13612" r="14631" b="14305"/>
          <a:stretch/>
        </p:blipFill>
        <p:spPr>
          <a:xfrm>
            <a:off x="891988" y="2082160"/>
            <a:ext cx="3005049" cy="3381687"/>
          </a:xfrm>
          <a:prstGeom prst="rect">
            <a:avLst/>
          </a:prstGeom>
        </p:spPr>
      </p:pic>
      <p:pic>
        <p:nvPicPr>
          <p:cNvPr id="25" name="图片 24">
            <a:extLst>
              <a:ext uri="{FF2B5EF4-FFF2-40B4-BE49-F238E27FC236}">
                <a16:creationId xmlns:a16="http://schemas.microsoft.com/office/drawing/2014/main" id="{FB2773F3-FA62-45B8-B75E-6E83739F4A8C}"/>
              </a:ext>
            </a:extLst>
          </p:cNvPr>
          <p:cNvPicPr>
            <a:picLocks noChangeAspect="1"/>
          </p:cNvPicPr>
          <p:nvPr/>
        </p:nvPicPr>
        <p:blipFill rotWithShape="1">
          <a:blip r:embed="rId4"/>
          <a:srcRect l="26713"/>
          <a:stretch/>
        </p:blipFill>
        <p:spPr>
          <a:xfrm>
            <a:off x="899609" y="2297236"/>
            <a:ext cx="2818760" cy="2163473"/>
          </a:xfrm>
          <a:prstGeom prst="rect">
            <a:avLst/>
          </a:prstGeom>
        </p:spPr>
      </p:pic>
    </p:spTree>
    <p:extLst>
      <p:ext uri="{BB962C8B-B14F-4D97-AF65-F5344CB8AC3E}">
        <p14:creationId xmlns:p14="http://schemas.microsoft.com/office/powerpoint/2010/main" val="2263863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695D395-5E0A-4CD2-8F27-FCDCB5ABE134}"/>
              </a:ext>
            </a:extLst>
          </p:cNvPr>
          <p:cNvSpPr>
            <a:spLocks noGrp="1"/>
          </p:cNvSpPr>
          <p:nvPr>
            <p:ph type="body" sz="quarter" idx="10"/>
          </p:nvPr>
        </p:nvSpPr>
        <p:spPr/>
        <p:txBody>
          <a:bodyPr/>
          <a:lstStyle/>
          <a:p>
            <a:r>
              <a:rPr lang="zh-CN" altLang="en-US" dirty="0"/>
              <a:t>媒介明星</a:t>
            </a:r>
            <a:r>
              <a:rPr lang="en-US" altLang="zh-CN" dirty="0"/>
              <a:t>—COL</a:t>
            </a:r>
            <a:r>
              <a:rPr lang="zh-CN" altLang="en-US" dirty="0"/>
              <a:t>群体兴起</a:t>
            </a:r>
          </a:p>
        </p:txBody>
      </p:sp>
      <p:sp>
        <p:nvSpPr>
          <p:cNvPr id="10" name="任意多边形: 形状 9">
            <a:extLst>
              <a:ext uri="{FF2B5EF4-FFF2-40B4-BE49-F238E27FC236}">
                <a16:creationId xmlns:a16="http://schemas.microsoft.com/office/drawing/2014/main" id="{D7E3BDA8-02D4-4EC1-9DED-23C6E884C45A}"/>
              </a:ext>
            </a:extLst>
          </p:cNvPr>
          <p:cNvSpPr/>
          <p:nvPr/>
        </p:nvSpPr>
        <p:spPr>
          <a:xfrm flipH="1" flipV="1">
            <a:off x="3803142" y="2615950"/>
            <a:ext cx="1454195" cy="617721"/>
          </a:xfrm>
          <a:custGeom>
            <a:avLst/>
            <a:gdLst>
              <a:gd name="connsiteX0" fmla="*/ 1667672 w 1668008"/>
              <a:gd name="connsiteY0" fmla="*/ 1061692 h 1061692"/>
              <a:gd name="connsiteX1" fmla="*/ 834004 w 1668008"/>
              <a:gd name="connsiteY1" fmla="*/ 860130 h 1061692"/>
              <a:gd name="connsiteX2" fmla="*/ 336 w 1668008"/>
              <a:gd name="connsiteY2" fmla="*/ 1061692 h 1061692"/>
              <a:gd name="connsiteX3" fmla="*/ 336 w 1668008"/>
              <a:gd name="connsiteY3" fmla="*/ 530846 h 1061692"/>
              <a:gd name="connsiteX4" fmla="*/ 336 w 1668008"/>
              <a:gd name="connsiteY4" fmla="*/ 0 h 1061692"/>
              <a:gd name="connsiteX5" fmla="*/ 834004 w 1668008"/>
              <a:gd name="connsiteY5" fmla="*/ 201563 h 1061692"/>
              <a:gd name="connsiteX6" fmla="*/ 1667672 w 1668008"/>
              <a:gd name="connsiteY6" fmla="*/ 0 h 1061692"/>
              <a:gd name="connsiteX7" fmla="*/ 1667672 w 1668008"/>
              <a:gd name="connsiteY7" fmla="*/ 530846 h 1061692"/>
              <a:gd name="connsiteX8" fmla="*/ 1667672 w 1668008"/>
              <a:gd name="connsiteY8" fmla="*/ 1061692 h 106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8008" h="1061692">
                <a:moveTo>
                  <a:pt x="1667672" y="1061692"/>
                </a:moveTo>
                <a:cubicBezTo>
                  <a:pt x="1275848" y="859512"/>
                  <a:pt x="1085522" y="874700"/>
                  <a:pt x="834004" y="860130"/>
                </a:cubicBezTo>
                <a:cubicBezTo>
                  <a:pt x="582486" y="874700"/>
                  <a:pt x="392160" y="859512"/>
                  <a:pt x="336" y="1061692"/>
                </a:cubicBezTo>
                <a:cubicBezTo>
                  <a:pt x="-831" y="884167"/>
                  <a:pt x="1503" y="708371"/>
                  <a:pt x="336" y="530846"/>
                </a:cubicBezTo>
                <a:cubicBezTo>
                  <a:pt x="1503" y="353321"/>
                  <a:pt x="-831" y="177525"/>
                  <a:pt x="336" y="0"/>
                </a:cubicBezTo>
                <a:cubicBezTo>
                  <a:pt x="392160" y="202180"/>
                  <a:pt x="582486" y="186992"/>
                  <a:pt x="834004" y="201563"/>
                </a:cubicBezTo>
                <a:cubicBezTo>
                  <a:pt x="1085522" y="186992"/>
                  <a:pt x="1275848" y="202180"/>
                  <a:pt x="1667672" y="0"/>
                </a:cubicBezTo>
                <a:cubicBezTo>
                  <a:pt x="1668839" y="177525"/>
                  <a:pt x="1666505" y="353321"/>
                  <a:pt x="1667672" y="530846"/>
                </a:cubicBezTo>
                <a:cubicBezTo>
                  <a:pt x="1666505" y="708371"/>
                  <a:pt x="1668839" y="884167"/>
                  <a:pt x="1667672" y="106169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a:extLst>
              <a:ext uri="{FF2B5EF4-FFF2-40B4-BE49-F238E27FC236}">
                <a16:creationId xmlns:a16="http://schemas.microsoft.com/office/drawing/2014/main" id="{CB7E2545-9834-4DF0-95F9-854E3C32F060}"/>
              </a:ext>
            </a:extLst>
          </p:cNvPr>
          <p:cNvSpPr/>
          <p:nvPr/>
        </p:nvSpPr>
        <p:spPr>
          <a:xfrm flipH="1" flipV="1">
            <a:off x="6934663" y="2615950"/>
            <a:ext cx="1454195" cy="617721"/>
          </a:xfrm>
          <a:custGeom>
            <a:avLst/>
            <a:gdLst>
              <a:gd name="connsiteX0" fmla="*/ 1667672 w 1668008"/>
              <a:gd name="connsiteY0" fmla="*/ 1061692 h 1061692"/>
              <a:gd name="connsiteX1" fmla="*/ 834004 w 1668008"/>
              <a:gd name="connsiteY1" fmla="*/ 860130 h 1061692"/>
              <a:gd name="connsiteX2" fmla="*/ 336 w 1668008"/>
              <a:gd name="connsiteY2" fmla="*/ 1061692 h 1061692"/>
              <a:gd name="connsiteX3" fmla="*/ 336 w 1668008"/>
              <a:gd name="connsiteY3" fmla="*/ 530846 h 1061692"/>
              <a:gd name="connsiteX4" fmla="*/ 336 w 1668008"/>
              <a:gd name="connsiteY4" fmla="*/ 0 h 1061692"/>
              <a:gd name="connsiteX5" fmla="*/ 834004 w 1668008"/>
              <a:gd name="connsiteY5" fmla="*/ 201563 h 1061692"/>
              <a:gd name="connsiteX6" fmla="*/ 1667672 w 1668008"/>
              <a:gd name="connsiteY6" fmla="*/ 0 h 1061692"/>
              <a:gd name="connsiteX7" fmla="*/ 1667672 w 1668008"/>
              <a:gd name="connsiteY7" fmla="*/ 530846 h 1061692"/>
              <a:gd name="connsiteX8" fmla="*/ 1667672 w 1668008"/>
              <a:gd name="connsiteY8" fmla="*/ 1061692 h 106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8008" h="1061692">
                <a:moveTo>
                  <a:pt x="1667672" y="1061692"/>
                </a:moveTo>
                <a:cubicBezTo>
                  <a:pt x="1275848" y="859512"/>
                  <a:pt x="1085522" y="874700"/>
                  <a:pt x="834004" y="860130"/>
                </a:cubicBezTo>
                <a:cubicBezTo>
                  <a:pt x="582486" y="874700"/>
                  <a:pt x="392160" y="859512"/>
                  <a:pt x="336" y="1061692"/>
                </a:cubicBezTo>
                <a:cubicBezTo>
                  <a:pt x="-831" y="884167"/>
                  <a:pt x="1503" y="708371"/>
                  <a:pt x="336" y="530846"/>
                </a:cubicBezTo>
                <a:cubicBezTo>
                  <a:pt x="1503" y="353321"/>
                  <a:pt x="-831" y="177525"/>
                  <a:pt x="336" y="0"/>
                </a:cubicBezTo>
                <a:cubicBezTo>
                  <a:pt x="392160" y="202180"/>
                  <a:pt x="582486" y="186992"/>
                  <a:pt x="834004" y="201563"/>
                </a:cubicBezTo>
                <a:cubicBezTo>
                  <a:pt x="1085522" y="186992"/>
                  <a:pt x="1275848" y="202180"/>
                  <a:pt x="1667672" y="0"/>
                </a:cubicBezTo>
                <a:cubicBezTo>
                  <a:pt x="1668839" y="177525"/>
                  <a:pt x="1666505" y="353321"/>
                  <a:pt x="1667672" y="530846"/>
                </a:cubicBezTo>
                <a:cubicBezTo>
                  <a:pt x="1666505" y="708371"/>
                  <a:pt x="1668839" y="884167"/>
                  <a:pt x="1667672" y="106169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椭圆 13">
            <a:extLst>
              <a:ext uri="{FF2B5EF4-FFF2-40B4-BE49-F238E27FC236}">
                <a16:creationId xmlns:a16="http://schemas.microsoft.com/office/drawing/2014/main" id="{207A5316-77F8-44B5-A772-5C5EA9104858}"/>
              </a:ext>
            </a:extLst>
          </p:cNvPr>
          <p:cNvSpPr/>
          <p:nvPr/>
        </p:nvSpPr>
        <p:spPr>
          <a:xfrm>
            <a:off x="8262642" y="2279874"/>
            <a:ext cx="1289872" cy="12898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05F327C7-6DD7-4549-9D1C-4C6B18C63118}"/>
              </a:ext>
            </a:extLst>
          </p:cNvPr>
          <p:cNvSpPr/>
          <p:nvPr/>
        </p:nvSpPr>
        <p:spPr>
          <a:xfrm>
            <a:off x="2639486" y="2279874"/>
            <a:ext cx="1289872" cy="1289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C2F27834-E9D3-4920-8001-3B007F870220}"/>
              </a:ext>
            </a:extLst>
          </p:cNvPr>
          <p:cNvSpPr/>
          <p:nvPr/>
        </p:nvSpPr>
        <p:spPr>
          <a:xfrm>
            <a:off x="5155229" y="1984039"/>
            <a:ext cx="1881542" cy="18815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3ABDE8BB-6A31-4F7E-A787-8799848BC779}"/>
              </a:ext>
            </a:extLst>
          </p:cNvPr>
          <p:cNvSpPr txBox="1"/>
          <p:nvPr/>
        </p:nvSpPr>
        <p:spPr>
          <a:xfrm>
            <a:off x="5439410" y="2679046"/>
            <a:ext cx="1313180" cy="463588"/>
          </a:xfrm>
          <a:prstGeom prst="rect">
            <a:avLst/>
          </a:prstGeom>
          <a:noFill/>
        </p:spPr>
        <p:txBody>
          <a:bodyPr wrap="none" rtlCol="0">
            <a:spAutoFit/>
          </a:bodyPr>
          <a:lstStyle/>
          <a:p>
            <a:pPr algn="l" hangingPunct="0">
              <a:lnSpc>
                <a:spcPct val="120000"/>
              </a:lnSpc>
            </a:pPr>
            <a:r>
              <a:rPr lang="zh-CN" altLang="en-US" sz="2200" b="1" dirty="0">
                <a:solidFill>
                  <a:schemeClr val="bg1"/>
                </a:solidFill>
                <a:latin typeface="+mj-ea"/>
                <a:ea typeface="+mj-ea"/>
              </a:rPr>
              <a:t>媒介明星</a:t>
            </a:r>
          </a:p>
        </p:txBody>
      </p:sp>
      <p:sp>
        <p:nvSpPr>
          <p:cNvPr id="15" name="文本框 14">
            <a:extLst>
              <a:ext uri="{FF2B5EF4-FFF2-40B4-BE49-F238E27FC236}">
                <a16:creationId xmlns:a16="http://schemas.microsoft.com/office/drawing/2014/main" id="{1A1BDBC6-7581-4427-AAA5-75906F03318C}"/>
              </a:ext>
            </a:extLst>
          </p:cNvPr>
          <p:cNvSpPr txBox="1"/>
          <p:nvPr/>
        </p:nvSpPr>
        <p:spPr>
          <a:xfrm>
            <a:off x="2935608" y="2696976"/>
            <a:ext cx="697627" cy="427746"/>
          </a:xfrm>
          <a:prstGeom prst="rect">
            <a:avLst/>
          </a:prstGeom>
          <a:noFill/>
        </p:spPr>
        <p:txBody>
          <a:bodyPr wrap="none" rtlCol="0">
            <a:spAutoFit/>
          </a:bodyPr>
          <a:lstStyle/>
          <a:p>
            <a:pPr algn="l" hangingPunct="0">
              <a:lnSpc>
                <a:spcPct val="120000"/>
              </a:lnSpc>
            </a:pPr>
            <a:r>
              <a:rPr lang="en-US" altLang="zh-CN" sz="2000" dirty="0">
                <a:solidFill>
                  <a:schemeClr val="bg1"/>
                </a:solidFill>
              </a:rPr>
              <a:t>KOL</a:t>
            </a:r>
            <a:endParaRPr lang="zh-CN" altLang="en-US" sz="2000" dirty="0">
              <a:solidFill>
                <a:schemeClr val="bg1"/>
              </a:solidFill>
            </a:endParaRPr>
          </a:p>
        </p:txBody>
      </p:sp>
      <p:sp>
        <p:nvSpPr>
          <p:cNvPr id="16" name="文本框 15">
            <a:extLst>
              <a:ext uri="{FF2B5EF4-FFF2-40B4-BE49-F238E27FC236}">
                <a16:creationId xmlns:a16="http://schemas.microsoft.com/office/drawing/2014/main" id="{B5E6C5DB-E19C-4A2F-A2B3-2E93A3BE3B4F}"/>
              </a:ext>
            </a:extLst>
          </p:cNvPr>
          <p:cNvSpPr txBox="1"/>
          <p:nvPr/>
        </p:nvSpPr>
        <p:spPr>
          <a:xfrm>
            <a:off x="8558764" y="2696976"/>
            <a:ext cx="712054" cy="427746"/>
          </a:xfrm>
          <a:prstGeom prst="rect">
            <a:avLst/>
          </a:prstGeom>
          <a:noFill/>
        </p:spPr>
        <p:txBody>
          <a:bodyPr wrap="none" rtlCol="0">
            <a:spAutoFit/>
          </a:bodyPr>
          <a:lstStyle/>
          <a:p>
            <a:pPr algn="l" hangingPunct="0">
              <a:lnSpc>
                <a:spcPct val="120000"/>
              </a:lnSpc>
            </a:pPr>
            <a:r>
              <a:rPr lang="en-US" altLang="zh-CN" sz="2000" dirty="0">
                <a:solidFill>
                  <a:schemeClr val="bg1"/>
                </a:solidFill>
              </a:rPr>
              <a:t>COL</a:t>
            </a:r>
            <a:endParaRPr lang="zh-CN" altLang="en-US" sz="2000" dirty="0">
              <a:solidFill>
                <a:schemeClr val="bg1"/>
              </a:solidFill>
            </a:endParaRPr>
          </a:p>
        </p:txBody>
      </p:sp>
      <p:sp>
        <p:nvSpPr>
          <p:cNvPr id="17" name="弧形 16">
            <a:extLst>
              <a:ext uri="{FF2B5EF4-FFF2-40B4-BE49-F238E27FC236}">
                <a16:creationId xmlns:a16="http://schemas.microsoft.com/office/drawing/2014/main" id="{E31F2416-66F1-4D1A-A65B-5EBA52DB5F0E}"/>
              </a:ext>
            </a:extLst>
          </p:cNvPr>
          <p:cNvSpPr/>
          <p:nvPr/>
        </p:nvSpPr>
        <p:spPr>
          <a:xfrm>
            <a:off x="2436113" y="2062532"/>
            <a:ext cx="1696616" cy="1696616"/>
          </a:xfrm>
          <a:prstGeom prst="arc">
            <a:avLst>
              <a:gd name="adj1" fmla="val 4455869"/>
              <a:gd name="adj2" fmla="val 17075142"/>
            </a:avLst>
          </a:prstGeom>
          <a:ln w="63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BFBBCF11-DD86-4C2F-9283-6A1C54E5FB66}"/>
              </a:ext>
            </a:extLst>
          </p:cNvPr>
          <p:cNvSpPr txBox="1"/>
          <p:nvPr/>
        </p:nvSpPr>
        <p:spPr>
          <a:xfrm>
            <a:off x="1650124" y="2062532"/>
            <a:ext cx="1005403" cy="362343"/>
          </a:xfrm>
          <a:prstGeom prst="rect">
            <a:avLst/>
          </a:prstGeom>
          <a:noFill/>
        </p:spPr>
        <p:txBody>
          <a:bodyPr wrap="none" rtlCol="0">
            <a:spAutoFit/>
          </a:bodyPr>
          <a:lstStyle/>
          <a:p>
            <a:pPr algn="l" hangingPunct="0">
              <a:lnSpc>
                <a:spcPct val="120000"/>
              </a:lnSpc>
            </a:pPr>
            <a:r>
              <a:rPr lang="zh-CN" altLang="en-US" sz="1600" dirty="0"/>
              <a:t>意识形态</a:t>
            </a:r>
          </a:p>
        </p:txBody>
      </p:sp>
      <p:sp>
        <p:nvSpPr>
          <p:cNvPr id="19" name="文本框 18">
            <a:extLst>
              <a:ext uri="{FF2B5EF4-FFF2-40B4-BE49-F238E27FC236}">
                <a16:creationId xmlns:a16="http://schemas.microsoft.com/office/drawing/2014/main" id="{A37C5179-3DC5-4C7E-B8A4-0D68EB9DA230}"/>
              </a:ext>
            </a:extLst>
          </p:cNvPr>
          <p:cNvSpPr txBox="1"/>
          <p:nvPr/>
        </p:nvSpPr>
        <p:spPr>
          <a:xfrm>
            <a:off x="1650124" y="3371754"/>
            <a:ext cx="1005403" cy="362343"/>
          </a:xfrm>
          <a:prstGeom prst="rect">
            <a:avLst/>
          </a:prstGeom>
          <a:noFill/>
        </p:spPr>
        <p:txBody>
          <a:bodyPr wrap="none" rtlCol="0">
            <a:spAutoFit/>
          </a:bodyPr>
          <a:lstStyle/>
          <a:p>
            <a:pPr algn="l" hangingPunct="0">
              <a:lnSpc>
                <a:spcPct val="120000"/>
              </a:lnSpc>
            </a:pPr>
            <a:r>
              <a:rPr lang="zh-CN" altLang="en-US" sz="1600" dirty="0"/>
              <a:t>商品属性</a:t>
            </a:r>
          </a:p>
        </p:txBody>
      </p:sp>
      <p:sp>
        <p:nvSpPr>
          <p:cNvPr id="20" name="弧形 19">
            <a:extLst>
              <a:ext uri="{FF2B5EF4-FFF2-40B4-BE49-F238E27FC236}">
                <a16:creationId xmlns:a16="http://schemas.microsoft.com/office/drawing/2014/main" id="{AA56AAE0-2F20-4E7B-80B2-E86E4AA1E7A6}"/>
              </a:ext>
            </a:extLst>
          </p:cNvPr>
          <p:cNvSpPr/>
          <p:nvPr/>
        </p:nvSpPr>
        <p:spPr>
          <a:xfrm flipH="1">
            <a:off x="8059270" y="2062532"/>
            <a:ext cx="1696616" cy="1696616"/>
          </a:xfrm>
          <a:prstGeom prst="arc">
            <a:avLst>
              <a:gd name="adj1" fmla="val 4455869"/>
              <a:gd name="adj2" fmla="val 17075142"/>
            </a:avLst>
          </a:prstGeom>
          <a:ln w="63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494717FC-B8D8-48A9-872C-96EBA4B2E540}"/>
              </a:ext>
            </a:extLst>
          </p:cNvPr>
          <p:cNvSpPr/>
          <p:nvPr/>
        </p:nvSpPr>
        <p:spPr>
          <a:xfrm>
            <a:off x="2687546" y="2234633"/>
            <a:ext cx="79624" cy="796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20DB0E42-D658-4077-AB15-28174F568042}"/>
              </a:ext>
            </a:extLst>
          </p:cNvPr>
          <p:cNvSpPr/>
          <p:nvPr/>
        </p:nvSpPr>
        <p:spPr>
          <a:xfrm>
            <a:off x="2687546" y="3502953"/>
            <a:ext cx="79624" cy="796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B89FEFB8-6AD7-4389-8126-9BB6424E5528}"/>
              </a:ext>
            </a:extLst>
          </p:cNvPr>
          <p:cNvSpPr txBox="1"/>
          <p:nvPr/>
        </p:nvSpPr>
        <p:spPr>
          <a:xfrm>
            <a:off x="9552514" y="2062532"/>
            <a:ext cx="1005403" cy="362343"/>
          </a:xfrm>
          <a:prstGeom prst="rect">
            <a:avLst/>
          </a:prstGeom>
          <a:noFill/>
        </p:spPr>
        <p:txBody>
          <a:bodyPr wrap="none" rtlCol="0">
            <a:spAutoFit/>
          </a:bodyPr>
          <a:lstStyle/>
          <a:p>
            <a:pPr algn="l" hangingPunct="0">
              <a:lnSpc>
                <a:spcPct val="120000"/>
              </a:lnSpc>
            </a:pPr>
            <a:r>
              <a:rPr lang="zh-CN" altLang="en-US" sz="1600" dirty="0"/>
              <a:t>情感价值</a:t>
            </a:r>
          </a:p>
        </p:txBody>
      </p:sp>
      <p:sp>
        <p:nvSpPr>
          <p:cNvPr id="24" name="文本框 23">
            <a:extLst>
              <a:ext uri="{FF2B5EF4-FFF2-40B4-BE49-F238E27FC236}">
                <a16:creationId xmlns:a16="http://schemas.microsoft.com/office/drawing/2014/main" id="{E09FCF53-1AAD-4658-80A0-64C1951705F1}"/>
              </a:ext>
            </a:extLst>
          </p:cNvPr>
          <p:cNvSpPr txBox="1"/>
          <p:nvPr/>
        </p:nvSpPr>
        <p:spPr>
          <a:xfrm>
            <a:off x="9552514" y="3371754"/>
            <a:ext cx="1005403" cy="362343"/>
          </a:xfrm>
          <a:prstGeom prst="rect">
            <a:avLst/>
          </a:prstGeom>
          <a:noFill/>
        </p:spPr>
        <p:txBody>
          <a:bodyPr wrap="none" rtlCol="0">
            <a:spAutoFit/>
          </a:bodyPr>
          <a:lstStyle/>
          <a:p>
            <a:pPr algn="l" hangingPunct="0">
              <a:lnSpc>
                <a:spcPct val="120000"/>
              </a:lnSpc>
            </a:pPr>
            <a:r>
              <a:rPr lang="zh-CN" altLang="en-US" sz="1600" dirty="0"/>
              <a:t>话题热度</a:t>
            </a:r>
          </a:p>
        </p:txBody>
      </p:sp>
      <p:sp>
        <p:nvSpPr>
          <p:cNvPr id="25" name="椭圆 24">
            <a:extLst>
              <a:ext uri="{FF2B5EF4-FFF2-40B4-BE49-F238E27FC236}">
                <a16:creationId xmlns:a16="http://schemas.microsoft.com/office/drawing/2014/main" id="{47E68802-5868-4285-AF64-CBCC182DCE1A}"/>
              </a:ext>
            </a:extLst>
          </p:cNvPr>
          <p:cNvSpPr/>
          <p:nvPr/>
        </p:nvSpPr>
        <p:spPr>
          <a:xfrm>
            <a:off x="9424830" y="2234633"/>
            <a:ext cx="79624" cy="796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C7FA74D8-E16F-4D5F-BA1E-73949AEAC1D3}"/>
              </a:ext>
            </a:extLst>
          </p:cNvPr>
          <p:cNvSpPr/>
          <p:nvPr/>
        </p:nvSpPr>
        <p:spPr>
          <a:xfrm>
            <a:off x="9424830" y="3502953"/>
            <a:ext cx="79624" cy="796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39B1CA61-E95A-492E-9373-1B159CF6709F}"/>
              </a:ext>
            </a:extLst>
          </p:cNvPr>
          <p:cNvSpPr txBox="1"/>
          <p:nvPr/>
        </p:nvSpPr>
        <p:spPr>
          <a:xfrm>
            <a:off x="1820833" y="4242174"/>
            <a:ext cx="2988135" cy="658257"/>
          </a:xfrm>
          <a:prstGeom prst="rect">
            <a:avLst/>
          </a:prstGeom>
          <a:noFill/>
        </p:spPr>
        <p:txBody>
          <a:bodyPr wrap="square" rtlCol="0">
            <a:spAutoFit/>
          </a:bodyPr>
          <a:lstStyle/>
          <a:p>
            <a:pPr algn="ctr" hangingPunct="0">
              <a:lnSpc>
                <a:spcPct val="120000"/>
              </a:lnSpc>
            </a:pPr>
            <a:r>
              <a:rPr lang="zh-CN" altLang="en-US" sz="1600" dirty="0">
                <a:latin typeface="+mn-ea"/>
              </a:rPr>
              <a:t>在“意见领袖</a:t>
            </a:r>
            <a:r>
              <a:rPr lang="en-US" altLang="zh-CN" sz="1600" dirty="0">
                <a:latin typeface="+mn-ea"/>
              </a:rPr>
              <a:t>-</a:t>
            </a:r>
            <a:r>
              <a:rPr lang="zh-CN" altLang="en-US" sz="1600" dirty="0">
                <a:latin typeface="+mn-ea"/>
              </a:rPr>
              <a:t>粉丝”关系中，粉丝的消费者属性更强</a:t>
            </a:r>
          </a:p>
        </p:txBody>
      </p:sp>
      <p:sp>
        <p:nvSpPr>
          <p:cNvPr id="29" name="文本框 28">
            <a:extLst>
              <a:ext uri="{FF2B5EF4-FFF2-40B4-BE49-F238E27FC236}">
                <a16:creationId xmlns:a16="http://schemas.microsoft.com/office/drawing/2014/main" id="{EA2D54B4-AA36-4171-9BE3-8C33E0A86EFD}"/>
              </a:ext>
            </a:extLst>
          </p:cNvPr>
          <p:cNvSpPr txBox="1"/>
          <p:nvPr/>
        </p:nvSpPr>
        <p:spPr>
          <a:xfrm>
            <a:off x="7413510" y="4242174"/>
            <a:ext cx="2988135" cy="658257"/>
          </a:xfrm>
          <a:prstGeom prst="rect">
            <a:avLst/>
          </a:prstGeom>
          <a:noFill/>
        </p:spPr>
        <p:txBody>
          <a:bodyPr wrap="square" rtlCol="0">
            <a:spAutoFit/>
          </a:bodyPr>
          <a:lstStyle/>
          <a:p>
            <a:pPr algn="ctr" hangingPunct="0">
              <a:lnSpc>
                <a:spcPct val="120000"/>
              </a:lnSpc>
            </a:pPr>
            <a:r>
              <a:rPr lang="zh-CN" altLang="en-US" sz="1600" dirty="0">
                <a:latin typeface="+mn-ea"/>
              </a:rPr>
              <a:t>在“偶像</a:t>
            </a:r>
            <a:r>
              <a:rPr lang="en-US" altLang="zh-CN" sz="1600" dirty="0">
                <a:latin typeface="+mn-ea"/>
              </a:rPr>
              <a:t>-</a:t>
            </a:r>
            <a:r>
              <a:rPr lang="zh-CN" altLang="en-US" sz="1600" dirty="0">
                <a:latin typeface="+mn-ea"/>
              </a:rPr>
              <a:t>粉丝”关系中，粉丝的消费者属性更强</a:t>
            </a:r>
          </a:p>
        </p:txBody>
      </p:sp>
      <p:sp>
        <p:nvSpPr>
          <p:cNvPr id="33" name="任意多边形: 形状 32">
            <a:extLst>
              <a:ext uri="{FF2B5EF4-FFF2-40B4-BE49-F238E27FC236}">
                <a16:creationId xmlns:a16="http://schemas.microsoft.com/office/drawing/2014/main" id="{A2BA808A-D5B2-45EF-92FF-E428EFEFBDC7}"/>
              </a:ext>
            </a:extLst>
          </p:cNvPr>
          <p:cNvSpPr/>
          <p:nvPr/>
        </p:nvSpPr>
        <p:spPr>
          <a:xfrm>
            <a:off x="5445760" y="6042430"/>
            <a:ext cx="6746240" cy="815570"/>
          </a:xfrm>
          <a:custGeom>
            <a:avLst/>
            <a:gdLst>
              <a:gd name="connsiteX0" fmla="*/ 3962400 w 6746240"/>
              <a:gd name="connsiteY0" fmla="*/ 1652 h 815570"/>
              <a:gd name="connsiteX1" fmla="*/ 6631652 w 6746240"/>
              <a:gd name="connsiteY1" fmla="*/ 460275 h 815570"/>
              <a:gd name="connsiteX2" fmla="*/ 6746240 w 6746240"/>
              <a:gd name="connsiteY2" fmla="*/ 490063 h 815570"/>
              <a:gd name="connsiteX3" fmla="*/ 6746240 w 6746240"/>
              <a:gd name="connsiteY3" fmla="*/ 815570 h 815570"/>
              <a:gd name="connsiteX4" fmla="*/ 23107 w 6746240"/>
              <a:gd name="connsiteY4" fmla="*/ 815570 h 815570"/>
              <a:gd name="connsiteX5" fmla="*/ 0 w 6746240"/>
              <a:gd name="connsiteY5" fmla="*/ 519812 h 815570"/>
              <a:gd name="connsiteX6" fmla="*/ 3962400 w 6746240"/>
              <a:gd name="connsiteY6" fmla="*/ 1652 h 81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815570">
                <a:moveTo>
                  <a:pt x="3962400" y="1652"/>
                </a:moveTo>
                <a:cubicBezTo>
                  <a:pt x="4815734" y="19115"/>
                  <a:pt x="5868359" y="263881"/>
                  <a:pt x="6631652" y="460275"/>
                </a:cubicBezTo>
                <a:lnTo>
                  <a:pt x="6746240" y="490063"/>
                </a:lnTo>
                <a:lnTo>
                  <a:pt x="6746240" y="815570"/>
                </a:lnTo>
                <a:lnTo>
                  <a:pt x="23107" y="815570"/>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形状 34">
            <a:extLst>
              <a:ext uri="{FF2B5EF4-FFF2-40B4-BE49-F238E27FC236}">
                <a16:creationId xmlns:a16="http://schemas.microsoft.com/office/drawing/2014/main" id="{1ED39069-0A29-4243-A5EB-B4D866886BFB}"/>
              </a:ext>
            </a:extLst>
          </p:cNvPr>
          <p:cNvSpPr/>
          <p:nvPr/>
        </p:nvSpPr>
        <p:spPr>
          <a:xfrm>
            <a:off x="0" y="6130814"/>
            <a:ext cx="10563794" cy="727186"/>
          </a:xfrm>
          <a:custGeom>
            <a:avLst/>
            <a:gdLst>
              <a:gd name="connsiteX0" fmla="*/ 0 w 10563794"/>
              <a:gd name="connsiteY0" fmla="*/ 278 h 727186"/>
              <a:gd name="connsiteX1" fmla="*/ 648084 w 10563794"/>
              <a:gd name="connsiteY1" fmla="*/ 120974 h 727186"/>
              <a:gd name="connsiteX2" fmla="*/ 2904564 w 10563794"/>
              <a:gd name="connsiteY2" fmla="*/ 337597 h 727186"/>
              <a:gd name="connsiteX3" fmla="*/ 6929717 w 10563794"/>
              <a:gd name="connsiteY3" fmla="*/ 14868 h 727186"/>
              <a:gd name="connsiteX4" fmla="*/ 10196511 w 10563794"/>
              <a:gd name="connsiteY4" fmla="*/ 628180 h 727186"/>
              <a:gd name="connsiteX5" fmla="*/ 10563794 w 10563794"/>
              <a:gd name="connsiteY5" fmla="*/ 727186 h 727186"/>
              <a:gd name="connsiteX6" fmla="*/ 0 w 10563794"/>
              <a:gd name="connsiteY6" fmla="*/ 727186 h 72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3794" h="727186">
                <a:moveTo>
                  <a:pt x="0" y="278"/>
                </a:moveTo>
                <a:lnTo>
                  <a:pt x="648084" y="120974"/>
                </a:lnTo>
                <a:cubicBezTo>
                  <a:pt x="1322714" y="239826"/>
                  <a:pt x="2036108" y="335356"/>
                  <a:pt x="2904564" y="337597"/>
                </a:cubicBezTo>
                <a:cubicBezTo>
                  <a:pt x="4062505" y="340585"/>
                  <a:pt x="5528235" y="-83744"/>
                  <a:pt x="6929717" y="14868"/>
                </a:cubicBezTo>
                <a:cubicBezTo>
                  <a:pt x="7980829" y="88827"/>
                  <a:pt x="9082366" y="336757"/>
                  <a:pt x="10196511" y="628180"/>
                </a:cubicBezTo>
                <a:lnTo>
                  <a:pt x="10563794" y="727186"/>
                </a:lnTo>
                <a:lnTo>
                  <a:pt x="0" y="727186"/>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22159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F4ECA04-87E7-4B49-A579-C5195030546F}"/>
              </a:ext>
            </a:extLst>
          </p:cNvPr>
          <p:cNvSpPr>
            <a:spLocks noGrp="1"/>
          </p:cNvSpPr>
          <p:nvPr>
            <p:ph type="body" sz="quarter" idx="10"/>
          </p:nvPr>
        </p:nvSpPr>
        <p:spPr/>
        <p:txBody>
          <a:bodyPr/>
          <a:lstStyle/>
          <a:p>
            <a:r>
              <a:rPr lang="en-US" altLang="zh-CN" dirty="0"/>
              <a:t>04</a:t>
            </a:r>
            <a:endParaRPr lang="zh-CN" altLang="en-US" dirty="0"/>
          </a:p>
        </p:txBody>
      </p:sp>
      <p:sp>
        <p:nvSpPr>
          <p:cNvPr id="4" name="文本占位符 3">
            <a:extLst>
              <a:ext uri="{FF2B5EF4-FFF2-40B4-BE49-F238E27FC236}">
                <a16:creationId xmlns:a16="http://schemas.microsoft.com/office/drawing/2014/main" id="{0A1E4077-159C-4D11-AB92-4F4DFA7C00DA}"/>
              </a:ext>
            </a:extLst>
          </p:cNvPr>
          <p:cNvSpPr>
            <a:spLocks noGrp="1"/>
          </p:cNvSpPr>
          <p:nvPr>
            <p:ph type="body" sz="quarter" idx="11"/>
          </p:nvPr>
        </p:nvSpPr>
        <p:spPr/>
        <p:txBody>
          <a:bodyPr/>
          <a:lstStyle/>
          <a:p>
            <a:r>
              <a:rPr lang="zh-CN" altLang="en-US" dirty="0"/>
              <a:t>需求发展</a:t>
            </a:r>
          </a:p>
        </p:txBody>
      </p:sp>
      <p:pic>
        <p:nvPicPr>
          <p:cNvPr id="6" name="图片 5">
            <a:extLst>
              <a:ext uri="{FF2B5EF4-FFF2-40B4-BE49-F238E27FC236}">
                <a16:creationId xmlns:a16="http://schemas.microsoft.com/office/drawing/2014/main" id="{6C293983-4A80-4155-9DBA-89FC77180D7A}"/>
              </a:ext>
            </a:extLst>
          </p:cNvPr>
          <p:cNvPicPr>
            <a:picLocks noChangeAspect="1"/>
          </p:cNvPicPr>
          <p:nvPr/>
        </p:nvPicPr>
        <p:blipFill rotWithShape="1">
          <a:blip r:embed="rId2">
            <a:extLst>
              <a:ext uri="{28A0092B-C50C-407E-A947-70E740481C1C}">
                <a14:useLocalDpi xmlns:a14="http://schemas.microsoft.com/office/drawing/2010/main" val="0"/>
              </a:ext>
            </a:extLst>
          </a:blip>
          <a:srcRect l="25476"/>
          <a:stretch/>
        </p:blipFill>
        <p:spPr>
          <a:xfrm>
            <a:off x="4525700" y="0"/>
            <a:ext cx="7666299" cy="6858000"/>
          </a:xfrm>
          <a:prstGeom prst="rect">
            <a:avLst/>
          </a:prstGeom>
        </p:spPr>
      </p:pic>
    </p:spTree>
    <p:extLst>
      <p:ext uri="{BB962C8B-B14F-4D97-AF65-F5344CB8AC3E}">
        <p14:creationId xmlns:p14="http://schemas.microsoft.com/office/powerpoint/2010/main" val="1478680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D6CFF6C-A2C6-415A-BCEC-CE5BA147FD9B}"/>
              </a:ext>
            </a:extLst>
          </p:cNvPr>
          <p:cNvSpPr>
            <a:spLocks noGrp="1"/>
          </p:cNvSpPr>
          <p:nvPr>
            <p:ph type="body" sz="quarter" idx="10"/>
          </p:nvPr>
        </p:nvSpPr>
        <p:spPr/>
        <p:txBody>
          <a:bodyPr/>
          <a:lstStyle/>
          <a:p>
            <a:r>
              <a:rPr lang="zh-CN" altLang="en-US" dirty="0"/>
              <a:t>新媒体用户的迭代</a:t>
            </a:r>
          </a:p>
        </p:txBody>
      </p:sp>
      <p:sp>
        <p:nvSpPr>
          <p:cNvPr id="3" name="形状 2">
            <a:extLst>
              <a:ext uri="{FF2B5EF4-FFF2-40B4-BE49-F238E27FC236}">
                <a16:creationId xmlns:a16="http://schemas.microsoft.com/office/drawing/2014/main" id="{A764BEA6-7058-4149-A751-470D88742D82}"/>
              </a:ext>
            </a:extLst>
          </p:cNvPr>
          <p:cNvSpPr/>
          <p:nvPr/>
        </p:nvSpPr>
        <p:spPr>
          <a:xfrm rot="16764766" flipV="1">
            <a:off x="727808" y="1251644"/>
            <a:ext cx="5898048" cy="4662094"/>
          </a:xfrm>
          <a:prstGeom prst="swooshArrow">
            <a:avLst>
              <a:gd name="adj1" fmla="val 20007"/>
              <a:gd name="adj2" fmla="val 25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cxnSp>
        <p:nvCxnSpPr>
          <p:cNvPr id="4" name="直接连接符 3">
            <a:extLst>
              <a:ext uri="{FF2B5EF4-FFF2-40B4-BE49-F238E27FC236}">
                <a16:creationId xmlns:a16="http://schemas.microsoft.com/office/drawing/2014/main" id="{22B8F8DA-F22D-4D65-B7BF-B2FBD6C027FE}"/>
              </a:ext>
            </a:extLst>
          </p:cNvPr>
          <p:cNvCxnSpPr>
            <a:cxnSpLocks/>
          </p:cNvCxnSpPr>
          <p:nvPr/>
        </p:nvCxnSpPr>
        <p:spPr>
          <a:xfrm rot="5400000" flipV="1">
            <a:off x="4088940" y="3812445"/>
            <a:ext cx="0" cy="2369467"/>
          </a:xfrm>
          <a:prstGeom prst="line">
            <a:avLst/>
          </a:prstGeom>
          <a:ln w="19050">
            <a:gradFill>
              <a:gsLst>
                <a:gs pos="0">
                  <a:schemeClr val="accent3">
                    <a:alpha val="0"/>
                  </a:schemeClr>
                </a:gs>
                <a:gs pos="100000">
                  <a:schemeClr val="accent3"/>
                </a:gs>
              </a:gsLst>
              <a:lin ang="5400000" scaled="1"/>
            </a:gradFill>
            <a:headEnd type="none" w="med" len="med"/>
            <a:tailEnd type="oval" w="lg" len="lg"/>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ECC297BA-3263-43BC-8708-A8D96C17424E}"/>
              </a:ext>
            </a:extLst>
          </p:cNvPr>
          <p:cNvSpPr txBox="1"/>
          <p:nvPr/>
        </p:nvSpPr>
        <p:spPr>
          <a:xfrm>
            <a:off x="5405034" y="4796083"/>
            <a:ext cx="902811" cy="396134"/>
          </a:xfrm>
          <a:prstGeom prst="rect">
            <a:avLst/>
          </a:prstGeom>
          <a:noFill/>
        </p:spPr>
        <p:txBody>
          <a:bodyPr wrap="none" rtlCol="0">
            <a:spAutoFit/>
          </a:bodyPr>
          <a:lstStyle/>
          <a:p>
            <a:pPr algn="l" hangingPunct="0">
              <a:lnSpc>
                <a:spcPct val="120000"/>
              </a:lnSpc>
            </a:pPr>
            <a:r>
              <a:rPr lang="en-US" altLang="zh-CN" b="1" spc="300" dirty="0">
                <a:latin typeface="+mj-lt"/>
              </a:rPr>
              <a:t>Z</a:t>
            </a:r>
            <a:r>
              <a:rPr lang="zh-CN" altLang="en-US" b="1" spc="300" dirty="0">
                <a:latin typeface="+mj-ea"/>
                <a:ea typeface="+mj-ea"/>
              </a:rPr>
              <a:t>世代</a:t>
            </a:r>
          </a:p>
        </p:txBody>
      </p:sp>
      <p:sp>
        <p:nvSpPr>
          <p:cNvPr id="6" name="文本框 5">
            <a:extLst>
              <a:ext uri="{FF2B5EF4-FFF2-40B4-BE49-F238E27FC236}">
                <a16:creationId xmlns:a16="http://schemas.microsoft.com/office/drawing/2014/main" id="{80C344F1-DF45-481F-8F13-E7F71064B383}"/>
              </a:ext>
            </a:extLst>
          </p:cNvPr>
          <p:cNvSpPr txBox="1"/>
          <p:nvPr/>
        </p:nvSpPr>
        <p:spPr>
          <a:xfrm>
            <a:off x="5405033" y="5134195"/>
            <a:ext cx="2686665" cy="1248740"/>
          </a:xfrm>
          <a:prstGeom prst="rect">
            <a:avLst/>
          </a:prstGeom>
          <a:noFill/>
        </p:spPr>
        <p:txBody>
          <a:bodyPr wrap="square" rtlCol="0">
            <a:spAutoFit/>
          </a:bodyPr>
          <a:lstStyle/>
          <a:p>
            <a:pPr algn="l" hangingPunct="0">
              <a:lnSpc>
                <a:spcPct val="120000"/>
              </a:lnSpc>
            </a:pPr>
            <a:r>
              <a:rPr lang="en-US" altLang="zh-CN" sz="1600" dirty="0"/>
              <a:t>95</a:t>
            </a:r>
            <a:r>
              <a:rPr lang="zh-CN" altLang="en-US" sz="1600" dirty="0"/>
              <a:t>后一代的网络移民</a:t>
            </a:r>
          </a:p>
          <a:p>
            <a:pPr algn="l" hangingPunct="0">
              <a:lnSpc>
                <a:spcPct val="120000"/>
              </a:lnSpc>
            </a:pPr>
            <a:r>
              <a:rPr lang="zh-CN" altLang="en-US" sz="1600" dirty="0"/>
              <a:t>幼年时代仍有线下生活记忆线上线下融合贯穿成长历程</a:t>
            </a:r>
            <a:endParaRPr lang="en-US" altLang="zh-CN" sz="1600" dirty="0"/>
          </a:p>
          <a:p>
            <a:pPr algn="l" hangingPunct="0">
              <a:lnSpc>
                <a:spcPct val="120000"/>
              </a:lnSpc>
            </a:pPr>
            <a:r>
              <a:rPr lang="zh-CN" altLang="en-US" sz="1600" dirty="0"/>
              <a:t>信息获取具有圈层化特征</a:t>
            </a:r>
          </a:p>
        </p:txBody>
      </p:sp>
      <p:cxnSp>
        <p:nvCxnSpPr>
          <p:cNvPr id="7" name="直接连接符 6">
            <a:extLst>
              <a:ext uri="{FF2B5EF4-FFF2-40B4-BE49-F238E27FC236}">
                <a16:creationId xmlns:a16="http://schemas.microsoft.com/office/drawing/2014/main" id="{4E551547-DEE4-4473-9FE3-B62AA3C046BA}"/>
              </a:ext>
            </a:extLst>
          </p:cNvPr>
          <p:cNvCxnSpPr>
            <a:cxnSpLocks/>
          </p:cNvCxnSpPr>
          <p:nvPr/>
        </p:nvCxnSpPr>
        <p:spPr>
          <a:xfrm rot="5400000" flipV="1">
            <a:off x="5405034" y="2303580"/>
            <a:ext cx="0" cy="2369467"/>
          </a:xfrm>
          <a:prstGeom prst="line">
            <a:avLst/>
          </a:prstGeom>
          <a:ln w="19050">
            <a:gradFill>
              <a:gsLst>
                <a:gs pos="0">
                  <a:schemeClr val="accent3">
                    <a:alpha val="0"/>
                  </a:schemeClr>
                </a:gs>
                <a:gs pos="100000">
                  <a:schemeClr val="accent3"/>
                </a:gs>
              </a:gsLst>
              <a:lin ang="5400000" scaled="1"/>
            </a:gradFill>
            <a:headEnd type="none" w="med" len="med"/>
            <a:tailEnd type="oval" w="lg" len="lg"/>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AF021A46-1B3E-4589-A517-11E49B64B189}"/>
              </a:ext>
            </a:extLst>
          </p:cNvPr>
          <p:cNvSpPr txBox="1"/>
          <p:nvPr/>
        </p:nvSpPr>
        <p:spPr>
          <a:xfrm>
            <a:off x="6721128" y="3287218"/>
            <a:ext cx="992579" cy="396583"/>
          </a:xfrm>
          <a:prstGeom prst="rect">
            <a:avLst/>
          </a:prstGeom>
          <a:noFill/>
        </p:spPr>
        <p:txBody>
          <a:bodyPr wrap="none" rtlCol="0">
            <a:spAutoFit/>
          </a:bodyPr>
          <a:lstStyle/>
          <a:p>
            <a:pPr algn="l" hangingPunct="0">
              <a:lnSpc>
                <a:spcPct val="120000"/>
              </a:lnSpc>
            </a:pPr>
            <a:r>
              <a:rPr lang="zh-CN" altLang="en-US" b="1" spc="300" dirty="0">
                <a:latin typeface="+mj-lt"/>
                <a:ea typeface="+mj-ea"/>
              </a:rPr>
              <a:t>云</a:t>
            </a:r>
            <a:r>
              <a:rPr lang="zh-CN" altLang="en-US" b="1" spc="300" dirty="0">
                <a:latin typeface="+mj-ea"/>
                <a:ea typeface="+mj-ea"/>
              </a:rPr>
              <a:t>世代</a:t>
            </a:r>
          </a:p>
        </p:txBody>
      </p:sp>
      <p:sp>
        <p:nvSpPr>
          <p:cNvPr id="9" name="文本框 8">
            <a:extLst>
              <a:ext uri="{FF2B5EF4-FFF2-40B4-BE49-F238E27FC236}">
                <a16:creationId xmlns:a16="http://schemas.microsoft.com/office/drawing/2014/main" id="{FF9CC587-C79D-452A-91D8-7D75796AF042}"/>
              </a:ext>
            </a:extLst>
          </p:cNvPr>
          <p:cNvSpPr txBox="1"/>
          <p:nvPr/>
        </p:nvSpPr>
        <p:spPr>
          <a:xfrm>
            <a:off x="6721127" y="3625330"/>
            <a:ext cx="2889403" cy="1248740"/>
          </a:xfrm>
          <a:prstGeom prst="rect">
            <a:avLst/>
          </a:prstGeom>
          <a:noFill/>
        </p:spPr>
        <p:txBody>
          <a:bodyPr wrap="square" rtlCol="0">
            <a:spAutoFit/>
          </a:bodyPr>
          <a:lstStyle/>
          <a:p>
            <a:pPr algn="l" hangingPunct="0">
              <a:lnSpc>
                <a:spcPct val="120000"/>
              </a:lnSpc>
            </a:pPr>
            <a:r>
              <a:rPr lang="zh-CN" altLang="en-US" sz="1600" dirty="0"/>
              <a:t>以网络化生存方式为主</a:t>
            </a:r>
          </a:p>
          <a:p>
            <a:pPr algn="l" hangingPunct="0">
              <a:lnSpc>
                <a:spcPct val="120000"/>
              </a:lnSpc>
            </a:pPr>
            <a:r>
              <a:rPr lang="zh-CN" altLang="en-US" sz="1600" dirty="0"/>
              <a:t>网络原住民</a:t>
            </a:r>
          </a:p>
          <a:p>
            <a:pPr algn="l" hangingPunct="0">
              <a:lnSpc>
                <a:spcPct val="120000"/>
              </a:lnSpc>
            </a:pPr>
            <a:r>
              <a:rPr lang="zh-CN" altLang="en-US" sz="1600" dirty="0"/>
              <a:t>记忆和行为轨迹均存放于云端</a:t>
            </a:r>
          </a:p>
          <a:p>
            <a:pPr algn="l" hangingPunct="0">
              <a:lnSpc>
                <a:spcPct val="120000"/>
              </a:lnSpc>
            </a:pPr>
            <a:r>
              <a:rPr lang="zh-CN" altLang="en-US" sz="1600" dirty="0"/>
              <a:t>线下关系也习惯线上维护</a:t>
            </a:r>
          </a:p>
        </p:txBody>
      </p:sp>
      <p:cxnSp>
        <p:nvCxnSpPr>
          <p:cNvPr id="10" name="直接连接符 9">
            <a:extLst>
              <a:ext uri="{FF2B5EF4-FFF2-40B4-BE49-F238E27FC236}">
                <a16:creationId xmlns:a16="http://schemas.microsoft.com/office/drawing/2014/main" id="{3B2A74D5-814B-4139-A238-7054DEF3D8E3}"/>
              </a:ext>
            </a:extLst>
          </p:cNvPr>
          <p:cNvCxnSpPr>
            <a:cxnSpLocks/>
          </p:cNvCxnSpPr>
          <p:nvPr/>
        </p:nvCxnSpPr>
        <p:spPr>
          <a:xfrm>
            <a:off x="5201923" y="1979450"/>
            <a:ext cx="2703939" cy="0"/>
          </a:xfrm>
          <a:prstGeom prst="line">
            <a:avLst/>
          </a:prstGeom>
          <a:ln w="19050">
            <a:gradFill>
              <a:gsLst>
                <a:gs pos="0">
                  <a:schemeClr val="accent3">
                    <a:alpha val="0"/>
                  </a:schemeClr>
                </a:gs>
                <a:gs pos="100000">
                  <a:schemeClr val="accent3"/>
                </a:gs>
              </a:gsLst>
              <a:lin ang="0" scaled="0"/>
            </a:gradFill>
            <a:headEnd type="none" w="med" len="med"/>
            <a:tailEnd type="oval" w="lg" len="lg"/>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9CB65287-C641-4D5D-8B1A-3EDC57B52DC8}"/>
              </a:ext>
            </a:extLst>
          </p:cNvPr>
          <p:cNvSpPr txBox="1"/>
          <p:nvPr/>
        </p:nvSpPr>
        <p:spPr>
          <a:xfrm>
            <a:off x="8037223" y="1778354"/>
            <a:ext cx="992579" cy="396583"/>
          </a:xfrm>
          <a:prstGeom prst="rect">
            <a:avLst/>
          </a:prstGeom>
          <a:noFill/>
        </p:spPr>
        <p:txBody>
          <a:bodyPr wrap="none" rtlCol="0">
            <a:spAutoFit/>
          </a:bodyPr>
          <a:lstStyle/>
          <a:p>
            <a:pPr algn="l" hangingPunct="0">
              <a:lnSpc>
                <a:spcPct val="120000"/>
              </a:lnSpc>
            </a:pPr>
            <a:r>
              <a:rPr lang="zh-CN" altLang="en-US" b="1" spc="300" dirty="0">
                <a:latin typeface="+mj-lt"/>
                <a:ea typeface="+mj-ea"/>
              </a:rPr>
              <a:t>智</a:t>
            </a:r>
            <a:r>
              <a:rPr lang="zh-CN" altLang="en-US" b="1" spc="300" dirty="0">
                <a:latin typeface="+mj-ea"/>
                <a:ea typeface="+mj-ea"/>
              </a:rPr>
              <a:t>世代</a:t>
            </a:r>
          </a:p>
        </p:txBody>
      </p:sp>
      <p:sp>
        <p:nvSpPr>
          <p:cNvPr id="12" name="文本框 11">
            <a:extLst>
              <a:ext uri="{FF2B5EF4-FFF2-40B4-BE49-F238E27FC236}">
                <a16:creationId xmlns:a16="http://schemas.microsoft.com/office/drawing/2014/main" id="{4A3904DC-CDBC-4245-8043-E7766CE4CD96}"/>
              </a:ext>
            </a:extLst>
          </p:cNvPr>
          <p:cNvSpPr txBox="1"/>
          <p:nvPr/>
        </p:nvSpPr>
        <p:spPr>
          <a:xfrm>
            <a:off x="8037222" y="2116466"/>
            <a:ext cx="3511822" cy="953274"/>
          </a:xfrm>
          <a:prstGeom prst="rect">
            <a:avLst/>
          </a:prstGeom>
          <a:noFill/>
        </p:spPr>
        <p:txBody>
          <a:bodyPr wrap="square" rtlCol="0">
            <a:spAutoFit/>
          </a:bodyPr>
          <a:lstStyle/>
          <a:p>
            <a:pPr algn="l" hangingPunct="0">
              <a:lnSpc>
                <a:spcPct val="120000"/>
              </a:lnSpc>
            </a:pPr>
            <a:r>
              <a:rPr lang="zh-CN" altLang="en-US" sz="1600" dirty="0"/>
              <a:t>以人机交流为主</a:t>
            </a:r>
          </a:p>
          <a:p>
            <a:pPr algn="l" hangingPunct="0">
              <a:lnSpc>
                <a:spcPct val="120000"/>
              </a:lnSpc>
            </a:pPr>
            <a:r>
              <a:rPr lang="zh-CN" altLang="en-US" sz="1600" dirty="0"/>
              <a:t>至少有一位亲密</a:t>
            </a:r>
            <a:r>
              <a:rPr lang="en-US" altLang="zh-CN" sz="1600" dirty="0"/>
              <a:t>AI</a:t>
            </a:r>
            <a:r>
              <a:rPr lang="zh-CN" altLang="en-US" sz="1600" dirty="0"/>
              <a:t>助手或虚拟人好友</a:t>
            </a:r>
          </a:p>
          <a:p>
            <a:pPr algn="l" hangingPunct="0">
              <a:lnSpc>
                <a:spcPct val="120000"/>
              </a:lnSpc>
            </a:pPr>
            <a:r>
              <a:rPr lang="zh-CN" altLang="en-US" sz="1600" dirty="0"/>
              <a:t>智能网物联网自由民</a:t>
            </a:r>
          </a:p>
        </p:txBody>
      </p:sp>
      <p:sp>
        <p:nvSpPr>
          <p:cNvPr id="13" name="箭头: 上 12">
            <a:extLst>
              <a:ext uri="{FF2B5EF4-FFF2-40B4-BE49-F238E27FC236}">
                <a16:creationId xmlns:a16="http://schemas.microsoft.com/office/drawing/2014/main" id="{E830EA66-00E2-4809-9018-98E4DAE31B76}"/>
              </a:ext>
            </a:extLst>
          </p:cNvPr>
          <p:cNvSpPr/>
          <p:nvPr/>
        </p:nvSpPr>
        <p:spPr>
          <a:xfrm>
            <a:off x="1525445" y="2498063"/>
            <a:ext cx="1264955" cy="1818585"/>
          </a:xfrm>
          <a:prstGeom prst="upArrow">
            <a:avLst/>
          </a:prstGeom>
          <a:gradFill>
            <a:gsLst>
              <a:gs pos="0">
                <a:schemeClr val="accent6">
                  <a:alpha val="13000"/>
                </a:schemeClr>
              </a:gs>
              <a:gs pos="100000">
                <a:schemeClr val="accent6">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上 13">
            <a:extLst>
              <a:ext uri="{FF2B5EF4-FFF2-40B4-BE49-F238E27FC236}">
                <a16:creationId xmlns:a16="http://schemas.microsoft.com/office/drawing/2014/main" id="{EFA6EBC3-45FE-492A-A597-8E1FDED394A2}"/>
              </a:ext>
            </a:extLst>
          </p:cNvPr>
          <p:cNvSpPr/>
          <p:nvPr/>
        </p:nvSpPr>
        <p:spPr>
          <a:xfrm>
            <a:off x="1078321" y="3251619"/>
            <a:ext cx="612865" cy="897534"/>
          </a:xfrm>
          <a:prstGeom prst="upArrow">
            <a:avLst/>
          </a:prstGeom>
          <a:gradFill>
            <a:gsLst>
              <a:gs pos="0">
                <a:schemeClr val="accent6">
                  <a:alpha val="13000"/>
                </a:schemeClr>
              </a:gs>
              <a:gs pos="100000">
                <a:schemeClr val="accent6">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上 14">
            <a:extLst>
              <a:ext uri="{FF2B5EF4-FFF2-40B4-BE49-F238E27FC236}">
                <a16:creationId xmlns:a16="http://schemas.microsoft.com/office/drawing/2014/main" id="{2C15F94B-45B5-4EA2-9951-176B572C65C9}"/>
              </a:ext>
            </a:extLst>
          </p:cNvPr>
          <p:cNvSpPr/>
          <p:nvPr/>
        </p:nvSpPr>
        <p:spPr>
          <a:xfrm>
            <a:off x="2812928" y="2688932"/>
            <a:ext cx="612865" cy="977167"/>
          </a:xfrm>
          <a:prstGeom prst="upArrow">
            <a:avLst/>
          </a:prstGeom>
          <a:gradFill>
            <a:gsLst>
              <a:gs pos="0">
                <a:schemeClr val="accent6">
                  <a:alpha val="13000"/>
                </a:schemeClr>
              </a:gs>
              <a:gs pos="100000">
                <a:schemeClr val="accent6">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上 15">
            <a:extLst>
              <a:ext uri="{FF2B5EF4-FFF2-40B4-BE49-F238E27FC236}">
                <a16:creationId xmlns:a16="http://schemas.microsoft.com/office/drawing/2014/main" id="{5A8D7578-800D-4BC6-8DB3-B17F64B8EAA6}"/>
              </a:ext>
            </a:extLst>
          </p:cNvPr>
          <p:cNvSpPr/>
          <p:nvPr/>
        </p:nvSpPr>
        <p:spPr>
          <a:xfrm>
            <a:off x="2582177" y="3563132"/>
            <a:ext cx="339583" cy="586021"/>
          </a:xfrm>
          <a:prstGeom prst="upArrow">
            <a:avLst/>
          </a:prstGeom>
          <a:gradFill>
            <a:gsLst>
              <a:gs pos="0">
                <a:schemeClr val="accent6">
                  <a:alpha val="13000"/>
                </a:schemeClr>
              </a:gs>
              <a:gs pos="100000">
                <a:schemeClr val="accent6">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上 16">
            <a:extLst>
              <a:ext uri="{FF2B5EF4-FFF2-40B4-BE49-F238E27FC236}">
                <a16:creationId xmlns:a16="http://schemas.microsoft.com/office/drawing/2014/main" id="{507EDFEC-34C0-4DCD-B65A-E1A82A89917C}"/>
              </a:ext>
            </a:extLst>
          </p:cNvPr>
          <p:cNvSpPr/>
          <p:nvPr/>
        </p:nvSpPr>
        <p:spPr>
          <a:xfrm>
            <a:off x="1287540" y="2257788"/>
            <a:ext cx="475808" cy="745478"/>
          </a:xfrm>
          <a:prstGeom prst="upArrow">
            <a:avLst/>
          </a:prstGeom>
          <a:gradFill>
            <a:gsLst>
              <a:gs pos="0">
                <a:schemeClr val="accent6">
                  <a:alpha val="13000"/>
                </a:schemeClr>
              </a:gs>
              <a:gs pos="100000">
                <a:schemeClr val="accent6">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上 17">
            <a:extLst>
              <a:ext uri="{FF2B5EF4-FFF2-40B4-BE49-F238E27FC236}">
                <a16:creationId xmlns:a16="http://schemas.microsoft.com/office/drawing/2014/main" id="{AD4B986E-7C61-48D6-9DC9-348D9CA50C8C}"/>
              </a:ext>
            </a:extLst>
          </p:cNvPr>
          <p:cNvSpPr/>
          <p:nvPr/>
        </p:nvSpPr>
        <p:spPr>
          <a:xfrm>
            <a:off x="2465827" y="2376446"/>
            <a:ext cx="339583" cy="459328"/>
          </a:xfrm>
          <a:prstGeom prst="upArrow">
            <a:avLst/>
          </a:prstGeom>
          <a:gradFill>
            <a:gsLst>
              <a:gs pos="0">
                <a:schemeClr val="accent6">
                  <a:alpha val="13000"/>
                </a:schemeClr>
              </a:gs>
              <a:gs pos="100000">
                <a:schemeClr val="accent6">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35109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3C49F30-5241-4069-98EB-204DD1BB28C6}"/>
              </a:ext>
            </a:extLst>
          </p:cNvPr>
          <p:cNvSpPr>
            <a:spLocks noGrp="1"/>
          </p:cNvSpPr>
          <p:nvPr>
            <p:ph type="body" sz="quarter" idx="10"/>
          </p:nvPr>
        </p:nvSpPr>
        <p:spPr/>
        <p:txBody>
          <a:bodyPr/>
          <a:lstStyle/>
          <a:p>
            <a:r>
              <a:rPr lang="zh-CN" altLang="en-US" dirty="0"/>
              <a:t>用户时间是竞争关键</a:t>
            </a:r>
          </a:p>
        </p:txBody>
      </p:sp>
      <p:grpSp>
        <p:nvGrpSpPr>
          <p:cNvPr id="33" name="组合 32">
            <a:extLst>
              <a:ext uri="{FF2B5EF4-FFF2-40B4-BE49-F238E27FC236}">
                <a16:creationId xmlns:a16="http://schemas.microsoft.com/office/drawing/2014/main" id="{8CF50238-1E5D-411D-A735-05B919592B98}"/>
              </a:ext>
            </a:extLst>
          </p:cNvPr>
          <p:cNvGrpSpPr/>
          <p:nvPr/>
        </p:nvGrpSpPr>
        <p:grpSpPr>
          <a:xfrm>
            <a:off x="928255" y="1690158"/>
            <a:ext cx="1896242" cy="1896242"/>
            <a:chOff x="928255" y="1781601"/>
            <a:chExt cx="1896242" cy="1896242"/>
          </a:xfrm>
        </p:grpSpPr>
        <p:sp>
          <p:nvSpPr>
            <p:cNvPr id="5" name="椭圆 4">
              <a:extLst>
                <a:ext uri="{FF2B5EF4-FFF2-40B4-BE49-F238E27FC236}">
                  <a16:creationId xmlns:a16="http://schemas.microsoft.com/office/drawing/2014/main" id="{BC958286-5B23-4BDF-AC0C-951A376451F9}"/>
                </a:ext>
              </a:extLst>
            </p:cNvPr>
            <p:cNvSpPr/>
            <p:nvPr/>
          </p:nvSpPr>
          <p:spPr>
            <a:xfrm>
              <a:off x="928255" y="1781601"/>
              <a:ext cx="1896242" cy="1896242"/>
            </a:xfrm>
            <a:prstGeom prst="ellipse">
              <a:avLst/>
            </a:prstGeom>
            <a:solidFill>
              <a:schemeClr val="accent3"/>
            </a:solidFill>
            <a:ln>
              <a:noFill/>
            </a:ln>
            <a:effectLst>
              <a:outerShdw blurRad="292100" algn="ctr" rotWithShape="0">
                <a:schemeClr val="accent3">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198BF4E5-4536-42C2-A135-C3D12C500D7F}"/>
                </a:ext>
              </a:extLst>
            </p:cNvPr>
            <p:cNvSpPr txBox="1"/>
            <p:nvPr/>
          </p:nvSpPr>
          <p:spPr>
            <a:xfrm>
              <a:off x="1046662" y="2088372"/>
              <a:ext cx="1659429" cy="930768"/>
            </a:xfrm>
            <a:prstGeom prst="rect">
              <a:avLst/>
            </a:prstGeom>
            <a:noFill/>
          </p:spPr>
          <p:txBody>
            <a:bodyPr wrap="none" rtlCol="0">
              <a:spAutoFit/>
            </a:bodyPr>
            <a:lstStyle/>
            <a:p>
              <a:pPr algn="ctr" hangingPunct="0">
                <a:lnSpc>
                  <a:spcPct val="120000"/>
                </a:lnSpc>
              </a:pPr>
              <a:r>
                <a:rPr lang="en-US" altLang="zh-CN" sz="5000" b="1" dirty="0">
                  <a:solidFill>
                    <a:schemeClr val="bg1"/>
                  </a:solidFill>
                  <a:latin typeface="+mj-lt"/>
                </a:rPr>
                <a:t>2.02</a:t>
              </a:r>
              <a:r>
                <a:rPr lang="en-US" altLang="zh-CN" sz="1400" b="1" dirty="0">
                  <a:solidFill>
                    <a:schemeClr val="bg1"/>
                  </a:solidFill>
                  <a:latin typeface="+mj-lt"/>
                </a:rPr>
                <a:t> </a:t>
              </a:r>
              <a:r>
                <a:rPr lang="zh-CN" altLang="en-US" sz="1400" dirty="0">
                  <a:solidFill>
                    <a:schemeClr val="bg1"/>
                  </a:solidFill>
                </a:rPr>
                <a:t>亿</a:t>
              </a:r>
              <a:endParaRPr lang="en-US" altLang="zh-CN" sz="1400" dirty="0">
                <a:solidFill>
                  <a:schemeClr val="bg1"/>
                </a:solidFill>
              </a:endParaRPr>
            </a:p>
          </p:txBody>
        </p:sp>
        <p:sp>
          <p:nvSpPr>
            <p:cNvPr id="18" name="文本框 17">
              <a:extLst>
                <a:ext uri="{FF2B5EF4-FFF2-40B4-BE49-F238E27FC236}">
                  <a16:creationId xmlns:a16="http://schemas.microsoft.com/office/drawing/2014/main" id="{5133B338-64AE-4EB8-B21F-7387E49D3FE5}"/>
                </a:ext>
              </a:extLst>
            </p:cNvPr>
            <p:cNvSpPr txBox="1"/>
            <p:nvPr/>
          </p:nvSpPr>
          <p:spPr>
            <a:xfrm>
              <a:off x="1476267" y="2933569"/>
              <a:ext cx="800219" cy="396134"/>
            </a:xfrm>
            <a:prstGeom prst="rect">
              <a:avLst/>
            </a:prstGeom>
            <a:noFill/>
          </p:spPr>
          <p:txBody>
            <a:bodyPr wrap="none" rtlCol="0">
              <a:spAutoFit/>
            </a:bodyPr>
            <a:lstStyle/>
            <a:p>
              <a:pPr algn="l" hangingPunct="0">
                <a:lnSpc>
                  <a:spcPct val="120000"/>
                </a:lnSpc>
              </a:pPr>
              <a:r>
                <a:rPr lang="en-US" altLang="zh-CN" dirty="0">
                  <a:solidFill>
                    <a:schemeClr val="bg1"/>
                  </a:solidFill>
                </a:rPr>
                <a:t>A</a:t>
              </a:r>
              <a:r>
                <a:rPr lang="zh-CN" altLang="en-US" dirty="0">
                  <a:solidFill>
                    <a:schemeClr val="bg1"/>
                  </a:solidFill>
                </a:rPr>
                <a:t>平台</a:t>
              </a:r>
            </a:p>
          </p:txBody>
        </p:sp>
      </p:grpSp>
      <p:grpSp>
        <p:nvGrpSpPr>
          <p:cNvPr id="34" name="组合 33">
            <a:extLst>
              <a:ext uri="{FF2B5EF4-FFF2-40B4-BE49-F238E27FC236}">
                <a16:creationId xmlns:a16="http://schemas.microsoft.com/office/drawing/2014/main" id="{7CEF1B1E-D277-424F-8689-473BDBC3E4BD}"/>
              </a:ext>
            </a:extLst>
          </p:cNvPr>
          <p:cNvGrpSpPr/>
          <p:nvPr/>
        </p:nvGrpSpPr>
        <p:grpSpPr>
          <a:xfrm>
            <a:off x="3741339" y="1690158"/>
            <a:ext cx="1896240" cy="1896240"/>
            <a:chOff x="3741339" y="1781601"/>
            <a:chExt cx="1896240" cy="1896240"/>
          </a:xfrm>
        </p:grpSpPr>
        <p:sp>
          <p:nvSpPr>
            <p:cNvPr id="6" name="椭圆 5">
              <a:extLst>
                <a:ext uri="{FF2B5EF4-FFF2-40B4-BE49-F238E27FC236}">
                  <a16:creationId xmlns:a16="http://schemas.microsoft.com/office/drawing/2014/main" id="{09EDB8AD-DB17-4845-871B-BCE1EB892657}"/>
                </a:ext>
              </a:extLst>
            </p:cNvPr>
            <p:cNvSpPr/>
            <p:nvPr/>
          </p:nvSpPr>
          <p:spPr>
            <a:xfrm>
              <a:off x="3741339" y="1781601"/>
              <a:ext cx="1896240" cy="1896240"/>
            </a:xfrm>
            <a:prstGeom prst="ellipse">
              <a:avLst/>
            </a:prstGeom>
            <a:solidFill>
              <a:schemeClr val="accent4"/>
            </a:solidFill>
            <a:ln>
              <a:noFill/>
            </a:ln>
            <a:effectLst>
              <a:outerShdw blurRad="292100" algn="ctr" rotWithShape="0">
                <a:schemeClr val="accent4">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910EAA36-2EDD-4AEE-8FA2-1FB64F9AF4DF}"/>
                </a:ext>
              </a:extLst>
            </p:cNvPr>
            <p:cNvSpPr txBox="1"/>
            <p:nvPr/>
          </p:nvSpPr>
          <p:spPr>
            <a:xfrm>
              <a:off x="3859745" y="2087759"/>
              <a:ext cx="1659429" cy="930768"/>
            </a:xfrm>
            <a:prstGeom prst="rect">
              <a:avLst/>
            </a:prstGeom>
            <a:noFill/>
          </p:spPr>
          <p:txBody>
            <a:bodyPr wrap="none" rtlCol="0">
              <a:spAutoFit/>
            </a:bodyPr>
            <a:lstStyle/>
            <a:p>
              <a:pPr algn="ctr" hangingPunct="0">
                <a:lnSpc>
                  <a:spcPct val="120000"/>
                </a:lnSpc>
              </a:pPr>
              <a:r>
                <a:rPr lang="en-US" altLang="zh-CN" sz="5000" b="1" dirty="0">
                  <a:solidFill>
                    <a:schemeClr val="bg1"/>
                  </a:solidFill>
                  <a:latin typeface="+mj-lt"/>
                </a:rPr>
                <a:t>4.81</a:t>
              </a:r>
              <a:r>
                <a:rPr lang="en-US" altLang="zh-CN" sz="1400" b="1" dirty="0">
                  <a:solidFill>
                    <a:schemeClr val="bg1"/>
                  </a:solidFill>
                  <a:latin typeface="+mj-lt"/>
                </a:rPr>
                <a:t> </a:t>
              </a:r>
              <a:r>
                <a:rPr lang="zh-CN" altLang="en-US" sz="1400" dirty="0">
                  <a:solidFill>
                    <a:schemeClr val="bg1"/>
                  </a:solidFill>
                </a:rPr>
                <a:t>亿</a:t>
              </a:r>
              <a:endParaRPr lang="en-US" altLang="zh-CN" sz="1400" dirty="0">
                <a:solidFill>
                  <a:schemeClr val="bg1"/>
                </a:solidFill>
              </a:endParaRPr>
            </a:p>
          </p:txBody>
        </p:sp>
        <p:sp>
          <p:nvSpPr>
            <p:cNvPr id="20" name="文本框 19">
              <a:extLst>
                <a:ext uri="{FF2B5EF4-FFF2-40B4-BE49-F238E27FC236}">
                  <a16:creationId xmlns:a16="http://schemas.microsoft.com/office/drawing/2014/main" id="{B4C60B96-2170-4E21-8268-D0B925A59D43}"/>
                </a:ext>
              </a:extLst>
            </p:cNvPr>
            <p:cNvSpPr txBox="1"/>
            <p:nvPr/>
          </p:nvSpPr>
          <p:spPr>
            <a:xfrm>
              <a:off x="4289350" y="2932956"/>
              <a:ext cx="800219" cy="396134"/>
            </a:xfrm>
            <a:prstGeom prst="rect">
              <a:avLst/>
            </a:prstGeom>
            <a:noFill/>
          </p:spPr>
          <p:txBody>
            <a:bodyPr wrap="none" rtlCol="0">
              <a:spAutoFit/>
            </a:bodyPr>
            <a:lstStyle/>
            <a:p>
              <a:pPr algn="l" hangingPunct="0">
                <a:lnSpc>
                  <a:spcPct val="120000"/>
                </a:lnSpc>
              </a:pPr>
              <a:r>
                <a:rPr lang="en-US" altLang="zh-CN" dirty="0">
                  <a:solidFill>
                    <a:schemeClr val="bg1"/>
                  </a:solidFill>
                </a:rPr>
                <a:t>B</a:t>
              </a:r>
              <a:r>
                <a:rPr lang="zh-CN" altLang="en-US" dirty="0">
                  <a:solidFill>
                    <a:schemeClr val="bg1"/>
                  </a:solidFill>
                </a:rPr>
                <a:t>平台</a:t>
              </a:r>
            </a:p>
          </p:txBody>
        </p:sp>
      </p:grpSp>
      <p:grpSp>
        <p:nvGrpSpPr>
          <p:cNvPr id="35" name="组合 34">
            <a:extLst>
              <a:ext uri="{FF2B5EF4-FFF2-40B4-BE49-F238E27FC236}">
                <a16:creationId xmlns:a16="http://schemas.microsoft.com/office/drawing/2014/main" id="{E017D29D-E801-4CDE-9C23-C1DED354197D}"/>
              </a:ext>
            </a:extLst>
          </p:cNvPr>
          <p:cNvGrpSpPr/>
          <p:nvPr/>
        </p:nvGrpSpPr>
        <p:grpSpPr>
          <a:xfrm>
            <a:off x="6554422" y="1690158"/>
            <a:ext cx="1896240" cy="1896240"/>
            <a:chOff x="6554422" y="1781601"/>
            <a:chExt cx="1896240" cy="1896240"/>
          </a:xfrm>
        </p:grpSpPr>
        <p:sp>
          <p:nvSpPr>
            <p:cNvPr id="7" name="椭圆 6">
              <a:extLst>
                <a:ext uri="{FF2B5EF4-FFF2-40B4-BE49-F238E27FC236}">
                  <a16:creationId xmlns:a16="http://schemas.microsoft.com/office/drawing/2014/main" id="{E381FCDD-959D-468F-92B7-3312EBF6AE0A}"/>
                </a:ext>
              </a:extLst>
            </p:cNvPr>
            <p:cNvSpPr/>
            <p:nvPr/>
          </p:nvSpPr>
          <p:spPr>
            <a:xfrm>
              <a:off x="6554422" y="1781601"/>
              <a:ext cx="1896240" cy="1896240"/>
            </a:xfrm>
            <a:prstGeom prst="ellipse">
              <a:avLst/>
            </a:prstGeom>
            <a:solidFill>
              <a:schemeClr val="accent5"/>
            </a:solidFill>
            <a:ln>
              <a:noFill/>
            </a:ln>
            <a:effectLst>
              <a:outerShdw blurRad="292100" algn="ctr" rotWithShape="0">
                <a:schemeClr val="accent4">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AAB0C1C5-50A4-43CB-A851-AB07A5811F43}"/>
                </a:ext>
              </a:extLst>
            </p:cNvPr>
            <p:cNvSpPr txBox="1"/>
            <p:nvPr/>
          </p:nvSpPr>
          <p:spPr>
            <a:xfrm>
              <a:off x="6672828" y="2087146"/>
              <a:ext cx="1659429" cy="930768"/>
            </a:xfrm>
            <a:prstGeom prst="rect">
              <a:avLst/>
            </a:prstGeom>
            <a:noFill/>
          </p:spPr>
          <p:txBody>
            <a:bodyPr wrap="none" rtlCol="0">
              <a:spAutoFit/>
            </a:bodyPr>
            <a:lstStyle/>
            <a:p>
              <a:pPr algn="ctr" hangingPunct="0">
                <a:lnSpc>
                  <a:spcPct val="120000"/>
                </a:lnSpc>
              </a:pPr>
              <a:r>
                <a:rPr lang="en-US" altLang="zh-CN" sz="5000" b="1" dirty="0">
                  <a:solidFill>
                    <a:schemeClr val="bg1"/>
                  </a:solidFill>
                  <a:latin typeface="+mj-lt"/>
                </a:rPr>
                <a:t>5.21</a:t>
              </a:r>
              <a:r>
                <a:rPr lang="en-US" altLang="zh-CN" sz="1400" b="1" dirty="0">
                  <a:solidFill>
                    <a:schemeClr val="bg1"/>
                  </a:solidFill>
                  <a:latin typeface="+mj-lt"/>
                </a:rPr>
                <a:t> </a:t>
              </a:r>
              <a:r>
                <a:rPr lang="zh-CN" altLang="en-US" sz="1400" dirty="0">
                  <a:solidFill>
                    <a:schemeClr val="bg1"/>
                  </a:solidFill>
                </a:rPr>
                <a:t>亿</a:t>
              </a:r>
              <a:endParaRPr lang="en-US" altLang="zh-CN" sz="1400" dirty="0">
                <a:solidFill>
                  <a:schemeClr val="bg1"/>
                </a:solidFill>
              </a:endParaRPr>
            </a:p>
          </p:txBody>
        </p:sp>
        <p:sp>
          <p:nvSpPr>
            <p:cNvPr id="22" name="文本框 21">
              <a:extLst>
                <a:ext uri="{FF2B5EF4-FFF2-40B4-BE49-F238E27FC236}">
                  <a16:creationId xmlns:a16="http://schemas.microsoft.com/office/drawing/2014/main" id="{1A9CD21F-4935-4A41-B11F-47A832FC1823}"/>
                </a:ext>
              </a:extLst>
            </p:cNvPr>
            <p:cNvSpPr txBox="1"/>
            <p:nvPr/>
          </p:nvSpPr>
          <p:spPr>
            <a:xfrm>
              <a:off x="7096021" y="2932343"/>
              <a:ext cx="813043" cy="396134"/>
            </a:xfrm>
            <a:prstGeom prst="rect">
              <a:avLst/>
            </a:prstGeom>
            <a:noFill/>
          </p:spPr>
          <p:txBody>
            <a:bodyPr wrap="none" rtlCol="0">
              <a:spAutoFit/>
            </a:bodyPr>
            <a:lstStyle/>
            <a:p>
              <a:pPr algn="l" hangingPunct="0">
                <a:lnSpc>
                  <a:spcPct val="120000"/>
                </a:lnSpc>
              </a:pPr>
              <a:r>
                <a:rPr lang="en-US" altLang="zh-CN" dirty="0">
                  <a:solidFill>
                    <a:schemeClr val="bg1"/>
                  </a:solidFill>
                </a:rPr>
                <a:t>C</a:t>
              </a:r>
              <a:r>
                <a:rPr lang="zh-CN" altLang="en-US" dirty="0">
                  <a:solidFill>
                    <a:schemeClr val="bg1"/>
                  </a:solidFill>
                </a:rPr>
                <a:t>平台</a:t>
              </a:r>
            </a:p>
          </p:txBody>
        </p:sp>
      </p:grpSp>
      <p:grpSp>
        <p:nvGrpSpPr>
          <p:cNvPr id="36" name="组合 35">
            <a:extLst>
              <a:ext uri="{FF2B5EF4-FFF2-40B4-BE49-F238E27FC236}">
                <a16:creationId xmlns:a16="http://schemas.microsoft.com/office/drawing/2014/main" id="{C2A473D5-5A3F-486B-ACC5-00D2A03CB179}"/>
              </a:ext>
            </a:extLst>
          </p:cNvPr>
          <p:cNvGrpSpPr/>
          <p:nvPr/>
        </p:nvGrpSpPr>
        <p:grpSpPr>
          <a:xfrm>
            <a:off x="9367505" y="1690158"/>
            <a:ext cx="1896240" cy="1896240"/>
            <a:chOff x="9367505" y="1781601"/>
            <a:chExt cx="1896240" cy="1896240"/>
          </a:xfrm>
        </p:grpSpPr>
        <p:sp>
          <p:nvSpPr>
            <p:cNvPr id="8" name="椭圆 7">
              <a:extLst>
                <a:ext uri="{FF2B5EF4-FFF2-40B4-BE49-F238E27FC236}">
                  <a16:creationId xmlns:a16="http://schemas.microsoft.com/office/drawing/2014/main" id="{61501959-6E66-44D7-AA8D-E923E87237A3}"/>
                </a:ext>
              </a:extLst>
            </p:cNvPr>
            <p:cNvSpPr/>
            <p:nvPr/>
          </p:nvSpPr>
          <p:spPr>
            <a:xfrm>
              <a:off x="9367505" y="1781601"/>
              <a:ext cx="1896240" cy="1896240"/>
            </a:xfrm>
            <a:prstGeom prst="ellipse">
              <a:avLst/>
            </a:prstGeom>
            <a:solidFill>
              <a:schemeClr val="accent6"/>
            </a:solidFill>
            <a:ln>
              <a:noFill/>
            </a:ln>
            <a:effectLst>
              <a:outerShdw blurRad="266700" algn="ctr" rotWithShape="0">
                <a:schemeClr val="accent6">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44D911A1-A1EB-46A1-8F91-E13016C42CE4}"/>
                </a:ext>
              </a:extLst>
            </p:cNvPr>
            <p:cNvSpPr txBox="1"/>
            <p:nvPr/>
          </p:nvSpPr>
          <p:spPr>
            <a:xfrm>
              <a:off x="9485911" y="2086533"/>
              <a:ext cx="1659429" cy="930768"/>
            </a:xfrm>
            <a:prstGeom prst="rect">
              <a:avLst/>
            </a:prstGeom>
            <a:noFill/>
          </p:spPr>
          <p:txBody>
            <a:bodyPr wrap="none" rtlCol="0">
              <a:spAutoFit/>
            </a:bodyPr>
            <a:lstStyle/>
            <a:p>
              <a:pPr algn="ctr" hangingPunct="0">
                <a:lnSpc>
                  <a:spcPct val="120000"/>
                </a:lnSpc>
              </a:pPr>
              <a:r>
                <a:rPr lang="en-US" altLang="zh-CN" sz="5000" b="1" dirty="0">
                  <a:solidFill>
                    <a:schemeClr val="bg1"/>
                  </a:solidFill>
                  <a:latin typeface="+mj-lt"/>
                </a:rPr>
                <a:t>5.80</a:t>
              </a:r>
              <a:r>
                <a:rPr lang="en-US" altLang="zh-CN" sz="1400" b="1" dirty="0">
                  <a:solidFill>
                    <a:schemeClr val="bg1"/>
                  </a:solidFill>
                  <a:latin typeface="+mj-lt"/>
                </a:rPr>
                <a:t> </a:t>
              </a:r>
              <a:r>
                <a:rPr lang="zh-CN" altLang="en-US" sz="1400" dirty="0">
                  <a:solidFill>
                    <a:schemeClr val="bg1"/>
                  </a:solidFill>
                </a:rPr>
                <a:t>亿</a:t>
              </a:r>
              <a:endParaRPr lang="en-US" altLang="zh-CN" sz="1400" dirty="0">
                <a:solidFill>
                  <a:schemeClr val="bg1"/>
                </a:solidFill>
              </a:endParaRPr>
            </a:p>
          </p:txBody>
        </p:sp>
        <p:sp>
          <p:nvSpPr>
            <p:cNvPr id="24" name="文本框 23">
              <a:extLst>
                <a:ext uri="{FF2B5EF4-FFF2-40B4-BE49-F238E27FC236}">
                  <a16:creationId xmlns:a16="http://schemas.microsoft.com/office/drawing/2014/main" id="{6C2729DE-E7BC-4E6F-8F5C-C46EC31E0738}"/>
                </a:ext>
              </a:extLst>
            </p:cNvPr>
            <p:cNvSpPr txBox="1"/>
            <p:nvPr/>
          </p:nvSpPr>
          <p:spPr>
            <a:xfrm>
              <a:off x="9909104" y="2931730"/>
              <a:ext cx="813043" cy="396134"/>
            </a:xfrm>
            <a:prstGeom prst="rect">
              <a:avLst/>
            </a:prstGeom>
            <a:noFill/>
          </p:spPr>
          <p:txBody>
            <a:bodyPr wrap="none" rtlCol="0">
              <a:spAutoFit/>
            </a:bodyPr>
            <a:lstStyle/>
            <a:p>
              <a:pPr algn="l" hangingPunct="0">
                <a:lnSpc>
                  <a:spcPct val="120000"/>
                </a:lnSpc>
              </a:pPr>
              <a:r>
                <a:rPr lang="en-US" altLang="zh-CN" dirty="0">
                  <a:solidFill>
                    <a:schemeClr val="bg1"/>
                  </a:solidFill>
                </a:rPr>
                <a:t>D</a:t>
              </a:r>
              <a:r>
                <a:rPr lang="zh-CN" altLang="en-US" dirty="0">
                  <a:solidFill>
                    <a:schemeClr val="bg1"/>
                  </a:solidFill>
                </a:rPr>
                <a:t>平台</a:t>
              </a:r>
            </a:p>
          </p:txBody>
        </p:sp>
      </p:grpSp>
      <p:sp>
        <p:nvSpPr>
          <p:cNvPr id="25" name="文本框 24">
            <a:extLst>
              <a:ext uri="{FF2B5EF4-FFF2-40B4-BE49-F238E27FC236}">
                <a16:creationId xmlns:a16="http://schemas.microsoft.com/office/drawing/2014/main" id="{E11CCAE5-26E0-4073-9EE7-FC1C9E4909CC}"/>
              </a:ext>
            </a:extLst>
          </p:cNvPr>
          <p:cNvSpPr txBox="1"/>
          <p:nvPr/>
        </p:nvSpPr>
        <p:spPr>
          <a:xfrm>
            <a:off x="4503257" y="959922"/>
            <a:ext cx="3185487" cy="396583"/>
          </a:xfrm>
          <a:prstGeom prst="rect">
            <a:avLst/>
          </a:prstGeom>
          <a:noFill/>
        </p:spPr>
        <p:txBody>
          <a:bodyPr wrap="none" rtlCol="0">
            <a:spAutoFit/>
          </a:bodyPr>
          <a:lstStyle/>
          <a:p>
            <a:pPr algn="l" hangingPunct="0">
              <a:lnSpc>
                <a:spcPct val="120000"/>
              </a:lnSpc>
            </a:pPr>
            <a:r>
              <a:rPr lang="zh-CN" altLang="en-US" dirty="0">
                <a:latin typeface="+mn-ea"/>
              </a:rPr>
              <a:t>新媒体头部平台月活用户规模</a:t>
            </a:r>
          </a:p>
        </p:txBody>
      </p:sp>
      <p:sp>
        <p:nvSpPr>
          <p:cNvPr id="27" name="矩形: 圆角 26">
            <a:extLst>
              <a:ext uri="{FF2B5EF4-FFF2-40B4-BE49-F238E27FC236}">
                <a16:creationId xmlns:a16="http://schemas.microsoft.com/office/drawing/2014/main" id="{5DDC6797-FB08-4C80-A86E-926E207A47B4}"/>
              </a:ext>
            </a:extLst>
          </p:cNvPr>
          <p:cNvSpPr/>
          <p:nvPr/>
        </p:nvSpPr>
        <p:spPr>
          <a:xfrm>
            <a:off x="928254" y="4208106"/>
            <a:ext cx="10335491" cy="1800808"/>
          </a:xfrm>
          <a:prstGeom prst="roundRect">
            <a:avLst>
              <a:gd name="adj" fmla="val 7851"/>
            </a:avLst>
          </a:prstGeom>
          <a:solidFill>
            <a:schemeClr val="accent2"/>
          </a:solidFill>
          <a:ln>
            <a:noFill/>
          </a:ln>
          <a:effectLst>
            <a:outerShdw blurRad="254000" sx="101000" sy="101000" algn="ctr" rotWithShape="0">
              <a:schemeClr val="accent3">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90D76FDA-76EC-4413-B163-AC2D353A09B8}"/>
              </a:ext>
            </a:extLst>
          </p:cNvPr>
          <p:cNvSpPr txBox="1"/>
          <p:nvPr/>
        </p:nvSpPr>
        <p:spPr>
          <a:xfrm>
            <a:off x="1164014" y="4837796"/>
            <a:ext cx="9863973" cy="953274"/>
          </a:xfrm>
          <a:prstGeom prst="rect">
            <a:avLst/>
          </a:prstGeom>
          <a:noFill/>
        </p:spPr>
        <p:txBody>
          <a:bodyPr wrap="square" rtlCol="0">
            <a:spAutoFit/>
          </a:bodyPr>
          <a:lstStyle/>
          <a:p>
            <a:pPr algn="ctr" hangingPunct="0">
              <a:lnSpc>
                <a:spcPct val="120000"/>
              </a:lnSpc>
            </a:pPr>
            <a:r>
              <a:rPr lang="zh-CN" altLang="en-US" sz="1600" dirty="0">
                <a:solidFill>
                  <a:schemeClr val="bg1"/>
                </a:solidFill>
              </a:rPr>
              <a:t>对比</a:t>
            </a:r>
            <a:r>
              <a:rPr lang="en-US" altLang="zh-CN" sz="1600" dirty="0">
                <a:solidFill>
                  <a:schemeClr val="bg1"/>
                </a:solidFill>
              </a:rPr>
              <a:t>70</a:t>
            </a:r>
            <a:r>
              <a:rPr lang="zh-CN" altLang="en-US" sz="1600" dirty="0">
                <a:solidFill>
                  <a:schemeClr val="bg1"/>
                </a:solidFill>
              </a:rPr>
              <a:t>后和</a:t>
            </a:r>
            <a:r>
              <a:rPr lang="en-US" altLang="zh-CN" sz="1600" dirty="0">
                <a:solidFill>
                  <a:schemeClr val="bg1"/>
                </a:solidFill>
              </a:rPr>
              <a:t>00</a:t>
            </a:r>
            <a:r>
              <a:rPr lang="zh-CN" altLang="en-US" sz="1600" dirty="0">
                <a:solidFill>
                  <a:schemeClr val="bg1"/>
                </a:solidFill>
              </a:rPr>
              <a:t>后，高考和天问一号火星探测成为他们共同关注的话题，除此之外，</a:t>
            </a:r>
            <a:r>
              <a:rPr lang="en-US" altLang="zh-CN" sz="1600" dirty="0">
                <a:solidFill>
                  <a:schemeClr val="bg1"/>
                </a:solidFill>
              </a:rPr>
              <a:t>70</a:t>
            </a:r>
            <a:r>
              <a:rPr lang="zh-CN" altLang="en-US" sz="1600" dirty="0">
                <a:solidFill>
                  <a:schemeClr val="bg1"/>
                </a:solidFill>
              </a:rPr>
              <a:t>后对</a:t>
            </a:r>
            <a:r>
              <a:rPr lang="en-US" altLang="zh-CN" sz="1600" dirty="0">
                <a:solidFill>
                  <a:schemeClr val="bg1"/>
                </a:solidFill>
              </a:rPr>
              <a:t>A</a:t>
            </a:r>
            <a:r>
              <a:rPr lang="zh-CN" altLang="en-US" sz="1600" dirty="0">
                <a:solidFill>
                  <a:schemeClr val="bg1"/>
                </a:solidFill>
              </a:rPr>
              <a:t>公司状告</a:t>
            </a:r>
            <a:r>
              <a:rPr lang="en-US" altLang="zh-CN" sz="1600" dirty="0">
                <a:solidFill>
                  <a:schemeClr val="bg1"/>
                </a:solidFill>
              </a:rPr>
              <a:t>B</a:t>
            </a:r>
            <a:r>
              <a:rPr lang="zh-CN" altLang="en-US" sz="1600" dirty="0">
                <a:solidFill>
                  <a:schemeClr val="bg1"/>
                </a:solidFill>
              </a:rPr>
              <a:t>公司、美股暴跌、马拉多纳去世等保持高度关注，</a:t>
            </a:r>
            <a:r>
              <a:rPr lang="en-US" altLang="zh-CN" sz="1600" dirty="0">
                <a:solidFill>
                  <a:schemeClr val="bg1"/>
                </a:solidFill>
              </a:rPr>
              <a:t>00</a:t>
            </a:r>
            <a:r>
              <a:rPr lang="zh-CN" altLang="en-US" sz="1600" dirty="0">
                <a:solidFill>
                  <a:schemeClr val="bg1"/>
                </a:solidFill>
              </a:rPr>
              <a:t>后则更喜欢创造营</a:t>
            </a:r>
            <a:r>
              <a:rPr lang="en-US" altLang="zh-CN" sz="1600" dirty="0">
                <a:solidFill>
                  <a:schemeClr val="bg1"/>
                </a:solidFill>
              </a:rPr>
              <a:t>2020</a:t>
            </a:r>
            <a:r>
              <a:rPr lang="zh-CN" altLang="en-US" sz="1600" dirty="0">
                <a:solidFill>
                  <a:schemeClr val="bg1"/>
                </a:solidFill>
              </a:rPr>
              <a:t>和</a:t>
            </a:r>
            <a:r>
              <a:rPr lang="en-US" altLang="zh-CN" sz="1600" dirty="0">
                <a:solidFill>
                  <a:schemeClr val="bg1"/>
                </a:solidFill>
              </a:rPr>
              <a:t>2020KPL</a:t>
            </a:r>
            <a:r>
              <a:rPr lang="zh-CN" altLang="en-US" sz="1600" dirty="0">
                <a:solidFill>
                  <a:schemeClr val="bg1"/>
                </a:solidFill>
              </a:rPr>
              <a:t>秋季赛，并作为主力人群参与到流行热梗的传播中</a:t>
            </a:r>
          </a:p>
        </p:txBody>
      </p:sp>
      <p:sp>
        <p:nvSpPr>
          <p:cNvPr id="28" name="文本框 27">
            <a:extLst>
              <a:ext uri="{FF2B5EF4-FFF2-40B4-BE49-F238E27FC236}">
                <a16:creationId xmlns:a16="http://schemas.microsoft.com/office/drawing/2014/main" id="{4FD4C7BE-0E5C-403B-AE44-55098F349203}"/>
              </a:ext>
            </a:extLst>
          </p:cNvPr>
          <p:cNvSpPr txBox="1"/>
          <p:nvPr/>
        </p:nvSpPr>
        <p:spPr>
          <a:xfrm>
            <a:off x="3722594" y="4398010"/>
            <a:ext cx="4746812" cy="396583"/>
          </a:xfrm>
          <a:prstGeom prst="rect">
            <a:avLst/>
          </a:prstGeom>
          <a:noFill/>
        </p:spPr>
        <p:txBody>
          <a:bodyPr wrap="none" rtlCol="0">
            <a:spAutoFit/>
          </a:bodyPr>
          <a:lstStyle/>
          <a:p>
            <a:pPr algn="l" hangingPunct="0">
              <a:lnSpc>
                <a:spcPct val="120000"/>
              </a:lnSpc>
            </a:pPr>
            <a:r>
              <a:rPr lang="en-US" altLang="zh-CN" b="1" dirty="0">
                <a:solidFill>
                  <a:schemeClr val="bg1"/>
                </a:solidFill>
                <a:latin typeface="+mj-ea"/>
                <a:ea typeface="+mj-ea"/>
              </a:rPr>
              <a:t>70&amp;80</a:t>
            </a:r>
            <a:r>
              <a:rPr lang="zh-CN" altLang="en-US" b="1" dirty="0">
                <a:solidFill>
                  <a:schemeClr val="bg1"/>
                </a:solidFill>
                <a:latin typeface="+mj-ea"/>
                <a:ea typeface="+mj-ea"/>
              </a:rPr>
              <a:t>后“泛社会”；</a:t>
            </a:r>
            <a:r>
              <a:rPr lang="en-US" altLang="zh-CN" b="1" dirty="0">
                <a:solidFill>
                  <a:schemeClr val="bg1"/>
                </a:solidFill>
                <a:latin typeface="+mj-ea"/>
                <a:ea typeface="+mj-ea"/>
              </a:rPr>
              <a:t>90&amp;00</a:t>
            </a:r>
            <a:r>
              <a:rPr lang="zh-CN" altLang="en-US" b="1" dirty="0">
                <a:solidFill>
                  <a:schemeClr val="bg1"/>
                </a:solidFill>
                <a:latin typeface="+mj-ea"/>
                <a:ea typeface="+mj-ea"/>
              </a:rPr>
              <a:t>后“泛娱乐”</a:t>
            </a:r>
          </a:p>
        </p:txBody>
      </p:sp>
    </p:spTree>
    <p:extLst>
      <p:ext uri="{BB962C8B-B14F-4D97-AF65-F5344CB8AC3E}">
        <p14:creationId xmlns:p14="http://schemas.microsoft.com/office/powerpoint/2010/main" val="268584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575FEC2-DDF2-4A81-A36C-9E28D328E6C2}"/>
              </a:ext>
            </a:extLst>
          </p:cNvPr>
          <p:cNvSpPr>
            <a:spLocks noGrp="1"/>
          </p:cNvSpPr>
          <p:nvPr>
            <p:ph type="body" sz="quarter" idx="10"/>
          </p:nvPr>
        </p:nvSpPr>
        <p:spPr/>
        <p:txBody>
          <a:bodyPr/>
          <a:lstStyle/>
          <a:p>
            <a:r>
              <a:rPr lang="zh-CN" altLang="en-US" dirty="0"/>
              <a:t>用户拥有多重社交媒体配置</a:t>
            </a:r>
          </a:p>
        </p:txBody>
      </p:sp>
      <p:sp>
        <p:nvSpPr>
          <p:cNvPr id="3" name="椭圆 2">
            <a:extLst>
              <a:ext uri="{FF2B5EF4-FFF2-40B4-BE49-F238E27FC236}">
                <a16:creationId xmlns:a16="http://schemas.microsoft.com/office/drawing/2014/main" id="{1F10B403-9970-4424-9D2A-5413DABF420C}"/>
              </a:ext>
            </a:extLst>
          </p:cNvPr>
          <p:cNvSpPr/>
          <p:nvPr/>
        </p:nvSpPr>
        <p:spPr>
          <a:xfrm>
            <a:off x="2194560" y="2147782"/>
            <a:ext cx="1564006" cy="15640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76AB7757-2371-4BE9-8595-B06A81D1B12F}"/>
              </a:ext>
            </a:extLst>
          </p:cNvPr>
          <p:cNvSpPr txBox="1"/>
          <p:nvPr/>
        </p:nvSpPr>
        <p:spPr>
          <a:xfrm>
            <a:off x="2653398" y="3021225"/>
            <a:ext cx="646331" cy="396134"/>
          </a:xfrm>
          <a:prstGeom prst="rect">
            <a:avLst/>
          </a:prstGeom>
          <a:noFill/>
        </p:spPr>
        <p:txBody>
          <a:bodyPr wrap="none" rtlCol="0">
            <a:spAutoFit/>
          </a:bodyPr>
          <a:lstStyle/>
          <a:p>
            <a:pPr algn="l" hangingPunct="0">
              <a:lnSpc>
                <a:spcPct val="120000"/>
              </a:lnSpc>
            </a:pPr>
            <a:r>
              <a:rPr lang="zh-CN" altLang="en-US" dirty="0">
                <a:solidFill>
                  <a:schemeClr val="bg1"/>
                </a:solidFill>
              </a:rPr>
              <a:t>用户</a:t>
            </a:r>
          </a:p>
        </p:txBody>
      </p:sp>
      <p:sp>
        <p:nvSpPr>
          <p:cNvPr id="5" name="椭圆 4">
            <a:extLst>
              <a:ext uri="{FF2B5EF4-FFF2-40B4-BE49-F238E27FC236}">
                <a16:creationId xmlns:a16="http://schemas.microsoft.com/office/drawing/2014/main" id="{225F26B3-374C-484D-93CE-04D1725DE96A}"/>
              </a:ext>
            </a:extLst>
          </p:cNvPr>
          <p:cNvSpPr/>
          <p:nvPr/>
        </p:nvSpPr>
        <p:spPr>
          <a:xfrm>
            <a:off x="5313997" y="2147782"/>
            <a:ext cx="1564006" cy="15640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4C520B4E-56D2-4166-8BF2-A3DAB6DA7049}"/>
              </a:ext>
            </a:extLst>
          </p:cNvPr>
          <p:cNvSpPr txBox="1"/>
          <p:nvPr/>
        </p:nvSpPr>
        <p:spPr>
          <a:xfrm>
            <a:off x="5542002" y="3021225"/>
            <a:ext cx="1107996" cy="396134"/>
          </a:xfrm>
          <a:prstGeom prst="rect">
            <a:avLst/>
          </a:prstGeom>
          <a:noFill/>
        </p:spPr>
        <p:txBody>
          <a:bodyPr wrap="none" rtlCol="0">
            <a:spAutoFit/>
          </a:bodyPr>
          <a:lstStyle/>
          <a:p>
            <a:pPr algn="l" hangingPunct="0">
              <a:lnSpc>
                <a:spcPct val="120000"/>
              </a:lnSpc>
            </a:pPr>
            <a:r>
              <a:rPr lang="zh-CN" altLang="en-US" dirty="0">
                <a:solidFill>
                  <a:schemeClr val="bg1"/>
                </a:solidFill>
              </a:rPr>
              <a:t>时间成本</a:t>
            </a:r>
          </a:p>
        </p:txBody>
      </p:sp>
      <p:sp>
        <p:nvSpPr>
          <p:cNvPr id="7" name="椭圆 6">
            <a:extLst>
              <a:ext uri="{FF2B5EF4-FFF2-40B4-BE49-F238E27FC236}">
                <a16:creationId xmlns:a16="http://schemas.microsoft.com/office/drawing/2014/main" id="{B2848DBC-DAE3-409A-9114-83E807BB7BB9}"/>
              </a:ext>
            </a:extLst>
          </p:cNvPr>
          <p:cNvSpPr/>
          <p:nvPr/>
        </p:nvSpPr>
        <p:spPr>
          <a:xfrm>
            <a:off x="8433434" y="1032510"/>
            <a:ext cx="1564006" cy="15640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D8ADDF37-C479-48D4-8E4A-7EDCD07B0853}"/>
              </a:ext>
            </a:extLst>
          </p:cNvPr>
          <p:cNvSpPr txBox="1"/>
          <p:nvPr/>
        </p:nvSpPr>
        <p:spPr>
          <a:xfrm>
            <a:off x="8661439" y="1905953"/>
            <a:ext cx="1107996" cy="396134"/>
          </a:xfrm>
          <a:prstGeom prst="rect">
            <a:avLst/>
          </a:prstGeom>
          <a:noFill/>
        </p:spPr>
        <p:txBody>
          <a:bodyPr wrap="none" rtlCol="0">
            <a:spAutoFit/>
          </a:bodyPr>
          <a:lstStyle/>
          <a:p>
            <a:pPr algn="l" hangingPunct="0">
              <a:lnSpc>
                <a:spcPct val="120000"/>
              </a:lnSpc>
            </a:pPr>
            <a:r>
              <a:rPr lang="zh-CN" altLang="en-US" dirty="0">
                <a:solidFill>
                  <a:schemeClr val="bg1"/>
                </a:solidFill>
              </a:rPr>
              <a:t>网络关系</a:t>
            </a:r>
          </a:p>
        </p:txBody>
      </p:sp>
      <p:sp>
        <p:nvSpPr>
          <p:cNvPr id="9" name="椭圆 8">
            <a:extLst>
              <a:ext uri="{FF2B5EF4-FFF2-40B4-BE49-F238E27FC236}">
                <a16:creationId xmlns:a16="http://schemas.microsoft.com/office/drawing/2014/main" id="{35FC00BD-69F2-42BD-9BD2-81AD06F144CC}"/>
              </a:ext>
            </a:extLst>
          </p:cNvPr>
          <p:cNvSpPr/>
          <p:nvPr/>
        </p:nvSpPr>
        <p:spPr>
          <a:xfrm>
            <a:off x="8433434" y="3105045"/>
            <a:ext cx="1564006" cy="15640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0F066633-374D-402E-9419-0BF5F4EA4258}"/>
              </a:ext>
            </a:extLst>
          </p:cNvPr>
          <p:cNvSpPr txBox="1"/>
          <p:nvPr/>
        </p:nvSpPr>
        <p:spPr>
          <a:xfrm>
            <a:off x="8776856" y="3978488"/>
            <a:ext cx="877163" cy="396134"/>
          </a:xfrm>
          <a:prstGeom prst="rect">
            <a:avLst/>
          </a:prstGeom>
          <a:noFill/>
        </p:spPr>
        <p:txBody>
          <a:bodyPr wrap="none" rtlCol="0">
            <a:spAutoFit/>
          </a:bodyPr>
          <a:lstStyle/>
          <a:p>
            <a:pPr algn="l" hangingPunct="0">
              <a:lnSpc>
                <a:spcPct val="120000"/>
              </a:lnSpc>
            </a:pPr>
            <a:r>
              <a:rPr lang="zh-CN" altLang="en-US" dirty="0">
                <a:solidFill>
                  <a:schemeClr val="bg1"/>
                </a:solidFill>
              </a:rPr>
              <a:t>信息流</a:t>
            </a:r>
          </a:p>
        </p:txBody>
      </p:sp>
      <p:sp>
        <p:nvSpPr>
          <p:cNvPr id="16" name="箭头: 右 15">
            <a:extLst>
              <a:ext uri="{FF2B5EF4-FFF2-40B4-BE49-F238E27FC236}">
                <a16:creationId xmlns:a16="http://schemas.microsoft.com/office/drawing/2014/main" id="{140B411A-9CEE-4CAC-B22F-BCD02D94CDFE}"/>
              </a:ext>
            </a:extLst>
          </p:cNvPr>
          <p:cNvSpPr/>
          <p:nvPr/>
        </p:nvSpPr>
        <p:spPr>
          <a:xfrm>
            <a:off x="4320941" y="2763320"/>
            <a:ext cx="430680" cy="3095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9901460D-E9C6-4704-9183-5646BB6B2EDF}"/>
              </a:ext>
            </a:extLst>
          </p:cNvPr>
          <p:cNvSpPr/>
          <p:nvPr/>
        </p:nvSpPr>
        <p:spPr>
          <a:xfrm rot="20403637">
            <a:off x="7494510" y="2191703"/>
            <a:ext cx="430680" cy="3095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右 24">
            <a:extLst>
              <a:ext uri="{FF2B5EF4-FFF2-40B4-BE49-F238E27FC236}">
                <a16:creationId xmlns:a16="http://schemas.microsoft.com/office/drawing/2014/main" id="{A3BF33F6-88A3-4C9C-A462-986AC9ACC27C}"/>
              </a:ext>
            </a:extLst>
          </p:cNvPr>
          <p:cNvSpPr/>
          <p:nvPr/>
        </p:nvSpPr>
        <p:spPr>
          <a:xfrm rot="1100401" flipV="1">
            <a:off x="7494510" y="3274217"/>
            <a:ext cx="430680" cy="3095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形 26" descr="传输 轮廓">
            <a:extLst>
              <a:ext uri="{FF2B5EF4-FFF2-40B4-BE49-F238E27FC236}">
                <a16:creationId xmlns:a16="http://schemas.microsoft.com/office/drawing/2014/main" id="{62415DAD-BC33-4FA0-9A89-358998CADF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8920323" y="3321370"/>
            <a:ext cx="590229" cy="590229"/>
          </a:xfrm>
          <a:prstGeom prst="rect">
            <a:avLst/>
          </a:prstGeom>
        </p:spPr>
      </p:pic>
      <p:pic>
        <p:nvPicPr>
          <p:cNvPr id="29" name="图形 28" descr="网络图 轮廓">
            <a:extLst>
              <a:ext uri="{FF2B5EF4-FFF2-40B4-BE49-F238E27FC236}">
                <a16:creationId xmlns:a16="http://schemas.microsoft.com/office/drawing/2014/main" id="{6F7A8B39-6D5C-44A2-AF72-8E261CFED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92943" y="1236517"/>
            <a:ext cx="644989" cy="644989"/>
          </a:xfrm>
          <a:prstGeom prst="rect">
            <a:avLst/>
          </a:prstGeom>
        </p:spPr>
      </p:pic>
      <p:pic>
        <p:nvPicPr>
          <p:cNvPr id="31" name="图形 30" descr="时钟 轮廓">
            <a:extLst>
              <a:ext uri="{FF2B5EF4-FFF2-40B4-BE49-F238E27FC236}">
                <a16:creationId xmlns:a16="http://schemas.microsoft.com/office/drawing/2014/main" id="{5B2D71F6-7DE1-4017-8370-F5F68A9EF4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3506" y="2356643"/>
            <a:ext cx="644989" cy="644989"/>
          </a:xfrm>
          <a:prstGeom prst="rect">
            <a:avLst/>
          </a:prstGeom>
        </p:spPr>
      </p:pic>
      <p:pic>
        <p:nvPicPr>
          <p:cNvPr id="33" name="图形 32" descr="用户 轮廓">
            <a:extLst>
              <a:ext uri="{FF2B5EF4-FFF2-40B4-BE49-F238E27FC236}">
                <a16:creationId xmlns:a16="http://schemas.microsoft.com/office/drawing/2014/main" id="{771353FF-5F74-4D7F-A9AF-F554C94BB6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54069" y="2356643"/>
            <a:ext cx="644989" cy="644989"/>
          </a:xfrm>
          <a:prstGeom prst="rect">
            <a:avLst/>
          </a:prstGeom>
        </p:spPr>
      </p:pic>
      <p:sp>
        <p:nvSpPr>
          <p:cNvPr id="34" name="文本框 33">
            <a:extLst>
              <a:ext uri="{FF2B5EF4-FFF2-40B4-BE49-F238E27FC236}">
                <a16:creationId xmlns:a16="http://schemas.microsoft.com/office/drawing/2014/main" id="{5D08C6B8-D0DC-4291-B58B-A2F2E03206F6}"/>
              </a:ext>
            </a:extLst>
          </p:cNvPr>
          <p:cNvSpPr txBox="1"/>
          <p:nvPr/>
        </p:nvSpPr>
        <p:spPr>
          <a:xfrm>
            <a:off x="2337305" y="5105259"/>
            <a:ext cx="7517391" cy="1248740"/>
          </a:xfrm>
          <a:prstGeom prst="rect">
            <a:avLst/>
          </a:prstGeom>
          <a:noFill/>
        </p:spPr>
        <p:txBody>
          <a:bodyPr wrap="square" rtlCol="0">
            <a:spAutoFit/>
          </a:bodyPr>
          <a:lstStyle/>
          <a:p>
            <a:pPr algn="just" hangingPunct="0">
              <a:lnSpc>
                <a:spcPct val="120000"/>
              </a:lnSpc>
            </a:pPr>
            <a:r>
              <a:rPr lang="zh-CN" altLang="en-US" sz="1600" dirty="0"/>
              <a:t>用户普遍配置多个社交媒体账号，根据自己的使用习惯和需求分摊时间成本。随着社交媒体垂直化发展，用户在不同平台获得、建构具有差异化的信息流和网络关系。因此，个体社交媒体配置方式影响其在一定时间成本下的信息获取能力和网络交往行为</a:t>
            </a:r>
          </a:p>
        </p:txBody>
      </p:sp>
    </p:spTree>
    <p:extLst>
      <p:ext uri="{BB962C8B-B14F-4D97-AF65-F5344CB8AC3E}">
        <p14:creationId xmlns:p14="http://schemas.microsoft.com/office/powerpoint/2010/main" val="3844066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A033E97-7526-4D22-90A9-5F29CFAFA2BD}"/>
              </a:ext>
            </a:extLst>
          </p:cNvPr>
          <p:cNvSpPr>
            <a:spLocks noGrp="1"/>
          </p:cNvSpPr>
          <p:nvPr>
            <p:ph type="body" sz="quarter" idx="10"/>
          </p:nvPr>
        </p:nvSpPr>
        <p:spPr/>
        <p:txBody>
          <a:bodyPr/>
          <a:lstStyle/>
          <a:p>
            <a:r>
              <a:rPr lang="zh-CN" altLang="en-US" dirty="0"/>
              <a:t>平台调性带来高情感粘性</a:t>
            </a:r>
          </a:p>
        </p:txBody>
      </p:sp>
      <p:sp>
        <p:nvSpPr>
          <p:cNvPr id="7" name="椭圆 6">
            <a:extLst>
              <a:ext uri="{FF2B5EF4-FFF2-40B4-BE49-F238E27FC236}">
                <a16:creationId xmlns:a16="http://schemas.microsoft.com/office/drawing/2014/main" id="{A3E14E29-1EC3-43B4-B541-21D0B2B21B0E}"/>
              </a:ext>
            </a:extLst>
          </p:cNvPr>
          <p:cNvSpPr/>
          <p:nvPr/>
        </p:nvSpPr>
        <p:spPr>
          <a:xfrm>
            <a:off x="1905093" y="2795910"/>
            <a:ext cx="2048548" cy="280944"/>
          </a:xfrm>
          <a:prstGeom prst="ellipse">
            <a:avLst/>
          </a:prstGeom>
          <a:gradFill>
            <a:gsLst>
              <a:gs pos="0">
                <a:schemeClr val="accent2">
                  <a:alpha val="0"/>
                </a:schemeClr>
              </a:gs>
              <a:gs pos="100000">
                <a:schemeClr val="accent2">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A94D5F8A-005F-4F66-817A-A5E24123570E}"/>
              </a:ext>
            </a:extLst>
          </p:cNvPr>
          <p:cNvSpPr/>
          <p:nvPr/>
        </p:nvSpPr>
        <p:spPr>
          <a:xfrm>
            <a:off x="1743444" y="2768794"/>
            <a:ext cx="2371846" cy="350415"/>
          </a:xfrm>
          <a:prstGeom prst="ellipse">
            <a:avLst/>
          </a:prstGeom>
          <a:noFill/>
          <a:ln w="6350">
            <a:gradFill>
              <a:gsLst>
                <a:gs pos="0">
                  <a:schemeClr val="accent2">
                    <a:alpha val="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7DCC55C1-72BC-44DD-AA6B-2041B3639855}"/>
              </a:ext>
            </a:extLst>
          </p:cNvPr>
          <p:cNvSpPr txBox="1"/>
          <p:nvPr/>
        </p:nvSpPr>
        <p:spPr>
          <a:xfrm>
            <a:off x="1965001" y="1656705"/>
            <a:ext cx="1928733" cy="1098506"/>
          </a:xfrm>
          <a:prstGeom prst="rect">
            <a:avLst/>
          </a:prstGeom>
          <a:noFill/>
        </p:spPr>
        <p:txBody>
          <a:bodyPr wrap="none" rtlCol="0">
            <a:spAutoFit/>
          </a:bodyPr>
          <a:lstStyle/>
          <a:p>
            <a:pPr algn="l" hangingPunct="0">
              <a:lnSpc>
                <a:spcPct val="120000"/>
              </a:lnSpc>
            </a:pPr>
            <a:r>
              <a:rPr lang="en-US" altLang="zh-CN" sz="6000" b="1" dirty="0">
                <a:gradFill>
                  <a:gsLst>
                    <a:gs pos="0">
                      <a:schemeClr val="accent3"/>
                    </a:gs>
                    <a:gs pos="100000">
                      <a:schemeClr val="accent2"/>
                    </a:gs>
                  </a:gsLst>
                  <a:lin ang="5400000" scaled="1"/>
                </a:gradFill>
              </a:rPr>
              <a:t>175</a:t>
            </a:r>
            <a:r>
              <a:rPr lang="en-US" altLang="zh-CN" sz="1400" dirty="0"/>
              <a:t> </a:t>
            </a:r>
            <a:r>
              <a:rPr lang="zh-CN" altLang="en-US" sz="1600" dirty="0"/>
              <a:t>小时</a:t>
            </a:r>
          </a:p>
        </p:txBody>
      </p:sp>
      <p:sp>
        <p:nvSpPr>
          <p:cNvPr id="8" name="文本框 7">
            <a:extLst>
              <a:ext uri="{FF2B5EF4-FFF2-40B4-BE49-F238E27FC236}">
                <a16:creationId xmlns:a16="http://schemas.microsoft.com/office/drawing/2014/main" id="{4F337649-FB6E-4F30-BF81-6C1D43B1050C}"/>
              </a:ext>
            </a:extLst>
          </p:cNvPr>
          <p:cNvSpPr txBox="1"/>
          <p:nvPr/>
        </p:nvSpPr>
        <p:spPr>
          <a:xfrm>
            <a:off x="1953780" y="2574039"/>
            <a:ext cx="1951175" cy="362343"/>
          </a:xfrm>
          <a:prstGeom prst="rect">
            <a:avLst/>
          </a:prstGeom>
          <a:noFill/>
        </p:spPr>
        <p:txBody>
          <a:bodyPr wrap="none" rtlCol="0">
            <a:spAutoFit/>
          </a:bodyPr>
          <a:lstStyle/>
          <a:p>
            <a:pPr algn="l" hangingPunct="0">
              <a:lnSpc>
                <a:spcPct val="120000"/>
              </a:lnSpc>
            </a:pPr>
            <a:r>
              <a:rPr lang="en-US" altLang="zh-CN" sz="1600" dirty="0"/>
              <a:t>Z</a:t>
            </a:r>
            <a:r>
              <a:rPr lang="zh-CN" altLang="en-US" sz="1600" dirty="0"/>
              <a:t>世代月均上网时长</a:t>
            </a:r>
          </a:p>
        </p:txBody>
      </p:sp>
      <p:sp>
        <p:nvSpPr>
          <p:cNvPr id="11" name="椭圆 10">
            <a:extLst>
              <a:ext uri="{FF2B5EF4-FFF2-40B4-BE49-F238E27FC236}">
                <a16:creationId xmlns:a16="http://schemas.microsoft.com/office/drawing/2014/main" id="{28E5D92E-B6E3-4FF0-A3A3-EA0A5A0CB75D}"/>
              </a:ext>
            </a:extLst>
          </p:cNvPr>
          <p:cNvSpPr/>
          <p:nvPr/>
        </p:nvSpPr>
        <p:spPr>
          <a:xfrm>
            <a:off x="1905093" y="4785952"/>
            <a:ext cx="2048548" cy="280944"/>
          </a:xfrm>
          <a:prstGeom prst="ellipse">
            <a:avLst/>
          </a:prstGeom>
          <a:gradFill>
            <a:gsLst>
              <a:gs pos="0">
                <a:schemeClr val="accent2">
                  <a:alpha val="0"/>
                </a:schemeClr>
              </a:gs>
              <a:gs pos="100000">
                <a:schemeClr val="accent2">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9A246FC-6FB4-4101-94D9-FC53D7897F5D}"/>
              </a:ext>
            </a:extLst>
          </p:cNvPr>
          <p:cNvSpPr/>
          <p:nvPr/>
        </p:nvSpPr>
        <p:spPr>
          <a:xfrm>
            <a:off x="1743444" y="4758836"/>
            <a:ext cx="2371846" cy="350415"/>
          </a:xfrm>
          <a:prstGeom prst="ellipse">
            <a:avLst/>
          </a:prstGeom>
          <a:noFill/>
          <a:ln w="6350">
            <a:gradFill>
              <a:gsLst>
                <a:gs pos="0">
                  <a:schemeClr val="accent2">
                    <a:alpha val="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63DDF453-648A-488B-9239-7159B15ABA72}"/>
              </a:ext>
            </a:extLst>
          </p:cNvPr>
          <p:cNvSpPr txBox="1"/>
          <p:nvPr/>
        </p:nvSpPr>
        <p:spPr>
          <a:xfrm>
            <a:off x="2179001" y="3646747"/>
            <a:ext cx="1500732" cy="1098506"/>
          </a:xfrm>
          <a:prstGeom prst="rect">
            <a:avLst/>
          </a:prstGeom>
          <a:noFill/>
        </p:spPr>
        <p:txBody>
          <a:bodyPr wrap="none" rtlCol="0">
            <a:spAutoFit/>
          </a:bodyPr>
          <a:lstStyle/>
          <a:p>
            <a:pPr algn="l" hangingPunct="0">
              <a:lnSpc>
                <a:spcPct val="120000"/>
              </a:lnSpc>
            </a:pPr>
            <a:r>
              <a:rPr lang="en-US" altLang="zh-CN" sz="6000" b="1" dirty="0">
                <a:gradFill>
                  <a:gsLst>
                    <a:gs pos="0">
                      <a:schemeClr val="accent3"/>
                    </a:gs>
                    <a:gs pos="100000">
                      <a:schemeClr val="accent2"/>
                    </a:gs>
                  </a:gsLst>
                  <a:lin ang="5400000" scaled="1"/>
                </a:gradFill>
              </a:rPr>
              <a:t>35</a:t>
            </a:r>
            <a:r>
              <a:rPr lang="en-US" altLang="zh-CN" sz="1400" dirty="0"/>
              <a:t> </a:t>
            </a:r>
            <a:r>
              <a:rPr lang="zh-CN" altLang="en-US" sz="1600" dirty="0"/>
              <a:t>小时</a:t>
            </a:r>
          </a:p>
        </p:txBody>
      </p:sp>
      <p:sp>
        <p:nvSpPr>
          <p:cNvPr id="14" name="文本框 13">
            <a:extLst>
              <a:ext uri="{FF2B5EF4-FFF2-40B4-BE49-F238E27FC236}">
                <a16:creationId xmlns:a16="http://schemas.microsoft.com/office/drawing/2014/main" id="{12321681-74C6-45E7-80D9-35A12CCD19CE}"/>
              </a:ext>
            </a:extLst>
          </p:cNvPr>
          <p:cNvSpPr txBox="1"/>
          <p:nvPr/>
        </p:nvSpPr>
        <p:spPr>
          <a:xfrm>
            <a:off x="2016297" y="4564081"/>
            <a:ext cx="1826141" cy="362343"/>
          </a:xfrm>
          <a:prstGeom prst="rect">
            <a:avLst/>
          </a:prstGeom>
          <a:noFill/>
        </p:spPr>
        <p:txBody>
          <a:bodyPr wrap="none" rtlCol="0">
            <a:spAutoFit/>
          </a:bodyPr>
          <a:lstStyle/>
          <a:p>
            <a:pPr algn="l" hangingPunct="0">
              <a:lnSpc>
                <a:spcPct val="120000"/>
              </a:lnSpc>
            </a:pPr>
            <a:r>
              <a:rPr lang="zh-CN" altLang="en-US" sz="1600" dirty="0"/>
              <a:t>全网月均上网时长</a:t>
            </a:r>
          </a:p>
        </p:txBody>
      </p:sp>
      <p:sp>
        <p:nvSpPr>
          <p:cNvPr id="15" name="椭圆 14">
            <a:extLst>
              <a:ext uri="{FF2B5EF4-FFF2-40B4-BE49-F238E27FC236}">
                <a16:creationId xmlns:a16="http://schemas.microsoft.com/office/drawing/2014/main" id="{CE5AE8FE-CA61-4F68-B4D5-2BEF67CDC246}"/>
              </a:ext>
            </a:extLst>
          </p:cNvPr>
          <p:cNvSpPr/>
          <p:nvPr/>
        </p:nvSpPr>
        <p:spPr>
          <a:xfrm>
            <a:off x="8238359" y="2795910"/>
            <a:ext cx="2048548" cy="280944"/>
          </a:xfrm>
          <a:prstGeom prst="ellipse">
            <a:avLst/>
          </a:prstGeom>
          <a:gradFill>
            <a:gsLst>
              <a:gs pos="0">
                <a:schemeClr val="accent2">
                  <a:alpha val="0"/>
                </a:schemeClr>
              </a:gs>
              <a:gs pos="100000">
                <a:schemeClr val="accent2">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0A04607B-8271-4E40-92BF-451385EC2692}"/>
              </a:ext>
            </a:extLst>
          </p:cNvPr>
          <p:cNvSpPr/>
          <p:nvPr/>
        </p:nvSpPr>
        <p:spPr>
          <a:xfrm>
            <a:off x="8076710" y="2768794"/>
            <a:ext cx="2371846" cy="350415"/>
          </a:xfrm>
          <a:prstGeom prst="ellipse">
            <a:avLst/>
          </a:prstGeom>
          <a:noFill/>
          <a:ln w="6350">
            <a:gradFill>
              <a:gsLst>
                <a:gs pos="0">
                  <a:schemeClr val="accent2">
                    <a:alpha val="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709D3D3F-8925-4B18-83B1-D13E403EE538}"/>
              </a:ext>
            </a:extLst>
          </p:cNvPr>
          <p:cNvSpPr txBox="1"/>
          <p:nvPr/>
        </p:nvSpPr>
        <p:spPr>
          <a:xfrm>
            <a:off x="8214911" y="1656705"/>
            <a:ext cx="2095445" cy="1098506"/>
          </a:xfrm>
          <a:prstGeom prst="rect">
            <a:avLst/>
          </a:prstGeom>
          <a:noFill/>
        </p:spPr>
        <p:txBody>
          <a:bodyPr wrap="none" rtlCol="0">
            <a:spAutoFit/>
          </a:bodyPr>
          <a:lstStyle/>
          <a:p>
            <a:pPr algn="l" hangingPunct="0">
              <a:lnSpc>
                <a:spcPct val="120000"/>
              </a:lnSpc>
            </a:pPr>
            <a:r>
              <a:rPr lang="en-US" altLang="zh-CN" sz="6000" b="1" dirty="0">
                <a:gradFill>
                  <a:gsLst>
                    <a:gs pos="0">
                      <a:schemeClr val="accent3"/>
                    </a:gs>
                    <a:gs pos="100000">
                      <a:schemeClr val="accent2"/>
                    </a:gs>
                  </a:gsLst>
                  <a:lin ang="5400000" scaled="1"/>
                </a:gradFill>
              </a:rPr>
              <a:t>7000</a:t>
            </a:r>
            <a:r>
              <a:rPr lang="en-US" altLang="zh-CN" sz="1400" dirty="0"/>
              <a:t> </a:t>
            </a:r>
            <a:r>
              <a:rPr lang="en-US" altLang="zh-CN" sz="2000" dirty="0"/>
              <a:t>+</a:t>
            </a:r>
            <a:endParaRPr lang="zh-CN" altLang="en-US" sz="2000" dirty="0"/>
          </a:p>
        </p:txBody>
      </p:sp>
      <p:sp>
        <p:nvSpPr>
          <p:cNvPr id="18" name="文本框 17">
            <a:extLst>
              <a:ext uri="{FF2B5EF4-FFF2-40B4-BE49-F238E27FC236}">
                <a16:creationId xmlns:a16="http://schemas.microsoft.com/office/drawing/2014/main" id="{F543F61E-F6DD-4C33-810C-C2F23255E909}"/>
              </a:ext>
            </a:extLst>
          </p:cNvPr>
          <p:cNvSpPr txBox="1"/>
          <p:nvPr/>
        </p:nvSpPr>
        <p:spPr>
          <a:xfrm>
            <a:off x="8554747" y="2574039"/>
            <a:ext cx="1415772" cy="362343"/>
          </a:xfrm>
          <a:prstGeom prst="rect">
            <a:avLst/>
          </a:prstGeom>
          <a:noFill/>
        </p:spPr>
        <p:txBody>
          <a:bodyPr wrap="none" rtlCol="0">
            <a:spAutoFit/>
          </a:bodyPr>
          <a:lstStyle/>
          <a:p>
            <a:pPr algn="l" hangingPunct="0">
              <a:lnSpc>
                <a:spcPct val="120000"/>
              </a:lnSpc>
            </a:pPr>
            <a:r>
              <a:rPr lang="zh-CN" altLang="en-US" sz="1600" dirty="0"/>
              <a:t>核心兴趣圈层</a:t>
            </a:r>
          </a:p>
        </p:txBody>
      </p:sp>
      <p:sp>
        <p:nvSpPr>
          <p:cNvPr id="19" name="椭圆 18">
            <a:extLst>
              <a:ext uri="{FF2B5EF4-FFF2-40B4-BE49-F238E27FC236}">
                <a16:creationId xmlns:a16="http://schemas.microsoft.com/office/drawing/2014/main" id="{36458FEB-68CB-48E9-B755-51DDE9848C04}"/>
              </a:ext>
            </a:extLst>
          </p:cNvPr>
          <p:cNvSpPr/>
          <p:nvPr/>
        </p:nvSpPr>
        <p:spPr>
          <a:xfrm>
            <a:off x="8238359" y="4785952"/>
            <a:ext cx="2048548" cy="280944"/>
          </a:xfrm>
          <a:prstGeom prst="ellipse">
            <a:avLst/>
          </a:prstGeom>
          <a:gradFill>
            <a:gsLst>
              <a:gs pos="0">
                <a:schemeClr val="accent2">
                  <a:alpha val="0"/>
                </a:schemeClr>
              </a:gs>
              <a:gs pos="100000">
                <a:schemeClr val="accent2">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1A0ABC62-B4F0-494E-BA41-23C4522827E7}"/>
              </a:ext>
            </a:extLst>
          </p:cNvPr>
          <p:cNvSpPr/>
          <p:nvPr/>
        </p:nvSpPr>
        <p:spPr>
          <a:xfrm>
            <a:off x="8076710" y="4758836"/>
            <a:ext cx="2371846" cy="350415"/>
          </a:xfrm>
          <a:prstGeom prst="ellipse">
            <a:avLst/>
          </a:prstGeom>
          <a:noFill/>
          <a:ln w="6350">
            <a:gradFill>
              <a:gsLst>
                <a:gs pos="0">
                  <a:schemeClr val="accent2">
                    <a:alpha val="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B29F999F-DA64-43A4-87A8-B9D71AFCC80D}"/>
              </a:ext>
            </a:extLst>
          </p:cNvPr>
          <p:cNvSpPr txBox="1"/>
          <p:nvPr/>
        </p:nvSpPr>
        <p:spPr>
          <a:xfrm>
            <a:off x="8044190" y="3646747"/>
            <a:ext cx="2436886" cy="1104918"/>
          </a:xfrm>
          <a:prstGeom prst="rect">
            <a:avLst/>
          </a:prstGeom>
          <a:noFill/>
        </p:spPr>
        <p:txBody>
          <a:bodyPr wrap="none" rtlCol="0">
            <a:spAutoFit/>
          </a:bodyPr>
          <a:lstStyle/>
          <a:p>
            <a:pPr algn="l" hangingPunct="0">
              <a:lnSpc>
                <a:spcPct val="120000"/>
              </a:lnSpc>
            </a:pPr>
            <a:r>
              <a:rPr lang="en-US" altLang="zh-CN" sz="6000" b="1" dirty="0">
                <a:gradFill>
                  <a:gsLst>
                    <a:gs pos="0">
                      <a:schemeClr val="accent3"/>
                    </a:gs>
                    <a:gs pos="100000">
                      <a:schemeClr val="accent2"/>
                    </a:gs>
                  </a:gsLst>
                  <a:lin ang="5400000" scaled="1"/>
                </a:gradFill>
              </a:rPr>
              <a:t>200</a:t>
            </a:r>
            <a:r>
              <a:rPr lang="zh-CN" altLang="en-US" sz="6000" b="1" dirty="0">
                <a:gradFill>
                  <a:gsLst>
                    <a:gs pos="0">
                      <a:schemeClr val="accent3"/>
                    </a:gs>
                    <a:gs pos="100000">
                      <a:schemeClr val="accent2"/>
                    </a:gs>
                  </a:gsLst>
                  <a:lin ang="5400000" scaled="1"/>
                </a:gradFill>
              </a:rPr>
              <a:t>万</a:t>
            </a:r>
            <a:r>
              <a:rPr lang="en-US" altLang="zh-CN" sz="1400" dirty="0"/>
              <a:t> </a:t>
            </a:r>
            <a:r>
              <a:rPr lang="en-US" altLang="zh-CN" sz="2000" dirty="0"/>
              <a:t>+</a:t>
            </a:r>
            <a:endParaRPr lang="zh-CN" altLang="en-US" sz="2000" dirty="0"/>
          </a:p>
        </p:txBody>
      </p:sp>
      <p:sp>
        <p:nvSpPr>
          <p:cNvPr id="22" name="文本框 21">
            <a:extLst>
              <a:ext uri="{FF2B5EF4-FFF2-40B4-BE49-F238E27FC236}">
                <a16:creationId xmlns:a16="http://schemas.microsoft.com/office/drawing/2014/main" id="{E9C70CCF-57F7-4679-AFC8-57A789CB43C0}"/>
              </a:ext>
            </a:extLst>
          </p:cNvPr>
          <p:cNvSpPr txBox="1"/>
          <p:nvPr/>
        </p:nvSpPr>
        <p:spPr>
          <a:xfrm>
            <a:off x="8759932" y="4564081"/>
            <a:ext cx="1005403" cy="362343"/>
          </a:xfrm>
          <a:prstGeom prst="rect">
            <a:avLst/>
          </a:prstGeom>
          <a:noFill/>
        </p:spPr>
        <p:txBody>
          <a:bodyPr wrap="none" rtlCol="0">
            <a:spAutoFit/>
          </a:bodyPr>
          <a:lstStyle/>
          <a:p>
            <a:pPr algn="l" hangingPunct="0">
              <a:lnSpc>
                <a:spcPct val="120000"/>
              </a:lnSpc>
            </a:pPr>
            <a:r>
              <a:rPr lang="zh-CN" altLang="en-US" sz="1600" dirty="0"/>
              <a:t>兴趣标签</a:t>
            </a:r>
          </a:p>
        </p:txBody>
      </p:sp>
      <p:grpSp>
        <p:nvGrpSpPr>
          <p:cNvPr id="26" name="组合 25">
            <a:extLst>
              <a:ext uri="{FF2B5EF4-FFF2-40B4-BE49-F238E27FC236}">
                <a16:creationId xmlns:a16="http://schemas.microsoft.com/office/drawing/2014/main" id="{44D7DA09-D5D6-42CE-8439-D7AE038954B4}"/>
              </a:ext>
            </a:extLst>
          </p:cNvPr>
          <p:cNvGrpSpPr/>
          <p:nvPr/>
        </p:nvGrpSpPr>
        <p:grpSpPr>
          <a:xfrm>
            <a:off x="4975821" y="1416131"/>
            <a:ext cx="2240358" cy="4270392"/>
            <a:chOff x="4975822" y="1503680"/>
            <a:chExt cx="2240358" cy="4270392"/>
          </a:xfrm>
          <a:effectLst>
            <a:outerShdw blurRad="177800" dist="101600" dir="5400000" sx="99000" sy="99000" algn="t" rotWithShape="0">
              <a:schemeClr val="accent2">
                <a:alpha val="28000"/>
              </a:schemeClr>
            </a:outerShdw>
          </a:effectLst>
        </p:grpSpPr>
        <p:sp>
          <p:nvSpPr>
            <p:cNvPr id="4" name="矩形: 圆角 3">
              <a:extLst>
                <a:ext uri="{FF2B5EF4-FFF2-40B4-BE49-F238E27FC236}">
                  <a16:creationId xmlns:a16="http://schemas.microsoft.com/office/drawing/2014/main" id="{2B792A20-D078-4960-A7C2-FA27F54220ED}"/>
                </a:ext>
              </a:extLst>
            </p:cNvPr>
            <p:cNvSpPr/>
            <p:nvPr/>
          </p:nvSpPr>
          <p:spPr>
            <a:xfrm>
              <a:off x="5162309" y="1666754"/>
              <a:ext cx="1851949" cy="3935393"/>
            </a:xfrm>
            <a:prstGeom prst="roundRect">
              <a:avLst>
                <a:gd name="adj" fmla="val 11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图形用户界面&#10;&#10;描述已自动生成">
              <a:extLst>
                <a:ext uri="{FF2B5EF4-FFF2-40B4-BE49-F238E27FC236}">
                  <a16:creationId xmlns:a16="http://schemas.microsoft.com/office/drawing/2014/main" id="{74605E30-F6C4-41D0-B0E6-50F8176DA0A2}"/>
                </a:ext>
              </a:extLst>
            </p:cNvPr>
            <p:cNvPicPr>
              <a:picLocks noChangeAspect="1"/>
            </p:cNvPicPr>
            <p:nvPr/>
          </p:nvPicPr>
          <p:blipFill rotWithShape="1">
            <a:blip r:embed="rId2">
              <a:extLst>
                <a:ext uri="{28A0092B-C50C-407E-A947-70E740481C1C}">
                  <a14:useLocalDpi xmlns:a14="http://schemas.microsoft.com/office/drawing/2010/main" val="0"/>
                </a:ext>
              </a:extLst>
            </a:blip>
            <a:srcRect l="30466" t="17347" r="27350" b="15699"/>
            <a:stretch/>
          </p:blipFill>
          <p:spPr>
            <a:xfrm>
              <a:off x="4975822" y="1503680"/>
              <a:ext cx="2240358" cy="4270392"/>
            </a:xfrm>
            <a:prstGeom prst="rect">
              <a:avLst/>
            </a:prstGeom>
            <a:effectLst/>
          </p:spPr>
        </p:pic>
        <p:pic>
          <p:nvPicPr>
            <p:cNvPr id="23" name="图片 22">
              <a:extLst>
                <a:ext uri="{FF2B5EF4-FFF2-40B4-BE49-F238E27FC236}">
                  <a16:creationId xmlns:a16="http://schemas.microsoft.com/office/drawing/2014/main" id="{CF35D46B-6D4E-46DD-8AF3-34AB328959B4}"/>
                </a:ext>
              </a:extLst>
            </p:cNvPr>
            <p:cNvPicPr>
              <a:picLocks noChangeAspect="1"/>
            </p:cNvPicPr>
            <p:nvPr/>
          </p:nvPicPr>
          <p:blipFill>
            <a:blip r:embed="rId3"/>
            <a:stretch>
              <a:fillRect/>
            </a:stretch>
          </p:blipFill>
          <p:spPr>
            <a:xfrm>
              <a:off x="5113856" y="2883459"/>
              <a:ext cx="1964288" cy="882092"/>
            </a:xfrm>
            <a:prstGeom prst="rect">
              <a:avLst/>
            </a:prstGeom>
          </p:spPr>
        </p:pic>
      </p:grpSp>
      <p:sp>
        <p:nvSpPr>
          <p:cNvPr id="28" name="任意多边形: 形状 27">
            <a:extLst>
              <a:ext uri="{FF2B5EF4-FFF2-40B4-BE49-F238E27FC236}">
                <a16:creationId xmlns:a16="http://schemas.microsoft.com/office/drawing/2014/main" id="{B33C9D76-1AC0-4554-B164-D4477629CD56}"/>
              </a:ext>
            </a:extLst>
          </p:cNvPr>
          <p:cNvSpPr/>
          <p:nvPr/>
        </p:nvSpPr>
        <p:spPr>
          <a:xfrm>
            <a:off x="5445760" y="6042430"/>
            <a:ext cx="6746240" cy="815570"/>
          </a:xfrm>
          <a:custGeom>
            <a:avLst/>
            <a:gdLst>
              <a:gd name="connsiteX0" fmla="*/ 3962400 w 6746240"/>
              <a:gd name="connsiteY0" fmla="*/ 1652 h 815570"/>
              <a:gd name="connsiteX1" fmla="*/ 6631652 w 6746240"/>
              <a:gd name="connsiteY1" fmla="*/ 460275 h 815570"/>
              <a:gd name="connsiteX2" fmla="*/ 6746240 w 6746240"/>
              <a:gd name="connsiteY2" fmla="*/ 490063 h 815570"/>
              <a:gd name="connsiteX3" fmla="*/ 6746240 w 6746240"/>
              <a:gd name="connsiteY3" fmla="*/ 815570 h 815570"/>
              <a:gd name="connsiteX4" fmla="*/ 23107 w 6746240"/>
              <a:gd name="connsiteY4" fmla="*/ 815570 h 815570"/>
              <a:gd name="connsiteX5" fmla="*/ 0 w 6746240"/>
              <a:gd name="connsiteY5" fmla="*/ 519812 h 815570"/>
              <a:gd name="connsiteX6" fmla="*/ 3962400 w 6746240"/>
              <a:gd name="connsiteY6" fmla="*/ 1652 h 81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815570">
                <a:moveTo>
                  <a:pt x="3962400" y="1652"/>
                </a:moveTo>
                <a:cubicBezTo>
                  <a:pt x="4815734" y="19115"/>
                  <a:pt x="5868359" y="263881"/>
                  <a:pt x="6631652" y="460275"/>
                </a:cubicBezTo>
                <a:lnTo>
                  <a:pt x="6746240" y="490063"/>
                </a:lnTo>
                <a:lnTo>
                  <a:pt x="6746240" y="815570"/>
                </a:lnTo>
                <a:lnTo>
                  <a:pt x="23107" y="815570"/>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任意多边形: 形状 29">
            <a:extLst>
              <a:ext uri="{FF2B5EF4-FFF2-40B4-BE49-F238E27FC236}">
                <a16:creationId xmlns:a16="http://schemas.microsoft.com/office/drawing/2014/main" id="{D9D6C4A9-F61D-4582-964D-97B3FB5AAED6}"/>
              </a:ext>
            </a:extLst>
          </p:cNvPr>
          <p:cNvSpPr/>
          <p:nvPr/>
        </p:nvSpPr>
        <p:spPr>
          <a:xfrm>
            <a:off x="0" y="6130814"/>
            <a:ext cx="10563794" cy="727186"/>
          </a:xfrm>
          <a:custGeom>
            <a:avLst/>
            <a:gdLst>
              <a:gd name="connsiteX0" fmla="*/ 0 w 10563794"/>
              <a:gd name="connsiteY0" fmla="*/ 278 h 727186"/>
              <a:gd name="connsiteX1" fmla="*/ 648084 w 10563794"/>
              <a:gd name="connsiteY1" fmla="*/ 120974 h 727186"/>
              <a:gd name="connsiteX2" fmla="*/ 2904564 w 10563794"/>
              <a:gd name="connsiteY2" fmla="*/ 337597 h 727186"/>
              <a:gd name="connsiteX3" fmla="*/ 6929717 w 10563794"/>
              <a:gd name="connsiteY3" fmla="*/ 14868 h 727186"/>
              <a:gd name="connsiteX4" fmla="*/ 10196511 w 10563794"/>
              <a:gd name="connsiteY4" fmla="*/ 628180 h 727186"/>
              <a:gd name="connsiteX5" fmla="*/ 10563794 w 10563794"/>
              <a:gd name="connsiteY5" fmla="*/ 727186 h 727186"/>
              <a:gd name="connsiteX6" fmla="*/ 0 w 10563794"/>
              <a:gd name="connsiteY6" fmla="*/ 727186 h 72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3794" h="727186">
                <a:moveTo>
                  <a:pt x="0" y="278"/>
                </a:moveTo>
                <a:lnTo>
                  <a:pt x="648084" y="120974"/>
                </a:lnTo>
                <a:cubicBezTo>
                  <a:pt x="1322714" y="239826"/>
                  <a:pt x="2036108" y="335356"/>
                  <a:pt x="2904564" y="337597"/>
                </a:cubicBezTo>
                <a:cubicBezTo>
                  <a:pt x="4062505" y="340585"/>
                  <a:pt x="5528235" y="-83744"/>
                  <a:pt x="6929717" y="14868"/>
                </a:cubicBezTo>
                <a:cubicBezTo>
                  <a:pt x="7980829" y="88827"/>
                  <a:pt x="9082366" y="336757"/>
                  <a:pt x="10196511" y="628180"/>
                </a:cubicBezTo>
                <a:lnTo>
                  <a:pt x="10563794" y="727186"/>
                </a:lnTo>
                <a:lnTo>
                  <a:pt x="0" y="727186"/>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64496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FD4E6639-13BB-4D6F-8B5D-7ED5E796F49C}"/>
              </a:ext>
            </a:extLst>
          </p:cNvPr>
          <p:cNvSpPr>
            <a:spLocks noGrp="1"/>
          </p:cNvSpPr>
          <p:nvPr>
            <p:ph type="body" sz="quarter" idx="10"/>
          </p:nvPr>
        </p:nvSpPr>
        <p:spPr/>
        <p:txBody>
          <a:bodyPr/>
          <a:lstStyle/>
          <a:p>
            <a:r>
              <a:rPr lang="en-US" altLang="zh-CN" dirty="0"/>
              <a:t>01</a:t>
            </a:r>
            <a:endParaRPr lang="zh-CN" altLang="en-US" dirty="0"/>
          </a:p>
        </p:txBody>
      </p:sp>
      <p:sp>
        <p:nvSpPr>
          <p:cNvPr id="4" name="文本占位符 3">
            <a:extLst>
              <a:ext uri="{FF2B5EF4-FFF2-40B4-BE49-F238E27FC236}">
                <a16:creationId xmlns:a16="http://schemas.microsoft.com/office/drawing/2014/main" id="{66B165E1-1907-47E6-81C9-929AD3E4FE76}"/>
              </a:ext>
            </a:extLst>
          </p:cNvPr>
          <p:cNvSpPr>
            <a:spLocks noGrp="1"/>
          </p:cNvSpPr>
          <p:nvPr>
            <p:ph type="body" sz="quarter" idx="11"/>
          </p:nvPr>
        </p:nvSpPr>
        <p:spPr/>
        <p:txBody>
          <a:bodyPr/>
          <a:lstStyle/>
          <a:p>
            <a:r>
              <a:rPr lang="zh-CN" altLang="en-US" dirty="0"/>
              <a:t>行业总览</a:t>
            </a:r>
          </a:p>
        </p:txBody>
      </p:sp>
      <p:pic>
        <p:nvPicPr>
          <p:cNvPr id="6" name="图片 5">
            <a:extLst>
              <a:ext uri="{FF2B5EF4-FFF2-40B4-BE49-F238E27FC236}">
                <a16:creationId xmlns:a16="http://schemas.microsoft.com/office/drawing/2014/main" id="{B306D68C-3E4D-492B-9EC3-5BEE8C8E4B95}"/>
              </a:ext>
            </a:extLst>
          </p:cNvPr>
          <p:cNvPicPr>
            <a:picLocks noChangeAspect="1"/>
          </p:cNvPicPr>
          <p:nvPr/>
        </p:nvPicPr>
        <p:blipFill rotWithShape="1">
          <a:blip r:embed="rId2">
            <a:extLst>
              <a:ext uri="{28A0092B-C50C-407E-A947-70E740481C1C}">
                <a14:useLocalDpi xmlns:a14="http://schemas.microsoft.com/office/drawing/2010/main" val="0"/>
              </a:ext>
            </a:extLst>
          </a:blip>
          <a:srcRect l="13961" r="11514"/>
          <a:stretch/>
        </p:blipFill>
        <p:spPr>
          <a:xfrm>
            <a:off x="4525700" y="0"/>
            <a:ext cx="7666299" cy="6858000"/>
          </a:xfrm>
          <a:prstGeom prst="rect">
            <a:avLst/>
          </a:prstGeom>
        </p:spPr>
      </p:pic>
    </p:spTree>
    <p:extLst>
      <p:ext uri="{BB962C8B-B14F-4D97-AF65-F5344CB8AC3E}">
        <p14:creationId xmlns:p14="http://schemas.microsoft.com/office/powerpoint/2010/main" val="3158705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3FC62C18-ECD0-4742-A247-6412EF14348B}"/>
              </a:ext>
            </a:extLst>
          </p:cNvPr>
          <p:cNvSpPr>
            <a:spLocks noGrp="1"/>
          </p:cNvSpPr>
          <p:nvPr>
            <p:ph type="body" sz="quarter" idx="10"/>
          </p:nvPr>
        </p:nvSpPr>
        <p:spPr/>
        <p:txBody>
          <a:bodyPr/>
          <a:lstStyle/>
          <a:p>
            <a:r>
              <a:rPr lang="zh-CN" altLang="en-US" dirty="0"/>
              <a:t>谢谢观看</a:t>
            </a:r>
          </a:p>
        </p:txBody>
      </p:sp>
      <p:pic>
        <p:nvPicPr>
          <p:cNvPr id="4" name="OfficePLUS.cn-14">
            <a:hlinkClick r:id="rId2"/>
            <a:extLst>
              <a:ext uri="{FF2B5EF4-FFF2-40B4-BE49-F238E27FC236}">
                <a16:creationId xmlns:a16="http://schemas.microsoft.com/office/drawing/2014/main" id="{EF6E3A0E-71FF-4F27-AB05-1DD3AE3136B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81600" y="3307080"/>
            <a:ext cx="1828800" cy="243840"/>
          </a:xfrm>
          <a:prstGeom prst="rect">
            <a:avLst/>
          </a:prstGeom>
        </p:spPr>
      </p:pic>
    </p:spTree>
    <p:extLst>
      <p:ext uri="{BB962C8B-B14F-4D97-AF65-F5344CB8AC3E}">
        <p14:creationId xmlns:p14="http://schemas.microsoft.com/office/powerpoint/2010/main" val="4010142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ED71D0D-8268-4B27-A6D2-DEDC07CE7B40}"/>
              </a:ext>
            </a:extLst>
          </p:cNvPr>
          <p:cNvSpPr>
            <a:spLocks noGrp="1"/>
          </p:cNvSpPr>
          <p:nvPr>
            <p:ph type="body" sz="quarter" idx="10"/>
          </p:nvPr>
        </p:nvSpPr>
        <p:spPr/>
        <p:txBody>
          <a:bodyPr/>
          <a:lstStyle/>
          <a:p>
            <a:r>
              <a:rPr lang="en-US" altLang="zh-CN" dirty="0"/>
              <a:t>20XX</a:t>
            </a:r>
            <a:r>
              <a:rPr lang="zh-CN" altLang="en-US" dirty="0"/>
              <a:t>新媒体发展报告</a:t>
            </a:r>
          </a:p>
          <a:p>
            <a:endParaRPr lang="zh-CN" altLang="en-US" dirty="0"/>
          </a:p>
        </p:txBody>
      </p:sp>
      <p:sp>
        <p:nvSpPr>
          <p:cNvPr id="3" name="文本占位符 2">
            <a:extLst>
              <a:ext uri="{FF2B5EF4-FFF2-40B4-BE49-F238E27FC236}">
                <a16:creationId xmlns:a16="http://schemas.microsoft.com/office/drawing/2014/main" id="{6A1D1E37-E17A-420C-BAEE-617217A82012}"/>
              </a:ext>
            </a:extLst>
          </p:cNvPr>
          <p:cNvSpPr>
            <a:spLocks noGrp="1"/>
          </p:cNvSpPr>
          <p:nvPr>
            <p:ph type="body" sz="quarter" idx="11"/>
          </p:nvPr>
        </p:nvSpPr>
        <p:spPr/>
        <p:txBody>
          <a:bodyPr/>
          <a:lstStyle/>
          <a:p>
            <a:r>
              <a:rPr lang="zh-CN" altLang="en-US" dirty="0"/>
              <a:t>新媒体行业工作模板</a:t>
            </a:r>
          </a:p>
        </p:txBody>
      </p:sp>
      <p:sp>
        <p:nvSpPr>
          <p:cNvPr id="4" name="矩形 3">
            <a:extLst>
              <a:ext uri="{FF2B5EF4-FFF2-40B4-BE49-F238E27FC236}">
                <a16:creationId xmlns:a16="http://schemas.microsoft.com/office/drawing/2014/main" id="{65354D6F-5218-4949-8046-98967DABC4B6}"/>
              </a:ext>
            </a:extLst>
          </p:cNvPr>
          <p:cNvSpPr/>
          <p:nvPr/>
        </p:nvSpPr>
        <p:spPr>
          <a:xfrm>
            <a:off x="1165774" y="0"/>
            <a:ext cx="303543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图片 4" descr="文本, 聊天或短信&#10;&#10;描述已自动生成">
            <a:extLst>
              <a:ext uri="{FF2B5EF4-FFF2-40B4-BE49-F238E27FC236}">
                <a16:creationId xmlns:a16="http://schemas.microsoft.com/office/drawing/2014/main" id="{D435F18E-256E-4DD9-BEDF-AA01A9F30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774" y="1863369"/>
            <a:ext cx="3677194" cy="3799334"/>
          </a:xfrm>
          <a:prstGeom prst="rect">
            <a:avLst/>
          </a:prstGeom>
        </p:spPr>
      </p:pic>
      <p:sp>
        <p:nvSpPr>
          <p:cNvPr id="7" name="矩形: 圆角 6">
            <a:extLst>
              <a:ext uri="{FF2B5EF4-FFF2-40B4-BE49-F238E27FC236}">
                <a16:creationId xmlns:a16="http://schemas.microsoft.com/office/drawing/2014/main" id="{3B2503DE-7D10-4EFF-B0EE-5D33D53C1139}"/>
              </a:ext>
            </a:extLst>
          </p:cNvPr>
          <p:cNvSpPr/>
          <p:nvPr/>
        </p:nvSpPr>
        <p:spPr>
          <a:xfrm>
            <a:off x="5591175" y="4875647"/>
            <a:ext cx="2800985" cy="342817"/>
          </a:xfrm>
          <a:prstGeom prst="roundRect">
            <a:avLst>
              <a:gd name="adj" fmla="val 50000"/>
            </a:avLst>
          </a:prstGeom>
          <a:gradFill>
            <a:gsLst>
              <a:gs pos="0">
                <a:schemeClr val="accent2">
                  <a:lumMod val="82000"/>
                  <a:lumOff val="18000"/>
                </a:schemeClr>
              </a:gs>
              <a:gs pos="100000">
                <a:schemeClr val="accent2">
                  <a:lumMod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文本框 5">
            <a:extLst>
              <a:ext uri="{FF2B5EF4-FFF2-40B4-BE49-F238E27FC236}">
                <a16:creationId xmlns:a16="http://schemas.microsoft.com/office/drawing/2014/main" id="{30BC2533-86B0-408B-833C-9BBD164F1EA1}"/>
              </a:ext>
            </a:extLst>
          </p:cNvPr>
          <p:cNvSpPr txBox="1"/>
          <p:nvPr/>
        </p:nvSpPr>
        <p:spPr>
          <a:xfrm>
            <a:off x="5678235" y="4877778"/>
            <a:ext cx="20724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汇报人：</a:t>
            </a:r>
            <a:r>
              <a:rPr kumimoji="0" lang="en-US" altLang="zh-CN" sz="1600" b="0" i="0" u="none" strike="noStrike" kern="1200" cap="none" spc="0" normalizeH="0" baseline="0" noProof="0" dirty="0" err="1">
                <a:ln>
                  <a:noFill/>
                </a:ln>
                <a:solidFill>
                  <a:srgbClr val="FFFFFF"/>
                </a:solidFill>
                <a:effectLst/>
                <a:uLnTx/>
                <a:uFillTx/>
                <a:latin typeface="Arial"/>
                <a:ea typeface="微软雅黑"/>
                <a:cs typeface="+mn-cs"/>
              </a:rPr>
              <a:t>OfficePLUS</a:t>
            </a:r>
            <a:endParaRPr kumimoji="0" lang="zh-CN" altLang="en-US" sz="16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矩形: 圆角 7">
            <a:extLst>
              <a:ext uri="{FF2B5EF4-FFF2-40B4-BE49-F238E27FC236}">
                <a16:creationId xmlns:a16="http://schemas.microsoft.com/office/drawing/2014/main" id="{1D6A565E-FCCF-42CF-8057-CAF8EFDCC3D0}"/>
              </a:ext>
            </a:extLst>
          </p:cNvPr>
          <p:cNvSpPr/>
          <p:nvPr/>
        </p:nvSpPr>
        <p:spPr>
          <a:xfrm>
            <a:off x="5598136" y="5334870"/>
            <a:ext cx="2794024" cy="338554"/>
          </a:xfrm>
          <a:prstGeom prst="roundRect">
            <a:avLst>
              <a:gd name="adj" fmla="val 50000"/>
            </a:avLst>
          </a:prstGeom>
          <a:gradFill>
            <a:gsLst>
              <a:gs pos="0">
                <a:schemeClr val="accent2">
                  <a:lumMod val="82000"/>
                  <a:lumOff val="18000"/>
                </a:schemeClr>
              </a:gs>
              <a:gs pos="100000">
                <a:schemeClr val="accent2">
                  <a:lumMod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文本框 8">
            <a:extLst>
              <a:ext uri="{FF2B5EF4-FFF2-40B4-BE49-F238E27FC236}">
                <a16:creationId xmlns:a16="http://schemas.microsoft.com/office/drawing/2014/main" id="{566742D2-DB84-4BE7-AE5C-2BE2451E5D79}"/>
              </a:ext>
            </a:extLst>
          </p:cNvPr>
          <p:cNvSpPr txBox="1"/>
          <p:nvPr/>
        </p:nvSpPr>
        <p:spPr>
          <a:xfrm>
            <a:off x="5678235" y="5334870"/>
            <a:ext cx="25987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汇报时间：</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20XX</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年</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X</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月</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X</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日</a:t>
            </a:r>
          </a:p>
        </p:txBody>
      </p:sp>
    </p:spTree>
    <p:extLst>
      <p:ext uri="{BB962C8B-B14F-4D97-AF65-F5344CB8AC3E}">
        <p14:creationId xmlns:p14="http://schemas.microsoft.com/office/powerpoint/2010/main" val="359209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7728C0A6-FB76-4F24-8C1B-EF378480F1C3}"/>
              </a:ext>
            </a:extLst>
          </p:cNvPr>
          <p:cNvSpPr txBox="1"/>
          <p:nvPr/>
        </p:nvSpPr>
        <p:spPr>
          <a:xfrm>
            <a:off x="2213157" y="2065712"/>
            <a:ext cx="1415772" cy="2726575"/>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8000" b="1" i="0" u="none" strike="noStrike" kern="1200" cap="none" spc="0" normalizeH="0" baseline="0" noProof="0" dirty="0">
                <a:ln>
                  <a:noFill/>
                </a:ln>
                <a:solidFill>
                  <a:srgbClr val="FFFFFF"/>
                </a:solidFill>
                <a:effectLst/>
                <a:uLnTx/>
                <a:uFillTx/>
                <a:latin typeface="微软雅黑"/>
                <a:ea typeface="微软雅黑"/>
                <a:cs typeface="+mn-cs"/>
              </a:rPr>
              <a:t>目录</a:t>
            </a:r>
          </a:p>
        </p:txBody>
      </p:sp>
      <p:sp>
        <p:nvSpPr>
          <p:cNvPr id="7" name="文本框 6">
            <a:extLst>
              <a:ext uri="{FF2B5EF4-FFF2-40B4-BE49-F238E27FC236}">
                <a16:creationId xmlns:a16="http://schemas.microsoft.com/office/drawing/2014/main" id="{820B7F06-437F-421F-82F9-184EE07EC4AC}"/>
              </a:ext>
            </a:extLst>
          </p:cNvPr>
          <p:cNvSpPr txBox="1"/>
          <p:nvPr/>
        </p:nvSpPr>
        <p:spPr>
          <a:xfrm>
            <a:off x="2405518" y="3290499"/>
            <a:ext cx="10310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Arial"/>
                <a:ea typeface="微软雅黑"/>
                <a:cs typeface="+mn-cs"/>
              </a:rPr>
              <a:t>CONTENTS</a:t>
            </a:r>
            <a:endParaRPr kumimoji="0" lang="zh-CN" altLang="en-US" sz="12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文本框 8">
            <a:extLst>
              <a:ext uri="{FF2B5EF4-FFF2-40B4-BE49-F238E27FC236}">
                <a16:creationId xmlns:a16="http://schemas.microsoft.com/office/drawing/2014/main" id="{E4EA0473-3EB3-4EEC-B1EB-22B82E267662}"/>
              </a:ext>
            </a:extLst>
          </p:cNvPr>
          <p:cNvSpPr txBox="1"/>
          <p:nvPr/>
        </p:nvSpPr>
        <p:spPr>
          <a:xfrm>
            <a:off x="4232362" y="2164144"/>
            <a:ext cx="1181734"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a:ln>
                  <a:noFill/>
                </a:ln>
                <a:solidFill>
                  <a:srgbClr val="FFFFFF"/>
                </a:solidFill>
                <a:effectLst/>
                <a:uLnTx/>
                <a:uFillTx/>
                <a:latin typeface="Arial"/>
                <a:ea typeface="微软雅黑"/>
                <a:cs typeface="+mn-cs"/>
              </a:rPr>
              <a:t>01</a:t>
            </a:r>
            <a:endParaRPr kumimoji="0" lang="zh-CN" altLang="en-US" sz="70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文本框 9">
            <a:extLst>
              <a:ext uri="{FF2B5EF4-FFF2-40B4-BE49-F238E27FC236}">
                <a16:creationId xmlns:a16="http://schemas.microsoft.com/office/drawing/2014/main" id="{E6C0BFA0-7D7E-48F6-A7EF-FD30E0FFF401}"/>
              </a:ext>
            </a:extLst>
          </p:cNvPr>
          <p:cNvSpPr txBox="1"/>
          <p:nvPr/>
        </p:nvSpPr>
        <p:spPr>
          <a:xfrm>
            <a:off x="5286512" y="2693906"/>
            <a:ext cx="15696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FFFFFF"/>
                </a:solidFill>
                <a:effectLst/>
                <a:uLnTx/>
                <a:uFillTx/>
                <a:latin typeface="Arial"/>
                <a:ea typeface="微软雅黑"/>
                <a:cs typeface="+mn-cs"/>
              </a:rPr>
              <a:t>行业总览</a:t>
            </a:r>
          </a:p>
        </p:txBody>
      </p:sp>
      <p:cxnSp>
        <p:nvCxnSpPr>
          <p:cNvPr id="13" name="直接连接符 12">
            <a:extLst>
              <a:ext uri="{FF2B5EF4-FFF2-40B4-BE49-F238E27FC236}">
                <a16:creationId xmlns:a16="http://schemas.microsoft.com/office/drawing/2014/main" id="{F0285E49-EECA-453C-99EA-BA850FB833C9}"/>
              </a:ext>
            </a:extLst>
          </p:cNvPr>
          <p:cNvCxnSpPr>
            <a:cxnSpLocks/>
          </p:cNvCxnSpPr>
          <p:nvPr/>
        </p:nvCxnSpPr>
        <p:spPr>
          <a:xfrm>
            <a:off x="5385542" y="2662156"/>
            <a:ext cx="13177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6B2F60DE-F7B4-4874-BA70-8477B613AB67}"/>
              </a:ext>
            </a:extLst>
          </p:cNvPr>
          <p:cNvSpPr txBox="1"/>
          <p:nvPr/>
        </p:nvSpPr>
        <p:spPr>
          <a:xfrm>
            <a:off x="5289051" y="2340706"/>
            <a:ext cx="1515868" cy="30777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a:ea typeface="微软雅黑"/>
                <a:cs typeface="+mn-cs"/>
              </a:rPr>
              <a:t>PART ONE</a:t>
            </a:r>
            <a:endParaRPr kumimoji="0" lang="zh-CN" altLang="en-US" sz="14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6" name="文本框 15">
            <a:extLst>
              <a:ext uri="{FF2B5EF4-FFF2-40B4-BE49-F238E27FC236}">
                <a16:creationId xmlns:a16="http://schemas.microsoft.com/office/drawing/2014/main" id="{633D634F-5865-4639-AB84-0BAD84DFED9B}"/>
              </a:ext>
            </a:extLst>
          </p:cNvPr>
          <p:cNvSpPr txBox="1"/>
          <p:nvPr/>
        </p:nvSpPr>
        <p:spPr>
          <a:xfrm>
            <a:off x="7536858" y="2164144"/>
            <a:ext cx="1181734"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a:ln>
                  <a:noFill/>
                </a:ln>
                <a:solidFill>
                  <a:srgbClr val="FFFFFF"/>
                </a:solidFill>
                <a:effectLst/>
                <a:uLnTx/>
                <a:uFillTx/>
                <a:latin typeface="Arial"/>
                <a:ea typeface="微软雅黑"/>
                <a:cs typeface="+mn-cs"/>
              </a:rPr>
              <a:t>02</a:t>
            </a:r>
            <a:endParaRPr kumimoji="0" lang="zh-CN" altLang="en-US" sz="70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7" name="文本框 16">
            <a:extLst>
              <a:ext uri="{FF2B5EF4-FFF2-40B4-BE49-F238E27FC236}">
                <a16:creationId xmlns:a16="http://schemas.microsoft.com/office/drawing/2014/main" id="{723836E0-9BFF-4103-A28F-4C6AADE2597F}"/>
              </a:ext>
            </a:extLst>
          </p:cNvPr>
          <p:cNvSpPr txBox="1"/>
          <p:nvPr/>
        </p:nvSpPr>
        <p:spPr>
          <a:xfrm>
            <a:off x="8590760" y="2693906"/>
            <a:ext cx="15696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FFFFFF"/>
                </a:solidFill>
                <a:effectLst/>
                <a:uLnTx/>
                <a:uFillTx/>
                <a:latin typeface="Arial"/>
                <a:ea typeface="微软雅黑"/>
                <a:cs typeface="+mn-cs"/>
              </a:rPr>
              <a:t>商业发展</a:t>
            </a:r>
          </a:p>
        </p:txBody>
      </p:sp>
      <p:cxnSp>
        <p:nvCxnSpPr>
          <p:cNvPr id="18" name="直接连接符 17">
            <a:extLst>
              <a:ext uri="{FF2B5EF4-FFF2-40B4-BE49-F238E27FC236}">
                <a16:creationId xmlns:a16="http://schemas.microsoft.com/office/drawing/2014/main" id="{58A53FBF-31ED-4146-867C-95C901E7145D}"/>
              </a:ext>
            </a:extLst>
          </p:cNvPr>
          <p:cNvCxnSpPr>
            <a:cxnSpLocks/>
          </p:cNvCxnSpPr>
          <p:nvPr/>
        </p:nvCxnSpPr>
        <p:spPr>
          <a:xfrm>
            <a:off x="8689790" y="2662156"/>
            <a:ext cx="13177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4988445D-14CB-4703-B282-AA86050CBA7E}"/>
              </a:ext>
            </a:extLst>
          </p:cNvPr>
          <p:cNvSpPr txBox="1"/>
          <p:nvPr/>
        </p:nvSpPr>
        <p:spPr>
          <a:xfrm>
            <a:off x="8593299" y="2340706"/>
            <a:ext cx="1515868" cy="30777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a:ea typeface="微软雅黑"/>
                <a:cs typeface="+mn-cs"/>
              </a:rPr>
              <a:t>PART TWO</a:t>
            </a:r>
            <a:endParaRPr kumimoji="0" lang="zh-CN" altLang="en-US" sz="14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0" name="文本框 19">
            <a:extLst>
              <a:ext uri="{FF2B5EF4-FFF2-40B4-BE49-F238E27FC236}">
                <a16:creationId xmlns:a16="http://schemas.microsoft.com/office/drawing/2014/main" id="{EEB66CD6-8E05-4B6E-A0B6-6167A988E9D1}"/>
              </a:ext>
            </a:extLst>
          </p:cNvPr>
          <p:cNvSpPr txBox="1"/>
          <p:nvPr/>
        </p:nvSpPr>
        <p:spPr>
          <a:xfrm>
            <a:off x="4232362" y="3503813"/>
            <a:ext cx="1181734"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a:ln>
                  <a:noFill/>
                </a:ln>
                <a:solidFill>
                  <a:srgbClr val="FFFFFF"/>
                </a:solidFill>
                <a:effectLst/>
                <a:uLnTx/>
                <a:uFillTx/>
                <a:latin typeface="Arial"/>
                <a:ea typeface="微软雅黑"/>
                <a:cs typeface="+mn-cs"/>
              </a:rPr>
              <a:t>03</a:t>
            </a:r>
            <a:endParaRPr kumimoji="0" lang="zh-CN" altLang="en-US" sz="70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1" name="文本框 20">
            <a:extLst>
              <a:ext uri="{FF2B5EF4-FFF2-40B4-BE49-F238E27FC236}">
                <a16:creationId xmlns:a16="http://schemas.microsoft.com/office/drawing/2014/main" id="{C2892184-090A-4FBF-93FD-1ACCF8AD0DF5}"/>
              </a:ext>
            </a:extLst>
          </p:cNvPr>
          <p:cNvSpPr txBox="1"/>
          <p:nvPr/>
        </p:nvSpPr>
        <p:spPr>
          <a:xfrm>
            <a:off x="5286512" y="4033575"/>
            <a:ext cx="15696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FFFFFF"/>
                </a:solidFill>
                <a:effectLst/>
                <a:uLnTx/>
                <a:uFillTx/>
                <a:latin typeface="Arial"/>
                <a:ea typeface="微软雅黑"/>
                <a:cs typeface="+mn-cs"/>
              </a:rPr>
              <a:t>供给发展</a:t>
            </a:r>
          </a:p>
        </p:txBody>
      </p:sp>
      <p:cxnSp>
        <p:nvCxnSpPr>
          <p:cNvPr id="22" name="直接连接符 21">
            <a:extLst>
              <a:ext uri="{FF2B5EF4-FFF2-40B4-BE49-F238E27FC236}">
                <a16:creationId xmlns:a16="http://schemas.microsoft.com/office/drawing/2014/main" id="{1CBA294F-5295-4C88-BF3B-BE626FB333A4}"/>
              </a:ext>
            </a:extLst>
          </p:cNvPr>
          <p:cNvCxnSpPr>
            <a:cxnSpLocks/>
          </p:cNvCxnSpPr>
          <p:nvPr/>
        </p:nvCxnSpPr>
        <p:spPr>
          <a:xfrm>
            <a:off x="5385542" y="4001825"/>
            <a:ext cx="13177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02A3120B-4EB8-4C87-B1F5-94533DA1A547}"/>
              </a:ext>
            </a:extLst>
          </p:cNvPr>
          <p:cNvSpPr txBox="1"/>
          <p:nvPr/>
        </p:nvSpPr>
        <p:spPr>
          <a:xfrm>
            <a:off x="5289051" y="3680375"/>
            <a:ext cx="1515868" cy="30777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a:ea typeface="微软雅黑"/>
                <a:cs typeface="+mn-cs"/>
              </a:rPr>
              <a:t>PART THREE</a:t>
            </a:r>
            <a:endParaRPr kumimoji="0" lang="zh-CN" altLang="en-US" sz="14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4" name="文本框 23">
            <a:extLst>
              <a:ext uri="{FF2B5EF4-FFF2-40B4-BE49-F238E27FC236}">
                <a16:creationId xmlns:a16="http://schemas.microsoft.com/office/drawing/2014/main" id="{3AFBAD12-452A-41E5-94C9-BE5E3FA5A935}"/>
              </a:ext>
            </a:extLst>
          </p:cNvPr>
          <p:cNvSpPr txBox="1"/>
          <p:nvPr/>
        </p:nvSpPr>
        <p:spPr>
          <a:xfrm>
            <a:off x="7536858" y="3503813"/>
            <a:ext cx="1181734"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a:ln>
                  <a:noFill/>
                </a:ln>
                <a:solidFill>
                  <a:srgbClr val="FFFFFF"/>
                </a:solidFill>
                <a:effectLst/>
                <a:uLnTx/>
                <a:uFillTx/>
                <a:latin typeface="Arial"/>
                <a:ea typeface="微软雅黑"/>
                <a:cs typeface="+mn-cs"/>
              </a:rPr>
              <a:t>04</a:t>
            </a:r>
            <a:endParaRPr kumimoji="0" lang="zh-CN" altLang="en-US" sz="70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5" name="文本框 24">
            <a:extLst>
              <a:ext uri="{FF2B5EF4-FFF2-40B4-BE49-F238E27FC236}">
                <a16:creationId xmlns:a16="http://schemas.microsoft.com/office/drawing/2014/main" id="{3B9AE8C6-9A5D-4A20-803B-3B9839DE4DC8}"/>
              </a:ext>
            </a:extLst>
          </p:cNvPr>
          <p:cNvSpPr txBox="1"/>
          <p:nvPr/>
        </p:nvSpPr>
        <p:spPr>
          <a:xfrm>
            <a:off x="8590760" y="4033575"/>
            <a:ext cx="15696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FFFFFF"/>
                </a:solidFill>
                <a:effectLst/>
                <a:uLnTx/>
                <a:uFillTx/>
                <a:latin typeface="Arial"/>
                <a:ea typeface="微软雅黑"/>
                <a:cs typeface="+mn-cs"/>
              </a:rPr>
              <a:t>需求发展</a:t>
            </a:r>
          </a:p>
        </p:txBody>
      </p:sp>
      <p:cxnSp>
        <p:nvCxnSpPr>
          <p:cNvPr id="26" name="直接连接符 25">
            <a:extLst>
              <a:ext uri="{FF2B5EF4-FFF2-40B4-BE49-F238E27FC236}">
                <a16:creationId xmlns:a16="http://schemas.microsoft.com/office/drawing/2014/main" id="{3A522728-7A28-4EF8-BD0E-01134B2371F6}"/>
              </a:ext>
            </a:extLst>
          </p:cNvPr>
          <p:cNvCxnSpPr>
            <a:cxnSpLocks/>
          </p:cNvCxnSpPr>
          <p:nvPr/>
        </p:nvCxnSpPr>
        <p:spPr>
          <a:xfrm>
            <a:off x="8689790" y="4001825"/>
            <a:ext cx="13177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4664C27B-AA53-4845-A7E5-AEF8D951D9E9}"/>
              </a:ext>
            </a:extLst>
          </p:cNvPr>
          <p:cNvSpPr txBox="1"/>
          <p:nvPr/>
        </p:nvSpPr>
        <p:spPr>
          <a:xfrm>
            <a:off x="8593299" y="3680375"/>
            <a:ext cx="1515868" cy="30777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a:ea typeface="微软雅黑"/>
                <a:cs typeface="+mn-cs"/>
              </a:rPr>
              <a:t>PART FOUR</a:t>
            </a:r>
            <a:endParaRPr kumimoji="0" lang="zh-CN" altLang="en-US" sz="14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517369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FD4E6639-13BB-4D6F-8B5D-7ED5E796F49C}"/>
              </a:ext>
            </a:extLst>
          </p:cNvPr>
          <p:cNvSpPr>
            <a:spLocks noGrp="1"/>
          </p:cNvSpPr>
          <p:nvPr>
            <p:ph type="body" sz="quarter" idx="10"/>
          </p:nvPr>
        </p:nvSpPr>
        <p:spPr/>
        <p:txBody>
          <a:bodyPr/>
          <a:lstStyle/>
          <a:p>
            <a:r>
              <a:rPr lang="en-US" altLang="zh-CN" dirty="0"/>
              <a:t>01</a:t>
            </a:r>
            <a:endParaRPr lang="zh-CN" altLang="en-US" dirty="0"/>
          </a:p>
        </p:txBody>
      </p:sp>
      <p:sp>
        <p:nvSpPr>
          <p:cNvPr id="4" name="文本占位符 3">
            <a:extLst>
              <a:ext uri="{FF2B5EF4-FFF2-40B4-BE49-F238E27FC236}">
                <a16:creationId xmlns:a16="http://schemas.microsoft.com/office/drawing/2014/main" id="{66B165E1-1907-47E6-81C9-929AD3E4FE76}"/>
              </a:ext>
            </a:extLst>
          </p:cNvPr>
          <p:cNvSpPr>
            <a:spLocks noGrp="1"/>
          </p:cNvSpPr>
          <p:nvPr>
            <p:ph type="body" sz="quarter" idx="11"/>
          </p:nvPr>
        </p:nvSpPr>
        <p:spPr/>
        <p:txBody>
          <a:bodyPr/>
          <a:lstStyle/>
          <a:p>
            <a:r>
              <a:rPr lang="zh-CN" altLang="en-US" dirty="0"/>
              <a:t>行业总览</a:t>
            </a:r>
          </a:p>
        </p:txBody>
      </p:sp>
      <p:pic>
        <p:nvPicPr>
          <p:cNvPr id="6" name="图片 5">
            <a:extLst>
              <a:ext uri="{FF2B5EF4-FFF2-40B4-BE49-F238E27FC236}">
                <a16:creationId xmlns:a16="http://schemas.microsoft.com/office/drawing/2014/main" id="{B306D68C-3E4D-492B-9EC3-5BEE8C8E4B95}"/>
              </a:ext>
            </a:extLst>
          </p:cNvPr>
          <p:cNvPicPr>
            <a:picLocks noChangeAspect="1"/>
          </p:cNvPicPr>
          <p:nvPr/>
        </p:nvPicPr>
        <p:blipFill rotWithShape="1">
          <a:blip r:embed="rId2">
            <a:extLst>
              <a:ext uri="{28A0092B-C50C-407E-A947-70E740481C1C}">
                <a14:useLocalDpi xmlns:a14="http://schemas.microsoft.com/office/drawing/2010/main" val="0"/>
              </a:ext>
            </a:extLst>
          </a:blip>
          <a:srcRect l="13961" r="11514"/>
          <a:stretch/>
        </p:blipFill>
        <p:spPr>
          <a:xfrm>
            <a:off x="4525700" y="0"/>
            <a:ext cx="7666299" cy="6858000"/>
          </a:xfrm>
          <a:prstGeom prst="rect">
            <a:avLst/>
          </a:prstGeom>
        </p:spPr>
      </p:pic>
    </p:spTree>
    <p:extLst>
      <p:ext uri="{BB962C8B-B14F-4D97-AF65-F5344CB8AC3E}">
        <p14:creationId xmlns:p14="http://schemas.microsoft.com/office/powerpoint/2010/main" val="4136976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96E210A2-B791-4791-8B3E-969CF9B6F9AF}"/>
              </a:ext>
            </a:extLst>
          </p:cNvPr>
          <p:cNvSpPr/>
          <p:nvPr/>
        </p:nvSpPr>
        <p:spPr>
          <a:xfrm>
            <a:off x="764893" y="1996488"/>
            <a:ext cx="3283974" cy="2741767"/>
          </a:xfrm>
          <a:prstGeom prst="roundRect">
            <a:avLst>
              <a:gd name="adj" fmla="val 4996"/>
            </a:avLst>
          </a:prstGeom>
          <a:solidFill>
            <a:schemeClr val="accent2"/>
          </a:solidFill>
          <a:ln>
            <a:noFill/>
          </a:ln>
          <a:effectLst>
            <a:outerShdw blurRad="203200" dist="88900" dir="5400000" sx="99000" sy="99000" algn="t" rotWithShape="0">
              <a:schemeClr val="accent2">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文本占位符 1">
            <a:extLst>
              <a:ext uri="{FF2B5EF4-FFF2-40B4-BE49-F238E27FC236}">
                <a16:creationId xmlns:a16="http://schemas.microsoft.com/office/drawing/2014/main" id="{0E42507F-6F23-435D-B94A-90B0A6480E5E}"/>
              </a:ext>
            </a:extLst>
          </p:cNvPr>
          <p:cNvSpPr>
            <a:spLocks noGrp="1"/>
          </p:cNvSpPr>
          <p:nvPr>
            <p:ph type="body" sz="quarter" idx="10"/>
          </p:nvPr>
        </p:nvSpPr>
        <p:spPr/>
        <p:txBody>
          <a:bodyPr/>
          <a:lstStyle/>
          <a:p>
            <a:r>
              <a:rPr lang="zh-CN" altLang="en-US" dirty="0"/>
              <a:t>三大类社交媒体</a:t>
            </a:r>
          </a:p>
        </p:txBody>
      </p:sp>
      <p:sp>
        <p:nvSpPr>
          <p:cNvPr id="3" name="文本框 2">
            <a:extLst>
              <a:ext uri="{FF2B5EF4-FFF2-40B4-BE49-F238E27FC236}">
                <a16:creationId xmlns:a16="http://schemas.microsoft.com/office/drawing/2014/main" id="{3DC8CEE6-3044-4A6E-95BE-BF12E2116473}"/>
              </a:ext>
            </a:extLst>
          </p:cNvPr>
          <p:cNvSpPr txBox="1"/>
          <p:nvPr/>
        </p:nvSpPr>
        <p:spPr>
          <a:xfrm>
            <a:off x="1852882" y="2504768"/>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微软雅黑"/>
                <a:cs typeface="+mn-cs"/>
              </a:rPr>
              <a:t>视频社交</a:t>
            </a:r>
          </a:p>
        </p:txBody>
      </p:sp>
      <p:sp>
        <p:nvSpPr>
          <p:cNvPr id="4" name="文本框 3">
            <a:extLst>
              <a:ext uri="{FF2B5EF4-FFF2-40B4-BE49-F238E27FC236}">
                <a16:creationId xmlns:a16="http://schemas.microsoft.com/office/drawing/2014/main" id="{4C094218-1FB0-4604-9A36-05AE2DBC9D27}"/>
              </a:ext>
            </a:extLst>
          </p:cNvPr>
          <p:cNvSpPr txBox="1"/>
          <p:nvPr/>
        </p:nvSpPr>
        <p:spPr>
          <a:xfrm>
            <a:off x="1023155" y="2960941"/>
            <a:ext cx="2767450" cy="1544205"/>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三大视频短视频平台</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A</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平台、</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B</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平台、</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C</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平台竞争激烈，抢夺市场份额，资本进入头部应用，</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D</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平台推出电商号扶持政策</a:t>
            </a:r>
          </a:p>
        </p:txBody>
      </p:sp>
      <p:sp>
        <p:nvSpPr>
          <p:cNvPr id="6" name="矩形: 圆角 5">
            <a:extLst>
              <a:ext uri="{FF2B5EF4-FFF2-40B4-BE49-F238E27FC236}">
                <a16:creationId xmlns:a16="http://schemas.microsoft.com/office/drawing/2014/main" id="{90924E87-B843-4CBB-9A7F-EB1B0854FEAA}"/>
              </a:ext>
            </a:extLst>
          </p:cNvPr>
          <p:cNvSpPr/>
          <p:nvPr/>
        </p:nvSpPr>
        <p:spPr>
          <a:xfrm>
            <a:off x="4454013" y="2582130"/>
            <a:ext cx="3283974" cy="2741767"/>
          </a:xfrm>
          <a:prstGeom prst="roundRect">
            <a:avLst>
              <a:gd name="adj" fmla="val 4996"/>
            </a:avLst>
          </a:prstGeom>
          <a:solidFill>
            <a:schemeClr val="accent3"/>
          </a:solidFill>
          <a:ln>
            <a:noFill/>
          </a:ln>
          <a:effectLst>
            <a:outerShdw blurRad="203200" dist="88900" dir="5400000" sx="99000" sy="99000" algn="t" rotWithShape="0">
              <a:schemeClr val="accent2">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a:extLst>
              <a:ext uri="{FF2B5EF4-FFF2-40B4-BE49-F238E27FC236}">
                <a16:creationId xmlns:a16="http://schemas.microsoft.com/office/drawing/2014/main" id="{DE8D45FF-E790-47A8-8707-3289AC8BDF54}"/>
              </a:ext>
            </a:extLst>
          </p:cNvPr>
          <p:cNvSpPr txBox="1"/>
          <p:nvPr/>
        </p:nvSpPr>
        <p:spPr>
          <a:xfrm>
            <a:off x="5542002" y="3090410"/>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微软雅黑"/>
                <a:cs typeface="+mn-cs"/>
              </a:rPr>
              <a:t>平台社交</a:t>
            </a:r>
          </a:p>
        </p:txBody>
      </p:sp>
      <p:sp>
        <p:nvSpPr>
          <p:cNvPr id="8" name="文本框 7">
            <a:extLst>
              <a:ext uri="{FF2B5EF4-FFF2-40B4-BE49-F238E27FC236}">
                <a16:creationId xmlns:a16="http://schemas.microsoft.com/office/drawing/2014/main" id="{89F22D3D-3375-46F0-A4BA-85D087334C34}"/>
              </a:ext>
            </a:extLst>
          </p:cNvPr>
          <p:cNvSpPr txBox="1"/>
          <p:nvPr/>
        </p:nvSpPr>
        <p:spPr>
          <a:xfrm>
            <a:off x="4712275" y="3546583"/>
            <a:ext cx="2767450" cy="1544205"/>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A</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产品和</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B</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产品持续强势领先；某某某产品、某某某某产品等功能性平台逐渐社交化；</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C</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产品、</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D</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产品、</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E</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产品等社区类应用逐渐圈层化</a:t>
            </a:r>
          </a:p>
        </p:txBody>
      </p:sp>
      <p:sp>
        <p:nvSpPr>
          <p:cNvPr id="9" name="矩形: 圆角 8">
            <a:extLst>
              <a:ext uri="{FF2B5EF4-FFF2-40B4-BE49-F238E27FC236}">
                <a16:creationId xmlns:a16="http://schemas.microsoft.com/office/drawing/2014/main" id="{BECBFF23-4A8C-45DC-ACA0-619BC76494B0}"/>
              </a:ext>
            </a:extLst>
          </p:cNvPr>
          <p:cNvSpPr/>
          <p:nvPr/>
        </p:nvSpPr>
        <p:spPr>
          <a:xfrm>
            <a:off x="8143133" y="1996488"/>
            <a:ext cx="3283974" cy="2741767"/>
          </a:xfrm>
          <a:prstGeom prst="roundRect">
            <a:avLst>
              <a:gd name="adj" fmla="val 4996"/>
            </a:avLst>
          </a:prstGeom>
          <a:solidFill>
            <a:schemeClr val="accent2"/>
          </a:solidFill>
          <a:ln>
            <a:noFill/>
          </a:ln>
          <a:effectLst>
            <a:outerShdw blurRad="203200" dist="88900" dir="5400000" sx="99000" sy="99000" algn="t" rotWithShape="0">
              <a:schemeClr val="accent2">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文本框 9">
            <a:extLst>
              <a:ext uri="{FF2B5EF4-FFF2-40B4-BE49-F238E27FC236}">
                <a16:creationId xmlns:a16="http://schemas.microsoft.com/office/drawing/2014/main" id="{6A293A48-4668-4703-BEC9-3BFA4DC1093F}"/>
              </a:ext>
            </a:extLst>
          </p:cNvPr>
          <p:cNvSpPr txBox="1"/>
          <p:nvPr/>
        </p:nvSpPr>
        <p:spPr>
          <a:xfrm>
            <a:off x="9231122" y="2504768"/>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微软雅黑"/>
                <a:cs typeface="+mn-cs"/>
              </a:rPr>
              <a:t>内容社交</a:t>
            </a:r>
          </a:p>
        </p:txBody>
      </p:sp>
      <p:sp>
        <p:nvSpPr>
          <p:cNvPr id="11" name="文本框 10">
            <a:extLst>
              <a:ext uri="{FF2B5EF4-FFF2-40B4-BE49-F238E27FC236}">
                <a16:creationId xmlns:a16="http://schemas.microsoft.com/office/drawing/2014/main" id="{249DC579-E6A7-4AF6-996A-DD48E9B2D366}"/>
              </a:ext>
            </a:extLst>
          </p:cNvPr>
          <p:cNvSpPr txBox="1"/>
          <p:nvPr/>
        </p:nvSpPr>
        <p:spPr>
          <a:xfrm>
            <a:off x="8401395" y="2960941"/>
            <a:ext cx="2767450" cy="1544205"/>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大量趣缘、泛娱乐化产品进入市场，抢夺年轻人的流量，</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A</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平台、</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B</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平台等应用付费会员数量增加，实现营收增长</a:t>
            </a:r>
          </a:p>
        </p:txBody>
      </p:sp>
      <p:sp>
        <p:nvSpPr>
          <p:cNvPr id="17" name="椭圆 16">
            <a:extLst>
              <a:ext uri="{FF2B5EF4-FFF2-40B4-BE49-F238E27FC236}">
                <a16:creationId xmlns:a16="http://schemas.microsoft.com/office/drawing/2014/main" id="{74A22141-C5CD-4D67-9431-0461F2F5D176}"/>
              </a:ext>
            </a:extLst>
          </p:cNvPr>
          <p:cNvSpPr/>
          <p:nvPr/>
        </p:nvSpPr>
        <p:spPr>
          <a:xfrm>
            <a:off x="2041120" y="1630728"/>
            <a:ext cx="731520" cy="731520"/>
          </a:xfrm>
          <a:prstGeom prst="ellipse">
            <a:avLst/>
          </a:prstGeom>
          <a:solidFill>
            <a:schemeClr val="bg1"/>
          </a:solidFill>
          <a:ln>
            <a:noFill/>
          </a:ln>
          <a:effectLst>
            <a:outerShdw blurRad="114300" algn="ctr" rotWithShape="0">
              <a:schemeClr val="accent2">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椭圆 17">
            <a:extLst>
              <a:ext uri="{FF2B5EF4-FFF2-40B4-BE49-F238E27FC236}">
                <a16:creationId xmlns:a16="http://schemas.microsoft.com/office/drawing/2014/main" id="{46CD16CB-51A7-4F12-A088-E3AC42532C51}"/>
              </a:ext>
            </a:extLst>
          </p:cNvPr>
          <p:cNvSpPr/>
          <p:nvPr/>
        </p:nvSpPr>
        <p:spPr>
          <a:xfrm>
            <a:off x="5730240" y="2214111"/>
            <a:ext cx="731520" cy="731520"/>
          </a:xfrm>
          <a:prstGeom prst="ellipse">
            <a:avLst/>
          </a:prstGeom>
          <a:solidFill>
            <a:schemeClr val="bg1"/>
          </a:solidFill>
          <a:ln>
            <a:noFill/>
          </a:ln>
          <a:effectLst>
            <a:outerShdw blurRad="114300" algn="ctr" rotWithShape="0">
              <a:schemeClr val="accent2">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椭圆 18">
            <a:extLst>
              <a:ext uri="{FF2B5EF4-FFF2-40B4-BE49-F238E27FC236}">
                <a16:creationId xmlns:a16="http://schemas.microsoft.com/office/drawing/2014/main" id="{54F6C7B1-FD0F-458F-A7FA-6E992E823CB8}"/>
              </a:ext>
            </a:extLst>
          </p:cNvPr>
          <p:cNvSpPr/>
          <p:nvPr/>
        </p:nvSpPr>
        <p:spPr>
          <a:xfrm>
            <a:off x="9419360" y="1630728"/>
            <a:ext cx="731520" cy="731520"/>
          </a:xfrm>
          <a:prstGeom prst="ellipse">
            <a:avLst/>
          </a:prstGeom>
          <a:solidFill>
            <a:schemeClr val="bg1"/>
          </a:solidFill>
          <a:ln>
            <a:noFill/>
          </a:ln>
          <a:effectLst>
            <a:outerShdw blurRad="114300" algn="ctr" rotWithShape="0">
              <a:schemeClr val="accent2">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平台">
            <a:extLst>
              <a:ext uri="{FF2B5EF4-FFF2-40B4-BE49-F238E27FC236}">
                <a16:creationId xmlns:a16="http://schemas.microsoft.com/office/drawing/2014/main" id="{9C9BE153-6DD1-49D8-B9C5-92F43CB0E9FA}"/>
              </a:ext>
            </a:extLst>
          </p:cNvPr>
          <p:cNvSpPr/>
          <p:nvPr/>
        </p:nvSpPr>
        <p:spPr>
          <a:xfrm>
            <a:off x="5879386" y="2414721"/>
            <a:ext cx="433225" cy="346285"/>
          </a:xfrm>
          <a:custGeom>
            <a:avLst/>
            <a:gdLst>
              <a:gd name="connsiteX0" fmla="*/ 235291 w 607618"/>
              <a:gd name="connsiteY0" fmla="*/ 444347 h 485681"/>
              <a:gd name="connsiteX1" fmla="*/ 227534 w 607618"/>
              <a:gd name="connsiteY1" fmla="*/ 475347 h 485681"/>
              <a:gd name="connsiteX2" fmla="*/ 372328 w 607618"/>
              <a:gd name="connsiteY2" fmla="*/ 475347 h 485681"/>
              <a:gd name="connsiteX3" fmla="*/ 359400 w 607618"/>
              <a:gd name="connsiteY3" fmla="*/ 444347 h 485681"/>
              <a:gd name="connsiteX4" fmla="*/ 33613 w 607618"/>
              <a:gd name="connsiteY4" fmla="*/ 397845 h 485681"/>
              <a:gd name="connsiteX5" fmla="*/ 25856 w 607618"/>
              <a:gd name="connsiteY5" fmla="*/ 434013 h 485681"/>
              <a:gd name="connsiteX6" fmla="*/ 584348 w 607618"/>
              <a:gd name="connsiteY6" fmla="*/ 434013 h 485681"/>
              <a:gd name="connsiteX7" fmla="*/ 574005 w 607618"/>
              <a:gd name="connsiteY7" fmla="*/ 397845 h 485681"/>
              <a:gd name="connsiteX8" fmla="*/ 25856 w 607618"/>
              <a:gd name="connsiteY8" fmla="*/ 382345 h 485681"/>
              <a:gd name="connsiteX9" fmla="*/ 581762 w 607618"/>
              <a:gd name="connsiteY9" fmla="*/ 382345 h 485681"/>
              <a:gd name="connsiteX10" fmla="*/ 597276 w 607618"/>
              <a:gd name="connsiteY10" fmla="*/ 392679 h 485681"/>
              <a:gd name="connsiteX11" fmla="*/ 607618 w 607618"/>
              <a:gd name="connsiteY11" fmla="*/ 436596 h 485681"/>
              <a:gd name="connsiteX12" fmla="*/ 607618 w 607618"/>
              <a:gd name="connsiteY12" fmla="*/ 441763 h 485681"/>
              <a:gd name="connsiteX13" fmla="*/ 607618 w 607618"/>
              <a:gd name="connsiteY13" fmla="*/ 470181 h 485681"/>
              <a:gd name="connsiteX14" fmla="*/ 592105 w 607618"/>
              <a:gd name="connsiteY14" fmla="*/ 485681 h 485681"/>
              <a:gd name="connsiteX15" fmla="*/ 15514 w 607618"/>
              <a:gd name="connsiteY15" fmla="*/ 485681 h 485681"/>
              <a:gd name="connsiteX16" fmla="*/ 0 w 607618"/>
              <a:gd name="connsiteY16" fmla="*/ 470181 h 485681"/>
              <a:gd name="connsiteX17" fmla="*/ 0 w 607618"/>
              <a:gd name="connsiteY17" fmla="*/ 441763 h 485681"/>
              <a:gd name="connsiteX18" fmla="*/ 2586 w 607618"/>
              <a:gd name="connsiteY18" fmla="*/ 436596 h 485681"/>
              <a:gd name="connsiteX19" fmla="*/ 12928 w 607618"/>
              <a:gd name="connsiteY19" fmla="*/ 392679 h 485681"/>
              <a:gd name="connsiteX20" fmla="*/ 25856 w 607618"/>
              <a:gd name="connsiteY20" fmla="*/ 382345 h 485681"/>
              <a:gd name="connsiteX21" fmla="*/ 56779 w 607618"/>
              <a:gd name="connsiteY21" fmla="*/ 43906 h 485681"/>
              <a:gd name="connsiteX22" fmla="*/ 56779 w 607618"/>
              <a:gd name="connsiteY22" fmla="*/ 328002 h 485681"/>
              <a:gd name="connsiteX23" fmla="*/ 553321 w 607618"/>
              <a:gd name="connsiteY23" fmla="*/ 328002 h 485681"/>
              <a:gd name="connsiteX24" fmla="*/ 553321 w 607618"/>
              <a:gd name="connsiteY24" fmla="*/ 43906 h 485681"/>
              <a:gd name="connsiteX25" fmla="*/ 33503 w 607618"/>
              <a:gd name="connsiteY25" fmla="*/ 0 h 485681"/>
              <a:gd name="connsiteX26" fmla="*/ 576596 w 607618"/>
              <a:gd name="connsiteY26" fmla="*/ 0 h 485681"/>
              <a:gd name="connsiteX27" fmla="*/ 597285 w 607618"/>
              <a:gd name="connsiteY27" fmla="*/ 20662 h 485681"/>
              <a:gd name="connsiteX28" fmla="*/ 597285 w 607618"/>
              <a:gd name="connsiteY28" fmla="*/ 351247 h 485681"/>
              <a:gd name="connsiteX29" fmla="*/ 576596 w 607618"/>
              <a:gd name="connsiteY29" fmla="*/ 374491 h 485681"/>
              <a:gd name="connsiteX30" fmla="*/ 33503 w 607618"/>
              <a:gd name="connsiteY30" fmla="*/ 374491 h 485681"/>
              <a:gd name="connsiteX31" fmla="*/ 12814 w 607618"/>
              <a:gd name="connsiteY31" fmla="*/ 351247 h 485681"/>
              <a:gd name="connsiteX32" fmla="*/ 12814 w 607618"/>
              <a:gd name="connsiteY32" fmla="*/ 20662 h 485681"/>
              <a:gd name="connsiteX33" fmla="*/ 33503 w 607618"/>
              <a:gd name="connsiteY33" fmla="*/ 0 h 48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618" h="485681">
                <a:moveTo>
                  <a:pt x="235291" y="444347"/>
                </a:moveTo>
                <a:lnTo>
                  <a:pt x="227534" y="475347"/>
                </a:lnTo>
                <a:lnTo>
                  <a:pt x="372328" y="475347"/>
                </a:lnTo>
                <a:lnTo>
                  <a:pt x="359400" y="444347"/>
                </a:lnTo>
                <a:close/>
                <a:moveTo>
                  <a:pt x="33613" y="397845"/>
                </a:moveTo>
                <a:lnTo>
                  <a:pt x="25856" y="434013"/>
                </a:lnTo>
                <a:lnTo>
                  <a:pt x="584348" y="434013"/>
                </a:lnTo>
                <a:lnTo>
                  <a:pt x="574005" y="397845"/>
                </a:lnTo>
                <a:close/>
                <a:moveTo>
                  <a:pt x="25856" y="382345"/>
                </a:moveTo>
                <a:lnTo>
                  <a:pt x="581762" y="382345"/>
                </a:lnTo>
                <a:cubicBezTo>
                  <a:pt x="589519" y="382345"/>
                  <a:pt x="594690" y="384928"/>
                  <a:pt x="597276" y="392679"/>
                </a:cubicBezTo>
                <a:lnTo>
                  <a:pt x="607618" y="436596"/>
                </a:lnTo>
                <a:cubicBezTo>
                  <a:pt x="607618" y="439180"/>
                  <a:pt x="607618" y="441763"/>
                  <a:pt x="607618" y="441763"/>
                </a:cubicBezTo>
                <a:lnTo>
                  <a:pt x="607618" y="470181"/>
                </a:lnTo>
                <a:cubicBezTo>
                  <a:pt x="607618" y="477931"/>
                  <a:pt x="602447" y="485681"/>
                  <a:pt x="592105" y="485681"/>
                </a:cubicBezTo>
                <a:lnTo>
                  <a:pt x="15514" y="485681"/>
                </a:lnTo>
                <a:cubicBezTo>
                  <a:pt x="7757" y="485681"/>
                  <a:pt x="0" y="477931"/>
                  <a:pt x="0" y="470181"/>
                </a:cubicBezTo>
                <a:lnTo>
                  <a:pt x="0" y="441763"/>
                </a:lnTo>
                <a:cubicBezTo>
                  <a:pt x="0" y="439180"/>
                  <a:pt x="0" y="439180"/>
                  <a:pt x="2586" y="436596"/>
                </a:cubicBezTo>
                <a:lnTo>
                  <a:pt x="12928" y="392679"/>
                </a:lnTo>
                <a:cubicBezTo>
                  <a:pt x="12928" y="384928"/>
                  <a:pt x="18100" y="382345"/>
                  <a:pt x="25856" y="382345"/>
                </a:cubicBezTo>
                <a:close/>
                <a:moveTo>
                  <a:pt x="56779" y="43906"/>
                </a:moveTo>
                <a:lnTo>
                  <a:pt x="56779" y="328002"/>
                </a:lnTo>
                <a:lnTo>
                  <a:pt x="553321" y="328002"/>
                </a:lnTo>
                <a:lnTo>
                  <a:pt x="553321" y="43906"/>
                </a:lnTo>
                <a:close/>
                <a:moveTo>
                  <a:pt x="33503" y="0"/>
                </a:moveTo>
                <a:lnTo>
                  <a:pt x="576596" y="0"/>
                </a:lnTo>
                <a:cubicBezTo>
                  <a:pt x="586941" y="0"/>
                  <a:pt x="597285" y="7748"/>
                  <a:pt x="597285" y="20662"/>
                </a:cubicBezTo>
                <a:lnTo>
                  <a:pt x="597285" y="351247"/>
                </a:lnTo>
                <a:cubicBezTo>
                  <a:pt x="597285" y="364160"/>
                  <a:pt x="586941" y="374491"/>
                  <a:pt x="576596" y="374491"/>
                </a:cubicBezTo>
                <a:lnTo>
                  <a:pt x="33503" y="374491"/>
                </a:lnTo>
                <a:cubicBezTo>
                  <a:pt x="23159" y="374491"/>
                  <a:pt x="12814" y="364160"/>
                  <a:pt x="12814" y="351247"/>
                </a:cubicBezTo>
                <a:lnTo>
                  <a:pt x="12814" y="20662"/>
                </a:lnTo>
                <a:cubicBezTo>
                  <a:pt x="12814" y="7748"/>
                  <a:pt x="23159" y="0"/>
                  <a:pt x="3350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6EFD"/>
              </a:solidFill>
              <a:effectLst/>
              <a:uLnTx/>
              <a:uFillTx/>
              <a:latin typeface="Arial"/>
              <a:ea typeface="微软雅黑"/>
              <a:cs typeface="+mn-cs"/>
            </a:endParaRPr>
          </a:p>
        </p:txBody>
      </p:sp>
      <p:sp>
        <p:nvSpPr>
          <p:cNvPr id="15" name="内容">
            <a:extLst>
              <a:ext uri="{FF2B5EF4-FFF2-40B4-BE49-F238E27FC236}">
                <a16:creationId xmlns:a16="http://schemas.microsoft.com/office/drawing/2014/main" id="{39EBFCC0-98D9-4559-A844-276A8A4B7570}"/>
              </a:ext>
            </a:extLst>
          </p:cNvPr>
          <p:cNvSpPr/>
          <p:nvPr/>
        </p:nvSpPr>
        <p:spPr>
          <a:xfrm>
            <a:off x="9568744" y="1833063"/>
            <a:ext cx="433225" cy="340408"/>
          </a:xfrm>
          <a:custGeom>
            <a:avLst/>
            <a:gdLst>
              <a:gd name="T0" fmla="*/ 10000 w 11200"/>
              <a:gd name="T1" fmla="*/ 8000 h 8800"/>
              <a:gd name="T2" fmla="*/ 10400 w 11200"/>
              <a:gd name="T3" fmla="*/ 7600 h 8800"/>
              <a:gd name="T4" fmla="*/ 10400 w 11200"/>
              <a:gd name="T5" fmla="*/ 1200 h 8800"/>
              <a:gd name="T6" fmla="*/ 10000 w 11200"/>
              <a:gd name="T7" fmla="*/ 800 h 8800"/>
              <a:gd name="T8" fmla="*/ 1200 w 11200"/>
              <a:gd name="T9" fmla="*/ 800 h 8800"/>
              <a:gd name="T10" fmla="*/ 800 w 11200"/>
              <a:gd name="T11" fmla="*/ 1200 h 8800"/>
              <a:gd name="T12" fmla="*/ 800 w 11200"/>
              <a:gd name="T13" fmla="*/ 7600 h 8800"/>
              <a:gd name="T14" fmla="*/ 1200 w 11200"/>
              <a:gd name="T15" fmla="*/ 8000 h 8800"/>
              <a:gd name="T16" fmla="*/ 10000 w 11200"/>
              <a:gd name="T17" fmla="*/ 8000 h 8800"/>
              <a:gd name="T18" fmla="*/ 10000 w 11200"/>
              <a:gd name="T19" fmla="*/ 8800 h 8800"/>
              <a:gd name="T20" fmla="*/ 1200 w 11200"/>
              <a:gd name="T21" fmla="*/ 8800 h 8800"/>
              <a:gd name="T22" fmla="*/ 0 w 11200"/>
              <a:gd name="T23" fmla="*/ 7600 h 8800"/>
              <a:gd name="T24" fmla="*/ 0 w 11200"/>
              <a:gd name="T25" fmla="*/ 1200 h 8800"/>
              <a:gd name="T26" fmla="*/ 1200 w 11200"/>
              <a:gd name="T27" fmla="*/ 0 h 8800"/>
              <a:gd name="T28" fmla="*/ 10000 w 11200"/>
              <a:gd name="T29" fmla="*/ 0 h 8800"/>
              <a:gd name="T30" fmla="*/ 11200 w 11200"/>
              <a:gd name="T31" fmla="*/ 1200 h 8800"/>
              <a:gd name="T32" fmla="*/ 11200 w 11200"/>
              <a:gd name="T33" fmla="*/ 7600 h 8800"/>
              <a:gd name="T34" fmla="*/ 10000 w 11200"/>
              <a:gd name="T35" fmla="*/ 8800 h 8800"/>
              <a:gd name="T36" fmla="*/ 4000 w 11200"/>
              <a:gd name="T37" fmla="*/ 3400 h 8800"/>
              <a:gd name="T38" fmla="*/ 3630 w 11200"/>
              <a:gd name="T39" fmla="*/ 2846 h 8800"/>
              <a:gd name="T40" fmla="*/ 2976 w 11200"/>
              <a:gd name="T41" fmla="*/ 2976 h 8800"/>
              <a:gd name="T42" fmla="*/ 2846 w 11200"/>
              <a:gd name="T43" fmla="*/ 3630 h 8800"/>
              <a:gd name="T44" fmla="*/ 3400 w 11200"/>
              <a:gd name="T45" fmla="*/ 4000 h 8800"/>
              <a:gd name="T46" fmla="*/ 4000 w 11200"/>
              <a:gd name="T47" fmla="*/ 3400 h 8800"/>
              <a:gd name="T48" fmla="*/ 4800 w 11200"/>
              <a:gd name="T49" fmla="*/ 3400 h 8800"/>
              <a:gd name="T50" fmla="*/ 3936 w 11200"/>
              <a:gd name="T51" fmla="*/ 4693 h 8800"/>
              <a:gd name="T52" fmla="*/ 2410 w 11200"/>
              <a:gd name="T53" fmla="*/ 4390 h 8800"/>
              <a:gd name="T54" fmla="*/ 2107 w 11200"/>
              <a:gd name="T55" fmla="*/ 2864 h 8800"/>
              <a:gd name="T56" fmla="*/ 3400 w 11200"/>
              <a:gd name="T57" fmla="*/ 2000 h 8800"/>
              <a:gd name="T58" fmla="*/ 4800 w 11200"/>
              <a:gd name="T59" fmla="*/ 3400 h 8800"/>
              <a:gd name="T60" fmla="*/ 5496 w 11200"/>
              <a:gd name="T61" fmla="*/ 7468 h 8800"/>
              <a:gd name="T62" fmla="*/ 4916 w 11200"/>
              <a:gd name="T63" fmla="*/ 7514 h 8800"/>
              <a:gd name="T64" fmla="*/ 4904 w 11200"/>
              <a:gd name="T65" fmla="*/ 6932 h 8800"/>
              <a:gd name="T66" fmla="*/ 7092 w 11200"/>
              <a:gd name="T67" fmla="*/ 4532 h 8800"/>
              <a:gd name="T68" fmla="*/ 7684 w 11200"/>
              <a:gd name="T69" fmla="*/ 4532 h 8800"/>
              <a:gd name="T70" fmla="*/ 9096 w 11200"/>
              <a:gd name="T71" fmla="*/ 6084 h 8800"/>
              <a:gd name="T72" fmla="*/ 9084 w 11200"/>
              <a:gd name="T73" fmla="*/ 6666 h 8800"/>
              <a:gd name="T74" fmla="*/ 8504 w 11200"/>
              <a:gd name="T75" fmla="*/ 6620 h 8800"/>
              <a:gd name="T76" fmla="*/ 7388 w 11200"/>
              <a:gd name="T77" fmla="*/ 5392 h 8800"/>
              <a:gd name="T78" fmla="*/ 5496 w 11200"/>
              <a:gd name="T79" fmla="*/ 7468 h 8800"/>
              <a:gd name="T80" fmla="*/ 2672 w 11200"/>
              <a:gd name="T81" fmla="*/ 7492 h 8800"/>
              <a:gd name="T82" fmla="*/ 2127 w 11200"/>
              <a:gd name="T83" fmla="*/ 7454 h 8800"/>
              <a:gd name="T84" fmla="*/ 2128 w 11200"/>
              <a:gd name="T85" fmla="*/ 6908 h 8800"/>
              <a:gd name="T86" fmla="*/ 3860 w 11200"/>
              <a:gd name="T87" fmla="*/ 5308 h 8800"/>
              <a:gd name="T88" fmla="*/ 4400 w 11200"/>
              <a:gd name="T89" fmla="*/ 5308 h 8800"/>
              <a:gd name="T90" fmla="*/ 5072 w 11200"/>
              <a:gd name="T91" fmla="*/ 5924 h 8800"/>
              <a:gd name="T92" fmla="*/ 5094 w 11200"/>
              <a:gd name="T93" fmla="*/ 6490 h 8800"/>
              <a:gd name="T94" fmla="*/ 4528 w 11200"/>
              <a:gd name="T95" fmla="*/ 6512 h 8800"/>
              <a:gd name="T96" fmla="*/ 4128 w 11200"/>
              <a:gd name="T97" fmla="*/ 6148 h 8800"/>
              <a:gd name="T98" fmla="*/ 2672 w 11200"/>
              <a:gd name="T99" fmla="*/ 7492 h 8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200" h="8800">
                <a:moveTo>
                  <a:pt x="10000" y="8000"/>
                </a:moveTo>
                <a:cubicBezTo>
                  <a:pt x="10221" y="8000"/>
                  <a:pt x="10400" y="7821"/>
                  <a:pt x="10400" y="7600"/>
                </a:cubicBezTo>
                <a:lnTo>
                  <a:pt x="10400" y="1200"/>
                </a:lnTo>
                <a:cubicBezTo>
                  <a:pt x="10400" y="979"/>
                  <a:pt x="10221" y="800"/>
                  <a:pt x="10000" y="800"/>
                </a:cubicBezTo>
                <a:lnTo>
                  <a:pt x="1200" y="800"/>
                </a:lnTo>
                <a:cubicBezTo>
                  <a:pt x="979" y="800"/>
                  <a:pt x="800" y="979"/>
                  <a:pt x="800" y="1200"/>
                </a:cubicBezTo>
                <a:lnTo>
                  <a:pt x="800" y="7600"/>
                </a:lnTo>
                <a:cubicBezTo>
                  <a:pt x="800" y="7821"/>
                  <a:pt x="979" y="8000"/>
                  <a:pt x="1200" y="8000"/>
                </a:cubicBezTo>
                <a:lnTo>
                  <a:pt x="10000" y="8000"/>
                </a:lnTo>
                <a:close/>
                <a:moveTo>
                  <a:pt x="10000" y="8800"/>
                </a:moveTo>
                <a:lnTo>
                  <a:pt x="1200" y="8800"/>
                </a:lnTo>
                <a:cubicBezTo>
                  <a:pt x="537" y="8800"/>
                  <a:pt x="0" y="8263"/>
                  <a:pt x="0" y="7600"/>
                </a:cubicBezTo>
                <a:lnTo>
                  <a:pt x="0" y="1200"/>
                </a:lnTo>
                <a:cubicBezTo>
                  <a:pt x="0" y="537"/>
                  <a:pt x="537" y="0"/>
                  <a:pt x="1200" y="0"/>
                </a:cubicBezTo>
                <a:lnTo>
                  <a:pt x="10000" y="0"/>
                </a:lnTo>
                <a:cubicBezTo>
                  <a:pt x="10663" y="0"/>
                  <a:pt x="11200" y="537"/>
                  <a:pt x="11200" y="1200"/>
                </a:cubicBezTo>
                <a:lnTo>
                  <a:pt x="11200" y="7600"/>
                </a:lnTo>
                <a:cubicBezTo>
                  <a:pt x="11200" y="8263"/>
                  <a:pt x="10663" y="8800"/>
                  <a:pt x="10000" y="8800"/>
                </a:cubicBezTo>
                <a:close/>
                <a:moveTo>
                  <a:pt x="4000" y="3400"/>
                </a:moveTo>
                <a:cubicBezTo>
                  <a:pt x="4000" y="3157"/>
                  <a:pt x="3854" y="2939"/>
                  <a:pt x="3630" y="2846"/>
                </a:cubicBezTo>
                <a:cubicBezTo>
                  <a:pt x="3405" y="2753"/>
                  <a:pt x="3147" y="2804"/>
                  <a:pt x="2976" y="2976"/>
                </a:cubicBezTo>
                <a:cubicBezTo>
                  <a:pt x="2804" y="3147"/>
                  <a:pt x="2753" y="3405"/>
                  <a:pt x="2846" y="3630"/>
                </a:cubicBezTo>
                <a:cubicBezTo>
                  <a:pt x="2939" y="3854"/>
                  <a:pt x="3157" y="4000"/>
                  <a:pt x="3400" y="4000"/>
                </a:cubicBezTo>
                <a:cubicBezTo>
                  <a:pt x="3731" y="4000"/>
                  <a:pt x="4000" y="3731"/>
                  <a:pt x="4000" y="3400"/>
                </a:cubicBezTo>
                <a:close/>
                <a:moveTo>
                  <a:pt x="4800" y="3400"/>
                </a:moveTo>
                <a:cubicBezTo>
                  <a:pt x="4800" y="3966"/>
                  <a:pt x="4459" y="4477"/>
                  <a:pt x="3936" y="4693"/>
                </a:cubicBezTo>
                <a:cubicBezTo>
                  <a:pt x="3413" y="4910"/>
                  <a:pt x="2810" y="4790"/>
                  <a:pt x="2410" y="4390"/>
                </a:cubicBezTo>
                <a:cubicBezTo>
                  <a:pt x="2010" y="3990"/>
                  <a:pt x="1890" y="3387"/>
                  <a:pt x="2107" y="2864"/>
                </a:cubicBezTo>
                <a:cubicBezTo>
                  <a:pt x="2323" y="2341"/>
                  <a:pt x="2834" y="2000"/>
                  <a:pt x="3400" y="2000"/>
                </a:cubicBezTo>
                <a:cubicBezTo>
                  <a:pt x="4173" y="2000"/>
                  <a:pt x="4800" y="2627"/>
                  <a:pt x="4800" y="3400"/>
                </a:cubicBezTo>
                <a:close/>
                <a:moveTo>
                  <a:pt x="5496" y="7468"/>
                </a:moveTo>
                <a:cubicBezTo>
                  <a:pt x="5352" y="7648"/>
                  <a:pt x="5086" y="7669"/>
                  <a:pt x="4916" y="7514"/>
                </a:cubicBezTo>
                <a:cubicBezTo>
                  <a:pt x="4745" y="7360"/>
                  <a:pt x="4740" y="7093"/>
                  <a:pt x="4904" y="6932"/>
                </a:cubicBezTo>
                <a:lnTo>
                  <a:pt x="7092" y="4532"/>
                </a:lnTo>
                <a:cubicBezTo>
                  <a:pt x="7251" y="4357"/>
                  <a:pt x="7525" y="4357"/>
                  <a:pt x="7684" y="4532"/>
                </a:cubicBezTo>
                <a:lnTo>
                  <a:pt x="9096" y="6084"/>
                </a:lnTo>
                <a:cubicBezTo>
                  <a:pt x="9260" y="6245"/>
                  <a:pt x="9255" y="6512"/>
                  <a:pt x="9084" y="6666"/>
                </a:cubicBezTo>
                <a:cubicBezTo>
                  <a:pt x="8914" y="6821"/>
                  <a:pt x="8648" y="6800"/>
                  <a:pt x="8504" y="6620"/>
                </a:cubicBezTo>
                <a:lnTo>
                  <a:pt x="7388" y="5392"/>
                </a:lnTo>
                <a:lnTo>
                  <a:pt x="5496" y="7468"/>
                </a:lnTo>
                <a:close/>
                <a:moveTo>
                  <a:pt x="2672" y="7492"/>
                </a:moveTo>
                <a:cubicBezTo>
                  <a:pt x="2509" y="7624"/>
                  <a:pt x="2271" y="7608"/>
                  <a:pt x="2127" y="7454"/>
                </a:cubicBezTo>
                <a:cubicBezTo>
                  <a:pt x="1984" y="7300"/>
                  <a:pt x="1984" y="7062"/>
                  <a:pt x="2128" y="6908"/>
                </a:cubicBezTo>
                <a:lnTo>
                  <a:pt x="3860" y="5308"/>
                </a:lnTo>
                <a:cubicBezTo>
                  <a:pt x="4013" y="5168"/>
                  <a:pt x="4247" y="5168"/>
                  <a:pt x="4400" y="5308"/>
                </a:cubicBezTo>
                <a:lnTo>
                  <a:pt x="5072" y="5924"/>
                </a:lnTo>
                <a:cubicBezTo>
                  <a:pt x="5234" y="6074"/>
                  <a:pt x="5244" y="6328"/>
                  <a:pt x="5094" y="6490"/>
                </a:cubicBezTo>
                <a:cubicBezTo>
                  <a:pt x="4944" y="6652"/>
                  <a:pt x="4690" y="6662"/>
                  <a:pt x="4528" y="6512"/>
                </a:cubicBezTo>
                <a:lnTo>
                  <a:pt x="4128" y="6148"/>
                </a:lnTo>
                <a:lnTo>
                  <a:pt x="2672" y="74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视频">
            <a:extLst>
              <a:ext uri="{FF2B5EF4-FFF2-40B4-BE49-F238E27FC236}">
                <a16:creationId xmlns:a16="http://schemas.microsoft.com/office/drawing/2014/main" id="{D418AEED-75EF-4E2C-8DB1-F5735DAC6674}"/>
              </a:ext>
            </a:extLst>
          </p:cNvPr>
          <p:cNvSpPr/>
          <p:nvPr/>
        </p:nvSpPr>
        <p:spPr>
          <a:xfrm>
            <a:off x="2190031" y="1861249"/>
            <a:ext cx="433225" cy="297864"/>
          </a:xfrm>
          <a:custGeom>
            <a:avLst/>
            <a:gdLst>
              <a:gd name="T0" fmla="*/ 12000 w 12800"/>
              <a:gd name="T1" fmla="*/ 400 h 8800"/>
              <a:gd name="T2" fmla="*/ 11645 w 12800"/>
              <a:gd name="T3" fmla="*/ 400 h 8800"/>
              <a:gd name="T4" fmla="*/ 11084 w 12800"/>
              <a:gd name="T5" fmla="*/ 630 h 8800"/>
              <a:gd name="T6" fmla="*/ 10000 w 12800"/>
              <a:gd name="T7" fmla="*/ 1699 h 8800"/>
              <a:gd name="T8" fmla="*/ 10000 w 12800"/>
              <a:gd name="T9" fmla="*/ 1200 h 8800"/>
              <a:gd name="T10" fmla="*/ 8800 w 12800"/>
              <a:gd name="T11" fmla="*/ 0 h 8800"/>
              <a:gd name="T12" fmla="*/ 1200 w 12800"/>
              <a:gd name="T13" fmla="*/ 0 h 8800"/>
              <a:gd name="T14" fmla="*/ 0 w 12800"/>
              <a:gd name="T15" fmla="*/ 1200 h 8800"/>
              <a:gd name="T16" fmla="*/ 0 w 12800"/>
              <a:gd name="T17" fmla="*/ 3989 h 8800"/>
              <a:gd name="T18" fmla="*/ 0 w 12800"/>
              <a:gd name="T19" fmla="*/ 7600 h 8800"/>
              <a:gd name="T20" fmla="*/ 1200 w 12800"/>
              <a:gd name="T21" fmla="*/ 8800 h 8800"/>
              <a:gd name="T22" fmla="*/ 8800 w 12800"/>
              <a:gd name="T23" fmla="*/ 8800 h 8800"/>
              <a:gd name="T24" fmla="*/ 10000 w 12800"/>
              <a:gd name="T25" fmla="*/ 7600 h 8800"/>
              <a:gd name="T26" fmla="*/ 10000 w 12800"/>
              <a:gd name="T27" fmla="*/ 7112 h 8800"/>
              <a:gd name="T28" fmla="*/ 11084 w 12800"/>
              <a:gd name="T29" fmla="*/ 8180 h 8800"/>
              <a:gd name="T30" fmla="*/ 11645 w 12800"/>
              <a:gd name="T31" fmla="*/ 8411 h 8800"/>
              <a:gd name="T32" fmla="*/ 12000 w 12800"/>
              <a:gd name="T33" fmla="*/ 8411 h 8800"/>
              <a:gd name="T34" fmla="*/ 12800 w 12800"/>
              <a:gd name="T35" fmla="*/ 7611 h 8800"/>
              <a:gd name="T36" fmla="*/ 12800 w 12800"/>
              <a:gd name="T37" fmla="*/ 1200 h 8800"/>
              <a:gd name="T38" fmla="*/ 12000 w 12800"/>
              <a:gd name="T39" fmla="*/ 400 h 8800"/>
              <a:gd name="T40" fmla="*/ 1200 w 12800"/>
              <a:gd name="T41" fmla="*/ 8000 h 8800"/>
              <a:gd name="T42" fmla="*/ 800 w 12800"/>
              <a:gd name="T43" fmla="*/ 7600 h 8800"/>
              <a:gd name="T44" fmla="*/ 800 w 12800"/>
              <a:gd name="T45" fmla="*/ 1200 h 8800"/>
              <a:gd name="T46" fmla="*/ 1200 w 12800"/>
              <a:gd name="T47" fmla="*/ 800 h 8800"/>
              <a:gd name="T48" fmla="*/ 8800 w 12800"/>
              <a:gd name="T49" fmla="*/ 800 h 8800"/>
              <a:gd name="T50" fmla="*/ 9200 w 12800"/>
              <a:gd name="T51" fmla="*/ 1200 h 8800"/>
              <a:gd name="T52" fmla="*/ 9200 w 12800"/>
              <a:gd name="T53" fmla="*/ 7600 h 8800"/>
              <a:gd name="T54" fmla="*/ 8800 w 12800"/>
              <a:gd name="T55" fmla="*/ 8000 h 8800"/>
              <a:gd name="T56" fmla="*/ 1200 w 12800"/>
              <a:gd name="T57" fmla="*/ 8000 h 8800"/>
              <a:gd name="T58" fmla="*/ 12000 w 12800"/>
              <a:gd name="T59" fmla="*/ 7611 h 8800"/>
              <a:gd name="T60" fmla="*/ 11645 w 12800"/>
              <a:gd name="T61" fmla="*/ 7611 h 8800"/>
              <a:gd name="T62" fmla="*/ 11600 w 12800"/>
              <a:gd name="T63" fmla="*/ 7611 h 8800"/>
              <a:gd name="T64" fmla="*/ 10000 w 12800"/>
              <a:gd name="T65" fmla="*/ 6011 h 8800"/>
              <a:gd name="T66" fmla="*/ 10000 w 12800"/>
              <a:gd name="T67" fmla="*/ 6000 h 8800"/>
              <a:gd name="T68" fmla="*/ 9600 w 12800"/>
              <a:gd name="T69" fmla="*/ 5600 h 8800"/>
              <a:gd name="T70" fmla="*/ 9600 w 12800"/>
              <a:gd name="T71" fmla="*/ 3200 h 8800"/>
              <a:gd name="T72" fmla="*/ 11600 w 12800"/>
              <a:gd name="T73" fmla="*/ 1200 h 8800"/>
              <a:gd name="T74" fmla="*/ 11645 w 12800"/>
              <a:gd name="T75" fmla="*/ 1200 h 8800"/>
              <a:gd name="T76" fmla="*/ 12000 w 12800"/>
              <a:gd name="T77" fmla="*/ 1200 h 8800"/>
              <a:gd name="T78" fmla="*/ 12000 w 12800"/>
              <a:gd name="T79" fmla="*/ 7611 h 8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00" h="8800">
                <a:moveTo>
                  <a:pt x="12000" y="400"/>
                </a:moveTo>
                <a:lnTo>
                  <a:pt x="11645" y="400"/>
                </a:lnTo>
                <a:cubicBezTo>
                  <a:pt x="11435" y="400"/>
                  <a:pt x="11234" y="483"/>
                  <a:pt x="11084" y="630"/>
                </a:cubicBezTo>
                <a:lnTo>
                  <a:pt x="10000" y="1699"/>
                </a:lnTo>
                <a:lnTo>
                  <a:pt x="10000" y="1200"/>
                </a:lnTo>
                <a:cubicBezTo>
                  <a:pt x="10000" y="537"/>
                  <a:pt x="9462" y="0"/>
                  <a:pt x="8800" y="0"/>
                </a:cubicBezTo>
                <a:lnTo>
                  <a:pt x="1200" y="0"/>
                </a:lnTo>
                <a:cubicBezTo>
                  <a:pt x="538" y="0"/>
                  <a:pt x="0" y="538"/>
                  <a:pt x="0" y="1200"/>
                </a:cubicBezTo>
                <a:lnTo>
                  <a:pt x="0" y="3989"/>
                </a:lnTo>
                <a:lnTo>
                  <a:pt x="0" y="7600"/>
                </a:lnTo>
                <a:cubicBezTo>
                  <a:pt x="0" y="8262"/>
                  <a:pt x="537" y="8800"/>
                  <a:pt x="1200" y="8800"/>
                </a:cubicBezTo>
                <a:lnTo>
                  <a:pt x="8800" y="8800"/>
                </a:lnTo>
                <a:cubicBezTo>
                  <a:pt x="9462" y="8800"/>
                  <a:pt x="10000" y="8262"/>
                  <a:pt x="10000" y="7600"/>
                </a:cubicBezTo>
                <a:lnTo>
                  <a:pt x="10000" y="7112"/>
                </a:lnTo>
                <a:lnTo>
                  <a:pt x="11084" y="8180"/>
                </a:lnTo>
                <a:cubicBezTo>
                  <a:pt x="11234" y="8328"/>
                  <a:pt x="11435" y="8411"/>
                  <a:pt x="11645" y="8411"/>
                </a:cubicBezTo>
                <a:lnTo>
                  <a:pt x="12000" y="8411"/>
                </a:lnTo>
                <a:cubicBezTo>
                  <a:pt x="12442" y="8411"/>
                  <a:pt x="12800" y="8053"/>
                  <a:pt x="12800" y="7611"/>
                </a:cubicBezTo>
                <a:lnTo>
                  <a:pt x="12800" y="1200"/>
                </a:lnTo>
                <a:cubicBezTo>
                  <a:pt x="12800" y="758"/>
                  <a:pt x="12442" y="400"/>
                  <a:pt x="12000" y="400"/>
                </a:cubicBezTo>
                <a:close/>
                <a:moveTo>
                  <a:pt x="1200" y="8000"/>
                </a:moveTo>
                <a:cubicBezTo>
                  <a:pt x="979" y="8000"/>
                  <a:pt x="800" y="7820"/>
                  <a:pt x="800" y="7600"/>
                </a:cubicBezTo>
                <a:lnTo>
                  <a:pt x="800" y="1200"/>
                </a:lnTo>
                <a:cubicBezTo>
                  <a:pt x="800" y="979"/>
                  <a:pt x="979" y="800"/>
                  <a:pt x="1200" y="800"/>
                </a:cubicBezTo>
                <a:lnTo>
                  <a:pt x="8800" y="800"/>
                </a:lnTo>
                <a:cubicBezTo>
                  <a:pt x="9020" y="800"/>
                  <a:pt x="9200" y="979"/>
                  <a:pt x="9200" y="1200"/>
                </a:cubicBezTo>
                <a:lnTo>
                  <a:pt x="9200" y="7600"/>
                </a:lnTo>
                <a:cubicBezTo>
                  <a:pt x="9200" y="7820"/>
                  <a:pt x="9020" y="8000"/>
                  <a:pt x="8800" y="8000"/>
                </a:cubicBezTo>
                <a:lnTo>
                  <a:pt x="1200" y="8000"/>
                </a:lnTo>
                <a:close/>
                <a:moveTo>
                  <a:pt x="12000" y="7611"/>
                </a:moveTo>
                <a:lnTo>
                  <a:pt x="11645" y="7611"/>
                </a:lnTo>
                <a:lnTo>
                  <a:pt x="11600" y="7611"/>
                </a:lnTo>
                <a:lnTo>
                  <a:pt x="10000" y="6011"/>
                </a:lnTo>
                <a:lnTo>
                  <a:pt x="10000" y="6000"/>
                </a:lnTo>
                <a:lnTo>
                  <a:pt x="9600" y="5600"/>
                </a:lnTo>
                <a:lnTo>
                  <a:pt x="9600" y="3200"/>
                </a:lnTo>
                <a:lnTo>
                  <a:pt x="11600" y="1200"/>
                </a:lnTo>
                <a:lnTo>
                  <a:pt x="11645" y="1200"/>
                </a:lnTo>
                <a:lnTo>
                  <a:pt x="12000" y="1200"/>
                </a:lnTo>
                <a:lnTo>
                  <a:pt x="12000" y="7611"/>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任意多边形: 形状 27">
            <a:extLst>
              <a:ext uri="{FF2B5EF4-FFF2-40B4-BE49-F238E27FC236}">
                <a16:creationId xmlns:a16="http://schemas.microsoft.com/office/drawing/2014/main" id="{CDA5A050-BC7D-4E2F-A6DF-9F9059A2AB95}"/>
              </a:ext>
            </a:extLst>
          </p:cNvPr>
          <p:cNvSpPr/>
          <p:nvPr/>
        </p:nvSpPr>
        <p:spPr>
          <a:xfrm>
            <a:off x="5445760" y="6055242"/>
            <a:ext cx="6746240" cy="802759"/>
          </a:xfrm>
          <a:custGeom>
            <a:avLst/>
            <a:gdLst>
              <a:gd name="connsiteX0" fmla="*/ 3962400 w 6746240"/>
              <a:gd name="connsiteY0" fmla="*/ 1652 h 802759"/>
              <a:gd name="connsiteX1" fmla="*/ 6631652 w 6746240"/>
              <a:gd name="connsiteY1" fmla="*/ 460275 h 802759"/>
              <a:gd name="connsiteX2" fmla="*/ 6746240 w 6746240"/>
              <a:gd name="connsiteY2" fmla="*/ 490063 h 802759"/>
              <a:gd name="connsiteX3" fmla="*/ 6746240 w 6746240"/>
              <a:gd name="connsiteY3" fmla="*/ 802759 h 802759"/>
              <a:gd name="connsiteX4" fmla="*/ 22106 w 6746240"/>
              <a:gd name="connsiteY4" fmla="*/ 802759 h 802759"/>
              <a:gd name="connsiteX5" fmla="*/ 0 w 6746240"/>
              <a:gd name="connsiteY5" fmla="*/ 519812 h 802759"/>
              <a:gd name="connsiteX6" fmla="*/ 3962400 w 6746240"/>
              <a:gd name="connsiteY6" fmla="*/ 1652 h 80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802759">
                <a:moveTo>
                  <a:pt x="3962400" y="1652"/>
                </a:moveTo>
                <a:cubicBezTo>
                  <a:pt x="4815734" y="19115"/>
                  <a:pt x="5868359" y="263881"/>
                  <a:pt x="6631652" y="460275"/>
                </a:cubicBezTo>
                <a:lnTo>
                  <a:pt x="6746240" y="490063"/>
                </a:lnTo>
                <a:lnTo>
                  <a:pt x="6746240" y="802759"/>
                </a:lnTo>
                <a:lnTo>
                  <a:pt x="22106" y="802759"/>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任意多边形: 形状 25">
            <a:extLst>
              <a:ext uri="{FF2B5EF4-FFF2-40B4-BE49-F238E27FC236}">
                <a16:creationId xmlns:a16="http://schemas.microsoft.com/office/drawing/2014/main" id="{EC2BB094-8267-420A-B32D-AD87758E9643}"/>
              </a:ext>
            </a:extLst>
          </p:cNvPr>
          <p:cNvSpPr/>
          <p:nvPr/>
        </p:nvSpPr>
        <p:spPr>
          <a:xfrm>
            <a:off x="0" y="6143625"/>
            <a:ext cx="10516269" cy="714375"/>
          </a:xfrm>
          <a:custGeom>
            <a:avLst/>
            <a:gdLst>
              <a:gd name="connsiteX0" fmla="*/ 0 w 10516269"/>
              <a:gd name="connsiteY0" fmla="*/ 278 h 714375"/>
              <a:gd name="connsiteX1" fmla="*/ 648084 w 10516269"/>
              <a:gd name="connsiteY1" fmla="*/ 120974 h 714375"/>
              <a:gd name="connsiteX2" fmla="*/ 2904564 w 10516269"/>
              <a:gd name="connsiteY2" fmla="*/ 337597 h 714375"/>
              <a:gd name="connsiteX3" fmla="*/ 6929717 w 10516269"/>
              <a:gd name="connsiteY3" fmla="*/ 14868 h 714375"/>
              <a:gd name="connsiteX4" fmla="*/ 10196511 w 10516269"/>
              <a:gd name="connsiteY4" fmla="*/ 628180 h 714375"/>
              <a:gd name="connsiteX5" fmla="*/ 10516269 w 10516269"/>
              <a:gd name="connsiteY5" fmla="*/ 714375 h 714375"/>
              <a:gd name="connsiteX6" fmla="*/ 0 w 10516269"/>
              <a:gd name="connsiteY6" fmla="*/ 714375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6269" h="714375">
                <a:moveTo>
                  <a:pt x="0" y="278"/>
                </a:moveTo>
                <a:lnTo>
                  <a:pt x="648084" y="120974"/>
                </a:lnTo>
                <a:cubicBezTo>
                  <a:pt x="1322714" y="239826"/>
                  <a:pt x="2036108" y="335356"/>
                  <a:pt x="2904564" y="337597"/>
                </a:cubicBezTo>
                <a:cubicBezTo>
                  <a:pt x="4062505" y="340585"/>
                  <a:pt x="5528235" y="-83744"/>
                  <a:pt x="6929717" y="14868"/>
                </a:cubicBezTo>
                <a:cubicBezTo>
                  <a:pt x="7980829" y="88827"/>
                  <a:pt x="9082366" y="336757"/>
                  <a:pt x="10196511" y="628180"/>
                </a:cubicBezTo>
                <a:lnTo>
                  <a:pt x="10516269" y="714375"/>
                </a:lnTo>
                <a:lnTo>
                  <a:pt x="0" y="714375"/>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custDataLst>
      <p:tags r:id="rId1"/>
    </p:custDataLst>
    <p:extLst>
      <p:ext uri="{BB962C8B-B14F-4D97-AF65-F5344CB8AC3E}">
        <p14:creationId xmlns:p14="http://schemas.microsoft.com/office/powerpoint/2010/main" val="1817885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4156A8A-6F40-4007-A992-7A9424C1036A}"/>
              </a:ext>
            </a:extLst>
          </p:cNvPr>
          <p:cNvSpPr>
            <a:spLocks noGrp="1"/>
          </p:cNvSpPr>
          <p:nvPr>
            <p:ph type="body" sz="quarter" idx="10"/>
          </p:nvPr>
        </p:nvSpPr>
        <p:spPr>
          <a:xfrm>
            <a:off x="382543" y="328612"/>
            <a:ext cx="5212012" cy="459327"/>
          </a:xfrm>
        </p:spPr>
        <p:txBody>
          <a:bodyPr/>
          <a:lstStyle/>
          <a:p>
            <a:r>
              <a:rPr lang="zh-CN" altLang="en-US" dirty="0"/>
              <a:t>短视频</a:t>
            </a:r>
            <a:r>
              <a:rPr lang="en-US" altLang="zh-CN" dirty="0"/>
              <a:t>—</a:t>
            </a:r>
            <a:r>
              <a:rPr lang="zh-CN" altLang="en-US" dirty="0"/>
              <a:t>时间与金钱的双重杀手</a:t>
            </a:r>
          </a:p>
        </p:txBody>
      </p:sp>
      <p:sp>
        <p:nvSpPr>
          <p:cNvPr id="3" name="椭圆 2">
            <a:extLst>
              <a:ext uri="{FF2B5EF4-FFF2-40B4-BE49-F238E27FC236}">
                <a16:creationId xmlns:a16="http://schemas.microsoft.com/office/drawing/2014/main" id="{0707EE9E-6CB5-4FA7-A5CC-9A91CC348C79}"/>
              </a:ext>
            </a:extLst>
          </p:cNvPr>
          <p:cNvSpPr/>
          <p:nvPr/>
        </p:nvSpPr>
        <p:spPr>
          <a:xfrm>
            <a:off x="7212749" y="1653439"/>
            <a:ext cx="4032220" cy="40322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弧形 4">
            <a:extLst>
              <a:ext uri="{FF2B5EF4-FFF2-40B4-BE49-F238E27FC236}">
                <a16:creationId xmlns:a16="http://schemas.microsoft.com/office/drawing/2014/main" id="{AA134523-5CBE-4469-B59F-9B87007C0740}"/>
              </a:ext>
            </a:extLst>
          </p:cNvPr>
          <p:cNvSpPr/>
          <p:nvPr/>
        </p:nvSpPr>
        <p:spPr>
          <a:xfrm>
            <a:off x="7033505" y="1474195"/>
            <a:ext cx="4390708" cy="4390708"/>
          </a:xfrm>
          <a:prstGeom prst="arc">
            <a:avLst>
              <a:gd name="adj1" fmla="val 16533536"/>
              <a:gd name="adj2" fmla="val 4468206"/>
            </a:avLst>
          </a:prstGeom>
          <a:ln w="6350">
            <a:gradFill>
              <a:gsLst>
                <a:gs pos="0">
                  <a:schemeClr val="accent3"/>
                </a:gs>
                <a:gs pos="100000">
                  <a:schemeClr val="accent3">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2" name="弧形 31">
            <a:extLst>
              <a:ext uri="{FF2B5EF4-FFF2-40B4-BE49-F238E27FC236}">
                <a16:creationId xmlns:a16="http://schemas.microsoft.com/office/drawing/2014/main" id="{0FB740B7-B415-4E0B-9EDB-65FC04D02AD8}"/>
              </a:ext>
            </a:extLst>
          </p:cNvPr>
          <p:cNvSpPr/>
          <p:nvPr/>
        </p:nvSpPr>
        <p:spPr>
          <a:xfrm>
            <a:off x="7033505" y="1474195"/>
            <a:ext cx="4390708" cy="4390708"/>
          </a:xfrm>
          <a:prstGeom prst="arc">
            <a:avLst>
              <a:gd name="adj1" fmla="val 5300772"/>
              <a:gd name="adj2" fmla="val 14517805"/>
            </a:avLst>
          </a:prstGeom>
          <a:ln w="6350">
            <a:gradFill>
              <a:gsLst>
                <a:gs pos="0">
                  <a:schemeClr val="accent3"/>
                </a:gs>
                <a:gs pos="100000">
                  <a:schemeClr val="accent3">
                    <a:alpha val="0"/>
                  </a:schemeClr>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6" name="视频 5" title="青色蓝色的微粒粒子">
            <a:hlinkClick r:id="" action="ppaction://media"/>
            <a:extLst>
              <a:ext uri="{FF2B5EF4-FFF2-40B4-BE49-F238E27FC236}">
                <a16:creationId xmlns:a16="http://schemas.microsoft.com/office/drawing/2014/main" id="{6274656D-252E-48B2-931A-B59FE8D05EC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72766" r="1489"/>
          <a:stretch/>
        </p:blipFill>
        <p:spPr>
          <a:xfrm>
            <a:off x="8092244" y="1171249"/>
            <a:ext cx="2273232" cy="4966824"/>
          </a:xfrm>
          <a:prstGeom prst="roundRect">
            <a:avLst>
              <a:gd name="adj" fmla="val 13865"/>
            </a:avLst>
          </a:prstGeom>
        </p:spPr>
      </p:pic>
      <p:grpSp>
        <p:nvGrpSpPr>
          <p:cNvPr id="28" name="组合 27">
            <a:extLst>
              <a:ext uri="{FF2B5EF4-FFF2-40B4-BE49-F238E27FC236}">
                <a16:creationId xmlns:a16="http://schemas.microsoft.com/office/drawing/2014/main" id="{819EEB22-E38F-44FB-BA95-26CA473EA4CA}"/>
              </a:ext>
            </a:extLst>
          </p:cNvPr>
          <p:cNvGrpSpPr/>
          <p:nvPr/>
        </p:nvGrpSpPr>
        <p:grpSpPr>
          <a:xfrm>
            <a:off x="8045278" y="1171249"/>
            <a:ext cx="2367168" cy="4966824"/>
            <a:chOff x="7944466" y="1084007"/>
            <a:chExt cx="2477729" cy="5198806"/>
          </a:xfrm>
        </p:grpSpPr>
        <p:sp>
          <p:nvSpPr>
            <p:cNvPr id="27" name="矩形: 圆角 26">
              <a:extLst>
                <a:ext uri="{FF2B5EF4-FFF2-40B4-BE49-F238E27FC236}">
                  <a16:creationId xmlns:a16="http://schemas.microsoft.com/office/drawing/2014/main" id="{B232C093-CFF2-4119-A451-589A1B706242}"/>
                </a:ext>
              </a:extLst>
            </p:cNvPr>
            <p:cNvSpPr/>
            <p:nvPr/>
          </p:nvSpPr>
          <p:spPr>
            <a:xfrm>
              <a:off x="7944466" y="1084007"/>
              <a:ext cx="2477729" cy="5198806"/>
            </a:xfrm>
            <a:prstGeom prst="roundRect">
              <a:avLst>
                <a:gd name="adj" fmla="val 14683"/>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圆: 空心 6">
              <a:extLst>
                <a:ext uri="{FF2B5EF4-FFF2-40B4-BE49-F238E27FC236}">
                  <a16:creationId xmlns:a16="http://schemas.microsoft.com/office/drawing/2014/main" id="{5FE8EE63-50EA-4C5C-A404-9EE64C7EFC56}"/>
                </a:ext>
              </a:extLst>
            </p:cNvPr>
            <p:cNvSpPr/>
            <p:nvPr/>
          </p:nvSpPr>
          <p:spPr>
            <a:xfrm>
              <a:off x="8702316" y="3209924"/>
              <a:ext cx="962025" cy="962025"/>
            </a:xfrm>
            <a:prstGeom prst="donut">
              <a:avLst>
                <a:gd name="adj" fmla="val 11740"/>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 name="等腰三角形 7">
              <a:extLst>
                <a:ext uri="{FF2B5EF4-FFF2-40B4-BE49-F238E27FC236}">
                  <a16:creationId xmlns:a16="http://schemas.microsoft.com/office/drawing/2014/main" id="{5E42D797-6FEC-493A-99CE-535CBE84BD2F}"/>
                </a:ext>
              </a:extLst>
            </p:cNvPr>
            <p:cNvSpPr/>
            <p:nvPr/>
          </p:nvSpPr>
          <p:spPr>
            <a:xfrm rot="5400000">
              <a:off x="9071657" y="3556915"/>
              <a:ext cx="299542" cy="268043"/>
            </a:xfrm>
            <a:custGeom>
              <a:avLst/>
              <a:gdLst>
                <a:gd name="connsiteX0" fmla="*/ 4915 w 299542"/>
                <a:gd name="connsiteY0" fmla="*/ 213981 h 268043"/>
                <a:gd name="connsiteX1" fmla="*/ 118631 w 299542"/>
                <a:gd name="connsiteY1" fmla="*/ 17920 h 268043"/>
                <a:gd name="connsiteX2" fmla="*/ 180913 w 299542"/>
                <a:gd name="connsiteY2" fmla="*/ 17920 h 268043"/>
                <a:gd name="connsiteX3" fmla="*/ 294628 w 299542"/>
                <a:gd name="connsiteY3" fmla="*/ 213981 h 268043"/>
                <a:gd name="connsiteX4" fmla="*/ 263487 w 299542"/>
                <a:gd name="connsiteY4" fmla="*/ 268043 h 268043"/>
                <a:gd name="connsiteX5" fmla="*/ 36056 w 299542"/>
                <a:gd name="connsiteY5" fmla="*/ 268043 h 268043"/>
                <a:gd name="connsiteX6" fmla="*/ 4915 w 299542"/>
                <a:gd name="connsiteY6" fmla="*/ 213981 h 26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542" h="268043">
                  <a:moveTo>
                    <a:pt x="4915" y="213981"/>
                  </a:moveTo>
                  <a:lnTo>
                    <a:pt x="118631" y="17920"/>
                  </a:lnTo>
                  <a:cubicBezTo>
                    <a:pt x="132488" y="-5973"/>
                    <a:pt x="167055" y="-5973"/>
                    <a:pt x="180913" y="17920"/>
                  </a:cubicBezTo>
                  <a:lnTo>
                    <a:pt x="294628" y="213981"/>
                  </a:lnTo>
                  <a:cubicBezTo>
                    <a:pt x="308550" y="237985"/>
                    <a:pt x="291236" y="268043"/>
                    <a:pt x="263487" y="268043"/>
                  </a:cubicBezTo>
                  <a:lnTo>
                    <a:pt x="36056" y="268043"/>
                  </a:lnTo>
                  <a:cubicBezTo>
                    <a:pt x="8307" y="268043"/>
                    <a:pt x="-9007" y="237985"/>
                    <a:pt x="4915" y="213981"/>
                  </a:cubicBezTo>
                </a:path>
              </a:pathLst>
            </a:cu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4" name="图片 3" descr="图片包含 图形用户界面&#10;&#10;描述已自动生成">
            <a:extLst>
              <a:ext uri="{FF2B5EF4-FFF2-40B4-BE49-F238E27FC236}">
                <a16:creationId xmlns:a16="http://schemas.microsoft.com/office/drawing/2014/main" id="{DEA47761-ADCB-4638-B89F-CE17800792F2}"/>
              </a:ext>
            </a:extLst>
          </p:cNvPr>
          <p:cNvPicPr>
            <a:picLocks noChangeAspect="1"/>
          </p:cNvPicPr>
          <p:nvPr/>
        </p:nvPicPr>
        <p:blipFill rotWithShape="1">
          <a:blip r:embed="rId5">
            <a:extLst>
              <a:ext uri="{28A0092B-C50C-407E-A947-70E740481C1C}">
                <a14:useLocalDpi xmlns:a14="http://schemas.microsoft.com/office/drawing/2010/main" val="0"/>
              </a:ext>
            </a:extLst>
          </a:blip>
          <a:srcRect l="30466" t="17347" r="27350" b="15699"/>
          <a:stretch/>
        </p:blipFill>
        <p:spPr>
          <a:xfrm>
            <a:off x="7848378" y="1027746"/>
            <a:ext cx="2764190" cy="5268886"/>
          </a:xfrm>
          <a:prstGeom prst="rect">
            <a:avLst/>
          </a:prstGeom>
        </p:spPr>
      </p:pic>
      <p:sp>
        <p:nvSpPr>
          <p:cNvPr id="12" name="文本框 11">
            <a:extLst>
              <a:ext uri="{FF2B5EF4-FFF2-40B4-BE49-F238E27FC236}">
                <a16:creationId xmlns:a16="http://schemas.microsoft.com/office/drawing/2014/main" id="{6C4F3DEE-0AF3-45F4-9D71-BE3BA8CD5A81}"/>
              </a:ext>
            </a:extLst>
          </p:cNvPr>
          <p:cNvSpPr txBox="1"/>
          <p:nvPr/>
        </p:nvSpPr>
        <p:spPr>
          <a:xfrm>
            <a:off x="761025" y="1203357"/>
            <a:ext cx="36471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BA1E7"/>
                </a:solidFill>
                <a:effectLst/>
                <a:uLnTx/>
                <a:uFillTx/>
                <a:latin typeface="Arial"/>
                <a:ea typeface="微软雅黑"/>
                <a:cs typeface="+mn-cs"/>
              </a:rPr>
              <a:t>某某入局短视频，三强局面显雏形</a:t>
            </a:r>
          </a:p>
        </p:txBody>
      </p:sp>
      <p:sp>
        <p:nvSpPr>
          <p:cNvPr id="13" name="文本框 12">
            <a:extLst>
              <a:ext uri="{FF2B5EF4-FFF2-40B4-BE49-F238E27FC236}">
                <a16:creationId xmlns:a16="http://schemas.microsoft.com/office/drawing/2014/main" id="{E1B682A4-F6F0-4978-9977-2773AF403C35}"/>
              </a:ext>
            </a:extLst>
          </p:cNvPr>
          <p:cNvSpPr txBox="1"/>
          <p:nvPr/>
        </p:nvSpPr>
        <p:spPr>
          <a:xfrm>
            <a:off x="761024" y="1576525"/>
            <a:ext cx="5507921" cy="953274"/>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A</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某某、</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B</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某某用户占比超过</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60%</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，牢牢占据行业头部地位。某某布局短视频意在稳固用户市场，补足内容短板，其凭借</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A</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产品入口优势，半年即实现日活从</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0</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到</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2</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亿的增长</a:t>
            </a:r>
          </a:p>
        </p:txBody>
      </p:sp>
      <p:sp>
        <p:nvSpPr>
          <p:cNvPr id="14" name="文本框 13">
            <a:extLst>
              <a:ext uri="{FF2B5EF4-FFF2-40B4-BE49-F238E27FC236}">
                <a16:creationId xmlns:a16="http://schemas.microsoft.com/office/drawing/2014/main" id="{BBFE5D5E-F61C-4F3B-9CDF-E38A2421A98D}"/>
              </a:ext>
            </a:extLst>
          </p:cNvPr>
          <p:cNvSpPr txBox="1"/>
          <p:nvPr/>
        </p:nvSpPr>
        <p:spPr>
          <a:xfrm>
            <a:off x="761025" y="2724730"/>
            <a:ext cx="41088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BA1E7"/>
                </a:solidFill>
                <a:effectLst/>
                <a:uLnTx/>
                <a:uFillTx/>
                <a:latin typeface="Arial"/>
                <a:ea typeface="微软雅黑"/>
                <a:cs typeface="+mn-cs"/>
              </a:rPr>
              <a:t>头部平台优势显著，资本引入加剧竞争</a:t>
            </a:r>
          </a:p>
        </p:txBody>
      </p:sp>
      <p:sp>
        <p:nvSpPr>
          <p:cNvPr id="15" name="文本框 14">
            <a:extLst>
              <a:ext uri="{FF2B5EF4-FFF2-40B4-BE49-F238E27FC236}">
                <a16:creationId xmlns:a16="http://schemas.microsoft.com/office/drawing/2014/main" id="{DBB34B0B-D737-41AD-AE95-18596C12E749}"/>
              </a:ext>
            </a:extLst>
          </p:cNvPr>
          <p:cNvSpPr txBox="1"/>
          <p:nvPr/>
        </p:nvSpPr>
        <p:spPr>
          <a:xfrm>
            <a:off x="761024" y="3097898"/>
            <a:ext cx="5507921" cy="1248740"/>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2021</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年</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2</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月</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5</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日，</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A</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某某上市当天市值突破</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1791</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亿美元，成为上市中国互联网企业第五位。另一方面，</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A</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某某、</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B</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某某两家公司的营收压力还将持续增长，打造闭环生态并加快流量变现刻不容缓，短视频行业开始内卷</a:t>
            </a:r>
          </a:p>
        </p:txBody>
      </p:sp>
      <p:sp>
        <p:nvSpPr>
          <p:cNvPr id="16" name="文本框 15">
            <a:extLst>
              <a:ext uri="{FF2B5EF4-FFF2-40B4-BE49-F238E27FC236}">
                <a16:creationId xmlns:a16="http://schemas.microsoft.com/office/drawing/2014/main" id="{2A10F214-2A66-4B28-A16D-3940C3645B19}"/>
              </a:ext>
            </a:extLst>
          </p:cNvPr>
          <p:cNvSpPr txBox="1"/>
          <p:nvPr/>
        </p:nvSpPr>
        <p:spPr>
          <a:xfrm>
            <a:off x="761025" y="4541569"/>
            <a:ext cx="24929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BA1E7"/>
                </a:solidFill>
                <a:effectLst/>
                <a:uLnTx/>
                <a:uFillTx/>
                <a:latin typeface="Arial"/>
                <a:ea typeface="微软雅黑"/>
                <a:cs typeface="+mn-cs"/>
              </a:rPr>
              <a:t>本地服务催动商业变现</a:t>
            </a:r>
          </a:p>
        </p:txBody>
      </p:sp>
      <p:sp>
        <p:nvSpPr>
          <p:cNvPr id="17" name="文本框 16">
            <a:extLst>
              <a:ext uri="{FF2B5EF4-FFF2-40B4-BE49-F238E27FC236}">
                <a16:creationId xmlns:a16="http://schemas.microsoft.com/office/drawing/2014/main" id="{2EFC9E97-9BEA-4752-9DC9-63C4A7BB1955}"/>
              </a:ext>
            </a:extLst>
          </p:cNvPr>
          <p:cNvSpPr txBox="1"/>
          <p:nvPr/>
        </p:nvSpPr>
        <p:spPr>
          <a:xfrm>
            <a:off x="761024" y="4914737"/>
            <a:ext cx="5507921" cy="1248740"/>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短视频行业市场规模达</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1048.3</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亿元，广告</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打赏仍是平台的主要获利渠道，占比近</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90%</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。从内容入手，借助高频刚需的本地餐饮、生活服务等场景带动电商发展，有望激发用户需求，成为行业变现的新增长点</a:t>
            </a:r>
          </a:p>
        </p:txBody>
      </p:sp>
      <p:grpSp>
        <p:nvGrpSpPr>
          <p:cNvPr id="20" name="组合 19">
            <a:extLst>
              <a:ext uri="{FF2B5EF4-FFF2-40B4-BE49-F238E27FC236}">
                <a16:creationId xmlns:a16="http://schemas.microsoft.com/office/drawing/2014/main" id="{862C9F62-A124-4E6A-9C7E-652B9151B8EB}"/>
              </a:ext>
            </a:extLst>
          </p:cNvPr>
          <p:cNvGrpSpPr/>
          <p:nvPr/>
        </p:nvGrpSpPr>
        <p:grpSpPr>
          <a:xfrm>
            <a:off x="479427" y="1270974"/>
            <a:ext cx="238125" cy="238125"/>
            <a:chOff x="953427" y="1464945"/>
            <a:chExt cx="238125" cy="238125"/>
          </a:xfrm>
        </p:grpSpPr>
        <p:sp>
          <p:nvSpPr>
            <p:cNvPr id="18" name="椭圆 17">
              <a:extLst>
                <a:ext uri="{FF2B5EF4-FFF2-40B4-BE49-F238E27FC236}">
                  <a16:creationId xmlns:a16="http://schemas.microsoft.com/office/drawing/2014/main" id="{E682931B-82A1-4A85-A657-8C0BF1142034}"/>
                </a:ext>
              </a:extLst>
            </p:cNvPr>
            <p:cNvSpPr/>
            <p:nvPr/>
          </p:nvSpPr>
          <p:spPr>
            <a:xfrm>
              <a:off x="953427" y="1464945"/>
              <a:ext cx="238125" cy="238125"/>
            </a:xfrm>
            <a:prstGeom prst="ellipse">
              <a:avLst/>
            </a:prstGeom>
            <a:gradFill>
              <a:gsLst>
                <a:gs pos="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等腰三角形 18">
              <a:extLst>
                <a:ext uri="{FF2B5EF4-FFF2-40B4-BE49-F238E27FC236}">
                  <a16:creationId xmlns:a16="http://schemas.microsoft.com/office/drawing/2014/main" id="{98A68E99-3904-4788-9F4D-0443584928BA}"/>
                </a:ext>
              </a:extLst>
            </p:cNvPr>
            <p:cNvSpPr/>
            <p:nvPr/>
          </p:nvSpPr>
          <p:spPr>
            <a:xfrm rot="5400000">
              <a:off x="1023594" y="1540503"/>
              <a:ext cx="116840" cy="829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21" name="组合 20">
            <a:extLst>
              <a:ext uri="{FF2B5EF4-FFF2-40B4-BE49-F238E27FC236}">
                <a16:creationId xmlns:a16="http://schemas.microsoft.com/office/drawing/2014/main" id="{D9FAC4E9-A5BE-433F-88CA-81812A4EEBCB}"/>
              </a:ext>
            </a:extLst>
          </p:cNvPr>
          <p:cNvGrpSpPr/>
          <p:nvPr/>
        </p:nvGrpSpPr>
        <p:grpSpPr>
          <a:xfrm>
            <a:off x="479426" y="2796366"/>
            <a:ext cx="238125" cy="238125"/>
            <a:chOff x="953427" y="1464945"/>
            <a:chExt cx="238125" cy="238125"/>
          </a:xfrm>
        </p:grpSpPr>
        <p:sp>
          <p:nvSpPr>
            <p:cNvPr id="22" name="椭圆 21">
              <a:extLst>
                <a:ext uri="{FF2B5EF4-FFF2-40B4-BE49-F238E27FC236}">
                  <a16:creationId xmlns:a16="http://schemas.microsoft.com/office/drawing/2014/main" id="{E9C6610A-BC43-4DE2-AF89-B17F3B961BAF}"/>
                </a:ext>
              </a:extLst>
            </p:cNvPr>
            <p:cNvSpPr/>
            <p:nvPr/>
          </p:nvSpPr>
          <p:spPr>
            <a:xfrm>
              <a:off x="953427" y="1464945"/>
              <a:ext cx="238125" cy="238125"/>
            </a:xfrm>
            <a:prstGeom prst="ellipse">
              <a:avLst/>
            </a:prstGeom>
            <a:gradFill>
              <a:gsLst>
                <a:gs pos="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等腰三角形 22">
              <a:extLst>
                <a:ext uri="{FF2B5EF4-FFF2-40B4-BE49-F238E27FC236}">
                  <a16:creationId xmlns:a16="http://schemas.microsoft.com/office/drawing/2014/main" id="{C933A9B7-0E2C-4443-AA25-AC4CA56D8566}"/>
                </a:ext>
              </a:extLst>
            </p:cNvPr>
            <p:cNvSpPr/>
            <p:nvPr/>
          </p:nvSpPr>
          <p:spPr>
            <a:xfrm rot="5400000">
              <a:off x="1023594" y="1540503"/>
              <a:ext cx="116840" cy="829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24" name="组合 23">
            <a:extLst>
              <a:ext uri="{FF2B5EF4-FFF2-40B4-BE49-F238E27FC236}">
                <a16:creationId xmlns:a16="http://schemas.microsoft.com/office/drawing/2014/main" id="{EFE7EFD3-AA24-43A5-8461-FAB33F54F420}"/>
              </a:ext>
            </a:extLst>
          </p:cNvPr>
          <p:cNvGrpSpPr/>
          <p:nvPr/>
        </p:nvGrpSpPr>
        <p:grpSpPr>
          <a:xfrm>
            <a:off x="479425" y="4607172"/>
            <a:ext cx="238125" cy="238125"/>
            <a:chOff x="953427" y="1464945"/>
            <a:chExt cx="238125" cy="238125"/>
          </a:xfrm>
        </p:grpSpPr>
        <p:sp>
          <p:nvSpPr>
            <p:cNvPr id="25" name="椭圆 24">
              <a:extLst>
                <a:ext uri="{FF2B5EF4-FFF2-40B4-BE49-F238E27FC236}">
                  <a16:creationId xmlns:a16="http://schemas.microsoft.com/office/drawing/2014/main" id="{C758E45A-14D7-489F-AE4D-3720DDF81722}"/>
                </a:ext>
              </a:extLst>
            </p:cNvPr>
            <p:cNvSpPr/>
            <p:nvPr/>
          </p:nvSpPr>
          <p:spPr>
            <a:xfrm>
              <a:off x="953427" y="1464945"/>
              <a:ext cx="238125" cy="238125"/>
            </a:xfrm>
            <a:prstGeom prst="ellipse">
              <a:avLst/>
            </a:prstGeom>
            <a:gradFill>
              <a:gsLst>
                <a:gs pos="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等腰三角形 25">
              <a:extLst>
                <a:ext uri="{FF2B5EF4-FFF2-40B4-BE49-F238E27FC236}">
                  <a16:creationId xmlns:a16="http://schemas.microsoft.com/office/drawing/2014/main" id="{EC63C607-F9F6-457E-8A3B-0DF230112A95}"/>
                </a:ext>
              </a:extLst>
            </p:cNvPr>
            <p:cNvSpPr/>
            <p:nvPr/>
          </p:nvSpPr>
          <p:spPr>
            <a:xfrm rot="5400000">
              <a:off x="1023594" y="1540503"/>
              <a:ext cx="116840" cy="829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49203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6FFF91D-22A0-4E7E-81FD-0B9079C9DFDB}"/>
              </a:ext>
            </a:extLst>
          </p:cNvPr>
          <p:cNvSpPr>
            <a:spLocks noGrp="1"/>
          </p:cNvSpPr>
          <p:nvPr>
            <p:ph type="body" sz="quarter" idx="10"/>
          </p:nvPr>
        </p:nvSpPr>
        <p:spPr/>
        <p:txBody>
          <a:bodyPr/>
          <a:lstStyle/>
          <a:p>
            <a:r>
              <a:rPr lang="zh-CN" altLang="en-US" dirty="0"/>
              <a:t>破局之道</a:t>
            </a:r>
            <a:r>
              <a:rPr lang="en-US" altLang="zh-CN" dirty="0"/>
              <a:t>—</a:t>
            </a:r>
            <a:r>
              <a:rPr lang="zh-CN" altLang="en-US" dirty="0"/>
              <a:t>完善供应链</a:t>
            </a:r>
          </a:p>
        </p:txBody>
      </p:sp>
      <p:pic>
        <p:nvPicPr>
          <p:cNvPr id="4" name="图片 3">
            <a:extLst>
              <a:ext uri="{FF2B5EF4-FFF2-40B4-BE49-F238E27FC236}">
                <a16:creationId xmlns:a16="http://schemas.microsoft.com/office/drawing/2014/main" id="{BE45F828-189A-4D01-BDBE-9A33BC2781E4}"/>
              </a:ext>
            </a:extLst>
          </p:cNvPr>
          <p:cNvPicPr>
            <a:picLocks noChangeAspect="1"/>
          </p:cNvPicPr>
          <p:nvPr/>
        </p:nvPicPr>
        <p:blipFill rotWithShape="1">
          <a:blip r:embed="rId2">
            <a:extLst>
              <a:ext uri="{28A0092B-C50C-407E-A947-70E740481C1C}">
                <a14:useLocalDpi xmlns:a14="http://schemas.microsoft.com/office/drawing/2010/main" val="0"/>
              </a:ext>
            </a:extLst>
          </a:blip>
          <a:srcRect b="56816"/>
          <a:stretch/>
        </p:blipFill>
        <p:spPr>
          <a:xfrm>
            <a:off x="2344992" y="3657600"/>
            <a:ext cx="3751008" cy="2429770"/>
          </a:xfrm>
          <a:prstGeom prst="rect">
            <a:avLst/>
          </a:prstGeom>
        </p:spPr>
      </p:pic>
      <p:pic>
        <p:nvPicPr>
          <p:cNvPr id="6" name="图片 5">
            <a:extLst>
              <a:ext uri="{FF2B5EF4-FFF2-40B4-BE49-F238E27FC236}">
                <a16:creationId xmlns:a16="http://schemas.microsoft.com/office/drawing/2014/main" id="{FA986ADD-C51E-47EA-AF4F-A6A0AC330991}"/>
              </a:ext>
            </a:extLst>
          </p:cNvPr>
          <p:cNvPicPr>
            <a:picLocks noChangeAspect="1"/>
          </p:cNvPicPr>
          <p:nvPr/>
        </p:nvPicPr>
        <p:blipFill rotWithShape="1">
          <a:blip r:embed="rId3">
            <a:extLst>
              <a:ext uri="{28A0092B-C50C-407E-A947-70E740481C1C}">
                <a14:useLocalDpi xmlns:a14="http://schemas.microsoft.com/office/drawing/2010/main" val="0"/>
              </a:ext>
            </a:extLst>
          </a:blip>
          <a:srcRect r="31729" b="41036"/>
          <a:stretch/>
        </p:blipFill>
        <p:spPr>
          <a:xfrm>
            <a:off x="6096000" y="1227829"/>
            <a:ext cx="3751008" cy="2429771"/>
          </a:xfrm>
          <a:prstGeom prst="rect">
            <a:avLst/>
          </a:prstGeom>
        </p:spPr>
      </p:pic>
      <p:sp>
        <p:nvSpPr>
          <p:cNvPr id="7" name="矩形 6">
            <a:extLst>
              <a:ext uri="{FF2B5EF4-FFF2-40B4-BE49-F238E27FC236}">
                <a16:creationId xmlns:a16="http://schemas.microsoft.com/office/drawing/2014/main" id="{6ABBD59D-3F1F-41C2-A933-19E8DB5BED37}"/>
              </a:ext>
            </a:extLst>
          </p:cNvPr>
          <p:cNvSpPr/>
          <p:nvPr/>
        </p:nvSpPr>
        <p:spPr>
          <a:xfrm>
            <a:off x="2344992" y="1227829"/>
            <a:ext cx="3751008" cy="24297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F9D2AD59-773E-4D89-8B06-868BD46CE9F2}"/>
              </a:ext>
            </a:extLst>
          </p:cNvPr>
          <p:cNvSpPr/>
          <p:nvPr/>
        </p:nvSpPr>
        <p:spPr>
          <a:xfrm>
            <a:off x="6096000" y="3657600"/>
            <a:ext cx="3751008" cy="24297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文本框 8">
            <a:extLst>
              <a:ext uri="{FF2B5EF4-FFF2-40B4-BE49-F238E27FC236}">
                <a16:creationId xmlns:a16="http://schemas.microsoft.com/office/drawing/2014/main" id="{C2598BBD-04A6-4698-A96E-4D6D55E9810C}"/>
              </a:ext>
            </a:extLst>
          </p:cNvPr>
          <p:cNvSpPr txBox="1"/>
          <p:nvPr/>
        </p:nvSpPr>
        <p:spPr>
          <a:xfrm>
            <a:off x="2595718" y="1592953"/>
            <a:ext cx="22621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微软雅黑"/>
                <a:cs typeface="+mn-cs"/>
              </a:rPr>
              <a:t>创造场景，丰富渠道</a:t>
            </a:r>
          </a:p>
        </p:txBody>
      </p:sp>
      <p:sp>
        <p:nvSpPr>
          <p:cNvPr id="10" name="文本框 9">
            <a:extLst>
              <a:ext uri="{FF2B5EF4-FFF2-40B4-BE49-F238E27FC236}">
                <a16:creationId xmlns:a16="http://schemas.microsoft.com/office/drawing/2014/main" id="{342CB4BB-8722-4D11-B6F1-26BB4CFA3C66}"/>
              </a:ext>
            </a:extLst>
          </p:cNvPr>
          <p:cNvSpPr txBox="1"/>
          <p:nvPr/>
        </p:nvSpPr>
        <p:spPr>
          <a:xfrm>
            <a:off x="2595718" y="1972117"/>
            <a:ext cx="3322944" cy="1248740"/>
          </a:xfrm>
          <a:prstGeom prst="rect">
            <a:avLst/>
          </a:prstGeom>
          <a:noFill/>
        </p:spPr>
        <p:txBody>
          <a:bodyPr wrap="squar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补充兴趣关注、长尾需求和本地生活的消费场景和内容场景，深度结合广告、打赏、电商等变现模式，丰富营收结构</a:t>
            </a:r>
          </a:p>
        </p:txBody>
      </p:sp>
      <p:sp>
        <p:nvSpPr>
          <p:cNvPr id="11" name="等腰三角形 10">
            <a:extLst>
              <a:ext uri="{FF2B5EF4-FFF2-40B4-BE49-F238E27FC236}">
                <a16:creationId xmlns:a16="http://schemas.microsoft.com/office/drawing/2014/main" id="{7EC0FA8A-2605-453F-9E15-62ADBCEBCB90}"/>
              </a:ext>
            </a:extLst>
          </p:cNvPr>
          <p:cNvSpPr/>
          <p:nvPr/>
        </p:nvSpPr>
        <p:spPr>
          <a:xfrm rot="5400000">
            <a:off x="4876398" y="1675688"/>
            <a:ext cx="224984" cy="2038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文本框 11">
            <a:extLst>
              <a:ext uri="{FF2B5EF4-FFF2-40B4-BE49-F238E27FC236}">
                <a16:creationId xmlns:a16="http://schemas.microsoft.com/office/drawing/2014/main" id="{0DA81752-0FD3-445C-9D5E-1BD956B9341E}"/>
              </a:ext>
            </a:extLst>
          </p:cNvPr>
          <p:cNvSpPr txBox="1"/>
          <p:nvPr/>
        </p:nvSpPr>
        <p:spPr>
          <a:xfrm>
            <a:off x="6343774" y="4019859"/>
            <a:ext cx="1800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微软雅黑"/>
                <a:cs typeface="+mn-cs"/>
              </a:rPr>
              <a:t>完善商品供应链</a:t>
            </a:r>
          </a:p>
        </p:txBody>
      </p:sp>
      <p:sp>
        <p:nvSpPr>
          <p:cNvPr id="13" name="文本框 12">
            <a:extLst>
              <a:ext uri="{FF2B5EF4-FFF2-40B4-BE49-F238E27FC236}">
                <a16:creationId xmlns:a16="http://schemas.microsoft.com/office/drawing/2014/main" id="{A7CB97EE-ABE4-4F83-A107-0C1AB866C483}"/>
              </a:ext>
            </a:extLst>
          </p:cNvPr>
          <p:cNvSpPr txBox="1"/>
          <p:nvPr/>
        </p:nvSpPr>
        <p:spPr>
          <a:xfrm>
            <a:off x="6343774" y="4399023"/>
            <a:ext cx="3322944" cy="1544205"/>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产品的供应链和服务是电商变现的根基，需平台提供更多的支持和监督。面对</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A</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产品的“流量内部循环”优势，</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B</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产品和</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C</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产品还需尽快解决购买等环节的技术依赖问题</a:t>
            </a:r>
          </a:p>
        </p:txBody>
      </p:sp>
      <p:sp>
        <p:nvSpPr>
          <p:cNvPr id="14" name="等腰三角形 13">
            <a:extLst>
              <a:ext uri="{FF2B5EF4-FFF2-40B4-BE49-F238E27FC236}">
                <a16:creationId xmlns:a16="http://schemas.microsoft.com/office/drawing/2014/main" id="{46802A0A-B2EA-4A1B-A41C-7D1838D14028}"/>
              </a:ext>
            </a:extLst>
          </p:cNvPr>
          <p:cNvSpPr/>
          <p:nvPr/>
        </p:nvSpPr>
        <p:spPr>
          <a:xfrm rot="16200000" flipH="1">
            <a:off x="8167458" y="4102594"/>
            <a:ext cx="224984" cy="2038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28" name="组合 27">
            <a:extLst>
              <a:ext uri="{FF2B5EF4-FFF2-40B4-BE49-F238E27FC236}">
                <a16:creationId xmlns:a16="http://schemas.microsoft.com/office/drawing/2014/main" id="{0A9FCCF0-C86E-496C-8D7B-5B3A8DC9ECE7}"/>
              </a:ext>
            </a:extLst>
          </p:cNvPr>
          <p:cNvGrpSpPr/>
          <p:nvPr/>
        </p:nvGrpSpPr>
        <p:grpSpPr>
          <a:xfrm>
            <a:off x="480134" y="2416429"/>
            <a:ext cx="324234" cy="2482339"/>
            <a:chOff x="448548" y="2442714"/>
            <a:chExt cx="324234" cy="2482339"/>
          </a:xfrm>
        </p:grpSpPr>
        <p:sp>
          <p:nvSpPr>
            <p:cNvPr id="3" name="椭圆 2">
              <a:extLst>
                <a:ext uri="{FF2B5EF4-FFF2-40B4-BE49-F238E27FC236}">
                  <a16:creationId xmlns:a16="http://schemas.microsoft.com/office/drawing/2014/main" id="{0DC67D30-0242-48D6-8A2E-93BBD51AB155}"/>
                </a:ext>
              </a:extLst>
            </p:cNvPr>
            <p:cNvSpPr/>
            <p:nvPr/>
          </p:nvSpPr>
          <p:spPr>
            <a:xfrm>
              <a:off x="558097" y="2442714"/>
              <a:ext cx="105136" cy="105136"/>
            </a:xfrm>
            <a:prstGeom prst="ellipse">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椭圆 14">
              <a:extLst>
                <a:ext uri="{FF2B5EF4-FFF2-40B4-BE49-F238E27FC236}">
                  <a16:creationId xmlns:a16="http://schemas.microsoft.com/office/drawing/2014/main" id="{755603D6-2E97-4189-9BEE-66D2B0FC9193}"/>
                </a:ext>
              </a:extLst>
            </p:cNvPr>
            <p:cNvSpPr/>
            <p:nvPr/>
          </p:nvSpPr>
          <p:spPr>
            <a:xfrm>
              <a:off x="558097" y="2982240"/>
              <a:ext cx="105136" cy="105136"/>
            </a:xfrm>
            <a:prstGeom prst="ellipse">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椭圆 15">
              <a:extLst>
                <a:ext uri="{FF2B5EF4-FFF2-40B4-BE49-F238E27FC236}">
                  <a16:creationId xmlns:a16="http://schemas.microsoft.com/office/drawing/2014/main" id="{CD496F61-049C-45B1-B997-9EA99396F9B2}"/>
                </a:ext>
              </a:extLst>
            </p:cNvPr>
            <p:cNvSpPr/>
            <p:nvPr/>
          </p:nvSpPr>
          <p:spPr>
            <a:xfrm>
              <a:off x="448548" y="3521766"/>
              <a:ext cx="324234" cy="3242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椭圆 16">
              <a:extLst>
                <a:ext uri="{FF2B5EF4-FFF2-40B4-BE49-F238E27FC236}">
                  <a16:creationId xmlns:a16="http://schemas.microsoft.com/office/drawing/2014/main" id="{6FC118D9-EDCD-4F74-B38A-B12CD9756845}"/>
                </a:ext>
              </a:extLst>
            </p:cNvPr>
            <p:cNvSpPr/>
            <p:nvPr/>
          </p:nvSpPr>
          <p:spPr>
            <a:xfrm>
              <a:off x="558097" y="4280390"/>
              <a:ext cx="105136" cy="105136"/>
            </a:xfrm>
            <a:prstGeom prst="ellipse">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椭圆 17">
              <a:extLst>
                <a:ext uri="{FF2B5EF4-FFF2-40B4-BE49-F238E27FC236}">
                  <a16:creationId xmlns:a16="http://schemas.microsoft.com/office/drawing/2014/main" id="{23D2CA7B-6157-4B4B-A50E-4A6CB6E51D6A}"/>
                </a:ext>
              </a:extLst>
            </p:cNvPr>
            <p:cNvSpPr/>
            <p:nvPr/>
          </p:nvSpPr>
          <p:spPr>
            <a:xfrm>
              <a:off x="558097" y="4819917"/>
              <a:ext cx="105136" cy="105136"/>
            </a:xfrm>
            <a:prstGeom prst="ellipse">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22" name="直接连接符 21">
              <a:extLst>
                <a:ext uri="{FF2B5EF4-FFF2-40B4-BE49-F238E27FC236}">
                  <a16:creationId xmlns:a16="http://schemas.microsoft.com/office/drawing/2014/main" id="{04BB29D4-CA8D-4E35-880B-D454AC746502}"/>
                </a:ext>
              </a:extLst>
            </p:cNvPr>
            <p:cNvCxnSpPr>
              <a:cxnSpLocks/>
            </p:cNvCxnSpPr>
            <p:nvPr/>
          </p:nvCxnSpPr>
          <p:spPr>
            <a:xfrm flipH="1">
              <a:off x="532167" y="3589020"/>
              <a:ext cx="111723" cy="9486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08D24FCD-5A31-408E-92D5-27301B29F136}"/>
                </a:ext>
              </a:extLst>
            </p:cNvPr>
            <p:cNvCxnSpPr>
              <a:cxnSpLocks/>
            </p:cNvCxnSpPr>
            <p:nvPr/>
          </p:nvCxnSpPr>
          <p:spPr>
            <a:xfrm flipH="1" flipV="1">
              <a:off x="532166" y="3683883"/>
              <a:ext cx="111723" cy="9486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FE2A32D5-4B0E-42EC-9275-7E6EB77D9946}"/>
              </a:ext>
            </a:extLst>
          </p:cNvPr>
          <p:cNvGrpSpPr/>
          <p:nvPr/>
        </p:nvGrpSpPr>
        <p:grpSpPr>
          <a:xfrm flipH="1">
            <a:off x="11387632" y="2416429"/>
            <a:ext cx="324234" cy="2482339"/>
            <a:chOff x="448548" y="2442714"/>
            <a:chExt cx="324234" cy="2482339"/>
          </a:xfrm>
        </p:grpSpPr>
        <p:sp>
          <p:nvSpPr>
            <p:cNvPr id="30" name="椭圆 29">
              <a:extLst>
                <a:ext uri="{FF2B5EF4-FFF2-40B4-BE49-F238E27FC236}">
                  <a16:creationId xmlns:a16="http://schemas.microsoft.com/office/drawing/2014/main" id="{6C5E3DCB-4CBD-4F6C-B211-07707BF73B4A}"/>
                </a:ext>
              </a:extLst>
            </p:cNvPr>
            <p:cNvSpPr/>
            <p:nvPr/>
          </p:nvSpPr>
          <p:spPr>
            <a:xfrm>
              <a:off x="558097" y="2442714"/>
              <a:ext cx="105136" cy="105136"/>
            </a:xfrm>
            <a:prstGeom prst="ellipse">
              <a:avLst/>
            </a:prstGeom>
            <a:solidFill>
              <a:schemeClr val="accent3">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椭圆 30">
              <a:extLst>
                <a:ext uri="{FF2B5EF4-FFF2-40B4-BE49-F238E27FC236}">
                  <a16:creationId xmlns:a16="http://schemas.microsoft.com/office/drawing/2014/main" id="{845A1D81-6BC2-4D47-996B-614C6DCE8661}"/>
                </a:ext>
              </a:extLst>
            </p:cNvPr>
            <p:cNvSpPr/>
            <p:nvPr/>
          </p:nvSpPr>
          <p:spPr>
            <a:xfrm>
              <a:off x="558097" y="2982240"/>
              <a:ext cx="105136" cy="105136"/>
            </a:xfrm>
            <a:prstGeom prst="ellipse">
              <a:avLst/>
            </a:prstGeom>
            <a:solidFill>
              <a:schemeClr val="accent3">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椭圆 31">
              <a:extLst>
                <a:ext uri="{FF2B5EF4-FFF2-40B4-BE49-F238E27FC236}">
                  <a16:creationId xmlns:a16="http://schemas.microsoft.com/office/drawing/2014/main" id="{43E3DC7A-D3A5-4ED1-BE02-44133B8DA839}"/>
                </a:ext>
              </a:extLst>
            </p:cNvPr>
            <p:cNvSpPr/>
            <p:nvPr/>
          </p:nvSpPr>
          <p:spPr>
            <a:xfrm>
              <a:off x="448548" y="3521766"/>
              <a:ext cx="324234" cy="3242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椭圆 32">
              <a:extLst>
                <a:ext uri="{FF2B5EF4-FFF2-40B4-BE49-F238E27FC236}">
                  <a16:creationId xmlns:a16="http://schemas.microsoft.com/office/drawing/2014/main" id="{21813000-3382-436A-BC92-C005F75B8C5F}"/>
                </a:ext>
              </a:extLst>
            </p:cNvPr>
            <p:cNvSpPr/>
            <p:nvPr/>
          </p:nvSpPr>
          <p:spPr>
            <a:xfrm>
              <a:off x="558097" y="4280390"/>
              <a:ext cx="105136" cy="105136"/>
            </a:xfrm>
            <a:prstGeom prst="ellipse">
              <a:avLst/>
            </a:prstGeom>
            <a:solidFill>
              <a:schemeClr val="accent3">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椭圆 33">
              <a:extLst>
                <a:ext uri="{FF2B5EF4-FFF2-40B4-BE49-F238E27FC236}">
                  <a16:creationId xmlns:a16="http://schemas.microsoft.com/office/drawing/2014/main" id="{5C2EE717-B191-4D73-8B9C-E55D4D94A4B7}"/>
                </a:ext>
              </a:extLst>
            </p:cNvPr>
            <p:cNvSpPr/>
            <p:nvPr/>
          </p:nvSpPr>
          <p:spPr>
            <a:xfrm>
              <a:off x="558097" y="4819917"/>
              <a:ext cx="105136" cy="105136"/>
            </a:xfrm>
            <a:prstGeom prst="ellipse">
              <a:avLst/>
            </a:prstGeom>
            <a:solidFill>
              <a:schemeClr val="accent3">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35" name="直接连接符 34">
              <a:extLst>
                <a:ext uri="{FF2B5EF4-FFF2-40B4-BE49-F238E27FC236}">
                  <a16:creationId xmlns:a16="http://schemas.microsoft.com/office/drawing/2014/main" id="{95F6B775-DB2B-4AB0-9CCE-50F744286852}"/>
                </a:ext>
              </a:extLst>
            </p:cNvPr>
            <p:cNvCxnSpPr>
              <a:cxnSpLocks/>
            </p:cNvCxnSpPr>
            <p:nvPr/>
          </p:nvCxnSpPr>
          <p:spPr>
            <a:xfrm flipH="1">
              <a:off x="532167" y="3589020"/>
              <a:ext cx="111723" cy="9486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BE549B8C-422E-41E8-B092-48D4B79756C9}"/>
                </a:ext>
              </a:extLst>
            </p:cNvPr>
            <p:cNvCxnSpPr>
              <a:cxnSpLocks/>
            </p:cNvCxnSpPr>
            <p:nvPr/>
          </p:nvCxnSpPr>
          <p:spPr>
            <a:xfrm flipH="1" flipV="1">
              <a:off x="532166" y="3683883"/>
              <a:ext cx="111723" cy="9486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159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52FD38C-C910-4A5C-A192-DA4B53207FC0}"/>
              </a:ext>
            </a:extLst>
          </p:cNvPr>
          <p:cNvSpPr>
            <a:spLocks noGrp="1"/>
          </p:cNvSpPr>
          <p:nvPr>
            <p:ph type="body" sz="quarter" idx="10"/>
          </p:nvPr>
        </p:nvSpPr>
        <p:spPr>
          <a:xfrm>
            <a:off x="382543" y="328612"/>
            <a:ext cx="4301217" cy="459327"/>
          </a:xfrm>
        </p:spPr>
        <p:txBody>
          <a:bodyPr/>
          <a:lstStyle/>
          <a:p>
            <a:r>
              <a:rPr lang="zh-CN" altLang="en-US" dirty="0"/>
              <a:t>虚拟技术对新媒体的作用</a:t>
            </a:r>
          </a:p>
        </p:txBody>
      </p:sp>
      <p:sp>
        <p:nvSpPr>
          <p:cNvPr id="3" name="椭圆 2">
            <a:extLst>
              <a:ext uri="{FF2B5EF4-FFF2-40B4-BE49-F238E27FC236}">
                <a16:creationId xmlns:a16="http://schemas.microsoft.com/office/drawing/2014/main" id="{374EFFB9-51F6-4164-B619-EE210C62EA18}"/>
              </a:ext>
            </a:extLst>
          </p:cNvPr>
          <p:cNvSpPr/>
          <p:nvPr/>
        </p:nvSpPr>
        <p:spPr>
          <a:xfrm>
            <a:off x="2992120" y="3447714"/>
            <a:ext cx="6207760" cy="1754749"/>
          </a:xfrm>
          <a:prstGeom prst="ellipse">
            <a:avLst/>
          </a:prstGeom>
          <a:gradFill>
            <a:gsLst>
              <a:gs pos="14000">
                <a:schemeClr val="accent3">
                  <a:alpha val="0"/>
                </a:schemeClr>
              </a:gs>
              <a:gs pos="100000">
                <a:schemeClr val="accent3">
                  <a:alpha val="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椭圆 4">
            <a:extLst>
              <a:ext uri="{FF2B5EF4-FFF2-40B4-BE49-F238E27FC236}">
                <a16:creationId xmlns:a16="http://schemas.microsoft.com/office/drawing/2014/main" id="{9C0CBDE0-AF74-418A-88B1-F79F598C4C2B}"/>
              </a:ext>
            </a:extLst>
          </p:cNvPr>
          <p:cNvSpPr/>
          <p:nvPr/>
        </p:nvSpPr>
        <p:spPr>
          <a:xfrm>
            <a:off x="3487420" y="3373767"/>
            <a:ext cx="5217160" cy="1474736"/>
          </a:xfrm>
          <a:prstGeom prst="ellipse">
            <a:avLst/>
          </a:prstGeom>
          <a:gradFill>
            <a:gsLst>
              <a:gs pos="0">
                <a:schemeClr val="accent3">
                  <a:alpha val="0"/>
                </a:schemeClr>
              </a:gs>
              <a:gs pos="100000">
                <a:schemeClr val="accent3">
                  <a:alpha val="10000"/>
                </a:schemeClr>
              </a:gs>
            </a:gsLst>
            <a:lin ang="5400000" scaled="0"/>
          </a:gradFill>
          <a:ln>
            <a:gradFill>
              <a:gsLst>
                <a:gs pos="7000">
                  <a:schemeClr val="accent3">
                    <a:alpha val="0"/>
                  </a:schemeClr>
                </a:gs>
                <a:gs pos="100000">
                  <a:schemeClr val="accent3">
                    <a:alpha val="66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图片 5">
            <a:extLst>
              <a:ext uri="{FF2B5EF4-FFF2-40B4-BE49-F238E27FC236}">
                <a16:creationId xmlns:a16="http://schemas.microsoft.com/office/drawing/2014/main" id="{1A96B6D5-52AF-4485-A537-35C1B9FDD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7511" y="3036370"/>
            <a:ext cx="3756977" cy="1509112"/>
          </a:xfrm>
          <a:prstGeom prst="rect">
            <a:avLst/>
          </a:prstGeom>
        </p:spPr>
      </p:pic>
      <p:sp>
        <p:nvSpPr>
          <p:cNvPr id="19" name="矩形: 圆角 18">
            <a:extLst>
              <a:ext uri="{FF2B5EF4-FFF2-40B4-BE49-F238E27FC236}">
                <a16:creationId xmlns:a16="http://schemas.microsoft.com/office/drawing/2014/main" id="{CDD6FB41-A63F-4C3B-A3F8-6FF02635E361}"/>
              </a:ext>
            </a:extLst>
          </p:cNvPr>
          <p:cNvSpPr/>
          <p:nvPr/>
        </p:nvSpPr>
        <p:spPr>
          <a:xfrm>
            <a:off x="1623349" y="3722570"/>
            <a:ext cx="991524" cy="32855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1" name="矩形: 圆角 20">
            <a:extLst>
              <a:ext uri="{FF2B5EF4-FFF2-40B4-BE49-F238E27FC236}">
                <a16:creationId xmlns:a16="http://schemas.microsoft.com/office/drawing/2014/main" id="{E14B007F-3301-453A-BD54-E7F5D23DAEDE}"/>
              </a:ext>
            </a:extLst>
          </p:cNvPr>
          <p:cNvSpPr/>
          <p:nvPr/>
        </p:nvSpPr>
        <p:spPr>
          <a:xfrm>
            <a:off x="5600238" y="5363550"/>
            <a:ext cx="991524" cy="32855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圆角 21">
            <a:extLst>
              <a:ext uri="{FF2B5EF4-FFF2-40B4-BE49-F238E27FC236}">
                <a16:creationId xmlns:a16="http://schemas.microsoft.com/office/drawing/2014/main" id="{D67B23C4-00BB-4669-907D-2BCFF60892C6}"/>
              </a:ext>
            </a:extLst>
          </p:cNvPr>
          <p:cNvSpPr/>
          <p:nvPr/>
        </p:nvSpPr>
        <p:spPr>
          <a:xfrm>
            <a:off x="9605237" y="3722570"/>
            <a:ext cx="991524" cy="32855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a:extLst>
              <a:ext uri="{FF2B5EF4-FFF2-40B4-BE49-F238E27FC236}">
                <a16:creationId xmlns:a16="http://schemas.microsoft.com/office/drawing/2014/main" id="{9EC90C58-7D9E-44EF-B7B1-82A99542DC0A}"/>
              </a:ext>
            </a:extLst>
          </p:cNvPr>
          <p:cNvSpPr txBox="1"/>
          <p:nvPr/>
        </p:nvSpPr>
        <p:spPr>
          <a:xfrm>
            <a:off x="1766701" y="3702180"/>
            <a:ext cx="800219"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800" b="1" i="0" u="none" strike="noStrike" kern="1200" cap="none" spc="600" normalizeH="0" baseline="0" noProof="0" dirty="0">
                <a:ln>
                  <a:noFill/>
                </a:ln>
                <a:solidFill>
                  <a:srgbClr val="FFFFFF"/>
                </a:solidFill>
                <a:effectLst/>
                <a:uLnTx/>
                <a:uFillTx/>
                <a:latin typeface="Arial"/>
                <a:ea typeface="微软雅黑"/>
                <a:cs typeface="+mn-cs"/>
              </a:rPr>
              <a:t>机会</a:t>
            </a:r>
          </a:p>
        </p:txBody>
      </p:sp>
      <p:sp>
        <p:nvSpPr>
          <p:cNvPr id="8" name="文本框 7">
            <a:extLst>
              <a:ext uri="{FF2B5EF4-FFF2-40B4-BE49-F238E27FC236}">
                <a16:creationId xmlns:a16="http://schemas.microsoft.com/office/drawing/2014/main" id="{7AC5B5C9-6540-4486-80AD-9D737577A89B}"/>
              </a:ext>
            </a:extLst>
          </p:cNvPr>
          <p:cNvSpPr txBox="1"/>
          <p:nvPr/>
        </p:nvSpPr>
        <p:spPr>
          <a:xfrm>
            <a:off x="1160147" y="4081672"/>
            <a:ext cx="1917928" cy="657809"/>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产业链、技术难题基本解决</a:t>
            </a:r>
          </a:p>
        </p:txBody>
      </p:sp>
      <p:sp>
        <p:nvSpPr>
          <p:cNvPr id="10" name="文本框 9">
            <a:extLst>
              <a:ext uri="{FF2B5EF4-FFF2-40B4-BE49-F238E27FC236}">
                <a16:creationId xmlns:a16="http://schemas.microsoft.com/office/drawing/2014/main" id="{1DF18808-D85B-4217-A9A4-8158513E886F}"/>
              </a:ext>
            </a:extLst>
          </p:cNvPr>
          <p:cNvSpPr txBox="1"/>
          <p:nvPr/>
        </p:nvSpPr>
        <p:spPr>
          <a:xfrm>
            <a:off x="5733991" y="5344054"/>
            <a:ext cx="800219"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800" b="1" i="0" u="none" strike="noStrike" kern="1200" cap="none" spc="600" normalizeH="0" baseline="0" noProof="0" dirty="0">
                <a:ln>
                  <a:noFill/>
                </a:ln>
                <a:solidFill>
                  <a:srgbClr val="FFFFFF"/>
                </a:solidFill>
                <a:effectLst/>
                <a:uLnTx/>
                <a:uFillTx/>
                <a:latin typeface="Arial"/>
                <a:ea typeface="微软雅黑"/>
                <a:cs typeface="+mn-cs"/>
              </a:rPr>
              <a:t>难点</a:t>
            </a:r>
          </a:p>
        </p:txBody>
      </p:sp>
      <p:sp>
        <p:nvSpPr>
          <p:cNvPr id="11" name="文本框 10">
            <a:extLst>
              <a:ext uri="{FF2B5EF4-FFF2-40B4-BE49-F238E27FC236}">
                <a16:creationId xmlns:a16="http://schemas.microsoft.com/office/drawing/2014/main" id="{6DF3E293-88A6-4C0A-8F86-C22618AABE7D}"/>
              </a:ext>
            </a:extLst>
          </p:cNvPr>
          <p:cNvSpPr txBox="1"/>
          <p:nvPr/>
        </p:nvSpPr>
        <p:spPr>
          <a:xfrm>
            <a:off x="5137036" y="5723546"/>
            <a:ext cx="1917928" cy="657809"/>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内容生产仍然存在瓶颈</a:t>
            </a:r>
          </a:p>
        </p:txBody>
      </p:sp>
      <p:sp>
        <p:nvSpPr>
          <p:cNvPr id="12" name="文本框 11">
            <a:extLst>
              <a:ext uri="{FF2B5EF4-FFF2-40B4-BE49-F238E27FC236}">
                <a16:creationId xmlns:a16="http://schemas.microsoft.com/office/drawing/2014/main" id="{47DBBEC7-6781-44E4-9D7C-67ECA8B01740}"/>
              </a:ext>
            </a:extLst>
          </p:cNvPr>
          <p:cNvSpPr txBox="1"/>
          <p:nvPr/>
        </p:nvSpPr>
        <p:spPr>
          <a:xfrm>
            <a:off x="9735180" y="3702180"/>
            <a:ext cx="800219"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800" b="1" i="0" u="none" strike="noStrike" kern="1200" cap="none" spc="600" normalizeH="0" baseline="0" noProof="0" dirty="0">
                <a:ln>
                  <a:noFill/>
                </a:ln>
                <a:solidFill>
                  <a:srgbClr val="FFFFFF"/>
                </a:solidFill>
                <a:effectLst/>
                <a:uLnTx/>
                <a:uFillTx/>
                <a:latin typeface="Arial"/>
                <a:ea typeface="微软雅黑"/>
                <a:cs typeface="+mn-cs"/>
              </a:rPr>
              <a:t>发展</a:t>
            </a:r>
          </a:p>
        </p:txBody>
      </p:sp>
      <p:sp>
        <p:nvSpPr>
          <p:cNvPr id="13" name="文本框 12">
            <a:extLst>
              <a:ext uri="{FF2B5EF4-FFF2-40B4-BE49-F238E27FC236}">
                <a16:creationId xmlns:a16="http://schemas.microsoft.com/office/drawing/2014/main" id="{50CAFBCD-8242-4EE1-BBF2-E5EEC10ADDED}"/>
              </a:ext>
            </a:extLst>
          </p:cNvPr>
          <p:cNvSpPr txBox="1"/>
          <p:nvPr/>
        </p:nvSpPr>
        <p:spPr>
          <a:xfrm>
            <a:off x="9142035" y="4081672"/>
            <a:ext cx="1917928" cy="657809"/>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国外头部科技企业布局较多</a:t>
            </a:r>
          </a:p>
        </p:txBody>
      </p:sp>
      <p:sp>
        <p:nvSpPr>
          <p:cNvPr id="9" name="文本框 8">
            <a:extLst>
              <a:ext uri="{FF2B5EF4-FFF2-40B4-BE49-F238E27FC236}">
                <a16:creationId xmlns:a16="http://schemas.microsoft.com/office/drawing/2014/main" id="{A7AA1D18-8818-426E-BC2C-FD98B2D00D44}"/>
              </a:ext>
            </a:extLst>
          </p:cNvPr>
          <p:cNvSpPr txBox="1"/>
          <p:nvPr/>
        </p:nvSpPr>
        <p:spPr>
          <a:xfrm>
            <a:off x="1690370" y="1025264"/>
            <a:ext cx="8811260" cy="362343"/>
          </a:xfrm>
          <a:prstGeom prst="rect">
            <a:avLst/>
          </a:prstGeom>
          <a:noFill/>
        </p:spPr>
        <p:txBody>
          <a:bodyPr wrap="squar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AR/VR</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的持续进化，不仅仅代表了一个新的消费品类的崛起，也将揭开家用显示市场巨大的变革</a:t>
            </a:r>
          </a:p>
        </p:txBody>
      </p:sp>
      <p:sp>
        <p:nvSpPr>
          <p:cNvPr id="18" name="箭头: 上 17">
            <a:extLst>
              <a:ext uri="{FF2B5EF4-FFF2-40B4-BE49-F238E27FC236}">
                <a16:creationId xmlns:a16="http://schemas.microsoft.com/office/drawing/2014/main" id="{3C589EFB-0462-4E59-A746-91342064F3A0}"/>
              </a:ext>
            </a:extLst>
          </p:cNvPr>
          <p:cNvSpPr/>
          <p:nvPr/>
        </p:nvSpPr>
        <p:spPr>
          <a:xfrm>
            <a:off x="4902836" y="1471437"/>
            <a:ext cx="2386328" cy="1754748"/>
          </a:xfrm>
          <a:custGeom>
            <a:avLst/>
            <a:gdLst>
              <a:gd name="connsiteX0" fmla="*/ 0 w 2382520"/>
              <a:gd name="connsiteY0" fmla="*/ 670366 h 1625208"/>
              <a:gd name="connsiteX1" fmla="*/ 1191260 w 2382520"/>
              <a:gd name="connsiteY1" fmla="*/ 0 h 1625208"/>
              <a:gd name="connsiteX2" fmla="*/ 2382520 w 2382520"/>
              <a:gd name="connsiteY2" fmla="*/ 670366 h 1625208"/>
              <a:gd name="connsiteX3" fmla="*/ 1858008 w 2382520"/>
              <a:gd name="connsiteY3" fmla="*/ 670366 h 1625208"/>
              <a:gd name="connsiteX4" fmla="*/ 1858008 w 2382520"/>
              <a:gd name="connsiteY4" fmla="*/ 1625208 h 1625208"/>
              <a:gd name="connsiteX5" fmla="*/ 524512 w 2382520"/>
              <a:gd name="connsiteY5" fmla="*/ 1625208 h 1625208"/>
              <a:gd name="connsiteX6" fmla="*/ 524512 w 2382520"/>
              <a:gd name="connsiteY6" fmla="*/ 670366 h 1625208"/>
              <a:gd name="connsiteX7" fmla="*/ 0 w 2382520"/>
              <a:gd name="connsiteY7" fmla="*/ 670366 h 1625208"/>
              <a:gd name="connsiteX0" fmla="*/ 3808 w 2386328"/>
              <a:gd name="connsiteY0" fmla="*/ 670366 h 1747128"/>
              <a:gd name="connsiteX1" fmla="*/ 1195068 w 2386328"/>
              <a:gd name="connsiteY1" fmla="*/ 0 h 1747128"/>
              <a:gd name="connsiteX2" fmla="*/ 2386328 w 2386328"/>
              <a:gd name="connsiteY2" fmla="*/ 670366 h 1747128"/>
              <a:gd name="connsiteX3" fmla="*/ 1861816 w 2386328"/>
              <a:gd name="connsiteY3" fmla="*/ 670366 h 1747128"/>
              <a:gd name="connsiteX4" fmla="*/ 1861816 w 2386328"/>
              <a:gd name="connsiteY4" fmla="*/ 1625208 h 1747128"/>
              <a:gd name="connsiteX5" fmla="*/ 0 w 2386328"/>
              <a:gd name="connsiteY5" fmla="*/ 1747128 h 1747128"/>
              <a:gd name="connsiteX6" fmla="*/ 528320 w 2386328"/>
              <a:gd name="connsiteY6" fmla="*/ 670366 h 1747128"/>
              <a:gd name="connsiteX7" fmla="*/ 3808 w 2386328"/>
              <a:gd name="connsiteY7" fmla="*/ 670366 h 1747128"/>
              <a:gd name="connsiteX0" fmla="*/ 0 w 2382520"/>
              <a:gd name="connsiteY0" fmla="*/ 670366 h 1752208"/>
              <a:gd name="connsiteX1" fmla="*/ 1191260 w 2382520"/>
              <a:gd name="connsiteY1" fmla="*/ 0 h 1752208"/>
              <a:gd name="connsiteX2" fmla="*/ 2382520 w 2382520"/>
              <a:gd name="connsiteY2" fmla="*/ 670366 h 1752208"/>
              <a:gd name="connsiteX3" fmla="*/ 1858008 w 2382520"/>
              <a:gd name="connsiteY3" fmla="*/ 670366 h 1752208"/>
              <a:gd name="connsiteX4" fmla="*/ 1858008 w 2382520"/>
              <a:gd name="connsiteY4" fmla="*/ 1625208 h 1752208"/>
              <a:gd name="connsiteX5" fmla="*/ 3812 w 2382520"/>
              <a:gd name="connsiteY5" fmla="*/ 1752208 h 1752208"/>
              <a:gd name="connsiteX6" fmla="*/ 524512 w 2382520"/>
              <a:gd name="connsiteY6" fmla="*/ 670366 h 1752208"/>
              <a:gd name="connsiteX7" fmla="*/ 0 w 2382520"/>
              <a:gd name="connsiteY7" fmla="*/ 670366 h 175220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328" h="1754748">
                <a:moveTo>
                  <a:pt x="0" y="670366"/>
                </a:moveTo>
                <a:lnTo>
                  <a:pt x="1191260" y="0"/>
                </a:lnTo>
                <a:lnTo>
                  <a:pt x="2382520" y="670366"/>
                </a:lnTo>
                <a:lnTo>
                  <a:pt x="1858008" y="670366"/>
                </a:lnTo>
                <a:cubicBezTo>
                  <a:pt x="1927435" y="1029287"/>
                  <a:pt x="2062901" y="1446627"/>
                  <a:pt x="2386328" y="1754748"/>
                </a:cubicBezTo>
                <a:lnTo>
                  <a:pt x="3812" y="1752208"/>
                </a:lnTo>
                <a:cubicBezTo>
                  <a:pt x="337399" y="1414454"/>
                  <a:pt x="453815" y="1045585"/>
                  <a:pt x="524512" y="670366"/>
                </a:cubicBezTo>
                <a:lnTo>
                  <a:pt x="0" y="670366"/>
                </a:lnTo>
                <a:close/>
              </a:path>
            </a:pathLst>
          </a:custGeom>
          <a:gradFill>
            <a:gsLst>
              <a:gs pos="0">
                <a:schemeClr val="accent3">
                  <a:alpha val="35000"/>
                </a:schemeClr>
              </a:gs>
              <a:gs pos="96000">
                <a:schemeClr val="accent3">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43793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3893201-E5E8-444E-9172-FF327BAD0077}"/>
              </a:ext>
            </a:extLst>
          </p:cNvPr>
          <p:cNvSpPr>
            <a:spLocks noGrp="1"/>
          </p:cNvSpPr>
          <p:nvPr>
            <p:ph type="body" sz="quarter" idx="10"/>
          </p:nvPr>
        </p:nvSpPr>
        <p:spPr>
          <a:xfrm>
            <a:off x="382543" y="328612"/>
            <a:ext cx="4778737" cy="459327"/>
          </a:xfrm>
        </p:spPr>
        <p:txBody>
          <a:bodyPr/>
          <a:lstStyle/>
          <a:p>
            <a:r>
              <a:rPr lang="zh-CN" altLang="en-US" dirty="0"/>
              <a:t>未来媒体的新成员</a:t>
            </a:r>
            <a:r>
              <a:rPr lang="en-US" altLang="zh-CN" dirty="0"/>
              <a:t>—</a:t>
            </a:r>
            <a:r>
              <a:rPr lang="zh-CN" altLang="en-US" dirty="0"/>
              <a:t>虚拟人</a:t>
            </a:r>
          </a:p>
        </p:txBody>
      </p:sp>
      <p:sp>
        <p:nvSpPr>
          <p:cNvPr id="3" name="不完整圆 2">
            <a:extLst>
              <a:ext uri="{FF2B5EF4-FFF2-40B4-BE49-F238E27FC236}">
                <a16:creationId xmlns:a16="http://schemas.microsoft.com/office/drawing/2014/main" id="{14609362-5974-434D-BA6F-C64F6529EB01}"/>
              </a:ext>
            </a:extLst>
          </p:cNvPr>
          <p:cNvSpPr/>
          <p:nvPr/>
        </p:nvSpPr>
        <p:spPr>
          <a:xfrm>
            <a:off x="10759440" y="2224627"/>
            <a:ext cx="2865120" cy="2865120"/>
          </a:xfrm>
          <a:prstGeom prst="pie">
            <a:avLst>
              <a:gd name="adj1" fmla="val 5353125"/>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矩形: 圆顶角 4">
            <a:extLst>
              <a:ext uri="{FF2B5EF4-FFF2-40B4-BE49-F238E27FC236}">
                <a16:creationId xmlns:a16="http://schemas.microsoft.com/office/drawing/2014/main" id="{C11F5B8E-919D-46A6-9839-75D78E0316A8}"/>
              </a:ext>
            </a:extLst>
          </p:cNvPr>
          <p:cNvSpPr/>
          <p:nvPr/>
        </p:nvSpPr>
        <p:spPr>
          <a:xfrm rot="5400000">
            <a:off x="386080" y="1777793"/>
            <a:ext cx="2865120" cy="3637280"/>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弧形 5">
            <a:extLst>
              <a:ext uri="{FF2B5EF4-FFF2-40B4-BE49-F238E27FC236}">
                <a16:creationId xmlns:a16="http://schemas.microsoft.com/office/drawing/2014/main" id="{2B0096ED-36C3-49CB-AC1A-D8D383C8E9EF}"/>
              </a:ext>
            </a:extLst>
          </p:cNvPr>
          <p:cNvSpPr/>
          <p:nvPr/>
        </p:nvSpPr>
        <p:spPr>
          <a:xfrm flipH="1">
            <a:off x="10355580" y="1820767"/>
            <a:ext cx="3672840" cy="3672840"/>
          </a:xfrm>
          <a:prstGeom prst="arc">
            <a:avLst>
              <a:gd name="adj1" fmla="val 16200000"/>
              <a:gd name="adj2" fmla="val 5475292"/>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 name="矩形: 圆顶角 6">
            <a:extLst>
              <a:ext uri="{FF2B5EF4-FFF2-40B4-BE49-F238E27FC236}">
                <a16:creationId xmlns:a16="http://schemas.microsoft.com/office/drawing/2014/main" id="{836670D3-AABB-413C-9B0C-5EF702226CD5}"/>
              </a:ext>
            </a:extLst>
          </p:cNvPr>
          <p:cNvSpPr/>
          <p:nvPr/>
        </p:nvSpPr>
        <p:spPr>
          <a:xfrm rot="5400000">
            <a:off x="236785" y="1611922"/>
            <a:ext cx="3495452" cy="3969023"/>
          </a:xfrm>
          <a:prstGeom prst="round2SameRect">
            <a:avLst>
              <a:gd name="adj1" fmla="val 50000"/>
              <a:gd name="adj2" fmla="val 0"/>
            </a:avLst>
          </a:prstGeom>
          <a:noFill/>
          <a:ln>
            <a:gradFill>
              <a:gsLst>
                <a:gs pos="0">
                  <a:schemeClr val="accent2"/>
                </a:gs>
                <a:gs pos="98000">
                  <a:schemeClr val="accent2">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40" name="组合 39">
            <a:extLst>
              <a:ext uri="{FF2B5EF4-FFF2-40B4-BE49-F238E27FC236}">
                <a16:creationId xmlns:a16="http://schemas.microsoft.com/office/drawing/2014/main" id="{B9DDF07C-4615-44F9-9EED-53ADB95004A7}"/>
              </a:ext>
            </a:extLst>
          </p:cNvPr>
          <p:cNvGrpSpPr/>
          <p:nvPr/>
        </p:nvGrpSpPr>
        <p:grpSpPr>
          <a:xfrm>
            <a:off x="4083907" y="1288826"/>
            <a:ext cx="1016826" cy="1016826"/>
            <a:chOff x="4083907" y="1288826"/>
            <a:chExt cx="1016826" cy="1016826"/>
          </a:xfrm>
        </p:grpSpPr>
        <p:sp>
          <p:nvSpPr>
            <p:cNvPr id="8" name="椭圆 7">
              <a:extLst>
                <a:ext uri="{FF2B5EF4-FFF2-40B4-BE49-F238E27FC236}">
                  <a16:creationId xmlns:a16="http://schemas.microsoft.com/office/drawing/2014/main" id="{7129D65B-0902-4863-8B60-97D73ED656EE}"/>
                </a:ext>
              </a:extLst>
            </p:cNvPr>
            <p:cNvSpPr/>
            <p:nvPr/>
          </p:nvSpPr>
          <p:spPr>
            <a:xfrm>
              <a:off x="4083907" y="1288826"/>
              <a:ext cx="1016826" cy="1016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文本框 8">
              <a:extLst>
                <a:ext uri="{FF2B5EF4-FFF2-40B4-BE49-F238E27FC236}">
                  <a16:creationId xmlns:a16="http://schemas.microsoft.com/office/drawing/2014/main" id="{0A51964A-A022-4D11-A8C7-B9F25171F9BB}"/>
                </a:ext>
              </a:extLst>
            </p:cNvPr>
            <p:cNvSpPr txBox="1"/>
            <p:nvPr/>
          </p:nvSpPr>
          <p:spPr>
            <a:xfrm>
              <a:off x="4269154" y="1432973"/>
              <a:ext cx="646331" cy="72853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技术</a:t>
              </a:r>
              <a:endPar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endParaRP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驱动</a:t>
              </a:r>
            </a:p>
          </p:txBody>
        </p:sp>
      </p:grpSp>
      <p:sp>
        <p:nvSpPr>
          <p:cNvPr id="10" name="文本框 9">
            <a:extLst>
              <a:ext uri="{FF2B5EF4-FFF2-40B4-BE49-F238E27FC236}">
                <a16:creationId xmlns:a16="http://schemas.microsoft.com/office/drawing/2014/main" id="{5A04ABAF-B8E5-4F84-83F9-4AA19ADF226E}"/>
              </a:ext>
            </a:extLst>
          </p:cNvPr>
          <p:cNvSpPr txBox="1"/>
          <p:nvPr/>
        </p:nvSpPr>
        <p:spPr>
          <a:xfrm>
            <a:off x="5193189" y="1320378"/>
            <a:ext cx="1005403" cy="95372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微软雅黑"/>
                <a:ea typeface="微软雅黑"/>
                <a:cs typeface="+mn-cs"/>
              </a:rPr>
              <a:t>虚拟助手</a:t>
            </a:r>
            <a:endParaRPr kumimoji="0" lang="en-US" altLang="zh-CN" sz="16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微软雅黑"/>
                <a:ea typeface="微软雅黑"/>
                <a:cs typeface="+mn-cs"/>
              </a:rPr>
              <a:t>虚拟导游</a:t>
            </a:r>
            <a:endParaRPr kumimoji="0" lang="en-US" altLang="zh-CN" sz="16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微软雅黑"/>
                <a:ea typeface="微软雅黑"/>
                <a:cs typeface="+mn-cs"/>
              </a:rPr>
              <a:t>虚拟客服</a:t>
            </a:r>
          </a:p>
        </p:txBody>
      </p:sp>
      <p:grpSp>
        <p:nvGrpSpPr>
          <p:cNvPr id="41" name="组合 40">
            <a:extLst>
              <a:ext uri="{FF2B5EF4-FFF2-40B4-BE49-F238E27FC236}">
                <a16:creationId xmlns:a16="http://schemas.microsoft.com/office/drawing/2014/main" id="{F9D966D4-18D6-49FE-B816-C57554E4B77F}"/>
              </a:ext>
            </a:extLst>
          </p:cNvPr>
          <p:cNvGrpSpPr/>
          <p:nvPr/>
        </p:nvGrpSpPr>
        <p:grpSpPr>
          <a:xfrm>
            <a:off x="4642707" y="3088020"/>
            <a:ext cx="1016826" cy="1016826"/>
            <a:chOff x="4642707" y="3088020"/>
            <a:chExt cx="1016826" cy="1016826"/>
          </a:xfrm>
        </p:grpSpPr>
        <p:sp>
          <p:nvSpPr>
            <p:cNvPr id="11" name="椭圆 10">
              <a:extLst>
                <a:ext uri="{FF2B5EF4-FFF2-40B4-BE49-F238E27FC236}">
                  <a16:creationId xmlns:a16="http://schemas.microsoft.com/office/drawing/2014/main" id="{EFCD7914-15D4-4BA6-B1DB-AA8BA802A09B}"/>
                </a:ext>
              </a:extLst>
            </p:cNvPr>
            <p:cNvSpPr/>
            <p:nvPr/>
          </p:nvSpPr>
          <p:spPr>
            <a:xfrm>
              <a:off x="4642707" y="3088020"/>
              <a:ext cx="1016826" cy="1016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文本框 11">
              <a:extLst>
                <a:ext uri="{FF2B5EF4-FFF2-40B4-BE49-F238E27FC236}">
                  <a16:creationId xmlns:a16="http://schemas.microsoft.com/office/drawing/2014/main" id="{98215E14-3EF3-4239-A12D-7E9B92D75529}"/>
                </a:ext>
              </a:extLst>
            </p:cNvPr>
            <p:cNvSpPr txBox="1"/>
            <p:nvPr/>
          </p:nvSpPr>
          <p:spPr>
            <a:xfrm>
              <a:off x="4827954" y="3232167"/>
              <a:ext cx="646331" cy="72853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价值</a:t>
              </a:r>
              <a:endPar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endParaRP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驱动</a:t>
              </a:r>
            </a:p>
          </p:txBody>
        </p:sp>
      </p:grpSp>
      <p:sp>
        <p:nvSpPr>
          <p:cNvPr id="13" name="文本框 12">
            <a:extLst>
              <a:ext uri="{FF2B5EF4-FFF2-40B4-BE49-F238E27FC236}">
                <a16:creationId xmlns:a16="http://schemas.microsoft.com/office/drawing/2014/main" id="{BCEFB00C-B736-4C59-B967-E7DB39F41B02}"/>
              </a:ext>
            </a:extLst>
          </p:cNvPr>
          <p:cNvSpPr txBox="1"/>
          <p:nvPr/>
        </p:nvSpPr>
        <p:spPr>
          <a:xfrm>
            <a:off x="5751989" y="3119572"/>
            <a:ext cx="1005403" cy="95372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微软雅黑"/>
                <a:ea typeface="微软雅黑"/>
                <a:cs typeface="+mn-cs"/>
              </a:rPr>
              <a:t>虚拟主播</a:t>
            </a:r>
            <a:endParaRPr kumimoji="0" lang="en-US" altLang="zh-CN" sz="16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微软雅黑"/>
                <a:ea typeface="微软雅黑"/>
                <a:cs typeface="+mn-cs"/>
              </a:rPr>
              <a:t>虚拟教师</a:t>
            </a:r>
            <a:endParaRPr kumimoji="0" lang="en-US" altLang="zh-CN" sz="16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微软雅黑"/>
                <a:ea typeface="微软雅黑"/>
                <a:cs typeface="+mn-cs"/>
              </a:rPr>
              <a:t>虚拟偶像</a:t>
            </a:r>
          </a:p>
        </p:txBody>
      </p:sp>
      <p:grpSp>
        <p:nvGrpSpPr>
          <p:cNvPr id="42" name="组合 41">
            <a:extLst>
              <a:ext uri="{FF2B5EF4-FFF2-40B4-BE49-F238E27FC236}">
                <a16:creationId xmlns:a16="http://schemas.microsoft.com/office/drawing/2014/main" id="{2938FDCD-E7A3-46A9-BE5B-559F1D5B980B}"/>
              </a:ext>
            </a:extLst>
          </p:cNvPr>
          <p:cNvGrpSpPr/>
          <p:nvPr/>
        </p:nvGrpSpPr>
        <p:grpSpPr>
          <a:xfrm>
            <a:off x="4083907" y="4947507"/>
            <a:ext cx="1016826" cy="1016826"/>
            <a:chOff x="4083907" y="4947507"/>
            <a:chExt cx="1016826" cy="1016826"/>
          </a:xfrm>
        </p:grpSpPr>
        <p:sp>
          <p:nvSpPr>
            <p:cNvPr id="14" name="椭圆 13">
              <a:extLst>
                <a:ext uri="{FF2B5EF4-FFF2-40B4-BE49-F238E27FC236}">
                  <a16:creationId xmlns:a16="http://schemas.microsoft.com/office/drawing/2014/main" id="{BD69E751-8D87-4A6B-9A39-A366655C860E}"/>
                </a:ext>
              </a:extLst>
            </p:cNvPr>
            <p:cNvSpPr/>
            <p:nvPr/>
          </p:nvSpPr>
          <p:spPr>
            <a:xfrm>
              <a:off x="4083907" y="4947507"/>
              <a:ext cx="1016826" cy="1016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文本框 14">
              <a:extLst>
                <a:ext uri="{FF2B5EF4-FFF2-40B4-BE49-F238E27FC236}">
                  <a16:creationId xmlns:a16="http://schemas.microsoft.com/office/drawing/2014/main" id="{6410A9BF-875D-4589-BE33-7BA94F12CD45}"/>
                </a:ext>
              </a:extLst>
            </p:cNvPr>
            <p:cNvSpPr txBox="1"/>
            <p:nvPr/>
          </p:nvSpPr>
          <p:spPr>
            <a:xfrm>
              <a:off x="4269154" y="5091654"/>
              <a:ext cx="646331" cy="72853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价值</a:t>
              </a:r>
              <a:endPar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endParaRP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驱动</a:t>
              </a:r>
            </a:p>
          </p:txBody>
        </p:sp>
      </p:grpSp>
      <p:sp>
        <p:nvSpPr>
          <p:cNvPr id="16" name="文本框 15">
            <a:extLst>
              <a:ext uri="{FF2B5EF4-FFF2-40B4-BE49-F238E27FC236}">
                <a16:creationId xmlns:a16="http://schemas.microsoft.com/office/drawing/2014/main" id="{B573CED0-1179-4D6F-8C02-D0F3E615B913}"/>
              </a:ext>
            </a:extLst>
          </p:cNvPr>
          <p:cNvSpPr txBox="1"/>
          <p:nvPr/>
        </p:nvSpPr>
        <p:spPr>
          <a:xfrm>
            <a:off x="5193189" y="4979059"/>
            <a:ext cx="1005403" cy="95372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微软雅黑"/>
                <a:ea typeface="微软雅黑"/>
                <a:cs typeface="+mn-cs"/>
              </a:rPr>
              <a:t>虚拟主播</a:t>
            </a:r>
            <a:endParaRPr kumimoji="0" lang="en-US" altLang="zh-CN" sz="16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微软雅黑"/>
                <a:ea typeface="微软雅黑"/>
                <a:cs typeface="+mn-cs"/>
              </a:rPr>
              <a:t>虚拟教师</a:t>
            </a:r>
            <a:endParaRPr kumimoji="0" lang="en-US" altLang="zh-CN" sz="16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微软雅黑"/>
                <a:ea typeface="微软雅黑"/>
                <a:cs typeface="+mn-cs"/>
              </a:rPr>
              <a:t>虚拟偶像</a:t>
            </a:r>
          </a:p>
        </p:txBody>
      </p:sp>
      <p:sp>
        <p:nvSpPr>
          <p:cNvPr id="18" name="任意多边形: 形状 17">
            <a:extLst>
              <a:ext uri="{FF2B5EF4-FFF2-40B4-BE49-F238E27FC236}">
                <a16:creationId xmlns:a16="http://schemas.microsoft.com/office/drawing/2014/main" id="{EA67D2ED-DB73-487C-9AA7-63671CA1BC6E}"/>
              </a:ext>
            </a:extLst>
          </p:cNvPr>
          <p:cNvSpPr/>
          <p:nvPr/>
        </p:nvSpPr>
        <p:spPr>
          <a:xfrm>
            <a:off x="3194684" y="1798320"/>
            <a:ext cx="889635" cy="353060"/>
          </a:xfrm>
          <a:custGeom>
            <a:avLst/>
            <a:gdLst>
              <a:gd name="connsiteX0" fmla="*/ 853440 w 853440"/>
              <a:gd name="connsiteY0" fmla="*/ 0 h 314960"/>
              <a:gd name="connsiteX1" fmla="*/ 314960 w 853440"/>
              <a:gd name="connsiteY1" fmla="*/ 0 h 314960"/>
              <a:gd name="connsiteX2" fmla="*/ 0 w 853440"/>
              <a:gd name="connsiteY2" fmla="*/ 314960 h 314960"/>
              <a:gd name="connsiteX0" fmla="*/ 889635 w 889635"/>
              <a:gd name="connsiteY0" fmla="*/ 0 h 353060"/>
              <a:gd name="connsiteX1" fmla="*/ 351155 w 889635"/>
              <a:gd name="connsiteY1" fmla="*/ 0 h 353060"/>
              <a:gd name="connsiteX2" fmla="*/ 0 w 889635"/>
              <a:gd name="connsiteY2" fmla="*/ 353060 h 353060"/>
            </a:gdLst>
            <a:ahLst/>
            <a:cxnLst>
              <a:cxn ang="0">
                <a:pos x="connsiteX0" y="connsiteY0"/>
              </a:cxn>
              <a:cxn ang="0">
                <a:pos x="connsiteX1" y="connsiteY1"/>
              </a:cxn>
              <a:cxn ang="0">
                <a:pos x="connsiteX2" y="connsiteY2"/>
              </a:cxn>
            </a:cxnLst>
            <a:rect l="l" t="t" r="r" b="b"/>
            <a:pathLst>
              <a:path w="889635" h="353060">
                <a:moveTo>
                  <a:pt x="889635" y="0"/>
                </a:moveTo>
                <a:lnTo>
                  <a:pt x="351155" y="0"/>
                </a:lnTo>
                <a:lnTo>
                  <a:pt x="0" y="353060"/>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20" name="直接连接符 19">
            <a:extLst>
              <a:ext uri="{FF2B5EF4-FFF2-40B4-BE49-F238E27FC236}">
                <a16:creationId xmlns:a16="http://schemas.microsoft.com/office/drawing/2014/main" id="{8A2C19B8-25D6-42AA-B841-3E104B8F26ED}"/>
              </a:ext>
            </a:extLst>
          </p:cNvPr>
          <p:cNvCxnSpPr>
            <a:cxnSpLocks/>
            <a:endCxn id="11" idx="2"/>
          </p:cNvCxnSpPr>
          <p:nvPr/>
        </p:nvCxnSpPr>
        <p:spPr>
          <a:xfrm>
            <a:off x="3969023" y="3594321"/>
            <a:ext cx="673684" cy="2112"/>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任意多边形: 形状 22">
            <a:extLst>
              <a:ext uri="{FF2B5EF4-FFF2-40B4-BE49-F238E27FC236}">
                <a16:creationId xmlns:a16="http://schemas.microsoft.com/office/drawing/2014/main" id="{48A6117C-F4C0-443C-AE57-77C09353E86C}"/>
              </a:ext>
            </a:extLst>
          </p:cNvPr>
          <p:cNvSpPr/>
          <p:nvPr/>
        </p:nvSpPr>
        <p:spPr>
          <a:xfrm flipV="1">
            <a:off x="3125400" y="5099857"/>
            <a:ext cx="969645" cy="368300"/>
          </a:xfrm>
          <a:custGeom>
            <a:avLst/>
            <a:gdLst>
              <a:gd name="connsiteX0" fmla="*/ 853440 w 853440"/>
              <a:gd name="connsiteY0" fmla="*/ 0 h 314960"/>
              <a:gd name="connsiteX1" fmla="*/ 314960 w 853440"/>
              <a:gd name="connsiteY1" fmla="*/ 0 h 314960"/>
              <a:gd name="connsiteX2" fmla="*/ 0 w 853440"/>
              <a:gd name="connsiteY2" fmla="*/ 314960 h 314960"/>
              <a:gd name="connsiteX0" fmla="*/ 889635 w 889635"/>
              <a:gd name="connsiteY0" fmla="*/ 0 h 353060"/>
              <a:gd name="connsiteX1" fmla="*/ 351155 w 889635"/>
              <a:gd name="connsiteY1" fmla="*/ 0 h 353060"/>
              <a:gd name="connsiteX2" fmla="*/ 0 w 889635"/>
              <a:gd name="connsiteY2" fmla="*/ 353060 h 353060"/>
              <a:gd name="connsiteX0" fmla="*/ 958215 w 958215"/>
              <a:gd name="connsiteY0" fmla="*/ 0 h 354965"/>
              <a:gd name="connsiteX1" fmla="*/ 351155 w 958215"/>
              <a:gd name="connsiteY1" fmla="*/ 1905 h 354965"/>
              <a:gd name="connsiteX2" fmla="*/ 0 w 958215"/>
              <a:gd name="connsiteY2" fmla="*/ 354965 h 354965"/>
              <a:gd name="connsiteX0" fmla="*/ 969645 w 969645"/>
              <a:gd name="connsiteY0" fmla="*/ 0 h 368300"/>
              <a:gd name="connsiteX1" fmla="*/ 362585 w 969645"/>
              <a:gd name="connsiteY1" fmla="*/ 1905 h 368300"/>
              <a:gd name="connsiteX2" fmla="*/ 0 w 969645"/>
              <a:gd name="connsiteY2" fmla="*/ 368300 h 368300"/>
            </a:gdLst>
            <a:ahLst/>
            <a:cxnLst>
              <a:cxn ang="0">
                <a:pos x="connsiteX0" y="connsiteY0"/>
              </a:cxn>
              <a:cxn ang="0">
                <a:pos x="connsiteX1" y="connsiteY1"/>
              </a:cxn>
              <a:cxn ang="0">
                <a:pos x="connsiteX2" y="connsiteY2"/>
              </a:cxn>
            </a:cxnLst>
            <a:rect l="l" t="t" r="r" b="b"/>
            <a:pathLst>
              <a:path w="969645" h="368300">
                <a:moveTo>
                  <a:pt x="969645" y="0"/>
                </a:moveTo>
                <a:lnTo>
                  <a:pt x="362585" y="1905"/>
                </a:lnTo>
                <a:lnTo>
                  <a:pt x="0" y="368300"/>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6" name="组合 35">
            <a:extLst>
              <a:ext uri="{FF2B5EF4-FFF2-40B4-BE49-F238E27FC236}">
                <a16:creationId xmlns:a16="http://schemas.microsoft.com/office/drawing/2014/main" id="{87670769-FAD1-453B-8A06-61B0F4E394B1}"/>
              </a:ext>
            </a:extLst>
          </p:cNvPr>
          <p:cNvGrpSpPr/>
          <p:nvPr/>
        </p:nvGrpSpPr>
        <p:grpSpPr>
          <a:xfrm>
            <a:off x="8354625" y="1436515"/>
            <a:ext cx="1917184" cy="535855"/>
            <a:chOff x="7917084" y="1436515"/>
            <a:chExt cx="1917184" cy="535855"/>
          </a:xfrm>
        </p:grpSpPr>
        <p:sp>
          <p:nvSpPr>
            <p:cNvPr id="28" name="矩形: 圆角 27">
              <a:extLst>
                <a:ext uri="{FF2B5EF4-FFF2-40B4-BE49-F238E27FC236}">
                  <a16:creationId xmlns:a16="http://schemas.microsoft.com/office/drawing/2014/main" id="{490113BE-0E69-458E-AE30-36190DF407A5}"/>
                </a:ext>
              </a:extLst>
            </p:cNvPr>
            <p:cNvSpPr/>
            <p:nvPr/>
          </p:nvSpPr>
          <p:spPr>
            <a:xfrm>
              <a:off x="7917084" y="1436515"/>
              <a:ext cx="1917184" cy="535855"/>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文本框 28">
              <a:extLst>
                <a:ext uri="{FF2B5EF4-FFF2-40B4-BE49-F238E27FC236}">
                  <a16:creationId xmlns:a16="http://schemas.microsoft.com/office/drawing/2014/main" id="{D2571F31-9F73-42F0-8E82-C71F8B26602F}"/>
                </a:ext>
              </a:extLst>
            </p:cNvPr>
            <p:cNvSpPr txBox="1"/>
            <p:nvPr/>
          </p:nvSpPr>
          <p:spPr>
            <a:xfrm>
              <a:off x="8206262" y="1506375"/>
              <a:ext cx="1338828"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Arial"/>
                  <a:ea typeface="微软雅黑"/>
                  <a:cs typeface="+mn-cs"/>
                </a:rPr>
                <a:t>真实沉浸感</a:t>
              </a:r>
            </a:p>
          </p:txBody>
        </p:sp>
      </p:grpSp>
      <p:grpSp>
        <p:nvGrpSpPr>
          <p:cNvPr id="37" name="组合 36">
            <a:extLst>
              <a:ext uri="{FF2B5EF4-FFF2-40B4-BE49-F238E27FC236}">
                <a16:creationId xmlns:a16="http://schemas.microsoft.com/office/drawing/2014/main" id="{A8733FD3-192A-42E3-9A6D-BB1ABC2E754D}"/>
              </a:ext>
            </a:extLst>
          </p:cNvPr>
          <p:cNvGrpSpPr/>
          <p:nvPr/>
        </p:nvGrpSpPr>
        <p:grpSpPr>
          <a:xfrm>
            <a:off x="7816681" y="2719121"/>
            <a:ext cx="1917184" cy="535855"/>
            <a:chOff x="8001054" y="2622026"/>
            <a:chExt cx="1917184" cy="535855"/>
          </a:xfrm>
        </p:grpSpPr>
        <p:sp>
          <p:nvSpPr>
            <p:cNvPr id="30" name="矩形: 圆角 29">
              <a:extLst>
                <a:ext uri="{FF2B5EF4-FFF2-40B4-BE49-F238E27FC236}">
                  <a16:creationId xmlns:a16="http://schemas.microsoft.com/office/drawing/2014/main" id="{FAB53870-BF55-4303-A182-FF2BF82DFC4F}"/>
                </a:ext>
              </a:extLst>
            </p:cNvPr>
            <p:cNvSpPr/>
            <p:nvPr/>
          </p:nvSpPr>
          <p:spPr>
            <a:xfrm>
              <a:off x="8001054" y="2622026"/>
              <a:ext cx="1917184" cy="535855"/>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文本框 30">
              <a:extLst>
                <a:ext uri="{FF2B5EF4-FFF2-40B4-BE49-F238E27FC236}">
                  <a16:creationId xmlns:a16="http://schemas.microsoft.com/office/drawing/2014/main" id="{861E7F62-ACC6-49AE-ABA2-FE018E8D8975}"/>
                </a:ext>
              </a:extLst>
            </p:cNvPr>
            <p:cNvSpPr txBox="1"/>
            <p:nvPr/>
          </p:nvSpPr>
          <p:spPr>
            <a:xfrm>
              <a:off x="8290232" y="2691886"/>
              <a:ext cx="1338828"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Arial"/>
                  <a:ea typeface="微软雅黑"/>
                  <a:cs typeface="+mn-cs"/>
                </a:rPr>
                <a:t>交互情感性</a:t>
              </a:r>
            </a:p>
          </p:txBody>
        </p:sp>
      </p:grpSp>
      <p:grpSp>
        <p:nvGrpSpPr>
          <p:cNvPr id="38" name="组合 37">
            <a:extLst>
              <a:ext uri="{FF2B5EF4-FFF2-40B4-BE49-F238E27FC236}">
                <a16:creationId xmlns:a16="http://schemas.microsoft.com/office/drawing/2014/main" id="{AF65F0B3-6E6C-49BB-8304-547B1A6C6CB5}"/>
              </a:ext>
            </a:extLst>
          </p:cNvPr>
          <p:cNvGrpSpPr/>
          <p:nvPr/>
        </p:nvGrpSpPr>
        <p:grpSpPr>
          <a:xfrm>
            <a:off x="7816681" y="4001727"/>
            <a:ext cx="1917184" cy="535855"/>
            <a:chOff x="8085024" y="3807537"/>
            <a:chExt cx="1917184" cy="535855"/>
          </a:xfrm>
        </p:grpSpPr>
        <p:sp>
          <p:nvSpPr>
            <p:cNvPr id="32" name="矩形: 圆角 31">
              <a:extLst>
                <a:ext uri="{FF2B5EF4-FFF2-40B4-BE49-F238E27FC236}">
                  <a16:creationId xmlns:a16="http://schemas.microsoft.com/office/drawing/2014/main" id="{26CC2986-66C8-45DC-A3CE-3BCB7861FD16}"/>
                </a:ext>
              </a:extLst>
            </p:cNvPr>
            <p:cNvSpPr/>
            <p:nvPr/>
          </p:nvSpPr>
          <p:spPr>
            <a:xfrm>
              <a:off x="8085024" y="3807537"/>
              <a:ext cx="1917184" cy="535855"/>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文本框 32">
              <a:extLst>
                <a:ext uri="{FF2B5EF4-FFF2-40B4-BE49-F238E27FC236}">
                  <a16:creationId xmlns:a16="http://schemas.microsoft.com/office/drawing/2014/main" id="{29D2E9A4-9A91-4286-8061-B404767CCEA9}"/>
                </a:ext>
              </a:extLst>
            </p:cNvPr>
            <p:cNvSpPr txBox="1"/>
            <p:nvPr/>
          </p:nvSpPr>
          <p:spPr>
            <a:xfrm>
              <a:off x="8374202" y="3877397"/>
              <a:ext cx="1338828"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Arial"/>
                  <a:ea typeface="微软雅黑"/>
                  <a:cs typeface="+mn-cs"/>
                </a:rPr>
                <a:t>实时交互性</a:t>
              </a:r>
            </a:p>
          </p:txBody>
        </p:sp>
      </p:grpSp>
      <p:grpSp>
        <p:nvGrpSpPr>
          <p:cNvPr id="39" name="组合 38">
            <a:extLst>
              <a:ext uri="{FF2B5EF4-FFF2-40B4-BE49-F238E27FC236}">
                <a16:creationId xmlns:a16="http://schemas.microsoft.com/office/drawing/2014/main" id="{5F1FFEBC-8DC0-4F56-AADB-5D3F67444A1E}"/>
              </a:ext>
            </a:extLst>
          </p:cNvPr>
          <p:cNvGrpSpPr/>
          <p:nvPr/>
        </p:nvGrpSpPr>
        <p:grpSpPr>
          <a:xfrm>
            <a:off x="8354625" y="5284332"/>
            <a:ext cx="1917184" cy="535855"/>
            <a:chOff x="8168994" y="5284332"/>
            <a:chExt cx="1917184" cy="535855"/>
          </a:xfrm>
        </p:grpSpPr>
        <p:sp>
          <p:nvSpPr>
            <p:cNvPr id="34" name="矩形: 圆角 33">
              <a:extLst>
                <a:ext uri="{FF2B5EF4-FFF2-40B4-BE49-F238E27FC236}">
                  <a16:creationId xmlns:a16="http://schemas.microsoft.com/office/drawing/2014/main" id="{F39835CF-9983-4987-8464-18B348ABEE44}"/>
                </a:ext>
              </a:extLst>
            </p:cNvPr>
            <p:cNvSpPr/>
            <p:nvPr/>
          </p:nvSpPr>
          <p:spPr>
            <a:xfrm>
              <a:off x="8168994" y="5284332"/>
              <a:ext cx="1917184" cy="535855"/>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文本框 34">
              <a:extLst>
                <a:ext uri="{FF2B5EF4-FFF2-40B4-BE49-F238E27FC236}">
                  <a16:creationId xmlns:a16="http://schemas.microsoft.com/office/drawing/2014/main" id="{FB9BE5B4-9CFF-4DC1-AC14-78DF3B6A67CC}"/>
                </a:ext>
              </a:extLst>
            </p:cNvPr>
            <p:cNvSpPr txBox="1"/>
            <p:nvPr/>
          </p:nvSpPr>
          <p:spPr>
            <a:xfrm>
              <a:off x="8458172" y="5354192"/>
              <a:ext cx="1338828"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Arial"/>
                  <a:ea typeface="微软雅黑"/>
                  <a:cs typeface="+mn-cs"/>
                </a:rPr>
                <a:t>个性化定制</a:t>
              </a:r>
            </a:p>
          </p:txBody>
        </p:sp>
      </p:grpSp>
      <p:sp>
        <p:nvSpPr>
          <p:cNvPr id="43" name="任意多边形: 形状 42">
            <a:extLst>
              <a:ext uri="{FF2B5EF4-FFF2-40B4-BE49-F238E27FC236}">
                <a16:creationId xmlns:a16="http://schemas.microsoft.com/office/drawing/2014/main" id="{911A1B08-9EDA-4134-8ADB-2E1A5E36E3FB}"/>
              </a:ext>
            </a:extLst>
          </p:cNvPr>
          <p:cNvSpPr/>
          <p:nvPr/>
        </p:nvSpPr>
        <p:spPr>
          <a:xfrm>
            <a:off x="10277856" y="1688592"/>
            <a:ext cx="786384" cy="530352"/>
          </a:xfrm>
          <a:custGeom>
            <a:avLst/>
            <a:gdLst>
              <a:gd name="connsiteX0" fmla="*/ 0 w 786384"/>
              <a:gd name="connsiteY0" fmla="*/ 0 h 530352"/>
              <a:gd name="connsiteX1" fmla="*/ 256032 w 786384"/>
              <a:gd name="connsiteY1" fmla="*/ 0 h 530352"/>
              <a:gd name="connsiteX2" fmla="*/ 786384 w 786384"/>
              <a:gd name="connsiteY2" fmla="*/ 530352 h 530352"/>
            </a:gdLst>
            <a:ahLst/>
            <a:cxnLst>
              <a:cxn ang="0">
                <a:pos x="connsiteX0" y="connsiteY0"/>
              </a:cxn>
              <a:cxn ang="0">
                <a:pos x="connsiteX1" y="connsiteY1"/>
              </a:cxn>
              <a:cxn ang="0">
                <a:pos x="connsiteX2" y="connsiteY2"/>
              </a:cxn>
            </a:cxnLst>
            <a:rect l="l" t="t" r="r" b="b"/>
            <a:pathLst>
              <a:path w="786384" h="530352">
                <a:moveTo>
                  <a:pt x="0" y="0"/>
                </a:moveTo>
                <a:lnTo>
                  <a:pt x="256032" y="0"/>
                </a:lnTo>
                <a:lnTo>
                  <a:pt x="786384" y="530352"/>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4" name="任意多边形: 形状 43">
            <a:extLst>
              <a:ext uri="{FF2B5EF4-FFF2-40B4-BE49-F238E27FC236}">
                <a16:creationId xmlns:a16="http://schemas.microsoft.com/office/drawing/2014/main" id="{7C6DCE0C-E642-4CC2-B2D5-9D1D195CFC97}"/>
              </a:ext>
            </a:extLst>
          </p:cNvPr>
          <p:cNvSpPr/>
          <p:nvPr/>
        </p:nvSpPr>
        <p:spPr>
          <a:xfrm>
            <a:off x="9741408" y="3005328"/>
            <a:ext cx="640080" cy="310896"/>
          </a:xfrm>
          <a:custGeom>
            <a:avLst/>
            <a:gdLst>
              <a:gd name="connsiteX0" fmla="*/ 0 w 640080"/>
              <a:gd name="connsiteY0" fmla="*/ 0 h 310896"/>
              <a:gd name="connsiteX1" fmla="*/ 262128 w 640080"/>
              <a:gd name="connsiteY1" fmla="*/ 0 h 310896"/>
              <a:gd name="connsiteX2" fmla="*/ 640080 w 640080"/>
              <a:gd name="connsiteY2" fmla="*/ 310896 h 310896"/>
            </a:gdLst>
            <a:ahLst/>
            <a:cxnLst>
              <a:cxn ang="0">
                <a:pos x="connsiteX0" y="connsiteY0"/>
              </a:cxn>
              <a:cxn ang="0">
                <a:pos x="connsiteX1" y="connsiteY1"/>
              </a:cxn>
              <a:cxn ang="0">
                <a:pos x="connsiteX2" y="connsiteY2"/>
              </a:cxn>
            </a:cxnLst>
            <a:rect l="l" t="t" r="r" b="b"/>
            <a:pathLst>
              <a:path w="640080" h="310896">
                <a:moveTo>
                  <a:pt x="0" y="0"/>
                </a:moveTo>
                <a:lnTo>
                  <a:pt x="262128" y="0"/>
                </a:lnTo>
                <a:lnTo>
                  <a:pt x="640080" y="310896"/>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5" name="任意多边形: 形状 44">
            <a:extLst>
              <a:ext uri="{FF2B5EF4-FFF2-40B4-BE49-F238E27FC236}">
                <a16:creationId xmlns:a16="http://schemas.microsoft.com/office/drawing/2014/main" id="{E7848771-FA65-427D-A31E-F14FD0DEFB66}"/>
              </a:ext>
            </a:extLst>
          </p:cNvPr>
          <p:cNvSpPr/>
          <p:nvPr/>
        </p:nvSpPr>
        <p:spPr>
          <a:xfrm flipV="1">
            <a:off x="10277856" y="5055630"/>
            <a:ext cx="725424" cy="467487"/>
          </a:xfrm>
          <a:custGeom>
            <a:avLst/>
            <a:gdLst>
              <a:gd name="connsiteX0" fmla="*/ 0 w 786384"/>
              <a:gd name="connsiteY0" fmla="*/ 0 h 530352"/>
              <a:gd name="connsiteX1" fmla="*/ 256032 w 786384"/>
              <a:gd name="connsiteY1" fmla="*/ 0 h 530352"/>
              <a:gd name="connsiteX2" fmla="*/ 786384 w 786384"/>
              <a:gd name="connsiteY2" fmla="*/ 530352 h 530352"/>
              <a:gd name="connsiteX0" fmla="*/ 0 w 725424"/>
              <a:gd name="connsiteY0" fmla="*/ 0 h 467487"/>
              <a:gd name="connsiteX1" fmla="*/ 256032 w 725424"/>
              <a:gd name="connsiteY1" fmla="*/ 0 h 467487"/>
              <a:gd name="connsiteX2" fmla="*/ 725424 w 725424"/>
              <a:gd name="connsiteY2" fmla="*/ 467487 h 467487"/>
            </a:gdLst>
            <a:ahLst/>
            <a:cxnLst>
              <a:cxn ang="0">
                <a:pos x="connsiteX0" y="connsiteY0"/>
              </a:cxn>
              <a:cxn ang="0">
                <a:pos x="connsiteX1" y="connsiteY1"/>
              </a:cxn>
              <a:cxn ang="0">
                <a:pos x="connsiteX2" y="connsiteY2"/>
              </a:cxn>
            </a:cxnLst>
            <a:rect l="l" t="t" r="r" b="b"/>
            <a:pathLst>
              <a:path w="725424" h="467487">
                <a:moveTo>
                  <a:pt x="0" y="0"/>
                </a:moveTo>
                <a:lnTo>
                  <a:pt x="256032" y="0"/>
                </a:lnTo>
                <a:lnTo>
                  <a:pt x="725424" y="467487"/>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6" name="任意多边形: 形状 45">
            <a:extLst>
              <a:ext uri="{FF2B5EF4-FFF2-40B4-BE49-F238E27FC236}">
                <a16:creationId xmlns:a16="http://schemas.microsoft.com/office/drawing/2014/main" id="{4014FCF4-5593-45FC-8493-2F5164D6F275}"/>
              </a:ext>
            </a:extLst>
          </p:cNvPr>
          <p:cNvSpPr/>
          <p:nvPr/>
        </p:nvSpPr>
        <p:spPr>
          <a:xfrm flipV="1">
            <a:off x="9731276" y="3960700"/>
            <a:ext cx="640080" cy="310896"/>
          </a:xfrm>
          <a:custGeom>
            <a:avLst/>
            <a:gdLst>
              <a:gd name="connsiteX0" fmla="*/ 0 w 640080"/>
              <a:gd name="connsiteY0" fmla="*/ 0 h 310896"/>
              <a:gd name="connsiteX1" fmla="*/ 262128 w 640080"/>
              <a:gd name="connsiteY1" fmla="*/ 0 h 310896"/>
              <a:gd name="connsiteX2" fmla="*/ 640080 w 640080"/>
              <a:gd name="connsiteY2" fmla="*/ 310896 h 310896"/>
            </a:gdLst>
            <a:ahLst/>
            <a:cxnLst>
              <a:cxn ang="0">
                <a:pos x="connsiteX0" y="connsiteY0"/>
              </a:cxn>
              <a:cxn ang="0">
                <a:pos x="connsiteX1" y="connsiteY1"/>
              </a:cxn>
              <a:cxn ang="0">
                <a:pos x="connsiteX2" y="connsiteY2"/>
              </a:cxn>
            </a:cxnLst>
            <a:rect l="l" t="t" r="r" b="b"/>
            <a:pathLst>
              <a:path w="640080" h="310896">
                <a:moveTo>
                  <a:pt x="0" y="0"/>
                </a:moveTo>
                <a:lnTo>
                  <a:pt x="262128" y="0"/>
                </a:lnTo>
                <a:lnTo>
                  <a:pt x="640080" y="310896"/>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9" name="图形 48" descr="困惑的人 轮廓">
            <a:extLst>
              <a:ext uri="{FF2B5EF4-FFF2-40B4-BE49-F238E27FC236}">
                <a16:creationId xmlns:a16="http://schemas.microsoft.com/office/drawing/2014/main" id="{BEB060A6-620C-4B7F-A389-435A4F837A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6317" y="2834218"/>
            <a:ext cx="1520205" cy="1520205"/>
          </a:xfrm>
          <a:prstGeom prst="rect">
            <a:avLst/>
          </a:prstGeom>
        </p:spPr>
      </p:pic>
    </p:spTree>
    <p:extLst>
      <p:ext uri="{BB962C8B-B14F-4D97-AF65-F5344CB8AC3E}">
        <p14:creationId xmlns:p14="http://schemas.microsoft.com/office/powerpoint/2010/main" val="1453714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065D51-D1D5-4A99-8E05-06D58BD7AA78}"/>
              </a:ext>
            </a:extLst>
          </p:cNvPr>
          <p:cNvSpPr>
            <a:spLocks noGrp="1"/>
          </p:cNvSpPr>
          <p:nvPr>
            <p:ph type="body" sz="quarter" idx="10"/>
          </p:nvPr>
        </p:nvSpPr>
        <p:spPr/>
        <p:txBody>
          <a:bodyPr/>
          <a:lstStyle/>
          <a:p>
            <a:r>
              <a:rPr lang="zh-CN" altLang="en-US" dirty="0"/>
              <a:t>虚拟人的未来价值</a:t>
            </a:r>
          </a:p>
        </p:txBody>
      </p:sp>
      <p:sp>
        <p:nvSpPr>
          <p:cNvPr id="3" name="矩形: 圆角 2">
            <a:extLst>
              <a:ext uri="{FF2B5EF4-FFF2-40B4-BE49-F238E27FC236}">
                <a16:creationId xmlns:a16="http://schemas.microsoft.com/office/drawing/2014/main" id="{AC55179A-9172-48DC-9607-8CC78D01519B}"/>
              </a:ext>
            </a:extLst>
          </p:cNvPr>
          <p:cNvSpPr/>
          <p:nvPr/>
        </p:nvSpPr>
        <p:spPr>
          <a:xfrm>
            <a:off x="467363" y="1271270"/>
            <a:ext cx="2565400" cy="4315460"/>
          </a:xfrm>
          <a:prstGeom prst="roundRect">
            <a:avLst>
              <a:gd name="adj" fmla="val 3308"/>
            </a:avLst>
          </a:prstGeom>
          <a:solidFill>
            <a:schemeClr val="accent2"/>
          </a:solidFill>
          <a:ln>
            <a:noFill/>
          </a:ln>
          <a:effectLst>
            <a:outerShdw blurRad="152400" sx="101000" sy="101000" algn="ctr"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圆角 6">
            <a:extLst>
              <a:ext uri="{FF2B5EF4-FFF2-40B4-BE49-F238E27FC236}">
                <a16:creationId xmlns:a16="http://schemas.microsoft.com/office/drawing/2014/main" id="{CA73107F-91B0-477D-B757-2A1ECEF16648}"/>
              </a:ext>
            </a:extLst>
          </p:cNvPr>
          <p:cNvSpPr/>
          <p:nvPr/>
        </p:nvSpPr>
        <p:spPr>
          <a:xfrm>
            <a:off x="3362008" y="1271270"/>
            <a:ext cx="2565400" cy="4315460"/>
          </a:xfrm>
          <a:prstGeom prst="roundRect">
            <a:avLst>
              <a:gd name="adj" fmla="val 3704"/>
            </a:avLst>
          </a:prstGeom>
          <a:solidFill>
            <a:schemeClr val="accent3"/>
          </a:solidFill>
          <a:ln>
            <a:noFill/>
          </a:ln>
          <a:effectLst>
            <a:outerShdw blurRad="152400" sx="101000" sy="101000" algn="ctr"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圆角 7">
            <a:extLst>
              <a:ext uri="{FF2B5EF4-FFF2-40B4-BE49-F238E27FC236}">
                <a16:creationId xmlns:a16="http://schemas.microsoft.com/office/drawing/2014/main" id="{B6CF7917-6ED4-4CBA-8BF9-CABC2EF4E658}"/>
              </a:ext>
            </a:extLst>
          </p:cNvPr>
          <p:cNvSpPr/>
          <p:nvPr/>
        </p:nvSpPr>
        <p:spPr>
          <a:xfrm>
            <a:off x="6241416" y="1271270"/>
            <a:ext cx="2565400" cy="4315460"/>
          </a:xfrm>
          <a:prstGeom prst="roundRect">
            <a:avLst>
              <a:gd name="adj" fmla="val 3704"/>
            </a:avLst>
          </a:prstGeom>
          <a:solidFill>
            <a:schemeClr val="accent2"/>
          </a:solidFill>
          <a:ln>
            <a:noFill/>
          </a:ln>
          <a:effectLst>
            <a:outerShdw blurRad="152400" sx="101000" sy="101000" algn="ctr"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圆角 8">
            <a:extLst>
              <a:ext uri="{FF2B5EF4-FFF2-40B4-BE49-F238E27FC236}">
                <a16:creationId xmlns:a16="http://schemas.microsoft.com/office/drawing/2014/main" id="{7288DB5B-B0D0-445C-9FEB-2CFC72CC24A1}"/>
              </a:ext>
            </a:extLst>
          </p:cNvPr>
          <p:cNvSpPr/>
          <p:nvPr/>
        </p:nvSpPr>
        <p:spPr>
          <a:xfrm>
            <a:off x="9120823" y="1271270"/>
            <a:ext cx="2565400" cy="4315460"/>
          </a:xfrm>
          <a:prstGeom prst="roundRect">
            <a:avLst>
              <a:gd name="adj" fmla="val 3704"/>
            </a:avLst>
          </a:prstGeom>
          <a:solidFill>
            <a:schemeClr val="accent3"/>
          </a:solidFill>
          <a:ln>
            <a:noFill/>
          </a:ln>
          <a:effectLst>
            <a:outerShdw blurRad="152400" sx="101000" sy="101000" algn="ctr"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文本框 9">
            <a:extLst>
              <a:ext uri="{FF2B5EF4-FFF2-40B4-BE49-F238E27FC236}">
                <a16:creationId xmlns:a16="http://schemas.microsoft.com/office/drawing/2014/main" id="{283783E0-6D74-404F-98F1-7982EB82A0AD}"/>
              </a:ext>
            </a:extLst>
          </p:cNvPr>
          <p:cNvSpPr txBox="1"/>
          <p:nvPr/>
        </p:nvSpPr>
        <p:spPr>
          <a:xfrm>
            <a:off x="896461" y="2214686"/>
            <a:ext cx="1707204" cy="728533"/>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微软雅黑"/>
                <a:cs typeface="+mn-cs"/>
              </a:rPr>
              <a:t>信息沟通速率大幅提升</a:t>
            </a:r>
          </a:p>
        </p:txBody>
      </p:sp>
      <p:sp>
        <p:nvSpPr>
          <p:cNvPr id="11" name="文本框 10">
            <a:extLst>
              <a:ext uri="{FF2B5EF4-FFF2-40B4-BE49-F238E27FC236}">
                <a16:creationId xmlns:a16="http://schemas.microsoft.com/office/drawing/2014/main" id="{89813DA4-9E5B-49A5-8D52-AE77C1DCE2F2}"/>
              </a:ext>
            </a:extLst>
          </p:cNvPr>
          <p:cNvSpPr txBox="1"/>
          <p:nvPr/>
        </p:nvSpPr>
        <p:spPr>
          <a:xfrm>
            <a:off x="586411" y="3004147"/>
            <a:ext cx="2327305" cy="2135136"/>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虚拟数字人将形成一个超级智能组织，其可摄取的信息量将达到前所未有的新高度，会有各种不同规模、不同软件操作系统支撑的超级智能体涌现</a:t>
            </a:r>
          </a:p>
        </p:txBody>
      </p:sp>
      <p:sp>
        <p:nvSpPr>
          <p:cNvPr id="12" name="文本框 11">
            <a:extLst>
              <a:ext uri="{FF2B5EF4-FFF2-40B4-BE49-F238E27FC236}">
                <a16:creationId xmlns:a16="http://schemas.microsoft.com/office/drawing/2014/main" id="{F08F54BA-EEF2-49C9-A812-4A5BEC5C7AE6}"/>
              </a:ext>
            </a:extLst>
          </p:cNvPr>
          <p:cNvSpPr txBox="1"/>
          <p:nvPr/>
        </p:nvSpPr>
        <p:spPr>
          <a:xfrm>
            <a:off x="3791106" y="2214687"/>
            <a:ext cx="1707204" cy="728533"/>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微软雅黑"/>
                <a:cs typeface="+mn-cs"/>
              </a:rPr>
              <a:t>网络意识及</a:t>
            </a:r>
            <a:endParaRPr kumimoji="0" lang="en-US" altLang="zh-CN" sz="1800" b="1"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微软雅黑"/>
                <a:cs typeface="+mn-cs"/>
              </a:rPr>
              <a:t>思维永生</a:t>
            </a:r>
          </a:p>
        </p:txBody>
      </p:sp>
      <p:sp>
        <p:nvSpPr>
          <p:cNvPr id="13" name="文本框 12">
            <a:extLst>
              <a:ext uri="{FF2B5EF4-FFF2-40B4-BE49-F238E27FC236}">
                <a16:creationId xmlns:a16="http://schemas.microsoft.com/office/drawing/2014/main" id="{5F2F1460-6117-421F-8E67-F6CC999A23F0}"/>
              </a:ext>
            </a:extLst>
          </p:cNvPr>
          <p:cNvSpPr txBox="1"/>
          <p:nvPr/>
        </p:nvSpPr>
        <p:spPr>
          <a:xfrm>
            <a:off x="3481056" y="3004148"/>
            <a:ext cx="2327305" cy="2135136"/>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医用网络意识在解决各种老年病需求的推动下取得新发展。如阿尔茨海默症夺去了许多老年人的正常智力，却不会对老人的躯体造成损伤。</a:t>
            </a:r>
          </a:p>
        </p:txBody>
      </p:sp>
      <p:sp>
        <p:nvSpPr>
          <p:cNvPr id="14" name="文本框 13">
            <a:extLst>
              <a:ext uri="{FF2B5EF4-FFF2-40B4-BE49-F238E27FC236}">
                <a16:creationId xmlns:a16="http://schemas.microsoft.com/office/drawing/2014/main" id="{4646CA78-1410-494C-9FB4-A828493A5722}"/>
              </a:ext>
            </a:extLst>
          </p:cNvPr>
          <p:cNvSpPr txBox="1"/>
          <p:nvPr/>
        </p:nvSpPr>
        <p:spPr>
          <a:xfrm>
            <a:off x="6670514" y="2214688"/>
            <a:ext cx="1707204" cy="728533"/>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微软雅黑"/>
                <a:cs typeface="+mn-cs"/>
              </a:rPr>
              <a:t>商业领域</a:t>
            </a:r>
            <a:endParaRPr kumimoji="0" lang="en-US" altLang="zh-CN" sz="1800" b="1"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微软雅黑"/>
                <a:cs typeface="+mn-cs"/>
              </a:rPr>
              <a:t>云服务</a:t>
            </a:r>
          </a:p>
        </p:txBody>
      </p:sp>
      <p:sp>
        <p:nvSpPr>
          <p:cNvPr id="15" name="文本框 14">
            <a:extLst>
              <a:ext uri="{FF2B5EF4-FFF2-40B4-BE49-F238E27FC236}">
                <a16:creationId xmlns:a16="http://schemas.microsoft.com/office/drawing/2014/main" id="{250735B5-262C-4B1E-90BB-90CB4D09D5DC}"/>
              </a:ext>
            </a:extLst>
          </p:cNvPr>
          <p:cNvSpPr txBox="1"/>
          <p:nvPr/>
        </p:nvSpPr>
        <p:spPr>
          <a:xfrm>
            <a:off x="6360464" y="3004149"/>
            <a:ext cx="2327305" cy="2135136"/>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更多的信息被收集到了潜在的思维文件中，商业用途的云服务平台将出现。在陌生物理环境中，云服务可以迅速检测附近的可获取资源和潜在威胁</a:t>
            </a:r>
          </a:p>
        </p:txBody>
      </p:sp>
      <p:sp>
        <p:nvSpPr>
          <p:cNvPr id="16" name="文本框 15">
            <a:extLst>
              <a:ext uri="{FF2B5EF4-FFF2-40B4-BE49-F238E27FC236}">
                <a16:creationId xmlns:a16="http://schemas.microsoft.com/office/drawing/2014/main" id="{4684EF34-442E-4184-A59E-3EE4D38B008C}"/>
              </a:ext>
            </a:extLst>
          </p:cNvPr>
          <p:cNvSpPr txBox="1"/>
          <p:nvPr/>
        </p:nvSpPr>
        <p:spPr>
          <a:xfrm>
            <a:off x="9549921" y="2214686"/>
            <a:ext cx="1707204" cy="728533"/>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微软雅黑"/>
                <a:cs typeface="+mn-cs"/>
              </a:rPr>
              <a:t>人工智能实现核裂变</a:t>
            </a:r>
          </a:p>
        </p:txBody>
      </p:sp>
      <p:sp>
        <p:nvSpPr>
          <p:cNvPr id="17" name="文本框 16">
            <a:extLst>
              <a:ext uri="{FF2B5EF4-FFF2-40B4-BE49-F238E27FC236}">
                <a16:creationId xmlns:a16="http://schemas.microsoft.com/office/drawing/2014/main" id="{DE968ECA-A584-467A-8BA6-66C60F581552}"/>
              </a:ext>
            </a:extLst>
          </p:cNvPr>
          <p:cNvSpPr txBox="1"/>
          <p:nvPr/>
        </p:nvSpPr>
        <p:spPr>
          <a:xfrm>
            <a:off x="9239871" y="3004150"/>
            <a:ext cx="2327305" cy="2430602"/>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人类科技文明将加速，产生用现有思维模型无法精确预测的巨变。市场参与的人数越多，互相同时协作的人数越多 ，人类文明越过临界点产生链式反应的几率就越大</a:t>
            </a:r>
          </a:p>
        </p:txBody>
      </p:sp>
      <p:pic>
        <p:nvPicPr>
          <p:cNvPr id="19" name="图形 18" descr="聊天气泡 轮廓">
            <a:extLst>
              <a:ext uri="{FF2B5EF4-FFF2-40B4-BE49-F238E27FC236}">
                <a16:creationId xmlns:a16="http://schemas.microsoft.com/office/drawing/2014/main" id="{091CBC4C-06CE-4872-A7E8-08397E18BA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7423" y="1390549"/>
            <a:ext cx="805282" cy="805282"/>
          </a:xfrm>
          <a:prstGeom prst="rect">
            <a:avLst/>
          </a:prstGeom>
        </p:spPr>
      </p:pic>
      <p:pic>
        <p:nvPicPr>
          <p:cNvPr id="21" name="图形 20" descr="头上的大脑 轮廓">
            <a:extLst>
              <a:ext uri="{FF2B5EF4-FFF2-40B4-BE49-F238E27FC236}">
                <a16:creationId xmlns:a16="http://schemas.microsoft.com/office/drawing/2014/main" id="{ADF0373B-2206-42C6-A314-7E7E08E803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7608" y="1437274"/>
            <a:ext cx="711832" cy="711832"/>
          </a:xfrm>
          <a:prstGeom prst="rect">
            <a:avLst/>
          </a:prstGeom>
        </p:spPr>
      </p:pic>
      <p:pic>
        <p:nvPicPr>
          <p:cNvPr id="23" name="图形 22">
            <a:extLst>
              <a:ext uri="{FF2B5EF4-FFF2-40B4-BE49-F238E27FC236}">
                <a16:creationId xmlns:a16="http://schemas.microsoft.com/office/drawing/2014/main" id="{FF09EDF2-7068-4A5A-BC91-D3543E0FA5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165004" y="1434077"/>
            <a:ext cx="718225" cy="718225"/>
          </a:xfrm>
          <a:prstGeom prst="rect">
            <a:avLst/>
          </a:prstGeom>
        </p:spPr>
      </p:pic>
      <p:pic>
        <p:nvPicPr>
          <p:cNvPr id="25" name="图形 24" descr="网络 轮廓">
            <a:extLst>
              <a:ext uri="{FF2B5EF4-FFF2-40B4-BE49-F238E27FC236}">
                <a16:creationId xmlns:a16="http://schemas.microsoft.com/office/drawing/2014/main" id="{B34EDE01-C4E2-415A-B0C3-72B437DFB8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85596" y="1434077"/>
            <a:ext cx="718225" cy="718225"/>
          </a:xfrm>
          <a:prstGeom prst="rect">
            <a:avLst/>
          </a:prstGeom>
        </p:spPr>
      </p:pic>
      <p:sp>
        <p:nvSpPr>
          <p:cNvPr id="26" name="任意多边形: 形状 25">
            <a:extLst>
              <a:ext uri="{FF2B5EF4-FFF2-40B4-BE49-F238E27FC236}">
                <a16:creationId xmlns:a16="http://schemas.microsoft.com/office/drawing/2014/main" id="{04592185-3851-488E-BAA3-DC6790B24892}"/>
              </a:ext>
            </a:extLst>
          </p:cNvPr>
          <p:cNvSpPr/>
          <p:nvPr/>
        </p:nvSpPr>
        <p:spPr>
          <a:xfrm>
            <a:off x="5445760" y="6189478"/>
            <a:ext cx="6746240" cy="668522"/>
          </a:xfrm>
          <a:custGeom>
            <a:avLst/>
            <a:gdLst>
              <a:gd name="connsiteX0" fmla="*/ 3962400 w 6746240"/>
              <a:gd name="connsiteY0" fmla="*/ 1652 h 668522"/>
              <a:gd name="connsiteX1" fmla="*/ 6631652 w 6746240"/>
              <a:gd name="connsiteY1" fmla="*/ 460275 h 668522"/>
              <a:gd name="connsiteX2" fmla="*/ 6746240 w 6746240"/>
              <a:gd name="connsiteY2" fmla="*/ 490063 h 668522"/>
              <a:gd name="connsiteX3" fmla="*/ 6746240 w 6746240"/>
              <a:gd name="connsiteY3" fmla="*/ 668522 h 668522"/>
              <a:gd name="connsiteX4" fmla="*/ 11618 w 6746240"/>
              <a:gd name="connsiteY4" fmla="*/ 668522 h 668522"/>
              <a:gd name="connsiteX5" fmla="*/ 0 w 6746240"/>
              <a:gd name="connsiteY5" fmla="*/ 519812 h 668522"/>
              <a:gd name="connsiteX6" fmla="*/ 3962400 w 6746240"/>
              <a:gd name="connsiteY6" fmla="*/ 1652 h 6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668522">
                <a:moveTo>
                  <a:pt x="3962400" y="1652"/>
                </a:moveTo>
                <a:cubicBezTo>
                  <a:pt x="4815734" y="19115"/>
                  <a:pt x="5868359" y="263881"/>
                  <a:pt x="6631652" y="460275"/>
                </a:cubicBezTo>
                <a:lnTo>
                  <a:pt x="6746240" y="490063"/>
                </a:lnTo>
                <a:lnTo>
                  <a:pt x="6746240" y="668522"/>
                </a:lnTo>
                <a:lnTo>
                  <a:pt x="11618" y="668522"/>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任意多边形: 形状 23">
            <a:extLst>
              <a:ext uri="{FF2B5EF4-FFF2-40B4-BE49-F238E27FC236}">
                <a16:creationId xmlns:a16="http://schemas.microsoft.com/office/drawing/2014/main" id="{9079C604-3CAC-43BF-A22D-B51DBF35D577}"/>
              </a:ext>
            </a:extLst>
          </p:cNvPr>
          <p:cNvSpPr/>
          <p:nvPr/>
        </p:nvSpPr>
        <p:spPr>
          <a:xfrm>
            <a:off x="0" y="6277862"/>
            <a:ext cx="10007768" cy="580138"/>
          </a:xfrm>
          <a:custGeom>
            <a:avLst/>
            <a:gdLst>
              <a:gd name="connsiteX0" fmla="*/ 0 w 10007768"/>
              <a:gd name="connsiteY0" fmla="*/ 278 h 580138"/>
              <a:gd name="connsiteX1" fmla="*/ 648084 w 10007768"/>
              <a:gd name="connsiteY1" fmla="*/ 120974 h 580138"/>
              <a:gd name="connsiteX2" fmla="*/ 2904564 w 10007768"/>
              <a:gd name="connsiteY2" fmla="*/ 337597 h 580138"/>
              <a:gd name="connsiteX3" fmla="*/ 6929717 w 10007768"/>
              <a:gd name="connsiteY3" fmla="*/ 14868 h 580138"/>
              <a:gd name="connsiteX4" fmla="*/ 9640665 w 10007768"/>
              <a:gd name="connsiteY4" fmla="*/ 486697 h 580138"/>
              <a:gd name="connsiteX5" fmla="*/ 10007768 w 10007768"/>
              <a:gd name="connsiteY5" fmla="*/ 580138 h 580138"/>
              <a:gd name="connsiteX6" fmla="*/ 0 w 10007768"/>
              <a:gd name="connsiteY6" fmla="*/ 580138 h 58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7768" h="580138">
                <a:moveTo>
                  <a:pt x="0" y="278"/>
                </a:moveTo>
                <a:lnTo>
                  <a:pt x="648084" y="120974"/>
                </a:lnTo>
                <a:cubicBezTo>
                  <a:pt x="1322714" y="239826"/>
                  <a:pt x="2036108" y="335356"/>
                  <a:pt x="2904564" y="337597"/>
                </a:cubicBezTo>
                <a:cubicBezTo>
                  <a:pt x="4062505" y="340585"/>
                  <a:pt x="5528235" y="-83744"/>
                  <a:pt x="6929717" y="14868"/>
                </a:cubicBezTo>
                <a:cubicBezTo>
                  <a:pt x="7805644" y="76501"/>
                  <a:pt x="8716588" y="258947"/>
                  <a:pt x="9640665" y="486697"/>
                </a:cubicBezTo>
                <a:lnTo>
                  <a:pt x="10007768" y="580138"/>
                </a:lnTo>
                <a:lnTo>
                  <a:pt x="0" y="580138"/>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662885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96E210A2-B791-4791-8B3E-969CF9B6F9AF}"/>
              </a:ext>
            </a:extLst>
          </p:cNvPr>
          <p:cNvSpPr/>
          <p:nvPr/>
        </p:nvSpPr>
        <p:spPr>
          <a:xfrm>
            <a:off x="764893" y="1996488"/>
            <a:ext cx="3283974" cy="2741767"/>
          </a:xfrm>
          <a:prstGeom prst="roundRect">
            <a:avLst>
              <a:gd name="adj" fmla="val 4996"/>
            </a:avLst>
          </a:prstGeom>
          <a:solidFill>
            <a:schemeClr val="accent2"/>
          </a:solidFill>
          <a:ln>
            <a:noFill/>
          </a:ln>
          <a:effectLst>
            <a:outerShdw blurRad="203200" dist="88900" dir="5400000" sx="99000" sy="99000" algn="t" rotWithShape="0">
              <a:schemeClr val="accent2">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0E42507F-6F23-435D-B94A-90B0A6480E5E}"/>
              </a:ext>
            </a:extLst>
          </p:cNvPr>
          <p:cNvSpPr>
            <a:spLocks noGrp="1"/>
          </p:cNvSpPr>
          <p:nvPr>
            <p:ph type="body" sz="quarter" idx="10"/>
          </p:nvPr>
        </p:nvSpPr>
        <p:spPr/>
        <p:txBody>
          <a:bodyPr/>
          <a:lstStyle/>
          <a:p>
            <a:r>
              <a:rPr lang="zh-CN" altLang="en-US" dirty="0"/>
              <a:t>三大类社交媒体</a:t>
            </a:r>
          </a:p>
        </p:txBody>
      </p:sp>
      <p:sp>
        <p:nvSpPr>
          <p:cNvPr id="3" name="文本框 2">
            <a:extLst>
              <a:ext uri="{FF2B5EF4-FFF2-40B4-BE49-F238E27FC236}">
                <a16:creationId xmlns:a16="http://schemas.microsoft.com/office/drawing/2014/main" id="{3DC8CEE6-3044-4A6E-95BE-BF12E2116473}"/>
              </a:ext>
            </a:extLst>
          </p:cNvPr>
          <p:cNvSpPr txBox="1"/>
          <p:nvPr/>
        </p:nvSpPr>
        <p:spPr>
          <a:xfrm>
            <a:off x="1852882" y="2504768"/>
            <a:ext cx="1107996" cy="369332"/>
          </a:xfrm>
          <a:prstGeom prst="rect">
            <a:avLst/>
          </a:prstGeom>
          <a:noFill/>
        </p:spPr>
        <p:txBody>
          <a:bodyPr wrap="none" rtlCol="0">
            <a:spAutoFit/>
          </a:bodyPr>
          <a:lstStyle/>
          <a:p>
            <a:r>
              <a:rPr lang="zh-CN" altLang="en-US" b="1" dirty="0">
                <a:solidFill>
                  <a:schemeClr val="bg1"/>
                </a:solidFill>
              </a:rPr>
              <a:t>视频社交</a:t>
            </a:r>
          </a:p>
        </p:txBody>
      </p:sp>
      <p:sp>
        <p:nvSpPr>
          <p:cNvPr id="4" name="文本框 3">
            <a:extLst>
              <a:ext uri="{FF2B5EF4-FFF2-40B4-BE49-F238E27FC236}">
                <a16:creationId xmlns:a16="http://schemas.microsoft.com/office/drawing/2014/main" id="{4C094218-1FB0-4604-9A36-05AE2DBC9D27}"/>
              </a:ext>
            </a:extLst>
          </p:cNvPr>
          <p:cNvSpPr txBox="1"/>
          <p:nvPr/>
        </p:nvSpPr>
        <p:spPr>
          <a:xfrm>
            <a:off x="1023155" y="2960941"/>
            <a:ext cx="2767450" cy="1544205"/>
          </a:xfrm>
          <a:prstGeom prst="rect">
            <a:avLst/>
          </a:prstGeom>
          <a:noFill/>
        </p:spPr>
        <p:txBody>
          <a:bodyPr wrap="square" rtlCol="0">
            <a:spAutoFit/>
          </a:bodyPr>
          <a:lstStyle/>
          <a:p>
            <a:pPr algn="just" hangingPunct="0">
              <a:lnSpc>
                <a:spcPct val="120000"/>
              </a:lnSpc>
            </a:pPr>
            <a:r>
              <a:rPr lang="zh-CN" altLang="en-US" sz="1600" dirty="0">
                <a:solidFill>
                  <a:schemeClr val="bg1"/>
                </a:solidFill>
              </a:rPr>
              <a:t>三大视频短视频平台</a:t>
            </a:r>
            <a:r>
              <a:rPr lang="en-US" altLang="zh-CN" sz="1600" dirty="0">
                <a:solidFill>
                  <a:schemeClr val="bg1"/>
                </a:solidFill>
              </a:rPr>
              <a:t>A</a:t>
            </a:r>
            <a:r>
              <a:rPr lang="zh-CN" altLang="en-US" sz="1600" dirty="0">
                <a:solidFill>
                  <a:schemeClr val="bg1"/>
                </a:solidFill>
              </a:rPr>
              <a:t>平台、</a:t>
            </a:r>
            <a:r>
              <a:rPr lang="en-US" altLang="zh-CN" sz="1600" dirty="0">
                <a:solidFill>
                  <a:schemeClr val="bg1"/>
                </a:solidFill>
              </a:rPr>
              <a:t>B</a:t>
            </a:r>
            <a:r>
              <a:rPr lang="zh-CN" altLang="en-US" sz="1600" dirty="0">
                <a:solidFill>
                  <a:schemeClr val="bg1"/>
                </a:solidFill>
              </a:rPr>
              <a:t>平台、</a:t>
            </a:r>
            <a:r>
              <a:rPr lang="en-US" altLang="zh-CN" sz="1600" dirty="0">
                <a:solidFill>
                  <a:schemeClr val="bg1"/>
                </a:solidFill>
              </a:rPr>
              <a:t>C</a:t>
            </a:r>
            <a:r>
              <a:rPr lang="zh-CN" altLang="en-US" sz="1600" dirty="0">
                <a:solidFill>
                  <a:schemeClr val="bg1"/>
                </a:solidFill>
              </a:rPr>
              <a:t>平台竞争激烈，抢夺市场份额，资本进入头部应用，</a:t>
            </a:r>
            <a:r>
              <a:rPr lang="en-US" altLang="zh-CN" sz="1600" dirty="0">
                <a:solidFill>
                  <a:schemeClr val="bg1"/>
                </a:solidFill>
              </a:rPr>
              <a:t>D</a:t>
            </a:r>
            <a:r>
              <a:rPr lang="zh-CN" altLang="en-US" sz="1600" dirty="0">
                <a:solidFill>
                  <a:schemeClr val="bg1"/>
                </a:solidFill>
              </a:rPr>
              <a:t>平台推出电商号扶持政策</a:t>
            </a:r>
          </a:p>
        </p:txBody>
      </p:sp>
      <p:sp>
        <p:nvSpPr>
          <p:cNvPr id="6" name="矩形: 圆角 5">
            <a:extLst>
              <a:ext uri="{FF2B5EF4-FFF2-40B4-BE49-F238E27FC236}">
                <a16:creationId xmlns:a16="http://schemas.microsoft.com/office/drawing/2014/main" id="{90924E87-B843-4CBB-9A7F-EB1B0854FEAA}"/>
              </a:ext>
            </a:extLst>
          </p:cNvPr>
          <p:cNvSpPr/>
          <p:nvPr/>
        </p:nvSpPr>
        <p:spPr>
          <a:xfrm>
            <a:off x="4454013" y="2582130"/>
            <a:ext cx="3283974" cy="2741767"/>
          </a:xfrm>
          <a:prstGeom prst="roundRect">
            <a:avLst>
              <a:gd name="adj" fmla="val 4996"/>
            </a:avLst>
          </a:prstGeom>
          <a:solidFill>
            <a:schemeClr val="accent3"/>
          </a:solidFill>
          <a:ln>
            <a:noFill/>
          </a:ln>
          <a:effectLst>
            <a:outerShdw blurRad="203200" dist="88900" dir="5400000" sx="99000" sy="99000" algn="t" rotWithShape="0">
              <a:schemeClr val="accent2">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DE8D45FF-E790-47A8-8707-3289AC8BDF54}"/>
              </a:ext>
            </a:extLst>
          </p:cNvPr>
          <p:cNvSpPr txBox="1"/>
          <p:nvPr/>
        </p:nvSpPr>
        <p:spPr>
          <a:xfrm>
            <a:off x="5542002" y="3090410"/>
            <a:ext cx="1107996" cy="369332"/>
          </a:xfrm>
          <a:prstGeom prst="rect">
            <a:avLst/>
          </a:prstGeom>
          <a:noFill/>
        </p:spPr>
        <p:txBody>
          <a:bodyPr wrap="none" rtlCol="0">
            <a:spAutoFit/>
          </a:bodyPr>
          <a:lstStyle/>
          <a:p>
            <a:r>
              <a:rPr lang="zh-CN" altLang="en-US" b="1" dirty="0">
                <a:solidFill>
                  <a:schemeClr val="bg1"/>
                </a:solidFill>
              </a:rPr>
              <a:t>平台社交</a:t>
            </a:r>
          </a:p>
        </p:txBody>
      </p:sp>
      <p:sp>
        <p:nvSpPr>
          <p:cNvPr id="8" name="文本框 7">
            <a:extLst>
              <a:ext uri="{FF2B5EF4-FFF2-40B4-BE49-F238E27FC236}">
                <a16:creationId xmlns:a16="http://schemas.microsoft.com/office/drawing/2014/main" id="{89F22D3D-3375-46F0-A4BA-85D087334C34}"/>
              </a:ext>
            </a:extLst>
          </p:cNvPr>
          <p:cNvSpPr txBox="1"/>
          <p:nvPr/>
        </p:nvSpPr>
        <p:spPr>
          <a:xfrm>
            <a:off x="4712275" y="3546583"/>
            <a:ext cx="2767450" cy="1544205"/>
          </a:xfrm>
          <a:prstGeom prst="rect">
            <a:avLst/>
          </a:prstGeom>
          <a:noFill/>
        </p:spPr>
        <p:txBody>
          <a:bodyPr wrap="square" rtlCol="0">
            <a:spAutoFit/>
          </a:bodyPr>
          <a:lstStyle/>
          <a:p>
            <a:pPr algn="just" hangingPunct="0">
              <a:lnSpc>
                <a:spcPct val="120000"/>
              </a:lnSpc>
            </a:pPr>
            <a:r>
              <a:rPr lang="en-US" altLang="zh-CN" sz="1600" dirty="0">
                <a:solidFill>
                  <a:schemeClr val="bg1"/>
                </a:solidFill>
              </a:rPr>
              <a:t>A</a:t>
            </a:r>
            <a:r>
              <a:rPr lang="zh-CN" altLang="en-US" sz="1600" dirty="0">
                <a:solidFill>
                  <a:schemeClr val="bg1"/>
                </a:solidFill>
              </a:rPr>
              <a:t>产品和</a:t>
            </a:r>
            <a:r>
              <a:rPr lang="en-US" altLang="zh-CN" sz="1600" dirty="0">
                <a:solidFill>
                  <a:schemeClr val="bg1"/>
                </a:solidFill>
              </a:rPr>
              <a:t>B</a:t>
            </a:r>
            <a:r>
              <a:rPr lang="zh-CN" altLang="en-US" sz="1600" dirty="0">
                <a:solidFill>
                  <a:schemeClr val="bg1"/>
                </a:solidFill>
              </a:rPr>
              <a:t>产品持续强势领先；某某某产品、某某某某产品等功能性平台逐渐社交化；</a:t>
            </a:r>
            <a:r>
              <a:rPr lang="en-US" altLang="zh-CN" sz="1600" dirty="0">
                <a:solidFill>
                  <a:schemeClr val="bg1"/>
                </a:solidFill>
              </a:rPr>
              <a:t>C</a:t>
            </a:r>
            <a:r>
              <a:rPr lang="zh-CN" altLang="en-US" sz="1600" dirty="0">
                <a:solidFill>
                  <a:schemeClr val="bg1"/>
                </a:solidFill>
              </a:rPr>
              <a:t>产品、</a:t>
            </a:r>
            <a:r>
              <a:rPr lang="en-US" altLang="zh-CN" sz="1600" dirty="0">
                <a:solidFill>
                  <a:schemeClr val="bg1"/>
                </a:solidFill>
              </a:rPr>
              <a:t>D</a:t>
            </a:r>
            <a:r>
              <a:rPr lang="zh-CN" altLang="en-US" sz="1600" dirty="0">
                <a:solidFill>
                  <a:schemeClr val="bg1"/>
                </a:solidFill>
              </a:rPr>
              <a:t>产品、</a:t>
            </a:r>
            <a:r>
              <a:rPr lang="en-US" altLang="zh-CN" sz="1600" dirty="0">
                <a:solidFill>
                  <a:schemeClr val="bg1"/>
                </a:solidFill>
              </a:rPr>
              <a:t>E</a:t>
            </a:r>
            <a:r>
              <a:rPr lang="zh-CN" altLang="en-US" sz="1600" dirty="0">
                <a:solidFill>
                  <a:schemeClr val="bg1"/>
                </a:solidFill>
              </a:rPr>
              <a:t>产品等社区类应用逐渐圈层化</a:t>
            </a:r>
          </a:p>
        </p:txBody>
      </p:sp>
      <p:sp>
        <p:nvSpPr>
          <p:cNvPr id="9" name="矩形: 圆角 8">
            <a:extLst>
              <a:ext uri="{FF2B5EF4-FFF2-40B4-BE49-F238E27FC236}">
                <a16:creationId xmlns:a16="http://schemas.microsoft.com/office/drawing/2014/main" id="{BECBFF23-4A8C-45DC-ACA0-619BC76494B0}"/>
              </a:ext>
            </a:extLst>
          </p:cNvPr>
          <p:cNvSpPr/>
          <p:nvPr/>
        </p:nvSpPr>
        <p:spPr>
          <a:xfrm>
            <a:off x="8143133" y="1996488"/>
            <a:ext cx="3283974" cy="2741767"/>
          </a:xfrm>
          <a:prstGeom prst="roundRect">
            <a:avLst>
              <a:gd name="adj" fmla="val 4996"/>
            </a:avLst>
          </a:prstGeom>
          <a:solidFill>
            <a:schemeClr val="accent2"/>
          </a:solidFill>
          <a:ln>
            <a:noFill/>
          </a:ln>
          <a:effectLst>
            <a:outerShdw blurRad="203200" dist="88900" dir="5400000" sx="99000" sy="99000" algn="t" rotWithShape="0">
              <a:schemeClr val="accent2">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6A293A48-4668-4703-BEC9-3BFA4DC1093F}"/>
              </a:ext>
            </a:extLst>
          </p:cNvPr>
          <p:cNvSpPr txBox="1"/>
          <p:nvPr/>
        </p:nvSpPr>
        <p:spPr>
          <a:xfrm>
            <a:off x="9231122" y="2504768"/>
            <a:ext cx="1107996" cy="369332"/>
          </a:xfrm>
          <a:prstGeom prst="rect">
            <a:avLst/>
          </a:prstGeom>
          <a:noFill/>
        </p:spPr>
        <p:txBody>
          <a:bodyPr wrap="none" rtlCol="0">
            <a:spAutoFit/>
          </a:bodyPr>
          <a:lstStyle/>
          <a:p>
            <a:r>
              <a:rPr lang="zh-CN" altLang="en-US" b="1" dirty="0">
                <a:solidFill>
                  <a:schemeClr val="bg1"/>
                </a:solidFill>
              </a:rPr>
              <a:t>内容社交</a:t>
            </a:r>
          </a:p>
        </p:txBody>
      </p:sp>
      <p:sp>
        <p:nvSpPr>
          <p:cNvPr id="11" name="文本框 10">
            <a:extLst>
              <a:ext uri="{FF2B5EF4-FFF2-40B4-BE49-F238E27FC236}">
                <a16:creationId xmlns:a16="http://schemas.microsoft.com/office/drawing/2014/main" id="{249DC579-E6A7-4AF6-996A-DD48E9B2D366}"/>
              </a:ext>
            </a:extLst>
          </p:cNvPr>
          <p:cNvSpPr txBox="1"/>
          <p:nvPr/>
        </p:nvSpPr>
        <p:spPr>
          <a:xfrm>
            <a:off x="8401395" y="2960941"/>
            <a:ext cx="2767450" cy="1544205"/>
          </a:xfrm>
          <a:prstGeom prst="rect">
            <a:avLst/>
          </a:prstGeom>
          <a:noFill/>
        </p:spPr>
        <p:txBody>
          <a:bodyPr wrap="square" rtlCol="0">
            <a:spAutoFit/>
          </a:bodyPr>
          <a:lstStyle/>
          <a:p>
            <a:pPr algn="just" hangingPunct="0">
              <a:lnSpc>
                <a:spcPct val="120000"/>
              </a:lnSpc>
            </a:pPr>
            <a:r>
              <a:rPr lang="zh-CN" altLang="en-US" sz="1600" dirty="0">
                <a:solidFill>
                  <a:schemeClr val="bg1"/>
                </a:solidFill>
              </a:rPr>
              <a:t>大量趣缘、泛娱乐化产品进入市场，抢夺年轻人的流量，</a:t>
            </a:r>
            <a:r>
              <a:rPr lang="en-US" altLang="zh-CN" sz="1600" dirty="0">
                <a:solidFill>
                  <a:schemeClr val="bg1"/>
                </a:solidFill>
              </a:rPr>
              <a:t>A</a:t>
            </a:r>
            <a:r>
              <a:rPr lang="zh-CN" altLang="en-US" sz="1600" dirty="0">
                <a:solidFill>
                  <a:schemeClr val="bg1"/>
                </a:solidFill>
              </a:rPr>
              <a:t>平台、</a:t>
            </a:r>
            <a:r>
              <a:rPr lang="en-US" altLang="zh-CN" sz="1600" dirty="0">
                <a:solidFill>
                  <a:schemeClr val="bg1"/>
                </a:solidFill>
              </a:rPr>
              <a:t>B</a:t>
            </a:r>
            <a:r>
              <a:rPr lang="zh-CN" altLang="en-US" sz="1600" dirty="0">
                <a:solidFill>
                  <a:schemeClr val="bg1"/>
                </a:solidFill>
              </a:rPr>
              <a:t>平台等应用付费会员数量增加，实现营收增长</a:t>
            </a:r>
          </a:p>
        </p:txBody>
      </p:sp>
      <p:sp>
        <p:nvSpPr>
          <p:cNvPr id="17" name="椭圆 16">
            <a:extLst>
              <a:ext uri="{FF2B5EF4-FFF2-40B4-BE49-F238E27FC236}">
                <a16:creationId xmlns:a16="http://schemas.microsoft.com/office/drawing/2014/main" id="{74A22141-C5CD-4D67-9431-0461F2F5D176}"/>
              </a:ext>
            </a:extLst>
          </p:cNvPr>
          <p:cNvSpPr/>
          <p:nvPr/>
        </p:nvSpPr>
        <p:spPr>
          <a:xfrm>
            <a:off x="2041120" y="1630728"/>
            <a:ext cx="731520" cy="731520"/>
          </a:xfrm>
          <a:prstGeom prst="ellipse">
            <a:avLst/>
          </a:prstGeom>
          <a:solidFill>
            <a:schemeClr val="accent5"/>
          </a:solidFill>
          <a:ln>
            <a:noFill/>
          </a:ln>
          <a:effectLst>
            <a:outerShdw blurRad="114300" algn="ctr" rotWithShape="0">
              <a:schemeClr val="accent2">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6CD16CB-51A7-4F12-A088-E3AC42532C51}"/>
              </a:ext>
            </a:extLst>
          </p:cNvPr>
          <p:cNvSpPr/>
          <p:nvPr/>
        </p:nvSpPr>
        <p:spPr>
          <a:xfrm>
            <a:off x="5730240" y="2214111"/>
            <a:ext cx="731520" cy="731520"/>
          </a:xfrm>
          <a:prstGeom prst="ellipse">
            <a:avLst/>
          </a:prstGeom>
          <a:solidFill>
            <a:schemeClr val="accent5"/>
          </a:solidFill>
          <a:ln>
            <a:noFill/>
          </a:ln>
          <a:effectLst>
            <a:outerShdw blurRad="114300" algn="ctr" rotWithShape="0">
              <a:schemeClr val="accent2">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54F6C7B1-FD0F-458F-A7FA-6E992E823CB8}"/>
              </a:ext>
            </a:extLst>
          </p:cNvPr>
          <p:cNvSpPr/>
          <p:nvPr/>
        </p:nvSpPr>
        <p:spPr>
          <a:xfrm>
            <a:off x="9419360" y="1630728"/>
            <a:ext cx="731520" cy="731520"/>
          </a:xfrm>
          <a:prstGeom prst="ellipse">
            <a:avLst/>
          </a:prstGeom>
          <a:solidFill>
            <a:schemeClr val="accent5"/>
          </a:solidFill>
          <a:ln>
            <a:noFill/>
          </a:ln>
          <a:effectLst>
            <a:outerShdw blurRad="114300" algn="ctr" rotWithShape="0">
              <a:schemeClr val="accent2">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台">
            <a:extLst>
              <a:ext uri="{FF2B5EF4-FFF2-40B4-BE49-F238E27FC236}">
                <a16:creationId xmlns:a16="http://schemas.microsoft.com/office/drawing/2014/main" id="{9C9BE153-6DD1-49D8-B9C5-92F43CB0E9FA}"/>
              </a:ext>
            </a:extLst>
          </p:cNvPr>
          <p:cNvSpPr/>
          <p:nvPr/>
        </p:nvSpPr>
        <p:spPr>
          <a:xfrm>
            <a:off x="5879386" y="2414721"/>
            <a:ext cx="433225" cy="346285"/>
          </a:xfrm>
          <a:custGeom>
            <a:avLst/>
            <a:gdLst>
              <a:gd name="connsiteX0" fmla="*/ 235291 w 607618"/>
              <a:gd name="connsiteY0" fmla="*/ 444347 h 485681"/>
              <a:gd name="connsiteX1" fmla="*/ 227534 w 607618"/>
              <a:gd name="connsiteY1" fmla="*/ 475347 h 485681"/>
              <a:gd name="connsiteX2" fmla="*/ 372328 w 607618"/>
              <a:gd name="connsiteY2" fmla="*/ 475347 h 485681"/>
              <a:gd name="connsiteX3" fmla="*/ 359400 w 607618"/>
              <a:gd name="connsiteY3" fmla="*/ 444347 h 485681"/>
              <a:gd name="connsiteX4" fmla="*/ 33613 w 607618"/>
              <a:gd name="connsiteY4" fmla="*/ 397845 h 485681"/>
              <a:gd name="connsiteX5" fmla="*/ 25856 w 607618"/>
              <a:gd name="connsiteY5" fmla="*/ 434013 h 485681"/>
              <a:gd name="connsiteX6" fmla="*/ 584348 w 607618"/>
              <a:gd name="connsiteY6" fmla="*/ 434013 h 485681"/>
              <a:gd name="connsiteX7" fmla="*/ 574005 w 607618"/>
              <a:gd name="connsiteY7" fmla="*/ 397845 h 485681"/>
              <a:gd name="connsiteX8" fmla="*/ 25856 w 607618"/>
              <a:gd name="connsiteY8" fmla="*/ 382345 h 485681"/>
              <a:gd name="connsiteX9" fmla="*/ 581762 w 607618"/>
              <a:gd name="connsiteY9" fmla="*/ 382345 h 485681"/>
              <a:gd name="connsiteX10" fmla="*/ 597276 w 607618"/>
              <a:gd name="connsiteY10" fmla="*/ 392679 h 485681"/>
              <a:gd name="connsiteX11" fmla="*/ 607618 w 607618"/>
              <a:gd name="connsiteY11" fmla="*/ 436596 h 485681"/>
              <a:gd name="connsiteX12" fmla="*/ 607618 w 607618"/>
              <a:gd name="connsiteY12" fmla="*/ 441763 h 485681"/>
              <a:gd name="connsiteX13" fmla="*/ 607618 w 607618"/>
              <a:gd name="connsiteY13" fmla="*/ 470181 h 485681"/>
              <a:gd name="connsiteX14" fmla="*/ 592105 w 607618"/>
              <a:gd name="connsiteY14" fmla="*/ 485681 h 485681"/>
              <a:gd name="connsiteX15" fmla="*/ 15514 w 607618"/>
              <a:gd name="connsiteY15" fmla="*/ 485681 h 485681"/>
              <a:gd name="connsiteX16" fmla="*/ 0 w 607618"/>
              <a:gd name="connsiteY16" fmla="*/ 470181 h 485681"/>
              <a:gd name="connsiteX17" fmla="*/ 0 w 607618"/>
              <a:gd name="connsiteY17" fmla="*/ 441763 h 485681"/>
              <a:gd name="connsiteX18" fmla="*/ 2586 w 607618"/>
              <a:gd name="connsiteY18" fmla="*/ 436596 h 485681"/>
              <a:gd name="connsiteX19" fmla="*/ 12928 w 607618"/>
              <a:gd name="connsiteY19" fmla="*/ 392679 h 485681"/>
              <a:gd name="connsiteX20" fmla="*/ 25856 w 607618"/>
              <a:gd name="connsiteY20" fmla="*/ 382345 h 485681"/>
              <a:gd name="connsiteX21" fmla="*/ 56779 w 607618"/>
              <a:gd name="connsiteY21" fmla="*/ 43906 h 485681"/>
              <a:gd name="connsiteX22" fmla="*/ 56779 w 607618"/>
              <a:gd name="connsiteY22" fmla="*/ 328002 h 485681"/>
              <a:gd name="connsiteX23" fmla="*/ 553321 w 607618"/>
              <a:gd name="connsiteY23" fmla="*/ 328002 h 485681"/>
              <a:gd name="connsiteX24" fmla="*/ 553321 w 607618"/>
              <a:gd name="connsiteY24" fmla="*/ 43906 h 485681"/>
              <a:gd name="connsiteX25" fmla="*/ 33503 w 607618"/>
              <a:gd name="connsiteY25" fmla="*/ 0 h 485681"/>
              <a:gd name="connsiteX26" fmla="*/ 576596 w 607618"/>
              <a:gd name="connsiteY26" fmla="*/ 0 h 485681"/>
              <a:gd name="connsiteX27" fmla="*/ 597285 w 607618"/>
              <a:gd name="connsiteY27" fmla="*/ 20662 h 485681"/>
              <a:gd name="connsiteX28" fmla="*/ 597285 w 607618"/>
              <a:gd name="connsiteY28" fmla="*/ 351247 h 485681"/>
              <a:gd name="connsiteX29" fmla="*/ 576596 w 607618"/>
              <a:gd name="connsiteY29" fmla="*/ 374491 h 485681"/>
              <a:gd name="connsiteX30" fmla="*/ 33503 w 607618"/>
              <a:gd name="connsiteY30" fmla="*/ 374491 h 485681"/>
              <a:gd name="connsiteX31" fmla="*/ 12814 w 607618"/>
              <a:gd name="connsiteY31" fmla="*/ 351247 h 485681"/>
              <a:gd name="connsiteX32" fmla="*/ 12814 w 607618"/>
              <a:gd name="connsiteY32" fmla="*/ 20662 h 485681"/>
              <a:gd name="connsiteX33" fmla="*/ 33503 w 607618"/>
              <a:gd name="connsiteY33" fmla="*/ 0 h 48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618" h="485681">
                <a:moveTo>
                  <a:pt x="235291" y="444347"/>
                </a:moveTo>
                <a:lnTo>
                  <a:pt x="227534" y="475347"/>
                </a:lnTo>
                <a:lnTo>
                  <a:pt x="372328" y="475347"/>
                </a:lnTo>
                <a:lnTo>
                  <a:pt x="359400" y="444347"/>
                </a:lnTo>
                <a:close/>
                <a:moveTo>
                  <a:pt x="33613" y="397845"/>
                </a:moveTo>
                <a:lnTo>
                  <a:pt x="25856" y="434013"/>
                </a:lnTo>
                <a:lnTo>
                  <a:pt x="584348" y="434013"/>
                </a:lnTo>
                <a:lnTo>
                  <a:pt x="574005" y="397845"/>
                </a:lnTo>
                <a:close/>
                <a:moveTo>
                  <a:pt x="25856" y="382345"/>
                </a:moveTo>
                <a:lnTo>
                  <a:pt x="581762" y="382345"/>
                </a:lnTo>
                <a:cubicBezTo>
                  <a:pt x="589519" y="382345"/>
                  <a:pt x="594690" y="384928"/>
                  <a:pt x="597276" y="392679"/>
                </a:cubicBezTo>
                <a:lnTo>
                  <a:pt x="607618" y="436596"/>
                </a:lnTo>
                <a:cubicBezTo>
                  <a:pt x="607618" y="439180"/>
                  <a:pt x="607618" y="441763"/>
                  <a:pt x="607618" y="441763"/>
                </a:cubicBezTo>
                <a:lnTo>
                  <a:pt x="607618" y="470181"/>
                </a:lnTo>
                <a:cubicBezTo>
                  <a:pt x="607618" y="477931"/>
                  <a:pt x="602447" y="485681"/>
                  <a:pt x="592105" y="485681"/>
                </a:cubicBezTo>
                <a:lnTo>
                  <a:pt x="15514" y="485681"/>
                </a:lnTo>
                <a:cubicBezTo>
                  <a:pt x="7757" y="485681"/>
                  <a:pt x="0" y="477931"/>
                  <a:pt x="0" y="470181"/>
                </a:cubicBezTo>
                <a:lnTo>
                  <a:pt x="0" y="441763"/>
                </a:lnTo>
                <a:cubicBezTo>
                  <a:pt x="0" y="439180"/>
                  <a:pt x="0" y="439180"/>
                  <a:pt x="2586" y="436596"/>
                </a:cubicBezTo>
                <a:lnTo>
                  <a:pt x="12928" y="392679"/>
                </a:lnTo>
                <a:cubicBezTo>
                  <a:pt x="12928" y="384928"/>
                  <a:pt x="18100" y="382345"/>
                  <a:pt x="25856" y="382345"/>
                </a:cubicBezTo>
                <a:close/>
                <a:moveTo>
                  <a:pt x="56779" y="43906"/>
                </a:moveTo>
                <a:lnTo>
                  <a:pt x="56779" y="328002"/>
                </a:lnTo>
                <a:lnTo>
                  <a:pt x="553321" y="328002"/>
                </a:lnTo>
                <a:lnTo>
                  <a:pt x="553321" y="43906"/>
                </a:lnTo>
                <a:close/>
                <a:moveTo>
                  <a:pt x="33503" y="0"/>
                </a:moveTo>
                <a:lnTo>
                  <a:pt x="576596" y="0"/>
                </a:lnTo>
                <a:cubicBezTo>
                  <a:pt x="586941" y="0"/>
                  <a:pt x="597285" y="7748"/>
                  <a:pt x="597285" y="20662"/>
                </a:cubicBezTo>
                <a:lnTo>
                  <a:pt x="597285" y="351247"/>
                </a:lnTo>
                <a:cubicBezTo>
                  <a:pt x="597285" y="364160"/>
                  <a:pt x="586941" y="374491"/>
                  <a:pt x="576596" y="374491"/>
                </a:cubicBezTo>
                <a:lnTo>
                  <a:pt x="33503" y="374491"/>
                </a:lnTo>
                <a:cubicBezTo>
                  <a:pt x="23159" y="374491"/>
                  <a:pt x="12814" y="364160"/>
                  <a:pt x="12814" y="351247"/>
                </a:cubicBezTo>
                <a:lnTo>
                  <a:pt x="12814" y="20662"/>
                </a:lnTo>
                <a:cubicBezTo>
                  <a:pt x="12814" y="7748"/>
                  <a:pt x="23159" y="0"/>
                  <a:pt x="3350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5" name="内容">
            <a:extLst>
              <a:ext uri="{FF2B5EF4-FFF2-40B4-BE49-F238E27FC236}">
                <a16:creationId xmlns:a16="http://schemas.microsoft.com/office/drawing/2014/main" id="{39EBFCC0-98D9-4559-A844-276A8A4B7570}"/>
              </a:ext>
            </a:extLst>
          </p:cNvPr>
          <p:cNvSpPr/>
          <p:nvPr/>
        </p:nvSpPr>
        <p:spPr>
          <a:xfrm>
            <a:off x="9568744" y="1833063"/>
            <a:ext cx="433225" cy="340408"/>
          </a:xfrm>
          <a:custGeom>
            <a:avLst/>
            <a:gdLst>
              <a:gd name="T0" fmla="*/ 10000 w 11200"/>
              <a:gd name="T1" fmla="*/ 8000 h 8800"/>
              <a:gd name="T2" fmla="*/ 10400 w 11200"/>
              <a:gd name="T3" fmla="*/ 7600 h 8800"/>
              <a:gd name="T4" fmla="*/ 10400 w 11200"/>
              <a:gd name="T5" fmla="*/ 1200 h 8800"/>
              <a:gd name="T6" fmla="*/ 10000 w 11200"/>
              <a:gd name="T7" fmla="*/ 800 h 8800"/>
              <a:gd name="T8" fmla="*/ 1200 w 11200"/>
              <a:gd name="T9" fmla="*/ 800 h 8800"/>
              <a:gd name="T10" fmla="*/ 800 w 11200"/>
              <a:gd name="T11" fmla="*/ 1200 h 8800"/>
              <a:gd name="T12" fmla="*/ 800 w 11200"/>
              <a:gd name="T13" fmla="*/ 7600 h 8800"/>
              <a:gd name="T14" fmla="*/ 1200 w 11200"/>
              <a:gd name="T15" fmla="*/ 8000 h 8800"/>
              <a:gd name="T16" fmla="*/ 10000 w 11200"/>
              <a:gd name="T17" fmla="*/ 8000 h 8800"/>
              <a:gd name="T18" fmla="*/ 10000 w 11200"/>
              <a:gd name="T19" fmla="*/ 8800 h 8800"/>
              <a:gd name="T20" fmla="*/ 1200 w 11200"/>
              <a:gd name="T21" fmla="*/ 8800 h 8800"/>
              <a:gd name="T22" fmla="*/ 0 w 11200"/>
              <a:gd name="T23" fmla="*/ 7600 h 8800"/>
              <a:gd name="T24" fmla="*/ 0 w 11200"/>
              <a:gd name="T25" fmla="*/ 1200 h 8800"/>
              <a:gd name="T26" fmla="*/ 1200 w 11200"/>
              <a:gd name="T27" fmla="*/ 0 h 8800"/>
              <a:gd name="T28" fmla="*/ 10000 w 11200"/>
              <a:gd name="T29" fmla="*/ 0 h 8800"/>
              <a:gd name="T30" fmla="*/ 11200 w 11200"/>
              <a:gd name="T31" fmla="*/ 1200 h 8800"/>
              <a:gd name="T32" fmla="*/ 11200 w 11200"/>
              <a:gd name="T33" fmla="*/ 7600 h 8800"/>
              <a:gd name="T34" fmla="*/ 10000 w 11200"/>
              <a:gd name="T35" fmla="*/ 8800 h 8800"/>
              <a:gd name="T36" fmla="*/ 4000 w 11200"/>
              <a:gd name="T37" fmla="*/ 3400 h 8800"/>
              <a:gd name="T38" fmla="*/ 3630 w 11200"/>
              <a:gd name="T39" fmla="*/ 2846 h 8800"/>
              <a:gd name="T40" fmla="*/ 2976 w 11200"/>
              <a:gd name="T41" fmla="*/ 2976 h 8800"/>
              <a:gd name="T42" fmla="*/ 2846 w 11200"/>
              <a:gd name="T43" fmla="*/ 3630 h 8800"/>
              <a:gd name="T44" fmla="*/ 3400 w 11200"/>
              <a:gd name="T45" fmla="*/ 4000 h 8800"/>
              <a:gd name="T46" fmla="*/ 4000 w 11200"/>
              <a:gd name="T47" fmla="*/ 3400 h 8800"/>
              <a:gd name="T48" fmla="*/ 4800 w 11200"/>
              <a:gd name="T49" fmla="*/ 3400 h 8800"/>
              <a:gd name="T50" fmla="*/ 3936 w 11200"/>
              <a:gd name="T51" fmla="*/ 4693 h 8800"/>
              <a:gd name="T52" fmla="*/ 2410 w 11200"/>
              <a:gd name="T53" fmla="*/ 4390 h 8800"/>
              <a:gd name="T54" fmla="*/ 2107 w 11200"/>
              <a:gd name="T55" fmla="*/ 2864 h 8800"/>
              <a:gd name="T56" fmla="*/ 3400 w 11200"/>
              <a:gd name="T57" fmla="*/ 2000 h 8800"/>
              <a:gd name="T58" fmla="*/ 4800 w 11200"/>
              <a:gd name="T59" fmla="*/ 3400 h 8800"/>
              <a:gd name="T60" fmla="*/ 5496 w 11200"/>
              <a:gd name="T61" fmla="*/ 7468 h 8800"/>
              <a:gd name="T62" fmla="*/ 4916 w 11200"/>
              <a:gd name="T63" fmla="*/ 7514 h 8800"/>
              <a:gd name="T64" fmla="*/ 4904 w 11200"/>
              <a:gd name="T65" fmla="*/ 6932 h 8800"/>
              <a:gd name="T66" fmla="*/ 7092 w 11200"/>
              <a:gd name="T67" fmla="*/ 4532 h 8800"/>
              <a:gd name="T68" fmla="*/ 7684 w 11200"/>
              <a:gd name="T69" fmla="*/ 4532 h 8800"/>
              <a:gd name="T70" fmla="*/ 9096 w 11200"/>
              <a:gd name="T71" fmla="*/ 6084 h 8800"/>
              <a:gd name="T72" fmla="*/ 9084 w 11200"/>
              <a:gd name="T73" fmla="*/ 6666 h 8800"/>
              <a:gd name="T74" fmla="*/ 8504 w 11200"/>
              <a:gd name="T75" fmla="*/ 6620 h 8800"/>
              <a:gd name="T76" fmla="*/ 7388 w 11200"/>
              <a:gd name="T77" fmla="*/ 5392 h 8800"/>
              <a:gd name="T78" fmla="*/ 5496 w 11200"/>
              <a:gd name="T79" fmla="*/ 7468 h 8800"/>
              <a:gd name="T80" fmla="*/ 2672 w 11200"/>
              <a:gd name="T81" fmla="*/ 7492 h 8800"/>
              <a:gd name="T82" fmla="*/ 2127 w 11200"/>
              <a:gd name="T83" fmla="*/ 7454 h 8800"/>
              <a:gd name="T84" fmla="*/ 2128 w 11200"/>
              <a:gd name="T85" fmla="*/ 6908 h 8800"/>
              <a:gd name="T86" fmla="*/ 3860 w 11200"/>
              <a:gd name="T87" fmla="*/ 5308 h 8800"/>
              <a:gd name="T88" fmla="*/ 4400 w 11200"/>
              <a:gd name="T89" fmla="*/ 5308 h 8800"/>
              <a:gd name="T90" fmla="*/ 5072 w 11200"/>
              <a:gd name="T91" fmla="*/ 5924 h 8800"/>
              <a:gd name="T92" fmla="*/ 5094 w 11200"/>
              <a:gd name="T93" fmla="*/ 6490 h 8800"/>
              <a:gd name="T94" fmla="*/ 4528 w 11200"/>
              <a:gd name="T95" fmla="*/ 6512 h 8800"/>
              <a:gd name="T96" fmla="*/ 4128 w 11200"/>
              <a:gd name="T97" fmla="*/ 6148 h 8800"/>
              <a:gd name="T98" fmla="*/ 2672 w 11200"/>
              <a:gd name="T99" fmla="*/ 7492 h 8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200" h="8800">
                <a:moveTo>
                  <a:pt x="10000" y="8000"/>
                </a:moveTo>
                <a:cubicBezTo>
                  <a:pt x="10221" y="8000"/>
                  <a:pt x="10400" y="7821"/>
                  <a:pt x="10400" y="7600"/>
                </a:cubicBezTo>
                <a:lnTo>
                  <a:pt x="10400" y="1200"/>
                </a:lnTo>
                <a:cubicBezTo>
                  <a:pt x="10400" y="979"/>
                  <a:pt x="10221" y="800"/>
                  <a:pt x="10000" y="800"/>
                </a:cubicBezTo>
                <a:lnTo>
                  <a:pt x="1200" y="800"/>
                </a:lnTo>
                <a:cubicBezTo>
                  <a:pt x="979" y="800"/>
                  <a:pt x="800" y="979"/>
                  <a:pt x="800" y="1200"/>
                </a:cubicBezTo>
                <a:lnTo>
                  <a:pt x="800" y="7600"/>
                </a:lnTo>
                <a:cubicBezTo>
                  <a:pt x="800" y="7821"/>
                  <a:pt x="979" y="8000"/>
                  <a:pt x="1200" y="8000"/>
                </a:cubicBezTo>
                <a:lnTo>
                  <a:pt x="10000" y="8000"/>
                </a:lnTo>
                <a:close/>
                <a:moveTo>
                  <a:pt x="10000" y="8800"/>
                </a:moveTo>
                <a:lnTo>
                  <a:pt x="1200" y="8800"/>
                </a:lnTo>
                <a:cubicBezTo>
                  <a:pt x="537" y="8800"/>
                  <a:pt x="0" y="8263"/>
                  <a:pt x="0" y="7600"/>
                </a:cubicBezTo>
                <a:lnTo>
                  <a:pt x="0" y="1200"/>
                </a:lnTo>
                <a:cubicBezTo>
                  <a:pt x="0" y="537"/>
                  <a:pt x="537" y="0"/>
                  <a:pt x="1200" y="0"/>
                </a:cubicBezTo>
                <a:lnTo>
                  <a:pt x="10000" y="0"/>
                </a:lnTo>
                <a:cubicBezTo>
                  <a:pt x="10663" y="0"/>
                  <a:pt x="11200" y="537"/>
                  <a:pt x="11200" y="1200"/>
                </a:cubicBezTo>
                <a:lnTo>
                  <a:pt x="11200" y="7600"/>
                </a:lnTo>
                <a:cubicBezTo>
                  <a:pt x="11200" y="8263"/>
                  <a:pt x="10663" y="8800"/>
                  <a:pt x="10000" y="8800"/>
                </a:cubicBezTo>
                <a:close/>
                <a:moveTo>
                  <a:pt x="4000" y="3400"/>
                </a:moveTo>
                <a:cubicBezTo>
                  <a:pt x="4000" y="3157"/>
                  <a:pt x="3854" y="2939"/>
                  <a:pt x="3630" y="2846"/>
                </a:cubicBezTo>
                <a:cubicBezTo>
                  <a:pt x="3405" y="2753"/>
                  <a:pt x="3147" y="2804"/>
                  <a:pt x="2976" y="2976"/>
                </a:cubicBezTo>
                <a:cubicBezTo>
                  <a:pt x="2804" y="3147"/>
                  <a:pt x="2753" y="3405"/>
                  <a:pt x="2846" y="3630"/>
                </a:cubicBezTo>
                <a:cubicBezTo>
                  <a:pt x="2939" y="3854"/>
                  <a:pt x="3157" y="4000"/>
                  <a:pt x="3400" y="4000"/>
                </a:cubicBezTo>
                <a:cubicBezTo>
                  <a:pt x="3731" y="4000"/>
                  <a:pt x="4000" y="3731"/>
                  <a:pt x="4000" y="3400"/>
                </a:cubicBezTo>
                <a:close/>
                <a:moveTo>
                  <a:pt x="4800" y="3400"/>
                </a:moveTo>
                <a:cubicBezTo>
                  <a:pt x="4800" y="3966"/>
                  <a:pt x="4459" y="4477"/>
                  <a:pt x="3936" y="4693"/>
                </a:cubicBezTo>
                <a:cubicBezTo>
                  <a:pt x="3413" y="4910"/>
                  <a:pt x="2810" y="4790"/>
                  <a:pt x="2410" y="4390"/>
                </a:cubicBezTo>
                <a:cubicBezTo>
                  <a:pt x="2010" y="3990"/>
                  <a:pt x="1890" y="3387"/>
                  <a:pt x="2107" y="2864"/>
                </a:cubicBezTo>
                <a:cubicBezTo>
                  <a:pt x="2323" y="2341"/>
                  <a:pt x="2834" y="2000"/>
                  <a:pt x="3400" y="2000"/>
                </a:cubicBezTo>
                <a:cubicBezTo>
                  <a:pt x="4173" y="2000"/>
                  <a:pt x="4800" y="2627"/>
                  <a:pt x="4800" y="3400"/>
                </a:cubicBezTo>
                <a:close/>
                <a:moveTo>
                  <a:pt x="5496" y="7468"/>
                </a:moveTo>
                <a:cubicBezTo>
                  <a:pt x="5352" y="7648"/>
                  <a:pt x="5086" y="7669"/>
                  <a:pt x="4916" y="7514"/>
                </a:cubicBezTo>
                <a:cubicBezTo>
                  <a:pt x="4745" y="7360"/>
                  <a:pt x="4740" y="7093"/>
                  <a:pt x="4904" y="6932"/>
                </a:cubicBezTo>
                <a:lnTo>
                  <a:pt x="7092" y="4532"/>
                </a:lnTo>
                <a:cubicBezTo>
                  <a:pt x="7251" y="4357"/>
                  <a:pt x="7525" y="4357"/>
                  <a:pt x="7684" y="4532"/>
                </a:cubicBezTo>
                <a:lnTo>
                  <a:pt x="9096" y="6084"/>
                </a:lnTo>
                <a:cubicBezTo>
                  <a:pt x="9260" y="6245"/>
                  <a:pt x="9255" y="6512"/>
                  <a:pt x="9084" y="6666"/>
                </a:cubicBezTo>
                <a:cubicBezTo>
                  <a:pt x="8914" y="6821"/>
                  <a:pt x="8648" y="6800"/>
                  <a:pt x="8504" y="6620"/>
                </a:cubicBezTo>
                <a:lnTo>
                  <a:pt x="7388" y="5392"/>
                </a:lnTo>
                <a:lnTo>
                  <a:pt x="5496" y="7468"/>
                </a:lnTo>
                <a:close/>
                <a:moveTo>
                  <a:pt x="2672" y="7492"/>
                </a:moveTo>
                <a:cubicBezTo>
                  <a:pt x="2509" y="7624"/>
                  <a:pt x="2271" y="7608"/>
                  <a:pt x="2127" y="7454"/>
                </a:cubicBezTo>
                <a:cubicBezTo>
                  <a:pt x="1984" y="7300"/>
                  <a:pt x="1984" y="7062"/>
                  <a:pt x="2128" y="6908"/>
                </a:cubicBezTo>
                <a:lnTo>
                  <a:pt x="3860" y="5308"/>
                </a:lnTo>
                <a:cubicBezTo>
                  <a:pt x="4013" y="5168"/>
                  <a:pt x="4247" y="5168"/>
                  <a:pt x="4400" y="5308"/>
                </a:cubicBezTo>
                <a:lnTo>
                  <a:pt x="5072" y="5924"/>
                </a:lnTo>
                <a:cubicBezTo>
                  <a:pt x="5234" y="6074"/>
                  <a:pt x="5244" y="6328"/>
                  <a:pt x="5094" y="6490"/>
                </a:cubicBezTo>
                <a:cubicBezTo>
                  <a:pt x="4944" y="6652"/>
                  <a:pt x="4690" y="6662"/>
                  <a:pt x="4528" y="6512"/>
                </a:cubicBezTo>
                <a:lnTo>
                  <a:pt x="4128" y="6148"/>
                </a:lnTo>
                <a:lnTo>
                  <a:pt x="2672" y="74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视频">
            <a:extLst>
              <a:ext uri="{FF2B5EF4-FFF2-40B4-BE49-F238E27FC236}">
                <a16:creationId xmlns:a16="http://schemas.microsoft.com/office/drawing/2014/main" id="{D418AEED-75EF-4E2C-8DB1-F5735DAC6674}"/>
              </a:ext>
            </a:extLst>
          </p:cNvPr>
          <p:cNvSpPr/>
          <p:nvPr/>
        </p:nvSpPr>
        <p:spPr>
          <a:xfrm>
            <a:off x="2190031" y="1861249"/>
            <a:ext cx="433225" cy="297864"/>
          </a:xfrm>
          <a:custGeom>
            <a:avLst/>
            <a:gdLst>
              <a:gd name="T0" fmla="*/ 12000 w 12800"/>
              <a:gd name="T1" fmla="*/ 400 h 8800"/>
              <a:gd name="T2" fmla="*/ 11645 w 12800"/>
              <a:gd name="T3" fmla="*/ 400 h 8800"/>
              <a:gd name="T4" fmla="*/ 11084 w 12800"/>
              <a:gd name="T5" fmla="*/ 630 h 8800"/>
              <a:gd name="T6" fmla="*/ 10000 w 12800"/>
              <a:gd name="T7" fmla="*/ 1699 h 8800"/>
              <a:gd name="T8" fmla="*/ 10000 w 12800"/>
              <a:gd name="T9" fmla="*/ 1200 h 8800"/>
              <a:gd name="T10" fmla="*/ 8800 w 12800"/>
              <a:gd name="T11" fmla="*/ 0 h 8800"/>
              <a:gd name="T12" fmla="*/ 1200 w 12800"/>
              <a:gd name="T13" fmla="*/ 0 h 8800"/>
              <a:gd name="T14" fmla="*/ 0 w 12800"/>
              <a:gd name="T15" fmla="*/ 1200 h 8800"/>
              <a:gd name="T16" fmla="*/ 0 w 12800"/>
              <a:gd name="T17" fmla="*/ 3989 h 8800"/>
              <a:gd name="T18" fmla="*/ 0 w 12800"/>
              <a:gd name="T19" fmla="*/ 7600 h 8800"/>
              <a:gd name="T20" fmla="*/ 1200 w 12800"/>
              <a:gd name="T21" fmla="*/ 8800 h 8800"/>
              <a:gd name="T22" fmla="*/ 8800 w 12800"/>
              <a:gd name="T23" fmla="*/ 8800 h 8800"/>
              <a:gd name="T24" fmla="*/ 10000 w 12800"/>
              <a:gd name="T25" fmla="*/ 7600 h 8800"/>
              <a:gd name="T26" fmla="*/ 10000 w 12800"/>
              <a:gd name="T27" fmla="*/ 7112 h 8800"/>
              <a:gd name="T28" fmla="*/ 11084 w 12800"/>
              <a:gd name="T29" fmla="*/ 8180 h 8800"/>
              <a:gd name="T30" fmla="*/ 11645 w 12800"/>
              <a:gd name="T31" fmla="*/ 8411 h 8800"/>
              <a:gd name="T32" fmla="*/ 12000 w 12800"/>
              <a:gd name="T33" fmla="*/ 8411 h 8800"/>
              <a:gd name="T34" fmla="*/ 12800 w 12800"/>
              <a:gd name="T35" fmla="*/ 7611 h 8800"/>
              <a:gd name="T36" fmla="*/ 12800 w 12800"/>
              <a:gd name="T37" fmla="*/ 1200 h 8800"/>
              <a:gd name="T38" fmla="*/ 12000 w 12800"/>
              <a:gd name="T39" fmla="*/ 400 h 8800"/>
              <a:gd name="T40" fmla="*/ 1200 w 12800"/>
              <a:gd name="T41" fmla="*/ 8000 h 8800"/>
              <a:gd name="T42" fmla="*/ 800 w 12800"/>
              <a:gd name="T43" fmla="*/ 7600 h 8800"/>
              <a:gd name="T44" fmla="*/ 800 w 12800"/>
              <a:gd name="T45" fmla="*/ 1200 h 8800"/>
              <a:gd name="T46" fmla="*/ 1200 w 12800"/>
              <a:gd name="T47" fmla="*/ 800 h 8800"/>
              <a:gd name="T48" fmla="*/ 8800 w 12800"/>
              <a:gd name="T49" fmla="*/ 800 h 8800"/>
              <a:gd name="T50" fmla="*/ 9200 w 12800"/>
              <a:gd name="T51" fmla="*/ 1200 h 8800"/>
              <a:gd name="T52" fmla="*/ 9200 w 12800"/>
              <a:gd name="T53" fmla="*/ 7600 h 8800"/>
              <a:gd name="T54" fmla="*/ 8800 w 12800"/>
              <a:gd name="T55" fmla="*/ 8000 h 8800"/>
              <a:gd name="T56" fmla="*/ 1200 w 12800"/>
              <a:gd name="T57" fmla="*/ 8000 h 8800"/>
              <a:gd name="T58" fmla="*/ 12000 w 12800"/>
              <a:gd name="T59" fmla="*/ 7611 h 8800"/>
              <a:gd name="T60" fmla="*/ 11645 w 12800"/>
              <a:gd name="T61" fmla="*/ 7611 h 8800"/>
              <a:gd name="T62" fmla="*/ 11600 w 12800"/>
              <a:gd name="T63" fmla="*/ 7611 h 8800"/>
              <a:gd name="T64" fmla="*/ 10000 w 12800"/>
              <a:gd name="T65" fmla="*/ 6011 h 8800"/>
              <a:gd name="T66" fmla="*/ 10000 w 12800"/>
              <a:gd name="T67" fmla="*/ 6000 h 8800"/>
              <a:gd name="T68" fmla="*/ 9600 w 12800"/>
              <a:gd name="T69" fmla="*/ 5600 h 8800"/>
              <a:gd name="T70" fmla="*/ 9600 w 12800"/>
              <a:gd name="T71" fmla="*/ 3200 h 8800"/>
              <a:gd name="T72" fmla="*/ 11600 w 12800"/>
              <a:gd name="T73" fmla="*/ 1200 h 8800"/>
              <a:gd name="T74" fmla="*/ 11645 w 12800"/>
              <a:gd name="T75" fmla="*/ 1200 h 8800"/>
              <a:gd name="T76" fmla="*/ 12000 w 12800"/>
              <a:gd name="T77" fmla="*/ 1200 h 8800"/>
              <a:gd name="T78" fmla="*/ 12000 w 12800"/>
              <a:gd name="T79" fmla="*/ 7611 h 8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00" h="8800">
                <a:moveTo>
                  <a:pt x="12000" y="400"/>
                </a:moveTo>
                <a:lnTo>
                  <a:pt x="11645" y="400"/>
                </a:lnTo>
                <a:cubicBezTo>
                  <a:pt x="11435" y="400"/>
                  <a:pt x="11234" y="483"/>
                  <a:pt x="11084" y="630"/>
                </a:cubicBezTo>
                <a:lnTo>
                  <a:pt x="10000" y="1699"/>
                </a:lnTo>
                <a:lnTo>
                  <a:pt x="10000" y="1200"/>
                </a:lnTo>
                <a:cubicBezTo>
                  <a:pt x="10000" y="537"/>
                  <a:pt x="9462" y="0"/>
                  <a:pt x="8800" y="0"/>
                </a:cubicBezTo>
                <a:lnTo>
                  <a:pt x="1200" y="0"/>
                </a:lnTo>
                <a:cubicBezTo>
                  <a:pt x="538" y="0"/>
                  <a:pt x="0" y="538"/>
                  <a:pt x="0" y="1200"/>
                </a:cubicBezTo>
                <a:lnTo>
                  <a:pt x="0" y="3989"/>
                </a:lnTo>
                <a:lnTo>
                  <a:pt x="0" y="7600"/>
                </a:lnTo>
                <a:cubicBezTo>
                  <a:pt x="0" y="8262"/>
                  <a:pt x="537" y="8800"/>
                  <a:pt x="1200" y="8800"/>
                </a:cubicBezTo>
                <a:lnTo>
                  <a:pt x="8800" y="8800"/>
                </a:lnTo>
                <a:cubicBezTo>
                  <a:pt x="9462" y="8800"/>
                  <a:pt x="10000" y="8262"/>
                  <a:pt x="10000" y="7600"/>
                </a:cubicBezTo>
                <a:lnTo>
                  <a:pt x="10000" y="7112"/>
                </a:lnTo>
                <a:lnTo>
                  <a:pt x="11084" y="8180"/>
                </a:lnTo>
                <a:cubicBezTo>
                  <a:pt x="11234" y="8328"/>
                  <a:pt x="11435" y="8411"/>
                  <a:pt x="11645" y="8411"/>
                </a:cubicBezTo>
                <a:lnTo>
                  <a:pt x="12000" y="8411"/>
                </a:lnTo>
                <a:cubicBezTo>
                  <a:pt x="12442" y="8411"/>
                  <a:pt x="12800" y="8053"/>
                  <a:pt x="12800" y="7611"/>
                </a:cubicBezTo>
                <a:lnTo>
                  <a:pt x="12800" y="1200"/>
                </a:lnTo>
                <a:cubicBezTo>
                  <a:pt x="12800" y="758"/>
                  <a:pt x="12442" y="400"/>
                  <a:pt x="12000" y="400"/>
                </a:cubicBezTo>
                <a:close/>
                <a:moveTo>
                  <a:pt x="1200" y="8000"/>
                </a:moveTo>
                <a:cubicBezTo>
                  <a:pt x="979" y="8000"/>
                  <a:pt x="800" y="7820"/>
                  <a:pt x="800" y="7600"/>
                </a:cubicBezTo>
                <a:lnTo>
                  <a:pt x="800" y="1200"/>
                </a:lnTo>
                <a:cubicBezTo>
                  <a:pt x="800" y="979"/>
                  <a:pt x="979" y="800"/>
                  <a:pt x="1200" y="800"/>
                </a:cubicBezTo>
                <a:lnTo>
                  <a:pt x="8800" y="800"/>
                </a:lnTo>
                <a:cubicBezTo>
                  <a:pt x="9020" y="800"/>
                  <a:pt x="9200" y="979"/>
                  <a:pt x="9200" y="1200"/>
                </a:cubicBezTo>
                <a:lnTo>
                  <a:pt x="9200" y="7600"/>
                </a:lnTo>
                <a:cubicBezTo>
                  <a:pt x="9200" y="7820"/>
                  <a:pt x="9020" y="8000"/>
                  <a:pt x="8800" y="8000"/>
                </a:cubicBezTo>
                <a:lnTo>
                  <a:pt x="1200" y="8000"/>
                </a:lnTo>
                <a:close/>
                <a:moveTo>
                  <a:pt x="12000" y="7611"/>
                </a:moveTo>
                <a:lnTo>
                  <a:pt x="11645" y="7611"/>
                </a:lnTo>
                <a:lnTo>
                  <a:pt x="11600" y="7611"/>
                </a:lnTo>
                <a:lnTo>
                  <a:pt x="10000" y="6011"/>
                </a:lnTo>
                <a:lnTo>
                  <a:pt x="10000" y="6000"/>
                </a:lnTo>
                <a:lnTo>
                  <a:pt x="9600" y="5600"/>
                </a:lnTo>
                <a:lnTo>
                  <a:pt x="9600" y="3200"/>
                </a:lnTo>
                <a:lnTo>
                  <a:pt x="11600" y="1200"/>
                </a:lnTo>
                <a:lnTo>
                  <a:pt x="11645" y="1200"/>
                </a:lnTo>
                <a:lnTo>
                  <a:pt x="12000" y="1200"/>
                </a:lnTo>
                <a:lnTo>
                  <a:pt x="12000" y="7611"/>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任意多边形: 形状 27">
            <a:extLst>
              <a:ext uri="{FF2B5EF4-FFF2-40B4-BE49-F238E27FC236}">
                <a16:creationId xmlns:a16="http://schemas.microsoft.com/office/drawing/2014/main" id="{CDA5A050-BC7D-4E2F-A6DF-9F9059A2AB95}"/>
              </a:ext>
            </a:extLst>
          </p:cNvPr>
          <p:cNvSpPr/>
          <p:nvPr/>
        </p:nvSpPr>
        <p:spPr>
          <a:xfrm>
            <a:off x="5445760" y="6055242"/>
            <a:ext cx="6746240" cy="802759"/>
          </a:xfrm>
          <a:custGeom>
            <a:avLst/>
            <a:gdLst>
              <a:gd name="connsiteX0" fmla="*/ 3962400 w 6746240"/>
              <a:gd name="connsiteY0" fmla="*/ 1652 h 802759"/>
              <a:gd name="connsiteX1" fmla="*/ 6631652 w 6746240"/>
              <a:gd name="connsiteY1" fmla="*/ 460275 h 802759"/>
              <a:gd name="connsiteX2" fmla="*/ 6746240 w 6746240"/>
              <a:gd name="connsiteY2" fmla="*/ 490063 h 802759"/>
              <a:gd name="connsiteX3" fmla="*/ 6746240 w 6746240"/>
              <a:gd name="connsiteY3" fmla="*/ 802759 h 802759"/>
              <a:gd name="connsiteX4" fmla="*/ 22106 w 6746240"/>
              <a:gd name="connsiteY4" fmla="*/ 802759 h 802759"/>
              <a:gd name="connsiteX5" fmla="*/ 0 w 6746240"/>
              <a:gd name="connsiteY5" fmla="*/ 519812 h 802759"/>
              <a:gd name="connsiteX6" fmla="*/ 3962400 w 6746240"/>
              <a:gd name="connsiteY6" fmla="*/ 1652 h 80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802759">
                <a:moveTo>
                  <a:pt x="3962400" y="1652"/>
                </a:moveTo>
                <a:cubicBezTo>
                  <a:pt x="4815734" y="19115"/>
                  <a:pt x="5868359" y="263881"/>
                  <a:pt x="6631652" y="460275"/>
                </a:cubicBezTo>
                <a:lnTo>
                  <a:pt x="6746240" y="490063"/>
                </a:lnTo>
                <a:lnTo>
                  <a:pt x="6746240" y="802759"/>
                </a:lnTo>
                <a:lnTo>
                  <a:pt x="22106" y="802759"/>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任意多边形: 形状 25">
            <a:extLst>
              <a:ext uri="{FF2B5EF4-FFF2-40B4-BE49-F238E27FC236}">
                <a16:creationId xmlns:a16="http://schemas.microsoft.com/office/drawing/2014/main" id="{EC2BB094-8267-420A-B32D-AD87758E9643}"/>
              </a:ext>
            </a:extLst>
          </p:cNvPr>
          <p:cNvSpPr/>
          <p:nvPr/>
        </p:nvSpPr>
        <p:spPr>
          <a:xfrm>
            <a:off x="0" y="6143625"/>
            <a:ext cx="10516269" cy="714375"/>
          </a:xfrm>
          <a:custGeom>
            <a:avLst/>
            <a:gdLst>
              <a:gd name="connsiteX0" fmla="*/ 0 w 10516269"/>
              <a:gd name="connsiteY0" fmla="*/ 278 h 714375"/>
              <a:gd name="connsiteX1" fmla="*/ 648084 w 10516269"/>
              <a:gd name="connsiteY1" fmla="*/ 120974 h 714375"/>
              <a:gd name="connsiteX2" fmla="*/ 2904564 w 10516269"/>
              <a:gd name="connsiteY2" fmla="*/ 337597 h 714375"/>
              <a:gd name="connsiteX3" fmla="*/ 6929717 w 10516269"/>
              <a:gd name="connsiteY3" fmla="*/ 14868 h 714375"/>
              <a:gd name="connsiteX4" fmla="*/ 10196511 w 10516269"/>
              <a:gd name="connsiteY4" fmla="*/ 628180 h 714375"/>
              <a:gd name="connsiteX5" fmla="*/ 10516269 w 10516269"/>
              <a:gd name="connsiteY5" fmla="*/ 714375 h 714375"/>
              <a:gd name="connsiteX6" fmla="*/ 0 w 10516269"/>
              <a:gd name="connsiteY6" fmla="*/ 714375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6269" h="714375">
                <a:moveTo>
                  <a:pt x="0" y="278"/>
                </a:moveTo>
                <a:lnTo>
                  <a:pt x="648084" y="120974"/>
                </a:lnTo>
                <a:cubicBezTo>
                  <a:pt x="1322714" y="239826"/>
                  <a:pt x="2036108" y="335356"/>
                  <a:pt x="2904564" y="337597"/>
                </a:cubicBezTo>
                <a:cubicBezTo>
                  <a:pt x="4062505" y="340585"/>
                  <a:pt x="5528235" y="-83744"/>
                  <a:pt x="6929717" y="14868"/>
                </a:cubicBezTo>
                <a:cubicBezTo>
                  <a:pt x="7980829" y="88827"/>
                  <a:pt x="9082366" y="336757"/>
                  <a:pt x="10196511" y="628180"/>
                </a:cubicBezTo>
                <a:lnTo>
                  <a:pt x="10516269" y="714375"/>
                </a:lnTo>
                <a:lnTo>
                  <a:pt x="0" y="714375"/>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ustDataLst>
      <p:tags r:id="rId1"/>
    </p:custDataLst>
    <p:extLst>
      <p:ext uri="{BB962C8B-B14F-4D97-AF65-F5344CB8AC3E}">
        <p14:creationId xmlns:p14="http://schemas.microsoft.com/office/powerpoint/2010/main" val="219122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AAF07E6D-B669-408E-A047-2BCF32C996F2}"/>
              </a:ext>
            </a:extLst>
          </p:cNvPr>
          <p:cNvSpPr>
            <a:spLocks noGrp="1"/>
          </p:cNvSpPr>
          <p:nvPr>
            <p:ph type="body" sz="quarter" idx="10"/>
          </p:nvPr>
        </p:nvSpPr>
        <p:spPr/>
        <p:txBody>
          <a:bodyPr/>
          <a:lstStyle/>
          <a:p>
            <a:r>
              <a:rPr lang="en-US" altLang="zh-CN" dirty="0"/>
              <a:t>02</a:t>
            </a:r>
            <a:endParaRPr lang="zh-CN" altLang="en-US" dirty="0"/>
          </a:p>
        </p:txBody>
      </p:sp>
      <p:sp>
        <p:nvSpPr>
          <p:cNvPr id="4" name="文本占位符 3">
            <a:extLst>
              <a:ext uri="{FF2B5EF4-FFF2-40B4-BE49-F238E27FC236}">
                <a16:creationId xmlns:a16="http://schemas.microsoft.com/office/drawing/2014/main" id="{D77F26A7-526C-4C37-AD14-CD31CF82E0F0}"/>
              </a:ext>
            </a:extLst>
          </p:cNvPr>
          <p:cNvSpPr>
            <a:spLocks noGrp="1"/>
          </p:cNvSpPr>
          <p:nvPr>
            <p:ph type="body" sz="quarter" idx="11"/>
          </p:nvPr>
        </p:nvSpPr>
        <p:spPr/>
        <p:txBody>
          <a:bodyPr/>
          <a:lstStyle/>
          <a:p>
            <a:r>
              <a:rPr lang="zh-CN" altLang="en-US" dirty="0"/>
              <a:t>商业发展</a:t>
            </a:r>
          </a:p>
        </p:txBody>
      </p:sp>
      <p:pic>
        <p:nvPicPr>
          <p:cNvPr id="6" name="图片 5">
            <a:extLst>
              <a:ext uri="{FF2B5EF4-FFF2-40B4-BE49-F238E27FC236}">
                <a16:creationId xmlns:a16="http://schemas.microsoft.com/office/drawing/2014/main" id="{40B76918-E805-4500-A530-931742785DD5}"/>
              </a:ext>
            </a:extLst>
          </p:cNvPr>
          <p:cNvPicPr>
            <a:picLocks noChangeAspect="1"/>
          </p:cNvPicPr>
          <p:nvPr/>
        </p:nvPicPr>
        <p:blipFill rotWithShape="1">
          <a:blip r:embed="rId2">
            <a:extLst>
              <a:ext uri="{28A0092B-C50C-407E-A947-70E740481C1C}">
                <a14:useLocalDpi xmlns:a14="http://schemas.microsoft.com/office/drawing/2010/main" val="0"/>
              </a:ext>
            </a:extLst>
          </a:blip>
          <a:srcRect l="21018" r="4457"/>
          <a:stretch/>
        </p:blipFill>
        <p:spPr>
          <a:xfrm>
            <a:off x="4525701" y="0"/>
            <a:ext cx="7666299" cy="6858000"/>
          </a:xfrm>
          <a:prstGeom prst="rect">
            <a:avLst/>
          </a:prstGeom>
        </p:spPr>
      </p:pic>
    </p:spTree>
    <p:extLst>
      <p:ext uri="{BB962C8B-B14F-4D97-AF65-F5344CB8AC3E}">
        <p14:creationId xmlns:p14="http://schemas.microsoft.com/office/powerpoint/2010/main" val="3443549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1B9A84F-E9F5-4C74-909F-4C98E6D3F910}"/>
              </a:ext>
            </a:extLst>
          </p:cNvPr>
          <p:cNvSpPr>
            <a:spLocks noGrp="1"/>
          </p:cNvSpPr>
          <p:nvPr>
            <p:ph type="body" sz="quarter" idx="10"/>
          </p:nvPr>
        </p:nvSpPr>
        <p:spPr>
          <a:xfrm>
            <a:off x="382543" y="328612"/>
            <a:ext cx="5357857" cy="459327"/>
          </a:xfrm>
        </p:spPr>
        <p:txBody>
          <a:bodyPr/>
          <a:lstStyle/>
          <a:p>
            <a:r>
              <a:rPr lang="zh-CN" altLang="en-US" dirty="0"/>
              <a:t>旅游直播</a:t>
            </a:r>
            <a:r>
              <a:rPr lang="en-US" altLang="zh-CN" dirty="0"/>
              <a:t>—</a:t>
            </a:r>
            <a:r>
              <a:rPr lang="zh-CN" altLang="en-US" dirty="0"/>
              <a:t>疫情下的行业突破口</a:t>
            </a:r>
          </a:p>
        </p:txBody>
      </p:sp>
      <p:pic>
        <p:nvPicPr>
          <p:cNvPr id="14" name="图片 13">
            <a:extLst>
              <a:ext uri="{FF2B5EF4-FFF2-40B4-BE49-F238E27FC236}">
                <a16:creationId xmlns:a16="http://schemas.microsoft.com/office/drawing/2014/main" id="{674A0039-C8F4-498B-89E9-B8E602F3E464}"/>
              </a:ext>
            </a:extLst>
          </p:cNvPr>
          <p:cNvPicPr>
            <a:picLocks noChangeAspect="1"/>
          </p:cNvPicPr>
          <p:nvPr/>
        </p:nvPicPr>
        <p:blipFill rotWithShape="1">
          <a:blip r:embed="rId2">
            <a:extLst>
              <a:ext uri="{28A0092B-C50C-407E-A947-70E740481C1C}">
                <a14:useLocalDpi xmlns:a14="http://schemas.microsoft.com/office/drawing/2010/main" val="0"/>
              </a:ext>
            </a:extLst>
          </a:blip>
          <a:srcRect t="44" b="44"/>
          <a:stretch/>
        </p:blipFill>
        <p:spPr>
          <a:xfrm>
            <a:off x="6407374" y="1866909"/>
            <a:ext cx="2660454" cy="3495880"/>
          </a:xfrm>
          <a:prstGeom prst="rect">
            <a:avLst/>
          </a:prstGeom>
          <a:effectLst>
            <a:outerShdw blurRad="165100" dist="63500" dir="5400000" algn="t" rotWithShape="0">
              <a:schemeClr val="accent2">
                <a:alpha val="19000"/>
              </a:schemeClr>
            </a:outerShdw>
          </a:effectLst>
          <a:scene3d>
            <a:camera prst="perspectiveLeft">
              <a:rot lat="0" lon="1500000" rev="0"/>
            </a:camera>
            <a:lightRig rig="threePt" dir="t"/>
          </a:scene3d>
        </p:spPr>
      </p:pic>
      <p:pic>
        <p:nvPicPr>
          <p:cNvPr id="19" name="图片 18">
            <a:extLst>
              <a:ext uri="{FF2B5EF4-FFF2-40B4-BE49-F238E27FC236}">
                <a16:creationId xmlns:a16="http://schemas.microsoft.com/office/drawing/2014/main" id="{B95B1956-24C4-48B5-9226-F04EDC0D388F}"/>
              </a:ext>
            </a:extLst>
          </p:cNvPr>
          <p:cNvPicPr>
            <a:picLocks noChangeAspect="1"/>
          </p:cNvPicPr>
          <p:nvPr/>
        </p:nvPicPr>
        <p:blipFill rotWithShape="1">
          <a:blip r:embed="rId3"/>
          <a:srcRect l="44587" r="4679"/>
          <a:stretch/>
        </p:blipFill>
        <p:spPr>
          <a:xfrm>
            <a:off x="3210068" y="1890936"/>
            <a:ext cx="2660454" cy="3495880"/>
          </a:xfrm>
          <a:prstGeom prst="rect">
            <a:avLst/>
          </a:prstGeom>
          <a:effectLst>
            <a:outerShdw blurRad="165100" dist="63500" dir="5400000" algn="t" rotWithShape="0">
              <a:schemeClr val="accent2">
                <a:alpha val="19000"/>
              </a:schemeClr>
            </a:outerShdw>
          </a:effectLst>
          <a:scene3d>
            <a:camera prst="perspectiveRight">
              <a:rot lat="0" lon="20099999" rev="0"/>
            </a:camera>
            <a:lightRig rig="threePt" dir="t"/>
          </a:scene3d>
        </p:spPr>
      </p:pic>
      <p:sp>
        <p:nvSpPr>
          <p:cNvPr id="9" name="矩形: 圆角 8">
            <a:extLst>
              <a:ext uri="{FF2B5EF4-FFF2-40B4-BE49-F238E27FC236}">
                <a16:creationId xmlns:a16="http://schemas.microsoft.com/office/drawing/2014/main" id="{F8D768B2-5861-4D49-955B-E462FCA3BF0A}"/>
              </a:ext>
            </a:extLst>
          </p:cNvPr>
          <p:cNvSpPr/>
          <p:nvPr/>
        </p:nvSpPr>
        <p:spPr>
          <a:xfrm>
            <a:off x="5155568" y="1634402"/>
            <a:ext cx="1880864" cy="3982486"/>
          </a:xfrm>
          <a:prstGeom prst="roundRect">
            <a:avLst>
              <a:gd name="adj" fmla="val 106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 name="图片 2" descr="图片包含 图形用户界面&#10;&#10;描述已自动生成">
            <a:extLst>
              <a:ext uri="{FF2B5EF4-FFF2-40B4-BE49-F238E27FC236}">
                <a16:creationId xmlns:a16="http://schemas.microsoft.com/office/drawing/2014/main" id="{BF25AADD-CA2B-4005-945F-DDF4E3184892}"/>
              </a:ext>
            </a:extLst>
          </p:cNvPr>
          <p:cNvPicPr>
            <a:picLocks noChangeAspect="1"/>
          </p:cNvPicPr>
          <p:nvPr/>
        </p:nvPicPr>
        <p:blipFill rotWithShape="1">
          <a:blip r:embed="rId4">
            <a:extLst>
              <a:ext uri="{28A0092B-C50C-407E-A947-70E740481C1C}">
                <a14:useLocalDpi xmlns:a14="http://schemas.microsoft.com/office/drawing/2010/main" val="0"/>
              </a:ext>
            </a:extLst>
          </a:blip>
          <a:srcRect l="30466" t="17347" r="27350" b="15699"/>
          <a:stretch/>
        </p:blipFill>
        <p:spPr>
          <a:xfrm>
            <a:off x="4975822" y="1503680"/>
            <a:ext cx="2240358" cy="4270392"/>
          </a:xfrm>
          <a:prstGeom prst="rect">
            <a:avLst/>
          </a:prstGeom>
          <a:effectLst>
            <a:outerShdw blurRad="177800" dist="63500" dir="5400000" algn="t" rotWithShape="0">
              <a:schemeClr val="accent2">
                <a:alpha val="19000"/>
              </a:schemeClr>
            </a:outerShdw>
          </a:effectLst>
        </p:spPr>
      </p:pic>
      <p:pic>
        <p:nvPicPr>
          <p:cNvPr id="8" name="图片 7">
            <a:extLst>
              <a:ext uri="{FF2B5EF4-FFF2-40B4-BE49-F238E27FC236}">
                <a16:creationId xmlns:a16="http://schemas.microsoft.com/office/drawing/2014/main" id="{5FF4C87E-2F5D-4E10-B30C-BCCD9243C0D4}"/>
              </a:ext>
            </a:extLst>
          </p:cNvPr>
          <p:cNvPicPr>
            <a:picLocks noChangeAspect="1"/>
          </p:cNvPicPr>
          <p:nvPr/>
        </p:nvPicPr>
        <p:blipFill>
          <a:blip r:embed="rId5"/>
          <a:stretch>
            <a:fillRect/>
          </a:stretch>
        </p:blipFill>
        <p:spPr>
          <a:xfrm>
            <a:off x="5472340" y="2790767"/>
            <a:ext cx="1247320" cy="1247318"/>
          </a:xfrm>
          <a:prstGeom prst="rect">
            <a:avLst/>
          </a:prstGeom>
        </p:spPr>
      </p:pic>
      <p:sp>
        <p:nvSpPr>
          <p:cNvPr id="4" name="文本框 3">
            <a:extLst>
              <a:ext uri="{FF2B5EF4-FFF2-40B4-BE49-F238E27FC236}">
                <a16:creationId xmlns:a16="http://schemas.microsoft.com/office/drawing/2014/main" id="{3B3B1DFF-1E7E-4C7F-B761-DCD7307318C9}"/>
              </a:ext>
            </a:extLst>
          </p:cNvPr>
          <p:cNvSpPr txBox="1"/>
          <p:nvPr/>
        </p:nvSpPr>
        <p:spPr>
          <a:xfrm>
            <a:off x="766586" y="1838069"/>
            <a:ext cx="1800493"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a:ea typeface="微软雅黑"/>
                <a:cs typeface="+mn-cs"/>
              </a:rPr>
              <a:t>疫情催生新消费</a:t>
            </a:r>
          </a:p>
        </p:txBody>
      </p:sp>
      <p:sp>
        <p:nvSpPr>
          <p:cNvPr id="5" name="文本框 4">
            <a:extLst>
              <a:ext uri="{FF2B5EF4-FFF2-40B4-BE49-F238E27FC236}">
                <a16:creationId xmlns:a16="http://schemas.microsoft.com/office/drawing/2014/main" id="{AF68C33B-ABD6-4ED3-96E7-EDF7B5B51F4C}"/>
              </a:ext>
            </a:extLst>
          </p:cNvPr>
          <p:cNvSpPr txBox="1"/>
          <p:nvPr/>
        </p:nvSpPr>
        <p:spPr>
          <a:xfrm>
            <a:off x="426904" y="2422899"/>
            <a:ext cx="2479856" cy="2726067"/>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疫情爆发后，因线下旅游业务紧缩，众多旅游企业开始加入直播大军。直播内容包括路线推荐、景点讲解、拍照攻略、机酒测评、优惠券抽奖等。旅游直播推动“内容</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互动”场景升级，构建“种草</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消费”闭环</a:t>
            </a:r>
          </a:p>
        </p:txBody>
      </p:sp>
      <p:sp>
        <p:nvSpPr>
          <p:cNvPr id="6" name="文本框 5">
            <a:extLst>
              <a:ext uri="{FF2B5EF4-FFF2-40B4-BE49-F238E27FC236}">
                <a16:creationId xmlns:a16="http://schemas.microsoft.com/office/drawing/2014/main" id="{9DA2B732-9324-4383-8526-3EC285FEFA7B}"/>
              </a:ext>
            </a:extLst>
          </p:cNvPr>
          <p:cNvSpPr txBox="1"/>
          <p:nvPr/>
        </p:nvSpPr>
        <p:spPr>
          <a:xfrm>
            <a:off x="9509506" y="1838069"/>
            <a:ext cx="2031325"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a:ea typeface="微软雅黑"/>
                <a:cs typeface="+mn-cs"/>
              </a:rPr>
              <a:t>老板带货成新常态</a:t>
            </a:r>
          </a:p>
        </p:txBody>
      </p:sp>
      <p:sp>
        <p:nvSpPr>
          <p:cNvPr id="7" name="文本框 6">
            <a:extLst>
              <a:ext uri="{FF2B5EF4-FFF2-40B4-BE49-F238E27FC236}">
                <a16:creationId xmlns:a16="http://schemas.microsoft.com/office/drawing/2014/main" id="{36E31BD1-A21D-4FD1-B0C4-928BB22A1CF4}"/>
              </a:ext>
            </a:extLst>
          </p:cNvPr>
          <p:cNvSpPr txBox="1"/>
          <p:nvPr/>
        </p:nvSpPr>
        <p:spPr>
          <a:xfrm>
            <a:off x="9285240" y="2422899"/>
            <a:ext cx="2479856" cy="2430602"/>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由</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A</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公司联合创始人、董事局主席某某领衔的“某某某某直播”，</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15</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场直播总成交额破</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6</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亿元。</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B</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公司集团创始人、董事长某某某，</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C</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公司总裁某某等也纷纷选择在这个特殊时期入场直播，上阵带货</a:t>
            </a:r>
          </a:p>
        </p:txBody>
      </p:sp>
      <p:cxnSp>
        <p:nvCxnSpPr>
          <p:cNvPr id="11" name="直接连接符 10">
            <a:extLst>
              <a:ext uri="{FF2B5EF4-FFF2-40B4-BE49-F238E27FC236}">
                <a16:creationId xmlns:a16="http://schemas.microsoft.com/office/drawing/2014/main" id="{8D190E6F-26D5-450F-B4DA-822600C3F1B7}"/>
              </a:ext>
            </a:extLst>
          </p:cNvPr>
          <p:cNvCxnSpPr>
            <a:cxnSpLocks/>
          </p:cNvCxnSpPr>
          <p:nvPr/>
        </p:nvCxnSpPr>
        <p:spPr>
          <a:xfrm>
            <a:off x="1438232" y="2293999"/>
            <a:ext cx="457200"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F8D86E0F-488C-4D0D-8AFA-1A7AB14D2CCC}"/>
              </a:ext>
            </a:extLst>
          </p:cNvPr>
          <p:cNvCxnSpPr>
            <a:cxnSpLocks/>
          </p:cNvCxnSpPr>
          <p:nvPr/>
        </p:nvCxnSpPr>
        <p:spPr>
          <a:xfrm>
            <a:off x="10296568" y="2293999"/>
            <a:ext cx="457200"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任意多边形: 形状 19">
            <a:extLst>
              <a:ext uri="{FF2B5EF4-FFF2-40B4-BE49-F238E27FC236}">
                <a16:creationId xmlns:a16="http://schemas.microsoft.com/office/drawing/2014/main" id="{AA3ADB39-5C2A-4375-A590-6CE4EDEAEA8C}"/>
              </a:ext>
            </a:extLst>
          </p:cNvPr>
          <p:cNvSpPr/>
          <p:nvPr/>
        </p:nvSpPr>
        <p:spPr>
          <a:xfrm>
            <a:off x="5445760" y="6228956"/>
            <a:ext cx="6746240" cy="629044"/>
          </a:xfrm>
          <a:custGeom>
            <a:avLst/>
            <a:gdLst>
              <a:gd name="connsiteX0" fmla="*/ 3962400 w 6746240"/>
              <a:gd name="connsiteY0" fmla="*/ 1652 h 629044"/>
              <a:gd name="connsiteX1" fmla="*/ 6631652 w 6746240"/>
              <a:gd name="connsiteY1" fmla="*/ 460275 h 629044"/>
              <a:gd name="connsiteX2" fmla="*/ 6746240 w 6746240"/>
              <a:gd name="connsiteY2" fmla="*/ 490063 h 629044"/>
              <a:gd name="connsiteX3" fmla="*/ 6746240 w 6746240"/>
              <a:gd name="connsiteY3" fmla="*/ 629044 h 629044"/>
              <a:gd name="connsiteX4" fmla="*/ 8534 w 6746240"/>
              <a:gd name="connsiteY4" fmla="*/ 629044 h 629044"/>
              <a:gd name="connsiteX5" fmla="*/ 0 w 6746240"/>
              <a:gd name="connsiteY5" fmla="*/ 519812 h 629044"/>
              <a:gd name="connsiteX6" fmla="*/ 3962400 w 6746240"/>
              <a:gd name="connsiteY6" fmla="*/ 1652 h 62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629044">
                <a:moveTo>
                  <a:pt x="3962400" y="1652"/>
                </a:moveTo>
                <a:cubicBezTo>
                  <a:pt x="4815734" y="19115"/>
                  <a:pt x="5868359" y="263881"/>
                  <a:pt x="6631652" y="460275"/>
                </a:cubicBezTo>
                <a:lnTo>
                  <a:pt x="6746240" y="490063"/>
                </a:lnTo>
                <a:lnTo>
                  <a:pt x="6746240" y="629044"/>
                </a:lnTo>
                <a:lnTo>
                  <a:pt x="8534" y="629044"/>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任意多边形: 形状 16">
            <a:extLst>
              <a:ext uri="{FF2B5EF4-FFF2-40B4-BE49-F238E27FC236}">
                <a16:creationId xmlns:a16="http://schemas.microsoft.com/office/drawing/2014/main" id="{5B7F26C2-E592-4AFC-8E57-CAB240EE45AB}"/>
              </a:ext>
            </a:extLst>
          </p:cNvPr>
          <p:cNvSpPr/>
          <p:nvPr/>
        </p:nvSpPr>
        <p:spPr>
          <a:xfrm>
            <a:off x="0" y="6317340"/>
            <a:ext cx="9852670" cy="540660"/>
          </a:xfrm>
          <a:custGeom>
            <a:avLst/>
            <a:gdLst>
              <a:gd name="connsiteX0" fmla="*/ 0 w 9852670"/>
              <a:gd name="connsiteY0" fmla="*/ 278 h 540660"/>
              <a:gd name="connsiteX1" fmla="*/ 648084 w 9852670"/>
              <a:gd name="connsiteY1" fmla="*/ 120974 h 540660"/>
              <a:gd name="connsiteX2" fmla="*/ 2904564 w 9852670"/>
              <a:gd name="connsiteY2" fmla="*/ 337597 h 540660"/>
              <a:gd name="connsiteX3" fmla="*/ 6929717 w 9852670"/>
              <a:gd name="connsiteY3" fmla="*/ 14868 h 540660"/>
              <a:gd name="connsiteX4" fmla="*/ 9640665 w 9852670"/>
              <a:gd name="connsiteY4" fmla="*/ 486697 h 540660"/>
              <a:gd name="connsiteX5" fmla="*/ 9852670 w 9852670"/>
              <a:gd name="connsiteY5" fmla="*/ 540660 h 540660"/>
              <a:gd name="connsiteX6" fmla="*/ 0 w 9852670"/>
              <a:gd name="connsiteY6" fmla="*/ 540660 h 54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2670" h="540660">
                <a:moveTo>
                  <a:pt x="0" y="278"/>
                </a:moveTo>
                <a:lnTo>
                  <a:pt x="648084" y="120974"/>
                </a:lnTo>
                <a:cubicBezTo>
                  <a:pt x="1322714" y="239826"/>
                  <a:pt x="2036108" y="335356"/>
                  <a:pt x="2904564" y="337597"/>
                </a:cubicBezTo>
                <a:cubicBezTo>
                  <a:pt x="4062505" y="340585"/>
                  <a:pt x="5528235" y="-83744"/>
                  <a:pt x="6929717" y="14868"/>
                </a:cubicBezTo>
                <a:cubicBezTo>
                  <a:pt x="7805644" y="76501"/>
                  <a:pt x="8716588" y="258947"/>
                  <a:pt x="9640665" y="486697"/>
                </a:cubicBezTo>
                <a:lnTo>
                  <a:pt x="9852670" y="540660"/>
                </a:lnTo>
                <a:lnTo>
                  <a:pt x="0" y="540660"/>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25236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E64CD8-435F-40F1-90EA-2C1D85204E8D}"/>
              </a:ext>
            </a:extLst>
          </p:cNvPr>
          <p:cNvSpPr>
            <a:spLocks noGrp="1"/>
          </p:cNvSpPr>
          <p:nvPr>
            <p:ph type="body" sz="quarter" idx="10"/>
          </p:nvPr>
        </p:nvSpPr>
        <p:spPr>
          <a:xfrm>
            <a:off x="382543" y="328612"/>
            <a:ext cx="4727937" cy="459327"/>
          </a:xfrm>
        </p:spPr>
        <p:txBody>
          <a:bodyPr/>
          <a:lstStyle/>
          <a:p>
            <a:r>
              <a:rPr lang="zh-CN" altLang="en-US" dirty="0"/>
              <a:t>直播电商</a:t>
            </a:r>
            <a:r>
              <a:rPr lang="en-US" altLang="zh-CN" dirty="0"/>
              <a:t>—“</a:t>
            </a:r>
            <a:r>
              <a:rPr lang="zh-CN" altLang="en-US" dirty="0"/>
              <a:t>五化”新发展</a:t>
            </a:r>
          </a:p>
        </p:txBody>
      </p:sp>
      <p:sp>
        <p:nvSpPr>
          <p:cNvPr id="7" name="矩形: 圆顶角 6">
            <a:extLst>
              <a:ext uri="{FF2B5EF4-FFF2-40B4-BE49-F238E27FC236}">
                <a16:creationId xmlns:a16="http://schemas.microsoft.com/office/drawing/2014/main" id="{06BBBCDD-089C-47BA-869E-B6D4B6357F5F}"/>
              </a:ext>
            </a:extLst>
          </p:cNvPr>
          <p:cNvSpPr/>
          <p:nvPr/>
        </p:nvSpPr>
        <p:spPr>
          <a:xfrm rot="16200000">
            <a:off x="637677" y="1648296"/>
            <a:ext cx="1234440" cy="55880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矩形: 圆顶角 7">
            <a:extLst>
              <a:ext uri="{FF2B5EF4-FFF2-40B4-BE49-F238E27FC236}">
                <a16:creationId xmlns:a16="http://schemas.microsoft.com/office/drawing/2014/main" id="{612693CC-CC49-47C8-AF64-7B6E0B6C59D4}"/>
              </a:ext>
            </a:extLst>
          </p:cNvPr>
          <p:cNvSpPr/>
          <p:nvPr/>
        </p:nvSpPr>
        <p:spPr>
          <a:xfrm rot="5400000" flipH="1">
            <a:off x="2926363" y="-79057"/>
            <a:ext cx="1229361" cy="4013502"/>
          </a:xfrm>
          <a:prstGeom prst="round2SameRect">
            <a:avLst>
              <a:gd name="adj1" fmla="val 7613"/>
              <a:gd name="adj2" fmla="val 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文本框 8">
            <a:extLst>
              <a:ext uri="{FF2B5EF4-FFF2-40B4-BE49-F238E27FC236}">
                <a16:creationId xmlns:a16="http://schemas.microsoft.com/office/drawing/2014/main" id="{48B38F4A-39A2-4F19-82C8-2ED97785065A}"/>
              </a:ext>
            </a:extLst>
          </p:cNvPr>
          <p:cNvSpPr txBox="1"/>
          <p:nvPr/>
        </p:nvSpPr>
        <p:spPr>
          <a:xfrm>
            <a:off x="1036893" y="1477571"/>
            <a:ext cx="517065" cy="900246"/>
          </a:xfrm>
          <a:prstGeom prst="rect">
            <a:avLst/>
          </a:prstGeom>
          <a:noFill/>
        </p:spPr>
        <p:txBody>
          <a:bodyPr vert="eaVert"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300" normalizeH="0" baseline="0" noProof="0" dirty="0">
                <a:ln>
                  <a:noFill/>
                </a:ln>
                <a:solidFill>
                  <a:srgbClr val="FFFFFF"/>
                </a:solidFill>
                <a:effectLst/>
                <a:uLnTx/>
                <a:uFillTx/>
                <a:latin typeface="Arial"/>
                <a:ea typeface="微软雅黑"/>
                <a:cs typeface="+mn-cs"/>
              </a:rPr>
              <a:t>泛在化</a:t>
            </a:r>
          </a:p>
        </p:txBody>
      </p:sp>
      <p:sp>
        <p:nvSpPr>
          <p:cNvPr id="10" name="文本框 9">
            <a:extLst>
              <a:ext uri="{FF2B5EF4-FFF2-40B4-BE49-F238E27FC236}">
                <a16:creationId xmlns:a16="http://schemas.microsoft.com/office/drawing/2014/main" id="{13B0B9CF-1965-42CB-83E8-041E8956B3F9}"/>
              </a:ext>
            </a:extLst>
          </p:cNvPr>
          <p:cNvSpPr txBox="1"/>
          <p:nvPr/>
        </p:nvSpPr>
        <p:spPr>
          <a:xfrm>
            <a:off x="1615353" y="1451057"/>
            <a:ext cx="3824283" cy="953274"/>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在平台技术的支持下，直播已经成为短视频创作者、店铺的标配，范围也由美妆、服饰等领域转向更加广泛的行业</a:t>
            </a:r>
          </a:p>
        </p:txBody>
      </p:sp>
      <p:sp>
        <p:nvSpPr>
          <p:cNvPr id="11" name="矩形: 圆顶角 10">
            <a:extLst>
              <a:ext uri="{FF2B5EF4-FFF2-40B4-BE49-F238E27FC236}">
                <a16:creationId xmlns:a16="http://schemas.microsoft.com/office/drawing/2014/main" id="{7AEF97BC-52F1-49C4-BCC0-FBF6EAEDD513}"/>
              </a:ext>
            </a:extLst>
          </p:cNvPr>
          <p:cNvSpPr/>
          <p:nvPr/>
        </p:nvSpPr>
        <p:spPr>
          <a:xfrm rot="16200000">
            <a:off x="6306385" y="1648296"/>
            <a:ext cx="1234440" cy="55880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2" name="矩形: 圆顶角 11">
            <a:extLst>
              <a:ext uri="{FF2B5EF4-FFF2-40B4-BE49-F238E27FC236}">
                <a16:creationId xmlns:a16="http://schemas.microsoft.com/office/drawing/2014/main" id="{A4F8A1B5-148B-4FE1-9BF2-88D38D151659}"/>
              </a:ext>
            </a:extLst>
          </p:cNvPr>
          <p:cNvSpPr/>
          <p:nvPr/>
        </p:nvSpPr>
        <p:spPr>
          <a:xfrm rot="5400000" flipH="1">
            <a:off x="8595071" y="-79057"/>
            <a:ext cx="1229361" cy="4013502"/>
          </a:xfrm>
          <a:prstGeom prst="round2SameRect">
            <a:avLst>
              <a:gd name="adj1" fmla="val 7613"/>
              <a:gd name="adj2" fmla="val 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3" name="文本框 12">
            <a:extLst>
              <a:ext uri="{FF2B5EF4-FFF2-40B4-BE49-F238E27FC236}">
                <a16:creationId xmlns:a16="http://schemas.microsoft.com/office/drawing/2014/main" id="{B42A9ADA-FB08-47DA-8F6A-7BBC05A6167E}"/>
              </a:ext>
            </a:extLst>
          </p:cNvPr>
          <p:cNvSpPr txBox="1"/>
          <p:nvPr/>
        </p:nvSpPr>
        <p:spPr>
          <a:xfrm>
            <a:off x="6705601" y="1477571"/>
            <a:ext cx="517065" cy="900246"/>
          </a:xfrm>
          <a:prstGeom prst="rect">
            <a:avLst/>
          </a:prstGeom>
          <a:noFill/>
        </p:spPr>
        <p:txBody>
          <a:bodyPr vert="eaVert"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300" normalizeH="0" baseline="0" noProof="0" dirty="0">
                <a:ln>
                  <a:noFill/>
                </a:ln>
                <a:solidFill>
                  <a:srgbClr val="FFFFFF"/>
                </a:solidFill>
                <a:effectLst/>
                <a:uLnTx/>
                <a:uFillTx/>
                <a:latin typeface="Arial"/>
                <a:ea typeface="微软雅黑"/>
                <a:cs typeface="+mn-cs"/>
              </a:rPr>
              <a:t>窗口化</a:t>
            </a:r>
          </a:p>
        </p:txBody>
      </p:sp>
      <p:sp>
        <p:nvSpPr>
          <p:cNvPr id="14" name="文本框 13">
            <a:extLst>
              <a:ext uri="{FF2B5EF4-FFF2-40B4-BE49-F238E27FC236}">
                <a16:creationId xmlns:a16="http://schemas.microsoft.com/office/drawing/2014/main" id="{9795F656-203F-4B24-81DE-731C8C426946}"/>
              </a:ext>
            </a:extLst>
          </p:cNvPr>
          <p:cNvSpPr txBox="1"/>
          <p:nvPr/>
        </p:nvSpPr>
        <p:spPr>
          <a:xfrm>
            <a:off x="7284061" y="1451057"/>
            <a:ext cx="3824283" cy="953274"/>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个人通过直播拉近主播与粉丝之间的距离，回归更加高效的面对面沟通</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行业也可用其作为线下发布会的补充方式</a:t>
            </a:r>
          </a:p>
        </p:txBody>
      </p:sp>
      <p:sp>
        <p:nvSpPr>
          <p:cNvPr id="15" name="矩形: 圆顶角 14">
            <a:extLst>
              <a:ext uri="{FF2B5EF4-FFF2-40B4-BE49-F238E27FC236}">
                <a16:creationId xmlns:a16="http://schemas.microsoft.com/office/drawing/2014/main" id="{300A05B2-5F24-4120-A777-109E21B69CE2}"/>
              </a:ext>
            </a:extLst>
          </p:cNvPr>
          <p:cNvSpPr/>
          <p:nvPr/>
        </p:nvSpPr>
        <p:spPr>
          <a:xfrm rot="16200000">
            <a:off x="637676" y="3373857"/>
            <a:ext cx="1234440" cy="55880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6" name="矩形: 圆顶角 15">
            <a:extLst>
              <a:ext uri="{FF2B5EF4-FFF2-40B4-BE49-F238E27FC236}">
                <a16:creationId xmlns:a16="http://schemas.microsoft.com/office/drawing/2014/main" id="{76B27F89-6F33-45E5-B4BD-0C00957692D0}"/>
              </a:ext>
            </a:extLst>
          </p:cNvPr>
          <p:cNvSpPr/>
          <p:nvPr/>
        </p:nvSpPr>
        <p:spPr>
          <a:xfrm rot="5400000" flipH="1">
            <a:off x="2926362" y="1646504"/>
            <a:ext cx="1229361" cy="4013502"/>
          </a:xfrm>
          <a:prstGeom prst="round2SameRect">
            <a:avLst>
              <a:gd name="adj1" fmla="val 7613"/>
              <a:gd name="adj2" fmla="val 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7" name="文本框 16">
            <a:extLst>
              <a:ext uri="{FF2B5EF4-FFF2-40B4-BE49-F238E27FC236}">
                <a16:creationId xmlns:a16="http://schemas.microsoft.com/office/drawing/2014/main" id="{2821C727-7A82-4119-824F-9667930210F4}"/>
              </a:ext>
            </a:extLst>
          </p:cNvPr>
          <p:cNvSpPr txBox="1"/>
          <p:nvPr/>
        </p:nvSpPr>
        <p:spPr>
          <a:xfrm>
            <a:off x="1036892" y="3203132"/>
            <a:ext cx="517065" cy="900246"/>
          </a:xfrm>
          <a:prstGeom prst="rect">
            <a:avLst/>
          </a:prstGeom>
          <a:noFill/>
        </p:spPr>
        <p:txBody>
          <a:bodyPr vert="eaVert"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300" normalizeH="0" baseline="0" noProof="0" dirty="0">
                <a:ln>
                  <a:noFill/>
                </a:ln>
                <a:solidFill>
                  <a:srgbClr val="FFFFFF"/>
                </a:solidFill>
                <a:effectLst/>
                <a:uLnTx/>
                <a:uFillTx/>
                <a:latin typeface="Arial"/>
                <a:ea typeface="微软雅黑"/>
                <a:cs typeface="+mn-cs"/>
              </a:rPr>
              <a:t>产业化</a:t>
            </a:r>
          </a:p>
        </p:txBody>
      </p:sp>
      <p:sp>
        <p:nvSpPr>
          <p:cNvPr id="18" name="文本框 17">
            <a:extLst>
              <a:ext uri="{FF2B5EF4-FFF2-40B4-BE49-F238E27FC236}">
                <a16:creationId xmlns:a16="http://schemas.microsoft.com/office/drawing/2014/main" id="{0BB47F45-EF29-4F4B-83EC-E7B1511138FC}"/>
              </a:ext>
            </a:extLst>
          </p:cNvPr>
          <p:cNvSpPr txBox="1"/>
          <p:nvPr/>
        </p:nvSpPr>
        <p:spPr>
          <a:xfrm>
            <a:off x="1615352" y="3176618"/>
            <a:ext cx="3824283" cy="953274"/>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直播电商的效果，更在于供应链是否完备，目前抖音、快手均选择与电商结盟，解决后端供给、物流、客服等问题</a:t>
            </a:r>
          </a:p>
        </p:txBody>
      </p:sp>
      <p:sp>
        <p:nvSpPr>
          <p:cNvPr id="19" name="矩形: 圆顶角 18">
            <a:extLst>
              <a:ext uri="{FF2B5EF4-FFF2-40B4-BE49-F238E27FC236}">
                <a16:creationId xmlns:a16="http://schemas.microsoft.com/office/drawing/2014/main" id="{4BCD4DA5-6A84-424F-B6D4-F611CE2B4297}"/>
              </a:ext>
            </a:extLst>
          </p:cNvPr>
          <p:cNvSpPr/>
          <p:nvPr/>
        </p:nvSpPr>
        <p:spPr>
          <a:xfrm rot="16200000">
            <a:off x="6306384" y="3373857"/>
            <a:ext cx="1234440" cy="55880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0" name="矩形: 圆顶角 19">
            <a:extLst>
              <a:ext uri="{FF2B5EF4-FFF2-40B4-BE49-F238E27FC236}">
                <a16:creationId xmlns:a16="http://schemas.microsoft.com/office/drawing/2014/main" id="{16A5A8D4-03A5-4EF8-A98D-0CF073C17F80}"/>
              </a:ext>
            </a:extLst>
          </p:cNvPr>
          <p:cNvSpPr/>
          <p:nvPr/>
        </p:nvSpPr>
        <p:spPr>
          <a:xfrm rot="5400000" flipH="1">
            <a:off x="8595070" y="1646504"/>
            <a:ext cx="1229361" cy="4013502"/>
          </a:xfrm>
          <a:prstGeom prst="round2SameRect">
            <a:avLst>
              <a:gd name="adj1" fmla="val 7613"/>
              <a:gd name="adj2" fmla="val 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1" name="文本框 20">
            <a:extLst>
              <a:ext uri="{FF2B5EF4-FFF2-40B4-BE49-F238E27FC236}">
                <a16:creationId xmlns:a16="http://schemas.microsoft.com/office/drawing/2014/main" id="{ADD9BC4B-8054-4468-8817-90D3BA8EAD0B}"/>
              </a:ext>
            </a:extLst>
          </p:cNvPr>
          <p:cNvSpPr txBox="1"/>
          <p:nvPr/>
        </p:nvSpPr>
        <p:spPr>
          <a:xfrm>
            <a:off x="6705600" y="3203132"/>
            <a:ext cx="517065" cy="900246"/>
          </a:xfrm>
          <a:prstGeom prst="rect">
            <a:avLst/>
          </a:prstGeom>
          <a:noFill/>
        </p:spPr>
        <p:txBody>
          <a:bodyPr vert="eaVert"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300" normalizeH="0" baseline="0" noProof="0" dirty="0">
                <a:ln>
                  <a:noFill/>
                </a:ln>
                <a:solidFill>
                  <a:srgbClr val="FFFFFF"/>
                </a:solidFill>
                <a:effectLst/>
                <a:uLnTx/>
                <a:uFillTx/>
                <a:latin typeface="Arial"/>
                <a:ea typeface="微软雅黑"/>
                <a:cs typeface="+mn-cs"/>
              </a:rPr>
              <a:t>生态化</a:t>
            </a:r>
          </a:p>
        </p:txBody>
      </p:sp>
      <p:sp>
        <p:nvSpPr>
          <p:cNvPr id="22" name="文本框 21">
            <a:extLst>
              <a:ext uri="{FF2B5EF4-FFF2-40B4-BE49-F238E27FC236}">
                <a16:creationId xmlns:a16="http://schemas.microsoft.com/office/drawing/2014/main" id="{271848BA-4F81-4B0F-84B1-2CA1209DD21F}"/>
              </a:ext>
            </a:extLst>
          </p:cNvPr>
          <p:cNvSpPr txBox="1"/>
          <p:nvPr/>
        </p:nvSpPr>
        <p:spPr>
          <a:xfrm>
            <a:off x="7284060" y="3176618"/>
            <a:ext cx="3824283" cy="953274"/>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图文、短视频等前中期营销物料、主播个人</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IP</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打造、直播嘉宾预热等共同搭建了品牌或产品的直播生态</a:t>
            </a:r>
          </a:p>
        </p:txBody>
      </p:sp>
      <p:sp>
        <p:nvSpPr>
          <p:cNvPr id="23" name="矩形: 圆顶角 22">
            <a:extLst>
              <a:ext uri="{FF2B5EF4-FFF2-40B4-BE49-F238E27FC236}">
                <a16:creationId xmlns:a16="http://schemas.microsoft.com/office/drawing/2014/main" id="{F32432F3-D72E-470A-BE44-F8D3B1073563}"/>
              </a:ext>
            </a:extLst>
          </p:cNvPr>
          <p:cNvSpPr/>
          <p:nvPr/>
        </p:nvSpPr>
        <p:spPr>
          <a:xfrm rot="16200000">
            <a:off x="637675" y="5099418"/>
            <a:ext cx="1234440" cy="55880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4" name="矩形: 圆顶角 23">
            <a:extLst>
              <a:ext uri="{FF2B5EF4-FFF2-40B4-BE49-F238E27FC236}">
                <a16:creationId xmlns:a16="http://schemas.microsoft.com/office/drawing/2014/main" id="{CA108491-E23A-4E98-8245-BC360EE0AED0}"/>
              </a:ext>
            </a:extLst>
          </p:cNvPr>
          <p:cNvSpPr/>
          <p:nvPr/>
        </p:nvSpPr>
        <p:spPr>
          <a:xfrm rot="5400000" flipH="1">
            <a:off x="2926361" y="3372065"/>
            <a:ext cx="1229361" cy="4013502"/>
          </a:xfrm>
          <a:prstGeom prst="round2SameRect">
            <a:avLst>
              <a:gd name="adj1" fmla="val 7613"/>
              <a:gd name="adj2" fmla="val 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5" name="文本框 24">
            <a:extLst>
              <a:ext uri="{FF2B5EF4-FFF2-40B4-BE49-F238E27FC236}">
                <a16:creationId xmlns:a16="http://schemas.microsoft.com/office/drawing/2014/main" id="{E66FE060-BFFC-4B7E-BDD1-0FA59AA1A758}"/>
              </a:ext>
            </a:extLst>
          </p:cNvPr>
          <p:cNvSpPr txBox="1"/>
          <p:nvPr/>
        </p:nvSpPr>
        <p:spPr>
          <a:xfrm>
            <a:off x="1036891" y="4928693"/>
            <a:ext cx="517065" cy="900246"/>
          </a:xfrm>
          <a:prstGeom prst="rect">
            <a:avLst/>
          </a:prstGeom>
          <a:noFill/>
        </p:spPr>
        <p:txBody>
          <a:bodyPr vert="eaVert"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300" normalizeH="0" baseline="0" noProof="0" dirty="0">
                <a:ln>
                  <a:noFill/>
                </a:ln>
                <a:solidFill>
                  <a:srgbClr val="FFFFFF"/>
                </a:solidFill>
                <a:effectLst/>
                <a:uLnTx/>
                <a:uFillTx/>
                <a:latin typeface="Arial"/>
                <a:ea typeface="微软雅黑"/>
                <a:cs typeface="+mn-cs"/>
              </a:rPr>
              <a:t>内容化</a:t>
            </a:r>
          </a:p>
        </p:txBody>
      </p:sp>
      <p:sp>
        <p:nvSpPr>
          <p:cNvPr id="26" name="文本框 25">
            <a:extLst>
              <a:ext uri="{FF2B5EF4-FFF2-40B4-BE49-F238E27FC236}">
                <a16:creationId xmlns:a16="http://schemas.microsoft.com/office/drawing/2014/main" id="{1E898E63-BA58-4E65-B0A2-6FF4F4B4AB6A}"/>
              </a:ext>
            </a:extLst>
          </p:cNvPr>
          <p:cNvSpPr txBox="1"/>
          <p:nvPr/>
        </p:nvSpPr>
        <p:spPr>
          <a:xfrm>
            <a:off x="1615351" y="4902179"/>
            <a:ext cx="3824283" cy="953274"/>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随着直播产业的成熟，电商直播嵌入了兼具带货功能与娱乐观赏性的节目式编排，形成独具特色的内容形态</a:t>
            </a:r>
          </a:p>
        </p:txBody>
      </p:sp>
      <p:cxnSp>
        <p:nvCxnSpPr>
          <p:cNvPr id="45" name="直接连接符 44">
            <a:extLst>
              <a:ext uri="{FF2B5EF4-FFF2-40B4-BE49-F238E27FC236}">
                <a16:creationId xmlns:a16="http://schemas.microsoft.com/office/drawing/2014/main" id="{34F926E4-03A5-4611-90E4-B19FB12C6804}"/>
              </a:ext>
            </a:extLst>
          </p:cNvPr>
          <p:cNvCxnSpPr>
            <a:cxnSpLocks/>
          </p:cNvCxnSpPr>
          <p:nvPr/>
        </p:nvCxnSpPr>
        <p:spPr>
          <a:xfrm>
            <a:off x="6686321" y="5993497"/>
            <a:ext cx="4523017" cy="0"/>
          </a:xfrm>
          <a:prstGeom prst="line">
            <a:avLst/>
          </a:prstGeom>
          <a:ln w="762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nvGrpSpPr>
          <p:cNvPr id="48" name="组合 47">
            <a:extLst>
              <a:ext uri="{FF2B5EF4-FFF2-40B4-BE49-F238E27FC236}">
                <a16:creationId xmlns:a16="http://schemas.microsoft.com/office/drawing/2014/main" id="{62EE3A12-3B7D-4FB6-B1F2-31A73018AC79}"/>
              </a:ext>
            </a:extLst>
          </p:cNvPr>
          <p:cNvGrpSpPr/>
          <p:nvPr/>
        </p:nvGrpSpPr>
        <p:grpSpPr>
          <a:xfrm>
            <a:off x="7731358" y="4569666"/>
            <a:ext cx="2432943" cy="1431451"/>
            <a:chOff x="7944103" y="4569666"/>
            <a:chExt cx="2432943" cy="1431451"/>
          </a:xfrm>
        </p:grpSpPr>
        <p:pic>
          <p:nvPicPr>
            <p:cNvPr id="41" name="图片 40" descr="计算机 3D 窗口背景">
              <a:extLst>
                <a:ext uri="{FF2B5EF4-FFF2-40B4-BE49-F238E27FC236}">
                  <a16:creationId xmlns:a16="http://schemas.microsoft.com/office/drawing/2014/main" id="{E7BA011A-8681-4CE4-A697-DB8A8FDBB4EA}"/>
                </a:ext>
              </a:extLst>
            </p:cNvPr>
            <p:cNvPicPr>
              <a:picLocks noChangeAspect="1"/>
            </p:cNvPicPr>
            <p:nvPr/>
          </p:nvPicPr>
          <p:blipFill>
            <a:blip r:embed="rId2">
              <a:extLst>
                <a:ext uri="{28A0092B-C50C-407E-A947-70E740481C1C}">
                  <a14:useLocalDpi xmlns:a14="http://schemas.microsoft.com/office/drawing/2010/main" val="0"/>
                </a:ext>
              </a:extLst>
            </a:blip>
            <a:srcRect l="11511" t="5977" r="3451" b="3596"/>
            <a:stretch>
              <a:fillRect/>
            </a:stretch>
          </p:blipFill>
          <p:spPr>
            <a:xfrm>
              <a:off x="7965819" y="4639288"/>
              <a:ext cx="2244222" cy="1342445"/>
            </a:xfrm>
            <a:custGeom>
              <a:avLst/>
              <a:gdLst>
                <a:gd name="connsiteX0" fmla="*/ 298493 w 2244222"/>
                <a:gd name="connsiteY0" fmla="*/ 0 h 1342445"/>
                <a:gd name="connsiteX1" fmla="*/ 1878462 w 2244222"/>
                <a:gd name="connsiteY1" fmla="*/ 0 h 1342445"/>
                <a:gd name="connsiteX2" fmla="*/ 1878462 w 2244222"/>
                <a:gd name="connsiteY2" fmla="*/ 571666 h 1342445"/>
                <a:gd name="connsiteX3" fmla="*/ 2244222 w 2244222"/>
                <a:gd name="connsiteY3" fmla="*/ 571666 h 1342445"/>
                <a:gd name="connsiteX4" fmla="*/ 2244222 w 2244222"/>
                <a:gd name="connsiteY4" fmla="*/ 1228113 h 1342445"/>
                <a:gd name="connsiteX5" fmla="*/ 1194567 w 2244222"/>
                <a:gd name="connsiteY5" fmla="*/ 1228113 h 1342445"/>
                <a:gd name="connsiteX6" fmla="*/ 1194567 w 2244222"/>
                <a:gd name="connsiteY6" fmla="*/ 885213 h 1342445"/>
                <a:gd name="connsiteX7" fmla="*/ 484002 w 2244222"/>
                <a:gd name="connsiteY7" fmla="*/ 885213 h 1342445"/>
                <a:gd name="connsiteX8" fmla="*/ 484002 w 2244222"/>
                <a:gd name="connsiteY8" fmla="*/ 927122 h 1342445"/>
                <a:gd name="connsiteX9" fmla="*/ 485859 w 2244222"/>
                <a:gd name="connsiteY9" fmla="*/ 927122 h 1342445"/>
                <a:gd name="connsiteX10" fmla="*/ 511264 w 2244222"/>
                <a:gd name="connsiteY10" fmla="*/ 952527 h 1342445"/>
                <a:gd name="connsiteX11" fmla="*/ 511264 w 2244222"/>
                <a:gd name="connsiteY11" fmla="*/ 1317040 h 1342445"/>
                <a:gd name="connsiteX12" fmla="*/ 485859 w 2244222"/>
                <a:gd name="connsiteY12" fmla="*/ 1342445 h 1342445"/>
                <a:gd name="connsiteX13" fmla="*/ 338531 w 2244222"/>
                <a:gd name="connsiteY13" fmla="*/ 1342445 h 1342445"/>
                <a:gd name="connsiteX14" fmla="*/ 320567 w 2244222"/>
                <a:gd name="connsiteY14" fmla="*/ 1335004 h 1342445"/>
                <a:gd name="connsiteX15" fmla="*/ 318112 w 2244222"/>
                <a:gd name="connsiteY15" fmla="*/ 1329078 h 1342445"/>
                <a:gd name="connsiteX16" fmla="*/ 0 w 2244222"/>
                <a:gd name="connsiteY16" fmla="*/ 1329078 h 1342445"/>
                <a:gd name="connsiteX17" fmla="*/ 0 w 2244222"/>
                <a:gd name="connsiteY17" fmla="*/ 688045 h 1342445"/>
                <a:gd name="connsiteX18" fmla="*/ 298493 w 2244222"/>
                <a:gd name="connsiteY18" fmla="*/ 688045 h 134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44222" h="1342445">
                  <a:moveTo>
                    <a:pt x="298493" y="0"/>
                  </a:moveTo>
                  <a:lnTo>
                    <a:pt x="1878462" y="0"/>
                  </a:lnTo>
                  <a:lnTo>
                    <a:pt x="1878462" y="571666"/>
                  </a:lnTo>
                  <a:lnTo>
                    <a:pt x="2244222" y="571666"/>
                  </a:lnTo>
                  <a:lnTo>
                    <a:pt x="2244222" y="1228113"/>
                  </a:lnTo>
                  <a:lnTo>
                    <a:pt x="1194567" y="1228113"/>
                  </a:lnTo>
                  <a:lnTo>
                    <a:pt x="1194567" y="885213"/>
                  </a:lnTo>
                  <a:lnTo>
                    <a:pt x="484002" y="885213"/>
                  </a:lnTo>
                  <a:lnTo>
                    <a:pt x="484002" y="927122"/>
                  </a:lnTo>
                  <a:lnTo>
                    <a:pt x="485859" y="927122"/>
                  </a:lnTo>
                  <a:cubicBezTo>
                    <a:pt x="499890" y="927122"/>
                    <a:pt x="511264" y="938496"/>
                    <a:pt x="511264" y="952527"/>
                  </a:cubicBezTo>
                  <a:lnTo>
                    <a:pt x="511264" y="1317040"/>
                  </a:lnTo>
                  <a:cubicBezTo>
                    <a:pt x="511264" y="1331071"/>
                    <a:pt x="499890" y="1342445"/>
                    <a:pt x="485859" y="1342445"/>
                  </a:cubicBezTo>
                  <a:lnTo>
                    <a:pt x="338531" y="1342445"/>
                  </a:lnTo>
                  <a:cubicBezTo>
                    <a:pt x="331515" y="1342445"/>
                    <a:pt x="325164" y="1339602"/>
                    <a:pt x="320567" y="1335004"/>
                  </a:cubicBezTo>
                  <a:lnTo>
                    <a:pt x="318112" y="1329078"/>
                  </a:lnTo>
                  <a:lnTo>
                    <a:pt x="0" y="1329078"/>
                  </a:lnTo>
                  <a:lnTo>
                    <a:pt x="0" y="688045"/>
                  </a:lnTo>
                  <a:lnTo>
                    <a:pt x="298493" y="688045"/>
                  </a:lnTo>
                  <a:close/>
                </a:path>
              </a:pathLst>
            </a:custGeom>
          </p:spPr>
        </p:pic>
        <p:pic>
          <p:nvPicPr>
            <p:cNvPr id="33" name="图片 32">
              <a:extLst>
                <a:ext uri="{FF2B5EF4-FFF2-40B4-BE49-F238E27FC236}">
                  <a16:creationId xmlns:a16="http://schemas.microsoft.com/office/drawing/2014/main" id="{700430ED-B24D-4EF2-BD20-DD5954192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4103" y="4569666"/>
              <a:ext cx="2432943" cy="1431451"/>
            </a:xfrm>
            <a:prstGeom prst="rect">
              <a:avLst/>
            </a:prstGeom>
          </p:spPr>
        </p:pic>
      </p:grpSp>
    </p:spTree>
    <p:extLst>
      <p:ext uri="{BB962C8B-B14F-4D97-AF65-F5344CB8AC3E}">
        <p14:creationId xmlns:p14="http://schemas.microsoft.com/office/powerpoint/2010/main" val="1399402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005F15D-2D0D-4D79-83E2-4495CE740636}"/>
              </a:ext>
            </a:extLst>
          </p:cNvPr>
          <p:cNvSpPr>
            <a:spLocks noGrp="1"/>
          </p:cNvSpPr>
          <p:nvPr>
            <p:ph type="body" sz="quarter" idx="10"/>
          </p:nvPr>
        </p:nvSpPr>
        <p:spPr>
          <a:xfrm>
            <a:off x="382543" y="328612"/>
            <a:ext cx="6706515" cy="459327"/>
          </a:xfrm>
        </p:spPr>
        <p:txBody>
          <a:bodyPr/>
          <a:lstStyle/>
          <a:p>
            <a:r>
              <a:rPr lang="zh-CN" altLang="en-US" dirty="0"/>
              <a:t>颜值经济</a:t>
            </a:r>
            <a:r>
              <a:rPr lang="en-US" altLang="zh-CN" dirty="0"/>
              <a:t>—</a:t>
            </a:r>
            <a:r>
              <a:rPr lang="zh-CN" altLang="en-US" dirty="0"/>
              <a:t>更需关注价值和颜值的统一</a:t>
            </a:r>
          </a:p>
        </p:txBody>
      </p:sp>
      <p:sp>
        <p:nvSpPr>
          <p:cNvPr id="11" name="流程图: 数据 10">
            <a:extLst>
              <a:ext uri="{FF2B5EF4-FFF2-40B4-BE49-F238E27FC236}">
                <a16:creationId xmlns:a16="http://schemas.microsoft.com/office/drawing/2014/main" id="{69AD59F9-8C1A-432D-9876-770A4806B5FF}"/>
              </a:ext>
            </a:extLst>
          </p:cNvPr>
          <p:cNvSpPr/>
          <p:nvPr/>
        </p:nvSpPr>
        <p:spPr>
          <a:xfrm>
            <a:off x="482600" y="1553372"/>
            <a:ext cx="3679515" cy="3950282"/>
          </a:xfrm>
          <a:prstGeom prst="flowChartInputOutput">
            <a:avLst/>
          </a:prstGeom>
          <a:solidFill>
            <a:schemeClr val="accent2"/>
          </a:solidFill>
          <a:ln>
            <a:noFill/>
          </a:ln>
          <a:effectLst>
            <a:outerShdw blurRad="165100" dist="63500" dir="5400000" algn="t" rotWithShape="0">
              <a:schemeClr val="accent2">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 name="图片 3" descr="商业人士交叉双手">
            <a:extLst>
              <a:ext uri="{FF2B5EF4-FFF2-40B4-BE49-F238E27FC236}">
                <a16:creationId xmlns:a16="http://schemas.microsoft.com/office/drawing/2014/main" id="{EC796EDA-1692-4DF1-8D4B-7FBBDB8F3CBF}"/>
              </a:ext>
            </a:extLst>
          </p:cNvPr>
          <p:cNvPicPr>
            <a:picLocks noChangeAspect="1"/>
          </p:cNvPicPr>
          <p:nvPr/>
        </p:nvPicPr>
        <p:blipFill rotWithShape="1">
          <a:blip r:embed="rId2">
            <a:extLst>
              <a:ext uri="{28A0092B-C50C-407E-A947-70E740481C1C}">
                <a14:useLocalDpi xmlns:a14="http://schemas.microsoft.com/office/drawing/2010/main" val="0"/>
              </a:ext>
            </a:extLst>
          </a:blip>
          <a:srcRect b="51058"/>
          <a:stretch/>
        </p:blipFill>
        <p:spPr>
          <a:xfrm>
            <a:off x="512035" y="2657794"/>
            <a:ext cx="2115400" cy="2845860"/>
          </a:xfrm>
          <a:prstGeom prst="rect">
            <a:avLst/>
          </a:prstGeom>
        </p:spPr>
      </p:pic>
      <p:sp>
        <p:nvSpPr>
          <p:cNvPr id="9" name="文本框 8">
            <a:extLst>
              <a:ext uri="{FF2B5EF4-FFF2-40B4-BE49-F238E27FC236}">
                <a16:creationId xmlns:a16="http://schemas.microsoft.com/office/drawing/2014/main" id="{14F13991-6097-4EB0-A90C-094C85F7F47D}"/>
              </a:ext>
            </a:extLst>
          </p:cNvPr>
          <p:cNvSpPr txBox="1"/>
          <p:nvPr/>
        </p:nvSpPr>
        <p:spPr>
          <a:xfrm>
            <a:off x="1841802" y="1785278"/>
            <a:ext cx="1107996"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素人出圈</a:t>
            </a:r>
          </a:p>
        </p:txBody>
      </p:sp>
      <p:sp>
        <p:nvSpPr>
          <p:cNvPr id="10" name="文本框 9">
            <a:extLst>
              <a:ext uri="{FF2B5EF4-FFF2-40B4-BE49-F238E27FC236}">
                <a16:creationId xmlns:a16="http://schemas.microsoft.com/office/drawing/2014/main" id="{039B1DA5-1CFC-442E-8395-0318E1C4336C}"/>
              </a:ext>
            </a:extLst>
          </p:cNvPr>
          <p:cNvSpPr txBox="1"/>
          <p:nvPr/>
        </p:nvSpPr>
        <p:spPr>
          <a:xfrm>
            <a:off x="1841802" y="2325478"/>
            <a:ext cx="1879044" cy="1544205"/>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“甜野男孩”某某爆红，折射出大众偏爱“甜”化、亲民化、更具纯真气质的面孔</a:t>
            </a:r>
          </a:p>
        </p:txBody>
      </p:sp>
      <p:cxnSp>
        <p:nvCxnSpPr>
          <p:cNvPr id="14" name="直接连接符 13">
            <a:extLst>
              <a:ext uri="{FF2B5EF4-FFF2-40B4-BE49-F238E27FC236}">
                <a16:creationId xmlns:a16="http://schemas.microsoft.com/office/drawing/2014/main" id="{2F4A0971-E3C4-4DAE-8DE2-5E1FF59E957A}"/>
              </a:ext>
            </a:extLst>
          </p:cNvPr>
          <p:cNvCxnSpPr/>
          <p:nvPr/>
        </p:nvCxnSpPr>
        <p:spPr>
          <a:xfrm>
            <a:off x="1941449" y="2232021"/>
            <a:ext cx="377000"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3" name="流程图: 数据 22">
            <a:extLst>
              <a:ext uri="{FF2B5EF4-FFF2-40B4-BE49-F238E27FC236}">
                <a16:creationId xmlns:a16="http://schemas.microsoft.com/office/drawing/2014/main" id="{3A5C7A39-058B-4BD4-9D6B-820EC95A3736}"/>
              </a:ext>
            </a:extLst>
          </p:cNvPr>
          <p:cNvSpPr/>
          <p:nvPr/>
        </p:nvSpPr>
        <p:spPr>
          <a:xfrm>
            <a:off x="4249892" y="1553372"/>
            <a:ext cx="3679515" cy="3950282"/>
          </a:xfrm>
          <a:prstGeom prst="flowChartInputOutput">
            <a:avLst/>
          </a:prstGeom>
          <a:solidFill>
            <a:schemeClr val="accent2"/>
          </a:solidFill>
          <a:ln>
            <a:noFill/>
          </a:ln>
          <a:effectLst>
            <a:outerShdw blurRad="165100" dist="63500" dir="5400000" algn="t" rotWithShape="0">
              <a:schemeClr val="accent2">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文本框 23">
            <a:extLst>
              <a:ext uri="{FF2B5EF4-FFF2-40B4-BE49-F238E27FC236}">
                <a16:creationId xmlns:a16="http://schemas.microsoft.com/office/drawing/2014/main" id="{999F6705-16B9-4ED7-BF3F-1E85821BE330}"/>
              </a:ext>
            </a:extLst>
          </p:cNvPr>
          <p:cNvSpPr txBox="1"/>
          <p:nvPr/>
        </p:nvSpPr>
        <p:spPr>
          <a:xfrm>
            <a:off x="5609094" y="1785278"/>
            <a:ext cx="1107996"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流量造星</a:t>
            </a:r>
          </a:p>
        </p:txBody>
      </p:sp>
      <p:sp>
        <p:nvSpPr>
          <p:cNvPr id="25" name="文本框 24">
            <a:extLst>
              <a:ext uri="{FF2B5EF4-FFF2-40B4-BE49-F238E27FC236}">
                <a16:creationId xmlns:a16="http://schemas.microsoft.com/office/drawing/2014/main" id="{686B9070-3EB5-4AB8-AF8F-CF4B1C043DA1}"/>
              </a:ext>
            </a:extLst>
          </p:cNvPr>
          <p:cNvSpPr txBox="1"/>
          <p:nvPr/>
        </p:nvSpPr>
        <p:spPr>
          <a:xfrm>
            <a:off x="5609094" y="2325478"/>
            <a:ext cx="1863890" cy="1839671"/>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流量艺人更新迭代，选秀节目如火如荼。以追星为核心特质的饭圈已成为新媒体传播不容忽视的重要组织</a:t>
            </a:r>
          </a:p>
        </p:txBody>
      </p:sp>
      <p:cxnSp>
        <p:nvCxnSpPr>
          <p:cNvPr id="26" name="直接连接符 25">
            <a:extLst>
              <a:ext uri="{FF2B5EF4-FFF2-40B4-BE49-F238E27FC236}">
                <a16:creationId xmlns:a16="http://schemas.microsoft.com/office/drawing/2014/main" id="{0F20CF7F-ABCE-43FF-8DB3-3401B7D8A609}"/>
              </a:ext>
            </a:extLst>
          </p:cNvPr>
          <p:cNvCxnSpPr/>
          <p:nvPr/>
        </p:nvCxnSpPr>
        <p:spPr>
          <a:xfrm>
            <a:off x="5708741" y="2232021"/>
            <a:ext cx="377000"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7" name="流程图: 数据 26">
            <a:extLst>
              <a:ext uri="{FF2B5EF4-FFF2-40B4-BE49-F238E27FC236}">
                <a16:creationId xmlns:a16="http://schemas.microsoft.com/office/drawing/2014/main" id="{455F33E2-137F-4E33-A56F-01DEA0C606F0}"/>
              </a:ext>
            </a:extLst>
          </p:cNvPr>
          <p:cNvSpPr/>
          <p:nvPr/>
        </p:nvSpPr>
        <p:spPr>
          <a:xfrm>
            <a:off x="8017185" y="1553372"/>
            <a:ext cx="3679515" cy="3950282"/>
          </a:xfrm>
          <a:prstGeom prst="flowChartInputOutput">
            <a:avLst/>
          </a:prstGeom>
          <a:solidFill>
            <a:schemeClr val="accent2"/>
          </a:solidFill>
          <a:ln>
            <a:noFill/>
          </a:ln>
          <a:effectLst>
            <a:outerShdw blurRad="165100" dist="63500" dir="5400000" algn="t" rotWithShape="0">
              <a:schemeClr val="accent2">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文本框 27">
            <a:extLst>
              <a:ext uri="{FF2B5EF4-FFF2-40B4-BE49-F238E27FC236}">
                <a16:creationId xmlns:a16="http://schemas.microsoft.com/office/drawing/2014/main" id="{511054B1-DD65-4487-BF1A-536B2E8D059E}"/>
              </a:ext>
            </a:extLst>
          </p:cNvPr>
          <p:cNvSpPr txBox="1"/>
          <p:nvPr/>
        </p:nvSpPr>
        <p:spPr>
          <a:xfrm>
            <a:off x="9376387" y="1785278"/>
            <a:ext cx="1107996"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美妆带货</a:t>
            </a:r>
          </a:p>
        </p:txBody>
      </p:sp>
      <p:sp>
        <p:nvSpPr>
          <p:cNvPr id="29" name="文本框 28">
            <a:extLst>
              <a:ext uri="{FF2B5EF4-FFF2-40B4-BE49-F238E27FC236}">
                <a16:creationId xmlns:a16="http://schemas.microsoft.com/office/drawing/2014/main" id="{16F29FBA-EB47-46E5-8580-ECD8D8B57B59}"/>
              </a:ext>
            </a:extLst>
          </p:cNvPr>
          <p:cNvSpPr txBox="1"/>
          <p:nvPr/>
        </p:nvSpPr>
        <p:spPr>
          <a:xfrm>
            <a:off x="9376387" y="2325478"/>
            <a:ext cx="1879044" cy="1839671"/>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“她经济”与颜值消费崛起，新兴社交内容平台在消费者发现和购买美妆类产品方面发挥着越来越重要的作用</a:t>
            </a:r>
          </a:p>
        </p:txBody>
      </p:sp>
      <p:cxnSp>
        <p:nvCxnSpPr>
          <p:cNvPr id="30" name="直接连接符 29">
            <a:extLst>
              <a:ext uri="{FF2B5EF4-FFF2-40B4-BE49-F238E27FC236}">
                <a16:creationId xmlns:a16="http://schemas.microsoft.com/office/drawing/2014/main" id="{8A6134B6-53D3-4FF2-B125-C8047EF4B7E2}"/>
              </a:ext>
            </a:extLst>
          </p:cNvPr>
          <p:cNvCxnSpPr/>
          <p:nvPr/>
        </p:nvCxnSpPr>
        <p:spPr>
          <a:xfrm>
            <a:off x="9476034" y="2232021"/>
            <a:ext cx="377000"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6" name="图片 5" descr="抱着双臂站立的商务女性">
            <a:extLst>
              <a:ext uri="{FF2B5EF4-FFF2-40B4-BE49-F238E27FC236}">
                <a16:creationId xmlns:a16="http://schemas.microsoft.com/office/drawing/2014/main" id="{268064F8-1F40-43ED-B925-57BA10748871}"/>
              </a:ext>
            </a:extLst>
          </p:cNvPr>
          <p:cNvPicPr>
            <a:picLocks noChangeAspect="1"/>
          </p:cNvPicPr>
          <p:nvPr/>
        </p:nvPicPr>
        <p:blipFill rotWithShape="1">
          <a:blip r:embed="rId3">
            <a:extLst>
              <a:ext uri="{28A0092B-C50C-407E-A947-70E740481C1C}">
                <a14:useLocalDpi xmlns:a14="http://schemas.microsoft.com/office/drawing/2010/main" val="0"/>
              </a:ext>
            </a:extLst>
          </a:blip>
          <a:srcRect b="51665"/>
          <a:stretch/>
        </p:blipFill>
        <p:spPr>
          <a:xfrm>
            <a:off x="4183199" y="2660730"/>
            <a:ext cx="1507375" cy="2842924"/>
          </a:xfrm>
          <a:prstGeom prst="rect">
            <a:avLst/>
          </a:prstGeom>
        </p:spPr>
      </p:pic>
      <p:pic>
        <p:nvPicPr>
          <p:cNvPr id="8" name="图片 7" descr="手指放在颏部正在思考的商务女性">
            <a:extLst>
              <a:ext uri="{FF2B5EF4-FFF2-40B4-BE49-F238E27FC236}">
                <a16:creationId xmlns:a16="http://schemas.microsoft.com/office/drawing/2014/main" id="{9E961DB2-6791-412A-9DB6-CDB09ED6DEF0}"/>
              </a:ext>
            </a:extLst>
          </p:cNvPr>
          <p:cNvPicPr>
            <a:picLocks noChangeAspect="1"/>
          </p:cNvPicPr>
          <p:nvPr/>
        </p:nvPicPr>
        <p:blipFill rotWithShape="1">
          <a:blip r:embed="rId4">
            <a:extLst>
              <a:ext uri="{28A0092B-C50C-407E-A947-70E740481C1C}">
                <a14:useLocalDpi xmlns:a14="http://schemas.microsoft.com/office/drawing/2010/main" val="0"/>
              </a:ext>
            </a:extLst>
          </a:blip>
          <a:srcRect b="59147"/>
          <a:stretch/>
        </p:blipFill>
        <p:spPr>
          <a:xfrm>
            <a:off x="7942107" y="2784555"/>
            <a:ext cx="1639605" cy="2719099"/>
          </a:xfrm>
          <a:prstGeom prst="rect">
            <a:avLst/>
          </a:prstGeom>
        </p:spPr>
      </p:pic>
      <p:sp>
        <p:nvSpPr>
          <p:cNvPr id="31" name="任意多边形: 形状 30">
            <a:extLst>
              <a:ext uri="{FF2B5EF4-FFF2-40B4-BE49-F238E27FC236}">
                <a16:creationId xmlns:a16="http://schemas.microsoft.com/office/drawing/2014/main" id="{36053657-7E10-4D71-9138-D97947469E8C}"/>
              </a:ext>
            </a:extLst>
          </p:cNvPr>
          <p:cNvSpPr/>
          <p:nvPr/>
        </p:nvSpPr>
        <p:spPr>
          <a:xfrm>
            <a:off x="5445760" y="6189478"/>
            <a:ext cx="6746240" cy="668522"/>
          </a:xfrm>
          <a:custGeom>
            <a:avLst/>
            <a:gdLst>
              <a:gd name="connsiteX0" fmla="*/ 3962400 w 6746240"/>
              <a:gd name="connsiteY0" fmla="*/ 1652 h 668522"/>
              <a:gd name="connsiteX1" fmla="*/ 6631652 w 6746240"/>
              <a:gd name="connsiteY1" fmla="*/ 460275 h 668522"/>
              <a:gd name="connsiteX2" fmla="*/ 6746240 w 6746240"/>
              <a:gd name="connsiteY2" fmla="*/ 490063 h 668522"/>
              <a:gd name="connsiteX3" fmla="*/ 6746240 w 6746240"/>
              <a:gd name="connsiteY3" fmla="*/ 668522 h 668522"/>
              <a:gd name="connsiteX4" fmla="*/ 11618 w 6746240"/>
              <a:gd name="connsiteY4" fmla="*/ 668522 h 668522"/>
              <a:gd name="connsiteX5" fmla="*/ 0 w 6746240"/>
              <a:gd name="connsiteY5" fmla="*/ 519812 h 668522"/>
              <a:gd name="connsiteX6" fmla="*/ 3962400 w 6746240"/>
              <a:gd name="connsiteY6" fmla="*/ 1652 h 6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668522">
                <a:moveTo>
                  <a:pt x="3962400" y="1652"/>
                </a:moveTo>
                <a:cubicBezTo>
                  <a:pt x="4815734" y="19115"/>
                  <a:pt x="5868359" y="263881"/>
                  <a:pt x="6631652" y="460275"/>
                </a:cubicBezTo>
                <a:lnTo>
                  <a:pt x="6746240" y="490063"/>
                </a:lnTo>
                <a:lnTo>
                  <a:pt x="6746240" y="668522"/>
                </a:lnTo>
                <a:lnTo>
                  <a:pt x="11618" y="668522"/>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1" name="任意多边形: 形状 20">
            <a:extLst>
              <a:ext uri="{FF2B5EF4-FFF2-40B4-BE49-F238E27FC236}">
                <a16:creationId xmlns:a16="http://schemas.microsoft.com/office/drawing/2014/main" id="{48B8C350-308C-470F-A930-67CFA0AF4C79}"/>
              </a:ext>
            </a:extLst>
          </p:cNvPr>
          <p:cNvSpPr/>
          <p:nvPr/>
        </p:nvSpPr>
        <p:spPr>
          <a:xfrm>
            <a:off x="0" y="6277862"/>
            <a:ext cx="10007768" cy="580138"/>
          </a:xfrm>
          <a:custGeom>
            <a:avLst/>
            <a:gdLst>
              <a:gd name="connsiteX0" fmla="*/ 0 w 10007768"/>
              <a:gd name="connsiteY0" fmla="*/ 278 h 580138"/>
              <a:gd name="connsiteX1" fmla="*/ 648084 w 10007768"/>
              <a:gd name="connsiteY1" fmla="*/ 120974 h 580138"/>
              <a:gd name="connsiteX2" fmla="*/ 2904564 w 10007768"/>
              <a:gd name="connsiteY2" fmla="*/ 337597 h 580138"/>
              <a:gd name="connsiteX3" fmla="*/ 6929717 w 10007768"/>
              <a:gd name="connsiteY3" fmla="*/ 14868 h 580138"/>
              <a:gd name="connsiteX4" fmla="*/ 9640665 w 10007768"/>
              <a:gd name="connsiteY4" fmla="*/ 486697 h 580138"/>
              <a:gd name="connsiteX5" fmla="*/ 10007768 w 10007768"/>
              <a:gd name="connsiteY5" fmla="*/ 580138 h 580138"/>
              <a:gd name="connsiteX6" fmla="*/ 0 w 10007768"/>
              <a:gd name="connsiteY6" fmla="*/ 580138 h 58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7768" h="580138">
                <a:moveTo>
                  <a:pt x="0" y="278"/>
                </a:moveTo>
                <a:lnTo>
                  <a:pt x="648084" y="120974"/>
                </a:lnTo>
                <a:cubicBezTo>
                  <a:pt x="1322714" y="239826"/>
                  <a:pt x="2036108" y="335356"/>
                  <a:pt x="2904564" y="337597"/>
                </a:cubicBezTo>
                <a:cubicBezTo>
                  <a:pt x="4062505" y="340585"/>
                  <a:pt x="5528235" y="-83744"/>
                  <a:pt x="6929717" y="14868"/>
                </a:cubicBezTo>
                <a:cubicBezTo>
                  <a:pt x="7805644" y="76501"/>
                  <a:pt x="8716588" y="258947"/>
                  <a:pt x="9640665" y="486697"/>
                </a:cubicBezTo>
                <a:lnTo>
                  <a:pt x="10007768" y="580138"/>
                </a:lnTo>
                <a:lnTo>
                  <a:pt x="0" y="580138"/>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93844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B74E577-492E-4412-94E4-34929F14DD6F}"/>
              </a:ext>
            </a:extLst>
          </p:cNvPr>
          <p:cNvSpPr>
            <a:spLocks noGrp="1"/>
          </p:cNvSpPr>
          <p:nvPr>
            <p:ph type="body" sz="quarter" idx="10"/>
          </p:nvPr>
        </p:nvSpPr>
        <p:spPr>
          <a:xfrm>
            <a:off x="382543" y="328612"/>
            <a:ext cx="5875382" cy="459327"/>
          </a:xfrm>
        </p:spPr>
        <p:txBody>
          <a:bodyPr/>
          <a:lstStyle/>
          <a:p>
            <a:r>
              <a:rPr lang="zh-CN" altLang="en-US" dirty="0"/>
              <a:t>潮玩经济</a:t>
            </a:r>
            <a:r>
              <a:rPr lang="en-US" altLang="zh-CN" dirty="0"/>
              <a:t>—</a:t>
            </a:r>
            <a:r>
              <a:rPr lang="zh-CN" altLang="en-US" dirty="0"/>
              <a:t>年轻用户的盲盒与手办</a:t>
            </a:r>
          </a:p>
        </p:txBody>
      </p:sp>
      <p:graphicFrame>
        <p:nvGraphicFramePr>
          <p:cNvPr id="5" name="图表 4">
            <a:extLst>
              <a:ext uri="{FF2B5EF4-FFF2-40B4-BE49-F238E27FC236}">
                <a16:creationId xmlns:a16="http://schemas.microsoft.com/office/drawing/2014/main" id="{AAEF684E-CE38-4CEE-9C1F-0A2C5993E0D8}"/>
              </a:ext>
            </a:extLst>
          </p:cNvPr>
          <p:cNvGraphicFramePr/>
          <p:nvPr/>
        </p:nvGraphicFramePr>
        <p:xfrm>
          <a:off x="6608680" y="2060896"/>
          <a:ext cx="4645890" cy="3727642"/>
        </p:xfrm>
        <a:graphic>
          <a:graphicData uri="http://schemas.openxmlformats.org/drawingml/2006/chart">
            <c:chart xmlns:c="http://schemas.openxmlformats.org/drawingml/2006/chart" xmlns:r="http://schemas.openxmlformats.org/officeDocument/2006/relationships" r:id="rId2"/>
          </a:graphicData>
        </a:graphic>
      </p:graphicFrame>
      <p:sp>
        <p:nvSpPr>
          <p:cNvPr id="6" name="文本框 5">
            <a:extLst>
              <a:ext uri="{FF2B5EF4-FFF2-40B4-BE49-F238E27FC236}">
                <a16:creationId xmlns:a16="http://schemas.microsoft.com/office/drawing/2014/main" id="{24E69CF1-107D-484F-9CD9-D59474CB197C}"/>
              </a:ext>
            </a:extLst>
          </p:cNvPr>
          <p:cNvSpPr txBox="1"/>
          <p:nvPr/>
        </p:nvSpPr>
        <p:spPr>
          <a:xfrm>
            <a:off x="6974621" y="1571232"/>
            <a:ext cx="4036682"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2019-2020</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年盲盒销售收入（单位：亿元）</a:t>
            </a:r>
          </a:p>
        </p:txBody>
      </p:sp>
      <p:sp>
        <p:nvSpPr>
          <p:cNvPr id="18" name="文本框 17">
            <a:extLst>
              <a:ext uri="{FF2B5EF4-FFF2-40B4-BE49-F238E27FC236}">
                <a16:creationId xmlns:a16="http://schemas.microsoft.com/office/drawing/2014/main" id="{E0E053BB-D296-4DE6-9B32-DAF6544A1EBF}"/>
              </a:ext>
            </a:extLst>
          </p:cNvPr>
          <p:cNvSpPr txBox="1"/>
          <p:nvPr/>
        </p:nvSpPr>
        <p:spPr>
          <a:xfrm>
            <a:off x="1566923" y="2138897"/>
            <a:ext cx="3138079" cy="3316998"/>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2020</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年</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12</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月</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11</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日，某某品牌在港股上市，市值达</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1108</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亿港元。“盲盒第一股”诞生。根据某某品牌年度财报，</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2020</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年度某某品牌共卖出超过</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5000</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万只潮流玩具</a:t>
            </a:r>
            <a:endParaRPr kumimoji="0" lang="en-US" altLang="zh-CN" sz="16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just" defTabSz="914400" rtl="0" eaLnBrk="1" fontAlgn="auto" latinLnBrk="0" hangingPunct="0">
              <a:lnSpc>
                <a:spcPct val="12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盲盒经济的爆发式增长与背后的</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Z</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世代用户关系密切。</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Z</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世代消费习惯与潮流玩具</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IP</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驱动、“种草式消费” 等商业模式契合，贡献潮玩市场增量</a:t>
            </a:r>
          </a:p>
        </p:txBody>
      </p:sp>
      <p:sp>
        <p:nvSpPr>
          <p:cNvPr id="20" name="任意多边形: 形状 19">
            <a:extLst>
              <a:ext uri="{FF2B5EF4-FFF2-40B4-BE49-F238E27FC236}">
                <a16:creationId xmlns:a16="http://schemas.microsoft.com/office/drawing/2014/main" id="{54091206-39F6-4D8E-B1D7-9BA5560E0EFF}"/>
              </a:ext>
            </a:extLst>
          </p:cNvPr>
          <p:cNvSpPr/>
          <p:nvPr/>
        </p:nvSpPr>
        <p:spPr>
          <a:xfrm flipV="1">
            <a:off x="1381125" y="1933575"/>
            <a:ext cx="3836256" cy="3727642"/>
          </a:xfrm>
          <a:custGeom>
            <a:avLst/>
            <a:gdLst>
              <a:gd name="connsiteX0" fmla="*/ 0 w 3836256"/>
              <a:gd name="connsiteY0" fmla="*/ 3727642 h 3727642"/>
              <a:gd name="connsiteX1" fmla="*/ 3429000 w 3836256"/>
              <a:gd name="connsiteY1" fmla="*/ 3727642 h 3727642"/>
              <a:gd name="connsiteX2" fmla="*/ 3836256 w 3836256"/>
              <a:gd name="connsiteY2" fmla="*/ 3727642 h 3727642"/>
              <a:gd name="connsiteX3" fmla="*/ 3429000 w 3836256"/>
              <a:gd name="connsiteY3" fmla="*/ 3419462 h 3727642"/>
              <a:gd name="connsiteX4" fmla="*/ 3429000 w 3836256"/>
              <a:gd name="connsiteY4" fmla="*/ 0 h 3727642"/>
              <a:gd name="connsiteX5" fmla="*/ 0 w 3836256"/>
              <a:gd name="connsiteY5" fmla="*/ 0 h 372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6256" h="3727642">
                <a:moveTo>
                  <a:pt x="0" y="3727642"/>
                </a:moveTo>
                <a:lnTo>
                  <a:pt x="3429000" y="3727642"/>
                </a:lnTo>
                <a:lnTo>
                  <a:pt x="3836256" y="3727642"/>
                </a:lnTo>
                <a:lnTo>
                  <a:pt x="3429000" y="3419462"/>
                </a:lnTo>
                <a:lnTo>
                  <a:pt x="3429000" y="0"/>
                </a:lnTo>
                <a:lnTo>
                  <a:pt x="0" y="0"/>
                </a:lnTo>
                <a:close/>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1" name="文本框 20">
            <a:extLst>
              <a:ext uri="{FF2B5EF4-FFF2-40B4-BE49-F238E27FC236}">
                <a16:creationId xmlns:a16="http://schemas.microsoft.com/office/drawing/2014/main" id="{D9985A9A-4458-4C17-B158-5F1DD855C7CA}"/>
              </a:ext>
            </a:extLst>
          </p:cNvPr>
          <p:cNvSpPr txBox="1"/>
          <p:nvPr/>
        </p:nvSpPr>
        <p:spPr>
          <a:xfrm>
            <a:off x="9777213" y="6228603"/>
            <a:ext cx="2005677" cy="261097"/>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alpha val="50000"/>
                  </a:srgbClr>
                </a:solidFill>
                <a:effectLst/>
                <a:uLnTx/>
                <a:uFillTx/>
                <a:latin typeface="Arial"/>
                <a:ea typeface="微软雅黑"/>
                <a:cs typeface="+mn-cs"/>
              </a:rPr>
              <a:t>数据来源于某某品牌</a:t>
            </a:r>
            <a:r>
              <a:rPr kumimoji="0" lang="en-US" altLang="zh-CN" sz="1000" b="0" i="0" u="none" strike="noStrike" kern="1200" cap="none" spc="0" normalizeH="0" baseline="0" noProof="0" dirty="0">
                <a:ln>
                  <a:noFill/>
                </a:ln>
                <a:solidFill>
                  <a:srgbClr val="000000">
                    <a:alpha val="50000"/>
                  </a:srgbClr>
                </a:solidFill>
                <a:effectLst/>
                <a:uLnTx/>
                <a:uFillTx/>
                <a:latin typeface="Arial"/>
                <a:ea typeface="微软雅黑"/>
                <a:cs typeface="+mn-cs"/>
              </a:rPr>
              <a:t>2020</a:t>
            </a:r>
            <a:r>
              <a:rPr kumimoji="0" lang="zh-CN" altLang="en-US" sz="1000" b="0" i="0" u="none" strike="noStrike" kern="1200" cap="none" spc="0" normalizeH="0" baseline="0" noProof="0" dirty="0">
                <a:ln>
                  <a:noFill/>
                </a:ln>
                <a:solidFill>
                  <a:srgbClr val="000000">
                    <a:alpha val="50000"/>
                  </a:srgbClr>
                </a:solidFill>
                <a:effectLst/>
                <a:uLnTx/>
                <a:uFillTx/>
                <a:latin typeface="Arial"/>
                <a:ea typeface="微软雅黑"/>
                <a:cs typeface="+mn-cs"/>
              </a:rPr>
              <a:t>年财报</a:t>
            </a:r>
          </a:p>
        </p:txBody>
      </p:sp>
    </p:spTree>
    <p:extLst>
      <p:ext uri="{BB962C8B-B14F-4D97-AF65-F5344CB8AC3E}">
        <p14:creationId xmlns:p14="http://schemas.microsoft.com/office/powerpoint/2010/main" val="1177909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59ABC12-EC97-40E7-8E73-D3CC53E8FB10}"/>
              </a:ext>
            </a:extLst>
          </p:cNvPr>
          <p:cNvSpPr>
            <a:spLocks noGrp="1"/>
          </p:cNvSpPr>
          <p:nvPr>
            <p:ph type="body" sz="quarter" idx="10"/>
          </p:nvPr>
        </p:nvSpPr>
        <p:spPr>
          <a:xfrm>
            <a:off x="382543" y="328612"/>
            <a:ext cx="7095217" cy="459327"/>
          </a:xfrm>
        </p:spPr>
        <p:txBody>
          <a:bodyPr/>
          <a:lstStyle/>
          <a:p>
            <a:r>
              <a:rPr lang="zh-CN" altLang="en-US" dirty="0"/>
              <a:t>单身经济</a:t>
            </a:r>
            <a:r>
              <a:rPr lang="en-US" altLang="zh-CN" dirty="0"/>
              <a:t>—</a:t>
            </a:r>
            <a:r>
              <a:rPr lang="zh-CN" altLang="en-US" dirty="0"/>
              <a:t>独身群体或成未来重要消费力量</a:t>
            </a:r>
          </a:p>
        </p:txBody>
      </p:sp>
      <p:graphicFrame>
        <p:nvGraphicFramePr>
          <p:cNvPr id="5" name="图表 4">
            <a:extLst>
              <a:ext uri="{FF2B5EF4-FFF2-40B4-BE49-F238E27FC236}">
                <a16:creationId xmlns:a16="http://schemas.microsoft.com/office/drawing/2014/main" id="{E35CD3C7-869A-417D-8AD1-A06E8B286E60}"/>
              </a:ext>
            </a:extLst>
          </p:cNvPr>
          <p:cNvGraphicFramePr/>
          <p:nvPr/>
        </p:nvGraphicFramePr>
        <p:xfrm>
          <a:off x="1198880" y="1314331"/>
          <a:ext cx="9652000" cy="2897293"/>
        </p:xfrm>
        <a:graphic>
          <a:graphicData uri="http://schemas.openxmlformats.org/drawingml/2006/chart">
            <c:chart xmlns:c="http://schemas.openxmlformats.org/drawingml/2006/chart" xmlns:r="http://schemas.openxmlformats.org/officeDocument/2006/relationships" r:id="rId2"/>
          </a:graphicData>
        </a:graphic>
      </p:graphicFrame>
      <p:sp>
        <p:nvSpPr>
          <p:cNvPr id="6" name="文本框 5">
            <a:extLst>
              <a:ext uri="{FF2B5EF4-FFF2-40B4-BE49-F238E27FC236}">
                <a16:creationId xmlns:a16="http://schemas.microsoft.com/office/drawing/2014/main" id="{DB2D3359-64C9-4B24-B18B-4D648641199B}"/>
              </a:ext>
            </a:extLst>
          </p:cNvPr>
          <p:cNvSpPr txBox="1"/>
          <p:nvPr/>
        </p:nvSpPr>
        <p:spPr>
          <a:xfrm>
            <a:off x="4669969" y="1039352"/>
            <a:ext cx="2852063"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全国独居人口（单位：万户）</a:t>
            </a:r>
          </a:p>
        </p:txBody>
      </p:sp>
      <p:sp>
        <p:nvSpPr>
          <p:cNvPr id="7" name="文本框 6">
            <a:extLst>
              <a:ext uri="{FF2B5EF4-FFF2-40B4-BE49-F238E27FC236}">
                <a16:creationId xmlns:a16="http://schemas.microsoft.com/office/drawing/2014/main" id="{8144A37D-AB34-4508-B0EC-10DC46197091}"/>
              </a:ext>
            </a:extLst>
          </p:cNvPr>
          <p:cNvSpPr txBox="1"/>
          <p:nvPr/>
        </p:nvSpPr>
        <p:spPr>
          <a:xfrm>
            <a:off x="9340333" y="6237231"/>
            <a:ext cx="2492990" cy="261097"/>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alpha val="50000"/>
                  </a:srgbClr>
                </a:solidFill>
                <a:effectLst/>
                <a:uLnTx/>
                <a:uFillTx/>
                <a:latin typeface="Arial"/>
                <a:ea typeface="微软雅黑"/>
                <a:cs typeface="+mn-cs"/>
              </a:rPr>
              <a:t>数据来源于国家统计局</a:t>
            </a:r>
            <a:r>
              <a:rPr kumimoji="0" lang="en-US" altLang="zh-CN" sz="1000" b="0" i="0" u="none" strike="noStrike" kern="1200" cap="none" spc="0" normalizeH="0" baseline="0" noProof="0" dirty="0">
                <a:ln>
                  <a:noFill/>
                </a:ln>
                <a:solidFill>
                  <a:srgbClr val="000000">
                    <a:alpha val="50000"/>
                  </a:srgbClr>
                </a:solidFill>
                <a:effectLst/>
                <a:uLnTx/>
                <a:uFillTx/>
                <a:latin typeface="Arial"/>
                <a:ea typeface="微软雅黑"/>
                <a:cs typeface="+mn-cs"/>
              </a:rPr>
              <a:t>《</a:t>
            </a:r>
            <a:r>
              <a:rPr kumimoji="0" lang="zh-CN" altLang="en-US" sz="1000" b="0" i="0" u="none" strike="noStrike" kern="1200" cap="none" spc="0" normalizeH="0" baseline="0" noProof="0" dirty="0">
                <a:ln>
                  <a:noFill/>
                </a:ln>
                <a:solidFill>
                  <a:srgbClr val="000000">
                    <a:alpha val="50000"/>
                  </a:srgbClr>
                </a:solidFill>
                <a:effectLst/>
                <a:uLnTx/>
                <a:uFillTx/>
                <a:latin typeface="Arial"/>
                <a:ea typeface="微软雅黑"/>
                <a:cs typeface="+mn-cs"/>
              </a:rPr>
              <a:t>中国统计年鉴</a:t>
            </a:r>
            <a:r>
              <a:rPr kumimoji="0" lang="en-US" altLang="zh-CN" sz="1000" b="0" i="0" u="none" strike="noStrike" kern="1200" cap="none" spc="0" normalizeH="0" baseline="0" noProof="0" dirty="0">
                <a:ln>
                  <a:noFill/>
                </a:ln>
                <a:solidFill>
                  <a:srgbClr val="000000">
                    <a:alpha val="50000"/>
                  </a:srgbClr>
                </a:solidFill>
                <a:effectLst/>
                <a:uLnTx/>
                <a:uFillTx/>
                <a:latin typeface="Arial"/>
                <a:ea typeface="微软雅黑"/>
                <a:cs typeface="+mn-cs"/>
              </a:rPr>
              <a:t>》</a:t>
            </a:r>
            <a:endParaRPr kumimoji="0" lang="zh-CN" altLang="en-US" sz="1000" b="0" i="0" u="none" strike="noStrike" kern="1200" cap="none" spc="0" normalizeH="0" baseline="0" noProof="0" dirty="0">
              <a:ln>
                <a:noFill/>
              </a:ln>
              <a:solidFill>
                <a:srgbClr val="000000">
                  <a:alpha val="50000"/>
                </a:srgbClr>
              </a:solidFill>
              <a:effectLst/>
              <a:uLnTx/>
              <a:uFillTx/>
              <a:latin typeface="Arial"/>
              <a:ea typeface="微软雅黑"/>
              <a:cs typeface="+mn-cs"/>
            </a:endParaRPr>
          </a:p>
        </p:txBody>
      </p:sp>
      <p:sp>
        <p:nvSpPr>
          <p:cNvPr id="10" name="矩形: 圆角 9">
            <a:extLst>
              <a:ext uri="{FF2B5EF4-FFF2-40B4-BE49-F238E27FC236}">
                <a16:creationId xmlns:a16="http://schemas.microsoft.com/office/drawing/2014/main" id="{FCDF58B4-09F3-41F0-8DEE-18874BD0DA51}"/>
              </a:ext>
            </a:extLst>
          </p:cNvPr>
          <p:cNvSpPr/>
          <p:nvPr/>
        </p:nvSpPr>
        <p:spPr>
          <a:xfrm>
            <a:off x="1359649" y="4461623"/>
            <a:ext cx="2549910" cy="44345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文本框 7">
            <a:extLst>
              <a:ext uri="{FF2B5EF4-FFF2-40B4-BE49-F238E27FC236}">
                <a16:creationId xmlns:a16="http://schemas.microsoft.com/office/drawing/2014/main" id="{BDF513D7-23D5-4DCD-AA72-4C4728E52D3C}"/>
              </a:ext>
            </a:extLst>
          </p:cNvPr>
          <p:cNvSpPr txBox="1"/>
          <p:nvPr/>
        </p:nvSpPr>
        <p:spPr>
          <a:xfrm>
            <a:off x="2113002" y="4503109"/>
            <a:ext cx="1107996"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rPr>
              <a:t>晚婚晚育</a:t>
            </a:r>
          </a:p>
        </p:txBody>
      </p:sp>
      <p:sp>
        <p:nvSpPr>
          <p:cNvPr id="9" name="文本框 8">
            <a:extLst>
              <a:ext uri="{FF2B5EF4-FFF2-40B4-BE49-F238E27FC236}">
                <a16:creationId xmlns:a16="http://schemas.microsoft.com/office/drawing/2014/main" id="{41D53F68-3595-400D-9574-F06091CEACA1}"/>
              </a:ext>
            </a:extLst>
          </p:cNvPr>
          <p:cNvSpPr txBox="1"/>
          <p:nvPr/>
        </p:nvSpPr>
        <p:spPr>
          <a:xfrm>
            <a:off x="1330960" y="4925400"/>
            <a:ext cx="2672080" cy="1248740"/>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现代女性转变婚恋态度，崇尚经济自立、生活自主，部分人群中“反婚反育”呼声高涨</a:t>
            </a:r>
          </a:p>
        </p:txBody>
      </p:sp>
      <p:sp>
        <p:nvSpPr>
          <p:cNvPr id="11" name="矩形: 圆角 10">
            <a:extLst>
              <a:ext uri="{FF2B5EF4-FFF2-40B4-BE49-F238E27FC236}">
                <a16:creationId xmlns:a16="http://schemas.microsoft.com/office/drawing/2014/main" id="{07C5138C-883B-4CE6-9A8B-DD708ADAD314}"/>
              </a:ext>
            </a:extLst>
          </p:cNvPr>
          <p:cNvSpPr/>
          <p:nvPr/>
        </p:nvSpPr>
        <p:spPr>
          <a:xfrm>
            <a:off x="4780780" y="4461623"/>
            <a:ext cx="2549910" cy="44345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文本框 11">
            <a:extLst>
              <a:ext uri="{FF2B5EF4-FFF2-40B4-BE49-F238E27FC236}">
                <a16:creationId xmlns:a16="http://schemas.microsoft.com/office/drawing/2014/main" id="{E9E9ED69-E72E-4884-AF65-417B87F595DF}"/>
              </a:ext>
            </a:extLst>
          </p:cNvPr>
          <p:cNvSpPr txBox="1"/>
          <p:nvPr/>
        </p:nvSpPr>
        <p:spPr>
          <a:xfrm>
            <a:off x="5534133" y="4503109"/>
            <a:ext cx="1107996"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rPr>
              <a:t>独居生活</a:t>
            </a:r>
          </a:p>
        </p:txBody>
      </p:sp>
      <p:sp>
        <p:nvSpPr>
          <p:cNvPr id="13" name="文本框 12">
            <a:extLst>
              <a:ext uri="{FF2B5EF4-FFF2-40B4-BE49-F238E27FC236}">
                <a16:creationId xmlns:a16="http://schemas.microsoft.com/office/drawing/2014/main" id="{1FD3917D-1D08-4041-A4C1-840DF0A6C257}"/>
              </a:ext>
            </a:extLst>
          </p:cNvPr>
          <p:cNvSpPr txBox="1"/>
          <p:nvPr/>
        </p:nvSpPr>
        <p:spPr>
          <a:xfrm>
            <a:off x="4752091" y="4925400"/>
            <a:ext cx="2672080" cy="953274"/>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“独居消费”引起广泛讨论，游戏、宠物、一人食等话题热度高</a:t>
            </a:r>
          </a:p>
        </p:txBody>
      </p:sp>
      <p:sp>
        <p:nvSpPr>
          <p:cNvPr id="14" name="矩形: 圆角 13">
            <a:extLst>
              <a:ext uri="{FF2B5EF4-FFF2-40B4-BE49-F238E27FC236}">
                <a16:creationId xmlns:a16="http://schemas.microsoft.com/office/drawing/2014/main" id="{16E6576C-5063-45DA-9066-477AE899E2B7}"/>
              </a:ext>
            </a:extLst>
          </p:cNvPr>
          <p:cNvSpPr/>
          <p:nvPr/>
        </p:nvSpPr>
        <p:spPr>
          <a:xfrm>
            <a:off x="8201911" y="4461623"/>
            <a:ext cx="2549910" cy="44345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文本框 14">
            <a:extLst>
              <a:ext uri="{FF2B5EF4-FFF2-40B4-BE49-F238E27FC236}">
                <a16:creationId xmlns:a16="http://schemas.microsoft.com/office/drawing/2014/main" id="{5A5FC3C3-0E9B-44B4-A2A1-CE0AC9CE4DC6}"/>
              </a:ext>
            </a:extLst>
          </p:cNvPr>
          <p:cNvSpPr txBox="1"/>
          <p:nvPr/>
        </p:nvSpPr>
        <p:spPr>
          <a:xfrm>
            <a:off x="8955264" y="4503109"/>
            <a:ext cx="1107996"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rPr>
              <a:t>约会交友</a:t>
            </a:r>
          </a:p>
        </p:txBody>
      </p:sp>
      <p:sp>
        <p:nvSpPr>
          <p:cNvPr id="16" name="文本框 15">
            <a:extLst>
              <a:ext uri="{FF2B5EF4-FFF2-40B4-BE49-F238E27FC236}">
                <a16:creationId xmlns:a16="http://schemas.microsoft.com/office/drawing/2014/main" id="{227BFD02-E7EA-41C4-91D0-D534283D9778}"/>
              </a:ext>
            </a:extLst>
          </p:cNvPr>
          <p:cNvSpPr txBox="1"/>
          <p:nvPr/>
        </p:nvSpPr>
        <p:spPr>
          <a:xfrm>
            <a:off x="8173222" y="4925400"/>
            <a:ext cx="2672080" cy="1248740"/>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中国已成全球网络婚恋交友服务第二大市场，婚恋交友软件引入直播、连麦观影等新思路，玩法不断升级</a:t>
            </a:r>
          </a:p>
        </p:txBody>
      </p:sp>
      <p:cxnSp>
        <p:nvCxnSpPr>
          <p:cNvPr id="20" name="直接连接符 19">
            <a:extLst>
              <a:ext uri="{FF2B5EF4-FFF2-40B4-BE49-F238E27FC236}">
                <a16:creationId xmlns:a16="http://schemas.microsoft.com/office/drawing/2014/main" id="{637869F0-499A-4CA2-BBFA-160AC2C92A89}"/>
              </a:ext>
            </a:extLst>
          </p:cNvPr>
          <p:cNvCxnSpPr>
            <a:cxnSpLocks/>
          </p:cNvCxnSpPr>
          <p:nvPr/>
        </p:nvCxnSpPr>
        <p:spPr>
          <a:xfrm>
            <a:off x="4368800" y="4569052"/>
            <a:ext cx="0" cy="1172233"/>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4031729F-9B21-4942-A91A-93355A5DC865}"/>
              </a:ext>
            </a:extLst>
          </p:cNvPr>
          <p:cNvCxnSpPr>
            <a:cxnSpLocks/>
          </p:cNvCxnSpPr>
          <p:nvPr/>
        </p:nvCxnSpPr>
        <p:spPr>
          <a:xfrm>
            <a:off x="7813040" y="4569052"/>
            <a:ext cx="0" cy="1172233"/>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166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6BDC096-850C-427F-BB11-6D881A5F0112}"/>
              </a:ext>
            </a:extLst>
          </p:cNvPr>
          <p:cNvSpPr>
            <a:spLocks noGrp="1"/>
          </p:cNvSpPr>
          <p:nvPr>
            <p:ph type="body" sz="quarter" idx="10"/>
          </p:nvPr>
        </p:nvSpPr>
        <p:spPr>
          <a:xfrm>
            <a:off x="382543" y="328612"/>
            <a:ext cx="5713457" cy="459327"/>
          </a:xfrm>
        </p:spPr>
        <p:txBody>
          <a:bodyPr/>
          <a:lstStyle/>
          <a:p>
            <a:r>
              <a:rPr lang="zh-CN" altLang="en-US" dirty="0"/>
              <a:t>焦虑经济</a:t>
            </a:r>
            <a:r>
              <a:rPr lang="en-US" altLang="zh-CN" dirty="0"/>
              <a:t>—</a:t>
            </a:r>
            <a:r>
              <a:rPr lang="zh-CN" altLang="en-US" dirty="0"/>
              <a:t>信息过载下的治愈需求</a:t>
            </a:r>
          </a:p>
        </p:txBody>
      </p:sp>
      <p:sp>
        <p:nvSpPr>
          <p:cNvPr id="4" name="椭圆 3">
            <a:extLst>
              <a:ext uri="{FF2B5EF4-FFF2-40B4-BE49-F238E27FC236}">
                <a16:creationId xmlns:a16="http://schemas.microsoft.com/office/drawing/2014/main" id="{B812AD6A-1E9B-4241-8E68-07D1AC6EDA03}"/>
              </a:ext>
            </a:extLst>
          </p:cNvPr>
          <p:cNvSpPr/>
          <p:nvPr/>
        </p:nvSpPr>
        <p:spPr>
          <a:xfrm>
            <a:off x="4756727" y="2227414"/>
            <a:ext cx="2678546" cy="26785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DDB7FC8D-6A7C-4B31-9774-801DAF1903AF}"/>
              </a:ext>
            </a:extLst>
          </p:cNvPr>
          <p:cNvSpPr/>
          <p:nvPr/>
        </p:nvSpPr>
        <p:spPr>
          <a:xfrm>
            <a:off x="1155285" y="1871814"/>
            <a:ext cx="4094942" cy="1347201"/>
          </a:xfrm>
          <a:prstGeom prst="rect">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圆顶角 7">
            <a:extLst>
              <a:ext uri="{FF2B5EF4-FFF2-40B4-BE49-F238E27FC236}">
                <a16:creationId xmlns:a16="http://schemas.microsoft.com/office/drawing/2014/main" id="{378C14C5-045B-4B27-81EB-783E5414A525}"/>
              </a:ext>
            </a:extLst>
          </p:cNvPr>
          <p:cNvSpPr/>
          <p:nvPr/>
        </p:nvSpPr>
        <p:spPr>
          <a:xfrm>
            <a:off x="1155285" y="1343494"/>
            <a:ext cx="4094942" cy="52832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文本框 8">
            <a:extLst>
              <a:ext uri="{FF2B5EF4-FFF2-40B4-BE49-F238E27FC236}">
                <a16:creationId xmlns:a16="http://schemas.microsoft.com/office/drawing/2014/main" id="{49238A52-055E-44F9-90AE-41E442A5F31D}"/>
              </a:ext>
            </a:extLst>
          </p:cNvPr>
          <p:cNvSpPr txBox="1"/>
          <p:nvPr/>
        </p:nvSpPr>
        <p:spPr>
          <a:xfrm>
            <a:off x="2648758" y="1409587"/>
            <a:ext cx="1107996"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rPr>
              <a:t>睡眠焦虑</a:t>
            </a:r>
          </a:p>
        </p:txBody>
      </p:sp>
      <p:sp>
        <p:nvSpPr>
          <p:cNvPr id="10" name="文本框 9">
            <a:extLst>
              <a:ext uri="{FF2B5EF4-FFF2-40B4-BE49-F238E27FC236}">
                <a16:creationId xmlns:a16="http://schemas.microsoft.com/office/drawing/2014/main" id="{273225AE-D510-4AC9-9CAB-BDA06722952B}"/>
              </a:ext>
            </a:extLst>
          </p:cNvPr>
          <p:cNvSpPr txBox="1"/>
          <p:nvPr/>
        </p:nvSpPr>
        <p:spPr>
          <a:xfrm>
            <a:off x="1253884" y="1940826"/>
            <a:ext cx="3897745" cy="953274"/>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可穿戴设备、助眠食品等助眠“黑科技”受市场认可；音频播客中“助眠”板块用户活跃，成为拉新利器</a:t>
            </a:r>
          </a:p>
        </p:txBody>
      </p:sp>
      <p:sp>
        <p:nvSpPr>
          <p:cNvPr id="11" name="矩形 10">
            <a:extLst>
              <a:ext uri="{FF2B5EF4-FFF2-40B4-BE49-F238E27FC236}">
                <a16:creationId xmlns:a16="http://schemas.microsoft.com/office/drawing/2014/main" id="{91C2606A-9CD5-4283-8C03-DA775663965D}"/>
              </a:ext>
            </a:extLst>
          </p:cNvPr>
          <p:cNvSpPr/>
          <p:nvPr/>
        </p:nvSpPr>
        <p:spPr>
          <a:xfrm>
            <a:off x="6941773" y="1871814"/>
            <a:ext cx="4094942" cy="1347201"/>
          </a:xfrm>
          <a:prstGeom prst="rect">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圆顶角 11">
            <a:extLst>
              <a:ext uri="{FF2B5EF4-FFF2-40B4-BE49-F238E27FC236}">
                <a16:creationId xmlns:a16="http://schemas.microsoft.com/office/drawing/2014/main" id="{D195D775-90AC-43D4-88E6-4BE470025510}"/>
              </a:ext>
            </a:extLst>
          </p:cNvPr>
          <p:cNvSpPr/>
          <p:nvPr/>
        </p:nvSpPr>
        <p:spPr>
          <a:xfrm>
            <a:off x="6941773" y="1343494"/>
            <a:ext cx="4094942" cy="528320"/>
          </a:xfrm>
          <a:prstGeom prst="round2Same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文本框 12">
            <a:extLst>
              <a:ext uri="{FF2B5EF4-FFF2-40B4-BE49-F238E27FC236}">
                <a16:creationId xmlns:a16="http://schemas.microsoft.com/office/drawing/2014/main" id="{6A5E15C4-13EA-4F44-A493-1A96B964472A}"/>
              </a:ext>
            </a:extLst>
          </p:cNvPr>
          <p:cNvSpPr txBox="1"/>
          <p:nvPr/>
        </p:nvSpPr>
        <p:spPr>
          <a:xfrm>
            <a:off x="8435246" y="1409587"/>
            <a:ext cx="1107996" cy="39658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rPr>
              <a:t>同辈焦虑</a:t>
            </a:r>
          </a:p>
        </p:txBody>
      </p:sp>
      <p:sp>
        <p:nvSpPr>
          <p:cNvPr id="14" name="文本框 13">
            <a:extLst>
              <a:ext uri="{FF2B5EF4-FFF2-40B4-BE49-F238E27FC236}">
                <a16:creationId xmlns:a16="http://schemas.microsoft.com/office/drawing/2014/main" id="{966F9F70-730E-44E9-AB42-BB9B1FBBA5BC}"/>
              </a:ext>
            </a:extLst>
          </p:cNvPr>
          <p:cNvSpPr txBox="1"/>
          <p:nvPr/>
        </p:nvSpPr>
        <p:spPr>
          <a:xfrm>
            <a:off x="7040372" y="1940826"/>
            <a:ext cx="3897745" cy="953274"/>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在夸大、失真的网络传播下，年轻网络用户更易相信“美颜”后的同龄人生活，产生“同辈焦虑”心理</a:t>
            </a:r>
          </a:p>
        </p:txBody>
      </p:sp>
      <p:sp>
        <p:nvSpPr>
          <p:cNvPr id="15" name="矩形 14">
            <a:extLst>
              <a:ext uri="{FF2B5EF4-FFF2-40B4-BE49-F238E27FC236}">
                <a16:creationId xmlns:a16="http://schemas.microsoft.com/office/drawing/2014/main" id="{DFB7F0C5-D96D-4CFD-B3AC-FF6E81B26FF7}"/>
              </a:ext>
            </a:extLst>
          </p:cNvPr>
          <p:cNvSpPr/>
          <p:nvPr/>
        </p:nvSpPr>
        <p:spPr>
          <a:xfrm>
            <a:off x="1155285" y="4442679"/>
            <a:ext cx="4094942" cy="1347201"/>
          </a:xfrm>
          <a:prstGeom prst="rect">
            <a:avLst/>
          </a:prstGeom>
          <a:solidFill>
            <a:schemeClr val="bg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圆顶角 15">
            <a:extLst>
              <a:ext uri="{FF2B5EF4-FFF2-40B4-BE49-F238E27FC236}">
                <a16:creationId xmlns:a16="http://schemas.microsoft.com/office/drawing/2014/main" id="{55089BBC-453B-457B-B8B8-9256E86F093F}"/>
              </a:ext>
            </a:extLst>
          </p:cNvPr>
          <p:cNvSpPr/>
          <p:nvPr/>
        </p:nvSpPr>
        <p:spPr>
          <a:xfrm>
            <a:off x="1155285" y="3914359"/>
            <a:ext cx="4094942" cy="528320"/>
          </a:xfrm>
          <a:prstGeom prst="round2Same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文本框 16">
            <a:extLst>
              <a:ext uri="{FF2B5EF4-FFF2-40B4-BE49-F238E27FC236}">
                <a16:creationId xmlns:a16="http://schemas.microsoft.com/office/drawing/2014/main" id="{05D71ECB-5D4D-41C0-878F-5EA4B3CB9194}"/>
              </a:ext>
            </a:extLst>
          </p:cNvPr>
          <p:cNvSpPr txBox="1"/>
          <p:nvPr/>
        </p:nvSpPr>
        <p:spPr>
          <a:xfrm>
            <a:off x="2648758" y="3980452"/>
            <a:ext cx="1107996" cy="39658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rPr>
              <a:t>情感焦虑</a:t>
            </a:r>
          </a:p>
        </p:txBody>
      </p:sp>
      <p:sp>
        <p:nvSpPr>
          <p:cNvPr id="18" name="文本框 17">
            <a:extLst>
              <a:ext uri="{FF2B5EF4-FFF2-40B4-BE49-F238E27FC236}">
                <a16:creationId xmlns:a16="http://schemas.microsoft.com/office/drawing/2014/main" id="{B8C2ED99-173B-486F-A356-0E84DCE52F54}"/>
              </a:ext>
            </a:extLst>
          </p:cNvPr>
          <p:cNvSpPr txBox="1"/>
          <p:nvPr/>
        </p:nvSpPr>
        <p:spPr>
          <a:xfrm>
            <a:off x="1253884" y="4511691"/>
            <a:ext cx="3897745" cy="1248740"/>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城乡男女比例失衡，年轻人情感焦虑提升。一批创作者专注情感垂类内容创作。情感咨询的市场需求和付费意愿加强，情感类平台发展迅速</a:t>
            </a:r>
          </a:p>
        </p:txBody>
      </p:sp>
      <p:sp>
        <p:nvSpPr>
          <p:cNvPr id="19" name="矩形 18">
            <a:extLst>
              <a:ext uri="{FF2B5EF4-FFF2-40B4-BE49-F238E27FC236}">
                <a16:creationId xmlns:a16="http://schemas.microsoft.com/office/drawing/2014/main" id="{64C1AC0B-FE5F-4A45-90FA-CC292FD1EE86}"/>
              </a:ext>
            </a:extLst>
          </p:cNvPr>
          <p:cNvSpPr/>
          <p:nvPr/>
        </p:nvSpPr>
        <p:spPr>
          <a:xfrm>
            <a:off x="6941773" y="4442679"/>
            <a:ext cx="4094942" cy="1347201"/>
          </a:xfrm>
          <a:prstGeom prst="rect">
            <a:avLst/>
          </a:prstGeom>
          <a:solidFill>
            <a:schemeClr val="bg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圆顶角 19">
            <a:extLst>
              <a:ext uri="{FF2B5EF4-FFF2-40B4-BE49-F238E27FC236}">
                <a16:creationId xmlns:a16="http://schemas.microsoft.com/office/drawing/2014/main" id="{DE1EC9B6-A5C3-4FC5-ADE0-378BAA29B44B}"/>
              </a:ext>
            </a:extLst>
          </p:cNvPr>
          <p:cNvSpPr/>
          <p:nvPr/>
        </p:nvSpPr>
        <p:spPr>
          <a:xfrm>
            <a:off x="6941773" y="3914359"/>
            <a:ext cx="4094942" cy="528320"/>
          </a:xfrm>
          <a:prstGeom prst="round2Same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1" name="文本框 20">
            <a:extLst>
              <a:ext uri="{FF2B5EF4-FFF2-40B4-BE49-F238E27FC236}">
                <a16:creationId xmlns:a16="http://schemas.microsoft.com/office/drawing/2014/main" id="{96164AAE-572E-4558-9ADF-2097B861EE97}"/>
              </a:ext>
            </a:extLst>
          </p:cNvPr>
          <p:cNvSpPr txBox="1"/>
          <p:nvPr/>
        </p:nvSpPr>
        <p:spPr>
          <a:xfrm>
            <a:off x="8435246" y="3980452"/>
            <a:ext cx="1107996" cy="39658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rPr>
              <a:t>外貌焦虑</a:t>
            </a:r>
          </a:p>
        </p:txBody>
      </p:sp>
      <p:sp>
        <p:nvSpPr>
          <p:cNvPr id="22" name="文本框 21">
            <a:extLst>
              <a:ext uri="{FF2B5EF4-FFF2-40B4-BE49-F238E27FC236}">
                <a16:creationId xmlns:a16="http://schemas.microsoft.com/office/drawing/2014/main" id="{EA711664-40D8-4AE1-AF4B-A89BF627DDF7}"/>
              </a:ext>
            </a:extLst>
          </p:cNvPr>
          <p:cNvSpPr txBox="1"/>
          <p:nvPr/>
        </p:nvSpPr>
        <p:spPr>
          <a:xfrm>
            <a:off x="7040372" y="4511691"/>
            <a:ext cx="3897745" cy="953274"/>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美妆、健身跟练等内容持续火热，医美、轻整形逐渐进入主流视野；脱发护发话题关注度显著增加，植发行业迎来井喷</a:t>
            </a:r>
          </a:p>
        </p:txBody>
      </p:sp>
      <p:pic>
        <p:nvPicPr>
          <p:cNvPr id="5" name="图形 4" descr="男性形象 轮廓">
            <a:extLst>
              <a:ext uri="{FF2B5EF4-FFF2-40B4-BE49-F238E27FC236}">
                <a16:creationId xmlns:a16="http://schemas.microsoft.com/office/drawing/2014/main" id="{5A80C20C-86B8-469B-AF48-7FFEAA4B5B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48300" y="2918987"/>
            <a:ext cx="1295400" cy="1295400"/>
          </a:xfrm>
          <a:prstGeom prst="rect">
            <a:avLst/>
          </a:prstGeom>
        </p:spPr>
      </p:pic>
    </p:spTree>
    <p:extLst>
      <p:ext uri="{BB962C8B-B14F-4D97-AF65-F5344CB8AC3E}">
        <p14:creationId xmlns:p14="http://schemas.microsoft.com/office/powerpoint/2010/main" val="2451621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8BCCFEB7-BBF3-4B5E-BA57-B4BAD48D83C7}"/>
              </a:ext>
            </a:extLst>
          </p:cNvPr>
          <p:cNvSpPr>
            <a:spLocks noGrp="1"/>
          </p:cNvSpPr>
          <p:nvPr>
            <p:ph type="body" sz="quarter" idx="10"/>
          </p:nvPr>
        </p:nvSpPr>
        <p:spPr/>
        <p:txBody>
          <a:bodyPr/>
          <a:lstStyle/>
          <a:p>
            <a:r>
              <a:rPr lang="en-US" altLang="zh-CN" dirty="0"/>
              <a:t>03</a:t>
            </a:r>
            <a:endParaRPr lang="zh-CN" altLang="en-US" dirty="0"/>
          </a:p>
        </p:txBody>
      </p:sp>
      <p:sp>
        <p:nvSpPr>
          <p:cNvPr id="4" name="文本占位符 3">
            <a:extLst>
              <a:ext uri="{FF2B5EF4-FFF2-40B4-BE49-F238E27FC236}">
                <a16:creationId xmlns:a16="http://schemas.microsoft.com/office/drawing/2014/main" id="{422E0CE1-D585-49C2-AAC6-BAA778F943C3}"/>
              </a:ext>
            </a:extLst>
          </p:cNvPr>
          <p:cNvSpPr>
            <a:spLocks noGrp="1"/>
          </p:cNvSpPr>
          <p:nvPr>
            <p:ph type="body" sz="quarter" idx="11"/>
          </p:nvPr>
        </p:nvSpPr>
        <p:spPr/>
        <p:txBody>
          <a:bodyPr/>
          <a:lstStyle/>
          <a:p>
            <a:r>
              <a:rPr lang="zh-CN" altLang="en-US" dirty="0"/>
              <a:t>供给发展</a:t>
            </a:r>
          </a:p>
        </p:txBody>
      </p:sp>
      <p:pic>
        <p:nvPicPr>
          <p:cNvPr id="6" name="图片 5">
            <a:extLst>
              <a:ext uri="{FF2B5EF4-FFF2-40B4-BE49-F238E27FC236}">
                <a16:creationId xmlns:a16="http://schemas.microsoft.com/office/drawing/2014/main" id="{A6060847-4A84-4106-BAF7-5898B88CC823}"/>
              </a:ext>
            </a:extLst>
          </p:cNvPr>
          <p:cNvPicPr>
            <a:picLocks noChangeAspect="1"/>
          </p:cNvPicPr>
          <p:nvPr/>
        </p:nvPicPr>
        <p:blipFill rotWithShape="1">
          <a:blip r:embed="rId2">
            <a:extLst>
              <a:ext uri="{28A0092B-C50C-407E-A947-70E740481C1C}">
                <a14:useLocalDpi xmlns:a14="http://schemas.microsoft.com/office/drawing/2010/main" val="0"/>
              </a:ext>
            </a:extLst>
          </a:blip>
          <a:srcRect l="25252"/>
          <a:stretch/>
        </p:blipFill>
        <p:spPr>
          <a:xfrm>
            <a:off x="4502552" y="0"/>
            <a:ext cx="7689448" cy="6858000"/>
          </a:xfrm>
          <a:prstGeom prst="rect">
            <a:avLst/>
          </a:prstGeom>
        </p:spPr>
      </p:pic>
    </p:spTree>
    <p:extLst>
      <p:ext uri="{BB962C8B-B14F-4D97-AF65-F5344CB8AC3E}">
        <p14:creationId xmlns:p14="http://schemas.microsoft.com/office/powerpoint/2010/main" val="3208421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40F35FA-752B-40F0-9582-53C8A9EA9FCB}"/>
              </a:ext>
            </a:extLst>
          </p:cNvPr>
          <p:cNvSpPr>
            <a:spLocks noGrp="1"/>
          </p:cNvSpPr>
          <p:nvPr>
            <p:ph type="body" sz="quarter" idx="10"/>
          </p:nvPr>
        </p:nvSpPr>
        <p:spPr>
          <a:xfrm>
            <a:off x="382543" y="328612"/>
            <a:ext cx="4530279" cy="459327"/>
          </a:xfrm>
        </p:spPr>
        <p:txBody>
          <a:bodyPr/>
          <a:lstStyle/>
          <a:p>
            <a:r>
              <a:rPr lang="zh-CN" altLang="en-US" dirty="0"/>
              <a:t>主流媒体积极联动分众平台</a:t>
            </a:r>
          </a:p>
        </p:txBody>
      </p:sp>
      <p:sp>
        <p:nvSpPr>
          <p:cNvPr id="3" name="流程图: 手动输入 2">
            <a:extLst>
              <a:ext uri="{FF2B5EF4-FFF2-40B4-BE49-F238E27FC236}">
                <a16:creationId xmlns:a16="http://schemas.microsoft.com/office/drawing/2014/main" id="{BCC2D16B-0EA4-49F8-9F75-1420F7EFAECE}"/>
              </a:ext>
            </a:extLst>
          </p:cNvPr>
          <p:cNvSpPr/>
          <p:nvPr/>
        </p:nvSpPr>
        <p:spPr>
          <a:xfrm rot="16200000" flipV="1">
            <a:off x="1941021" y="-295102"/>
            <a:ext cx="2718264" cy="66003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5 w 10000"/>
              <a:gd name="connsiteY0" fmla="*/ 1427 h 10000"/>
              <a:gd name="connsiteX1" fmla="*/ 10000 w 10000"/>
              <a:gd name="connsiteY1" fmla="*/ 0 h 10000"/>
              <a:gd name="connsiteX2" fmla="*/ 10000 w 10000"/>
              <a:gd name="connsiteY2" fmla="*/ 10000 h 10000"/>
              <a:gd name="connsiteX3" fmla="*/ 0 w 10000"/>
              <a:gd name="connsiteY3" fmla="*/ 10000 h 10000"/>
              <a:gd name="connsiteX4" fmla="*/ 45 w 10000"/>
              <a:gd name="connsiteY4" fmla="*/ 142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5" y="1427"/>
                </a:moveTo>
                <a:lnTo>
                  <a:pt x="10000" y="0"/>
                </a:lnTo>
                <a:lnTo>
                  <a:pt x="10000" y="10000"/>
                </a:lnTo>
                <a:lnTo>
                  <a:pt x="0" y="10000"/>
                </a:lnTo>
                <a:cubicBezTo>
                  <a:pt x="15" y="7142"/>
                  <a:pt x="30" y="4285"/>
                  <a:pt x="45" y="14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流程图: 手动输入 2">
            <a:extLst>
              <a:ext uri="{FF2B5EF4-FFF2-40B4-BE49-F238E27FC236}">
                <a16:creationId xmlns:a16="http://schemas.microsoft.com/office/drawing/2014/main" id="{C7AEEB3C-FA2C-427E-A2E6-DD0405FC2275}"/>
              </a:ext>
            </a:extLst>
          </p:cNvPr>
          <p:cNvSpPr/>
          <p:nvPr/>
        </p:nvSpPr>
        <p:spPr>
          <a:xfrm rot="16200000" flipH="1">
            <a:off x="7532713" y="788323"/>
            <a:ext cx="2718264" cy="66003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5 w 10000"/>
              <a:gd name="connsiteY0" fmla="*/ 1427 h 10000"/>
              <a:gd name="connsiteX1" fmla="*/ 10000 w 10000"/>
              <a:gd name="connsiteY1" fmla="*/ 0 h 10000"/>
              <a:gd name="connsiteX2" fmla="*/ 10000 w 10000"/>
              <a:gd name="connsiteY2" fmla="*/ 10000 h 10000"/>
              <a:gd name="connsiteX3" fmla="*/ 0 w 10000"/>
              <a:gd name="connsiteY3" fmla="*/ 10000 h 10000"/>
              <a:gd name="connsiteX4" fmla="*/ 45 w 10000"/>
              <a:gd name="connsiteY4" fmla="*/ 142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5" y="1427"/>
                </a:moveTo>
                <a:lnTo>
                  <a:pt x="10000" y="0"/>
                </a:lnTo>
                <a:lnTo>
                  <a:pt x="10000" y="10000"/>
                </a:lnTo>
                <a:lnTo>
                  <a:pt x="0" y="10000"/>
                </a:lnTo>
                <a:cubicBezTo>
                  <a:pt x="15" y="7142"/>
                  <a:pt x="30" y="4285"/>
                  <a:pt x="45" y="14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本框 5">
            <a:extLst>
              <a:ext uri="{FF2B5EF4-FFF2-40B4-BE49-F238E27FC236}">
                <a16:creationId xmlns:a16="http://schemas.microsoft.com/office/drawing/2014/main" id="{CE8CFCB9-6660-4C71-A33B-0A9FF87FEF7A}"/>
              </a:ext>
            </a:extLst>
          </p:cNvPr>
          <p:cNvSpPr txBox="1"/>
          <p:nvPr/>
        </p:nvSpPr>
        <p:spPr>
          <a:xfrm>
            <a:off x="713177" y="2281864"/>
            <a:ext cx="2031325"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Arial"/>
                <a:ea typeface="微软雅黑"/>
                <a:cs typeface="+mn-cs"/>
              </a:rPr>
              <a:t>争议破圈，拥抱主流</a:t>
            </a:r>
          </a:p>
        </p:txBody>
      </p:sp>
      <p:sp>
        <p:nvSpPr>
          <p:cNvPr id="7" name="文本框 6">
            <a:extLst>
              <a:ext uri="{FF2B5EF4-FFF2-40B4-BE49-F238E27FC236}">
                <a16:creationId xmlns:a16="http://schemas.microsoft.com/office/drawing/2014/main" id="{553A2D34-F645-485A-A362-FE7B59265878}"/>
              </a:ext>
            </a:extLst>
          </p:cNvPr>
          <p:cNvSpPr txBox="1"/>
          <p:nvPr/>
        </p:nvSpPr>
        <p:spPr>
          <a:xfrm>
            <a:off x="713177" y="2804630"/>
            <a:ext cx="4732583" cy="1248740"/>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120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2020</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年，以</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A</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产品为代表的互联网平台积极破圈，业务端突破泛二次元内容制，价值观上则积极寻求主流话语权背书，生产了</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后浪</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演讲等全平台刷屏视频</a:t>
            </a:r>
            <a:endParaRPr kumimoji="0" lang="en-US" altLang="zh-CN" sz="16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文本框 7">
            <a:extLst>
              <a:ext uri="{FF2B5EF4-FFF2-40B4-BE49-F238E27FC236}">
                <a16:creationId xmlns:a16="http://schemas.microsoft.com/office/drawing/2014/main" id="{832EF4BA-D481-4CA1-8540-7B222E5B9E03}"/>
              </a:ext>
            </a:extLst>
          </p:cNvPr>
          <p:cNvSpPr txBox="1"/>
          <p:nvPr/>
        </p:nvSpPr>
        <p:spPr>
          <a:xfrm>
            <a:off x="9447498" y="3369454"/>
            <a:ext cx="2031325"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Arial"/>
                <a:ea typeface="微软雅黑"/>
                <a:cs typeface="+mn-cs"/>
              </a:rPr>
              <a:t>吸纳小众，引领价值</a:t>
            </a:r>
          </a:p>
        </p:txBody>
      </p:sp>
      <p:sp>
        <p:nvSpPr>
          <p:cNvPr id="9" name="文本框 8">
            <a:extLst>
              <a:ext uri="{FF2B5EF4-FFF2-40B4-BE49-F238E27FC236}">
                <a16:creationId xmlns:a16="http://schemas.microsoft.com/office/drawing/2014/main" id="{FD739F76-010E-4455-90B5-8E0E7058FF5B}"/>
              </a:ext>
            </a:extLst>
          </p:cNvPr>
          <p:cNvSpPr txBox="1"/>
          <p:nvPr/>
        </p:nvSpPr>
        <p:spPr>
          <a:xfrm>
            <a:off x="6600308" y="3892220"/>
            <a:ext cx="4878515" cy="1248740"/>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120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媒体融合提升至国家战略已至第</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6</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年，当前核心主流媒体面临两大挑战：一是媒体融合转型发展，提升互联网影响力；二是改变传统语态和沟通方式，与年轻用户进行对话</a:t>
            </a:r>
          </a:p>
        </p:txBody>
      </p:sp>
      <p:sp>
        <p:nvSpPr>
          <p:cNvPr id="11" name="文本框 10">
            <a:extLst>
              <a:ext uri="{FF2B5EF4-FFF2-40B4-BE49-F238E27FC236}">
                <a16:creationId xmlns:a16="http://schemas.microsoft.com/office/drawing/2014/main" id="{1E0BDAC8-053D-44A0-AD9C-7B5D3431E2D8}"/>
              </a:ext>
            </a:extLst>
          </p:cNvPr>
          <p:cNvSpPr txBox="1"/>
          <p:nvPr/>
        </p:nvSpPr>
        <p:spPr>
          <a:xfrm>
            <a:off x="713177" y="1918759"/>
            <a:ext cx="1107996" cy="396583"/>
          </a:xfrm>
          <a:prstGeom prst="rect">
            <a:avLst/>
          </a:prstGeom>
          <a:noFill/>
        </p:spPr>
        <p:txBody>
          <a:bodyPr vert="horz"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分众平台</a:t>
            </a:r>
          </a:p>
        </p:txBody>
      </p:sp>
      <p:sp>
        <p:nvSpPr>
          <p:cNvPr id="12" name="文本框 11">
            <a:extLst>
              <a:ext uri="{FF2B5EF4-FFF2-40B4-BE49-F238E27FC236}">
                <a16:creationId xmlns:a16="http://schemas.microsoft.com/office/drawing/2014/main" id="{5D999663-593E-4ED5-A369-0689704C601D}"/>
              </a:ext>
            </a:extLst>
          </p:cNvPr>
          <p:cNvSpPr txBox="1"/>
          <p:nvPr/>
        </p:nvSpPr>
        <p:spPr>
          <a:xfrm>
            <a:off x="10370827" y="3006349"/>
            <a:ext cx="1107996" cy="396583"/>
          </a:xfrm>
          <a:prstGeom prst="rect">
            <a:avLst/>
          </a:prstGeom>
          <a:noFill/>
        </p:spPr>
        <p:txBody>
          <a:bodyPr vert="horz"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主流媒体</a:t>
            </a:r>
          </a:p>
        </p:txBody>
      </p:sp>
      <p:sp>
        <p:nvSpPr>
          <p:cNvPr id="20" name="任意多边形: 形状 19">
            <a:extLst>
              <a:ext uri="{FF2B5EF4-FFF2-40B4-BE49-F238E27FC236}">
                <a16:creationId xmlns:a16="http://schemas.microsoft.com/office/drawing/2014/main" id="{9D3386DD-48A1-4A9D-A26D-8B87A72FF899}"/>
              </a:ext>
            </a:extLst>
          </p:cNvPr>
          <p:cNvSpPr/>
          <p:nvPr/>
        </p:nvSpPr>
        <p:spPr>
          <a:xfrm>
            <a:off x="5445760" y="6042430"/>
            <a:ext cx="6746240" cy="815570"/>
          </a:xfrm>
          <a:custGeom>
            <a:avLst/>
            <a:gdLst>
              <a:gd name="connsiteX0" fmla="*/ 3962400 w 6746240"/>
              <a:gd name="connsiteY0" fmla="*/ 1652 h 815570"/>
              <a:gd name="connsiteX1" fmla="*/ 6631652 w 6746240"/>
              <a:gd name="connsiteY1" fmla="*/ 460275 h 815570"/>
              <a:gd name="connsiteX2" fmla="*/ 6746240 w 6746240"/>
              <a:gd name="connsiteY2" fmla="*/ 490063 h 815570"/>
              <a:gd name="connsiteX3" fmla="*/ 6746240 w 6746240"/>
              <a:gd name="connsiteY3" fmla="*/ 815570 h 815570"/>
              <a:gd name="connsiteX4" fmla="*/ 23107 w 6746240"/>
              <a:gd name="connsiteY4" fmla="*/ 815570 h 815570"/>
              <a:gd name="connsiteX5" fmla="*/ 0 w 6746240"/>
              <a:gd name="connsiteY5" fmla="*/ 519812 h 815570"/>
              <a:gd name="connsiteX6" fmla="*/ 3962400 w 6746240"/>
              <a:gd name="connsiteY6" fmla="*/ 1652 h 81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815570">
                <a:moveTo>
                  <a:pt x="3962400" y="1652"/>
                </a:moveTo>
                <a:cubicBezTo>
                  <a:pt x="4815734" y="19115"/>
                  <a:pt x="5868359" y="263881"/>
                  <a:pt x="6631652" y="460275"/>
                </a:cubicBezTo>
                <a:lnTo>
                  <a:pt x="6746240" y="490063"/>
                </a:lnTo>
                <a:lnTo>
                  <a:pt x="6746240" y="815570"/>
                </a:lnTo>
                <a:lnTo>
                  <a:pt x="23107" y="815570"/>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任意多边形: 形状 21">
            <a:extLst>
              <a:ext uri="{FF2B5EF4-FFF2-40B4-BE49-F238E27FC236}">
                <a16:creationId xmlns:a16="http://schemas.microsoft.com/office/drawing/2014/main" id="{B57D55D0-39BA-4A55-968A-89D2BB3381F8}"/>
              </a:ext>
            </a:extLst>
          </p:cNvPr>
          <p:cNvSpPr/>
          <p:nvPr/>
        </p:nvSpPr>
        <p:spPr>
          <a:xfrm>
            <a:off x="0" y="6130814"/>
            <a:ext cx="10563794" cy="727186"/>
          </a:xfrm>
          <a:custGeom>
            <a:avLst/>
            <a:gdLst>
              <a:gd name="connsiteX0" fmla="*/ 0 w 10563794"/>
              <a:gd name="connsiteY0" fmla="*/ 278 h 727186"/>
              <a:gd name="connsiteX1" fmla="*/ 648084 w 10563794"/>
              <a:gd name="connsiteY1" fmla="*/ 120974 h 727186"/>
              <a:gd name="connsiteX2" fmla="*/ 2904564 w 10563794"/>
              <a:gd name="connsiteY2" fmla="*/ 337597 h 727186"/>
              <a:gd name="connsiteX3" fmla="*/ 6929717 w 10563794"/>
              <a:gd name="connsiteY3" fmla="*/ 14868 h 727186"/>
              <a:gd name="connsiteX4" fmla="*/ 10196511 w 10563794"/>
              <a:gd name="connsiteY4" fmla="*/ 628180 h 727186"/>
              <a:gd name="connsiteX5" fmla="*/ 10563794 w 10563794"/>
              <a:gd name="connsiteY5" fmla="*/ 727186 h 727186"/>
              <a:gd name="connsiteX6" fmla="*/ 0 w 10563794"/>
              <a:gd name="connsiteY6" fmla="*/ 727186 h 72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3794" h="727186">
                <a:moveTo>
                  <a:pt x="0" y="278"/>
                </a:moveTo>
                <a:lnTo>
                  <a:pt x="648084" y="120974"/>
                </a:lnTo>
                <a:cubicBezTo>
                  <a:pt x="1322714" y="239826"/>
                  <a:pt x="2036108" y="335356"/>
                  <a:pt x="2904564" y="337597"/>
                </a:cubicBezTo>
                <a:cubicBezTo>
                  <a:pt x="4062505" y="340585"/>
                  <a:pt x="5528235" y="-83744"/>
                  <a:pt x="6929717" y="14868"/>
                </a:cubicBezTo>
                <a:cubicBezTo>
                  <a:pt x="7980829" y="88827"/>
                  <a:pt x="9082366" y="336757"/>
                  <a:pt x="10196511" y="628180"/>
                </a:cubicBezTo>
                <a:lnTo>
                  <a:pt x="10563794" y="727186"/>
                </a:lnTo>
                <a:lnTo>
                  <a:pt x="0" y="727186"/>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10" name="直接连接符 9">
            <a:extLst>
              <a:ext uri="{FF2B5EF4-FFF2-40B4-BE49-F238E27FC236}">
                <a16:creationId xmlns:a16="http://schemas.microsoft.com/office/drawing/2014/main" id="{BAB69E7F-F9CB-407B-9E12-6CD515377D04}"/>
              </a:ext>
            </a:extLst>
          </p:cNvPr>
          <p:cNvCxnSpPr>
            <a:cxnSpLocks/>
          </p:cNvCxnSpPr>
          <p:nvPr/>
        </p:nvCxnSpPr>
        <p:spPr>
          <a:xfrm>
            <a:off x="844732" y="2700087"/>
            <a:ext cx="390525"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A31BCF5-F9C5-4469-9544-34656C1E8D0C}"/>
              </a:ext>
            </a:extLst>
          </p:cNvPr>
          <p:cNvCxnSpPr>
            <a:cxnSpLocks/>
          </p:cNvCxnSpPr>
          <p:nvPr/>
        </p:nvCxnSpPr>
        <p:spPr>
          <a:xfrm>
            <a:off x="10933093" y="3787677"/>
            <a:ext cx="390525"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866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 空心 7">
            <a:extLst>
              <a:ext uri="{FF2B5EF4-FFF2-40B4-BE49-F238E27FC236}">
                <a16:creationId xmlns:a16="http://schemas.microsoft.com/office/drawing/2014/main" id="{BF006A93-F652-4481-A212-007E669B7064}"/>
              </a:ext>
            </a:extLst>
          </p:cNvPr>
          <p:cNvSpPr/>
          <p:nvPr/>
        </p:nvSpPr>
        <p:spPr>
          <a:xfrm>
            <a:off x="1656080" y="-1010920"/>
            <a:ext cx="8879840" cy="8879840"/>
          </a:xfrm>
          <a:prstGeom prst="donut">
            <a:avLst>
              <a:gd name="adj" fmla="val 932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 name="文本占位符 1">
            <a:extLst>
              <a:ext uri="{FF2B5EF4-FFF2-40B4-BE49-F238E27FC236}">
                <a16:creationId xmlns:a16="http://schemas.microsoft.com/office/drawing/2014/main" id="{AFB6C28B-A502-4F70-987D-89D82E92DCF6}"/>
              </a:ext>
            </a:extLst>
          </p:cNvPr>
          <p:cNvSpPr>
            <a:spLocks noGrp="1"/>
          </p:cNvSpPr>
          <p:nvPr>
            <p:ph type="body" sz="quarter" idx="10"/>
          </p:nvPr>
        </p:nvSpPr>
        <p:spPr>
          <a:xfrm>
            <a:off x="382543" y="328612"/>
            <a:ext cx="5062293" cy="459327"/>
          </a:xfrm>
        </p:spPr>
        <p:txBody>
          <a:bodyPr/>
          <a:lstStyle/>
          <a:p>
            <a:r>
              <a:rPr lang="zh-CN" altLang="en-US" dirty="0"/>
              <a:t>草根网红和主流面孔流量共赢</a:t>
            </a:r>
          </a:p>
        </p:txBody>
      </p:sp>
      <p:sp>
        <p:nvSpPr>
          <p:cNvPr id="3" name="椭圆 2">
            <a:extLst>
              <a:ext uri="{FF2B5EF4-FFF2-40B4-BE49-F238E27FC236}">
                <a16:creationId xmlns:a16="http://schemas.microsoft.com/office/drawing/2014/main" id="{D35425E1-2354-468C-8D39-2C0B11DD1372}"/>
              </a:ext>
            </a:extLst>
          </p:cNvPr>
          <p:cNvSpPr/>
          <p:nvPr/>
        </p:nvSpPr>
        <p:spPr>
          <a:xfrm>
            <a:off x="4348631" y="2427317"/>
            <a:ext cx="2072640" cy="2003367"/>
          </a:xfrm>
          <a:prstGeom prst="ellipse">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椭圆 3">
            <a:extLst>
              <a:ext uri="{FF2B5EF4-FFF2-40B4-BE49-F238E27FC236}">
                <a16:creationId xmlns:a16="http://schemas.microsoft.com/office/drawing/2014/main" id="{AA136A24-8794-4EDD-BB18-0D4AF58CF4DA}"/>
              </a:ext>
            </a:extLst>
          </p:cNvPr>
          <p:cNvSpPr/>
          <p:nvPr/>
        </p:nvSpPr>
        <p:spPr>
          <a:xfrm>
            <a:off x="5770729" y="2427317"/>
            <a:ext cx="2072640" cy="2003367"/>
          </a:xfrm>
          <a:prstGeom prst="ellipse">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任意多边形: 形状 9">
            <a:extLst>
              <a:ext uri="{FF2B5EF4-FFF2-40B4-BE49-F238E27FC236}">
                <a16:creationId xmlns:a16="http://schemas.microsoft.com/office/drawing/2014/main" id="{6DC7F02F-A5A3-4C3C-9786-4AC8D6E53C94}"/>
              </a:ext>
            </a:extLst>
          </p:cNvPr>
          <p:cNvSpPr/>
          <p:nvPr/>
        </p:nvSpPr>
        <p:spPr>
          <a:xfrm>
            <a:off x="5770729" y="2703366"/>
            <a:ext cx="650542" cy="1451270"/>
          </a:xfrm>
          <a:custGeom>
            <a:avLst/>
            <a:gdLst>
              <a:gd name="connsiteX0" fmla="*/ 325271 w 650542"/>
              <a:gd name="connsiteY0" fmla="*/ 0 h 1451270"/>
              <a:gd name="connsiteX1" fmla="*/ 347011 w 650542"/>
              <a:gd name="connsiteY1" fmla="*/ 17338 h 1451270"/>
              <a:gd name="connsiteX2" fmla="*/ 650542 w 650542"/>
              <a:gd name="connsiteY2" fmla="*/ 725635 h 1451270"/>
              <a:gd name="connsiteX3" fmla="*/ 347011 w 650542"/>
              <a:gd name="connsiteY3" fmla="*/ 1433933 h 1451270"/>
              <a:gd name="connsiteX4" fmla="*/ 325271 w 650542"/>
              <a:gd name="connsiteY4" fmla="*/ 1451270 h 1451270"/>
              <a:gd name="connsiteX5" fmla="*/ 303531 w 650542"/>
              <a:gd name="connsiteY5" fmla="*/ 1433933 h 1451270"/>
              <a:gd name="connsiteX6" fmla="*/ 0 w 650542"/>
              <a:gd name="connsiteY6" fmla="*/ 725635 h 1451270"/>
              <a:gd name="connsiteX7" fmla="*/ 303531 w 650542"/>
              <a:gd name="connsiteY7" fmla="*/ 17338 h 145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42" h="1451270">
                <a:moveTo>
                  <a:pt x="325271" y="0"/>
                </a:moveTo>
                <a:lnTo>
                  <a:pt x="347011" y="17338"/>
                </a:lnTo>
                <a:cubicBezTo>
                  <a:pt x="534548" y="198607"/>
                  <a:pt x="650542" y="449028"/>
                  <a:pt x="650542" y="725635"/>
                </a:cubicBezTo>
                <a:cubicBezTo>
                  <a:pt x="650542" y="1002243"/>
                  <a:pt x="534548" y="1252664"/>
                  <a:pt x="347011" y="1433933"/>
                </a:cubicBezTo>
                <a:lnTo>
                  <a:pt x="325271" y="1451270"/>
                </a:lnTo>
                <a:lnTo>
                  <a:pt x="303531" y="1433933"/>
                </a:lnTo>
                <a:cubicBezTo>
                  <a:pt x="115994" y="1252664"/>
                  <a:pt x="0" y="1002243"/>
                  <a:pt x="0" y="725635"/>
                </a:cubicBezTo>
                <a:cubicBezTo>
                  <a:pt x="0" y="449028"/>
                  <a:pt x="115994" y="198607"/>
                  <a:pt x="303531" y="1733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文本框 4">
            <a:extLst>
              <a:ext uri="{FF2B5EF4-FFF2-40B4-BE49-F238E27FC236}">
                <a16:creationId xmlns:a16="http://schemas.microsoft.com/office/drawing/2014/main" id="{42C0E33A-5E49-4783-B5B5-DFDAEBE0C63D}"/>
              </a:ext>
            </a:extLst>
          </p:cNvPr>
          <p:cNvSpPr txBox="1"/>
          <p:nvPr/>
        </p:nvSpPr>
        <p:spPr>
          <a:xfrm>
            <a:off x="4510348" y="3230933"/>
            <a:ext cx="1107996"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BA1E7"/>
                </a:solidFill>
                <a:effectLst/>
                <a:uLnTx/>
                <a:uFillTx/>
                <a:latin typeface="Arial"/>
                <a:ea typeface="微软雅黑"/>
                <a:cs typeface="+mn-cs"/>
              </a:rPr>
              <a:t>草根网红</a:t>
            </a:r>
          </a:p>
        </p:txBody>
      </p:sp>
      <p:sp>
        <p:nvSpPr>
          <p:cNvPr id="6" name="文本框 5">
            <a:extLst>
              <a:ext uri="{FF2B5EF4-FFF2-40B4-BE49-F238E27FC236}">
                <a16:creationId xmlns:a16="http://schemas.microsoft.com/office/drawing/2014/main" id="{962AFA06-E25A-4434-B7E3-91C9F3086EF7}"/>
              </a:ext>
            </a:extLst>
          </p:cNvPr>
          <p:cNvSpPr txBox="1"/>
          <p:nvPr/>
        </p:nvSpPr>
        <p:spPr>
          <a:xfrm>
            <a:off x="6568991" y="3230933"/>
            <a:ext cx="1107996"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3C6EFD"/>
                </a:solidFill>
                <a:effectLst/>
                <a:uLnTx/>
                <a:uFillTx/>
                <a:latin typeface="Arial"/>
                <a:ea typeface="微软雅黑"/>
                <a:cs typeface="+mn-cs"/>
              </a:rPr>
              <a:t>主流面孔</a:t>
            </a:r>
          </a:p>
        </p:txBody>
      </p:sp>
      <p:sp>
        <p:nvSpPr>
          <p:cNvPr id="7" name="文本框 6">
            <a:extLst>
              <a:ext uri="{FF2B5EF4-FFF2-40B4-BE49-F238E27FC236}">
                <a16:creationId xmlns:a16="http://schemas.microsoft.com/office/drawing/2014/main" id="{5EE593C5-A7AB-4015-9656-D6180F9B14EA}"/>
              </a:ext>
            </a:extLst>
          </p:cNvPr>
          <p:cNvSpPr txBox="1"/>
          <p:nvPr/>
        </p:nvSpPr>
        <p:spPr>
          <a:xfrm>
            <a:off x="5881390" y="3113529"/>
            <a:ext cx="517065" cy="630942"/>
          </a:xfrm>
          <a:prstGeom prst="rect">
            <a:avLst/>
          </a:prstGeom>
          <a:noFill/>
        </p:spPr>
        <p:txBody>
          <a:bodyPr vert="eaVert"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300" normalizeH="0" baseline="0" noProof="0" dirty="0">
                <a:ln>
                  <a:noFill/>
                </a:ln>
                <a:solidFill>
                  <a:srgbClr val="FFFFFF"/>
                </a:solidFill>
                <a:effectLst/>
                <a:uLnTx/>
                <a:uFillTx/>
                <a:latin typeface="Arial"/>
                <a:ea typeface="微软雅黑"/>
                <a:cs typeface="+mn-cs"/>
              </a:rPr>
              <a:t>共赢</a:t>
            </a:r>
          </a:p>
        </p:txBody>
      </p:sp>
      <p:sp>
        <p:nvSpPr>
          <p:cNvPr id="11" name="文本框 10">
            <a:extLst>
              <a:ext uri="{FF2B5EF4-FFF2-40B4-BE49-F238E27FC236}">
                <a16:creationId xmlns:a16="http://schemas.microsoft.com/office/drawing/2014/main" id="{64CE5726-7CD4-46FF-9C56-2443F62CFC64}"/>
              </a:ext>
            </a:extLst>
          </p:cNvPr>
          <p:cNvSpPr txBox="1"/>
          <p:nvPr/>
        </p:nvSpPr>
        <p:spPr>
          <a:xfrm>
            <a:off x="1082091" y="1749070"/>
            <a:ext cx="2262158"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a:ea typeface="微软雅黑"/>
                <a:cs typeface="+mn-cs"/>
              </a:rPr>
              <a:t>自带流量，熟悉玩法</a:t>
            </a:r>
          </a:p>
        </p:txBody>
      </p:sp>
      <p:sp>
        <p:nvSpPr>
          <p:cNvPr id="12" name="文本框 11">
            <a:extLst>
              <a:ext uri="{FF2B5EF4-FFF2-40B4-BE49-F238E27FC236}">
                <a16:creationId xmlns:a16="http://schemas.microsoft.com/office/drawing/2014/main" id="{D026A352-CF49-422B-BF91-4893A46C55ED}"/>
              </a:ext>
            </a:extLst>
          </p:cNvPr>
          <p:cNvSpPr txBox="1"/>
          <p:nvPr/>
        </p:nvSpPr>
        <p:spPr>
          <a:xfrm>
            <a:off x="720031" y="2180259"/>
            <a:ext cx="2986279" cy="3175421"/>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120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头部带货主播已积累千万级粉丝群体和成熟的商务对接流，同时熟悉直播内容玩法</a:t>
            </a:r>
          </a:p>
          <a:p>
            <a:pPr marL="0" marR="0" lvl="0" indent="0" algn="just" defTabSz="914400" rtl="0" eaLnBrk="1" fontAlgn="auto" latinLnBrk="0" hangingPunct="0">
              <a:lnSpc>
                <a:spcPct val="120000"/>
              </a:lnSpc>
              <a:spcBef>
                <a:spcPts val="0"/>
              </a:spcBef>
              <a:spcAft>
                <a:spcPts val="120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在带货主播的带动下，原本严肃的央视名嘴、地方官员、企业家放下架子，做群众喜闻乐见之事，这种“反差萌”也更受到网友喜爱，提高嘉宾自身和所代表的品牌与机构的亲民气质</a:t>
            </a:r>
          </a:p>
        </p:txBody>
      </p:sp>
      <p:sp>
        <p:nvSpPr>
          <p:cNvPr id="13" name="文本框 12">
            <a:extLst>
              <a:ext uri="{FF2B5EF4-FFF2-40B4-BE49-F238E27FC236}">
                <a16:creationId xmlns:a16="http://schemas.microsoft.com/office/drawing/2014/main" id="{81634FE7-9CEC-4390-A41B-3EF3CA0C5D50}"/>
              </a:ext>
            </a:extLst>
          </p:cNvPr>
          <p:cNvSpPr txBox="1"/>
          <p:nvPr/>
        </p:nvSpPr>
        <p:spPr>
          <a:xfrm>
            <a:off x="8847751" y="1749070"/>
            <a:ext cx="2262158"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a:ea typeface="微软雅黑"/>
                <a:cs typeface="+mn-cs"/>
              </a:rPr>
              <a:t>科班业务，信用背书</a:t>
            </a:r>
          </a:p>
        </p:txBody>
      </p:sp>
      <p:sp>
        <p:nvSpPr>
          <p:cNvPr id="14" name="文本框 13">
            <a:extLst>
              <a:ext uri="{FF2B5EF4-FFF2-40B4-BE49-F238E27FC236}">
                <a16:creationId xmlns:a16="http://schemas.microsoft.com/office/drawing/2014/main" id="{49F151A0-3A8F-472E-9987-B24EC0864F17}"/>
              </a:ext>
            </a:extLst>
          </p:cNvPr>
          <p:cNvSpPr txBox="1"/>
          <p:nvPr/>
        </p:nvSpPr>
        <p:spPr>
          <a:xfrm>
            <a:off x="8485691" y="2180259"/>
            <a:ext cx="2986279" cy="3175421"/>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120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2020</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年，央视主播某某、联合国副秘书某某某等纷纷走进淘宝头部主播直播间，加入直播带货行列</a:t>
            </a:r>
          </a:p>
          <a:p>
            <a:pPr marL="0" marR="0" lvl="0" indent="0" algn="just" defTabSz="914400" rtl="0" eaLnBrk="1" fontAlgn="auto" latinLnBrk="0" hangingPunct="0">
              <a:lnSpc>
                <a:spcPct val="120000"/>
              </a:lnSpc>
              <a:spcBef>
                <a:spcPts val="0"/>
              </a:spcBef>
              <a:spcAft>
                <a:spcPts val="120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代表主流价值观和政府公信力的“国家面孔”，一方面提供了产品的质量保证，另一方面也为带货主播带来了强大的信用背书，提高了主播的公众信任度</a:t>
            </a:r>
          </a:p>
        </p:txBody>
      </p:sp>
      <p:sp>
        <p:nvSpPr>
          <p:cNvPr id="15" name="椭圆 14">
            <a:extLst>
              <a:ext uri="{FF2B5EF4-FFF2-40B4-BE49-F238E27FC236}">
                <a16:creationId xmlns:a16="http://schemas.microsoft.com/office/drawing/2014/main" id="{FCA6A481-3996-427D-80D8-0735AB2A3D76}"/>
              </a:ext>
            </a:extLst>
          </p:cNvPr>
          <p:cNvSpPr/>
          <p:nvPr/>
        </p:nvSpPr>
        <p:spPr>
          <a:xfrm>
            <a:off x="4093029" y="2180259"/>
            <a:ext cx="2583844" cy="2497484"/>
          </a:xfrm>
          <a:prstGeom prst="ellipse">
            <a:avLst/>
          </a:prstGeom>
          <a:noFill/>
          <a:ln w="6350">
            <a:gradFill>
              <a:gsLst>
                <a:gs pos="0">
                  <a:schemeClr val="accent2"/>
                </a:gs>
                <a:gs pos="50000">
                  <a:schemeClr val="accent2">
                    <a:alpha val="0"/>
                  </a:schemeClr>
                </a:gs>
              </a:gsLst>
              <a:lin ang="0" scaled="0"/>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椭圆 15">
            <a:extLst>
              <a:ext uri="{FF2B5EF4-FFF2-40B4-BE49-F238E27FC236}">
                <a16:creationId xmlns:a16="http://schemas.microsoft.com/office/drawing/2014/main" id="{59142913-29F8-4B30-80CB-340CE150E4A2}"/>
              </a:ext>
            </a:extLst>
          </p:cNvPr>
          <p:cNvSpPr/>
          <p:nvPr/>
        </p:nvSpPr>
        <p:spPr>
          <a:xfrm>
            <a:off x="5515127" y="2180259"/>
            <a:ext cx="2583844" cy="2497484"/>
          </a:xfrm>
          <a:prstGeom prst="ellipse">
            <a:avLst/>
          </a:prstGeom>
          <a:noFill/>
          <a:ln w="6350">
            <a:gradFill>
              <a:gsLst>
                <a:gs pos="50000">
                  <a:schemeClr val="accent3">
                    <a:alpha val="0"/>
                  </a:schemeClr>
                </a:gs>
                <a:gs pos="100000">
                  <a:schemeClr val="accent3"/>
                </a:gs>
              </a:gsLst>
              <a:lin ang="0" scaled="0"/>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任意多边形: 形状 18">
            <a:extLst>
              <a:ext uri="{FF2B5EF4-FFF2-40B4-BE49-F238E27FC236}">
                <a16:creationId xmlns:a16="http://schemas.microsoft.com/office/drawing/2014/main" id="{AE1B7854-25D7-4093-8CE4-A46E7B7B42A9}"/>
              </a:ext>
            </a:extLst>
          </p:cNvPr>
          <p:cNvSpPr/>
          <p:nvPr/>
        </p:nvSpPr>
        <p:spPr>
          <a:xfrm>
            <a:off x="5445760" y="6042430"/>
            <a:ext cx="6746240" cy="815570"/>
          </a:xfrm>
          <a:custGeom>
            <a:avLst/>
            <a:gdLst>
              <a:gd name="connsiteX0" fmla="*/ 3962400 w 6746240"/>
              <a:gd name="connsiteY0" fmla="*/ 1652 h 815570"/>
              <a:gd name="connsiteX1" fmla="*/ 6631652 w 6746240"/>
              <a:gd name="connsiteY1" fmla="*/ 460275 h 815570"/>
              <a:gd name="connsiteX2" fmla="*/ 6746240 w 6746240"/>
              <a:gd name="connsiteY2" fmla="*/ 490063 h 815570"/>
              <a:gd name="connsiteX3" fmla="*/ 6746240 w 6746240"/>
              <a:gd name="connsiteY3" fmla="*/ 815570 h 815570"/>
              <a:gd name="connsiteX4" fmla="*/ 23107 w 6746240"/>
              <a:gd name="connsiteY4" fmla="*/ 815570 h 815570"/>
              <a:gd name="connsiteX5" fmla="*/ 0 w 6746240"/>
              <a:gd name="connsiteY5" fmla="*/ 519812 h 815570"/>
              <a:gd name="connsiteX6" fmla="*/ 3962400 w 6746240"/>
              <a:gd name="connsiteY6" fmla="*/ 1652 h 81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815570">
                <a:moveTo>
                  <a:pt x="3962400" y="1652"/>
                </a:moveTo>
                <a:cubicBezTo>
                  <a:pt x="4815734" y="19115"/>
                  <a:pt x="5868359" y="263881"/>
                  <a:pt x="6631652" y="460275"/>
                </a:cubicBezTo>
                <a:lnTo>
                  <a:pt x="6746240" y="490063"/>
                </a:lnTo>
                <a:lnTo>
                  <a:pt x="6746240" y="815570"/>
                </a:lnTo>
                <a:lnTo>
                  <a:pt x="23107" y="815570"/>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1" name="任意多边形: 形状 20">
            <a:extLst>
              <a:ext uri="{FF2B5EF4-FFF2-40B4-BE49-F238E27FC236}">
                <a16:creationId xmlns:a16="http://schemas.microsoft.com/office/drawing/2014/main" id="{D712A286-C621-4B86-BC07-150FB7BCADDC}"/>
              </a:ext>
            </a:extLst>
          </p:cNvPr>
          <p:cNvSpPr/>
          <p:nvPr/>
        </p:nvSpPr>
        <p:spPr>
          <a:xfrm>
            <a:off x="0" y="6130814"/>
            <a:ext cx="10563794" cy="727186"/>
          </a:xfrm>
          <a:custGeom>
            <a:avLst/>
            <a:gdLst>
              <a:gd name="connsiteX0" fmla="*/ 0 w 10563794"/>
              <a:gd name="connsiteY0" fmla="*/ 278 h 727186"/>
              <a:gd name="connsiteX1" fmla="*/ 648084 w 10563794"/>
              <a:gd name="connsiteY1" fmla="*/ 120974 h 727186"/>
              <a:gd name="connsiteX2" fmla="*/ 2904564 w 10563794"/>
              <a:gd name="connsiteY2" fmla="*/ 337597 h 727186"/>
              <a:gd name="connsiteX3" fmla="*/ 6929717 w 10563794"/>
              <a:gd name="connsiteY3" fmla="*/ 14868 h 727186"/>
              <a:gd name="connsiteX4" fmla="*/ 10196511 w 10563794"/>
              <a:gd name="connsiteY4" fmla="*/ 628180 h 727186"/>
              <a:gd name="connsiteX5" fmla="*/ 10563794 w 10563794"/>
              <a:gd name="connsiteY5" fmla="*/ 727186 h 727186"/>
              <a:gd name="connsiteX6" fmla="*/ 0 w 10563794"/>
              <a:gd name="connsiteY6" fmla="*/ 727186 h 72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3794" h="727186">
                <a:moveTo>
                  <a:pt x="0" y="278"/>
                </a:moveTo>
                <a:lnTo>
                  <a:pt x="648084" y="120974"/>
                </a:lnTo>
                <a:cubicBezTo>
                  <a:pt x="1322714" y="239826"/>
                  <a:pt x="2036108" y="335356"/>
                  <a:pt x="2904564" y="337597"/>
                </a:cubicBezTo>
                <a:cubicBezTo>
                  <a:pt x="4062505" y="340585"/>
                  <a:pt x="5528235" y="-83744"/>
                  <a:pt x="6929717" y="14868"/>
                </a:cubicBezTo>
                <a:cubicBezTo>
                  <a:pt x="7980829" y="88827"/>
                  <a:pt x="9082366" y="336757"/>
                  <a:pt x="10196511" y="628180"/>
                </a:cubicBezTo>
                <a:lnTo>
                  <a:pt x="10563794" y="727186"/>
                </a:lnTo>
                <a:lnTo>
                  <a:pt x="0" y="727186"/>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41994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4156A8A-6F40-4007-A992-7A9424C1036A}"/>
              </a:ext>
            </a:extLst>
          </p:cNvPr>
          <p:cNvSpPr>
            <a:spLocks noGrp="1"/>
          </p:cNvSpPr>
          <p:nvPr>
            <p:ph type="body" sz="quarter" idx="10"/>
          </p:nvPr>
        </p:nvSpPr>
        <p:spPr>
          <a:xfrm>
            <a:off x="382543" y="328612"/>
            <a:ext cx="5212012" cy="459327"/>
          </a:xfrm>
        </p:spPr>
        <p:txBody>
          <a:bodyPr/>
          <a:lstStyle/>
          <a:p>
            <a:r>
              <a:rPr lang="zh-CN" altLang="en-US" dirty="0"/>
              <a:t>短视频</a:t>
            </a:r>
            <a:r>
              <a:rPr lang="en-US" altLang="zh-CN" dirty="0"/>
              <a:t>—</a:t>
            </a:r>
            <a:r>
              <a:rPr lang="zh-CN" altLang="en-US" dirty="0"/>
              <a:t>时间与金钱的双重杀手</a:t>
            </a:r>
          </a:p>
        </p:txBody>
      </p:sp>
      <p:sp>
        <p:nvSpPr>
          <p:cNvPr id="3" name="椭圆 2">
            <a:extLst>
              <a:ext uri="{FF2B5EF4-FFF2-40B4-BE49-F238E27FC236}">
                <a16:creationId xmlns:a16="http://schemas.microsoft.com/office/drawing/2014/main" id="{0707EE9E-6CB5-4FA7-A5CC-9A91CC348C79}"/>
              </a:ext>
            </a:extLst>
          </p:cNvPr>
          <p:cNvSpPr/>
          <p:nvPr/>
        </p:nvSpPr>
        <p:spPr>
          <a:xfrm>
            <a:off x="7212749" y="1653439"/>
            <a:ext cx="4032220" cy="40322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弧形 4">
            <a:extLst>
              <a:ext uri="{FF2B5EF4-FFF2-40B4-BE49-F238E27FC236}">
                <a16:creationId xmlns:a16="http://schemas.microsoft.com/office/drawing/2014/main" id="{AA134523-5CBE-4469-B59F-9B87007C0740}"/>
              </a:ext>
            </a:extLst>
          </p:cNvPr>
          <p:cNvSpPr/>
          <p:nvPr/>
        </p:nvSpPr>
        <p:spPr>
          <a:xfrm>
            <a:off x="7033505" y="1474195"/>
            <a:ext cx="4390708" cy="4390708"/>
          </a:xfrm>
          <a:prstGeom prst="arc">
            <a:avLst>
              <a:gd name="adj1" fmla="val 16533536"/>
              <a:gd name="adj2" fmla="val 4468206"/>
            </a:avLst>
          </a:prstGeom>
          <a:ln w="6350">
            <a:gradFill>
              <a:gsLst>
                <a:gs pos="0">
                  <a:schemeClr val="accent3"/>
                </a:gs>
                <a:gs pos="100000">
                  <a:schemeClr val="accent3">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弧形 31">
            <a:extLst>
              <a:ext uri="{FF2B5EF4-FFF2-40B4-BE49-F238E27FC236}">
                <a16:creationId xmlns:a16="http://schemas.microsoft.com/office/drawing/2014/main" id="{0FB740B7-B415-4E0B-9EDB-65FC04D02AD8}"/>
              </a:ext>
            </a:extLst>
          </p:cNvPr>
          <p:cNvSpPr/>
          <p:nvPr/>
        </p:nvSpPr>
        <p:spPr>
          <a:xfrm>
            <a:off x="7033505" y="1474195"/>
            <a:ext cx="4390708" cy="4390708"/>
          </a:xfrm>
          <a:prstGeom prst="arc">
            <a:avLst>
              <a:gd name="adj1" fmla="val 5300772"/>
              <a:gd name="adj2" fmla="val 14517805"/>
            </a:avLst>
          </a:prstGeom>
          <a:ln w="6350">
            <a:gradFill>
              <a:gsLst>
                <a:gs pos="0">
                  <a:schemeClr val="accent3"/>
                </a:gs>
                <a:gs pos="100000">
                  <a:schemeClr val="accent3">
                    <a:alpha val="0"/>
                  </a:schemeClr>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6" name="视频 5" title="青色蓝色的微粒粒子">
            <a:hlinkClick r:id="" action="ppaction://media"/>
            <a:extLst>
              <a:ext uri="{FF2B5EF4-FFF2-40B4-BE49-F238E27FC236}">
                <a16:creationId xmlns:a16="http://schemas.microsoft.com/office/drawing/2014/main" id="{6274656D-252E-48B2-931A-B59FE8D05EC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72766" r="1489"/>
          <a:stretch/>
        </p:blipFill>
        <p:spPr>
          <a:xfrm>
            <a:off x="8092244" y="1171249"/>
            <a:ext cx="2273232" cy="4966824"/>
          </a:xfrm>
          <a:prstGeom prst="roundRect">
            <a:avLst>
              <a:gd name="adj" fmla="val 13865"/>
            </a:avLst>
          </a:prstGeom>
        </p:spPr>
      </p:pic>
      <p:grpSp>
        <p:nvGrpSpPr>
          <p:cNvPr id="28" name="组合 27">
            <a:extLst>
              <a:ext uri="{FF2B5EF4-FFF2-40B4-BE49-F238E27FC236}">
                <a16:creationId xmlns:a16="http://schemas.microsoft.com/office/drawing/2014/main" id="{819EEB22-E38F-44FB-BA95-26CA473EA4CA}"/>
              </a:ext>
            </a:extLst>
          </p:cNvPr>
          <p:cNvGrpSpPr/>
          <p:nvPr/>
        </p:nvGrpSpPr>
        <p:grpSpPr>
          <a:xfrm>
            <a:off x="8045278" y="1171249"/>
            <a:ext cx="2367168" cy="4966824"/>
            <a:chOff x="7944466" y="1084007"/>
            <a:chExt cx="2477729" cy="5198806"/>
          </a:xfrm>
        </p:grpSpPr>
        <p:sp>
          <p:nvSpPr>
            <p:cNvPr id="27" name="矩形: 圆角 26">
              <a:extLst>
                <a:ext uri="{FF2B5EF4-FFF2-40B4-BE49-F238E27FC236}">
                  <a16:creationId xmlns:a16="http://schemas.microsoft.com/office/drawing/2014/main" id="{B232C093-CFF2-4119-A451-589A1B706242}"/>
                </a:ext>
              </a:extLst>
            </p:cNvPr>
            <p:cNvSpPr/>
            <p:nvPr/>
          </p:nvSpPr>
          <p:spPr>
            <a:xfrm>
              <a:off x="7944466" y="1084007"/>
              <a:ext cx="2477729" cy="5198806"/>
            </a:xfrm>
            <a:prstGeom prst="roundRect">
              <a:avLst>
                <a:gd name="adj" fmla="val 14683"/>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 空心 6">
              <a:extLst>
                <a:ext uri="{FF2B5EF4-FFF2-40B4-BE49-F238E27FC236}">
                  <a16:creationId xmlns:a16="http://schemas.microsoft.com/office/drawing/2014/main" id="{5FE8EE63-50EA-4C5C-A404-9EE64C7EFC56}"/>
                </a:ext>
              </a:extLst>
            </p:cNvPr>
            <p:cNvSpPr/>
            <p:nvPr/>
          </p:nvSpPr>
          <p:spPr>
            <a:xfrm>
              <a:off x="8702316" y="3209924"/>
              <a:ext cx="962025" cy="962025"/>
            </a:xfrm>
            <a:prstGeom prst="donut">
              <a:avLst>
                <a:gd name="adj" fmla="val 11740"/>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等腰三角形 7">
              <a:extLst>
                <a:ext uri="{FF2B5EF4-FFF2-40B4-BE49-F238E27FC236}">
                  <a16:creationId xmlns:a16="http://schemas.microsoft.com/office/drawing/2014/main" id="{5E42D797-6FEC-493A-99CE-535CBE84BD2F}"/>
                </a:ext>
              </a:extLst>
            </p:cNvPr>
            <p:cNvSpPr/>
            <p:nvPr/>
          </p:nvSpPr>
          <p:spPr>
            <a:xfrm rot="5400000">
              <a:off x="9071657" y="3556915"/>
              <a:ext cx="299542" cy="268043"/>
            </a:xfrm>
            <a:custGeom>
              <a:avLst/>
              <a:gdLst>
                <a:gd name="connsiteX0" fmla="*/ 4915 w 299542"/>
                <a:gd name="connsiteY0" fmla="*/ 213981 h 268043"/>
                <a:gd name="connsiteX1" fmla="*/ 118631 w 299542"/>
                <a:gd name="connsiteY1" fmla="*/ 17920 h 268043"/>
                <a:gd name="connsiteX2" fmla="*/ 180913 w 299542"/>
                <a:gd name="connsiteY2" fmla="*/ 17920 h 268043"/>
                <a:gd name="connsiteX3" fmla="*/ 294628 w 299542"/>
                <a:gd name="connsiteY3" fmla="*/ 213981 h 268043"/>
                <a:gd name="connsiteX4" fmla="*/ 263487 w 299542"/>
                <a:gd name="connsiteY4" fmla="*/ 268043 h 268043"/>
                <a:gd name="connsiteX5" fmla="*/ 36056 w 299542"/>
                <a:gd name="connsiteY5" fmla="*/ 268043 h 268043"/>
                <a:gd name="connsiteX6" fmla="*/ 4915 w 299542"/>
                <a:gd name="connsiteY6" fmla="*/ 213981 h 26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542" h="268043">
                  <a:moveTo>
                    <a:pt x="4915" y="213981"/>
                  </a:moveTo>
                  <a:lnTo>
                    <a:pt x="118631" y="17920"/>
                  </a:lnTo>
                  <a:cubicBezTo>
                    <a:pt x="132488" y="-5973"/>
                    <a:pt x="167055" y="-5973"/>
                    <a:pt x="180913" y="17920"/>
                  </a:cubicBezTo>
                  <a:lnTo>
                    <a:pt x="294628" y="213981"/>
                  </a:lnTo>
                  <a:cubicBezTo>
                    <a:pt x="308550" y="237985"/>
                    <a:pt x="291236" y="268043"/>
                    <a:pt x="263487" y="268043"/>
                  </a:cubicBezTo>
                  <a:lnTo>
                    <a:pt x="36056" y="268043"/>
                  </a:lnTo>
                  <a:cubicBezTo>
                    <a:pt x="8307" y="268043"/>
                    <a:pt x="-9007" y="237985"/>
                    <a:pt x="4915" y="213981"/>
                  </a:cubicBezTo>
                </a:path>
              </a:pathLst>
            </a:cu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pic>
        <p:nvPicPr>
          <p:cNvPr id="4" name="图片 3" descr="图片包含 图形用户界面&#10;&#10;描述已自动生成">
            <a:extLst>
              <a:ext uri="{FF2B5EF4-FFF2-40B4-BE49-F238E27FC236}">
                <a16:creationId xmlns:a16="http://schemas.microsoft.com/office/drawing/2014/main" id="{DEA47761-ADCB-4638-B89F-CE17800792F2}"/>
              </a:ext>
            </a:extLst>
          </p:cNvPr>
          <p:cNvPicPr>
            <a:picLocks noChangeAspect="1"/>
          </p:cNvPicPr>
          <p:nvPr/>
        </p:nvPicPr>
        <p:blipFill rotWithShape="1">
          <a:blip r:embed="rId5">
            <a:extLst>
              <a:ext uri="{28A0092B-C50C-407E-A947-70E740481C1C}">
                <a14:useLocalDpi xmlns:a14="http://schemas.microsoft.com/office/drawing/2010/main" val="0"/>
              </a:ext>
            </a:extLst>
          </a:blip>
          <a:srcRect l="30466" t="17347" r="27350" b="15699"/>
          <a:stretch/>
        </p:blipFill>
        <p:spPr>
          <a:xfrm>
            <a:off x="7848378" y="1027746"/>
            <a:ext cx="2764190" cy="5268886"/>
          </a:xfrm>
          <a:prstGeom prst="rect">
            <a:avLst/>
          </a:prstGeom>
        </p:spPr>
      </p:pic>
      <p:sp>
        <p:nvSpPr>
          <p:cNvPr id="12" name="文本框 11">
            <a:extLst>
              <a:ext uri="{FF2B5EF4-FFF2-40B4-BE49-F238E27FC236}">
                <a16:creationId xmlns:a16="http://schemas.microsoft.com/office/drawing/2014/main" id="{6C4F3DEE-0AF3-45F4-9D71-BE3BA8CD5A81}"/>
              </a:ext>
            </a:extLst>
          </p:cNvPr>
          <p:cNvSpPr txBox="1"/>
          <p:nvPr/>
        </p:nvSpPr>
        <p:spPr>
          <a:xfrm>
            <a:off x="761025" y="1203357"/>
            <a:ext cx="3647152" cy="369332"/>
          </a:xfrm>
          <a:prstGeom prst="rect">
            <a:avLst/>
          </a:prstGeom>
          <a:noFill/>
        </p:spPr>
        <p:txBody>
          <a:bodyPr wrap="none" rtlCol="0">
            <a:spAutoFit/>
          </a:bodyPr>
          <a:lstStyle/>
          <a:p>
            <a:r>
              <a:rPr lang="zh-CN" altLang="en-US" b="1" dirty="0">
                <a:solidFill>
                  <a:schemeClr val="accent2"/>
                </a:solidFill>
              </a:rPr>
              <a:t>某某入局短视频，三强局面显雏形</a:t>
            </a:r>
          </a:p>
        </p:txBody>
      </p:sp>
      <p:sp>
        <p:nvSpPr>
          <p:cNvPr id="13" name="文本框 12">
            <a:extLst>
              <a:ext uri="{FF2B5EF4-FFF2-40B4-BE49-F238E27FC236}">
                <a16:creationId xmlns:a16="http://schemas.microsoft.com/office/drawing/2014/main" id="{E1B682A4-F6F0-4978-9977-2773AF403C35}"/>
              </a:ext>
            </a:extLst>
          </p:cNvPr>
          <p:cNvSpPr txBox="1"/>
          <p:nvPr/>
        </p:nvSpPr>
        <p:spPr>
          <a:xfrm>
            <a:off x="761024" y="1576525"/>
            <a:ext cx="5507921" cy="953274"/>
          </a:xfrm>
          <a:prstGeom prst="rect">
            <a:avLst/>
          </a:prstGeom>
          <a:noFill/>
        </p:spPr>
        <p:txBody>
          <a:bodyPr wrap="square" rtlCol="0">
            <a:spAutoFit/>
          </a:bodyPr>
          <a:lstStyle/>
          <a:p>
            <a:pPr algn="just" hangingPunct="0">
              <a:lnSpc>
                <a:spcPct val="120000"/>
              </a:lnSpc>
            </a:pPr>
            <a:r>
              <a:rPr lang="en-US" altLang="zh-CN" sz="1600" dirty="0"/>
              <a:t>A</a:t>
            </a:r>
            <a:r>
              <a:rPr lang="zh-CN" altLang="en-US" sz="1600" dirty="0"/>
              <a:t>某某、</a:t>
            </a:r>
            <a:r>
              <a:rPr lang="en-US" altLang="zh-CN" sz="1600" dirty="0"/>
              <a:t>B</a:t>
            </a:r>
            <a:r>
              <a:rPr lang="zh-CN" altLang="en-US" sz="1600" dirty="0"/>
              <a:t>某某用户占比超过</a:t>
            </a:r>
            <a:r>
              <a:rPr lang="en-US" altLang="zh-CN" sz="1600" dirty="0"/>
              <a:t>60%</a:t>
            </a:r>
            <a:r>
              <a:rPr lang="zh-CN" altLang="en-US" sz="1600" dirty="0"/>
              <a:t>，牢牢占据行业头部地位。某某布局短视频意在稳固用户市场，补足内容短板，其凭借</a:t>
            </a:r>
            <a:r>
              <a:rPr lang="en-US" altLang="zh-CN" sz="1600" dirty="0"/>
              <a:t>A</a:t>
            </a:r>
            <a:r>
              <a:rPr lang="zh-CN" altLang="en-US" sz="1600" dirty="0"/>
              <a:t>产品入口优势，半年即实现日活从</a:t>
            </a:r>
            <a:r>
              <a:rPr lang="en-US" altLang="zh-CN" sz="1600" dirty="0"/>
              <a:t>0</a:t>
            </a:r>
            <a:r>
              <a:rPr lang="zh-CN" altLang="en-US" sz="1600" dirty="0"/>
              <a:t>到</a:t>
            </a:r>
            <a:r>
              <a:rPr lang="en-US" altLang="zh-CN" sz="1600" dirty="0"/>
              <a:t>2</a:t>
            </a:r>
            <a:r>
              <a:rPr lang="zh-CN" altLang="en-US" sz="1600" dirty="0"/>
              <a:t>亿的增长</a:t>
            </a:r>
          </a:p>
        </p:txBody>
      </p:sp>
      <p:sp>
        <p:nvSpPr>
          <p:cNvPr id="14" name="文本框 13">
            <a:extLst>
              <a:ext uri="{FF2B5EF4-FFF2-40B4-BE49-F238E27FC236}">
                <a16:creationId xmlns:a16="http://schemas.microsoft.com/office/drawing/2014/main" id="{BBFE5D5E-F61C-4F3B-9CDF-E38A2421A98D}"/>
              </a:ext>
            </a:extLst>
          </p:cNvPr>
          <p:cNvSpPr txBox="1"/>
          <p:nvPr/>
        </p:nvSpPr>
        <p:spPr>
          <a:xfrm>
            <a:off x="761025" y="2724730"/>
            <a:ext cx="4108817" cy="369332"/>
          </a:xfrm>
          <a:prstGeom prst="rect">
            <a:avLst/>
          </a:prstGeom>
          <a:noFill/>
        </p:spPr>
        <p:txBody>
          <a:bodyPr wrap="none" rtlCol="0">
            <a:spAutoFit/>
          </a:bodyPr>
          <a:lstStyle/>
          <a:p>
            <a:r>
              <a:rPr lang="zh-CN" altLang="en-US" b="1" dirty="0">
                <a:solidFill>
                  <a:schemeClr val="accent2"/>
                </a:solidFill>
              </a:rPr>
              <a:t>头部平台优势显著，资本引入加剧竞争</a:t>
            </a:r>
          </a:p>
        </p:txBody>
      </p:sp>
      <p:sp>
        <p:nvSpPr>
          <p:cNvPr id="15" name="文本框 14">
            <a:extLst>
              <a:ext uri="{FF2B5EF4-FFF2-40B4-BE49-F238E27FC236}">
                <a16:creationId xmlns:a16="http://schemas.microsoft.com/office/drawing/2014/main" id="{DBB34B0B-D737-41AD-AE95-18596C12E749}"/>
              </a:ext>
            </a:extLst>
          </p:cNvPr>
          <p:cNvSpPr txBox="1"/>
          <p:nvPr/>
        </p:nvSpPr>
        <p:spPr>
          <a:xfrm>
            <a:off x="761024" y="3097898"/>
            <a:ext cx="5507921" cy="1248740"/>
          </a:xfrm>
          <a:prstGeom prst="rect">
            <a:avLst/>
          </a:prstGeom>
          <a:noFill/>
        </p:spPr>
        <p:txBody>
          <a:bodyPr wrap="square" rtlCol="0">
            <a:spAutoFit/>
          </a:bodyPr>
          <a:lstStyle/>
          <a:p>
            <a:pPr algn="just" hangingPunct="0">
              <a:lnSpc>
                <a:spcPct val="120000"/>
              </a:lnSpc>
            </a:pPr>
            <a:r>
              <a:rPr lang="en-US" altLang="zh-CN" sz="1600" dirty="0"/>
              <a:t>2021</a:t>
            </a:r>
            <a:r>
              <a:rPr lang="zh-CN" altLang="en-US" sz="1600" dirty="0"/>
              <a:t>年</a:t>
            </a:r>
            <a:r>
              <a:rPr lang="en-US" altLang="zh-CN" sz="1600" dirty="0"/>
              <a:t>2</a:t>
            </a:r>
            <a:r>
              <a:rPr lang="zh-CN" altLang="en-US" sz="1600" dirty="0"/>
              <a:t>月</a:t>
            </a:r>
            <a:r>
              <a:rPr lang="en-US" altLang="zh-CN" sz="1600" dirty="0"/>
              <a:t>5</a:t>
            </a:r>
            <a:r>
              <a:rPr lang="zh-CN" altLang="en-US" sz="1600" dirty="0"/>
              <a:t>日，</a:t>
            </a:r>
            <a:r>
              <a:rPr lang="en-US" altLang="zh-CN" sz="1600" dirty="0"/>
              <a:t>A</a:t>
            </a:r>
            <a:r>
              <a:rPr lang="zh-CN" altLang="en-US" sz="1600" dirty="0"/>
              <a:t>某某上市当天市值突破</a:t>
            </a:r>
            <a:r>
              <a:rPr lang="en-US" altLang="zh-CN" sz="1600" dirty="0"/>
              <a:t>1791</a:t>
            </a:r>
            <a:r>
              <a:rPr lang="zh-CN" altLang="en-US" sz="1600" dirty="0"/>
              <a:t>亿美元，成为上市中国互联网企业第五位。另一方面，</a:t>
            </a:r>
            <a:r>
              <a:rPr lang="en-US" altLang="zh-CN" sz="1600" dirty="0"/>
              <a:t>A</a:t>
            </a:r>
            <a:r>
              <a:rPr lang="zh-CN" altLang="en-US" sz="1600" dirty="0"/>
              <a:t>某某、</a:t>
            </a:r>
            <a:r>
              <a:rPr lang="en-US" altLang="zh-CN" sz="1600" dirty="0"/>
              <a:t>B</a:t>
            </a:r>
            <a:r>
              <a:rPr lang="zh-CN" altLang="en-US" sz="1600" dirty="0"/>
              <a:t>某某两家公司的营收压力还将持续增长，打造闭环生态并加快流量变现刻不容缓，短视频行业开始内卷</a:t>
            </a:r>
          </a:p>
        </p:txBody>
      </p:sp>
      <p:sp>
        <p:nvSpPr>
          <p:cNvPr id="16" name="文本框 15">
            <a:extLst>
              <a:ext uri="{FF2B5EF4-FFF2-40B4-BE49-F238E27FC236}">
                <a16:creationId xmlns:a16="http://schemas.microsoft.com/office/drawing/2014/main" id="{2A10F214-2A66-4B28-A16D-3940C3645B19}"/>
              </a:ext>
            </a:extLst>
          </p:cNvPr>
          <p:cNvSpPr txBox="1"/>
          <p:nvPr/>
        </p:nvSpPr>
        <p:spPr>
          <a:xfrm>
            <a:off x="761025" y="4541569"/>
            <a:ext cx="2492990" cy="369332"/>
          </a:xfrm>
          <a:prstGeom prst="rect">
            <a:avLst/>
          </a:prstGeom>
          <a:noFill/>
        </p:spPr>
        <p:txBody>
          <a:bodyPr wrap="none" rtlCol="0">
            <a:spAutoFit/>
          </a:bodyPr>
          <a:lstStyle/>
          <a:p>
            <a:r>
              <a:rPr lang="zh-CN" altLang="en-US" b="1" dirty="0">
                <a:solidFill>
                  <a:schemeClr val="accent2"/>
                </a:solidFill>
              </a:rPr>
              <a:t>本地服务催动商业变现</a:t>
            </a:r>
          </a:p>
        </p:txBody>
      </p:sp>
      <p:sp>
        <p:nvSpPr>
          <p:cNvPr id="17" name="文本框 16">
            <a:extLst>
              <a:ext uri="{FF2B5EF4-FFF2-40B4-BE49-F238E27FC236}">
                <a16:creationId xmlns:a16="http://schemas.microsoft.com/office/drawing/2014/main" id="{2EFC9E97-9BEA-4752-9DC9-63C4A7BB1955}"/>
              </a:ext>
            </a:extLst>
          </p:cNvPr>
          <p:cNvSpPr txBox="1"/>
          <p:nvPr/>
        </p:nvSpPr>
        <p:spPr>
          <a:xfrm>
            <a:off x="761024" y="4914737"/>
            <a:ext cx="5507921" cy="1248740"/>
          </a:xfrm>
          <a:prstGeom prst="rect">
            <a:avLst/>
          </a:prstGeom>
          <a:noFill/>
        </p:spPr>
        <p:txBody>
          <a:bodyPr wrap="square" rtlCol="0">
            <a:spAutoFit/>
          </a:bodyPr>
          <a:lstStyle/>
          <a:p>
            <a:pPr algn="just" hangingPunct="0">
              <a:lnSpc>
                <a:spcPct val="120000"/>
              </a:lnSpc>
            </a:pPr>
            <a:r>
              <a:rPr lang="zh-CN" altLang="en-US" sz="1600" dirty="0"/>
              <a:t>短视频行业市场规模达</a:t>
            </a:r>
            <a:r>
              <a:rPr lang="en-US" altLang="zh-CN" sz="1600" dirty="0"/>
              <a:t>1048.3</a:t>
            </a:r>
            <a:r>
              <a:rPr lang="zh-CN" altLang="en-US" sz="1600" dirty="0"/>
              <a:t>亿元，广告</a:t>
            </a:r>
            <a:r>
              <a:rPr lang="en-US" altLang="zh-CN" sz="1600" dirty="0"/>
              <a:t>+</a:t>
            </a:r>
            <a:r>
              <a:rPr lang="zh-CN" altLang="en-US" sz="1600" dirty="0"/>
              <a:t>打赏仍是平台的主要获利渠道，占比近</a:t>
            </a:r>
            <a:r>
              <a:rPr lang="en-US" altLang="zh-CN" sz="1600" dirty="0"/>
              <a:t>90%</a:t>
            </a:r>
            <a:r>
              <a:rPr lang="zh-CN" altLang="en-US" sz="1600" dirty="0"/>
              <a:t>。从内容入手，借助高频刚需的本地餐饮、生活服务等场景带动电商发展，有望激发用户需求，成为行业变现的新增长点</a:t>
            </a:r>
          </a:p>
        </p:txBody>
      </p:sp>
      <p:grpSp>
        <p:nvGrpSpPr>
          <p:cNvPr id="20" name="组合 19">
            <a:extLst>
              <a:ext uri="{FF2B5EF4-FFF2-40B4-BE49-F238E27FC236}">
                <a16:creationId xmlns:a16="http://schemas.microsoft.com/office/drawing/2014/main" id="{862C9F62-A124-4E6A-9C7E-652B9151B8EB}"/>
              </a:ext>
            </a:extLst>
          </p:cNvPr>
          <p:cNvGrpSpPr/>
          <p:nvPr/>
        </p:nvGrpSpPr>
        <p:grpSpPr>
          <a:xfrm>
            <a:off x="479427" y="1270974"/>
            <a:ext cx="238125" cy="238125"/>
            <a:chOff x="953427" y="1464945"/>
            <a:chExt cx="238125" cy="238125"/>
          </a:xfrm>
        </p:grpSpPr>
        <p:sp>
          <p:nvSpPr>
            <p:cNvPr id="18" name="椭圆 17">
              <a:extLst>
                <a:ext uri="{FF2B5EF4-FFF2-40B4-BE49-F238E27FC236}">
                  <a16:creationId xmlns:a16="http://schemas.microsoft.com/office/drawing/2014/main" id="{E682931B-82A1-4A85-A657-8C0BF1142034}"/>
                </a:ext>
              </a:extLst>
            </p:cNvPr>
            <p:cNvSpPr/>
            <p:nvPr/>
          </p:nvSpPr>
          <p:spPr>
            <a:xfrm>
              <a:off x="953427" y="1464945"/>
              <a:ext cx="238125" cy="238125"/>
            </a:xfrm>
            <a:prstGeom prst="ellipse">
              <a:avLst/>
            </a:prstGeom>
            <a:gradFill>
              <a:gsLst>
                <a:gs pos="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a:extLst>
                <a:ext uri="{FF2B5EF4-FFF2-40B4-BE49-F238E27FC236}">
                  <a16:creationId xmlns:a16="http://schemas.microsoft.com/office/drawing/2014/main" id="{98A68E99-3904-4788-9F4D-0443584928BA}"/>
                </a:ext>
              </a:extLst>
            </p:cNvPr>
            <p:cNvSpPr/>
            <p:nvPr/>
          </p:nvSpPr>
          <p:spPr>
            <a:xfrm rot="5400000">
              <a:off x="1023594" y="1540503"/>
              <a:ext cx="116840" cy="8298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D9FAC4E9-A5BE-433F-88CA-81812A4EEBCB}"/>
              </a:ext>
            </a:extLst>
          </p:cNvPr>
          <p:cNvGrpSpPr/>
          <p:nvPr/>
        </p:nvGrpSpPr>
        <p:grpSpPr>
          <a:xfrm>
            <a:off x="479426" y="2796366"/>
            <a:ext cx="238125" cy="238125"/>
            <a:chOff x="953427" y="1464945"/>
            <a:chExt cx="238125" cy="238125"/>
          </a:xfrm>
        </p:grpSpPr>
        <p:sp>
          <p:nvSpPr>
            <p:cNvPr id="22" name="椭圆 21">
              <a:extLst>
                <a:ext uri="{FF2B5EF4-FFF2-40B4-BE49-F238E27FC236}">
                  <a16:creationId xmlns:a16="http://schemas.microsoft.com/office/drawing/2014/main" id="{E9C6610A-BC43-4DE2-AF89-B17F3B961BAF}"/>
                </a:ext>
              </a:extLst>
            </p:cNvPr>
            <p:cNvSpPr/>
            <p:nvPr/>
          </p:nvSpPr>
          <p:spPr>
            <a:xfrm>
              <a:off x="953427" y="1464945"/>
              <a:ext cx="238125" cy="238125"/>
            </a:xfrm>
            <a:prstGeom prst="ellipse">
              <a:avLst/>
            </a:prstGeom>
            <a:gradFill>
              <a:gsLst>
                <a:gs pos="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a:extLst>
                <a:ext uri="{FF2B5EF4-FFF2-40B4-BE49-F238E27FC236}">
                  <a16:creationId xmlns:a16="http://schemas.microsoft.com/office/drawing/2014/main" id="{C933A9B7-0E2C-4443-AA25-AC4CA56D8566}"/>
                </a:ext>
              </a:extLst>
            </p:cNvPr>
            <p:cNvSpPr/>
            <p:nvPr/>
          </p:nvSpPr>
          <p:spPr>
            <a:xfrm rot="5400000">
              <a:off x="1023594" y="1540503"/>
              <a:ext cx="116840" cy="8298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a:extLst>
              <a:ext uri="{FF2B5EF4-FFF2-40B4-BE49-F238E27FC236}">
                <a16:creationId xmlns:a16="http://schemas.microsoft.com/office/drawing/2014/main" id="{EFE7EFD3-AA24-43A5-8461-FAB33F54F420}"/>
              </a:ext>
            </a:extLst>
          </p:cNvPr>
          <p:cNvGrpSpPr/>
          <p:nvPr/>
        </p:nvGrpSpPr>
        <p:grpSpPr>
          <a:xfrm>
            <a:off x="479425" y="4607172"/>
            <a:ext cx="238125" cy="238125"/>
            <a:chOff x="953427" y="1464945"/>
            <a:chExt cx="238125" cy="238125"/>
          </a:xfrm>
        </p:grpSpPr>
        <p:sp>
          <p:nvSpPr>
            <p:cNvPr id="25" name="椭圆 24">
              <a:extLst>
                <a:ext uri="{FF2B5EF4-FFF2-40B4-BE49-F238E27FC236}">
                  <a16:creationId xmlns:a16="http://schemas.microsoft.com/office/drawing/2014/main" id="{C758E45A-14D7-489F-AE4D-3720DDF81722}"/>
                </a:ext>
              </a:extLst>
            </p:cNvPr>
            <p:cNvSpPr/>
            <p:nvPr/>
          </p:nvSpPr>
          <p:spPr>
            <a:xfrm>
              <a:off x="953427" y="1464945"/>
              <a:ext cx="238125" cy="238125"/>
            </a:xfrm>
            <a:prstGeom prst="ellipse">
              <a:avLst/>
            </a:prstGeom>
            <a:gradFill>
              <a:gsLst>
                <a:gs pos="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a:extLst>
                <a:ext uri="{FF2B5EF4-FFF2-40B4-BE49-F238E27FC236}">
                  <a16:creationId xmlns:a16="http://schemas.microsoft.com/office/drawing/2014/main" id="{EC63C607-F9F6-457E-8A3B-0DF230112A95}"/>
                </a:ext>
              </a:extLst>
            </p:cNvPr>
            <p:cNvSpPr/>
            <p:nvPr/>
          </p:nvSpPr>
          <p:spPr>
            <a:xfrm rot="5400000">
              <a:off x="1023594" y="1540503"/>
              <a:ext cx="116840" cy="8298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55441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5FDFFF6-6821-45BB-9E04-A80F71E827FA}"/>
              </a:ext>
            </a:extLst>
          </p:cNvPr>
          <p:cNvSpPr>
            <a:spLocks noGrp="1"/>
          </p:cNvSpPr>
          <p:nvPr>
            <p:ph type="body" sz="quarter" idx="10"/>
          </p:nvPr>
        </p:nvSpPr>
        <p:spPr/>
        <p:txBody>
          <a:bodyPr/>
          <a:lstStyle/>
          <a:p>
            <a:r>
              <a:rPr lang="zh-CN" altLang="en-US" dirty="0"/>
              <a:t>官方媒体引导公共舆论</a:t>
            </a:r>
          </a:p>
        </p:txBody>
      </p:sp>
      <p:grpSp>
        <p:nvGrpSpPr>
          <p:cNvPr id="36" name="组合 35">
            <a:extLst>
              <a:ext uri="{FF2B5EF4-FFF2-40B4-BE49-F238E27FC236}">
                <a16:creationId xmlns:a16="http://schemas.microsoft.com/office/drawing/2014/main" id="{4BA61235-BAF1-4538-9C35-7E3AC771D3F3}"/>
              </a:ext>
            </a:extLst>
          </p:cNvPr>
          <p:cNvGrpSpPr/>
          <p:nvPr/>
        </p:nvGrpSpPr>
        <p:grpSpPr>
          <a:xfrm>
            <a:off x="4469771" y="-292145"/>
            <a:ext cx="8088762" cy="8088756"/>
            <a:chOff x="4469771" y="-292145"/>
            <a:chExt cx="8088762" cy="8088756"/>
          </a:xfrm>
        </p:grpSpPr>
        <p:sp>
          <p:nvSpPr>
            <p:cNvPr id="4" name="椭圆 3">
              <a:extLst>
                <a:ext uri="{FF2B5EF4-FFF2-40B4-BE49-F238E27FC236}">
                  <a16:creationId xmlns:a16="http://schemas.microsoft.com/office/drawing/2014/main" id="{5D25042F-7C93-4DE9-8589-F3A5DB645752}"/>
                </a:ext>
              </a:extLst>
            </p:cNvPr>
            <p:cNvSpPr/>
            <p:nvPr/>
          </p:nvSpPr>
          <p:spPr>
            <a:xfrm>
              <a:off x="7734043" y="2972124"/>
              <a:ext cx="1560216" cy="1560216"/>
            </a:xfrm>
            <a:prstGeom prst="ellipse">
              <a:avLst/>
            </a:prstGeom>
            <a:noFill/>
            <a:ln w="3175">
              <a:solidFill>
                <a:schemeClr val="accent3">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7" name="椭圆 26">
              <a:extLst>
                <a:ext uri="{FF2B5EF4-FFF2-40B4-BE49-F238E27FC236}">
                  <a16:creationId xmlns:a16="http://schemas.microsoft.com/office/drawing/2014/main" id="{0E659098-B916-4871-BCCD-C0EF0F31F5AA}"/>
                </a:ext>
              </a:extLst>
            </p:cNvPr>
            <p:cNvSpPr/>
            <p:nvPr/>
          </p:nvSpPr>
          <p:spPr>
            <a:xfrm>
              <a:off x="7189998" y="2428079"/>
              <a:ext cx="2648307" cy="2648306"/>
            </a:xfrm>
            <a:prstGeom prst="ellipse">
              <a:avLst/>
            </a:prstGeom>
            <a:noFill/>
            <a:ln w="3175" cap="flat" cmpd="sng" algn="ctr">
              <a:solidFill>
                <a:schemeClr val="accent3">
                  <a:lumMod val="100000"/>
                  <a:alpha val="28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lumMod val="100000"/>
                  </a:srgbClr>
                </a:solidFill>
                <a:effectLst/>
                <a:uLnTx/>
                <a:uFillTx/>
                <a:latin typeface="Arial"/>
                <a:ea typeface="微软雅黑"/>
                <a:cs typeface="+mn-cs"/>
              </a:endParaRPr>
            </a:p>
          </p:txBody>
        </p:sp>
        <p:sp>
          <p:nvSpPr>
            <p:cNvPr id="28" name="椭圆 27">
              <a:extLst>
                <a:ext uri="{FF2B5EF4-FFF2-40B4-BE49-F238E27FC236}">
                  <a16:creationId xmlns:a16="http://schemas.microsoft.com/office/drawing/2014/main" id="{430D3801-A6DE-49F8-95A9-DD1F8B2513CD}"/>
                </a:ext>
              </a:extLst>
            </p:cNvPr>
            <p:cNvSpPr/>
            <p:nvPr/>
          </p:nvSpPr>
          <p:spPr>
            <a:xfrm>
              <a:off x="6645952" y="1884034"/>
              <a:ext cx="3736398" cy="3736396"/>
            </a:xfrm>
            <a:prstGeom prst="ellipse">
              <a:avLst/>
            </a:prstGeom>
            <a:noFill/>
            <a:ln w="3175" cap="flat" cmpd="sng" algn="ctr">
              <a:solidFill>
                <a:schemeClr val="accent3">
                  <a:lumMod val="100000"/>
                  <a:alpha val="21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lumMod val="100000"/>
                  </a:srgbClr>
                </a:solidFill>
                <a:effectLst/>
                <a:uLnTx/>
                <a:uFillTx/>
                <a:latin typeface="Arial"/>
                <a:ea typeface="微软雅黑"/>
                <a:cs typeface="+mn-cs"/>
              </a:endParaRPr>
            </a:p>
          </p:txBody>
        </p:sp>
        <p:sp>
          <p:nvSpPr>
            <p:cNvPr id="29" name="椭圆 28">
              <a:extLst>
                <a:ext uri="{FF2B5EF4-FFF2-40B4-BE49-F238E27FC236}">
                  <a16:creationId xmlns:a16="http://schemas.microsoft.com/office/drawing/2014/main" id="{D0CC247C-6B61-4911-B36E-B517910074B8}"/>
                </a:ext>
              </a:extLst>
            </p:cNvPr>
            <p:cNvSpPr/>
            <p:nvPr/>
          </p:nvSpPr>
          <p:spPr>
            <a:xfrm>
              <a:off x="6101907" y="1339990"/>
              <a:ext cx="4824489" cy="4824486"/>
            </a:xfrm>
            <a:prstGeom prst="ellipse">
              <a:avLst/>
            </a:prstGeom>
            <a:noFill/>
            <a:ln w="3175" cap="flat" cmpd="sng" algn="ctr">
              <a:solidFill>
                <a:schemeClr val="accent3">
                  <a:lumMod val="100000"/>
                  <a:alpha val="17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lumMod val="100000"/>
                  </a:srgbClr>
                </a:solidFill>
                <a:effectLst/>
                <a:uLnTx/>
                <a:uFillTx/>
                <a:latin typeface="Arial"/>
                <a:ea typeface="微软雅黑"/>
                <a:cs typeface="+mn-cs"/>
              </a:endParaRPr>
            </a:p>
          </p:txBody>
        </p:sp>
        <p:sp>
          <p:nvSpPr>
            <p:cNvPr id="30" name="椭圆 29">
              <a:extLst>
                <a:ext uri="{FF2B5EF4-FFF2-40B4-BE49-F238E27FC236}">
                  <a16:creationId xmlns:a16="http://schemas.microsoft.com/office/drawing/2014/main" id="{6271E184-B86D-4D58-A262-C8AC791C89A9}"/>
                </a:ext>
              </a:extLst>
            </p:cNvPr>
            <p:cNvSpPr/>
            <p:nvPr/>
          </p:nvSpPr>
          <p:spPr>
            <a:xfrm>
              <a:off x="5557862" y="795945"/>
              <a:ext cx="5912580" cy="5912576"/>
            </a:xfrm>
            <a:prstGeom prst="ellipse">
              <a:avLst/>
            </a:prstGeom>
            <a:noFill/>
            <a:ln w="3175" cap="flat" cmpd="sng" algn="ctr">
              <a:solidFill>
                <a:schemeClr val="accent3">
                  <a:lumMod val="100000"/>
                  <a:alpha val="13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lumMod val="100000"/>
                  </a:srgbClr>
                </a:solidFill>
                <a:effectLst/>
                <a:uLnTx/>
                <a:uFillTx/>
                <a:latin typeface="Arial"/>
                <a:ea typeface="微软雅黑"/>
                <a:cs typeface="+mn-cs"/>
              </a:endParaRPr>
            </a:p>
          </p:txBody>
        </p:sp>
        <p:sp>
          <p:nvSpPr>
            <p:cNvPr id="31" name="椭圆 30">
              <a:extLst>
                <a:ext uri="{FF2B5EF4-FFF2-40B4-BE49-F238E27FC236}">
                  <a16:creationId xmlns:a16="http://schemas.microsoft.com/office/drawing/2014/main" id="{3877E4FE-C1F6-4803-A647-F96606FA6652}"/>
                </a:ext>
              </a:extLst>
            </p:cNvPr>
            <p:cNvSpPr/>
            <p:nvPr/>
          </p:nvSpPr>
          <p:spPr>
            <a:xfrm>
              <a:off x="5013816" y="251900"/>
              <a:ext cx="7000671" cy="7000666"/>
            </a:xfrm>
            <a:prstGeom prst="ellipse">
              <a:avLst/>
            </a:prstGeom>
            <a:noFill/>
            <a:ln w="3175" cap="flat" cmpd="sng" algn="ctr">
              <a:solidFill>
                <a:schemeClr val="accent3">
                  <a:lumMod val="100000"/>
                  <a:alpha val="8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lumMod val="100000"/>
                  </a:srgbClr>
                </a:solidFill>
                <a:effectLst/>
                <a:uLnTx/>
                <a:uFillTx/>
                <a:latin typeface="Arial"/>
                <a:ea typeface="微软雅黑"/>
                <a:cs typeface="+mn-cs"/>
              </a:endParaRPr>
            </a:p>
          </p:txBody>
        </p:sp>
        <p:sp>
          <p:nvSpPr>
            <p:cNvPr id="26" name="椭圆 25">
              <a:extLst>
                <a:ext uri="{FF2B5EF4-FFF2-40B4-BE49-F238E27FC236}">
                  <a16:creationId xmlns:a16="http://schemas.microsoft.com/office/drawing/2014/main" id="{3D811298-2223-40F8-8F73-191300FFD616}"/>
                </a:ext>
              </a:extLst>
            </p:cNvPr>
            <p:cNvSpPr/>
            <p:nvPr/>
          </p:nvSpPr>
          <p:spPr>
            <a:xfrm>
              <a:off x="4469771" y="-292145"/>
              <a:ext cx="8088762" cy="8088756"/>
            </a:xfrm>
            <a:prstGeom prst="ellipse">
              <a:avLst/>
            </a:prstGeom>
            <a:noFill/>
            <a:ln w="3175">
              <a:solidFill>
                <a:schemeClr val="accent3">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5" name="图形 34" descr="无线话筒 轮廓">
              <a:extLst>
                <a:ext uri="{FF2B5EF4-FFF2-40B4-BE49-F238E27FC236}">
                  <a16:creationId xmlns:a16="http://schemas.microsoft.com/office/drawing/2014/main" id="{781DAE81-95BF-47E3-928F-932D9EA206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5434" y="3423515"/>
              <a:ext cx="657436" cy="657436"/>
            </a:xfrm>
            <a:prstGeom prst="rect">
              <a:avLst/>
            </a:prstGeom>
          </p:spPr>
        </p:pic>
      </p:grpSp>
      <p:grpSp>
        <p:nvGrpSpPr>
          <p:cNvPr id="19" name="组合 18">
            <a:extLst>
              <a:ext uri="{FF2B5EF4-FFF2-40B4-BE49-F238E27FC236}">
                <a16:creationId xmlns:a16="http://schemas.microsoft.com/office/drawing/2014/main" id="{B3D4250C-F9C5-49AA-9BE9-D75AA9CAD2E2}"/>
              </a:ext>
            </a:extLst>
          </p:cNvPr>
          <p:cNvGrpSpPr/>
          <p:nvPr/>
        </p:nvGrpSpPr>
        <p:grpSpPr>
          <a:xfrm>
            <a:off x="6999970" y="1666491"/>
            <a:ext cx="1560216" cy="846416"/>
            <a:chOff x="7172690" y="1666491"/>
            <a:chExt cx="1560216" cy="846416"/>
          </a:xfrm>
        </p:grpSpPr>
        <p:sp>
          <p:nvSpPr>
            <p:cNvPr id="5" name="任意多边形: 形状 4">
              <a:extLst>
                <a:ext uri="{FF2B5EF4-FFF2-40B4-BE49-F238E27FC236}">
                  <a16:creationId xmlns:a16="http://schemas.microsoft.com/office/drawing/2014/main" id="{F10BEC80-C2BA-41AB-BF18-DF2A774BE558}"/>
                </a:ext>
              </a:extLst>
            </p:cNvPr>
            <p:cNvSpPr/>
            <p:nvPr/>
          </p:nvSpPr>
          <p:spPr>
            <a:xfrm flipV="1">
              <a:off x="7172690" y="1666491"/>
              <a:ext cx="1560216" cy="846416"/>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文本框 7">
              <a:extLst>
                <a:ext uri="{FF2B5EF4-FFF2-40B4-BE49-F238E27FC236}">
                  <a16:creationId xmlns:a16="http://schemas.microsoft.com/office/drawing/2014/main" id="{FDC9D25E-95B1-466D-AAA4-EC3F2D6A9B7A}"/>
                </a:ext>
              </a:extLst>
            </p:cNvPr>
            <p:cNvSpPr txBox="1"/>
            <p:nvPr/>
          </p:nvSpPr>
          <p:spPr>
            <a:xfrm>
              <a:off x="7442104" y="1833983"/>
              <a:ext cx="1082348" cy="328551"/>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Arial"/>
                  <a:ea typeface="微软雅黑"/>
                  <a:cs typeface="+mn-cs"/>
                </a:rPr>
                <a:t>官媒发话了</a:t>
              </a:r>
            </a:p>
          </p:txBody>
        </p:sp>
      </p:grpSp>
      <p:grpSp>
        <p:nvGrpSpPr>
          <p:cNvPr id="17" name="组合 16">
            <a:extLst>
              <a:ext uri="{FF2B5EF4-FFF2-40B4-BE49-F238E27FC236}">
                <a16:creationId xmlns:a16="http://schemas.microsoft.com/office/drawing/2014/main" id="{A1C6BF14-34EA-45DA-B679-288BF97BDE2B}"/>
              </a:ext>
            </a:extLst>
          </p:cNvPr>
          <p:cNvGrpSpPr/>
          <p:nvPr/>
        </p:nvGrpSpPr>
        <p:grpSpPr>
          <a:xfrm>
            <a:off x="8910910" y="4642292"/>
            <a:ext cx="1560216" cy="846416"/>
            <a:chOff x="8506396" y="4381212"/>
            <a:chExt cx="1560216" cy="846416"/>
          </a:xfrm>
        </p:grpSpPr>
        <p:sp>
          <p:nvSpPr>
            <p:cNvPr id="7" name="任意多边形: 形状 6">
              <a:extLst>
                <a:ext uri="{FF2B5EF4-FFF2-40B4-BE49-F238E27FC236}">
                  <a16:creationId xmlns:a16="http://schemas.microsoft.com/office/drawing/2014/main" id="{49CDA17A-0168-42D5-B25A-BEB9B62C61DD}"/>
                </a:ext>
              </a:extLst>
            </p:cNvPr>
            <p:cNvSpPr/>
            <p:nvPr/>
          </p:nvSpPr>
          <p:spPr>
            <a:xfrm flipH="1" flipV="1">
              <a:off x="8506396" y="4381212"/>
              <a:ext cx="1560216" cy="846416"/>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文本框 8">
              <a:extLst>
                <a:ext uri="{FF2B5EF4-FFF2-40B4-BE49-F238E27FC236}">
                  <a16:creationId xmlns:a16="http://schemas.microsoft.com/office/drawing/2014/main" id="{AF030DB9-8774-4442-A8C9-FF8BFADB04AF}"/>
                </a:ext>
              </a:extLst>
            </p:cNvPr>
            <p:cNvSpPr txBox="1"/>
            <p:nvPr/>
          </p:nvSpPr>
          <p:spPr>
            <a:xfrm>
              <a:off x="8732906" y="4419438"/>
              <a:ext cx="1107197" cy="587084"/>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Arial"/>
                  <a:ea typeface="微软雅黑"/>
                  <a:cs typeface="+mn-cs"/>
                </a:rPr>
                <a:t>中国队</a:t>
              </a:r>
              <a:r>
                <a:rPr kumimoji="0" lang="en-US" altLang="zh-CN" sz="1400" b="0" i="0" u="none" strike="noStrike" kern="1200" cap="none" spc="0" normalizeH="0" baseline="0" noProof="0" dirty="0">
                  <a:ln>
                    <a:noFill/>
                  </a:ln>
                  <a:solidFill>
                    <a:srgbClr val="FFFFFF"/>
                  </a:solidFill>
                  <a:effectLst/>
                  <a:uLnTx/>
                  <a:uFillTx/>
                  <a:latin typeface="Arial"/>
                  <a:ea typeface="微软雅黑"/>
                  <a:cs typeface="+mn-cs"/>
                </a:rPr>
                <a:t>88</a:t>
              </a:r>
              <a:r>
                <a:rPr kumimoji="0" lang="zh-CN" altLang="en-US" sz="1400" b="0" i="0" u="none" strike="noStrike" kern="1200" cap="none" spc="0" normalizeH="0" baseline="0" noProof="0" dirty="0">
                  <a:ln>
                    <a:noFill/>
                  </a:ln>
                  <a:solidFill>
                    <a:srgbClr val="FFFFFF"/>
                  </a:solidFill>
                  <a:effectLst/>
                  <a:uLnTx/>
                  <a:uFillTx/>
                  <a:latin typeface="Arial"/>
                  <a:ea typeface="微软雅黑"/>
                  <a:cs typeface="+mn-cs"/>
                </a:rPr>
                <a:t>枚奖牌收官</a:t>
              </a:r>
            </a:p>
          </p:txBody>
        </p:sp>
      </p:grpSp>
      <p:grpSp>
        <p:nvGrpSpPr>
          <p:cNvPr id="16" name="组合 15">
            <a:extLst>
              <a:ext uri="{FF2B5EF4-FFF2-40B4-BE49-F238E27FC236}">
                <a16:creationId xmlns:a16="http://schemas.microsoft.com/office/drawing/2014/main" id="{13D78A89-3C4E-400A-BB7F-0FE1BC87F873}"/>
              </a:ext>
            </a:extLst>
          </p:cNvPr>
          <p:cNvGrpSpPr/>
          <p:nvPr/>
        </p:nvGrpSpPr>
        <p:grpSpPr>
          <a:xfrm>
            <a:off x="6333529" y="3684090"/>
            <a:ext cx="1790612" cy="971406"/>
            <a:chOff x="6277384" y="3429000"/>
            <a:chExt cx="1790612" cy="971406"/>
          </a:xfrm>
        </p:grpSpPr>
        <p:sp>
          <p:nvSpPr>
            <p:cNvPr id="11" name="任意多边形: 形状 10">
              <a:extLst>
                <a:ext uri="{FF2B5EF4-FFF2-40B4-BE49-F238E27FC236}">
                  <a16:creationId xmlns:a16="http://schemas.microsoft.com/office/drawing/2014/main" id="{2DB75618-DBA5-415E-B31B-9696732D691C}"/>
                </a:ext>
              </a:extLst>
            </p:cNvPr>
            <p:cNvSpPr/>
            <p:nvPr/>
          </p:nvSpPr>
          <p:spPr>
            <a:xfrm flipV="1">
              <a:off x="6277384" y="3429000"/>
              <a:ext cx="1790612" cy="971406"/>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文本框 9">
              <a:extLst>
                <a:ext uri="{FF2B5EF4-FFF2-40B4-BE49-F238E27FC236}">
                  <a16:creationId xmlns:a16="http://schemas.microsoft.com/office/drawing/2014/main" id="{F7EA231E-B7B6-408B-9D38-990AAC0D570D}"/>
                </a:ext>
              </a:extLst>
            </p:cNvPr>
            <p:cNvSpPr txBox="1"/>
            <p:nvPr/>
          </p:nvSpPr>
          <p:spPr>
            <a:xfrm>
              <a:off x="6476138" y="3523657"/>
              <a:ext cx="1454064" cy="587084"/>
            </a:xfrm>
            <a:prstGeom prst="rect">
              <a:avLst/>
            </a:prstGeom>
            <a:noFill/>
          </p:spPr>
          <p:txBody>
            <a:bodyPr wrap="squar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Arial"/>
                  <a:ea typeface="微软雅黑"/>
                  <a:cs typeface="+mn-cs"/>
                </a:rPr>
                <a:t>人民日报评封丘学生营养餐事件</a:t>
              </a:r>
            </a:p>
          </p:txBody>
        </p:sp>
      </p:grpSp>
      <p:grpSp>
        <p:nvGrpSpPr>
          <p:cNvPr id="15" name="组合 14">
            <a:extLst>
              <a:ext uri="{FF2B5EF4-FFF2-40B4-BE49-F238E27FC236}">
                <a16:creationId xmlns:a16="http://schemas.microsoft.com/office/drawing/2014/main" id="{909C2662-F1FF-4020-B6FC-507600E6E85A}"/>
              </a:ext>
            </a:extLst>
          </p:cNvPr>
          <p:cNvGrpSpPr/>
          <p:nvPr/>
        </p:nvGrpSpPr>
        <p:grpSpPr>
          <a:xfrm>
            <a:off x="8514151" y="2571248"/>
            <a:ext cx="1790612" cy="971406"/>
            <a:chOff x="8430560" y="2650520"/>
            <a:chExt cx="1790612" cy="971406"/>
          </a:xfrm>
        </p:grpSpPr>
        <p:sp>
          <p:nvSpPr>
            <p:cNvPr id="12" name="任意多边形: 形状 11">
              <a:extLst>
                <a:ext uri="{FF2B5EF4-FFF2-40B4-BE49-F238E27FC236}">
                  <a16:creationId xmlns:a16="http://schemas.microsoft.com/office/drawing/2014/main" id="{A615B201-97DB-4BA6-8DEB-3529CACD99B4}"/>
                </a:ext>
              </a:extLst>
            </p:cNvPr>
            <p:cNvSpPr/>
            <p:nvPr/>
          </p:nvSpPr>
          <p:spPr>
            <a:xfrm flipH="1" flipV="1">
              <a:off x="8430560" y="2650520"/>
              <a:ext cx="1790612" cy="971406"/>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文本框 12">
              <a:extLst>
                <a:ext uri="{FF2B5EF4-FFF2-40B4-BE49-F238E27FC236}">
                  <a16:creationId xmlns:a16="http://schemas.microsoft.com/office/drawing/2014/main" id="{959E8158-7CFF-4C83-88BF-E5704FFDE30C}"/>
                </a:ext>
              </a:extLst>
            </p:cNvPr>
            <p:cNvSpPr txBox="1"/>
            <p:nvPr/>
          </p:nvSpPr>
          <p:spPr>
            <a:xfrm>
              <a:off x="8674723" y="2742535"/>
              <a:ext cx="1290320" cy="587084"/>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a:ea typeface="微软雅黑"/>
                  <a:cs typeface="+mn-cs"/>
                </a:rPr>
                <a:t>31</a:t>
              </a:r>
              <a:r>
                <a:rPr kumimoji="0" lang="zh-CN" altLang="en-US" sz="1400" b="0" i="0" u="none" strike="noStrike" kern="1200" cap="none" spc="0" normalizeH="0" baseline="0" noProof="0" dirty="0">
                  <a:ln>
                    <a:noFill/>
                  </a:ln>
                  <a:solidFill>
                    <a:srgbClr val="FFFFFF"/>
                  </a:solidFill>
                  <a:effectLst/>
                  <a:uLnTx/>
                  <a:uFillTx/>
                  <a:latin typeface="Arial"/>
                  <a:ea typeface="微软雅黑"/>
                  <a:cs typeface="+mn-cs"/>
                </a:rPr>
                <a:t>省区市新增本土确诊</a:t>
              </a:r>
              <a:r>
                <a:rPr kumimoji="0" lang="en-US" altLang="zh-CN" sz="1400" b="0" i="0" u="none" strike="noStrike" kern="1200" cap="none" spc="0" normalizeH="0" baseline="0" noProof="0" dirty="0">
                  <a:ln>
                    <a:noFill/>
                  </a:ln>
                  <a:solidFill>
                    <a:srgbClr val="FFFFFF"/>
                  </a:solidFill>
                  <a:effectLst/>
                  <a:uLnTx/>
                  <a:uFillTx/>
                  <a:latin typeface="Arial"/>
                  <a:ea typeface="微软雅黑"/>
                  <a:cs typeface="+mn-cs"/>
                </a:rPr>
                <a:t>X</a:t>
              </a:r>
              <a:r>
                <a:rPr kumimoji="0" lang="zh-CN" altLang="en-US" sz="1400" b="0" i="0" u="none" strike="noStrike" kern="1200" cap="none" spc="0" normalizeH="0" baseline="0" noProof="0" dirty="0">
                  <a:ln>
                    <a:noFill/>
                  </a:ln>
                  <a:solidFill>
                    <a:srgbClr val="FFFFFF"/>
                  </a:solidFill>
                  <a:effectLst/>
                  <a:uLnTx/>
                  <a:uFillTx/>
                  <a:latin typeface="Arial"/>
                  <a:ea typeface="微软雅黑"/>
                  <a:cs typeface="+mn-cs"/>
                </a:rPr>
                <a:t>例</a:t>
              </a:r>
            </a:p>
          </p:txBody>
        </p:sp>
      </p:grpSp>
      <p:sp>
        <p:nvSpPr>
          <p:cNvPr id="18" name="任意多边形: 形状 17">
            <a:extLst>
              <a:ext uri="{FF2B5EF4-FFF2-40B4-BE49-F238E27FC236}">
                <a16:creationId xmlns:a16="http://schemas.microsoft.com/office/drawing/2014/main" id="{B6B13520-2C54-4354-8374-49254E190E11}"/>
              </a:ext>
            </a:extLst>
          </p:cNvPr>
          <p:cNvSpPr/>
          <p:nvPr/>
        </p:nvSpPr>
        <p:spPr>
          <a:xfrm flipV="1">
            <a:off x="7021872" y="5096064"/>
            <a:ext cx="1174431" cy="637128"/>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gradFill>
            <a:gsLst>
              <a:gs pos="0">
                <a:schemeClr val="accent4">
                  <a:lumMod val="29000"/>
                  <a:lumOff val="71000"/>
                </a:schemeClr>
              </a:gs>
              <a:gs pos="100000">
                <a:schemeClr val="accent4">
                  <a:lumMod val="29000"/>
                  <a:lumOff val="71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0" name="任意多边形: 形状 19">
            <a:extLst>
              <a:ext uri="{FF2B5EF4-FFF2-40B4-BE49-F238E27FC236}">
                <a16:creationId xmlns:a16="http://schemas.microsoft.com/office/drawing/2014/main" id="{71485C00-760E-4A20-955C-34DAEBE3BFCF}"/>
              </a:ext>
            </a:extLst>
          </p:cNvPr>
          <p:cNvSpPr/>
          <p:nvPr/>
        </p:nvSpPr>
        <p:spPr>
          <a:xfrm flipH="1" flipV="1">
            <a:off x="8928017" y="1478436"/>
            <a:ext cx="958198" cy="519822"/>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gradFill>
            <a:gsLst>
              <a:gs pos="0">
                <a:schemeClr val="accent4">
                  <a:lumMod val="29000"/>
                  <a:lumOff val="71000"/>
                </a:schemeClr>
              </a:gs>
              <a:gs pos="100000">
                <a:schemeClr val="accent4">
                  <a:lumMod val="29000"/>
                  <a:lumOff val="71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矩形 2">
            <a:extLst>
              <a:ext uri="{FF2B5EF4-FFF2-40B4-BE49-F238E27FC236}">
                <a16:creationId xmlns:a16="http://schemas.microsoft.com/office/drawing/2014/main" id="{1F3661A6-98F8-4CD6-BDAF-1D9CCF0789DF}"/>
              </a:ext>
            </a:extLst>
          </p:cNvPr>
          <p:cNvSpPr/>
          <p:nvPr/>
        </p:nvSpPr>
        <p:spPr>
          <a:xfrm>
            <a:off x="880489" y="1187831"/>
            <a:ext cx="3702425" cy="27906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1" name="文本框 20">
            <a:extLst>
              <a:ext uri="{FF2B5EF4-FFF2-40B4-BE49-F238E27FC236}">
                <a16:creationId xmlns:a16="http://schemas.microsoft.com/office/drawing/2014/main" id="{25746E6E-01B9-4983-ABA3-9C467B890AC6}"/>
              </a:ext>
            </a:extLst>
          </p:cNvPr>
          <p:cNvSpPr txBox="1"/>
          <p:nvPr/>
        </p:nvSpPr>
        <p:spPr>
          <a:xfrm>
            <a:off x="1034396" y="1392004"/>
            <a:ext cx="3396288" cy="2135136"/>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从疫情期间的建议通道，到热点事件的强势发言，人民日报抓住评论优势，积极参与社会公共事务讨论，从热点到难点充分引导舆论风向，做到事事有回响，让网民从被动接受转向积极关注官媒态度，形成政府和民众之间有效的沟通桥梁</a:t>
            </a:r>
          </a:p>
        </p:txBody>
      </p:sp>
      <p:sp>
        <p:nvSpPr>
          <p:cNvPr id="22" name="任意多边形: 形状 21">
            <a:extLst>
              <a:ext uri="{FF2B5EF4-FFF2-40B4-BE49-F238E27FC236}">
                <a16:creationId xmlns:a16="http://schemas.microsoft.com/office/drawing/2014/main" id="{DC801C1B-C9FB-4DE1-BD88-D91D195C38D4}"/>
              </a:ext>
            </a:extLst>
          </p:cNvPr>
          <p:cNvSpPr/>
          <p:nvPr/>
        </p:nvSpPr>
        <p:spPr>
          <a:xfrm>
            <a:off x="1128746" y="3653779"/>
            <a:ext cx="3156966" cy="140208"/>
          </a:xfrm>
          <a:custGeom>
            <a:avLst/>
            <a:gdLst>
              <a:gd name="connsiteX0" fmla="*/ 0 w 2871216"/>
              <a:gd name="connsiteY0" fmla="*/ 0 h 140208"/>
              <a:gd name="connsiteX1" fmla="*/ 2243328 w 2871216"/>
              <a:gd name="connsiteY1" fmla="*/ 0 h 140208"/>
              <a:gd name="connsiteX2" fmla="*/ 2383536 w 2871216"/>
              <a:gd name="connsiteY2" fmla="*/ 140208 h 140208"/>
              <a:gd name="connsiteX3" fmla="*/ 2383536 w 2871216"/>
              <a:gd name="connsiteY3" fmla="*/ 6096 h 140208"/>
              <a:gd name="connsiteX4" fmla="*/ 2871216 w 2871216"/>
              <a:gd name="connsiteY4" fmla="*/ 6096 h 140208"/>
              <a:gd name="connsiteX0" fmla="*/ 0 w 3156966"/>
              <a:gd name="connsiteY0" fmla="*/ 0 h 140208"/>
              <a:gd name="connsiteX1" fmla="*/ 2243328 w 3156966"/>
              <a:gd name="connsiteY1" fmla="*/ 0 h 140208"/>
              <a:gd name="connsiteX2" fmla="*/ 2383536 w 3156966"/>
              <a:gd name="connsiteY2" fmla="*/ 140208 h 140208"/>
              <a:gd name="connsiteX3" fmla="*/ 2383536 w 3156966"/>
              <a:gd name="connsiteY3" fmla="*/ 6096 h 140208"/>
              <a:gd name="connsiteX4" fmla="*/ 3156966 w 3156966"/>
              <a:gd name="connsiteY4" fmla="*/ 2286 h 1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966" h="140208">
                <a:moveTo>
                  <a:pt x="0" y="0"/>
                </a:moveTo>
                <a:lnTo>
                  <a:pt x="2243328" y="0"/>
                </a:lnTo>
                <a:lnTo>
                  <a:pt x="2383536" y="140208"/>
                </a:lnTo>
                <a:lnTo>
                  <a:pt x="2383536" y="6096"/>
                </a:lnTo>
                <a:lnTo>
                  <a:pt x="3156966" y="2286"/>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图片 5">
            <a:extLst>
              <a:ext uri="{FF2B5EF4-FFF2-40B4-BE49-F238E27FC236}">
                <a16:creationId xmlns:a16="http://schemas.microsoft.com/office/drawing/2014/main" id="{DB087A00-9E87-405F-AD29-AF2456DDA838}"/>
              </a:ext>
            </a:extLst>
          </p:cNvPr>
          <p:cNvPicPr>
            <a:picLocks noChangeAspect="1"/>
          </p:cNvPicPr>
          <p:nvPr/>
        </p:nvPicPr>
        <p:blipFill rotWithShape="1">
          <a:blip r:embed="rId4">
            <a:extLst>
              <a:ext uri="{28A0092B-C50C-407E-A947-70E740481C1C}">
                <a14:useLocalDpi xmlns:a14="http://schemas.microsoft.com/office/drawing/2010/main" val="0"/>
              </a:ext>
            </a:extLst>
          </a:blip>
          <a:srcRect t="31534" b="28220"/>
          <a:stretch/>
        </p:blipFill>
        <p:spPr>
          <a:xfrm>
            <a:off x="880489" y="3978513"/>
            <a:ext cx="3702425" cy="2235102"/>
          </a:xfrm>
          <a:prstGeom prst="rect">
            <a:avLst/>
          </a:prstGeom>
        </p:spPr>
      </p:pic>
      <p:cxnSp>
        <p:nvCxnSpPr>
          <p:cNvPr id="23" name="直接连接符 22">
            <a:extLst>
              <a:ext uri="{FF2B5EF4-FFF2-40B4-BE49-F238E27FC236}">
                <a16:creationId xmlns:a16="http://schemas.microsoft.com/office/drawing/2014/main" id="{DDB59999-1A1A-42DC-899B-1D384C86AE81}"/>
              </a:ext>
            </a:extLst>
          </p:cNvPr>
          <p:cNvCxnSpPr>
            <a:cxnSpLocks/>
          </p:cNvCxnSpPr>
          <p:nvPr/>
        </p:nvCxnSpPr>
        <p:spPr>
          <a:xfrm>
            <a:off x="880489" y="6231308"/>
            <a:ext cx="3702425"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任意多边形: 形状 23">
            <a:extLst>
              <a:ext uri="{FF2B5EF4-FFF2-40B4-BE49-F238E27FC236}">
                <a16:creationId xmlns:a16="http://schemas.microsoft.com/office/drawing/2014/main" id="{EBD26A47-8182-44DF-987B-1C1BB9C015A2}"/>
              </a:ext>
            </a:extLst>
          </p:cNvPr>
          <p:cNvSpPr/>
          <p:nvPr/>
        </p:nvSpPr>
        <p:spPr>
          <a:xfrm flipH="1" flipV="1">
            <a:off x="8865535" y="3855731"/>
            <a:ext cx="599796" cy="325389"/>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gradFill>
            <a:gsLst>
              <a:gs pos="0">
                <a:schemeClr val="accent4">
                  <a:lumMod val="29000"/>
                  <a:lumOff val="71000"/>
                </a:schemeClr>
              </a:gs>
              <a:gs pos="100000">
                <a:schemeClr val="accent4">
                  <a:lumMod val="29000"/>
                  <a:lumOff val="71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5" name="任意多边形: 形状 24">
            <a:extLst>
              <a:ext uri="{FF2B5EF4-FFF2-40B4-BE49-F238E27FC236}">
                <a16:creationId xmlns:a16="http://schemas.microsoft.com/office/drawing/2014/main" id="{7D658F32-530E-4B37-86D5-6F7EFAB28D77}"/>
              </a:ext>
            </a:extLst>
          </p:cNvPr>
          <p:cNvSpPr/>
          <p:nvPr/>
        </p:nvSpPr>
        <p:spPr>
          <a:xfrm flipV="1">
            <a:off x="6623056" y="2926337"/>
            <a:ext cx="684037" cy="468088"/>
          </a:xfrm>
          <a:custGeom>
            <a:avLst/>
            <a:gdLst>
              <a:gd name="connsiteX0" fmla="*/ 2202026 w 2304661"/>
              <a:gd name="connsiteY0" fmla="*/ 1250276 h 1250276"/>
              <a:gd name="connsiteX1" fmla="*/ 102635 w 2304661"/>
              <a:gd name="connsiteY1" fmla="*/ 1250276 h 1250276"/>
              <a:gd name="connsiteX2" fmla="*/ 0 w 2304661"/>
              <a:gd name="connsiteY2" fmla="*/ 1147641 h 1250276"/>
              <a:gd name="connsiteX3" fmla="*/ 0 w 2304661"/>
              <a:gd name="connsiteY3" fmla="*/ 345205 h 1250276"/>
              <a:gd name="connsiteX4" fmla="*/ 102635 w 2304661"/>
              <a:gd name="connsiteY4" fmla="*/ 242570 h 1250276"/>
              <a:gd name="connsiteX5" fmla="*/ 292476 w 2304661"/>
              <a:gd name="connsiteY5" fmla="*/ 242570 h 1250276"/>
              <a:gd name="connsiteX6" fmla="*/ 227706 w 2304661"/>
              <a:gd name="connsiteY6" fmla="*/ 0 h 1250276"/>
              <a:gd name="connsiteX7" fmla="*/ 573328 w 2304661"/>
              <a:gd name="connsiteY7" fmla="*/ 242570 h 1250276"/>
              <a:gd name="connsiteX8" fmla="*/ 2202026 w 2304661"/>
              <a:gd name="connsiteY8" fmla="*/ 242570 h 1250276"/>
              <a:gd name="connsiteX9" fmla="*/ 2304661 w 2304661"/>
              <a:gd name="connsiteY9" fmla="*/ 345205 h 1250276"/>
              <a:gd name="connsiteX10" fmla="*/ 2304661 w 2304661"/>
              <a:gd name="connsiteY10" fmla="*/ 1147641 h 1250276"/>
              <a:gd name="connsiteX11" fmla="*/ 2202026 w 2304661"/>
              <a:gd name="connsiteY11" fmla="*/ 1250276 h 12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4661" h="1250276">
                <a:moveTo>
                  <a:pt x="2202026" y="1250276"/>
                </a:moveTo>
                <a:lnTo>
                  <a:pt x="102635" y="1250276"/>
                </a:lnTo>
                <a:cubicBezTo>
                  <a:pt x="45951" y="1250276"/>
                  <a:pt x="0" y="1204325"/>
                  <a:pt x="0" y="1147641"/>
                </a:cubicBezTo>
                <a:lnTo>
                  <a:pt x="0" y="345205"/>
                </a:lnTo>
                <a:cubicBezTo>
                  <a:pt x="0" y="288521"/>
                  <a:pt x="45951" y="242570"/>
                  <a:pt x="102635" y="242570"/>
                </a:cubicBezTo>
                <a:lnTo>
                  <a:pt x="292476" y="242570"/>
                </a:lnTo>
                <a:lnTo>
                  <a:pt x="227706" y="0"/>
                </a:lnTo>
                <a:lnTo>
                  <a:pt x="573328" y="242570"/>
                </a:lnTo>
                <a:lnTo>
                  <a:pt x="2202026" y="242570"/>
                </a:lnTo>
                <a:cubicBezTo>
                  <a:pt x="2258710" y="242570"/>
                  <a:pt x="2304661" y="288521"/>
                  <a:pt x="2304661" y="345205"/>
                </a:cubicBezTo>
                <a:lnTo>
                  <a:pt x="2304661" y="1147641"/>
                </a:lnTo>
                <a:cubicBezTo>
                  <a:pt x="2304661" y="1204325"/>
                  <a:pt x="2258710" y="1250276"/>
                  <a:pt x="2202026" y="1250276"/>
                </a:cubicBezTo>
                <a:close/>
              </a:path>
            </a:pathLst>
          </a:custGeom>
          <a:gradFill>
            <a:gsLst>
              <a:gs pos="0">
                <a:schemeClr val="accent4">
                  <a:lumMod val="29000"/>
                  <a:lumOff val="71000"/>
                </a:schemeClr>
              </a:gs>
              <a:gs pos="100000">
                <a:schemeClr val="accent4">
                  <a:lumMod val="29000"/>
                  <a:lumOff val="71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833322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B2A1EE0-7298-443D-8706-782D5FC90D36}"/>
              </a:ext>
            </a:extLst>
          </p:cNvPr>
          <p:cNvSpPr>
            <a:spLocks noGrp="1"/>
          </p:cNvSpPr>
          <p:nvPr>
            <p:ph type="body" sz="quarter" idx="10"/>
          </p:nvPr>
        </p:nvSpPr>
        <p:spPr/>
        <p:txBody>
          <a:bodyPr/>
          <a:lstStyle/>
          <a:p>
            <a:r>
              <a:rPr lang="zh-CN" altLang="en-US" dirty="0"/>
              <a:t>政务新媒体聚焦社会现实</a:t>
            </a:r>
          </a:p>
        </p:txBody>
      </p:sp>
      <p:sp>
        <p:nvSpPr>
          <p:cNvPr id="10" name="矩形: 圆角 9">
            <a:extLst>
              <a:ext uri="{FF2B5EF4-FFF2-40B4-BE49-F238E27FC236}">
                <a16:creationId xmlns:a16="http://schemas.microsoft.com/office/drawing/2014/main" id="{D4576549-3886-4EA3-95DD-D012E265F913}"/>
              </a:ext>
            </a:extLst>
          </p:cNvPr>
          <p:cNvSpPr/>
          <p:nvPr/>
        </p:nvSpPr>
        <p:spPr>
          <a:xfrm>
            <a:off x="1452880" y="1778000"/>
            <a:ext cx="3345120" cy="4079875"/>
          </a:xfrm>
          <a:prstGeom prst="roundRect">
            <a:avLst>
              <a:gd name="adj" fmla="val 2955"/>
            </a:avLst>
          </a:prstGeom>
          <a:solidFill>
            <a:schemeClr val="accent2"/>
          </a:solidFill>
          <a:ln>
            <a:noFill/>
          </a:ln>
          <a:effectLst>
            <a:outerShdw blurRad="2032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椭圆 10">
            <a:extLst>
              <a:ext uri="{FF2B5EF4-FFF2-40B4-BE49-F238E27FC236}">
                <a16:creationId xmlns:a16="http://schemas.microsoft.com/office/drawing/2014/main" id="{F5F91F8F-7D75-4CB8-A9C3-74DF88F8E0B8}"/>
              </a:ext>
            </a:extLst>
          </p:cNvPr>
          <p:cNvSpPr/>
          <p:nvPr/>
        </p:nvSpPr>
        <p:spPr>
          <a:xfrm>
            <a:off x="2622520" y="4556738"/>
            <a:ext cx="1005840" cy="1005840"/>
          </a:xfrm>
          <a:prstGeom prst="ellipse">
            <a:avLst/>
          </a:prstGeom>
          <a:gradFill>
            <a:gsLst>
              <a:gs pos="0">
                <a:schemeClr val="accent3">
                  <a:lumMod val="80000"/>
                  <a:lumOff val="20000"/>
                </a:schemeClr>
              </a:gs>
              <a:gs pos="100000">
                <a:schemeClr val="accent3">
                  <a:lumMod val="80000"/>
                </a:schemeClr>
              </a:gs>
            </a:gsLst>
            <a:lin ang="2700000" scaled="0"/>
          </a:gradFill>
          <a:ln>
            <a:noFill/>
          </a:ln>
          <a:effectLst>
            <a:outerShdw blurRad="1651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文本框 11">
            <a:extLst>
              <a:ext uri="{FF2B5EF4-FFF2-40B4-BE49-F238E27FC236}">
                <a16:creationId xmlns:a16="http://schemas.microsoft.com/office/drawing/2014/main" id="{C16C0F81-B37B-43BD-9510-6CFCA3BE42E6}"/>
              </a:ext>
            </a:extLst>
          </p:cNvPr>
          <p:cNvSpPr txBox="1"/>
          <p:nvPr/>
        </p:nvSpPr>
        <p:spPr>
          <a:xfrm>
            <a:off x="2456026" y="2310787"/>
            <a:ext cx="1281120" cy="39658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rPr>
              <a:t>A</a:t>
            </a: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类政务号</a:t>
            </a:r>
          </a:p>
        </p:txBody>
      </p:sp>
      <p:sp>
        <p:nvSpPr>
          <p:cNvPr id="13" name="文本框 12">
            <a:extLst>
              <a:ext uri="{FF2B5EF4-FFF2-40B4-BE49-F238E27FC236}">
                <a16:creationId xmlns:a16="http://schemas.microsoft.com/office/drawing/2014/main" id="{FB3AC8E0-4FA9-4AA9-B5B1-6DBD3EEC87BA}"/>
              </a:ext>
            </a:extLst>
          </p:cNvPr>
          <p:cNvSpPr txBox="1"/>
          <p:nvPr/>
        </p:nvSpPr>
        <p:spPr>
          <a:xfrm>
            <a:off x="2622739" y="2907019"/>
            <a:ext cx="1005404" cy="1156407"/>
          </a:xfrm>
          <a:prstGeom prst="rect">
            <a:avLst/>
          </a:prstGeom>
          <a:noFill/>
        </p:spPr>
        <p:txBody>
          <a:bodyPr wrap="none" rtlCol="0">
            <a:spAutoFit/>
          </a:body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话题引导</a:t>
            </a:r>
            <a:endParaRPr kumimoji="0" lang="en-US" altLang="zh-CN" sz="16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直播带货</a:t>
            </a:r>
            <a:endParaRPr kumimoji="0" lang="en-US" altLang="zh-CN" sz="16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文旅宣传</a:t>
            </a:r>
          </a:p>
        </p:txBody>
      </p:sp>
      <p:sp>
        <p:nvSpPr>
          <p:cNvPr id="15" name="矩形: 圆角 14">
            <a:extLst>
              <a:ext uri="{FF2B5EF4-FFF2-40B4-BE49-F238E27FC236}">
                <a16:creationId xmlns:a16="http://schemas.microsoft.com/office/drawing/2014/main" id="{9F37E584-2BFE-456F-862A-E40E62C5FBB3}"/>
              </a:ext>
            </a:extLst>
          </p:cNvPr>
          <p:cNvSpPr/>
          <p:nvPr/>
        </p:nvSpPr>
        <p:spPr>
          <a:xfrm>
            <a:off x="7394000" y="1778000"/>
            <a:ext cx="3345120" cy="4079875"/>
          </a:xfrm>
          <a:prstGeom prst="roundRect">
            <a:avLst>
              <a:gd name="adj" fmla="val 2955"/>
            </a:avLst>
          </a:prstGeom>
          <a:solidFill>
            <a:schemeClr val="accent2"/>
          </a:solidFill>
          <a:ln>
            <a:noFill/>
          </a:ln>
          <a:effectLst>
            <a:outerShdw blurRad="2032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椭圆 15">
            <a:extLst>
              <a:ext uri="{FF2B5EF4-FFF2-40B4-BE49-F238E27FC236}">
                <a16:creationId xmlns:a16="http://schemas.microsoft.com/office/drawing/2014/main" id="{4DB420D1-0DDF-4B73-98BE-2A505C565E52}"/>
              </a:ext>
            </a:extLst>
          </p:cNvPr>
          <p:cNvSpPr/>
          <p:nvPr/>
        </p:nvSpPr>
        <p:spPr>
          <a:xfrm>
            <a:off x="8563640" y="4556738"/>
            <a:ext cx="1005840" cy="1005840"/>
          </a:xfrm>
          <a:prstGeom prst="ellipse">
            <a:avLst/>
          </a:prstGeom>
          <a:gradFill>
            <a:gsLst>
              <a:gs pos="0">
                <a:schemeClr val="accent3">
                  <a:lumMod val="80000"/>
                  <a:lumOff val="20000"/>
                </a:schemeClr>
              </a:gs>
              <a:gs pos="100000">
                <a:schemeClr val="accent3">
                  <a:lumMod val="80000"/>
                </a:schemeClr>
              </a:gs>
            </a:gsLst>
            <a:lin ang="2700000" scaled="0"/>
          </a:gradFill>
          <a:ln>
            <a:noFill/>
          </a:ln>
          <a:effectLst>
            <a:outerShdw blurRad="1651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9" name="图片 8">
            <a:extLst>
              <a:ext uri="{FF2B5EF4-FFF2-40B4-BE49-F238E27FC236}">
                <a16:creationId xmlns:a16="http://schemas.microsoft.com/office/drawing/2014/main" id="{FC9071AE-EE25-4B74-8E5A-2DBEFE8D961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8848819" y="4840221"/>
            <a:ext cx="442502" cy="442502"/>
          </a:xfrm>
          <a:prstGeom prst="rect">
            <a:avLst/>
          </a:prstGeom>
        </p:spPr>
      </p:pic>
      <p:sp>
        <p:nvSpPr>
          <p:cNvPr id="17" name="文本框 16">
            <a:extLst>
              <a:ext uri="{FF2B5EF4-FFF2-40B4-BE49-F238E27FC236}">
                <a16:creationId xmlns:a16="http://schemas.microsoft.com/office/drawing/2014/main" id="{13C08B5B-9656-4A5B-A3CA-7BA9B21694D5}"/>
              </a:ext>
            </a:extLst>
          </p:cNvPr>
          <p:cNvSpPr txBox="1"/>
          <p:nvPr/>
        </p:nvSpPr>
        <p:spPr>
          <a:xfrm>
            <a:off x="8397146" y="2310787"/>
            <a:ext cx="1263487" cy="39658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rPr>
              <a:t>C</a:t>
            </a: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类政务号</a:t>
            </a:r>
          </a:p>
        </p:txBody>
      </p:sp>
      <p:sp>
        <p:nvSpPr>
          <p:cNvPr id="18" name="文本框 17">
            <a:extLst>
              <a:ext uri="{FF2B5EF4-FFF2-40B4-BE49-F238E27FC236}">
                <a16:creationId xmlns:a16="http://schemas.microsoft.com/office/drawing/2014/main" id="{836A2A47-119F-4358-BF41-1983D9C3274E}"/>
              </a:ext>
            </a:extLst>
          </p:cNvPr>
          <p:cNvSpPr txBox="1"/>
          <p:nvPr/>
        </p:nvSpPr>
        <p:spPr>
          <a:xfrm>
            <a:off x="8256082" y="2907019"/>
            <a:ext cx="1620957" cy="1156407"/>
          </a:xfrm>
          <a:prstGeom prst="rect">
            <a:avLst/>
          </a:prstGeom>
          <a:noFill/>
        </p:spPr>
        <p:txBody>
          <a:bodyPr wrap="none" rtlCol="0">
            <a:spAutoFit/>
          </a:body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直播“政”能量</a:t>
            </a:r>
            <a:endParaRPr kumimoji="0" lang="en-US" altLang="zh-CN" sz="16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助力乡村振兴</a:t>
            </a:r>
            <a:endParaRPr kumimoji="0" lang="en-US" altLang="zh-CN" sz="16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科普防护知识</a:t>
            </a:r>
          </a:p>
        </p:txBody>
      </p:sp>
      <p:sp>
        <p:nvSpPr>
          <p:cNvPr id="3" name="矩形: 圆角 2">
            <a:extLst>
              <a:ext uri="{FF2B5EF4-FFF2-40B4-BE49-F238E27FC236}">
                <a16:creationId xmlns:a16="http://schemas.microsoft.com/office/drawing/2014/main" id="{4089B6C5-499E-44E4-8EDB-31BB2AFEEDE3}"/>
              </a:ext>
            </a:extLst>
          </p:cNvPr>
          <p:cNvSpPr/>
          <p:nvPr/>
        </p:nvSpPr>
        <p:spPr>
          <a:xfrm>
            <a:off x="4450080" y="1295422"/>
            <a:ext cx="3291840" cy="4562454"/>
          </a:xfrm>
          <a:prstGeom prst="roundRect">
            <a:avLst>
              <a:gd name="adj" fmla="val 2955"/>
            </a:avLst>
          </a:prstGeom>
          <a:solidFill>
            <a:schemeClr val="accent3"/>
          </a:solidFill>
          <a:ln>
            <a:noFill/>
          </a:ln>
          <a:effectLst>
            <a:outerShdw blurRad="2032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椭圆 3">
            <a:extLst>
              <a:ext uri="{FF2B5EF4-FFF2-40B4-BE49-F238E27FC236}">
                <a16:creationId xmlns:a16="http://schemas.microsoft.com/office/drawing/2014/main" id="{95229580-0863-4E41-B02F-F04D2CA1C831}"/>
              </a:ext>
            </a:extLst>
          </p:cNvPr>
          <p:cNvSpPr/>
          <p:nvPr/>
        </p:nvSpPr>
        <p:spPr>
          <a:xfrm>
            <a:off x="5573953" y="4556738"/>
            <a:ext cx="1005840" cy="1005840"/>
          </a:xfrm>
          <a:prstGeom prst="ellipse">
            <a:avLst/>
          </a:prstGeom>
          <a:gradFill>
            <a:gsLst>
              <a:gs pos="0">
                <a:schemeClr val="accent4"/>
              </a:gs>
              <a:gs pos="100000">
                <a:schemeClr val="accent3">
                  <a:lumMod val="80000"/>
                </a:schemeClr>
              </a:gs>
            </a:gsLst>
            <a:lin ang="2700000" scaled="0"/>
          </a:gradFill>
          <a:ln>
            <a:noFill/>
          </a:ln>
          <a:effectLst>
            <a:outerShdw blurRad="1651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文本框 4">
            <a:extLst>
              <a:ext uri="{FF2B5EF4-FFF2-40B4-BE49-F238E27FC236}">
                <a16:creationId xmlns:a16="http://schemas.microsoft.com/office/drawing/2014/main" id="{0A81A81F-77B5-4646-9DA8-FD43BE2D9B46}"/>
              </a:ext>
            </a:extLst>
          </p:cNvPr>
          <p:cNvSpPr txBox="1"/>
          <p:nvPr/>
        </p:nvSpPr>
        <p:spPr>
          <a:xfrm>
            <a:off x="5554826" y="1998089"/>
            <a:ext cx="1265090" cy="39658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rPr>
              <a:t>B</a:t>
            </a: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类政务号</a:t>
            </a:r>
          </a:p>
        </p:txBody>
      </p:sp>
      <p:sp>
        <p:nvSpPr>
          <p:cNvPr id="6" name="文本框 5">
            <a:extLst>
              <a:ext uri="{FF2B5EF4-FFF2-40B4-BE49-F238E27FC236}">
                <a16:creationId xmlns:a16="http://schemas.microsoft.com/office/drawing/2014/main" id="{BD1C33FF-78BF-483F-B356-9B485DF41395}"/>
              </a:ext>
            </a:extLst>
          </p:cNvPr>
          <p:cNvSpPr txBox="1"/>
          <p:nvPr/>
        </p:nvSpPr>
        <p:spPr>
          <a:xfrm>
            <a:off x="5182929" y="2556997"/>
            <a:ext cx="1826142" cy="1525739"/>
          </a:xfrm>
          <a:prstGeom prst="rect">
            <a:avLst/>
          </a:prstGeom>
          <a:noFill/>
        </p:spPr>
        <p:txBody>
          <a:bodyPr wrap="none" rtlCol="0">
            <a:spAutoFit/>
          </a:body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政民交流互动</a:t>
            </a:r>
            <a:endParaRPr kumimoji="0" lang="en-US" altLang="zh-CN" sz="16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政务信息公开</a:t>
            </a:r>
            <a:endParaRPr kumimoji="0" lang="en-US" altLang="zh-CN" sz="16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整合物资募捐渠道</a:t>
            </a:r>
            <a:endParaRPr kumimoji="0" lang="en-US" altLang="zh-CN" sz="16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搭建网络求助平台</a:t>
            </a:r>
          </a:p>
        </p:txBody>
      </p:sp>
      <p:pic>
        <p:nvPicPr>
          <p:cNvPr id="7" name="图片 6">
            <a:extLst>
              <a:ext uri="{FF2B5EF4-FFF2-40B4-BE49-F238E27FC236}">
                <a16:creationId xmlns:a16="http://schemas.microsoft.com/office/drawing/2014/main" id="{14B8C2D2-F6B3-48CF-9D91-8119AA25A9DF}"/>
              </a:ext>
            </a:extLst>
          </p:cNvPr>
          <p:cNvPicPr>
            <a:picLocks noChangeAspect="1"/>
          </p:cNvPicPr>
          <p:nvPr/>
        </p:nvPicPr>
        <p:blipFill rotWithShape="1">
          <a:blip r:embed="rId4"/>
          <a:srcRect l="19683" t="19683" r="19683" b="19683"/>
          <a:stretch/>
        </p:blipFill>
        <p:spPr>
          <a:xfrm>
            <a:off x="5771928" y="4754713"/>
            <a:ext cx="609890" cy="609890"/>
          </a:xfrm>
          <a:prstGeom prst="rect">
            <a:avLst/>
          </a:prstGeom>
        </p:spPr>
      </p:pic>
      <p:pic>
        <p:nvPicPr>
          <p:cNvPr id="20" name="图片 19">
            <a:extLst>
              <a:ext uri="{FF2B5EF4-FFF2-40B4-BE49-F238E27FC236}">
                <a16:creationId xmlns:a16="http://schemas.microsoft.com/office/drawing/2014/main" id="{41E885BE-9867-4C48-AE4C-7D82047A886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04189" y="4838407"/>
            <a:ext cx="442502" cy="442502"/>
          </a:xfrm>
          <a:prstGeom prst="rect">
            <a:avLst/>
          </a:prstGeom>
        </p:spPr>
      </p:pic>
    </p:spTree>
    <p:extLst>
      <p:ext uri="{BB962C8B-B14F-4D97-AF65-F5344CB8AC3E}">
        <p14:creationId xmlns:p14="http://schemas.microsoft.com/office/powerpoint/2010/main" val="241081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5FE05CE-86E3-409D-8149-E6E8750BC969}"/>
              </a:ext>
            </a:extLst>
          </p:cNvPr>
          <p:cNvSpPr>
            <a:spLocks noGrp="1"/>
          </p:cNvSpPr>
          <p:nvPr>
            <p:ph type="body" sz="quarter" idx="10"/>
          </p:nvPr>
        </p:nvSpPr>
        <p:spPr/>
        <p:txBody>
          <a:bodyPr/>
          <a:lstStyle/>
          <a:p>
            <a:r>
              <a:rPr lang="zh-CN" altLang="en-US" dirty="0"/>
              <a:t>行政互联网的新应急模式</a:t>
            </a:r>
          </a:p>
        </p:txBody>
      </p:sp>
      <p:sp>
        <p:nvSpPr>
          <p:cNvPr id="29" name="任意多边形: 形状 28">
            <a:extLst>
              <a:ext uri="{FF2B5EF4-FFF2-40B4-BE49-F238E27FC236}">
                <a16:creationId xmlns:a16="http://schemas.microsoft.com/office/drawing/2014/main" id="{C0946A59-8558-4FD2-8A07-D4A2C8962265}"/>
              </a:ext>
            </a:extLst>
          </p:cNvPr>
          <p:cNvSpPr/>
          <p:nvPr/>
        </p:nvSpPr>
        <p:spPr>
          <a:xfrm>
            <a:off x="2384128" y="4162246"/>
            <a:ext cx="7423744" cy="2695754"/>
          </a:xfrm>
          <a:custGeom>
            <a:avLst/>
            <a:gdLst>
              <a:gd name="connsiteX0" fmla="*/ 3711872 w 7423744"/>
              <a:gd name="connsiteY0" fmla="*/ 0 h 2695754"/>
              <a:gd name="connsiteX1" fmla="*/ 7347173 w 7423744"/>
              <a:gd name="connsiteY1" fmla="*/ 2473927 h 2695754"/>
              <a:gd name="connsiteX2" fmla="*/ 7423744 w 7423744"/>
              <a:gd name="connsiteY2" fmla="*/ 2695754 h 2695754"/>
              <a:gd name="connsiteX3" fmla="*/ 0 w 7423744"/>
              <a:gd name="connsiteY3" fmla="*/ 2695754 h 2695754"/>
              <a:gd name="connsiteX4" fmla="*/ 76572 w 7423744"/>
              <a:gd name="connsiteY4" fmla="*/ 2473927 h 2695754"/>
              <a:gd name="connsiteX5" fmla="*/ 3711872 w 7423744"/>
              <a:gd name="connsiteY5" fmla="*/ 0 h 26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3744" h="2695754">
                <a:moveTo>
                  <a:pt x="3711872" y="0"/>
                </a:moveTo>
                <a:cubicBezTo>
                  <a:pt x="5363604" y="0"/>
                  <a:pt x="6775894" y="1025167"/>
                  <a:pt x="7347173" y="2473927"/>
                </a:cubicBezTo>
                <a:lnTo>
                  <a:pt x="7423744" y="2695754"/>
                </a:lnTo>
                <a:lnTo>
                  <a:pt x="0" y="2695754"/>
                </a:lnTo>
                <a:lnTo>
                  <a:pt x="76572" y="2473927"/>
                </a:lnTo>
                <a:cubicBezTo>
                  <a:pt x="647851" y="1025167"/>
                  <a:pt x="2060142" y="0"/>
                  <a:pt x="371187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弧形 5">
            <a:extLst>
              <a:ext uri="{FF2B5EF4-FFF2-40B4-BE49-F238E27FC236}">
                <a16:creationId xmlns:a16="http://schemas.microsoft.com/office/drawing/2014/main" id="{933EA924-917B-434B-A2ED-A1E1698E46FD}"/>
              </a:ext>
            </a:extLst>
          </p:cNvPr>
          <p:cNvSpPr/>
          <p:nvPr/>
        </p:nvSpPr>
        <p:spPr>
          <a:xfrm>
            <a:off x="1188720" y="3288209"/>
            <a:ext cx="9814560" cy="9814560"/>
          </a:xfrm>
          <a:prstGeom prst="arc">
            <a:avLst>
              <a:gd name="adj1" fmla="val 11730269"/>
              <a:gd name="adj2" fmla="val 20670739"/>
            </a:avLst>
          </a:prstGeom>
          <a:ln w="63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 name="弧形 11">
            <a:extLst>
              <a:ext uri="{FF2B5EF4-FFF2-40B4-BE49-F238E27FC236}">
                <a16:creationId xmlns:a16="http://schemas.microsoft.com/office/drawing/2014/main" id="{BEC7CA23-E9B1-410A-9BB1-55DB866D99F7}"/>
              </a:ext>
            </a:extLst>
          </p:cNvPr>
          <p:cNvSpPr/>
          <p:nvPr/>
        </p:nvSpPr>
        <p:spPr>
          <a:xfrm>
            <a:off x="-579120" y="2090611"/>
            <a:ext cx="13350240" cy="13350240"/>
          </a:xfrm>
          <a:prstGeom prst="arc">
            <a:avLst>
              <a:gd name="adj1" fmla="val 12231015"/>
              <a:gd name="adj2" fmla="val 20181920"/>
            </a:avLst>
          </a:prstGeom>
          <a:ln w="63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 name="椭圆 12">
            <a:extLst>
              <a:ext uri="{FF2B5EF4-FFF2-40B4-BE49-F238E27FC236}">
                <a16:creationId xmlns:a16="http://schemas.microsoft.com/office/drawing/2014/main" id="{927C2E68-7B38-4DDA-B3C2-64F9DE2A7A21}"/>
              </a:ext>
            </a:extLst>
          </p:cNvPr>
          <p:cNvSpPr/>
          <p:nvPr/>
        </p:nvSpPr>
        <p:spPr>
          <a:xfrm>
            <a:off x="1645188" y="4852361"/>
            <a:ext cx="890948" cy="890948"/>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椭圆 13">
            <a:extLst>
              <a:ext uri="{FF2B5EF4-FFF2-40B4-BE49-F238E27FC236}">
                <a16:creationId xmlns:a16="http://schemas.microsoft.com/office/drawing/2014/main" id="{A3612F40-844E-44E6-BB86-2F7FCE35C8C7}"/>
              </a:ext>
            </a:extLst>
          </p:cNvPr>
          <p:cNvSpPr/>
          <p:nvPr/>
        </p:nvSpPr>
        <p:spPr>
          <a:xfrm>
            <a:off x="5650526" y="2874031"/>
            <a:ext cx="890948" cy="890948"/>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椭圆 14">
            <a:extLst>
              <a:ext uri="{FF2B5EF4-FFF2-40B4-BE49-F238E27FC236}">
                <a16:creationId xmlns:a16="http://schemas.microsoft.com/office/drawing/2014/main" id="{089E1832-5D86-4321-B816-B808F9C3C812}"/>
              </a:ext>
            </a:extLst>
          </p:cNvPr>
          <p:cNvSpPr/>
          <p:nvPr/>
        </p:nvSpPr>
        <p:spPr>
          <a:xfrm>
            <a:off x="9655864" y="5016636"/>
            <a:ext cx="890948" cy="890948"/>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文本框 15">
            <a:extLst>
              <a:ext uri="{FF2B5EF4-FFF2-40B4-BE49-F238E27FC236}">
                <a16:creationId xmlns:a16="http://schemas.microsoft.com/office/drawing/2014/main" id="{E3F23A2C-895B-4CD1-876F-C915E16C7107}"/>
              </a:ext>
            </a:extLst>
          </p:cNvPr>
          <p:cNvSpPr txBox="1"/>
          <p:nvPr/>
        </p:nvSpPr>
        <p:spPr>
          <a:xfrm>
            <a:off x="1724341" y="5116662"/>
            <a:ext cx="731290"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A</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平台</a:t>
            </a:r>
          </a:p>
        </p:txBody>
      </p:sp>
      <p:sp>
        <p:nvSpPr>
          <p:cNvPr id="17" name="文本框 16">
            <a:extLst>
              <a:ext uri="{FF2B5EF4-FFF2-40B4-BE49-F238E27FC236}">
                <a16:creationId xmlns:a16="http://schemas.microsoft.com/office/drawing/2014/main" id="{F7094E97-DE53-49CC-9E79-C8A80E7002B1}"/>
              </a:ext>
            </a:extLst>
          </p:cNvPr>
          <p:cNvSpPr txBox="1"/>
          <p:nvPr/>
        </p:nvSpPr>
        <p:spPr>
          <a:xfrm>
            <a:off x="5730355" y="3123663"/>
            <a:ext cx="731290"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B</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平台</a:t>
            </a:r>
          </a:p>
        </p:txBody>
      </p:sp>
      <p:sp>
        <p:nvSpPr>
          <p:cNvPr id="18" name="文本框 17">
            <a:extLst>
              <a:ext uri="{FF2B5EF4-FFF2-40B4-BE49-F238E27FC236}">
                <a16:creationId xmlns:a16="http://schemas.microsoft.com/office/drawing/2014/main" id="{DF483890-79D1-4018-9CB6-E41924A5B340}"/>
              </a:ext>
            </a:extLst>
          </p:cNvPr>
          <p:cNvSpPr txBox="1"/>
          <p:nvPr/>
        </p:nvSpPr>
        <p:spPr>
          <a:xfrm>
            <a:off x="9749946" y="5276118"/>
            <a:ext cx="742511"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C</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平台</a:t>
            </a:r>
          </a:p>
        </p:txBody>
      </p:sp>
      <p:sp>
        <p:nvSpPr>
          <p:cNvPr id="19" name="椭圆 18">
            <a:extLst>
              <a:ext uri="{FF2B5EF4-FFF2-40B4-BE49-F238E27FC236}">
                <a16:creationId xmlns:a16="http://schemas.microsoft.com/office/drawing/2014/main" id="{BE2BCF79-ABC2-422A-AF03-CC67D8DC9FA3}"/>
              </a:ext>
            </a:extLst>
          </p:cNvPr>
          <p:cNvSpPr/>
          <p:nvPr/>
        </p:nvSpPr>
        <p:spPr>
          <a:xfrm>
            <a:off x="1021041" y="3208375"/>
            <a:ext cx="1133560" cy="1133560"/>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文本框 19">
            <a:extLst>
              <a:ext uri="{FF2B5EF4-FFF2-40B4-BE49-F238E27FC236}">
                <a16:creationId xmlns:a16="http://schemas.microsoft.com/office/drawing/2014/main" id="{CCE201A1-1961-4C0D-91C4-E96AD932A575}"/>
              </a:ext>
            </a:extLst>
          </p:cNvPr>
          <p:cNvSpPr txBox="1"/>
          <p:nvPr/>
        </p:nvSpPr>
        <p:spPr>
          <a:xfrm>
            <a:off x="1084583" y="3444289"/>
            <a:ext cx="1005403" cy="657809"/>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疫情风险</a:t>
            </a:r>
            <a:endParaRPr kumimoji="0" lang="en-US" altLang="zh-CN" sz="16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等级查询</a:t>
            </a:r>
          </a:p>
        </p:txBody>
      </p:sp>
      <p:sp>
        <p:nvSpPr>
          <p:cNvPr id="21" name="椭圆 20">
            <a:extLst>
              <a:ext uri="{FF2B5EF4-FFF2-40B4-BE49-F238E27FC236}">
                <a16:creationId xmlns:a16="http://schemas.microsoft.com/office/drawing/2014/main" id="{1F0322F2-6D85-4112-B337-0ECCD9399521}"/>
              </a:ext>
            </a:extLst>
          </p:cNvPr>
          <p:cNvSpPr/>
          <p:nvPr/>
        </p:nvSpPr>
        <p:spPr>
          <a:xfrm>
            <a:off x="3611841" y="1806559"/>
            <a:ext cx="1133560" cy="1133560"/>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文本框 21">
            <a:extLst>
              <a:ext uri="{FF2B5EF4-FFF2-40B4-BE49-F238E27FC236}">
                <a16:creationId xmlns:a16="http://schemas.microsoft.com/office/drawing/2014/main" id="{36551D72-D46B-4706-926F-32018349E410}"/>
              </a:ext>
            </a:extLst>
          </p:cNvPr>
          <p:cNvSpPr txBox="1"/>
          <p:nvPr/>
        </p:nvSpPr>
        <p:spPr>
          <a:xfrm>
            <a:off x="3675919" y="2079797"/>
            <a:ext cx="1005404" cy="657809"/>
          </a:xfrm>
          <a:prstGeom prst="rect">
            <a:avLst/>
          </a:prstGeom>
          <a:noFill/>
        </p:spPr>
        <p:txBody>
          <a:bodyPr wrap="non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疫情防控</a:t>
            </a:r>
            <a:endParaRPr kumimoji="0" lang="en-US" altLang="zh-CN" sz="16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行程卡</a:t>
            </a:r>
          </a:p>
        </p:txBody>
      </p:sp>
      <p:sp>
        <p:nvSpPr>
          <p:cNvPr id="23" name="椭圆 22">
            <a:extLst>
              <a:ext uri="{FF2B5EF4-FFF2-40B4-BE49-F238E27FC236}">
                <a16:creationId xmlns:a16="http://schemas.microsoft.com/office/drawing/2014/main" id="{82501DE8-15CA-45E7-AC4A-6919AA5ED6A4}"/>
              </a:ext>
            </a:extLst>
          </p:cNvPr>
          <p:cNvSpPr/>
          <p:nvPr/>
        </p:nvSpPr>
        <p:spPr>
          <a:xfrm>
            <a:off x="7446601" y="1806559"/>
            <a:ext cx="1133560" cy="1133560"/>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文本框 23">
            <a:extLst>
              <a:ext uri="{FF2B5EF4-FFF2-40B4-BE49-F238E27FC236}">
                <a16:creationId xmlns:a16="http://schemas.microsoft.com/office/drawing/2014/main" id="{7080A82B-DB43-4289-885A-BECD110F5224}"/>
              </a:ext>
            </a:extLst>
          </p:cNvPr>
          <p:cNvSpPr txBox="1"/>
          <p:nvPr/>
        </p:nvSpPr>
        <p:spPr>
          <a:xfrm>
            <a:off x="7510679" y="2051804"/>
            <a:ext cx="1005404" cy="657809"/>
          </a:xfrm>
          <a:prstGeom prst="rect">
            <a:avLst/>
          </a:prstGeom>
          <a:noFill/>
        </p:spPr>
        <p:txBody>
          <a:bodyPr wrap="non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疫情防控</a:t>
            </a:r>
            <a:endParaRPr kumimoji="0" lang="en-US" altLang="zh-CN" sz="16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健康码</a:t>
            </a:r>
          </a:p>
        </p:txBody>
      </p:sp>
      <p:sp>
        <p:nvSpPr>
          <p:cNvPr id="25" name="椭圆 24">
            <a:extLst>
              <a:ext uri="{FF2B5EF4-FFF2-40B4-BE49-F238E27FC236}">
                <a16:creationId xmlns:a16="http://schemas.microsoft.com/office/drawing/2014/main" id="{EFA618C4-8077-4BA2-AACA-94D258D7DFDD}"/>
              </a:ext>
            </a:extLst>
          </p:cNvPr>
          <p:cNvSpPr/>
          <p:nvPr/>
        </p:nvSpPr>
        <p:spPr>
          <a:xfrm>
            <a:off x="9864683" y="3198488"/>
            <a:ext cx="1133560" cy="1133560"/>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文本框 25">
            <a:extLst>
              <a:ext uri="{FF2B5EF4-FFF2-40B4-BE49-F238E27FC236}">
                <a16:creationId xmlns:a16="http://schemas.microsoft.com/office/drawing/2014/main" id="{B01017ED-BE28-432C-8D5D-3D4DCE0B4509}"/>
              </a:ext>
            </a:extLst>
          </p:cNvPr>
          <p:cNvSpPr txBox="1"/>
          <p:nvPr/>
        </p:nvSpPr>
        <p:spPr>
          <a:xfrm>
            <a:off x="9952064" y="3453064"/>
            <a:ext cx="1005403" cy="657809"/>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疫苗接种</a:t>
            </a:r>
            <a:endParaRPr kumimoji="0" lang="en-US" altLang="zh-CN" sz="16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查询预约</a:t>
            </a:r>
          </a:p>
        </p:txBody>
      </p:sp>
      <p:sp>
        <p:nvSpPr>
          <p:cNvPr id="27" name="文本框 26">
            <a:extLst>
              <a:ext uri="{FF2B5EF4-FFF2-40B4-BE49-F238E27FC236}">
                <a16:creationId xmlns:a16="http://schemas.microsoft.com/office/drawing/2014/main" id="{7ED25FAC-13BA-4013-BC15-67730146C910}"/>
              </a:ext>
            </a:extLst>
          </p:cNvPr>
          <p:cNvSpPr txBox="1"/>
          <p:nvPr/>
        </p:nvSpPr>
        <p:spPr>
          <a:xfrm>
            <a:off x="4849505" y="4910009"/>
            <a:ext cx="2492990" cy="728982"/>
          </a:xfrm>
          <a:prstGeom prst="rect">
            <a:avLst/>
          </a:prstGeom>
          <a:noFill/>
        </p:spPr>
        <p:txBody>
          <a:bodyPr wrap="non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打造权威信息查询平台</a:t>
            </a:r>
            <a:endPar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endParaRPr>
          </a:p>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涵盖多方面民生服务</a:t>
            </a:r>
          </a:p>
        </p:txBody>
      </p:sp>
    </p:spTree>
    <p:extLst>
      <p:ext uri="{BB962C8B-B14F-4D97-AF65-F5344CB8AC3E}">
        <p14:creationId xmlns:p14="http://schemas.microsoft.com/office/powerpoint/2010/main" val="2533862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1B4D027-8B81-460A-83C7-1C6CF8E8A7D7}"/>
              </a:ext>
            </a:extLst>
          </p:cNvPr>
          <p:cNvSpPr>
            <a:spLocks noGrp="1"/>
          </p:cNvSpPr>
          <p:nvPr>
            <p:ph type="body" sz="quarter" idx="10"/>
          </p:nvPr>
        </p:nvSpPr>
        <p:spPr/>
        <p:txBody>
          <a:bodyPr/>
          <a:lstStyle/>
          <a:p>
            <a:r>
              <a:rPr lang="zh-CN" altLang="en-US" dirty="0"/>
              <a:t>短视频助力知识传播</a:t>
            </a:r>
          </a:p>
        </p:txBody>
      </p:sp>
      <p:sp>
        <p:nvSpPr>
          <p:cNvPr id="12" name="矩形: 圆角 11">
            <a:extLst>
              <a:ext uri="{FF2B5EF4-FFF2-40B4-BE49-F238E27FC236}">
                <a16:creationId xmlns:a16="http://schemas.microsoft.com/office/drawing/2014/main" id="{DB2470F7-99FA-476A-8156-85B32FC9C291}"/>
              </a:ext>
            </a:extLst>
          </p:cNvPr>
          <p:cNvSpPr/>
          <p:nvPr/>
        </p:nvSpPr>
        <p:spPr>
          <a:xfrm>
            <a:off x="891988" y="1337522"/>
            <a:ext cx="10408023" cy="4087906"/>
          </a:xfrm>
          <a:prstGeom prst="roundRect">
            <a:avLst>
              <a:gd name="adj" fmla="val 2908"/>
            </a:avLst>
          </a:prstGeom>
          <a:solidFill>
            <a:schemeClr val="bg1"/>
          </a:solidFill>
          <a:ln w="12700">
            <a:solidFill>
              <a:schemeClr val="accent2"/>
            </a:solidFill>
          </a:ln>
          <a:effectLst>
            <a:outerShdw blurRad="355600" algn="ctr" rotWithShape="0">
              <a:schemeClr val="accent2">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图片 3">
            <a:extLst>
              <a:ext uri="{FF2B5EF4-FFF2-40B4-BE49-F238E27FC236}">
                <a16:creationId xmlns:a16="http://schemas.microsoft.com/office/drawing/2014/main" id="{72DA7085-9076-4924-9E9A-1F47CBFF96AF}"/>
              </a:ext>
            </a:extLst>
          </p:cNvPr>
          <p:cNvPicPr>
            <a:picLocks noChangeAspect="1"/>
          </p:cNvPicPr>
          <p:nvPr/>
        </p:nvPicPr>
        <p:blipFill rotWithShape="1">
          <a:blip r:embed="rId2">
            <a:extLst>
              <a:ext uri="{28A0092B-C50C-407E-A947-70E740481C1C}">
                <a14:useLocalDpi xmlns:a14="http://schemas.microsoft.com/office/drawing/2010/main" val="0"/>
              </a:ext>
            </a:extLst>
          </a:blip>
          <a:srcRect l="14391" t="13612" r="34494" b="14305"/>
          <a:stretch/>
        </p:blipFill>
        <p:spPr>
          <a:xfrm>
            <a:off x="8294964" y="2082160"/>
            <a:ext cx="3005048" cy="3381687"/>
          </a:xfrm>
          <a:prstGeom prst="rect">
            <a:avLst/>
          </a:prstGeom>
        </p:spPr>
      </p:pic>
      <p:sp>
        <p:nvSpPr>
          <p:cNvPr id="5" name="文本框 4">
            <a:extLst>
              <a:ext uri="{FF2B5EF4-FFF2-40B4-BE49-F238E27FC236}">
                <a16:creationId xmlns:a16="http://schemas.microsoft.com/office/drawing/2014/main" id="{B26A60D9-AA8C-4FF1-960A-23D1BE5C2CA7}"/>
              </a:ext>
            </a:extLst>
          </p:cNvPr>
          <p:cNvSpPr txBox="1"/>
          <p:nvPr/>
        </p:nvSpPr>
        <p:spPr>
          <a:xfrm>
            <a:off x="5469066" y="1880173"/>
            <a:ext cx="1152880"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a:ea typeface="微软雅黑"/>
                <a:cs typeface="+mn-cs"/>
              </a:rPr>
              <a:t>视频平台</a:t>
            </a:r>
            <a:r>
              <a:rPr kumimoji="0" lang="en-US" altLang="zh-CN" sz="1600" b="1" i="0" u="none" strike="noStrike" kern="1200" cap="none" spc="0" normalizeH="0" baseline="0" noProof="0" dirty="0">
                <a:ln>
                  <a:noFill/>
                </a:ln>
                <a:solidFill>
                  <a:srgbClr val="000000"/>
                </a:solidFill>
                <a:effectLst/>
                <a:uLnTx/>
                <a:uFillTx/>
                <a:latin typeface="Arial"/>
                <a:ea typeface="微软雅黑"/>
                <a:cs typeface="+mn-cs"/>
              </a:rPr>
              <a:t>A</a:t>
            </a:r>
            <a:endParaRPr kumimoji="0" lang="zh-CN" altLang="en-US" sz="16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 name="文本框 5">
            <a:extLst>
              <a:ext uri="{FF2B5EF4-FFF2-40B4-BE49-F238E27FC236}">
                <a16:creationId xmlns:a16="http://schemas.microsoft.com/office/drawing/2014/main" id="{3DEBBDF4-AA1D-41FC-AC00-CACF08722D09}"/>
              </a:ext>
            </a:extLst>
          </p:cNvPr>
          <p:cNvSpPr txBox="1"/>
          <p:nvPr/>
        </p:nvSpPr>
        <p:spPr>
          <a:xfrm>
            <a:off x="5080338" y="2227386"/>
            <a:ext cx="2031325"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成为视频类搜索工具</a:t>
            </a:r>
          </a:p>
        </p:txBody>
      </p:sp>
      <p:sp>
        <p:nvSpPr>
          <p:cNvPr id="7" name="文本框 6">
            <a:extLst>
              <a:ext uri="{FF2B5EF4-FFF2-40B4-BE49-F238E27FC236}">
                <a16:creationId xmlns:a16="http://schemas.microsoft.com/office/drawing/2014/main" id="{17A66A42-65BA-48FC-96A2-69640DA3E4A0}"/>
              </a:ext>
            </a:extLst>
          </p:cNvPr>
          <p:cNvSpPr txBox="1"/>
          <p:nvPr/>
        </p:nvSpPr>
        <p:spPr>
          <a:xfrm>
            <a:off x="5456241" y="3043518"/>
            <a:ext cx="1152880"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a:ea typeface="微软雅黑"/>
                <a:cs typeface="+mn-cs"/>
              </a:rPr>
              <a:t>视频平台</a:t>
            </a:r>
            <a:r>
              <a:rPr kumimoji="0" lang="en-US" altLang="zh-CN" sz="1600" b="1" i="0" u="none" strike="noStrike" kern="1200" cap="none" spc="0" normalizeH="0" baseline="0" noProof="0" dirty="0">
                <a:ln>
                  <a:noFill/>
                </a:ln>
                <a:solidFill>
                  <a:srgbClr val="000000"/>
                </a:solidFill>
                <a:effectLst/>
                <a:uLnTx/>
                <a:uFillTx/>
                <a:latin typeface="Arial"/>
                <a:ea typeface="微软雅黑"/>
                <a:cs typeface="+mn-cs"/>
              </a:rPr>
              <a:t>B</a:t>
            </a:r>
            <a:endParaRPr kumimoji="0" lang="zh-CN" altLang="en-US" sz="16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8" name="文本框 7">
            <a:extLst>
              <a:ext uri="{FF2B5EF4-FFF2-40B4-BE49-F238E27FC236}">
                <a16:creationId xmlns:a16="http://schemas.microsoft.com/office/drawing/2014/main" id="{2BC54B33-12E7-49A8-BEC3-A2CD373E2AFB}"/>
              </a:ext>
            </a:extLst>
          </p:cNvPr>
          <p:cNvSpPr txBox="1"/>
          <p:nvPr/>
        </p:nvSpPr>
        <p:spPr>
          <a:xfrm>
            <a:off x="4977745" y="3390731"/>
            <a:ext cx="2236510"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资源全方位向视频倾斜</a:t>
            </a:r>
          </a:p>
        </p:txBody>
      </p:sp>
      <p:sp>
        <p:nvSpPr>
          <p:cNvPr id="9" name="文本框 8">
            <a:extLst>
              <a:ext uri="{FF2B5EF4-FFF2-40B4-BE49-F238E27FC236}">
                <a16:creationId xmlns:a16="http://schemas.microsoft.com/office/drawing/2014/main" id="{77986FC2-3F9F-4518-BD18-A0B7AB0C8DEC}"/>
              </a:ext>
            </a:extLst>
          </p:cNvPr>
          <p:cNvSpPr txBox="1"/>
          <p:nvPr/>
        </p:nvSpPr>
        <p:spPr>
          <a:xfrm>
            <a:off x="5443418" y="4206863"/>
            <a:ext cx="1152880"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a:ea typeface="微软雅黑"/>
                <a:cs typeface="+mn-cs"/>
              </a:rPr>
              <a:t>视频平台</a:t>
            </a:r>
            <a:r>
              <a:rPr kumimoji="0" lang="en-US" altLang="zh-CN" sz="1600" b="1" i="0" u="none" strike="noStrike" kern="1200" cap="none" spc="0" normalizeH="0" baseline="0" noProof="0" dirty="0">
                <a:ln>
                  <a:noFill/>
                </a:ln>
                <a:solidFill>
                  <a:srgbClr val="000000"/>
                </a:solidFill>
                <a:effectLst/>
                <a:uLnTx/>
                <a:uFillTx/>
                <a:latin typeface="Arial"/>
                <a:ea typeface="微软雅黑"/>
                <a:cs typeface="+mn-cs"/>
              </a:rPr>
              <a:t>C</a:t>
            </a:r>
            <a:endParaRPr kumimoji="0" lang="zh-CN" altLang="en-US" sz="16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0" name="文本框 9">
            <a:extLst>
              <a:ext uri="{FF2B5EF4-FFF2-40B4-BE49-F238E27FC236}">
                <a16:creationId xmlns:a16="http://schemas.microsoft.com/office/drawing/2014/main" id="{44694267-D213-4A87-8598-559EFB12EA6E}"/>
              </a:ext>
            </a:extLst>
          </p:cNvPr>
          <p:cNvSpPr txBox="1"/>
          <p:nvPr/>
        </p:nvSpPr>
        <p:spPr>
          <a:xfrm>
            <a:off x="4875153" y="4554076"/>
            <a:ext cx="2441694"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拓宽日常生活的知识边界</a:t>
            </a:r>
          </a:p>
        </p:txBody>
      </p:sp>
      <p:pic>
        <p:nvPicPr>
          <p:cNvPr id="20" name="图片 19">
            <a:extLst>
              <a:ext uri="{FF2B5EF4-FFF2-40B4-BE49-F238E27FC236}">
                <a16:creationId xmlns:a16="http://schemas.microsoft.com/office/drawing/2014/main" id="{2110CF9B-6DF5-4119-A3B0-029510369CBE}"/>
              </a:ext>
            </a:extLst>
          </p:cNvPr>
          <p:cNvPicPr>
            <a:picLocks noChangeAspect="1"/>
          </p:cNvPicPr>
          <p:nvPr/>
        </p:nvPicPr>
        <p:blipFill rotWithShape="1">
          <a:blip r:embed="rId3"/>
          <a:srcRect l="1" r="26791"/>
          <a:stretch/>
        </p:blipFill>
        <p:spPr>
          <a:xfrm>
            <a:off x="8491348" y="2299776"/>
            <a:ext cx="2803583" cy="2154114"/>
          </a:xfrm>
          <a:prstGeom prst="rect">
            <a:avLst/>
          </a:prstGeom>
        </p:spPr>
      </p:pic>
      <p:pic>
        <p:nvPicPr>
          <p:cNvPr id="21" name="图片 20">
            <a:extLst>
              <a:ext uri="{FF2B5EF4-FFF2-40B4-BE49-F238E27FC236}">
                <a16:creationId xmlns:a16="http://schemas.microsoft.com/office/drawing/2014/main" id="{4B3C9276-4B58-443C-918B-1D96EECB7E3C}"/>
              </a:ext>
            </a:extLst>
          </p:cNvPr>
          <p:cNvPicPr>
            <a:picLocks noChangeAspect="1"/>
          </p:cNvPicPr>
          <p:nvPr/>
        </p:nvPicPr>
        <p:blipFill rotWithShape="1">
          <a:blip r:embed="rId2">
            <a:extLst>
              <a:ext uri="{28A0092B-C50C-407E-A947-70E740481C1C}">
                <a14:useLocalDpi xmlns:a14="http://schemas.microsoft.com/office/drawing/2010/main" val="0"/>
              </a:ext>
            </a:extLst>
          </a:blip>
          <a:srcRect l="34253" t="13612" r="14631" b="14305"/>
          <a:stretch/>
        </p:blipFill>
        <p:spPr>
          <a:xfrm>
            <a:off x="891988" y="2082160"/>
            <a:ext cx="3005049" cy="3381687"/>
          </a:xfrm>
          <a:prstGeom prst="rect">
            <a:avLst/>
          </a:prstGeom>
        </p:spPr>
      </p:pic>
      <p:pic>
        <p:nvPicPr>
          <p:cNvPr id="25" name="图片 24">
            <a:extLst>
              <a:ext uri="{FF2B5EF4-FFF2-40B4-BE49-F238E27FC236}">
                <a16:creationId xmlns:a16="http://schemas.microsoft.com/office/drawing/2014/main" id="{FB2773F3-FA62-45B8-B75E-6E83739F4A8C}"/>
              </a:ext>
            </a:extLst>
          </p:cNvPr>
          <p:cNvPicPr>
            <a:picLocks noChangeAspect="1"/>
          </p:cNvPicPr>
          <p:nvPr/>
        </p:nvPicPr>
        <p:blipFill rotWithShape="1">
          <a:blip r:embed="rId4"/>
          <a:srcRect l="26713"/>
          <a:stretch/>
        </p:blipFill>
        <p:spPr>
          <a:xfrm>
            <a:off x="899609" y="2297236"/>
            <a:ext cx="2818760" cy="2163473"/>
          </a:xfrm>
          <a:prstGeom prst="rect">
            <a:avLst/>
          </a:prstGeom>
        </p:spPr>
      </p:pic>
    </p:spTree>
    <p:extLst>
      <p:ext uri="{BB962C8B-B14F-4D97-AF65-F5344CB8AC3E}">
        <p14:creationId xmlns:p14="http://schemas.microsoft.com/office/powerpoint/2010/main" val="4211046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695D395-5E0A-4CD2-8F27-FCDCB5ABE134}"/>
              </a:ext>
            </a:extLst>
          </p:cNvPr>
          <p:cNvSpPr>
            <a:spLocks noGrp="1"/>
          </p:cNvSpPr>
          <p:nvPr>
            <p:ph type="body" sz="quarter" idx="10"/>
          </p:nvPr>
        </p:nvSpPr>
        <p:spPr/>
        <p:txBody>
          <a:bodyPr/>
          <a:lstStyle/>
          <a:p>
            <a:r>
              <a:rPr lang="zh-CN" altLang="en-US" dirty="0"/>
              <a:t>媒介明星</a:t>
            </a:r>
            <a:r>
              <a:rPr lang="en-US" altLang="zh-CN" dirty="0"/>
              <a:t>—COL</a:t>
            </a:r>
            <a:r>
              <a:rPr lang="zh-CN" altLang="en-US" dirty="0"/>
              <a:t>群体兴起</a:t>
            </a:r>
          </a:p>
        </p:txBody>
      </p:sp>
      <p:sp>
        <p:nvSpPr>
          <p:cNvPr id="10" name="任意多边形: 形状 9">
            <a:extLst>
              <a:ext uri="{FF2B5EF4-FFF2-40B4-BE49-F238E27FC236}">
                <a16:creationId xmlns:a16="http://schemas.microsoft.com/office/drawing/2014/main" id="{D7E3BDA8-02D4-4EC1-9DED-23C6E884C45A}"/>
              </a:ext>
            </a:extLst>
          </p:cNvPr>
          <p:cNvSpPr/>
          <p:nvPr/>
        </p:nvSpPr>
        <p:spPr>
          <a:xfrm flipH="1" flipV="1">
            <a:off x="3803142" y="2615950"/>
            <a:ext cx="1454195" cy="617721"/>
          </a:xfrm>
          <a:custGeom>
            <a:avLst/>
            <a:gdLst>
              <a:gd name="connsiteX0" fmla="*/ 1667672 w 1668008"/>
              <a:gd name="connsiteY0" fmla="*/ 1061692 h 1061692"/>
              <a:gd name="connsiteX1" fmla="*/ 834004 w 1668008"/>
              <a:gd name="connsiteY1" fmla="*/ 860130 h 1061692"/>
              <a:gd name="connsiteX2" fmla="*/ 336 w 1668008"/>
              <a:gd name="connsiteY2" fmla="*/ 1061692 h 1061692"/>
              <a:gd name="connsiteX3" fmla="*/ 336 w 1668008"/>
              <a:gd name="connsiteY3" fmla="*/ 530846 h 1061692"/>
              <a:gd name="connsiteX4" fmla="*/ 336 w 1668008"/>
              <a:gd name="connsiteY4" fmla="*/ 0 h 1061692"/>
              <a:gd name="connsiteX5" fmla="*/ 834004 w 1668008"/>
              <a:gd name="connsiteY5" fmla="*/ 201563 h 1061692"/>
              <a:gd name="connsiteX6" fmla="*/ 1667672 w 1668008"/>
              <a:gd name="connsiteY6" fmla="*/ 0 h 1061692"/>
              <a:gd name="connsiteX7" fmla="*/ 1667672 w 1668008"/>
              <a:gd name="connsiteY7" fmla="*/ 530846 h 1061692"/>
              <a:gd name="connsiteX8" fmla="*/ 1667672 w 1668008"/>
              <a:gd name="connsiteY8" fmla="*/ 1061692 h 106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8008" h="1061692">
                <a:moveTo>
                  <a:pt x="1667672" y="1061692"/>
                </a:moveTo>
                <a:cubicBezTo>
                  <a:pt x="1275848" y="859512"/>
                  <a:pt x="1085522" y="874700"/>
                  <a:pt x="834004" y="860130"/>
                </a:cubicBezTo>
                <a:cubicBezTo>
                  <a:pt x="582486" y="874700"/>
                  <a:pt x="392160" y="859512"/>
                  <a:pt x="336" y="1061692"/>
                </a:cubicBezTo>
                <a:cubicBezTo>
                  <a:pt x="-831" y="884167"/>
                  <a:pt x="1503" y="708371"/>
                  <a:pt x="336" y="530846"/>
                </a:cubicBezTo>
                <a:cubicBezTo>
                  <a:pt x="1503" y="353321"/>
                  <a:pt x="-831" y="177525"/>
                  <a:pt x="336" y="0"/>
                </a:cubicBezTo>
                <a:cubicBezTo>
                  <a:pt x="392160" y="202180"/>
                  <a:pt x="582486" y="186992"/>
                  <a:pt x="834004" y="201563"/>
                </a:cubicBezTo>
                <a:cubicBezTo>
                  <a:pt x="1085522" y="186992"/>
                  <a:pt x="1275848" y="202180"/>
                  <a:pt x="1667672" y="0"/>
                </a:cubicBezTo>
                <a:cubicBezTo>
                  <a:pt x="1668839" y="177525"/>
                  <a:pt x="1666505" y="353321"/>
                  <a:pt x="1667672" y="530846"/>
                </a:cubicBezTo>
                <a:cubicBezTo>
                  <a:pt x="1666505" y="708371"/>
                  <a:pt x="1668839" y="884167"/>
                  <a:pt x="1667672" y="106169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任意多边形: 形状 12">
            <a:extLst>
              <a:ext uri="{FF2B5EF4-FFF2-40B4-BE49-F238E27FC236}">
                <a16:creationId xmlns:a16="http://schemas.microsoft.com/office/drawing/2014/main" id="{CB7E2545-9834-4DF0-95F9-854E3C32F060}"/>
              </a:ext>
            </a:extLst>
          </p:cNvPr>
          <p:cNvSpPr/>
          <p:nvPr/>
        </p:nvSpPr>
        <p:spPr>
          <a:xfrm flipH="1" flipV="1">
            <a:off x="6934663" y="2615950"/>
            <a:ext cx="1454195" cy="617721"/>
          </a:xfrm>
          <a:custGeom>
            <a:avLst/>
            <a:gdLst>
              <a:gd name="connsiteX0" fmla="*/ 1667672 w 1668008"/>
              <a:gd name="connsiteY0" fmla="*/ 1061692 h 1061692"/>
              <a:gd name="connsiteX1" fmla="*/ 834004 w 1668008"/>
              <a:gd name="connsiteY1" fmla="*/ 860130 h 1061692"/>
              <a:gd name="connsiteX2" fmla="*/ 336 w 1668008"/>
              <a:gd name="connsiteY2" fmla="*/ 1061692 h 1061692"/>
              <a:gd name="connsiteX3" fmla="*/ 336 w 1668008"/>
              <a:gd name="connsiteY3" fmla="*/ 530846 h 1061692"/>
              <a:gd name="connsiteX4" fmla="*/ 336 w 1668008"/>
              <a:gd name="connsiteY4" fmla="*/ 0 h 1061692"/>
              <a:gd name="connsiteX5" fmla="*/ 834004 w 1668008"/>
              <a:gd name="connsiteY5" fmla="*/ 201563 h 1061692"/>
              <a:gd name="connsiteX6" fmla="*/ 1667672 w 1668008"/>
              <a:gd name="connsiteY6" fmla="*/ 0 h 1061692"/>
              <a:gd name="connsiteX7" fmla="*/ 1667672 w 1668008"/>
              <a:gd name="connsiteY7" fmla="*/ 530846 h 1061692"/>
              <a:gd name="connsiteX8" fmla="*/ 1667672 w 1668008"/>
              <a:gd name="connsiteY8" fmla="*/ 1061692 h 106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8008" h="1061692">
                <a:moveTo>
                  <a:pt x="1667672" y="1061692"/>
                </a:moveTo>
                <a:cubicBezTo>
                  <a:pt x="1275848" y="859512"/>
                  <a:pt x="1085522" y="874700"/>
                  <a:pt x="834004" y="860130"/>
                </a:cubicBezTo>
                <a:cubicBezTo>
                  <a:pt x="582486" y="874700"/>
                  <a:pt x="392160" y="859512"/>
                  <a:pt x="336" y="1061692"/>
                </a:cubicBezTo>
                <a:cubicBezTo>
                  <a:pt x="-831" y="884167"/>
                  <a:pt x="1503" y="708371"/>
                  <a:pt x="336" y="530846"/>
                </a:cubicBezTo>
                <a:cubicBezTo>
                  <a:pt x="1503" y="353321"/>
                  <a:pt x="-831" y="177525"/>
                  <a:pt x="336" y="0"/>
                </a:cubicBezTo>
                <a:cubicBezTo>
                  <a:pt x="392160" y="202180"/>
                  <a:pt x="582486" y="186992"/>
                  <a:pt x="834004" y="201563"/>
                </a:cubicBezTo>
                <a:cubicBezTo>
                  <a:pt x="1085522" y="186992"/>
                  <a:pt x="1275848" y="202180"/>
                  <a:pt x="1667672" y="0"/>
                </a:cubicBezTo>
                <a:cubicBezTo>
                  <a:pt x="1668839" y="177525"/>
                  <a:pt x="1666505" y="353321"/>
                  <a:pt x="1667672" y="530846"/>
                </a:cubicBezTo>
                <a:cubicBezTo>
                  <a:pt x="1666505" y="708371"/>
                  <a:pt x="1668839" y="884167"/>
                  <a:pt x="1667672" y="106169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椭圆 13">
            <a:extLst>
              <a:ext uri="{FF2B5EF4-FFF2-40B4-BE49-F238E27FC236}">
                <a16:creationId xmlns:a16="http://schemas.microsoft.com/office/drawing/2014/main" id="{207A5316-77F8-44B5-A772-5C5EA9104858}"/>
              </a:ext>
            </a:extLst>
          </p:cNvPr>
          <p:cNvSpPr/>
          <p:nvPr/>
        </p:nvSpPr>
        <p:spPr>
          <a:xfrm>
            <a:off x="8262642" y="2279874"/>
            <a:ext cx="1289872" cy="12898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椭圆 11">
            <a:extLst>
              <a:ext uri="{FF2B5EF4-FFF2-40B4-BE49-F238E27FC236}">
                <a16:creationId xmlns:a16="http://schemas.microsoft.com/office/drawing/2014/main" id="{05F327C7-6DD7-4549-9D1C-4C6B18C63118}"/>
              </a:ext>
            </a:extLst>
          </p:cNvPr>
          <p:cNvSpPr/>
          <p:nvPr/>
        </p:nvSpPr>
        <p:spPr>
          <a:xfrm>
            <a:off x="2639486" y="2279874"/>
            <a:ext cx="1289872" cy="1289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椭圆 10">
            <a:extLst>
              <a:ext uri="{FF2B5EF4-FFF2-40B4-BE49-F238E27FC236}">
                <a16:creationId xmlns:a16="http://schemas.microsoft.com/office/drawing/2014/main" id="{C2F27834-E9D3-4920-8001-3B007F870220}"/>
              </a:ext>
            </a:extLst>
          </p:cNvPr>
          <p:cNvSpPr/>
          <p:nvPr/>
        </p:nvSpPr>
        <p:spPr>
          <a:xfrm>
            <a:off x="5155229" y="1984039"/>
            <a:ext cx="1881542" cy="18815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文本框 4">
            <a:extLst>
              <a:ext uri="{FF2B5EF4-FFF2-40B4-BE49-F238E27FC236}">
                <a16:creationId xmlns:a16="http://schemas.microsoft.com/office/drawing/2014/main" id="{3ABDE8BB-6A31-4F7E-A787-8799848BC779}"/>
              </a:ext>
            </a:extLst>
          </p:cNvPr>
          <p:cNvSpPr txBox="1"/>
          <p:nvPr/>
        </p:nvSpPr>
        <p:spPr>
          <a:xfrm>
            <a:off x="5439410" y="2679046"/>
            <a:ext cx="1313180" cy="463588"/>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微软雅黑"/>
                <a:ea typeface="微软雅黑"/>
                <a:cs typeface="+mn-cs"/>
              </a:rPr>
              <a:t>媒介明星</a:t>
            </a:r>
          </a:p>
        </p:txBody>
      </p:sp>
      <p:sp>
        <p:nvSpPr>
          <p:cNvPr id="15" name="文本框 14">
            <a:extLst>
              <a:ext uri="{FF2B5EF4-FFF2-40B4-BE49-F238E27FC236}">
                <a16:creationId xmlns:a16="http://schemas.microsoft.com/office/drawing/2014/main" id="{1A1BDBC6-7581-4427-AAA5-75906F03318C}"/>
              </a:ext>
            </a:extLst>
          </p:cNvPr>
          <p:cNvSpPr txBox="1"/>
          <p:nvPr/>
        </p:nvSpPr>
        <p:spPr>
          <a:xfrm>
            <a:off x="2935608" y="2696976"/>
            <a:ext cx="697627" cy="427746"/>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微软雅黑"/>
                <a:cs typeface="+mn-cs"/>
              </a:rPr>
              <a:t>KOL</a:t>
            </a:r>
            <a:endParaRPr kumimoji="0" lang="zh-CN" altLang="en-US" sz="20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6" name="文本框 15">
            <a:extLst>
              <a:ext uri="{FF2B5EF4-FFF2-40B4-BE49-F238E27FC236}">
                <a16:creationId xmlns:a16="http://schemas.microsoft.com/office/drawing/2014/main" id="{B5E6C5DB-E19C-4A2F-A2B3-2E93A3BE3B4F}"/>
              </a:ext>
            </a:extLst>
          </p:cNvPr>
          <p:cNvSpPr txBox="1"/>
          <p:nvPr/>
        </p:nvSpPr>
        <p:spPr>
          <a:xfrm>
            <a:off x="8558764" y="2696976"/>
            <a:ext cx="712054" cy="427746"/>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微软雅黑"/>
                <a:cs typeface="+mn-cs"/>
              </a:rPr>
              <a:t>COL</a:t>
            </a:r>
            <a:endParaRPr kumimoji="0" lang="zh-CN" altLang="en-US" sz="20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7" name="弧形 16">
            <a:extLst>
              <a:ext uri="{FF2B5EF4-FFF2-40B4-BE49-F238E27FC236}">
                <a16:creationId xmlns:a16="http://schemas.microsoft.com/office/drawing/2014/main" id="{E31F2416-66F1-4D1A-A65B-5EBA52DB5F0E}"/>
              </a:ext>
            </a:extLst>
          </p:cNvPr>
          <p:cNvSpPr/>
          <p:nvPr/>
        </p:nvSpPr>
        <p:spPr>
          <a:xfrm>
            <a:off x="2436113" y="2062532"/>
            <a:ext cx="1696616" cy="1696616"/>
          </a:xfrm>
          <a:prstGeom prst="arc">
            <a:avLst>
              <a:gd name="adj1" fmla="val 4455869"/>
              <a:gd name="adj2" fmla="val 17075142"/>
            </a:avLst>
          </a:prstGeom>
          <a:ln w="63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 name="文本框 17">
            <a:extLst>
              <a:ext uri="{FF2B5EF4-FFF2-40B4-BE49-F238E27FC236}">
                <a16:creationId xmlns:a16="http://schemas.microsoft.com/office/drawing/2014/main" id="{BFBBCF11-DD86-4C2F-9283-6A1C54E5FB66}"/>
              </a:ext>
            </a:extLst>
          </p:cNvPr>
          <p:cNvSpPr txBox="1"/>
          <p:nvPr/>
        </p:nvSpPr>
        <p:spPr>
          <a:xfrm>
            <a:off x="1650124" y="2062532"/>
            <a:ext cx="1005403"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意识形态</a:t>
            </a:r>
          </a:p>
        </p:txBody>
      </p:sp>
      <p:sp>
        <p:nvSpPr>
          <p:cNvPr id="19" name="文本框 18">
            <a:extLst>
              <a:ext uri="{FF2B5EF4-FFF2-40B4-BE49-F238E27FC236}">
                <a16:creationId xmlns:a16="http://schemas.microsoft.com/office/drawing/2014/main" id="{A37C5179-3DC5-4C7E-B8A4-0D68EB9DA230}"/>
              </a:ext>
            </a:extLst>
          </p:cNvPr>
          <p:cNvSpPr txBox="1"/>
          <p:nvPr/>
        </p:nvSpPr>
        <p:spPr>
          <a:xfrm>
            <a:off x="1650124" y="3371754"/>
            <a:ext cx="1005403"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商品属性</a:t>
            </a:r>
          </a:p>
        </p:txBody>
      </p:sp>
      <p:sp>
        <p:nvSpPr>
          <p:cNvPr id="20" name="弧形 19">
            <a:extLst>
              <a:ext uri="{FF2B5EF4-FFF2-40B4-BE49-F238E27FC236}">
                <a16:creationId xmlns:a16="http://schemas.microsoft.com/office/drawing/2014/main" id="{AA56AAE0-2F20-4E7B-80B2-E86E4AA1E7A6}"/>
              </a:ext>
            </a:extLst>
          </p:cNvPr>
          <p:cNvSpPr/>
          <p:nvPr/>
        </p:nvSpPr>
        <p:spPr>
          <a:xfrm flipH="1">
            <a:off x="8059270" y="2062532"/>
            <a:ext cx="1696616" cy="1696616"/>
          </a:xfrm>
          <a:prstGeom prst="arc">
            <a:avLst>
              <a:gd name="adj1" fmla="val 4455869"/>
              <a:gd name="adj2" fmla="val 17075142"/>
            </a:avLst>
          </a:prstGeom>
          <a:ln w="63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 name="椭圆 20">
            <a:extLst>
              <a:ext uri="{FF2B5EF4-FFF2-40B4-BE49-F238E27FC236}">
                <a16:creationId xmlns:a16="http://schemas.microsoft.com/office/drawing/2014/main" id="{494717FC-B8D8-48A9-872C-96EBA4B2E540}"/>
              </a:ext>
            </a:extLst>
          </p:cNvPr>
          <p:cNvSpPr/>
          <p:nvPr/>
        </p:nvSpPr>
        <p:spPr>
          <a:xfrm>
            <a:off x="2687546" y="2234633"/>
            <a:ext cx="79624" cy="796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椭圆 21">
            <a:extLst>
              <a:ext uri="{FF2B5EF4-FFF2-40B4-BE49-F238E27FC236}">
                <a16:creationId xmlns:a16="http://schemas.microsoft.com/office/drawing/2014/main" id="{20DB0E42-D658-4077-AB15-28174F568042}"/>
              </a:ext>
            </a:extLst>
          </p:cNvPr>
          <p:cNvSpPr/>
          <p:nvPr/>
        </p:nvSpPr>
        <p:spPr>
          <a:xfrm>
            <a:off x="2687546" y="3502953"/>
            <a:ext cx="79624" cy="796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文本框 22">
            <a:extLst>
              <a:ext uri="{FF2B5EF4-FFF2-40B4-BE49-F238E27FC236}">
                <a16:creationId xmlns:a16="http://schemas.microsoft.com/office/drawing/2014/main" id="{B89FEFB8-6AD7-4389-8126-9BB6424E5528}"/>
              </a:ext>
            </a:extLst>
          </p:cNvPr>
          <p:cNvSpPr txBox="1"/>
          <p:nvPr/>
        </p:nvSpPr>
        <p:spPr>
          <a:xfrm>
            <a:off x="9552514" y="2062532"/>
            <a:ext cx="1005403"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情感价值</a:t>
            </a:r>
          </a:p>
        </p:txBody>
      </p:sp>
      <p:sp>
        <p:nvSpPr>
          <p:cNvPr id="24" name="文本框 23">
            <a:extLst>
              <a:ext uri="{FF2B5EF4-FFF2-40B4-BE49-F238E27FC236}">
                <a16:creationId xmlns:a16="http://schemas.microsoft.com/office/drawing/2014/main" id="{E09FCF53-1AAD-4658-80A0-64C1951705F1}"/>
              </a:ext>
            </a:extLst>
          </p:cNvPr>
          <p:cNvSpPr txBox="1"/>
          <p:nvPr/>
        </p:nvSpPr>
        <p:spPr>
          <a:xfrm>
            <a:off x="9552514" y="3371754"/>
            <a:ext cx="1005403"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话题热度</a:t>
            </a:r>
          </a:p>
        </p:txBody>
      </p:sp>
      <p:sp>
        <p:nvSpPr>
          <p:cNvPr id="25" name="椭圆 24">
            <a:extLst>
              <a:ext uri="{FF2B5EF4-FFF2-40B4-BE49-F238E27FC236}">
                <a16:creationId xmlns:a16="http://schemas.microsoft.com/office/drawing/2014/main" id="{47E68802-5868-4285-AF64-CBCC182DCE1A}"/>
              </a:ext>
            </a:extLst>
          </p:cNvPr>
          <p:cNvSpPr/>
          <p:nvPr/>
        </p:nvSpPr>
        <p:spPr>
          <a:xfrm>
            <a:off x="9424830" y="2234633"/>
            <a:ext cx="79624" cy="796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椭圆 25">
            <a:extLst>
              <a:ext uri="{FF2B5EF4-FFF2-40B4-BE49-F238E27FC236}">
                <a16:creationId xmlns:a16="http://schemas.microsoft.com/office/drawing/2014/main" id="{C7FA74D8-E16F-4D5F-BA1E-73949AEAC1D3}"/>
              </a:ext>
            </a:extLst>
          </p:cNvPr>
          <p:cNvSpPr/>
          <p:nvPr/>
        </p:nvSpPr>
        <p:spPr>
          <a:xfrm>
            <a:off x="9424830" y="3502953"/>
            <a:ext cx="79624" cy="796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文本框 26">
            <a:extLst>
              <a:ext uri="{FF2B5EF4-FFF2-40B4-BE49-F238E27FC236}">
                <a16:creationId xmlns:a16="http://schemas.microsoft.com/office/drawing/2014/main" id="{39B1CA61-E95A-492E-9373-1B159CF6709F}"/>
              </a:ext>
            </a:extLst>
          </p:cNvPr>
          <p:cNvSpPr txBox="1"/>
          <p:nvPr/>
        </p:nvSpPr>
        <p:spPr>
          <a:xfrm>
            <a:off x="1820833" y="4242174"/>
            <a:ext cx="2988135" cy="658257"/>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微软雅黑"/>
                <a:ea typeface="微软雅黑"/>
                <a:cs typeface="+mn-cs"/>
              </a:rPr>
              <a:t>在“意见领袖</a:t>
            </a:r>
            <a:r>
              <a:rPr kumimoji="0" lang="en-US" altLang="zh-CN" sz="1600" b="0" i="0" u="none" strike="noStrike" kern="1200" cap="none" spc="0" normalizeH="0" baseline="0" noProof="0" dirty="0">
                <a:ln>
                  <a:noFill/>
                </a:ln>
                <a:solidFill>
                  <a:srgbClr val="000000"/>
                </a:solidFill>
                <a:effectLst/>
                <a:uLnTx/>
                <a:uFillTx/>
                <a:latin typeface="微软雅黑"/>
                <a:ea typeface="微软雅黑"/>
                <a:cs typeface="+mn-cs"/>
              </a:rPr>
              <a:t>-</a:t>
            </a:r>
            <a:r>
              <a:rPr kumimoji="0" lang="zh-CN" altLang="en-US" sz="1600" b="0" i="0" u="none" strike="noStrike" kern="1200" cap="none" spc="0" normalizeH="0" baseline="0" noProof="0" dirty="0">
                <a:ln>
                  <a:noFill/>
                </a:ln>
                <a:solidFill>
                  <a:srgbClr val="000000"/>
                </a:solidFill>
                <a:effectLst/>
                <a:uLnTx/>
                <a:uFillTx/>
                <a:latin typeface="微软雅黑"/>
                <a:ea typeface="微软雅黑"/>
                <a:cs typeface="+mn-cs"/>
              </a:rPr>
              <a:t>粉丝”关系中，粉丝的消费者属性更强</a:t>
            </a:r>
          </a:p>
        </p:txBody>
      </p:sp>
      <p:sp>
        <p:nvSpPr>
          <p:cNvPr id="29" name="文本框 28">
            <a:extLst>
              <a:ext uri="{FF2B5EF4-FFF2-40B4-BE49-F238E27FC236}">
                <a16:creationId xmlns:a16="http://schemas.microsoft.com/office/drawing/2014/main" id="{EA2D54B4-AA36-4171-9BE3-8C33E0A86EFD}"/>
              </a:ext>
            </a:extLst>
          </p:cNvPr>
          <p:cNvSpPr txBox="1"/>
          <p:nvPr/>
        </p:nvSpPr>
        <p:spPr>
          <a:xfrm>
            <a:off x="7413510" y="4242174"/>
            <a:ext cx="2988135" cy="658257"/>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微软雅黑"/>
                <a:ea typeface="微软雅黑"/>
                <a:cs typeface="+mn-cs"/>
              </a:rPr>
              <a:t>在“偶像</a:t>
            </a:r>
            <a:r>
              <a:rPr kumimoji="0" lang="en-US" altLang="zh-CN" sz="1600" b="0" i="0" u="none" strike="noStrike" kern="1200" cap="none" spc="0" normalizeH="0" baseline="0" noProof="0" dirty="0">
                <a:ln>
                  <a:noFill/>
                </a:ln>
                <a:solidFill>
                  <a:srgbClr val="000000"/>
                </a:solidFill>
                <a:effectLst/>
                <a:uLnTx/>
                <a:uFillTx/>
                <a:latin typeface="微软雅黑"/>
                <a:ea typeface="微软雅黑"/>
                <a:cs typeface="+mn-cs"/>
              </a:rPr>
              <a:t>-</a:t>
            </a:r>
            <a:r>
              <a:rPr kumimoji="0" lang="zh-CN" altLang="en-US" sz="1600" b="0" i="0" u="none" strike="noStrike" kern="1200" cap="none" spc="0" normalizeH="0" baseline="0" noProof="0" dirty="0">
                <a:ln>
                  <a:noFill/>
                </a:ln>
                <a:solidFill>
                  <a:srgbClr val="000000"/>
                </a:solidFill>
                <a:effectLst/>
                <a:uLnTx/>
                <a:uFillTx/>
                <a:latin typeface="微软雅黑"/>
                <a:ea typeface="微软雅黑"/>
                <a:cs typeface="+mn-cs"/>
              </a:rPr>
              <a:t>粉丝”关系中，粉丝的消费者属性更强</a:t>
            </a:r>
          </a:p>
        </p:txBody>
      </p:sp>
      <p:sp>
        <p:nvSpPr>
          <p:cNvPr id="33" name="任意多边形: 形状 32">
            <a:extLst>
              <a:ext uri="{FF2B5EF4-FFF2-40B4-BE49-F238E27FC236}">
                <a16:creationId xmlns:a16="http://schemas.microsoft.com/office/drawing/2014/main" id="{A2BA808A-D5B2-45EF-92FF-E428EFEFBDC7}"/>
              </a:ext>
            </a:extLst>
          </p:cNvPr>
          <p:cNvSpPr/>
          <p:nvPr/>
        </p:nvSpPr>
        <p:spPr>
          <a:xfrm>
            <a:off x="5445760" y="6042430"/>
            <a:ext cx="6746240" cy="815570"/>
          </a:xfrm>
          <a:custGeom>
            <a:avLst/>
            <a:gdLst>
              <a:gd name="connsiteX0" fmla="*/ 3962400 w 6746240"/>
              <a:gd name="connsiteY0" fmla="*/ 1652 h 815570"/>
              <a:gd name="connsiteX1" fmla="*/ 6631652 w 6746240"/>
              <a:gd name="connsiteY1" fmla="*/ 460275 h 815570"/>
              <a:gd name="connsiteX2" fmla="*/ 6746240 w 6746240"/>
              <a:gd name="connsiteY2" fmla="*/ 490063 h 815570"/>
              <a:gd name="connsiteX3" fmla="*/ 6746240 w 6746240"/>
              <a:gd name="connsiteY3" fmla="*/ 815570 h 815570"/>
              <a:gd name="connsiteX4" fmla="*/ 23107 w 6746240"/>
              <a:gd name="connsiteY4" fmla="*/ 815570 h 815570"/>
              <a:gd name="connsiteX5" fmla="*/ 0 w 6746240"/>
              <a:gd name="connsiteY5" fmla="*/ 519812 h 815570"/>
              <a:gd name="connsiteX6" fmla="*/ 3962400 w 6746240"/>
              <a:gd name="connsiteY6" fmla="*/ 1652 h 81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815570">
                <a:moveTo>
                  <a:pt x="3962400" y="1652"/>
                </a:moveTo>
                <a:cubicBezTo>
                  <a:pt x="4815734" y="19115"/>
                  <a:pt x="5868359" y="263881"/>
                  <a:pt x="6631652" y="460275"/>
                </a:cubicBezTo>
                <a:lnTo>
                  <a:pt x="6746240" y="490063"/>
                </a:lnTo>
                <a:lnTo>
                  <a:pt x="6746240" y="815570"/>
                </a:lnTo>
                <a:lnTo>
                  <a:pt x="23107" y="815570"/>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任意多边形: 形状 34">
            <a:extLst>
              <a:ext uri="{FF2B5EF4-FFF2-40B4-BE49-F238E27FC236}">
                <a16:creationId xmlns:a16="http://schemas.microsoft.com/office/drawing/2014/main" id="{1ED39069-0A29-4243-A5EB-B4D866886BFB}"/>
              </a:ext>
            </a:extLst>
          </p:cNvPr>
          <p:cNvSpPr/>
          <p:nvPr/>
        </p:nvSpPr>
        <p:spPr>
          <a:xfrm>
            <a:off x="0" y="6130814"/>
            <a:ext cx="10563794" cy="727186"/>
          </a:xfrm>
          <a:custGeom>
            <a:avLst/>
            <a:gdLst>
              <a:gd name="connsiteX0" fmla="*/ 0 w 10563794"/>
              <a:gd name="connsiteY0" fmla="*/ 278 h 727186"/>
              <a:gd name="connsiteX1" fmla="*/ 648084 w 10563794"/>
              <a:gd name="connsiteY1" fmla="*/ 120974 h 727186"/>
              <a:gd name="connsiteX2" fmla="*/ 2904564 w 10563794"/>
              <a:gd name="connsiteY2" fmla="*/ 337597 h 727186"/>
              <a:gd name="connsiteX3" fmla="*/ 6929717 w 10563794"/>
              <a:gd name="connsiteY3" fmla="*/ 14868 h 727186"/>
              <a:gd name="connsiteX4" fmla="*/ 10196511 w 10563794"/>
              <a:gd name="connsiteY4" fmla="*/ 628180 h 727186"/>
              <a:gd name="connsiteX5" fmla="*/ 10563794 w 10563794"/>
              <a:gd name="connsiteY5" fmla="*/ 727186 h 727186"/>
              <a:gd name="connsiteX6" fmla="*/ 0 w 10563794"/>
              <a:gd name="connsiteY6" fmla="*/ 727186 h 72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3794" h="727186">
                <a:moveTo>
                  <a:pt x="0" y="278"/>
                </a:moveTo>
                <a:lnTo>
                  <a:pt x="648084" y="120974"/>
                </a:lnTo>
                <a:cubicBezTo>
                  <a:pt x="1322714" y="239826"/>
                  <a:pt x="2036108" y="335356"/>
                  <a:pt x="2904564" y="337597"/>
                </a:cubicBezTo>
                <a:cubicBezTo>
                  <a:pt x="4062505" y="340585"/>
                  <a:pt x="5528235" y="-83744"/>
                  <a:pt x="6929717" y="14868"/>
                </a:cubicBezTo>
                <a:cubicBezTo>
                  <a:pt x="7980829" y="88827"/>
                  <a:pt x="9082366" y="336757"/>
                  <a:pt x="10196511" y="628180"/>
                </a:cubicBezTo>
                <a:lnTo>
                  <a:pt x="10563794" y="727186"/>
                </a:lnTo>
                <a:lnTo>
                  <a:pt x="0" y="727186"/>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668822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F4ECA04-87E7-4B49-A579-C5195030546F}"/>
              </a:ext>
            </a:extLst>
          </p:cNvPr>
          <p:cNvSpPr>
            <a:spLocks noGrp="1"/>
          </p:cNvSpPr>
          <p:nvPr>
            <p:ph type="body" sz="quarter" idx="10"/>
          </p:nvPr>
        </p:nvSpPr>
        <p:spPr/>
        <p:txBody>
          <a:bodyPr/>
          <a:lstStyle/>
          <a:p>
            <a:r>
              <a:rPr lang="en-US" altLang="zh-CN" dirty="0"/>
              <a:t>04</a:t>
            </a:r>
            <a:endParaRPr lang="zh-CN" altLang="en-US" dirty="0"/>
          </a:p>
        </p:txBody>
      </p:sp>
      <p:sp>
        <p:nvSpPr>
          <p:cNvPr id="4" name="文本占位符 3">
            <a:extLst>
              <a:ext uri="{FF2B5EF4-FFF2-40B4-BE49-F238E27FC236}">
                <a16:creationId xmlns:a16="http://schemas.microsoft.com/office/drawing/2014/main" id="{0A1E4077-159C-4D11-AB92-4F4DFA7C00DA}"/>
              </a:ext>
            </a:extLst>
          </p:cNvPr>
          <p:cNvSpPr>
            <a:spLocks noGrp="1"/>
          </p:cNvSpPr>
          <p:nvPr>
            <p:ph type="body" sz="quarter" idx="11"/>
          </p:nvPr>
        </p:nvSpPr>
        <p:spPr/>
        <p:txBody>
          <a:bodyPr/>
          <a:lstStyle/>
          <a:p>
            <a:r>
              <a:rPr lang="zh-CN" altLang="en-US" dirty="0"/>
              <a:t>需求发展</a:t>
            </a:r>
          </a:p>
        </p:txBody>
      </p:sp>
      <p:pic>
        <p:nvPicPr>
          <p:cNvPr id="6" name="图片 5">
            <a:extLst>
              <a:ext uri="{FF2B5EF4-FFF2-40B4-BE49-F238E27FC236}">
                <a16:creationId xmlns:a16="http://schemas.microsoft.com/office/drawing/2014/main" id="{6C293983-4A80-4155-9DBA-89FC77180D7A}"/>
              </a:ext>
            </a:extLst>
          </p:cNvPr>
          <p:cNvPicPr>
            <a:picLocks noChangeAspect="1"/>
          </p:cNvPicPr>
          <p:nvPr/>
        </p:nvPicPr>
        <p:blipFill rotWithShape="1">
          <a:blip r:embed="rId2">
            <a:extLst>
              <a:ext uri="{28A0092B-C50C-407E-A947-70E740481C1C}">
                <a14:useLocalDpi xmlns:a14="http://schemas.microsoft.com/office/drawing/2010/main" val="0"/>
              </a:ext>
            </a:extLst>
          </a:blip>
          <a:srcRect l="25476"/>
          <a:stretch/>
        </p:blipFill>
        <p:spPr>
          <a:xfrm>
            <a:off x="4525700" y="0"/>
            <a:ext cx="7666299" cy="6858000"/>
          </a:xfrm>
          <a:prstGeom prst="rect">
            <a:avLst/>
          </a:prstGeom>
        </p:spPr>
      </p:pic>
    </p:spTree>
    <p:extLst>
      <p:ext uri="{BB962C8B-B14F-4D97-AF65-F5344CB8AC3E}">
        <p14:creationId xmlns:p14="http://schemas.microsoft.com/office/powerpoint/2010/main" val="892255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D6CFF6C-A2C6-415A-BCEC-CE5BA147FD9B}"/>
              </a:ext>
            </a:extLst>
          </p:cNvPr>
          <p:cNvSpPr>
            <a:spLocks noGrp="1"/>
          </p:cNvSpPr>
          <p:nvPr>
            <p:ph type="body" sz="quarter" idx="10"/>
          </p:nvPr>
        </p:nvSpPr>
        <p:spPr/>
        <p:txBody>
          <a:bodyPr/>
          <a:lstStyle/>
          <a:p>
            <a:r>
              <a:rPr lang="zh-CN" altLang="en-US" dirty="0"/>
              <a:t>新媒体用户的迭代</a:t>
            </a:r>
          </a:p>
        </p:txBody>
      </p:sp>
      <p:sp>
        <p:nvSpPr>
          <p:cNvPr id="3" name="形状 2">
            <a:extLst>
              <a:ext uri="{FF2B5EF4-FFF2-40B4-BE49-F238E27FC236}">
                <a16:creationId xmlns:a16="http://schemas.microsoft.com/office/drawing/2014/main" id="{A764BEA6-7058-4149-A751-470D88742D82}"/>
              </a:ext>
            </a:extLst>
          </p:cNvPr>
          <p:cNvSpPr/>
          <p:nvPr/>
        </p:nvSpPr>
        <p:spPr>
          <a:xfrm rot="16764766" flipV="1">
            <a:off x="727808" y="1251644"/>
            <a:ext cx="5898048" cy="4662094"/>
          </a:xfrm>
          <a:prstGeom prst="swooshArrow">
            <a:avLst>
              <a:gd name="adj1" fmla="val 20007"/>
              <a:gd name="adj2" fmla="val 25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cxnSp>
        <p:nvCxnSpPr>
          <p:cNvPr id="4" name="直接连接符 3">
            <a:extLst>
              <a:ext uri="{FF2B5EF4-FFF2-40B4-BE49-F238E27FC236}">
                <a16:creationId xmlns:a16="http://schemas.microsoft.com/office/drawing/2014/main" id="{22B8F8DA-F22D-4D65-B7BF-B2FBD6C027FE}"/>
              </a:ext>
            </a:extLst>
          </p:cNvPr>
          <p:cNvCxnSpPr>
            <a:cxnSpLocks/>
          </p:cNvCxnSpPr>
          <p:nvPr/>
        </p:nvCxnSpPr>
        <p:spPr>
          <a:xfrm rot="5400000" flipV="1">
            <a:off x="4088940" y="3812445"/>
            <a:ext cx="0" cy="2369467"/>
          </a:xfrm>
          <a:prstGeom prst="line">
            <a:avLst/>
          </a:prstGeom>
          <a:ln w="19050">
            <a:gradFill>
              <a:gsLst>
                <a:gs pos="0">
                  <a:schemeClr val="accent3">
                    <a:alpha val="0"/>
                  </a:schemeClr>
                </a:gs>
                <a:gs pos="100000">
                  <a:schemeClr val="accent3"/>
                </a:gs>
              </a:gsLst>
              <a:lin ang="5400000" scaled="1"/>
            </a:gradFill>
            <a:headEnd type="none" w="med" len="med"/>
            <a:tailEnd type="oval" w="lg" len="lg"/>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ECC297BA-3263-43BC-8708-A8D96C17424E}"/>
              </a:ext>
            </a:extLst>
          </p:cNvPr>
          <p:cNvSpPr txBox="1"/>
          <p:nvPr/>
        </p:nvSpPr>
        <p:spPr>
          <a:xfrm>
            <a:off x="5405034" y="4796083"/>
            <a:ext cx="902811"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800" b="1" i="0" u="none" strike="noStrike" kern="1200" cap="none" spc="300" normalizeH="0" baseline="0" noProof="0" dirty="0">
                <a:ln>
                  <a:noFill/>
                </a:ln>
                <a:solidFill>
                  <a:srgbClr val="000000"/>
                </a:solidFill>
                <a:effectLst/>
                <a:uLnTx/>
                <a:uFillTx/>
                <a:latin typeface="Arial"/>
                <a:ea typeface="微软雅黑"/>
                <a:cs typeface="+mn-cs"/>
              </a:rPr>
              <a:t>Z</a:t>
            </a:r>
            <a:r>
              <a:rPr kumimoji="0" lang="zh-CN" altLang="en-US" sz="1800" b="1" i="0" u="none" strike="noStrike" kern="1200" cap="none" spc="300" normalizeH="0" baseline="0" noProof="0" dirty="0">
                <a:ln>
                  <a:noFill/>
                </a:ln>
                <a:solidFill>
                  <a:srgbClr val="000000"/>
                </a:solidFill>
                <a:effectLst/>
                <a:uLnTx/>
                <a:uFillTx/>
                <a:latin typeface="微软雅黑"/>
                <a:ea typeface="微软雅黑"/>
                <a:cs typeface="+mn-cs"/>
              </a:rPr>
              <a:t>世代</a:t>
            </a:r>
          </a:p>
        </p:txBody>
      </p:sp>
      <p:sp>
        <p:nvSpPr>
          <p:cNvPr id="6" name="文本框 5">
            <a:extLst>
              <a:ext uri="{FF2B5EF4-FFF2-40B4-BE49-F238E27FC236}">
                <a16:creationId xmlns:a16="http://schemas.microsoft.com/office/drawing/2014/main" id="{80C344F1-DF45-481F-8F13-E7F71064B383}"/>
              </a:ext>
            </a:extLst>
          </p:cNvPr>
          <p:cNvSpPr txBox="1"/>
          <p:nvPr/>
        </p:nvSpPr>
        <p:spPr>
          <a:xfrm>
            <a:off x="5405033" y="5134195"/>
            <a:ext cx="2686665" cy="1248740"/>
          </a:xfrm>
          <a:prstGeom prst="rect">
            <a:avLst/>
          </a:prstGeom>
          <a:noFill/>
        </p:spPr>
        <p:txBody>
          <a:bodyPr wrap="squar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95</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后一代的网络移民</a:t>
            </a: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幼年时代仍有线下生活记忆线上线下融合贯穿成长历程</a:t>
            </a:r>
            <a:endParaRPr kumimoji="0" lang="en-US" altLang="zh-CN" sz="16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信息获取具有圈层化特征</a:t>
            </a:r>
          </a:p>
        </p:txBody>
      </p:sp>
      <p:cxnSp>
        <p:nvCxnSpPr>
          <p:cNvPr id="7" name="直接连接符 6">
            <a:extLst>
              <a:ext uri="{FF2B5EF4-FFF2-40B4-BE49-F238E27FC236}">
                <a16:creationId xmlns:a16="http://schemas.microsoft.com/office/drawing/2014/main" id="{4E551547-DEE4-4473-9FE3-B62AA3C046BA}"/>
              </a:ext>
            </a:extLst>
          </p:cNvPr>
          <p:cNvCxnSpPr>
            <a:cxnSpLocks/>
          </p:cNvCxnSpPr>
          <p:nvPr/>
        </p:nvCxnSpPr>
        <p:spPr>
          <a:xfrm rot="5400000" flipV="1">
            <a:off x="5405034" y="2303580"/>
            <a:ext cx="0" cy="2369467"/>
          </a:xfrm>
          <a:prstGeom prst="line">
            <a:avLst/>
          </a:prstGeom>
          <a:ln w="19050">
            <a:gradFill>
              <a:gsLst>
                <a:gs pos="0">
                  <a:schemeClr val="accent3">
                    <a:alpha val="0"/>
                  </a:schemeClr>
                </a:gs>
                <a:gs pos="100000">
                  <a:schemeClr val="accent3"/>
                </a:gs>
              </a:gsLst>
              <a:lin ang="5400000" scaled="1"/>
            </a:gradFill>
            <a:headEnd type="none" w="med" len="med"/>
            <a:tailEnd type="oval" w="lg" len="lg"/>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AF021A46-1B3E-4589-A517-11E49B64B189}"/>
              </a:ext>
            </a:extLst>
          </p:cNvPr>
          <p:cNvSpPr txBox="1"/>
          <p:nvPr/>
        </p:nvSpPr>
        <p:spPr>
          <a:xfrm>
            <a:off x="6721128" y="3287218"/>
            <a:ext cx="992579" cy="39658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300" normalizeH="0" baseline="0" noProof="0" dirty="0">
                <a:ln>
                  <a:noFill/>
                </a:ln>
                <a:solidFill>
                  <a:srgbClr val="000000"/>
                </a:solidFill>
                <a:effectLst/>
                <a:uLnTx/>
                <a:uFillTx/>
                <a:latin typeface="Arial"/>
                <a:ea typeface="微软雅黑"/>
                <a:cs typeface="+mn-cs"/>
              </a:rPr>
              <a:t>云</a:t>
            </a:r>
            <a:r>
              <a:rPr kumimoji="0" lang="zh-CN" altLang="en-US" sz="1800" b="1" i="0" u="none" strike="noStrike" kern="1200" cap="none" spc="300" normalizeH="0" baseline="0" noProof="0" dirty="0">
                <a:ln>
                  <a:noFill/>
                </a:ln>
                <a:solidFill>
                  <a:srgbClr val="000000"/>
                </a:solidFill>
                <a:effectLst/>
                <a:uLnTx/>
                <a:uFillTx/>
                <a:latin typeface="微软雅黑"/>
                <a:ea typeface="微软雅黑"/>
                <a:cs typeface="+mn-cs"/>
              </a:rPr>
              <a:t>世代</a:t>
            </a:r>
          </a:p>
        </p:txBody>
      </p:sp>
      <p:sp>
        <p:nvSpPr>
          <p:cNvPr id="9" name="文本框 8">
            <a:extLst>
              <a:ext uri="{FF2B5EF4-FFF2-40B4-BE49-F238E27FC236}">
                <a16:creationId xmlns:a16="http://schemas.microsoft.com/office/drawing/2014/main" id="{FF9CC587-C79D-452A-91D8-7D75796AF042}"/>
              </a:ext>
            </a:extLst>
          </p:cNvPr>
          <p:cNvSpPr txBox="1"/>
          <p:nvPr/>
        </p:nvSpPr>
        <p:spPr>
          <a:xfrm>
            <a:off x="6721127" y="3625330"/>
            <a:ext cx="2889403" cy="1248740"/>
          </a:xfrm>
          <a:prstGeom prst="rect">
            <a:avLst/>
          </a:prstGeom>
          <a:noFill/>
        </p:spPr>
        <p:txBody>
          <a:bodyPr wrap="squar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以网络化生存方式为主</a:t>
            </a: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网络原住民</a:t>
            </a: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记忆和行为轨迹均存放于云端</a:t>
            </a: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线下关系也习惯线上维护</a:t>
            </a:r>
          </a:p>
        </p:txBody>
      </p:sp>
      <p:cxnSp>
        <p:nvCxnSpPr>
          <p:cNvPr id="10" name="直接连接符 9">
            <a:extLst>
              <a:ext uri="{FF2B5EF4-FFF2-40B4-BE49-F238E27FC236}">
                <a16:creationId xmlns:a16="http://schemas.microsoft.com/office/drawing/2014/main" id="{3B2A74D5-814B-4139-A238-7054DEF3D8E3}"/>
              </a:ext>
            </a:extLst>
          </p:cNvPr>
          <p:cNvCxnSpPr>
            <a:cxnSpLocks/>
          </p:cNvCxnSpPr>
          <p:nvPr/>
        </p:nvCxnSpPr>
        <p:spPr>
          <a:xfrm>
            <a:off x="5201923" y="1979450"/>
            <a:ext cx="2703939" cy="0"/>
          </a:xfrm>
          <a:prstGeom prst="line">
            <a:avLst/>
          </a:prstGeom>
          <a:ln w="19050">
            <a:gradFill>
              <a:gsLst>
                <a:gs pos="0">
                  <a:schemeClr val="accent3">
                    <a:alpha val="0"/>
                  </a:schemeClr>
                </a:gs>
                <a:gs pos="100000">
                  <a:schemeClr val="accent3"/>
                </a:gs>
              </a:gsLst>
              <a:lin ang="0" scaled="0"/>
            </a:gradFill>
            <a:headEnd type="none" w="med" len="med"/>
            <a:tailEnd type="oval" w="lg" len="lg"/>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9CB65287-C641-4D5D-8B1A-3EDC57B52DC8}"/>
              </a:ext>
            </a:extLst>
          </p:cNvPr>
          <p:cNvSpPr txBox="1"/>
          <p:nvPr/>
        </p:nvSpPr>
        <p:spPr>
          <a:xfrm>
            <a:off x="8037223" y="1778354"/>
            <a:ext cx="992579" cy="39658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1" i="0" u="none" strike="noStrike" kern="1200" cap="none" spc="300" normalizeH="0" baseline="0" noProof="0" dirty="0">
                <a:ln>
                  <a:noFill/>
                </a:ln>
                <a:solidFill>
                  <a:srgbClr val="000000"/>
                </a:solidFill>
                <a:effectLst/>
                <a:uLnTx/>
                <a:uFillTx/>
                <a:latin typeface="Arial"/>
                <a:ea typeface="微软雅黑"/>
                <a:cs typeface="+mn-cs"/>
              </a:rPr>
              <a:t>智</a:t>
            </a:r>
            <a:r>
              <a:rPr kumimoji="0" lang="zh-CN" altLang="en-US" sz="1800" b="1" i="0" u="none" strike="noStrike" kern="1200" cap="none" spc="300" normalizeH="0" baseline="0" noProof="0" dirty="0">
                <a:ln>
                  <a:noFill/>
                </a:ln>
                <a:solidFill>
                  <a:srgbClr val="000000"/>
                </a:solidFill>
                <a:effectLst/>
                <a:uLnTx/>
                <a:uFillTx/>
                <a:latin typeface="微软雅黑"/>
                <a:ea typeface="微软雅黑"/>
                <a:cs typeface="+mn-cs"/>
              </a:rPr>
              <a:t>世代</a:t>
            </a:r>
          </a:p>
        </p:txBody>
      </p:sp>
      <p:sp>
        <p:nvSpPr>
          <p:cNvPr id="12" name="文本框 11">
            <a:extLst>
              <a:ext uri="{FF2B5EF4-FFF2-40B4-BE49-F238E27FC236}">
                <a16:creationId xmlns:a16="http://schemas.microsoft.com/office/drawing/2014/main" id="{4A3904DC-CDBC-4245-8043-E7766CE4CD96}"/>
              </a:ext>
            </a:extLst>
          </p:cNvPr>
          <p:cNvSpPr txBox="1"/>
          <p:nvPr/>
        </p:nvSpPr>
        <p:spPr>
          <a:xfrm>
            <a:off x="8037222" y="2116466"/>
            <a:ext cx="3511822" cy="953274"/>
          </a:xfrm>
          <a:prstGeom prst="rect">
            <a:avLst/>
          </a:prstGeom>
          <a:noFill/>
        </p:spPr>
        <p:txBody>
          <a:bodyPr wrap="squar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以人机交流为主</a:t>
            </a: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至少有一位亲密</a:t>
            </a: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AI</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助手或虚拟人好友</a:t>
            </a:r>
          </a:p>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智能网物联网自由民</a:t>
            </a:r>
          </a:p>
        </p:txBody>
      </p:sp>
      <p:sp>
        <p:nvSpPr>
          <p:cNvPr id="13" name="箭头: 上 12">
            <a:extLst>
              <a:ext uri="{FF2B5EF4-FFF2-40B4-BE49-F238E27FC236}">
                <a16:creationId xmlns:a16="http://schemas.microsoft.com/office/drawing/2014/main" id="{E830EA66-00E2-4809-9018-98E4DAE31B76}"/>
              </a:ext>
            </a:extLst>
          </p:cNvPr>
          <p:cNvSpPr/>
          <p:nvPr/>
        </p:nvSpPr>
        <p:spPr>
          <a:xfrm>
            <a:off x="1525445" y="2498063"/>
            <a:ext cx="1264955" cy="1818585"/>
          </a:xfrm>
          <a:prstGeom prst="upArrow">
            <a:avLst/>
          </a:prstGeom>
          <a:gradFill>
            <a:gsLst>
              <a:gs pos="0">
                <a:schemeClr val="accent2">
                  <a:alpha val="9000"/>
                </a:schemeClr>
              </a:gs>
              <a:gs pos="10000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箭头: 上 13">
            <a:extLst>
              <a:ext uri="{FF2B5EF4-FFF2-40B4-BE49-F238E27FC236}">
                <a16:creationId xmlns:a16="http://schemas.microsoft.com/office/drawing/2014/main" id="{EFA6EBC3-45FE-492A-A597-8E1FDED394A2}"/>
              </a:ext>
            </a:extLst>
          </p:cNvPr>
          <p:cNvSpPr/>
          <p:nvPr/>
        </p:nvSpPr>
        <p:spPr>
          <a:xfrm>
            <a:off x="1078321" y="3251619"/>
            <a:ext cx="612865" cy="897534"/>
          </a:xfrm>
          <a:prstGeom prst="upArrow">
            <a:avLst/>
          </a:prstGeom>
          <a:gradFill>
            <a:gsLst>
              <a:gs pos="0">
                <a:schemeClr val="accent2">
                  <a:alpha val="9000"/>
                </a:schemeClr>
              </a:gs>
              <a:gs pos="10000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箭头: 上 14">
            <a:extLst>
              <a:ext uri="{FF2B5EF4-FFF2-40B4-BE49-F238E27FC236}">
                <a16:creationId xmlns:a16="http://schemas.microsoft.com/office/drawing/2014/main" id="{2C15F94B-45B5-4EA2-9951-176B572C65C9}"/>
              </a:ext>
            </a:extLst>
          </p:cNvPr>
          <p:cNvSpPr/>
          <p:nvPr/>
        </p:nvSpPr>
        <p:spPr>
          <a:xfrm>
            <a:off x="2812928" y="2688932"/>
            <a:ext cx="612865" cy="977167"/>
          </a:xfrm>
          <a:prstGeom prst="upArrow">
            <a:avLst/>
          </a:prstGeom>
          <a:gradFill>
            <a:gsLst>
              <a:gs pos="0">
                <a:schemeClr val="accent2">
                  <a:alpha val="9000"/>
                </a:schemeClr>
              </a:gs>
              <a:gs pos="10000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箭头: 上 15">
            <a:extLst>
              <a:ext uri="{FF2B5EF4-FFF2-40B4-BE49-F238E27FC236}">
                <a16:creationId xmlns:a16="http://schemas.microsoft.com/office/drawing/2014/main" id="{5A8D7578-800D-4BC6-8DB3-B17F64B8EAA6}"/>
              </a:ext>
            </a:extLst>
          </p:cNvPr>
          <p:cNvSpPr/>
          <p:nvPr/>
        </p:nvSpPr>
        <p:spPr>
          <a:xfrm>
            <a:off x="2582177" y="3563132"/>
            <a:ext cx="339583" cy="586021"/>
          </a:xfrm>
          <a:prstGeom prst="upArrow">
            <a:avLst/>
          </a:prstGeom>
          <a:gradFill>
            <a:gsLst>
              <a:gs pos="0">
                <a:schemeClr val="accent2">
                  <a:alpha val="9000"/>
                </a:schemeClr>
              </a:gs>
              <a:gs pos="10000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箭头: 上 16">
            <a:extLst>
              <a:ext uri="{FF2B5EF4-FFF2-40B4-BE49-F238E27FC236}">
                <a16:creationId xmlns:a16="http://schemas.microsoft.com/office/drawing/2014/main" id="{507EDFEC-34C0-4DCD-B65A-E1A82A89917C}"/>
              </a:ext>
            </a:extLst>
          </p:cNvPr>
          <p:cNvSpPr/>
          <p:nvPr/>
        </p:nvSpPr>
        <p:spPr>
          <a:xfrm>
            <a:off x="1287540" y="2257788"/>
            <a:ext cx="475808" cy="745478"/>
          </a:xfrm>
          <a:prstGeom prst="upArrow">
            <a:avLst/>
          </a:prstGeom>
          <a:gradFill>
            <a:gsLst>
              <a:gs pos="0">
                <a:schemeClr val="accent2">
                  <a:alpha val="9000"/>
                </a:schemeClr>
              </a:gs>
              <a:gs pos="10000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箭头: 上 17">
            <a:extLst>
              <a:ext uri="{FF2B5EF4-FFF2-40B4-BE49-F238E27FC236}">
                <a16:creationId xmlns:a16="http://schemas.microsoft.com/office/drawing/2014/main" id="{AD4B986E-7C61-48D6-9DC9-348D9CA50C8C}"/>
              </a:ext>
            </a:extLst>
          </p:cNvPr>
          <p:cNvSpPr/>
          <p:nvPr/>
        </p:nvSpPr>
        <p:spPr>
          <a:xfrm>
            <a:off x="2465827" y="2376446"/>
            <a:ext cx="339583" cy="459328"/>
          </a:xfrm>
          <a:prstGeom prst="upArrow">
            <a:avLst/>
          </a:prstGeom>
          <a:gradFill>
            <a:gsLst>
              <a:gs pos="0">
                <a:schemeClr val="accent2">
                  <a:alpha val="9000"/>
                </a:schemeClr>
              </a:gs>
              <a:gs pos="10000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292555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3C49F30-5241-4069-98EB-204DD1BB28C6}"/>
              </a:ext>
            </a:extLst>
          </p:cNvPr>
          <p:cNvSpPr>
            <a:spLocks noGrp="1"/>
          </p:cNvSpPr>
          <p:nvPr>
            <p:ph type="body" sz="quarter" idx="10"/>
          </p:nvPr>
        </p:nvSpPr>
        <p:spPr/>
        <p:txBody>
          <a:bodyPr/>
          <a:lstStyle/>
          <a:p>
            <a:r>
              <a:rPr lang="zh-CN" altLang="en-US" dirty="0"/>
              <a:t>用户时间是竞争关键</a:t>
            </a:r>
          </a:p>
        </p:txBody>
      </p:sp>
      <p:grpSp>
        <p:nvGrpSpPr>
          <p:cNvPr id="33" name="组合 32">
            <a:extLst>
              <a:ext uri="{FF2B5EF4-FFF2-40B4-BE49-F238E27FC236}">
                <a16:creationId xmlns:a16="http://schemas.microsoft.com/office/drawing/2014/main" id="{8CF50238-1E5D-411D-A735-05B919592B98}"/>
              </a:ext>
            </a:extLst>
          </p:cNvPr>
          <p:cNvGrpSpPr/>
          <p:nvPr/>
        </p:nvGrpSpPr>
        <p:grpSpPr>
          <a:xfrm>
            <a:off x="928255" y="1690158"/>
            <a:ext cx="1896242" cy="1896242"/>
            <a:chOff x="928255" y="1781601"/>
            <a:chExt cx="1896242" cy="1896242"/>
          </a:xfrm>
        </p:grpSpPr>
        <p:sp>
          <p:nvSpPr>
            <p:cNvPr id="5" name="椭圆 4">
              <a:extLst>
                <a:ext uri="{FF2B5EF4-FFF2-40B4-BE49-F238E27FC236}">
                  <a16:creationId xmlns:a16="http://schemas.microsoft.com/office/drawing/2014/main" id="{BC958286-5B23-4BDF-AC0C-951A376451F9}"/>
                </a:ext>
              </a:extLst>
            </p:cNvPr>
            <p:cNvSpPr/>
            <p:nvPr/>
          </p:nvSpPr>
          <p:spPr>
            <a:xfrm>
              <a:off x="928255" y="1781601"/>
              <a:ext cx="1896242" cy="1896242"/>
            </a:xfrm>
            <a:prstGeom prst="ellipse">
              <a:avLst/>
            </a:prstGeom>
            <a:solidFill>
              <a:schemeClr val="accent3"/>
            </a:solidFill>
            <a:ln>
              <a:noFill/>
            </a:ln>
            <a:effectLst>
              <a:outerShdw blurRad="292100" algn="ctr" rotWithShape="0">
                <a:schemeClr val="accent3">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4" name="文本框 13">
              <a:extLst>
                <a:ext uri="{FF2B5EF4-FFF2-40B4-BE49-F238E27FC236}">
                  <a16:creationId xmlns:a16="http://schemas.microsoft.com/office/drawing/2014/main" id="{198BF4E5-4536-42C2-A135-C3D12C500D7F}"/>
                </a:ext>
              </a:extLst>
            </p:cNvPr>
            <p:cNvSpPr txBox="1"/>
            <p:nvPr/>
          </p:nvSpPr>
          <p:spPr>
            <a:xfrm>
              <a:off x="1046662" y="2088372"/>
              <a:ext cx="1659429" cy="930768"/>
            </a:xfrm>
            <a:prstGeom prst="rect">
              <a:avLst/>
            </a:prstGeom>
            <a:noFill/>
          </p:spPr>
          <p:txBody>
            <a:bodyPr wrap="non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FFFFFF"/>
                  </a:solidFill>
                  <a:effectLst/>
                  <a:uLnTx/>
                  <a:uFillTx/>
                  <a:latin typeface="Arial"/>
                  <a:ea typeface="微软雅黑"/>
                  <a:cs typeface="+mn-cs"/>
                </a:rPr>
                <a:t>2.02</a:t>
              </a:r>
              <a:r>
                <a:rPr kumimoji="0" lang="en-US" altLang="zh-CN" sz="1400" b="1" i="0" u="none" strike="noStrike" kern="1200" cap="none" spc="0" normalizeH="0" baseline="0" noProof="0" dirty="0">
                  <a:ln>
                    <a:noFill/>
                  </a:ln>
                  <a:solidFill>
                    <a:srgbClr val="FFFFFF"/>
                  </a:solidFill>
                  <a:effectLst/>
                  <a:uLnTx/>
                  <a:uFillTx/>
                  <a:latin typeface="Arial"/>
                  <a:ea typeface="微软雅黑"/>
                  <a:cs typeface="+mn-cs"/>
                </a:rPr>
                <a:t> </a:t>
              </a:r>
              <a:r>
                <a:rPr kumimoji="0" lang="zh-CN" altLang="en-US" sz="1400" b="0" i="0" u="none" strike="noStrike" kern="1200" cap="none" spc="0" normalizeH="0" baseline="0" noProof="0" dirty="0">
                  <a:ln>
                    <a:noFill/>
                  </a:ln>
                  <a:solidFill>
                    <a:srgbClr val="FFFFFF"/>
                  </a:solidFill>
                  <a:effectLst/>
                  <a:uLnTx/>
                  <a:uFillTx/>
                  <a:latin typeface="Arial"/>
                  <a:ea typeface="微软雅黑"/>
                  <a:cs typeface="+mn-cs"/>
                </a:rPr>
                <a:t>亿</a:t>
              </a:r>
              <a:endParaRPr kumimoji="0" lang="en-US" altLang="zh-CN" sz="14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8" name="文本框 17">
              <a:extLst>
                <a:ext uri="{FF2B5EF4-FFF2-40B4-BE49-F238E27FC236}">
                  <a16:creationId xmlns:a16="http://schemas.microsoft.com/office/drawing/2014/main" id="{5133B338-64AE-4EB8-B21F-7387E49D3FE5}"/>
                </a:ext>
              </a:extLst>
            </p:cNvPr>
            <p:cNvSpPr txBox="1"/>
            <p:nvPr/>
          </p:nvSpPr>
          <p:spPr>
            <a:xfrm>
              <a:off x="1476267" y="2933569"/>
              <a:ext cx="800219"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微软雅黑"/>
                  <a:cs typeface="+mn-cs"/>
                </a:rPr>
                <a:t>A</a:t>
              </a:r>
              <a:r>
                <a:rPr kumimoji="0" lang="zh-CN" altLang="en-US" sz="1800" b="0" i="0" u="none" strike="noStrike" kern="1200" cap="none" spc="0" normalizeH="0" baseline="0" noProof="0" dirty="0">
                  <a:ln>
                    <a:noFill/>
                  </a:ln>
                  <a:solidFill>
                    <a:srgbClr val="FFFFFF"/>
                  </a:solidFill>
                  <a:effectLst/>
                  <a:uLnTx/>
                  <a:uFillTx/>
                  <a:latin typeface="Arial"/>
                  <a:ea typeface="微软雅黑"/>
                  <a:cs typeface="+mn-cs"/>
                </a:rPr>
                <a:t>平台</a:t>
              </a:r>
            </a:p>
          </p:txBody>
        </p:sp>
      </p:grpSp>
      <p:grpSp>
        <p:nvGrpSpPr>
          <p:cNvPr id="34" name="组合 33">
            <a:extLst>
              <a:ext uri="{FF2B5EF4-FFF2-40B4-BE49-F238E27FC236}">
                <a16:creationId xmlns:a16="http://schemas.microsoft.com/office/drawing/2014/main" id="{7CEF1B1E-D277-424F-8689-473BDBC3E4BD}"/>
              </a:ext>
            </a:extLst>
          </p:cNvPr>
          <p:cNvGrpSpPr/>
          <p:nvPr/>
        </p:nvGrpSpPr>
        <p:grpSpPr>
          <a:xfrm>
            <a:off x="3741339" y="1690158"/>
            <a:ext cx="1896240" cy="1896240"/>
            <a:chOff x="3741339" y="1781601"/>
            <a:chExt cx="1896240" cy="1896240"/>
          </a:xfrm>
        </p:grpSpPr>
        <p:sp>
          <p:nvSpPr>
            <p:cNvPr id="6" name="椭圆 5">
              <a:extLst>
                <a:ext uri="{FF2B5EF4-FFF2-40B4-BE49-F238E27FC236}">
                  <a16:creationId xmlns:a16="http://schemas.microsoft.com/office/drawing/2014/main" id="{09EDB8AD-DB17-4845-871B-BCE1EB892657}"/>
                </a:ext>
              </a:extLst>
            </p:cNvPr>
            <p:cNvSpPr/>
            <p:nvPr/>
          </p:nvSpPr>
          <p:spPr>
            <a:xfrm>
              <a:off x="3741339" y="1781601"/>
              <a:ext cx="1896240" cy="1896240"/>
            </a:xfrm>
            <a:prstGeom prst="ellipse">
              <a:avLst/>
            </a:prstGeom>
            <a:solidFill>
              <a:schemeClr val="accent4"/>
            </a:solidFill>
            <a:ln>
              <a:noFill/>
            </a:ln>
            <a:effectLst>
              <a:outerShdw blurRad="292100" algn="ctr" rotWithShape="0">
                <a:schemeClr val="accent4">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id="{910EAA36-2EDD-4AEE-8FA2-1FB64F9AF4DF}"/>
                </a:ext>
              </a:extLst>
            </p:cNvPr>
            <p:cNvSpPr txBox="1"/>
            <p:nvPr/>
          </p:nvSpPr>
          <p:spPr>
            <a:xfrm>
              <a:off x="3859745" y="2087759"/>
              <a:ext cx="1659429" cy="930768"/>
            </a:xfrm>
            <a:prstGeom prst="rect">
              <a:avLst/>
            </a:prstGeom>
            <a:noFill/>
          </p:spPr>
          <p:txBody>
            <a:bodyPr wrap="non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FFFFFF"/>
                  </a:solidFill>
                  <a:effectLst/>
                  <a:uLnTx/>
                  <a:uFillTx/>
                  <a:latin typeface="Arial"/>
                  <a:ea typeface="微软雅黑"/>
                  <a:cs typeface="+mn-cs"/>
                </a:rPr>
                <a:t>4.81</a:t>
              </a:r>
              <a:r>
                <a:rPr kumimoji="0" lang="en-US" altLang="zh-CN" sz="1400" b="1" i="0" u="none" strike="noStrike" kern="1200" cap="none" spc="0" normalizeH="0" baseline="0" noProof="0" dirty="0">
                  <a:ln>
                    <a:noFill/>
                  </a:ln>
                  <a:solidFill>
                    <a:srgbClr val="FFFFFF"/>
                  </a:solidFill>
                  <a:effectLst/>
                  <a:uLnTx/>
                  <a:uFillTx/>
                  <a:latin typeface="Arial"/>
                  <a:ea typeface="微软雅黑"/>
                  <a:cs typeface="+mn-cs"/>
                </a:rPr>
                <a:t> </a:t>
              </a:r>
              <a:r>
                <a:rPr kumimoji="0" lang="zh-CN" altLang="en-US" sz="1400" b="0" i="0" u="none" strike="noStrike" kern="1200" cap="none" spc="0" normalizeH="0" baseline="0" noProof="0" dirty="0">
                  <a:ln>
                    <a:noFill/>
                  </a:ln>
                  <a:solidFill>
                    <a:srgbClr val="FFFFFF"/>
                  </a:solidFill>
                  <a:effectLst/>
                  <a:uLnTx/>
                  <a:uFillTx/>
                  <a:latin typeface="Arial"/>
                  <a:ea typeface="微软雅黑"/>
                  <a:cs typeface="+mn-cs"/>
                </a:rPr>
                <a:t>亿</a:t>
              </a:r>
              <a:endParaRPr kumimoji="0" lang="en-US" altLang="zh-CN" sz="14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0" name="文本框 19">
              <a:extLst>
                <a:ext uri="{FF2B5EF4-FFF2-40B4-BE49-F238E27FC236}">
                  <a16:creationId xmlns:a16="http://schemas.microsoft.com/office/drawing/2014/main" id="{B4C60B96-2170-4E21-8268-D0B925A59D43}"/>
                </a:ext>
              </a:extLst>
            </p:cNvPr>
            <p:cNvSpPr txBox="1"/>
            <p:nvPr/>
          </p:nvSpPr>
          <p:spPr>
            <a:xfrm>
              <a:off x="4289350" y="2932956"/>
              <a:ext cx="800219"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微软雅黑"/>
                  <a:cs typeface="+mn-cs"/>
                </a:rPr>
                <a:t>B</a:t>
              </a:r>
              <a:r>
                <a:rPr kumimoji="0" lang="zh-CN" altLang="en-US" sz="1800" b="0" i="0" u="none" strike="noStrike" kern="1200" cap="none" spc="0" normalizeH="0" baseline="0" noProof="0" dirty="0">
                  <a:ln>
                    <a:noFill/>
                  </a:ln>
                  <a:solidFill>
                    <a:srgbClr val="FFFFFF"/>
                  </a:solidFill>
                  <a:effectLst/>
                  <a:uLnTx/>
                  <a:uFillTx/>
                  <a:latin typeface="Arial"/>
                  <a:ea typeface="微软雅黑"/>
                  <a:cs typeface="+mn-cs"/>
                </a:rPr>
                <a:t>平台</a:t>
              </a:r>
            </a:p>
          </p:txBody>
        </p:sp>
      </p:grpSp>
      <p:grpSp>
        <p:nvGrpSpPr>
          <p:cNvPr id="35" name="组合 34">
            <a:extLst>
              <a:ext uri="{FF2B5EF4-FFF2-40B4-BE49-F238E27FC236}">
                <a16:creationId xmlns:a16="http://schemas.microsoft.com/office/drawing/2014/main" id="{E017D29D-E801-4CDE-9C23-C1DED354197D}"/>
              </a:ext>
            </a:extLst>
          </p:cNvPr>
          <p:cNvGrpSpPr/>
          <p:nvPr/>
        </p:nvGrpSpPr>
        <p:grpSpPr>
          <a:xfrm>
            <a:off x="6554422" y="1690158"/>
            <a:ext cx="1896240" cy="1896240"/>
            <a:chOff x="6554422" y="1781601"/>
            <a:chExt cx="1896240" cy="1896240"/>
          </a:xfrm>
        </p:grpSpPr>
        <p:sp>
          <p:nvSpPr>
            <p:cNvPr id="7" name="椭圆 6">
              <a:extLst>
                <a:ext uri="{FF2B5EF4-FFF2-40B4-BE49-F238E27FC236}">
                  <a16:creationId xmlns:a16="http://schemas.microsoft.com/office/drawing/2014/main" id="{E381FCDD-959D-468F-92B7-3312EBF6AE0A}"/>
                </a:ext>
              </a:extLst>
            </p:cNvPr>
            <p:cNvSpPr/>
            <p:nvPr/>
          </p:nvSpPr>
          <p:spPr>
            <a:xfrm>
              <a:off x="6554422" y="1781601"/>
              <a:ext cx="1896240" cy="1896240"/>
            </a:xfrm>
            <a:prstGeom prst="ellipse">
              <a:avLst/>
            </a:prstGeom>
            <a:solidFill>
              <a:schemeClr val="accent5"/>
            </a:solidFill>
            <a:ln>
              <a:noFill/>
            </a:ln>
            <a:effectLst>
              <a:outerShdw blurRad="292100" algn="ctr" rotWithShape="0">
                <a:schemeClr val="accent4">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1" name="文本框 20">
              <a:extLst>
                <a:ext uri="{FF2B5EF4-FFF2-40B4-BE49-F238E27FC236}">
                  <a16:creationId xmlns:a16="http://schemas.microsoft.com/office/drawing/2014/main" id="{AAB0C1C5-50A4-43CB-A851-AB07A5811F43}"/>
                </a:ext>
              </a:extLst>
            </p:cNvPr>
            <p:cNvSpPr txBox="1"/>
            <p:nvPr/>
          </p:nvSpPr>
          <p:spPr>
            <a:xfrm>
              <a:off x="6672828" y="2087146"/>
              <a:ext cx="1659429" cy="930768"/>
            </a:xfrm>
            <a:prstGeom prst="rect">
              <a:avLst/>
            </a:prstGeom>
            <a:noFill/>
          </p:spPr>
          <p:txBody>
            <a:bodyPr wrap="non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FFFFFF"/>
                  </a:solidFill>
                  <a:effectLst/>
                  <a:uLnTx/>
                  <a:uFillTx/>
                  <a:latin typeface="Arial"/>
                  <a:ea typeface="微软雅黑"/>
                  <a:cs typeface="+mn-cs"/>
                </a:rPr>
                <a:t>5.21</a:t>
              </a:r>
              <a:r>
                <a:rPr kumimoji="0" lang="en-US" altLang="zh-CN" sz="1400" b="1" i="0" u="none" strike="noStrike" kern="1200" cap="none" spc="0" normalizeH="0" baseline="0" noProof="0" dirty="0">
                  <a:ln>
                    <a:noFill/>
                  </a:ln>
                  <a:solidFill>
                    <a:srgbClr val="FFFFFF"/>
                  </a:solidFill>
                  <a:effectLst/>
                  <a:uLnTx/>
                  <a:uFillTx/>
                  <a:latin typeface="Arial"/>
                  <a:ea typeface="微软雅黑"/>
                  <a:cs typeface="+mn-cs"/>
                </a:rPr>
                <a:t> </a:t>
              </a:r>
              <a:r>
                <a:rPr kumimoji="0" lang="zh-CN" altLang="en-US" sz="1400" b="0" i="0" u="none" strike="noStrike" kern="1200" cap="none" spc="0" normalizeH="0" baseline="0" noProof="0" dirty="0">
                  <a:ln>
                    <a:noFill/>
                  </a:ln>
                  <a:solidFill>
                    <a:srgbClr val="FFFFFF"/>
                  </a:solidFill>
                  <a:effectLst/>
                  <a:uLnTx/>
                  <a:uFillTx/>
                  <a:latin typeface="Arial"/>
                  <a:ea typeface="微软雅黑"/>
                  <a:cs typeface="+mn-cs"/>
                </a:rPr>
                <a:t>亿</a:t>
              </a:r>
              <a:endParaRPr kumimoji="0" lang="en-US" altLang="zh-CN" sz="14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2" name="文本框 21">
              <a:extLst>
                <a:ext uri="{FF2B5EF4-FFF2-40B4-BE49-F238E27FC236}">
                  <a16:creationId xmlns:a16="http://schemas.microsoft.com/office/drawing/2014/main" id="{1A9CD21F-4935-4A41-B11F-47A832FC1823}"/>
                </a:ext>
              </a:extLst>
            </p:cNvPr>
            <p:cNvSpPr txBox="1"/>
            <p:nvPr/>
          </p:nvSpPr>
          <p:spPr>
            <a:xfrm>
              <a:off x="7096021" y="2932343"/>
              <a:ext cx="813043"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微软雅黑"/>
                  <a:cs typeface="+mn-cs"/>
                </a:rPr>
                <a:t>C</a:t>
              </a:r>
              <a:r>
                <a:rPr kumimoji="0" lang="zh-CN" altLang="en-US" sz="1800" b="0" i="0" u="none" strike="noStrike" kern="1200" cap="none" spc="0" normalizeH="0" baseline="0" noProof="0" dirty="0">
                  <a:ln>
                    <a:noFill/>
                  </a:ln>
                  <a:solidFill>
                    <a:srgbClr val="FFFFFF"/>
                  </a:solidFill>
                  <a:effectLst/>
                  <a:uLnTx/>
                  <a:uFillTx/>
                  <a:latin typeface="Arial"/>
                  <a:ea typeface="微软雅黑"/>
                  <a:cs typeface="+mn-cs"/>
                </a:rPr>
                <a:t>平台</a:t>
              </a:r>
            </a:p>
          </p:txBody>
        </p:sp>
      </p:grpSp>
      <p:grpSp>
        <p:nvGrpSpPr>
          <p:cNvPr id="36" name="组合 35">
            <a:extLst>
              <a:ext uri="{FF2B5EF4-FFF2-40B4-BE49-F238E27FC236}">
                <a16:creationId xmlns:a16="http://schemas.microsoft.com/office/drawing/2014/main" id="{C2A473D5-5A3F-486B-ACC5-00D2A03CB179}"/>
              </a:ext>
            </a:extLst>
          </p:cNvPr>
          <p:cNvGrpSpPr/>
          <p:nvPr/>
        </p:nvGrpSpPr>
        <p:grpSpPr>
          <a:xfrm>
            <a:off x="9367505" y="1690158"/>
            <a:ext cx="1896240" cy="1896240"/>
            <a:chOff x="9367505" y="1781601"/>
            <a:chExt cx="1896240" cy="1896240"/>
          </a:xfrm>
        </p:grpSpPr>
        <p:sp>
          <p:nvSpPr>
            <p:cNvPr id="8" name="椭圆 7">
              <a:extLst>
                <a:ext uri="{FF2B5EF4-FFF2-40B4-BE49-F238E27FC236}">
                  <a16:creationId xmlns:a16="http://schemas.microsoft.com/office/drawing/2014/main" id="{61501959-6E66-44D7-AA8D-E923E87237A3}"/>
                </a:ext>
              </a:extLst>
            </p:cNvPr>
            <p:cNvSpPr/>
            <p:nvPr/>
          </p:nvSpPr>
          <p:spPr>
            <a:xfrm>
              <a:off x="9367505" y="1781601"/>
              <a:ext cx="1896240" cy="1896240"/>
            </a:xfrm>
            <a:prstGeom prst="ellipse">
              <a:avLst/>
            </a:prstGeom>
            <a:solidFill>
              <a:schemeClr val="accent6"/>
            </a:solidFill>
            <a:ln>
              <a:noFill/>
            </a:ln>
            <a:effectLst>
              <a:outerShdw blurRad="266700" algn="ctr" rotWithShape="0">
                <a:schemeClr val="accent6">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文本框 22">
              <a:extLst>
                <a:ext uri="{FF2B5EF4-FFF2-40B4-BE49-F238E27FC236}">
                  <a16:creationId xmlns:a16="http://schemas.microsoft.com/office/drawing/2014/main" id="{44D911A1-A1EB-46A1-8F91-E13016C42CE4}"/>
                </a:ext>
              </a:extLst>
            </p:cNvPr>
            <p:cNvSpPr txBox="1"/>
            <p:nvPr/>
          </p:nvSpPr>
          <p:spPr>
            <a:xfrm>
              <a:off x="9485911" y="2086533"/>
              <a:ext cx="1659429" cy="930768"/>
            </a:xfrm>
            <a:prstGeom prst="rect">
              <a:avLst/>
            </a:prstGeom>
            <a:noFill/>
          </p:spPr>
          <p:txBody>
            <a:bodyPr wrap="non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FFFFFF"/>
                  </a:solidFill>
                  <a:effectLst/>
                  <a:uLnTx/>
                  <a:uFillTx/>
                  <a:latin typeface="Arial"/>
                  <a:ea typeface="微软雅黑"/>
                  <a:cs typeface="+mn-cs"/>
                </a:rPr>
                <a:t>5.80</a:t>
              </a:r>
              <a:r>
                <a:rPr kumimoji="0" lang="en-US" altLang="zh-CN" sz="1400" b="1" i="0" u="none" strike="noStrike" kern="1200" cap="none" spc="0" normalizeH="0" baseline="0" noProof="0" dirty="0">
                  <a:ln>
                    <a:noFill/>
                  </a:ln>
                  <a:solidFill>
                    <a:srgbClr val="FFFFFF"/>
                  </a:solidFill>
                  <a:effectLst/>
                  <a:uLnTx/>
                  <a:uFillTx/>
                  <a:latin typeface="Arial"/>
                  <a:ea typeface="微软雅黑"/>
                  <a:cs typeface="+mn-cs"/>
                </a:rPr>
                <a:t> </a:t>
              </a:r>
              <a:r>
                <a:rPr kumimoji="0" lang="zh-CN" altLang="en-US" sz="1400" b="0" i="0" u="none" strike="noStrike" kern="1200" cap="none" spc="0" normalizeH="0" baseline="0" noProof="0" dirty="0">
                  <a:ln>
                    <a:noFill/>
                  </a:ln>
                  <a:solidFill>
                    <a:srgbClr val="FFFFFF"/>
                  </a:solidFill>
                  <a:effectLst/>
                  <a:uLnTx/>
                  <a:uFillTx/>
                  <a:latin typeface="Arial"/>
                  <a:ea typeface="微软雅黑"/>
                  <a:cs typeface="+mn-cs"/>
                </a:rPr>
                <a:t>亿</a:t>
              </a:r>
              <a:endParaRPr kumimoji="0" lang="en-US" altLang="zh-CN" sz="14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4" name="文本框 23">
              <a:extLst>
                <a:ext uri="{FF2B5EF4-FFF2-40B4-BE49-F238E27FC236}">
                  <a16:creationId xmlns:a16="http://schemas.microsoft.com/office/drawing/2014/main" id="{6C2729DE-E7BC-4E6F-8F5C-C46EC31E0738}"/>
                </a:ext>
              </a:extLst>
            </p:cNvPr>
            <p:cNvSpPr txBox="1"/>
            <p:nvPr/>
          </p:nvSpPr>
          <p:spPr>
            <a:xfrm>
              <a:off x="9909104" y="2931730"/>
              <a:ext cx="813043"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微软雅黑"/>
                  <a:cs typeface="+mn-cs"/>
                </a:rPr>
                <a:t>D</a:t>
              </a:r>
              <a:r>
                <a:rPr kumimoji="0" lang="zh-CN" altLang="en-US" sz="1800" b="0" i="0" u="none" strike="noStrike" kern="1200" cap="none" spc="0" normalizeH="0" baseline="0" noProof="0" dirty="0">
                  <a:ln>
                    <a:noFill/>
                  </a:ln>
                  <a:solidFill>
                    <a:srgbClr val="FFFFFF"/>
                  </a:solidFill>
                  <a:effectLst/>
                  <a:uLnTx/>
                  <a:uFillTx/>
                  <a:latin typeface="Arial"/>
                  <a:ea typeface="微软雅黑"/>
                  <a:cs typeface="+mn-cs"/>
                </a:rPr>
                <a:t>平台</a:t>
              </a:r>
            </a:p>
          </p:txBody>
        </p:sp>
      </p:grpSp>
      <p:sp>
        <p:nvSpPr>
          <p:cNvPr id="25" name="文本框 24">
            <a:extLst>
              <a:ext uri="{FF2B5EF4-FFF2-40B4-BE49-F238E27FC236}">
                <a16:creationId xmlns:a16="http://schemas.microsoft.com/office/drawing/2014/main" id="{E11CCAE5-26E0-4073-9EE7-FC1C9E4909CC}"/>
              </a:ext>
            </a:extLst>
          </p:cNvPr>
          <p:cNvSpPr txBox="1"/>
          <p:nvPr/>
        </p:nvSpPr>
        <p:spPr>
          <a:xfrm>
            <a:off x="4503257" y="959922"/>
            <a:ext cx="3185487" cy="39658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微软雅黑"/>
                <a:ea typeface="微软雅黑"/>
                <a:cs typeface="+mn-cs"/>
              </a:rPr>
              <a:t>新媒体头部平台月活用户规模</a:t>
            </a:r>
          </a:p>
        </p:txBody>
      </p:sp>
      <p:sp>
        <p:nvSpPr>
          <p:cNvPr id="27" name="矩形: 圆角 26">
            <a:extLst>
              <a:ext uri="{FF2B5EF4-FFF2-40B4-BE49-F238E27FC236}">
                <a16:creationId xmlns:a16="http://schemas.microsoft.com/office/drawing/2014/main" id="{5DDC6797-FB08-4C80-A86E-926E207A47B4}"/>
              </a:ext>
            </a:extLst>
          </p:cNvPr>
          <p:cNvSpPr/>
          <p:nvPr/>
        </p:nvSpPr>
        <p:spPr>
          <a:xfrm>
            <a:off x="928254" y="4208106"/>
            <a:ext cx="10335491" cy="1800808"/>
          </a:xfrm>
          <a:prstGeom prst="roundRect">
            <a:avLst>
              <a:gd name="adj" fmla="val 7851"/>
            </a:avLst>
          </a:prstGeom>
          <a:solidFill>
            <a:schemeClr val="accent2"/>
          </a:solidFill>
          <a:ln>
            <a:noFill/>
          </a:ln>
          <a:effectLst>
            <a:outerShdw blurRad="254000" sx="101000" sy="101000" algn="ctr" rotWithShape="0">
              <a:schemeClr val="accent3">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文本框 25">
            <a:extLst>
              <a:ext uri="{FF2B5EF4-FFF2-40B4-BE49-F238E27FC236}">
                <a16:creationId xmlns:a16="http://schemas.microsoft.com/office/drawing/2014/main" id="{90D76FDA-76EC-4413-B163-AC2D353A09B8}"/>
              </a:ext>
            </a:extLst>
          </p:cNvPr>
          <p:cNvSpPr txBox="1"/>
          <p:nvPr/>
        </p:nvSpPr>
        <p:spPr>
          <a:xfrm>
            <a:off x="1164014" y="4837796"/>
            <a:ext cx="9863973" cy="953274"/>
          </a:xfrm>
          <a:prstGeom prst="rect">
            <a:avLst/>
          </a:prstGeom>
          <a:noFill/>
        </p:spPr>
        <p:txBody>
          <a:bodyPr wrap="square" rtlCol="0">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对比</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70</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后和</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00</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后，高考和天问一号火星探测成为他们共同关注的话题，除此之外，</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70</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后对</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A</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公司状告</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B</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公司、美股暴跌、马拉多纳去世等保持高度关注，</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00</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后则更喜欢创造营</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2020</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和</a:t>
            </a:r>
            <a:r>
              <a:rPr kumimoji="0" lang="en-US" altLang="zh-CN" sz="1600" b="0" i="0" u="none" strike="noStrike" kern="1200" cap="none" spc="0" normalizeH="0" baseline="0" noProof="0" dirty="0">
                <a:ln>
                  <a:noFill/>
                </a:ln>
                <a:solidFill>
                  <a:srgbClr val="FFFFFF"/>
                </a:solidFill>
                <a:effectLst/>
                <a:uLnTx/>
                <a:uFillTx/>
                <a:latin typeface="Arial"/>
                <a:ea typeface="微软雅黑"/>
                <a:cs typeface="+mn-cs"/>
              </a:rPr>
              <a:t>2020KPL</a:t>
            </a:r>
            <a:r>
              <a:rPr kumimoji="0" lang="zh-CN" altLang="en-US" sz="1600" b="0" i="0" u="none" strike="noStrike" kern="1200" cap="none" spc="0" normalizeH="0" baseline="0" noProof="0" dirty="0">
                <a:ln>
                  <a:noFill/>
                </a:ln>
                <a:solidFill>
                  <a:srgbClr val="FFFFFF"/>
                </a:solidFill>
                <a:effectLst/>
                <a:uLnTx/>
                <a:uFillTx/>
                <a:latin typeface="Arial"/>
                <a:ea typeface="微软雅黑"/>
                <a:cs typeface="+mn-cs"/>
              </a:rPr>
              <a:t>秋季赛，并作为主力人群参与到流行热梗的传播中</a:t>
            </a:r>
          </a:p>
        </p:txBody>
      </p:sp>
      <p:sp>
        <p:nvSpPr>
          <p:cNvPr id="28" name="文本框 27">
            <a:extLst>
              <a:ext uri="{FF2B5EF4-FFF2-40B4-BE49-F238E27FC236}">
                <a16:creationId xmlns:a16="http://schemas.microsoft.com/office/drawing/2014/main" id="{4FD4C7BE-0E5C-403B-AE44-55098F349203}"/>
              </a:ext>
            </a:extLst>
          </p:cNvPr>
          <p:cNvSpPr txBox="1"/>
          <p:nvPr/>
        </p:nvSpPr>
        <p:spPr>
          <a:xfrm>
            <a:off x="3722594" y="4398010"/>
            <a:ext cx="4746812" cy="39658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rPr>
              <a:t>70&amp;80</a:t>
            </a: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后“泛社会”；</a:t>
            </a:r>
            <a:r>
              <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rPr>
              <a:t>90&amp;00</a:t>
            </a: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后“泛娱乐”</a:t>
            </a:r>
          </a:p>
        </p:txBody>
      </p:sp>
    </p:spTree>
    <p:extLst>
      <p:ext uri="{BB962C8B-B14F-4D97-AF65-F5344CB8AC3E}">
        <p14:creationId xmlns:p14="http://schemas.microsoft.com/office/powerpoint/2010/main" val="708479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575FEC2-DDF2-4A81-A36C-9E28D328E6C2}"/>
              </a:ext>
            </a:extLst>
          </p:cNvPr>
          <p:cNvSpPr>
            <a:spLocks noGrp="1"/>
          </p:cNvSpPr>
          <p:nvPr>
            <p:ph type="body" sz="quarter" idx="10"/>
          </p:nvPr>
        </p:nvSpPr>
        <p:spPr/>
        <p:txBody>
          <a:bodyPr/>
          <a:lstStyle/>
          <a:p>
            <a:r>
              <a:rPr lang="zh-CN" altLang="en-US" dirty="0"/>
              <a:t>用户拥有多重社交媒体配置</a:t>
            </a:r>
          </a:p>
        </p:txBody>
      </p:sp>
      <p:sp>
        <p:nvSpPr>
          <p:cNvPr id="3" name="椭圆 2">
            <a:extLst>
              <a:ext uri="{FF2B5EF4-FFF2-40B4-BE49-F238E27FC236}">
                <a16:creationId xmlns:a16="http://schemas.microsoft.com/office/drawing/2014/main" id="{1F10B403-9970-4424-9D2A-5413DABF420C}"/>
              </a:ext>
            </a:extLst>
          </p:cNvPr>
          <p:cNvSpPr/>
          <p:nvPr/>
        </p:nvSpPr>
        <p:spPr>
          <a:xfrm>
            <a:off x="2194560" y="2147782"/>
            <a:ext cx="1564006" cy="15640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文本框 3">
            <a:extLst>
              <a:ext uri="{FF2B5EF4-FFF2-40B4-BE49-F238E27FC236}">
                <a16:creationId xmlns:a16="http://schemas.microsoft.com/office/drawing/2014/main" id="{76AB7757-2371-4BE9-8595-B06A81D1B12F}"/>
              </a:ext>
            </a:extLst>
          </p:cNvPr>
          <p:cNvSpPr txBox="1"/>
          <p:nvPr/>
        </p:nvSpPr>
        <p:spPr>
          <a:xfrm>
            <a:off x="2653398" y="3021225"/>
            <a:ext cx="646331"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a:ea typeface="微软雅黑"/>
                <a:cs typeface="+mn-cs"/>
              </a:rPr>
              <a:t>用户</a:t>
            </a:r>
          </a:p>
        </p:txBody>
      </p:sp>
      <p:sp>
        <p:nvSpPr>
          <p:cNvPr id="5" name="椭圆 4">
            <a:extLst>
              <a:ext uri="{FF2B5EF4-FFF2-40B4-BE49-F238E27FC236}">
                <a16:creationId xmlns:a16="http://schemas.microsoft.com/office/drawing/2014/main" id="{225F26B3-374C-484D-93CE-04D1725DE96A}"/>
              </a:ext>
            </a:extLst>
          </p:cNvPr>
          <p:cNvSpPr/>
          <p:nvPr/>
        </p:nvSpPr>
        <p:spPr>
          <a:xfrm>
            <a:off x="5313997" y="2147782"/>
            <a:ext cx="1564006" cy="15640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文本框 5">
            <a:extLst>
              <a:ext uri="{FF2B5EF4-FFF2-40B4-BE49-F238E27FC236}">
                <a16:creationId xmlns:a16="http://schemas.microsoft.com/office/drawing/2014/main" id="{4C520B4E-56D2-4166-8BF2-A3DAB6DA7049}"/>
              </a:ext>
            </a:extLst>
          </p:cNvPr>
          <p:cNvSpPr txBox="1"/>
          <p:nvPr/>
        </p:nvSpPr>
        <p:spPr>
          <a:xfrm>
            <a:off x="5542002" y="3021225"/>
            <a:ext cx="1107996"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a:ea typeface="微软雅黑"/>
                <a:cs typeface="+mn-cs"/>
              </a:rPr>
              <a:t>时间成本</a:t>
            </a:r>
          </a:p>
        </p:txBody>
      </p:sp>
      <p:sp>
        <p:nvSpPr>
          <p:cNvPr id="7" name="椭圆 6">
            <a:extLst>
              <a:ext uri="{FF2B5EF4-FFF2-40B4-BE49-F238E27FC236}">
                <a16:creationId xmlns:a16="http://schemas.microsoft.com/office/drawing/2014/main" id="{B2848DBC-DAE3-409A-9114-83E807BB7BB9}"/>
              </a:ext>
            </a:extLst>
          </p:cNvPr>
          <p:cNvSpPr/>
          <p:nvPr/>
        </p:nvSpPr>
        <p:spPr>
          <a:xfrm>
            <a:off x="8433434" y="1032510"/>
            <a:ext cx="1564006" cy="15640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文本框 7">
            <a:extLst>
              <a:ext uri="{FF2B5EF4-FFF2-40B4-BE49-F238E27FC236}">
                <a16:creationId xmlns:a16="http://schemas.microsoft.com/office/drawing/2014/main" id="{D8ADDF37-C479-48D4-8E4A-7EDCD07B0853}"/>
              </a:ext>
            </a:extLst>
          </p:cNvPr>
          <p:cNvSpPr txBox="1"/>
          <p:nvPr/>
        </p:nvSpPr>
        <p:spPr>
          <a:xfrm>
            <a:off x="8661439" y="1905953"/>
            <a:ext cx="1107996"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a:ea typeface="微软雅黑"/>
                <a:cs typeface="+mn-cs"/>
              </a:rPr>
              <a:t>网络关系</a:t>
            </a:r>
          </a:p>
        </p:txBody>
      </p:sp>
      <p:sp>
        <p:nvSpPr>
          <p:cNvPr id="9" name="椭圆 8">
            <a:extLst>
              <a:ext uri="{FF2B5EF4-FFF2-40B4-BE49-F238E27FC236}">
                <a16:creationId xmlns:a16="http://schemas.microsoft.com/office/drawing/2014/main" id="{35FC00BD-69F2-42BD-9BD2-81AD06F144CC}"/>
              </a:ext>
            </a:extLst>
          </p:cNvPr>
          <p:cNvSpPr/>
          <p:nvPr/>
        </p:nvSpPr>
        <p:spPr>
          <a:xfrm>
            <a:off x="8433434" y="3105045"/>
            <a:ext cx="1564006" cy="15640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文本框 9">
            <a:extLst>
              <a:ext uri="{FF2B5EF4-FFF2-40B4-BE49-F238E27FC236}">
                <a16:creationId xmlns:a16="http://schemas.microsoft.com/office/drawing/2014/main" id="{0F066633-374D-402E-9419-0BF5F4EA4258}"/>
              </a:ext>
            </a:extLst>
          </p:cNvPr>
          <p:cNvSpPr txBox="1"/>
          <p:nvPr/>
        </p:nvSpPr>
        <p:spPr>
          <a:xfrm>
            <a:off x="8776856" y="3978488"/>
            <a:ext cx="877163" cy="396134"/>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a:ea typeface="微软雅黑"/>
                <a:cs typeface="+mn-cs"/>
              </a:rPr>
              <a:t>信息流</a:t>
            </a:r>
          </a:p>
        </p:txBody>
      </p:sp>
      <p:sp>
        <p:nvSpPr>
          <p:cNvPr id="16" name="箭头: 右 15">
            <a:extLst>
              <a:ext uri="{FF2B5EF4-FFF2-40B4-BE49-F238E27FC236}">
                <a16:creationId xmlns:a16="http://schemas.microsoft.com/office/drawing/2014/main" id="{140B411A-9CEE-4CAC-B22F-BCD02D94CDFE}"/>
              </a:ext>
            </a:extLst>
          </p:cNvPr>
          <p:cNvSpPr/>
          <p:nvPr/>
        </p:nvSpPr>
        <p:spPr>
          <a:xfrm>
            <a:off x="4320941" y="2763320"/>
            <a:ext cx="430680" cy="3095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箭头: 右 16">
            <a:extLst>
              <a:ext uri="{FF2B5EF4-FFF2-40B4-BE49-F238E27FC236}">
                <a16:creationId xmlns:a16="http://schemas.microsoft.com/office/drawing/2014/main" id="{9901460D-E9C6-4704-9183-5646BB6B2EDF}"/>
              </a:ext>
            </a:extLst>
          </p:cNvPr>
          <p:cNvSpPr/>
          <p:nvPr/>
        </p:nvSpPr>
        <p:spPr>
          <a:xfrm rot="20403637">
            <a:off x="7494510" y="2191703"/>
            <a:ext cx="430680" cy="3095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箭头: 右 24">
            <a:extLst>
              <a:ext uri="{FF2B5EF4-FFF2-40B4-BE49-F238E27FC236}">
                <a16:creationId xmlns:a16="http://schemas.microsoft.com/office/drawing/2014/main" id="{A3BF33F6-88A3-4C9C-A462-986AC9ACC27C}"/>
              </a:ext>
            </a:extLst>
          </p:cNvPr>
          <p:cNvSpPr/>
          <p:nvPr/>
        </p:nvSpPr>
        <p:spPr>
          <a:xfrm rot="1100401" flipV="1">
            <a:off x="7494510" y="3274217"/>
            <a:ext cx="430680" cy="3095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7" name="图形 26" descr="传输 轮廓">
            <a:extLst>
              <a:ext uri="{FF2B5EF4-FFF2-40B4-BE49-F238E27FC236}">
                <a16:creationId xmlns:a16="http://schemas.microsoft.com/office/drawing/2014/main" id="{62415DAD-BC33-4FA0-9A89-358998CADF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8920323" y="3321370"/>
            <a:ext cx="590229" cy="590229"/>
          </a:xfrm>
          <a:prstGeom prst="rect">
            <a:avLst/>
          </a:prstGeom>
        </p:spPr>
      </p:pic>
      <p:pic>
        <p:nvPicPr>
          <p:cNvPr id="29" name="图形 28" descr="网络图 轮廓">
            <a:extLst>
              <a:ext uri="{FF2B5EF4-FFF2-40B4-BE49-F238E27FC236}">
                <a16:creationId xmlns:a16="http://schemas.microsoft.com/office/drawing/2014/main" id="{6F7A8B39-6D5C-44A2-AF72-8E261CFED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92943" y="1236517"/>
            <a:ext cx="644989" cy="644989"/>
          </a:xfrm>
          <a:prstGeom prst="rect">
            <a:avLst/>
          </a:prstGeom>
        </p:spPr>
      </p:pic>
      <p:pic>
        <p:nvPicPr>
          <p:cNvPr id="31" name="图形 30" descr="时钟 轮廓">
            <a:extLst>
              <a:ext uri="{FF2B5EF4-FFF2-40B4-BE49-F238E27FC236}">
                <a16:creationId xmlns:a16="http://schemas.microsoft.com/office/drawing/2014/main" id="{5B2D71F6-7DE1-4017-8370-F5F68A9EF4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3506" y="2356643"/>
            <a:ext cx="644989" cy="644989"/>
          </a:xfrm>
          <a:prstGeom prst="rect">
            <a:avLst/>
          </a:prstGeom>
        </p:spPr>
      </p:pic>
      <p:pic>
        <p:nvPicPr>
          <p:cNvPr id="33" name="图形 32" descr="用户 轮廓">
            <a:extLst>
              <a:ext uri="{FF2B5EF4-FFF2-40B4-BE49-F238E27FC236}">
                <a16:creationId xmlns:a16="http://schemas.microsoft.com/office/drawing/2014/main" id="{771353FF-5F74-4D7F-A9AF-F554C94BB6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54069" y="2356643"/>
            <a:ext cx="644989" cy="644989"/>
          </a:xfrm>
          <a:prstGeom prst="rect">
            <a:avLst/>
          </a:prstGeom>
        </p:spPr>
      </p:pic>
      <p:sp>
        <p:nvSpPr>
          <p:cNvPr id="34" name="文本框 33">
            <a:extLst>
              <a:ext uri="{FF2B5EF4-FFF2-40B4-BE49-F238E27FC236}">
                <a16:creationId xmlns:a16="http://schemas.microsoft.com/office/drawing/2014/main" id="{5D08C6B8-D0DC-4291-B58B-A2F2E03206F6}"/>
              </a:ext>
            </a:extLst>
          </p:cNvPr>
          <p:cNvSpPr txBox="1"/>
          <p:nvPr/>
        </p:nvSpPr>
        <p:spPr>
          <a:xfrm>
            <a:off x="2337305" y="5105259"/>
            <a:ext cx="7517391" cy="1248740"/>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用户普遍配置多个社交媒体账号，根据自己的使用习惯和需求分摊时间成本。随着社交媒体垂直化发展，用户在不同平台获得、建构具有差异化的信息流和网络关系。因此，个体社交媒体配置方式影响其在一定时间成本下的信息获取能力和网络交往行为</a:t>
            </a:r>
          </a:p>
        </p:txBody>
      </p:sp>
    </p:spTree>
    <p:extLst>
      <p:ext uri="{BB962C8B-B14F-4D97-AF65-F5344CB8AC3E}">
        <p14:creationId xmlns:p14="http://schemas.microsoft.com/office/powerpoint/2010/main" val="6947195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A033E97-7526-4D22-90A9-5F29CFAFA2BD}"/>
              </a:ext>
            </a:extLst>
          </p:cNvPr>
          <p:cNvSpPr>
            <a:spLocks noGrp="1"/>
          </p:cNvSpPr>
          <p:nvPr>
            <p:ph type="body" sz="quarter" idx="10"/>
          </p:nvPr>
        </p:nvSpPr>
        <p:spPr/>
        <p:txBody>
          <a:bodyPr/>
          <a:lstStyle/>
          <a:p>
            <a:r>
              <a:rPr lang="zh-CN" altLang="en-US" dirty="0"/>
              <a:t>平台调性带来高情感粘性</a:t>
            </a:r>
          </a:p>
        </p:txBody>
      </p:sp>
      <p:sp>
        <p:nvSpPr>
          <p:cNvPr id="7" name="椭圆 6">
            <a:extLst>
              <a:ext uri="{FF2B5EF4-FFF2-40B4-BE49-F238E27FC236}">
                <a16:creationId xmlns:a16="http://schemas.microsoft.com/office/drawing/2014/main" id="{A3E14E29-1EC3-43B4-B541-21D0B2B21B0E}"/>
              </a:ext>
            </a:extLst>
          </p:cNvPr>
          <p:cNvSpPr/>
          <p:nvPr/>
        </p:nvSpPr>
        <p:spPr>
          <a:xfrm>
            <a:off x="1905093" y="2795910"/>
            <a:ext cx="2048548" cy="280944"/>
          </a:xfrm>
          <a:prstGeom prst="ellipse">
            <a:avLst/>
          </a:prstGeom>
          <a:gradFill>
            <a:gsLst>
              <a:gs pos="0">
                <a:schemeClr val="accent2">
                  <a:alpha val="0"/>
                </a:schemeClr>
              </a:gs>
              <a:gs pos="100000">
                <a:schemeClr val="accent2">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椭圆 9">
            <a:extLst>
              <a:ext uri="{FF2B5EF4-FFF2-40B4-BE49-F238E27FC236}">
                <a16:creationId xmlns:a16="http://schemas.microsoft.com/office/drawing/2014/main" id="{A94D5F8A-005F-4F66-817A-A5E24123570E}"/>
              </a:ext>
            </a:extLst>
          </p:cNvPr>
          <p:cNvSpPr/>
          <p:nvPr/>
        </p:nvSpPr>
        <p:spPr>
          <a:xfrm>
            <a:off x="1743444" y="2768794"/>
            <a:ext cx="2371846" cy="350415"/>
          </a:xfrm>
          <a:prstGeom prst="ellipse">
            <a:avLst/>
          </a:prstGeom>
          <a:noFill/>
          <a:ln w="6350">
            <a:gradFill>
              <a:gsLst>
                <a:gs pos="0">
                  <a:schemeClr val="accent2">
                    <a:alpha val="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文本框 5">
            <a:extLst>
              <a:ext uri="{FF2B5EF4-FFF2-40B4-BE49-F238E27FC236}">
                <a16:creationId xmlns:a16="http://schemas.microsoft.com/office/drawing/2014/main" id="{7DCC55C1-72BC-44DD-AA6B-2041B3639855}"/>
              </a:ext>
            </a:extLst>
          </p:cNvPr>
          <p:cNvSpPr txBox="1"/>
          <p:nvPr/>
        </p:nvSpPr>
        <p:spPr>
          <a:xfrm>
            <a:off x="1965001" y="1656705"/>
            <a:ext cx="1928733" cy="1098506"/>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6000" b="1" i="0" u="none" strike="noStrike" kern="1200" cap="none" spc="0" normalizeH="0" baseline="0" noProof="0" dirty="0">
                <a:ln>
                  <a:noFill/>
                </a:ln>
                <a:gradFill>
                  <a:gsLst>
                    <a:gs pos="0">
                      <a:srgbClr val="3C6EFD"/>
                    </a:gs>
                    <a:gs pos="100000">
                      <a:srgbClr val="5BA1E7"/>
                    </a:gs>
                  </a:gsLst>
                  <a:lin ang="5400000" scaled="1"/>
                </a:gradFill>
                <a:effectLst/>
                <a:uLnTx/>
                <a:uFillTx/>
                <a:latin typeface="Arial"/>
                <a:ea typeface="微软雅黑"/>
                <a:cs typeface="+mn-cs"/>
              </a:rPr>
              <a:t>175</a:t>
            </a:r>
            <a:r>
              <a:rPr kumimoji="0" lang="en-US" altLang="zh-CN" sz="1400" b="0" i="0" u="none" strike="noStrike" kern="1200" cap="none" spc="0" normalizeH="0" baseline="0" noProof="0" dirty="0">
                <a:ln>
                  <a:noFill/>
                </a:ln>
                <a:solidFill>
                  <a:srgbClr val="000000"/>
                </a:solidFill>
                <a:effectLst/>
                <a:uLnTx/>
                <a:uFillTx/>
                <a:latin typeface="Arial"/>
                <a:ea typeface="微软雅黑"/>
                <a:cs typeface="+mn-cs"/>
              </a:rPr>
              <a:t> </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小时</a:t>
            </a:r>
          </a:p>
        </p:txBody>
      </p:sp>
      <p:sp>
        <p:nvSpPr>
          <p:cNvPr id="8" name="文本框 7">
            <a:extLst>
              <a:ext uri="{FF2B5EF4-FFF2-40B4-BE49-F238E27FC236}">
                <a16:creationId xmlns:a16="http://schemas.microsoft.com/office/drawing/2014/main" id="{4F337649-FB6E-4F30-BF81-6C1D43B1050C}"/>
              </a:ext>
            </a:extLst>
          </p:cNvPr>
          <p:cNvSpPr txBox="1"/>
          <p:nvPr/>
        </p:nvSpPr>
        <p:spPr>
          <a:xfrm>
            <a:off x="1953780" y="2574039"/>
            <a:ext cx="1951175"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Z</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世代月均上网时长</a:t>
            </a:r>
          </a:p>
        </p:txBody>
      </p:sp>
      <p:sp>
        <p:nvSpPr>
          <p:cNvPr id="11" name="椭圆 10">
            <a:extLst>
              <a:ext uri="{FF2B5EF4-FFF2-40B4-BE49-F238E27FC236}">
                <a16:creationId xmlns:a16="http://schemas.microsoft.com/office/drawing/2014/main" id="{28E5D92E-B6E3-4FF0-A3A3-EA0A5A0CB75D}"/>
              </a:ext>
            </a:extLst>
          </p:cNvPr>
          <p:cNvSpPr/>
          <p:nvPr/>
        </p:nvSpPr>
        <p:spPr>
          <a:xfrm>
            <a:off x="1905093" y="4785952"/>
            <a:ext cx="2048548" cy="280944"/>
          </a:xfrm>
          <a:prstGeom prst="ellipse">
            <a:avLst/>
          </a:prstGeom>
          <a:gradFill>
            <a:gsLst>
              <a:gs pos="0">
                <a:schemeClr val="accent2">
                  <a:alpha val="0"/>
                </a:schemeClr>
              </a:gs>
              <a:gs pos="100000">
                <a:schemeClr val="accent2">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椭圆 11">
            <a:extLst>
              <a:ext uri="{FF2B5EF4-FFF2-40B4-BE49-F238E27FC236}">
                <a16:creationId xmlns:a16="http://schemas.microsoft.com/office/drawing/2014/main" id="{B9A246FC-6FB4-4101-94D9-FC53D7897F5D}"/>
              </a:ext>
            </a:extLst>
          </p:cNvPr>
          <p:cNvSpPr/>
          <p:nvPr/>
        </p:nvSpPr>
        <p:spPr>
          <a:xfrm>
            <a:off x="1743444" y="4758836"/>
            <a:ext cx="2371846" cy="350415"/>
          </a:xfrm>
          <a:prstGeom prst="ellipse">
            <a:avLst/>
          </a:prstGeom>
          <a:noFill/>
          <a:ln w="6350">
            <a:gradFill>
              <a:gsLst>
                <a:gs pos="0">
                  <a:schemeClr val="accent2">
                    <a:alpha val="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文本框 12">
            <a:extLst>
              <a:ext uri="{FF2B5EF4-FFF2-40B4-BE49-F238E27FC236}">
                <a16:creationId xmlns:a16="http://schemas.microsoft.com/office/drawing/2014/main" id="{63DDF453-648A-488B-9239-7159B15ABA72}"/>
              </a:ext>
            </a:extLst>
          </p:cNvPr>
          <p:cNvSpPr txBox="1"/>
          <p:nvPr/>
        </p:nvSpPr>
        <p:spPr>
          <a:xfrm>
            <a:off x="2179001" y="3646747"/>
            <a:ext cx="1500732" cy="1098506"/>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6000" b="1" i="0" u="none" strike="noStrike" kern="1200" cap="none" spc="0" normalizeH="0" baseline="0" noProof="0" dirty="0">
                <a:ln>
                  <a:noFill/>
                </a:ln>
                <a:gradFill>
                  <a:gsLst>
                    <a:gs pos="0">
                      <a:srgbClr val="3C6EFD"/>
                    </a:gs>
                    <a:gs pos="100000">
                      <a:srgbClr val="5BA1E7"/>
                    </a:gs>
                  </a:gsLst>
                  <a:lin ang="5400000" scaled="1"/>
                </a:gradFill>
                <a:effectLst/>
                <a:uLnTx/>
                <a:uFillTx/>
                <a:latin typeface="Arial"/>
                <a:ea typeface="微软雅黑"/>
                <a:cs typeface="+mn-cs"/>
              </a:rPr>
              <a:t>35</a:t>
            </a:r>
            <a:r>
              <a:rPr kumimoji="0" lang="en-US" altLang="zh-CN" sz="1400" b="0" i="0" u="none" strike="noStrike" kern="1200" cap="none" spc="0" normalizeH="0" baseline="0" noProof="0" dirty="0">
                <a:ln>
                  <a:noFill/>
                </a:ln>
                <a:solidFill>
                  <a:srgbClr val="000000"/>
                </a:solidFill>
                <a:effectLst/>
                <a:uLnTx/>
                <a:uFillTx/>
                <a:latin typeface="Arial"/>
                <a:ea typeface="微软雅黑"/>
                <a:cs typeface="+mn-cs"/>
              </a:rPr>
              <a:t> </a:t>
            </a: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小时</a:t>
            </a:r>
          </a:p>
        </p:txBody>
      </p:sp>
      <p:sp>
        <p:nvSpPr>
          <p:cNvPr id="14" name="文本框 13">
            <a:extLst>
              <a:ext uri="{FF2B5EF4-FFF2-40B4-BE49-F238E27FC236}">
                <a16:creationId xmlns:a16="http://schemas.microsoft.com/office/drawing/2014/main" id="{12321681-74C6-45E7-80D9-35A12CCD19CE}"/>
              </a:ext>
            </a:extLst>
          </p:cNvPr>
          <p:cNvSpPr txBox="1"/>
          <p:nvPr/>
        </p:nvSpPr>
        <p:spPr>
          <a:xfrm>
            <a:off x="2016297" y="4564081"/>
            <a:ext cx="1826141"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全网月均上网时长</a:t>
            </a:r>
          </a:p>
        </p:txBody>
      </p:sp>
      <p:sp>
        <p:nvSpPr>
          <p:cNvPr id="15" name="椭圆 14">
            <a:extLst>
              <a:ext uri="{FF2B5EF4-FFF2-40B4-BE49-F238E27FC236}">
                <a16:creationId xmlns:a16="http://schemas.microsoft.com/office/drawing/2014/main" id="{CE5AE8FE-CA61-4F68-B4D5-2BEF67CDC246}"/>
              </a:ext>
            </a:extLst>
          </p:cNvPr>
          <p:cNvSpPr/>
          <p:nvPr/>
        </p:nvSpPr>
        <p:spPr>
          <a:xfrm>
            <a:off x="8238359" y="2795910"/>
            <a:ext cx="2048548" cy="280944"/>
          </a:xfrm>
          <a:prstGeom prst="ellipse">
            <a:avLst/>
          </a:prstGeom>
          <a:gradFill>
            <a:gsLst>
              <a:gs pos="0">
                <a:schemeClr val="accent2">
                  <a:alpha val="0"/>
                </a:schemeClr>
              </a:gs>
              <a:gs pos="100000">
                <a:schemeClr val="accent2">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椭圆 15">
            <a:extLst>
              <a:ext uri="{FF2B5EF4-FFF2-40B4-BE49-F238E27FC236}">
                <a16:creationId xmlns:a16="http://schemas.microsoft.com/office/drawing/2014/main" id="{0A04607B-8271-4E40-92BF-451385EC2692}"/>
              </a:ext>
            </a:extLst>
          </p:cNvPr>
          <p:cNvSpPr/>
          <p:nvPr/>
        </p:nvSpPr>
        <p:spPr>
          <a:xfrm>
            <a:off x="8076710" y="2768794"/>
            <a:ext cx="2371846" cy="350415"/>
          </a:xfrm>
          <a:prstGeom prst="ellipse">
            <a:avLst/>
          </a:prstGeom>
          <a:noFill/>
          <a:ln w="6350">
            <a:gradFill>
              <a:gsLst>
                <a:gs pos="0">
                  <a:schemeClr val="accent2">
                    <a:alpha val="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文本框 16">
            <a:extLst>
              <a:ext uri="{FF2B5EF4-FFF2-40B4-BE49-F238E27FC236}">
                <a16:creationId xmlns:a16="http://schemas.microsoft.com/office/drawing/2014/main" id="{709D3D3F-8925-4B18-83B1-D13E403EE538}"/>
              </a:ext>
            </a:extLst>
          </p:cNvPr>
          <p:cNvSpPr txBox="1"/>
          <p:nvPr/>
        </p:nvSpPr>
        <p:spPr>
          <a:xfrm>
            <a:off x="8214911" y="1656705"/>
            <a:ext cx="2095445" cy="1098506"/>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6000" b="1" i="0" u="none" strike="noStrike" kern="1200" cap="none" spc="0" normalizeH="0" baseline="0" noProof="0" dirty="0">
                <a:ln>
                  <a:noFill/>
                </a:ln>
                <a:gradFill>
                  <a:gsLst>
                    <a:gs pos="0">
                      <a:srgbClr val="3C6EFD"/>
                    </a:gs>
                    <a:gs pos="100000">
                      <a:srgbClr val="5BA1E7"/>
                    </a:gs>
                  </a:gsLst>
                  <a:lin ang="5400000" scaled="1"/>
                </a:gradFill>
                <a:effectLst/>
                <a:uLnTx/>
                <a:uFillTx/>
                <a:latin typeface="Arial"/>
                <a:ea typeface="微软雅黑"/>
                <a:cs typeface="+mn-cs"/>
              </a:rPr>
              <a:t>7000</a:t>
            </a:r>
            <a:r>
              <a:rPr kumimoji="0" lang="en-US" altLang="zh-CN" sz="14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a:t>
            </a:r>
            <a:endParaRPr kumimoji="0" lang="zh-CN" altLang="en-US" sz="20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8" name="文本框 17">
            <a:extLst>
              <a:ext uri="{FF2B5EF4-FFF2-40B4-BE49-F238E27FC236}">
                <a16:creationId xmlns:a16="http://schemas.microsoft.com/office/drawing/2014/main" id="{F543F61E-F6DD-4C33-810C-C2F23255E909}"/>
              </a:ext>
            </a:extLst>
          </p:cNvPr>
          <p:cNvSpPr txBox="1"/>
          <p:nvPr/>
        </p:nvSpPr>
        <p:spPr>
          <a:xfrm>
            <a:off x="8554747" y="2574039"/>
            <a:ext cx="1415772"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核心兴趣圈层</a:t>
            </a:r>
          </a:p>
        </p:txBody>
      </p:sp>
      <p:sp>
        <p:nvSpPr>
          <p:cNvPr id="19" name="椭圆 18">
            <a:extLst>
              <a:ext uri="{FF2B5EF4-FFF2-40B4-BE49-F238E27FC236}">
                <a16:creationId xmlns:a16="http://schemas.microsoft.com/office/drawing/2014/main" id="{36458FEB-68CB-48E9-B755-51DDE9848C04}"/>
              </a:ext>
            </a:extLst>
          </p:cNvPr>
          <p:cNvSpPr/>
          <p:nvPr/>
        </p:nvSpPr>
        <p:spPr>
          <a:xfrm>
            <a:off x="8238359" y="4785952"/>
            <a:ext cx="2048548" cy="280944"/>
          </a:xfrm>
          <a:prstGeom prst="ellipse">
            <a:avLst/>
          </a:prstGeom>
          <a:gradFill>
            <a:gsLst>
              <a:gs pos="0">
                <a:schemeClr val="accent2">
                  <a:alpha val="0"/>
                </a:schemeClr>
              </a:gs>
              <a:gs pos="100000">
                <a:schemeClr val="accent2">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椭圆 19">
            <a:extLst>
              <a:ext uri="{FF2B5EF4-FFF2-40B4-BE49-F238E27FC236}">
                <a16:creationId xmlns:a16="http://schemas.microsoft.com/office/drawing/2014/main" id="{1A0ABC62-B4F0-494E-BA41-23C4522827E7}"/>
              </a:ext>
            </a:extLst>
          </p:cNvPr>
          <p:cNvSpPr/>
          <p:nvPr/>
        </p:nvSpPr>
        <p:spPr>
          <a:xfrm>
            <a:off x="8076710" y="4758836"/>
            <a:ext cx="2371846" cy="350415"/>
          </a:xfrm>
          <a:prstGeom prst="ellipse">
            <a:avLst/>
          </a:prstGeom>
          <a:noFill/>
          <a:ln w="6350">
            <a:gradFill>
              <a:gsLst>
                <a:gs pos="0">
                  <a:schemeClr val="accent2">
                    <a:alpha val="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1" name="文本框 20">
            <a:extLst>
              <a:ext uri="{FF2B5EF4-FFF2-40B4-BE49-F238E27FC236}">
                <a16:creationId xmlns:a16="http://schemas.microsoft.com/office/drawing/2014/main" id="{B29F999F-DA64-43A4-87A8-B9D71AFCC80D}"/>
              </a:ext>
            </a:extLst>
          </p:cNvPr>
          <p:cNvSpPr txBox="1"/>
          <p:nvPr/>
        </p:nvSpPr>
        <p:spPr>
          <a:xfrm>
            <a:off x="8044190" y="3646747"/>
            <a:ext cx="2436886" cy="1104918"/>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en-US" altLang="zh-CN" sz="6000" b="1" i="0" u="none" strike="noStrike" kern="1200" cap="none" spc="0" normalizeH="0" baseline="0" noProof="0" dirty="0">
                <a:ln>
                  <a:noFill/>
                </a:ln>
                <a:gradFill>
                  <a:gsLst>
                    <a:gs pos="0">
                      <a:srgbClr val="3C6EFD"/>
                    </a:gs>
                    <a:gs pos="100000">
                      <a:srgbClr val="5BA1E7"/>
                    </a:gs>
                  </a:gsLst>
                  <a:lin ang="5400000" scaled="1"/>
                </a:gradFill>
                <a:effectLst/>
                <a:uLnTx/>
                <a:uFillTx/>
                <a:latin typeface="Arial"/>
                <a:ea typeface="微软雅黑"/>
                <a:cs typeface="+mn-cs"/>
              </a:rPr>
              <a:t>200</a:t>
            </a:r>
            <a:r>
              <a:rPr kumimoji="0" lang="zh-CN" altLang="en-US" sz="6000" b="1" i="0" u="none" strike="noStrike" kern="1200" cap="none" spc="0" normalizeH="0" baseline="0" noProof="0" dirty="0">
                <a:ln>
                  <a:noFill/>
                </a:ln>
                <a:gradFill>
                  <a:gsLst>
                    <a:gs pos="0">
                      <a:srgbClr val="3C6EFD"/>
                    </a:gs>
                    <a:gs pos="100000">
                      <a:srgbClr val="5BA1E7"/>
                    </a:gs>
                  </a:gsLst>
                  <a:lin ang="5400000" scaled="1"/>
                </a:gradFill>
                <a:effectLst/>
                <a:uLnTx/>
                <a:uFillTx/>
                <a:latin typeface="Arial"/>
                <a:ea typeface="微软雅黑"/>
                <a:cs typeface="+mn-cs"/>
              </a:rPr>
              <a:t>万</a:t>
            </a:r>
            <a:r>
              <a:rPr kumimoji="0" lang="en-US" altLang="zh-CN" sz="14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a:t>
            </a:r>
            <a:endParaRPr kumimoji="0" lang="zh-CN" altLang="en-US" sz="20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2" name="文本框 21">
            <a:extLst>
              <a:ext uri="{FF2B5EF4-FFF2-40B4-BE49-F238E27FC236}">
                <a16:creationId xmlns:a16="http://schemas.microsoft.com/office/drawing/2014/main" id="{E9C70CCF-57F7-4679-AFC8-57A789CB43C0}"/>
              </a:ext>
            </a:extLst>
          </p:cNvPr>
          <p:cNvSpPr txBox="1"/>
          <p:nvPr/>
        </p:nvSpPr>
        <p:spPr>
          <a:xfrm>
            <a:off x="8759932" y="4564081"/>
            <a:ext cx="1005403" cy="362343"/>
          </a:xfrm>
          <a:prstGeom prst="rect">
            <a:avLst/>
          </a:prstGeom>
          <a:noFill/>
        </p:spPr>
        <p:txBody>
          <a:bodyPr wrap="none" rtlCol="0">
            <a:spAutoFit/>
          </a:bodyPr>
          <a:lstStyle/>
          <a:p>
            <a:pPr marL="0" marR="0" lvl="0" indent="0" algn="l" defTabSz="914400" rtl="0" eaLnBrk="1" fontAlgn="auto" latinLnBrk="0" hangingPunct="0">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a:ea typeface="微软雅黑"/>
                <a:cs typeface="+mn-cs"/>
              </a:rPr>
              <a:t>兴趣标签</a:t>
            </a:r>
          </a:p>
        </p:txBody>
      </p:sp>
      <p:grpSp>
        <p:nvGrpSpPr>
          <p:cNvPr id="26" name="组合 25">
            <a:extLst>
              <a:ext uri="{FF2B5EF4-FFF2-40B4-BE49-F238E27FC236}">
                <a16:creationId xmlns:a16="http://schemas.microsoft.com/office/drawing/2014/main" id="{44D7DA09-D5D6-42CE-8439-D7AE038954B4}"/>
              </a:ext>
            </a:extLst>
          </p:cNvPr>
          <p:cNvGrpSpPr/>
          <p:nvPr/>
        </p:nvGrpSpPr>
        <p:grpSpPr>
          <a:xfrm>
            <a:off x="4975821" y="1416131"/>
            <a:ext cx="2240358" cy="4270392"/>
            <a:chOff x="4975822" y="1503680"/>
            <a:chExt cx="2240358" cy="4270392"/>
          </a:xfrm>
          <a:effectLst>
            <a:outerShdw blurRad="177800" dist="101600" dir="5400000" sx="99000" sy="99000" algn="t" rotWithShape="0">
              <a:schemeClr val="accent2">
                <a:alpha val="28000"/>
              </a:schemeClr>
            </a:outerShdw>
          </a:effectLst>
        </p:grpSpPr>
        <p:sp>
          <p:nvSpPr>
            <p:cNvPr id="4" name="矩形: 圆角 3">
              <a:extLst>
                <a:ext uri="{FF2B5EF4-FFF2-40B4-BE49-F238E27FC236}">
                  <a16:creationId xmlns:a16="http://schemas.microsoft.com/office/drawing/2014/main" id="{2B792A20-D078-4960-A7C2-FA27F54220ED}"/>
                </a:ext>
              </a:extLst>
            </p:cNvPr>
            <p:cNvSpPr/>
            <p:nvPr/>
          </p:nvSpPr>
          <p:spPr>
            <a:xfrm>
              <a:off x="5162309" y="1666754"/>
              <a:ext cx="1851949" cy="3935393"/>
            </a:xfrm>
            <a:prstGeom prst="roundRect">
              <a:avLst>
                <a:gd name="adj" fmla="val 11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 name="图片 2" descr="图片包含 图形用户界面&#10;&#10;描述已自动生成">
              <a:extLst>
                <a:ext uri="{FF2B5EF4-FFF2-40B4-BE49-F238E27FC236}">
                  <a16:creationId xmlns:a16="http://schemas.microsoft.com/office/drawing/2014/main" id="{74605E30-F6C4-41D0-B0E6-50F8176DA0A2}"/>
                </a:ext>
              </a:extLst>
            </p:cNvPr>
            <p:cNvPicPr>
              <a:picLocks noChangeAspect="1"/>
            </p:cNvPicPr>
            <p:nvPr/>
          </p:nvPicPr>
          <p:blipFill rotWithShape="1">
            <a:blip r:embed="rId2">
              <a:extLst>
                <a:ext uri="{28A0092B-C50C-407E-A947-70E740481C1C}">
                  <a14:useLocalDpi xmlns:a14="http://schemas.microsoft.com/office/drawing/2010/main" val="0"/>
                </a:ext>
              </a:extLst>
            </a:blip>
            <a:srcRect l="30466" t="17347" r="27350" b="15699"/>
            <a:stretch/>
          </p:blipFill>
          <p:spPr>
            <a:xfrm>
              <a:off x="4975822" y="1503680"/>
              <a:ext cx="2240358" cy="4270392"/>
            </a:xfrm>
            <a:prstGeom prst="rect">
              <a:avLst/>
            </a:prstGeom>
            <a:effectLst/>
          </p:spPr>
        </p:pic>
      </p:grpSp>
      <p:sp>
        <p:nvSpPr>
          <p:cNvPr id="28" name="任意多边形: 形状 27">
            <a:extLst>
              <a:ext uri="{FF2B5EF4-FFF2-40B4-BE49-F238E27FC236}">
                <a16:creationId xmlns:a16="http://schemas.microsoft.com/office/drawing/2014/main" id="{B33C9D76-1AC0-4554-B164-D4477629CD56}"/>
              </a:ext>
            </a:extLst>
          </p:cNvPr>
          <p:cNvSpPr/>
          <p:nvPr/>
        </p:nvSpPr>
        <p:spPr>
          <a:xfrm>
            <a:off x="5445760" y="6042430"/>
            <a:ext cx="6746240" cy="815570"/>
          </a:xfrm>
          <a:custGeom>
            <a:avLst/>
            <a:gdLst>
              <a:gd name="connsiteX0" fmla="*/ 3962400 w 6746240"/>
              <a:gd name="connsiteY0" fmla="*/ 1652 h 815570"/>
              <a:gd name="connsiteX1" fmla="*/ 6631652 w 6746240"/>
              <a:gd name="connsiteY1" fmla="*/ 460275 h 815570"/>
              <a:gd name="connsiteX2" fmla="*/ 6746240 w 6746240"/>
              <a:gd name="connsiteY2" fmla="*/ 490063 h 815570"/>
              <a:gd name="connsiteX3" fmla="*/ 6746240 w 6746240"/>
              <a:gd name="connsiteY3" fmla="*/ 815570 h 815570"/>
              <a:gd name="connsiteX4" fmla="*/ 23107 w 6746240"/>
              <a:gd name="connsiteY4" fmla="*/ 815570 h 815570"/>
              <a:gd name="connsiteX5" fmla="*/ 0 w 6746240"/>
              <a:gd name="connsiteY5" fmla="*/ 519812 h 815570"/>
              <a:gd name="connsiteX6" fmla="*/ 3962400 w 6746240"/>
              <a:gd name="connsiteY6" fmla="*/ 1652 h 81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815570">
                <a:moveTo>
                  <a:pt x="3962400" y="1652"/>
                </a:moveTo>
                <a:cubicBezTo>
                  <a:pt x="4815734" y="19115"/>
                  <a:pt x="5868359" y="263881"/>
                  <a:pt x="6631652" y="460275"/>
                </a:cubicBezTo>
                <a:lnTo>
                  <a:pt x="6746240" y="490063"/>
                </a:lnTo>
                <a:lnTo>
                  <a:pt x="6746240" y="815570"/>
                </a:lnTo>
                <a:lnTo>
                  <a:pt x="23107" y="815570"/>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任意多边形: 形状 29">
            <a:extLst>
              <a:ext uri="{FF2B5EF4-FFF2-40B4-BE49-F238E27FC236}">
                <a16:creationId xmlns:a16="http://schemas.microsoft.com/office/drawing/2014/main" id="{D9D6C4A9-F61D-4582-964D-97B3FB5AAED6}"/>
              </a:ext>
            </a:extLst>
          </p:cNvPr>
          <p:cNvSpPr/>
          <p:nvPr/>
        </p:nvSpPr>
        <p:spPr>
          <a:xfrm>
            <a:off x="0" y="6130814"/>
            <a:ext cx="10563794" cy="727186"/>
          </a:xfrm>
          <a:custGeom>
            <a:avLst/>
            <a:gdLst>
              <a:gd name="connsiteX0" fmla="*/ 0 w 10563794"/>
              <a:gd name="connsiteY0" fmla="*/ 278 h 727186"/>
              <a:gd name="connsiteX1" fmla="*/ 648084 w 10563794"/>
              <a:gd name="connsiteY1" fmla="*/ 120974 h 727186"/>
              <a:gd name="connsiteX2" fmla="*/ 2904564 w 10563794"/>
              <a:gd name="connsiteY2" fmla="*/ 337597 h 727186"/>
              <a:gd name="connsiteX3" fmla="*/ 6929717 w 10563794"/>
              <a:gd name="connsiteY3" fmla="*/ 14868 h 727186"/>
              <a:gd name="connsiteX4" fmla="*/ 10196511 w 10563794"/>
              <a:gd name="connsiteY4" fmla="*/ 628180 h 727186"/>
              <a:gd name="connsiteX5" fmla="*/ 10563794 w 10563794"/>
              <a:gd name="connsiteY5" fmla="*/ 727186 h 727186"/>
              <a:gd name="connsiteX6" fmla="*/ 0 w 10563794"/>
              <a:gd name="connsiteY6" fmla="*/ 727186 h 72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3794" h="727186">
                <a:moveTo>
                  <a:pt x="0" y="278"/>
                </a:moveTo>
                <a:lnTo>
                  <a:pt x="648084" y="120974"/>
                </a:lnTo>
                <a:cubicBezTo>
                  <a:pt x="1322714" y="239826"/>
                  <a:pt x="2036108" y="335356"/>
                  <a:pt x="2904564" y="337597"/>
                </a:cubicBezTo>
                <a:cubicBezTo>
                  <a:pt x="4062505" y="340585"/>
                  <a:pt x="5528235" y="-83744"/>
                  <a:pt x="6929717" y="14868"/>
                </a:cubicBezTo>
                <a:cubicBezTo>
                  <a:pt x="7980829" y="88827"/>
                  <a:pt x="9082366" y="336757"/>
                  <a:pt x="10196511" y="628180"/>
                </a:cubicBezTo>
                <a:lnTo>
                  <a:pt x="10563794" y="727186"/>
                </a:lnTo>
                <a:lnTo>
                  <a:pt x="0" y="727186"/>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5" name="OfficePLUS.cn-14">
            <a:hlinkClick r:id="rId3"/>
            <a:extLst>
              <a:ext uri="{FF2B5EF4-FFF2-40B4-BE49-F238E27FC236}">
                <a16:creationId xmlns:a16="http://schemas.microsoft.com/office/drawing/2014/main" id="{2C62275C-0ED7-4B96-B4CF-0DA42E28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307080"/>
            <a:ext cx="1828800" cy="243840"/>
          </a:xfrm>
          <a:prstGeom prst="rect">
            <a:avLst/>
          </a:prstGeom>
        </p:spPr>
      </p:pic>
    </p:spTree>
    <p:extLst>
      <p:ext uri="{BB962C8B-B14F-4D97-AF65-F5344CB8AC3E}">
        <p14:creationId xmlns:p14="http://schemas.microsoft.com/office/powerpoint/2010/main" val="1211951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6FFF91D-22A0-4E7E-81FD-0B9079C9DFDB}"/>
              </a:ext>
            </a:extLst>
          </p:cNvPr>
          <p:cNvSpPr>
            <a:spLocks noGrp="1"/>
          </p:cNvSpPr>
          <p:nvPr>
            <p:ph type="body" sz="quarter" idx="10"/>
          </p:nvPr>
        </p:nvSpPr>
        <p:spPr/>
        <p:txBody>
          <a:bodyPr/>
          <a:lstStyle/>
          <a:p>
            <a:r>
              <a:rPr lang="zh-CN" altLang="en-US" dirty="0"/>
              <a:t>破局之道</a:t>
            </a:r>
            <a:r>
              <a:rPr lang="en-US" altLang="zh-CN" dirty="0"/>
              <a:t>—</a:t>
            </a:r>
            <a:r>
              <a:rPr lang="zh-CN" altLang="en-US" dirty="0"/>
              <a:t>完善供应链</a:t>
            </a:r>
          </a:p>
        </p:txBody>
      </p:sp>
      <p:pic>
        <p:nvPicPr>
          <p:cNvPr id="4" name="图片 3">
            <a:extLst>
              <a:ext uri="{FF2B5EF4-FFF2-40B4-BE49-F238E27FC236}">
                <a16:creationId xmlns:a16="http://schemas.microsoft.com/office/drawing/2014/main" id="{BE45F828-189A-4D01-BDBE-9A33BC2781E4}"/>
              </a:ext>
            </a:extLst>
          </p:cNvPr>
          <p:cNvPicPr>
            <a:picLocks noChangeAspect="1"/>
          </p:cNvPicPr>
          <p:nvPr/>
        </p:nvPicPr>
        <p:blipFill rotWithShape="1">
          <a:blip r:embed="rId2">
            <a:extLst>
              <a:ext uri="{28A0092B-C50C-407E-A947-70E740481C1C}">
                <a14:useLocalDpi xmlns:a14="http://schemas.microsoft.com/office/drawing/2010/main" val="0"/>
              </a:ext>
            </a:extLst>
          </a:blip>
          <a:srcRect b="56816"/>
          <a:stretch/>
        </p:blipFill>
        <p:spPr>
          <a:xfrm>
            <a:off x="2344992" y="3657600"/>
            <a:ext cx="3751008" cy="2429770"/>
          </a:xfrm>
          <a:prstGeom prst="rect">
            <a:avLst/>
          </a:prstGeom>
        </p:spPr>
      </p:pic>
      <p:pic>
        <p:nvPicPr>
          <p:cNvPr id="6" name="图片 5">
            <a:extLst>
              <a:ext uri="{FF2B5EF4-FFF2-40B4-BE49-F238E27FC236}">
                <a16:creationId xmlns:a16="http://schemas.microsoft.com/office/drawing/2014/main" id="{FA986ADD-C51E-47EA-AF4F-A6A0AC330991}"/>
              </a:ext>
            </a:extLst>
          </p:cNvPr>
          <p:cNvPicPr>
            <a:picLocks noChangeAspect="1"/>
          </p:cNvPicPr>
          <p:nvPr/>
        </p:nvPicPr>
        <p:blipFill rotWithShape="1">
          <a:blip r:embed="rId3">
            <a:extLst>
              <a:ext uri="{28A0092B-C50C-407E-A947-70E740481C1C}">
                <a14:useLocalDpi xmlns:a14="http://schemas.microsoft.com/office/drawing/2010/main" val="0"/>
              </a:ext>
            </a:extLst>
          </a:blip>
          <a:srcRect r="31729" b="41036"/>
          <a:stretch/>
        </p:blipFill>
        <p:spPr>
          <a:xfrm>
            <a:off x="6096000" y="1227829"/>
            <a:ext cx="3751008" cy="2429771"/>
          </a:xfrm>
          <a:prstGeom prst="rect">
            <a:avLst/>
          </a:prstGeom>
        </p:spPr>
      </p:pic>
      <p:sp>
        <p:nvSpPr>
          <p:cNvPr id="7" name="矩形 6">
            <a:extLst>
              <a:ext uri="{FF2B5EF4-FFF2-40B4-BE49-F238E27FC236}">
                <a16:creationId xmlns:a16="http://schemas.microsoft.com/office/drawing/2014/main" id="{6ABBD59D-3F1F-41C2-A933-19E8DB5BED37}"/>
              </a:ext>
            </a:extLst>
          </p:cNvPr>
          <p:cNvSpPr/>
          <p:nvPr/>
        </p:nvSpPr>
        <p:spPr>
          <a:xfrm>
            <a:off x="2344992" y="1227829"/>
            <a:ext cx="3751008" cy="24297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9D2AD59-773E-4D89-8B06-868BD46CE9F2}"/>
              </a:ext>
            </a:extLst>
          </p:cNvPr>
          <p:cNvSpPr/>
          <p:nvPr/>
        </p:nvSpPr>
        <p:spPr>
          <a:xfrm>
            <a:off x="6096000" y="3657600"/>
            <a:ext cx="3751008" cy="24297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C2598BBD-04A6-4698-A96E-4D6D55E9810C}"/>
              </a:ext>
            </a:extLst>
          </p:cNvPr>
          <p:cNvSpPr txBox="1"/>
          <p:nvPr/>
        </p:nvSpPr>
        <p:spPr>
          <a:xfrm>
            <a:off x="2595718" y="1592953"/>
            <a:ext cx="2262158" cy="369332"/>
          </a:xfrm>
          <a:prstGeom prst="rect">
            <a:avLst/>
          </a:prstGeom>
          <a:noFill/>
        </p:spPr>
        <p:txBody>
          <a:bodyPr wrap="none" rtlCol="0">
            <a:spAutoFit/>
          </a:bodyPr>
          <a:lstStyle/>
          <a:p>
            <a:r>
              <a:rPr lang="zh-CN" altLang="en-US" b="1" dirty="0">
                <a:solidFill>
                  <a:schemeClr val="bg1"/>
                </a:solidFill>
              </a:rPr>
              <a:t>创造场景，丰富渠道</a:t>
            </a:r>
          </a:p>
        </p:txBody>
      </p:sp>
      <p:sp>
        <p:nvSpPr>
          <p:cNvPr id="10" name="文本框 9">
            <a:extLst>
              <a:ext uri="{FF2B5EF4-FFF2-40B4-BE49-F238E27FC236}">
                <a16:creationId xmlns:a16="http://schemas.microsoft.com/office/drawing/2014/main" id="{342CB4BB-8722-4D11-B6F1-26BB4CFA3C66}"/>
              </a:ext>
            </a:extLst>
          </p:cNvPr>
          <p:cNvSpPr txBox="1"/>
          <p:nvPr/>
        </p:nvSpPr>
        <p:spPr>
          <a:xfrm>
            <a:off x="2595718" y="1972117"/>
            <a:ext cx="3322944" cy="1248740"/>
          </a:xfrm>
          <a:prstGeom prst="rect">
            <a:avLst/>
          </a:prstGeom>
          <a:noFill/>
        </p:spPr>
        <p:txBody>
          <a:bodyPr wrap="square" rtlCol="0">
            <a:spAutoFit/>
          </a:bodyPr>
          <a:lstStyle/>
          <a:p>
            <a:pPr algn="l" hangingPunct="0">
              <a:lnSpc>
                <a:spcPct val="120000"/>
              </a:lnSpc>
            </a:pPr>
            <a:r>
              <a:rPr lang="zh-CN" altLang="en-US" sz="1600" dirty="0">
                <a:solidFill>
                  <a:schemeClr val="bg1"/>
                </a:solidFill>
              </a:rPr>
              <a:t>补充兴趣关注、长尾需求和本地生活的消费场景和内容场景，深度结合广告、打赏、电商等变现模式，丰富营收结构</a:t>
            </a:r>
          </a:p>
        </p:txBody>
      </p:sp>
      <p:sp>
        <p:nvSpPr>
          <p:cNvPr id="11" name="等腰三角形 10">
            <a:extLst>
              <a:ext uri="{FF2B5EF4-FFF2-40B4-BE49-F238E27FC236}">
                <a16:creationId xmlns:a16="http://schemas.microsoft.com/office/drawing/2014/main" id="{7EC0FA8A-2605-453F-9E15-62ADBCEBCB90}"/>
              </a:ext>
            </a:extLst>
          </p:cNvPr>
          <p:cNvSpPr/>
          <p:nvPr/>
        </p:nvSpPr>
        <p:spPr>
          <a:xfrm rot="5400000">
            <a:off x="4876398" y="1675688"/>
            <a:ext cx="224984" cy="2038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0DA81752-0FD3-445C-9D5E-1BD956B9341E}"/>
              </a:ext>
            </a:extLst>
          </p:cNvPr>
          <p:cNvSpPr txBox="1"/>
          <p:nvPr/>
        </p:nvSpPr>
        <p:spPr>
          <a:xfrm>
            <a:off x="6343774" y="4019859"/>
            <a:ext cx="1800493" cy="369332"/>
          </a:xfrm>
          <a:prstGeom prst="rect">
            <a:avLst/>
          </a:prstGeom>
          <a:noFill/>
        </p:spPr>
        <p:txBody>
          <a:bodyPr wrap="none" rtlCol="0">
            <a:spAutoFit/>
          </a:bodyPr>
          <a:lstStyle/>
          <a:p>
            <a:r>
              <a:rPr lang="zh-CN" altLang="en-US" b="1" dirty="0">
                <a:solidFill>
                  <a:schemeClr val="bg1"/>
                </a:solidFill>
              </a:rPr>
              <a:t>完善商品供应链</a:t>
            </a:r>
          </a:p>
        </p:txBody>
      </p:sp>
      <p:sp>
        <p:nvSpPr>
          <p:cNvPr id="13" name="文本框 12">
            <a:extLst>
              <a:ext uri="{FF2B5EF4-FFF2-40B4-BE49-F238E27FC236}">
                <a16:creationId xmlns:a16="http://schemas.microsoft.com/office/drawing/2014/main" id="{A7CB97EE-ABE4-4F83-A107-0C1AB866C483}"/>
              </a:ext>
            </a:extLst>
          </p:cNvPr>
          <p:cNvSpPr txBox="1"/>
          <p:nvPr/>
        </p:nvSpPr>
        <p:spPr>
          <a:xfrm>
            <a:off x="6343774" y="4399023"/>
            <a:ext cx="3322944" cy="1544205"/>
          </a:xfrm>
          <a:prstGeom prst="rect">
            <a:avLst/>
          </a:prstGeom>
          <a:noFill/>
        </p:spPr>
        <p:txBody>
          <a:bodyPr wrap="square" rtlCol="0">
            <a:spAutoFit/>
          </a:bodyPr>
          <a:lstStyle/>
          <a:p>
            <a:pPr algn="just" hangingPunct="0">
              <a:lnSpc>
                <a:spcPct val="120000"/>
              </a:lnSpc>
            </a:pPr>
            <a:r>
              <a:rPr lang="zh-CN" altLang="en-US" sz="1600" dirty="0">
                <a:solidFill>
                  <a:schemeClr val="bg1"/>
                </a:solidFill>
              </a:rPr>
              <a:t>产品的供应链和服务是电商变现的根基，需平台提供更多的支持和监督。面对</a:t>
            </a:r>
            <a:r>
              <a:rPr lang="en-US" altLang="zh-CN" sz="1600" dirty="0">
                <a:solidFill>
                  <a:schemeClr val="bg1"/>
                </a:solidFill>
              </a:rPr>
              <a:t>A</a:t>
            </a:r>
            <a:r>
              <a:rPr lang="zh-CN" altLang="en-US" sz="1600" dirty="0">
                <a:solidFill>
                  <a:schemeClr val="bg1"/>
                </a:solidFill>
              </a:rPr>
              <a:t>产品的“流量内部循环”优势，</a:t>
            </a:r>
            <a:r>
              <a:rPr lang="en-US" altLang="zh-CN" sz="1600" dirty="0">
                <a:solidFill>
                  <a:schemeClr val="bg1"/>
                </a:solidFill>
              </a:rPr>
              <a:t>B</a:t>
            </a:r>
            <a:r>
              <a:rPr lang="zh-CN" altLang="en-US" sz="1600" dirty="0">
                <a:solidFill>
                  <a:schemeClr val="bg1"/>
                </a:solidFill>
              </a:rPr>
              <a:t>产品和</a:t>
            </a:r>
            <a:r>
              <a:rPr lang="en-US" altLang="zh-CN" sz="1600" dirty="0">
                <a:solidFill>
                  <a:schemeClr val="bg1"/>
                </a:solidFill>
              </a:rPr>
              <a:t>C</a:t>
            </a:r>
            <a:r>
              <a:rPr lang="zh-CN" altLang="en-US" sz="1600" dirty="0">
                <a:solidFill>
                  <a:schemeClr val="bg1"/>
                </a:solidFill>
              </a:rPr>
              <a:t>产品还需尽快解决购买等环节的技术依赖问题</a:t>
            </a:r>
          </a:p>
        </p:txBody>
      </p:sp>
      <p:sp>
        <p:nvSpPr>
          <p:cNvPr id="14" name="等腰三角形 13">
            <a:extLst>
              <a:ext uri="{FF2B5EF4-FFF2-40B4-BE49-F238E27FC236}">
                <a16:creationId xmlns:a16="http://schemas.microsoft.com/office/drawing/2014/main" id="{46802A0A-B2EA-4A1B-A41C-7D1838D14028}"/>
              </a:ext>
            </a:extLst>
          </p:cNvPr>
          <p:cNvSpPr/>
          <p:nvPr/>
        </p:nvSpPr>
        <p:spPr>
          <a:xfrm rot="16200000" flipH="1">
            <a:off x="8167458" y="4102594"/>
            <a:ext cx="224984" cy="2038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a:extLst>
              <a:ext uri="{FF2B5EF4-FFF2-40B4-BE49-F238E27FC236}">
                <a16:creationId xmlns:a16="http://schemas.microsoft.com/office/drawing/2014/main" id="{0A9FCCF0-C86E-496C-8D7B-5B3A8DC9ECE7}"/>
              </a:ext>
            </a:extLst>
          </p:cNvPr>
          <p:cNvGrpSpPr/>
          <p:nvPr/>
        </p:nvGrpSpPr>
        <p:grpSpPr>
          <a:xfrm>
            <a:off x="480134" y="2416429"/>
            <a:ext cx="324234" cy="2482339"/>
            <a:chOff x="448548" y="2442714"/>
            <a:chExt cx="324234" cy="2482339"/>
          </a:xfrm>
        </p:grpSpPr>
        <p:sp>
          <p:nvSpPr>
            <p:cNvPr id="3" name="椭圆 2">
              <a:extLst>
                <a:ext uri="{FF2B5EF4-FFF2-40B4-BE49-F238E27FC236}">
                  <a16:creationId xmlns:a16="http://schemas.microsoft.com/office/drawing/2014/main" id="{0DC67D30-0242-48D6-8A2E-93BBD51AB155}"/>
                </a:ext>
              </a:extLst>
            </p:cNvPr>
            <p:cNvSpPr/>
            <p:nvPr/>
          </p:nvSpPr>
          <p:spPr>
            <a:xfrm>
              <a:off x="558097" y="2442714"/>
              <a:ext cx="105136" cy="105136"/>
            </a:xfrm>
            <a:prstGeom prst="ellipse">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755603D6-2E97-4189-9BEE-66D2B0FC9193}"/>
                </a:ext>
              </a:extLst>
            </p:cNvPr>
            <p:cNvSpPr/>
            <p:nvPr/>
          </p:nvSpPr>
          <p:spPr>
            <a:xfrm>
              <a:off x="558097" y="2982240"/>
              <a:ext cx="105136" cy="105136"/>
            </a:xfrm>
            <a:prstGeom prst="ellipse">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CD496F61-049C-45B1-B997-9EA99396F9B2}"/>
                </a:ext>
              </a:extLst>
            </p:cNvPr>
            <p:cNvSpPr/>
            <p:nvPr/>
          </p:nvSpPr>
          <p:spPr>
            <a:xfrm>
              <a:off x="448548" y="3521766"/>
              <a:ext cx="324234" cy="3242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6FC118D9-EDCD-4F74-B38A-B12CD9756845}"/>
                </a:ext>
              </a:extLst>
            </p:cNvPr>
            <p:cNvSpPr/>
            <p:nvPr/>
          </p:nvSpPr>
          <p:spPr>
            <a:xfrm>
              <a:off x="558097" y="4280390"/>
              <a:ext cx="105136" cy="105136"/>
            </a:xfrm>
            <a:prstGeom prst="ellipse">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23D2CA7B-6157-4B4B-A50E-4A6CB6E51D6A}"/>
                </a:ext>
              </a:extLst>
            </p:cNvPr>
            <p:cNvSpPr/>
            <p:nvPr/>
          </p:nvSpPr>
          <p:spPr>
            <a:xfrm>
              <a:off x="558097" y="4819917"/>
              <a:ext cx="105136" cy="105136"/>
            </a:xfrm>
            <a:prstGeom prst="ellipse">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a:extLst>
                <a:ext uri="{FF2B5EF4-FFF2-40B4-BE49-F238E27FC236}">
                  <a16:creationId xmlns:a16="http://schemas.microsoft.com/office/drawing/2014/main" id="{04BB29D4-CA8D-4E35-880B-D454AC746502}"/>
                </a:ext>
              </a:extLst>
            </p:cNvPr>
            <p:cNvCxnSpPr>
              <a:cxnSpLocks/>
            </p:cNvCxnSpPr>
            <p:nvPr/>
          </p:nvCxnSpPr>
          <p:spPr>
            <a:xfrm flipH="1">
              <a:off x="532167" y="3589020"/>
              <a:ext cx="111723" cy="9486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08D24FCD-5A31-408E-92D5-27301B29F136}"/>
                </a:ext>
              </a:extLst>
            </p:cNvPr>
            <p:cNvCxnSpPr>
              <a:cxnSpLocks/>
            </p:cNvCxnSpPr>
            <p:nvPr/>
          </p:nvCxnSpPr>
          <p:spPr>
            <a:xfrm flipH="1" flipV="1">
              <a:off x="532166" y="3683883"/>
              <a:ext cx="111723" cy="9486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FE2A32D5-4B0E-42EC-9275-7E6EB77D9946}"/>
              </a:ext>
            </a:extLst>
          </p:cNvPr>
          <p:cNvGrpSpPr/>
          <p:nvPr/>
        </p:nvGrpSpPr>
        <p:grpSpPr>
          <a:xfrm flipH="1">
            <a:off x="11387632" y="2416429"/>
            <a:ext cx="324234" cy="2482339"/>
            <a:chOff x="448548" y="2442714"/>
            <a:chExt cx="324234" cy="2482339"/>
          </a:xfrm>
        </p:grpSpPr>
        <p:sp>
          <p:nvSpPr>
            <p:cNvPr id="30" name="椭圆 29">
              <a:extLst>
                <a:ext uri="{FF2B5EF4-FFF2-40B4-BE49-F238E27FC236}">
                  <a16:creationId xmlns:a16="http://schemas.microsoft.com/office/drawing/2014/main" id="{6C5E3DCB-4CBD-4F6C-B211-07707BF73B4A}"/>
                </a:ext>
              </a:extLst>
            </p:cNvPr>
            <p:cNvSpPr/>
            <p:nvPr/>
          </p:nvSpPr>
          <p:spPr>
            <a:xfrm>
              <a:off x="558097" y="2442714"/>
              <a:ext cx="105136" cy="105136"/>
            </a:xfrm>
            <a:prstGeom prst="ellipse">
              <a:avLst/>
            </a:prstGeom>
            <a:solidFill>
              <a:schemeClr val="accent3">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845A1D81-6BC2-4D47-996B-614C6DCE8661}"/>
                </a:ext>
              </a:extLst>
            </p:cNvPr>
            <p:cNvSpPr/>
            <p:nvPr/>
          </p:nvSpPr>
          <p:spPr>
            <a:xfrm>
              <a:off x="558097" y="2982240"/>
              <a:ext cx="105136" cy="105136"/>
            </a:xfrm>
            <a:prstGeom prst="ellipse">
              <a:avLst/>
            </a:prstGeom>
            <a:solidFill>
              <a:schemeClr val="accent3">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43E3DC7A-D3A5-4ED1-BE02-44133B8DA839}"/>
                </a:ext>
              </a:extLst>
            </p:cNvPr>
            <p:cNvSpPr/>
            <p:nvPr/>
          </p:nvSpPr>
          <p:spPr>
            <a:xfrm>
              <a:off x="448548" y="3521766"/>
              <a:ext cx="324234" cy="3242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21813000-3382-436A-BC92-C005F75B8C5F}"/>
                </a:ext>
              </a:extLst>
            </p:cNvPr>
            <p:cNvSpPr/>
            <p:nvPr/>
          </p:nvSpPr>
          <p:spPr>
            <a:xfrm>
              <a:off x="558097" y="4280390"/>
              <a:ext cx="105136" cy="105136"/>
            </a:xfrm>
            <a:prstGeom prst="ellipse">
              <a:avLst/>
            </a:prstGeom>
            <a:solidFill>
              <a:schemeClr val="accent3">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5C2EE717-B191-4D73-8B9C-E55D4D94A4B7}"/>
                </a:ext>
              </a:extLst>
            </p:cNvPr>
            <p:cNvSpPr/>
            <p:nvPr/>
          </p:nvSpPr>
          <p:spPr>
            <a:xfrm>
              <a:off x="558097" y="4819917"/>
              <a:ext cx="105136" cy="105136"/>
            </a:xfrm>
            <a:prstGeom prst="ellipse">
              <a:avLst/>
            </a:prstGeom>
            <a:solidFill>
              <a:schemeClr val="accent3">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a:extLst>
                <a:ext uri="{FF2B5EF4-FFF2-40B4-BE49-F238E27FC236}">
                  <a16:creationId xmlns:a16="http://schemas.microsoft.com/office/drawing/2014/main" id="{95F6B775-DB2B-4AB0-9CCE-50F744286852}"/>
                </a:ext>
              </a:extLst>
            </p:cNvPr>
            <p:cNvCxnSpPr>
              <a:cxnSpLocks/>
            </p:cNvCxnSpPr>
            <p:nvPr/>
          </p:nvCxnSpPr>
          <p:spPr>
            <a:xfrm flipH="1">
              <a:off x="532167" y="3589020"/>
              <a:ext cx="111723" cy="9486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BE549B8C-422E-41E8-B092-48D4B79756C9}"/>
                </a:ext>
              </a:extLst>
            </p:cNvPr>
            <p:cNvCxnSpPr>
              <a:cxnSpLocks/>
            </p:cNvCxnSpPr>
            <p:nvPr/>
          </p:nvCxnSpPr>
          <p:spPr>
            <a:xfrm flipH="1" flipV="1">
              <a:off x="532166" y="3683883"/>
              <a:ext cx="111723" cy="9486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73339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3FC62C18-ECD0-4742-A247-6412EF14348B}"/>
              </a:ext>
            </a:extLst>
          </p:cNvPr>
          <p:cNvSpPr>
            <a:spLocks noGrp="1"/>
          </p:cNvSpPr>
          <p:nvPr>
            <p:ph type="body" sz="quarter" idx="10"/>
          </p:nvPr>
        </p:nvSpPr>
        <p:spPr/>
        <p:txBody>
          <a:bodyPr/>
          <a:lstStyle/>
          <a:p>
            <a:r>
              <a:rPr lang="zh-CN" altLang="en-US" dirty="0"/>
              <a:t>谢谢观看</a:t>
            </a:r>
          </a:p>
        </p:txBody>
      </p:sp>
      <p:pic>
        <p:nvPicPr>
          <p:cNvPr id="4" name="OfficePLUS.cn-14">
            <a:hlinkClick r:id="rId2"/>
            <a:extLst>
              <a:ext uri="{FF2B5EF4-FFF2-40B4-BE49-F238E27FC236}">
                <a16:creationId xmlns:a16="http://schemas.microsoft.com/office/drawing/2014/main" id="{31294CCF-101A-4166-97F5-5C59A1585B6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81600" y="3307080"/>
            <a:ext cx="1828800" cy="243840"/>
          </a:xfrm>
          <a:prstGeom prst="rect">
            <a:avLst/>
          </a:prstGeom>
        </p:spPr>
      </p:pic>
    </p:spTree>
    <p:extLst>
      <p:ext uri="{BB962C8B-B14F-4D97-AF65-F5344CB8AC3E}">
        <p14:creationId xmlns:p14="http://schemas.microsoft.com/office/powerpoint/2010/main" val="1460633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en" altLang="zh-CN" dirty="0" err="1"/>
              <a:t>freepik.com</a:t>
            </a:r>
            <a:endParaRPr kumimoji="1" lang="en"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陈铭俭 </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52FD38C-C910-4A5C-A192-DA4B53207FC0}"/>
              </a:ext>
            </a:extLst>
          </p:cNvPr>
          <p:cNvSpPr>
            <a:spLocks noGrp="1"/>
          </p:cNvSpPr>
          <p:nvPr>
            <p:ph type="body" sz="quarter" idx="10"/>
          </p:nvPr>
        </p:nvSpPr>
        <p:spPr>
          <a:xfrm>
            <a:off x="382543" y="328612"/>
            <a:ext cx="4301217" cy="459327"/>
          </a:xfrm>
        </p:spPr>
        <p:txBody>
          <a:bodyPr/>
          <a:lstStyle/>
          <a:p>
            <a:r>
              <a:rPr lang="zh-CN" altLang="en-US" dirty="0"/>
              <a:t>虚拟技术对新媒体的作用</a:t>
            </a:r>
          </a:p>
        </p:txBody>
      </p:sp>
      <p:sp>
        <p:nvSpPr>
          <p:cNvPr id="3" name="椭圆 2">
            <a:extLst>
              <a:ext uri="{FF2B5EF4-FFF2-40B4-BE49-F238E27FC236}">
                <a16:creationId xmlns:a16="http://schemas.microsoft.com/office/drawing/2014/main" id="{374EFFB9-51F6-4164-B619-EE210C62EA18}"/>
              </a:ext>
            </a:extLst>
          </p:cNvPr>
          <p:cNvSpPr/>
          <p:nvPr/>
        </p:nvSpPr>
        <p:spPr>
          <a:xfrm>
            <a:off x="2992120" y="3447714"/>
            <a:ext cx="6207760" cy="1754749"/>
          </a:xfrm>
          <a:prstGeom prst="ellipse">
            <a:avLst/>
          </a:prstGeom>
          <a:gradFill>
            <a:gsLst>
              <a:gs pos="14000">
                <a:schemeClr val="accent3">
                  <a:alpha val="0"/>
                </a:schemeClr>
              </a:gs>
              <a:gs pos="100000">
                <a:schemeClr val="accent3">
                  <a:alpha val="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9C0CBDE0-AF74-418A-88B1-F79F598C4C2B}"/>
              </a:ext>
            </a:extLst>
          </p:cNvPr>
          <p:cNvSpPr/>
          <p:nvPr/>
        </p:nvSpPr>
        <p:spPr>
          <a:xfrm>
            <a:off x="3487420" y="3373767"/>
            <a:ext cx="5217160" cy="1474736"/>
          </a:xfrm>
          <a:prstGeom prst="ellipse">
            <a:avLst/>
          </a:prstGeom>
          <a:gradFill>
            <a:gsLst>
              <a:gs pos="0">
                <a:schemeClr val="accent3">
                  <a:alpha val="0"/>
                </a:schemeClr>
              </a:gs>
              <a:gs pos="100000">
                <a:schemeClr val="accent3">
                  <a:alpha val="10000"/>
                </a:schemeClr>
              </a:gs>
            </a:gsLst>
            <a:lin ang="5400000" scaled="0"/>
          </a:gradFill>
          <a:ln>
            <a:gradFill>
              <a:gsLst>
                <a:gs pos="7000">
                  <a:schemeClr val="accent3">
                    <a:alpha val="0"/>
                  </a:schemeClr>
                </a:gs>
                <a:gs pos="100000">
                  <a:schemeClr val="accent3">
                    <a:alpha val="66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1A96B6D5-52AF-4485-A537-35C1B9FDD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7511" y="3036370"/>
            <a:ext cx="3756977" cy="1509112"/>
          </a:xfrm>
          <a:prstGeom prst="rect">
            <a:avLst/>
          </a:prstGeom>
        </p:spPr>
      </p:pic>
      <p:sp>
        <p:nvSpPr>
          <p:cNvPr id="19" name="矩形: 圆角 18">
            <a:extLst>
              <a:ext uri="{FF2B5EF4-FFF2-40B4-BE49-F238E27FC236}">
                <a16:creationId xmlns:a16="http://schemas.microsoft.com/office/drawing/2014/main" id="{CDD6FB41-A63F-4C3B-A3F8-6FF02635E361}"/>
              </a:ext>
            </a:extLst>
          </p:cNvPr>
          <p:cNvSpPr/>
          <p:nvPr/>
        </p:nvSpPr>
        <p:spPr>
          <a:xfrm>
            <a:off x="1623349" y="3722570"/>
            <a:ext cx="991524" cy="32855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id="{E14B007F-3301-453A-BD54-E7F5D23DAEDE}"/>
              </a:ext>
            </a:extLst>
          </p:cNvPr>
          <p:cNvSpPr/>
          <p:nvPr/>
        </p:nvSpPr>
        <p:spPr>
          <a:xfrm>
            <a:off x="5600238" y="5363550"/>
            <a:ext cx="991524" cy="32855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D67B23C4-00BB-4669-907D-2BCFF60892C6}"/>
              </a:ext>
            </a:extLst>
          </p:cNvPr>
          <p:cNvSpPr/>
          <p:nvPr/>
        </p:nvSpPr>
        <p:spPr>
          <a:xfrm>
            <a:off x="9605237" y="3722570"/>
            <a:ext cx="991524" cy="32855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9EC90C58-7D9E-44EF-B7B1-82A99542DC0A}"/>
              </a:ext>
            </a:extLst>
          </p:cNvPr>
          <p:cNvSpPr txBox="1"/>
          <p:nvPr/>
        </p:nvSpPr>
        <p:spPr>
          <a:xfrm>
            <a:off x="1766701" y="3702180"/>
            <a:ext cx="800219" cy="369332"/>
          </a:xfrm>
          <a:prstGeom prst="rect">
            <a:avLst/>
          </a:prstGeom>
          <a:noFill/>
        </p:spPr>
        <p:txBody>
          <a:bodyPr wrap="none" rtlCol="0">
            <a:spAutoFit/>
          </a:bodyPr>
          <a:lstStyle/>
          <a:p>
            <a:pPr algn="l" hangingPunct="0"/>
            <a:r>
              <a:rPr lang="zh-CN" altLang="en-US" b="1" spc="600" dirty="0">
                <a:solidFill>
                  <a:schemeClr val="bg1"/>
                </a:solidFill>
              </a:rPr>
              <a:t>机会</a:t>
            </a:r>
          </a:p>
        </p:txBody>
      </p:sp>
      <p:sp>
        <p:nvSpPr>
          <p:cNvPr id="8" name="文本框 7">
            <a:extLst>
              <a:ext uri="{FF2B5EF4-FFF2-40B4-BE49-F238E27FC236}">
                <a16:creationId xmlns:a16="http://schemas.microsoft.com/office/drawing/2014/main" id="{7AC5B5C9-6540-4486-80AD-9D737577A89B}"/>
              </a:ext>
            </a:extLst>
          </p:cNvPr>
          <p:cNvSpPr txBox="1"/>
          <p:nvPr/>
        </p:nvSpPr>
        <p:spPr>
          <a:xfrm>
            <a:off x="1160147" y="4081672"/>
            <a:ext cx="1917928" cy="657809"/>
          </a:xfrm>
          <a:prstGeom prst="rect">
            <a:avLst/>
          </a:prstGeom>
          <a:noFill/>
        </p:spPr>
        <p:txBody>
          <a:bodyPr wrap="square" rtlCol="0">
            <a:spAutoFit/>
          </a:bodyPr>
          <a:lstStyle/>
          <a:p>
            <a:pPr algn="ctr" hangingPunct="0">
              <a:lnSpc>
                <a:spcPct val="120000"/>
              </a:lnSpc>
            </a:pPr>
            <a:r>
              <a:rPr lang="zh-CN" altLang="en-US" sz="1600" dirty="0"/>
              <a:t>产业链、技术难题基本解决</a:t>
            </a:r>
          </a:p>
        </p:txBody>
      </p:sp>
      <p:sp>
        <p:nvSpPr>
          <p:cNvPr id="10" name="文本框 9">
            <a:extLst>
              <a:ext uri="{FF2B5EF4-FFF2-40B4-BE49-F238E27FC236}">
                <a16:creationId xmlns:a16="http://schemas.microsoft.com/office/drawing/2014/main" id="{1DF18808-D85B-4217-A9A4-8158513E886F}"/>
              </a:ext>
            </a:extLst>
          </p:cNvPr>
          <p:cNvSpPr txBox="1"/>
          <p:nvPr/>
        </p:nvSpPr>
        <p:spPr>
          <a:xfrm>
            <a:off x="5733991" y="5344054"/>
            <a:ext cx="800219" cy="369332"/>
          </a:xfrm>
          <a:prstGeom prst="rect">
            <a:avLst/>
          </a:prstGeom>
          <a:noFill/>
        </p:spPr>
        <p:txBody>
          <a:bodyPr wrap="none" rtlCol="0">
            <a:spAutoFit/>
          </a:bodyPr>
          <a:lstStyle/>
          <a:p>
            <a:pPr algn="l" hangingPunct="0"/>
            <a:r>
              <a:rPr lang="zh-CN" altLang="en-US" b="1" spc="600" dirty="0">
                <a:solidFill>
                  <a:schemeClr val="bg1"/>
                </a:solidFill>
              </a:rPr>
              <a:t>难点</a:t>
            </a:r>
          </a:p>
        </p:txBody>
      </p:sp>
      <p:sp>
        <p:nvSpPr>
          <p:cNvPr id="11" name="文本框 10">
            <a:extLst>
              <a:ext uri="{FF2B5EF4-FFF2-40B4-BE49-F238E27FC236}">
                <a16:creationId xmlns:a16="http://schemas.microsoft.com/office/drawing/2014/main" id="{6DF3E293-88A6-4C0A-8F86-C22618AABE7D}"/>
              </a:ext>
            </a:extLst>
          </p:cNvPr>
          <p:cNvSpPr txBox="1"/>
          <p:nvPr/>
        </p:nvSpPr>
        <p:spPr>
          <a:xfrm>
            <a:off x="5137036" y="5723546"/>
            <a:ext cx="1917928" cy="657809"/>
          </a:xfrm>
          <a:prstGeom prst="rect">
            <a:avLst/>
          </a:prstGeom>
          <a:noFill/>
        </p:spPr>
        <p:txBody>
          <a:bodyPr wrap="square" rtlCol="0">
            <a:spAutoFit/>
          </a:bodyPr>
          <a:lstStyle/>
          <a:p>
            <a:pPr algn="ctr" hangingPunct="0">
              <a:lnSpc>
                <a:spcPct val="120000"/>
              </a:lnSpc>
            </a:pPr>
            <a:r>
              <a:rPr lang="zh-CN" altLang="en-US" sz="1600" dirty="0"/>
              <a:t>内容生产仍然存在瓶颈</a:t>
            </a:r>
          </a:p>
        </p:txBody>
      </p:sp>
      <p:sp>
        <p:nvSpPr>
          <p:cNvPr id="12" name="文本框 11">
            <a:extLst>
              <a:ext uri="{FF2B5EF4-FFF2-40B4-BE49-F238E27FC236}">
                <a16:creationId xmlns:a16="http://schemas.microsoft.com/office/drawing/2014/main" id="{47DBBEC7-6781-44E4-9D7C-67ECA8B01740}"/>
              </a:ext>
            </a:extLst>
          </p:cNvPr>
          <p:cNvSpPr txBox="1"/>
          <p:nvPr/>
        </p:nvSpPr>
        <p:spPr>
          <a:xfrm>
            <a:off x="9735180" y="3702180"/>
            <a:ext cx="800219" cy="369332"/>
          </a:xfrm>
          <a:prstGeom prst="rect">
            <a:avLst/>
          </a:prstGeom>
          <a:noFill/>
        </p:spPr>
        <p:txBody>
          <a:bodyPr wrap="none" rtlCol="0">
            <a:spAutoFit/>
          </a:bodyPr>
          <a:lstStyle/>
          <a:p>
            <a:pPr algn="l" hangingPunct="0"/>
            <a:r>
              <a:rPr lang="zh-CN" altLang="en-US" b="1" spc="600" dirty="0">
                <a:solidFill>
                  <a:schemeClr val="bg1"/>
                </a:solidFill>
              </a:rPr>
              <a:t>发展</a:t>
            </a:r>
          </a:p>
        </p:txBody>
      </p:sp>
      <p:sp>
        <p:nvSpPr>
          <p:cNvPr id="13" name="文本框 12">
            <a:extLst>
              <a:ext uri="{FF2B5EF4-FFF2-40B4-BE49-F238E27FC236}">
                <a16:creationId xmlns:a16="http://schemas.microsoft.com/office/drawing/2014/main" id="{50CAFBCD-8242-4EE1-BBF2-E5EEC10ADDED}"/>
              </a:ext>
            </a:extLst>
          </p:cNvPr>
          <p:cNvSpPr txBox="1"/>
          <p:nvPr/>
        </p:nvSpPr>
        <p:spPr>
          <a:xfrm>
            <a:off x="9142035" y="4081672"/>
            <a:ext cx="1917928" cy="657809"/>
          </a:xfrm>
          <a:prstGeom prst="rect">
            <a:avLst/>
          </a:prstGeom>
          <a:noFill/>
        </p:spPr>
        <p:txBody>
          <a:bodyPr wrap="square" rtlCol="0">
            <a:spAutoFit/>
          </a:bodyPr>
          <a:lstStyle/>
          <a:p>
            <a:pPr algn="ctr" hangingPunct="0">
              <a:lnSpc>
                <a:spcPct val="120000"/>
              </a:lnSpc>
            </a:pPr>
            <a:r>
              <a:rPr lang="zh-CN" altLang="en-US" sz="1600" dirty="0"/>
              <a:t>国外头部科技企业布局较多</a:t>
            </a:r>
          </a:p>
        </p:txBody>
      </p:sp>
      <p:sp>
        <p:nvSpPr>
          <p:cNvPr id="9" name="文本框 8">
            <a:extLst>
              <a:ext uri="{FF2B5EF4-FFF2-40B4-BE49-F238E27FC236}">
                <a16:creationId xmlns:a16="http://schemas.microsoft.com/office/drawing/2014/main" id="{A7AA1D18-8818-426E-BC2C-FD98B2D00D44}"/>
              </a:ext>
            </a:extLst>
          </p:cNvPr>
          <p:cNvSpPr txBox="1"/>
          <p:nvPr/>
        </p:nvSpPr>
        <p:spPr>
          <a:xfrm>
            <a:off x="1690370" y="1025264"/>
            <a:ext cx="8811260" cy="362343"/>
          </a:xfrm>
          <a:prstGeom prst="rect">
            <a:avLst/>
          </a:prstGeom>
          <a:noFill/>
        </p:spPr>
        <p:txBody>
          <a:bodyPr wrap="square" rtlCol="0">
            <a:spAutoFit/>
          </a:bodyPr>
          <a:lstStyle/>
          <a:p>
            <a:pPr algn="l" hangingPunct="0">
              <a:lnSpc>
                <a:spcPct val="120000"/>
              </a:lnSpc>
            </a:pPr>
            <a:r>
              <a:rPr lang="en-US" altLang="zh-CN" sz="1600" dirty="0"/>
              <a:t>AR/VR</a:t>
            </a:r>
            <a:r>
              <a:rPr lang="zh-CN" altLang="en-US" sz="1600" dirty="0"/>
              <a:t>的持续进化，不仅仅代表了一个新的消费品类的崛起，也将揭开家用显示市场巨大的变革</a:t>
            </a:r>
          </a:p>
        </p:txBody>
      </p:sp>
      <p:sp>
        <p:nvSpPr>
          <p:cNvPr id="18" name="箭头: 上 17">
            <a:extLst>
              <a:ext uri="{FF2B5EF4-FFF2-40B4-BE49-F238E27FC236}">
                <a16:creationId xmlns:a16="http://schemas.microsoft.com/office/drawing/2014/main" id="{3C589EFB-0462-4E59-A746-91342064F3A0}"/>
              </a:ext>
            </a:extLst>
          </p:cNvPr>
          <p:cNvSpPr/>
          <p:nvPr/>
        </p:nvSpPr>
        <p:spPr>
          <a:xfrm>
            <a:off x="4902836" y="1471437"/>
            <a:ext cx="2386328" cy="1754748"/>
          </a:xfrm>
          <a:custGeom>
            <a:avLst/>
            <a:gdLst>
              <a:gd name="connsiteX0" fmla="*/ 0 w 2382520"/>
              <a:gd name="connsiteY0" fmla="*/ 670366 h 1625208"/>
              <a:gd name="connsiteX1" fmla="*/ 1191260 w 2382520"/>
              <a:gd name="connsiteY1" fmla="*/ 0 h 1625208"/>
              <a:gd name="connsiteX2" fmla="*/ 2382520 w 2382520"/>
              <a:gd name="connsiteY2" fmla="*/ 670366 h 1625208"/>
              <a:gd name="connsiteX3" fmla="*/ 1858008 w 2382520"/>
              <a:gd name="connsiteY3" fmla="*/ 670366 h 1625208"/>
              <a:gd name="connsiteX4" fmla="*/ 1858008 w 2382520"/>
              <a:gd name="connsiteY4" fmla="*/ 1625208 h 1625208"/>
              <a:gd name="connsiteX5" fmla="*/ 524512 w 2382520"/>
              <a:gd name="connsiteY5" fmla="*/ 1625208 h 1625208"/>
              <a:gd name="connsiteX6" fmla="*/ 524512 w 2382520"/>
              <a:gd name="connsiteY6" fmla="*/ 670366 h 1625208"/>
              <a:gd name="connsiteX7" fmla="*/ 0 w 2382520"/>
              <a:gd name="connsiteY7" fmla="*/ 670366 h 1625208"/>
              <a:gd name="connsiteX0" fmla="*/ 3808 w 2386328"/>
              <a:gd name="connsiteY0" fmla="*/ 670366 h 1747128"/>
              <a:gd name="connsiteX1" fmla="*/ 1195068 w 2386328"/>
              <a:gd name="connsiteY1" fmla="*/ 0 h 1747128"/>
              <a:gd name="connsiteX2" fmla="*/ 2386328 w 2386328"/>
              <a:gd name="connsiteY2" fmla="*/ 670366 h 1747128"/>
              <a:gd name="connsiteX3" fmla="*/ 1861816 w 2386328"/>
              <a:gd name="connsiteY3" fmla="*/ 670366 h 1747128"/>
              <a:gd name="connsiteX4" fmla="*/ 1861816 w 2386328"/>
              <a:gd name="connsiteY4" fmla="*/ 1625208 h 1747128"/>
              <a:gd name="connsiteX5" fmla="*/ 0 w 2386328"/>
              <a:gd name="connsiteY5" fmla="*/ 1747128 h 1747128"/>
              <a:gd name="connsiteX6" fmla="*/ 528320 w 2386328"/>
              <a:gd name="connsiteY6" fmla="*/ 670366 h 1747128"/>
              <a:gd name="connsiteX7" fmla="*/ 3808 w 2386328"/>
              <a:gd name="connsiteY7" fmla="*/ 670366 h 1747128"/>
              <a:gd name="connsiteX0" fmla="*/ 0 w 2382520"/>
              <a:gd name="connsiteY0" fmla="*/ 670366 h 1752208"/>
              <a:gd name="connsiteX1" fmla="*/ 1191260 w 2382520"/>
              <a:gd name="connsiteY1" fmla="*/ 0 h 1752208"/>
              <a:gd name="connsiteX2" fmla="*/ 2382520 w 2382520"/>
              <a:gd name="connsiteY2" fmla="*/ 670366 h 1752208"/>
              <a:gd name="connsiteX3" fmla="*/ 1858008 w 2382520"/>
              <a:gd name="connsiteY3" fmla="*/ 670366 h 1752208"/>
              <a:gd name="connsiteX4" fmla="*/ 1858008 w 2382520"/>
              <a:gd name="connsiteY4" fmla="*/ 1625208 h 1752208"/>
              <a:gd name="connsiteX5" fmla="*/ 3812 w 2382520"/>
              <a:gd name="connsiteY5" fmla="*/ 1752208 h 1752208"/>
              <a:gd name="connsiteX6" fmla="*/ 524512 w 2382520"/>
              <a:gd name="connsiteY6" fmla="*/ 670366 h 1752208"/>
              <a:gd name="connsiteX7" fmla="*/ 0 w 2382520"/>
              <a:gd name="connsiteY7" fmla="*/ 670366 h 175220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 name="connsiteX0" fmla="*/ 0 w 2386328"/>
              <a:gd name="connsiteY0" fmla="*/ 670366 h 1754748"/>
              <a:gd name="connsiteX1" fmla="*/ 1191260 w 2386328"/>
              <a:gd name="connsiteY1" fmla="*/ 0 h 1754748"/>
              <a:gd name="connsiteX2" fmla="*/ 2382520 w 2386328"/>
              <a:gd name="connsiteY2" fmla="*/ 670366 h 1754748"/>
              <a:gd name="connsiteX3" fmla="*/ 1858008 w 2386328"/>
              <a:gd name="connsiteY3" fmla="*/ 670366 h 1754748"/>
              <a:gd name="connsiteX4" fmla="*/ 2386328 w 2386328"/>
              <a:gd name="connsiteY4" fmla="*/ 1754748 h 1754748"/>
              <a:gd name="connsiteX5" fmla="*/ 3812 w 2386328"/>
              <a:gd name="connsiteY5" fmla="*/ 1752208 h 1754748"/>
              <a:gd name="connsiteX6" fmla="*/ 524512 w 2386328"/>
              <a:gd name="connsiteY6" fmla="*/ 670366 h 1754748"/>
              <a:gd name="connsiteX7" fmla="*/ 0 w 2386328"/>
              <a:gd name="connsiteY7" fmla="*/ 670366 h 175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328" h="1754748">
                <a:moveTo>
                  <a:pt x="0" y="670366"/>
                </a:moveTo>
                <a:lnTo>
                  <a:pt x="1191260" y="0"/>
                </a:lnTo>
                <a:lnTo>
                  <a:pt x="2382520" y="670366"/>
                </a:lnTo>
                <a:lnTo>
                  <a:pt x="1858008" y="670366"/>
                </a:lnTo>
                <a:cubicBezTo>
                  <a:pt x="1927435" y="1029287"/>
                  <a:pt x="2062901" y="1446627"/>
                  <a:pt x="2386328" y="1754748"/>
                </a:cubicBezTo>
                <a:lnTo>
                  <a:pt x="3812" y="1752208"/>
                </a:lnTo>
                <a:cubicBezTo>
                  <a:pt x="337399" y="1414454"/>
                  <a:pt x="453815" y="1045585"/>
                  <a:pt x="524512" y="670366"/>
                </a:cubicBezTo>
                <a:lnTo>
                  <a:pt x="0" y="670366"/>
                </a:lnTo>
                <a:close/>
              </a:path>
            </a:pathLst>
          </a:custGeom>
          <a:gradFill>
            <a:gsLst>
              <a:gs pos="0">
                <a:schemeClr val="accent3">
                  <a:alpha val="35000"/>
                </a:schemeClr>
              </a:gs>
              <a:gs pos="96000">
                <a:schemeClr val="accent3">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42745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3893201-E5E8-444E-9172-FF327BAD0077}"/>
              </a:ext>
            </a:extLst>
          </p:cNvPr>
          <p:cNvSpPr>
            <a:spLocks noGrp="1"/>
          </p:cNvSpPr>
          <p:nvPr>
            <p:ph type="body" sz="quarter" idx="10"/>
          </p:nvPr>
        </p:nvSpPr>
        <p:spPr>
          <a:xfrm>
            <a:off x="382543" y="328612"/>
            <a:ext cx="4778737" cy="459327"/>
          </a:xfrm>
        </p:spPr>
        <p:txBody>
          <a:bodyPr/>
          <a:lstStyle/>
          <a:p>
            <a:r>
              <a:rPr lang="zh-CN" altLang="en-US" dirty="0"/>
              <a:t>未来媒体的新成员</a:t>
            </a:r>
            <a:r>
              <a:rPr lang="en-US" altLang="zh-CN" dirty="0"/>
              <a:t>—</a:t>
            </a:r>
            <a:r>
              <a:rPr lang="zh-CN" altLang="en-US" dirty="0"/>
              <a:t>虚拟人</a:t>
            </a:r>
          </a:p>
        </p:txBody>
      </p:sp>
      <p:sp>
        <p:nvSpPr>
          <p:cNvPr id="3" name="不完整圆 2">
            <a:extLst>
              <a:ext uri="{FF2B5EF4-FFF2-40B4-BE49-F238E27FC236}">
                <a16:creationId xmlns:a16="http://schemas.microsoft.com/office/drawing/2014/main" id="{14609362-5974-434D-BA6F-C64F6529EB01}"/>
              </a:ext>
            </a:extLst>
          </p:cNvPr>
          <p:cNvSpPr/>
          <p:nvPr/>
        </p:nvSpPr>
        <p:spPr>
          <a:xfrm>
            <a:off x="10759440" y="2224627"/>
            <a:ext cx="2865120" cy="2865120"/>
          </a:xfrm>
          <a:prstGeom prst="pie">
            <a:avLst>
              <a:gd name="adj1" fmla="val 5353125"/>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矩形: 圆顶角 4">
            <a:extLst>
              <a:ext uri="{FF2B5EF4-FFF2-40B4-BE49-F238E27FC236}">
                <a16:creationId xmlns:a16="http://schemas.microsoft.com/office/drawing/2014/main" id="{C11F5B8E-919D-46A6-9839-75D78E0316A8}"/>
              </a:ext>
            </a:extLst>
          </p:cNvPr>
          <p:cNvSpPr/>
          <p:nvPr/>
        </p:nvSpPr>
        <p:spPr>
          <a:xfrm rot="5400000">
            <a:off x="386080" y="1777793"/>
            <a:ext cx="2865120" cy="3637280"/>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弧形 5">
            <a:extLst>
              <a:ext uri="{FF2B5EF4-FFF2-40B4-BE49-F238E27FC236}">
                <a16:creationId xmlns:a16="http://schemas.microsoft.com/office/drawing/2014/main" id="{2B0096ED-36C3-49CB-AC1A-D8D383C8E9EF}"/>
              </a:ext>
            </a:extLst>
          </p:cNvPr>
          <p:cNvSpPr/>
          <p:nvPr/>
        </p:nvSpPr>
        <p:spPr>
          <a:xfrm flipH="1">
            <a:off x="10355580" y="1820767"/>
            <a:ext cx="3672840" cy="3672840"/>
          </a:xfrm>
          <a:prstGeom prst="arc">
            <a:avLst>
              <a:gd name="adj1" fmla="val 16200000"/>
              <a:gd name="adj2" fmla="val 5475292"/>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矩形: 圆顶角 6">
            <a:extLst>
              <a:ext uri="{FF2B5EF4-FFF2-40B4-BE49-F238E27FC236}">
                <a16:creationId xmlns:a16="http://schemas.microsoft.com/office/drawing/2014/main" id="{836670D3-AABB-413C-9B0C-5EF702226CD5}"/>
              </a:ext>
            </a:extLst>
          </p:cNvPr>
          <p:cNvSpPr/>
          <p:nvPr/>
        </p:nvSpPr>
        <p:spPr>
          <a:xfrm rot="5400000">
            <a:off x="236785" y="1611922"/>
            <a:ext cx="3495452" cy="3969023"/>
          </a:xfrm>
          <a:prstGeom prst="round2SameRect">
            <a:avLst>
              <a:gd name="adj1" fmla="val 50000"/>
              <a:gd name="adj2" fmla="val 0"/>
            </a:avLst>
          </a:prstGeom>
          <a:noFill/>
          <a:ln>
            <a:gradFill>
              <a:gsLst>
                <a:gs pos="0">
                  <a:schemeClr val="accent2"/>
                </a:gs>
                <a:gs pos="98000">
                  <a:schemeClr val="accent2">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B9DDF07C-4615-44F9-9EED-53ADB95004A7}"/>
              </a:ext>
            </a:extLst>
          </p:cNvPr>
          <p:cNvGrpSpPr/>
          <p:nvPr/>
        </p:nvGrpSpPr>
        <p:grpSpPr>
          <a:xfrm>
            <a:off x="4083907" y="1288826"/>
            <a:ext cx="1016826" cy="1016826"/>
            <a:chOff x="4083907" y="1288826"/>
            <a:chExt cx="1016826" cy="1016826"/>
          </a:xfrm>
        </p:grpSpPr>
        <p:sp>
          <p:nvSpPr>
            <p:cNvPr id="8" name="椭圆 7">
              <a:extLst>
                <a:ext uri="{FF2B5EF4-FFF2-40B4-BE49-F238E27FC236}">
                  <a16:creationId xmlns:a16="http://schemas.microsoft.com/office/drawing/2014/main" id="{7129D65B-0902-4863-8B60-97D73ED656EE}"/>
                </a:ext>
              </a:extLst>
            </p:cNvPr>
            <p:cNvSpPr/>
            <p:nvPr/>
          </p:nvSpPr>
          <p:spPr>
            <a:xfrm>
              <a:off x="4083907" y="1288826"/>
              <a:ext cx="1016826" cy="1016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0A51964A-A022-4D11-A8C7-B9F25171F9BB}"/>
                </a:ext>
              </a:extLst>
            </p:cNvPr>
            <p:cNvSpPr txBox="1"/>
            <p:nvPr/>
          </p:nvSpPr>
          <p:spPr>
            <a:xfrm>
              <a:off x="4269154" y="1432973"/>
              <a:ext cx="646331" cy="728533"/>
            </a:xfrm>
            <a:prstGeom prst="rect">
              <a:avLst/>
            </a:prstGeom>
            <a:noFill/>
          </p:spPr>
          <p:txBody>
            <a:bodyPr wrap="none" rtlCol="0">
              <a:spAutoFit/>
            </a:bodyPr>
            <a:lstStyle/>
            <a:p>
              <a:pPr algn="l" hangingPunct="0">
                <a:lnSpc>
                  <a:spcPct val="120000"/>
                </a:lnSpc>
              </a:pPr>
              <a:r>
                <a:rPr lang="zh-CN" altLang="en-US" b="1" dirty="0">
                  <a:solidFill>
                    <a:schemeClr val="bg1"/>
                  </a:solidFill>
                  <a:latin typeface="+mn-ea"/>
                </a:rPr>
                <a:t>技术</a:t>
              </a:r>
              <a:endParaRPr lang="en-US" altLang="zh-CN" b="1" dirty="0">
                <a:solidFill>
                  <a:schemeClr val="bg1"/>
                </a:solidFill>
                <a:latin typeface="+mn-ea"/>
              </a:endParaRPr>
            </a:p>
            <a:p>
              <a:pPr algn="l" hangingPunct="0">
                <a:lnSpc>
                  <a:spcPct val="120000"/>
                </a:lnSpc>
              </a:pPr>
              <a:r>
                <a:rPr lang="zh-CN" altLang="en-US" b="1" dirty="0">
                  <a:solidFill>
                    <a:schemeClr val="bg1"/>
                  </a:solidFill>
                  <a:latin typeface="+mn-ea"/>
                </a:rPr>
                <a:t>驱动</a:t>
              </a:r>
            </a:p>
          </p:txBody>
        </p:sp>
      </p:grpSp>
      <p:sp>
        <p:nvSpPr>
          <p:cNvPr id="10" name="文本框 9">
            <a:extLst>
              <a:ext uri="{FF2B5EF4-FFF2-40B4-BE49-F238E27FC236}">
                <a16:creationId xmlns:a16="http://schemas.microsoft.com/office/drawing/2014/main" id="{5A04ABAF-B8E5-4F84-83F9-4AA19ADF226E}"/>
              </a:ext>
            </a:extLst>
          </p:cNvPr>
          <p:cNvSpPr txBox="1"/>
          <p:nvPr/>
        </p:nvSpPr>
        <p:spPr>
          <a:xfrm>
            <a:off x="5193189" y="1320378"/>
            <a:ext cx="1005403" cy="953723"/>
          </a:xfrm>
          <a:prstGeom prst="rect">
            <a:avLst/>
          </a:prstGeom>
          <a:noFill/>
        </p:spPr>
        <p:txBody>
          <a:bodyPr wrap="none" rtlCol="0">
            <a:spAutoFit/>
          </a:bodyPr>
          <a:lstStyle/>
          <a:p>
            <a:pPr algn="l" hangingPunct="0">
              <a:lnSpc>
                <a:spcPct val="120000"/>
              </a:lnSpc>
            </a:pPr>
            <a:r>
              <a:rPr lang="zh-CN" altLang="en-US" sz="1600" dirty="0">
                <a:latin typeface="+mn-ea"/>
              </a:rPr>
              <a:t>虚拟助手</a:t>
            </a:r>
            <a:endParaRPr lang="en-US" altLang="zh-CN" sz="1600" dirty="0">
              <a:latin typeface="+mn-ea"/>
            </a:endParaRPr>
          </a:p>
          <a:p>
            <a:pPr algn="l" hangingPunct="0">
              <a:lnSpc>
                <a:spcPct val="120000"/>
              </a:lnSpc>
            </a:pPr>
            <a:r>
              <a:rPr lang="zh-CN" altLang="en-US" sz="1600" dirty="0">
                <a:latin typeface="+mn-ea"/>
              </a:rPr>
              <a:t>虚拟导游</a:t>
            </a:r>
            <a:endParaRPr lang="en-US" altLang="zh-CN" sz="1600" dirty="0">
              <a:latin typeface="+mn-ea"/>
            </a:endParaRPr>
          </a:p>
          <a:p>
            <a:pPr algn="l" hangingPunct="0">
              <a:lnSpc>
                <a:spcPct val="120000"/>
              </a:lnSpc>
            </a:pPr>
            <a:r>
              <a:rPr lang="zh-CN" altLang="en-US" sz="1600" dirty="0">
                <a:latin typeface="+mn-ea"/>
              </a:rPr>
              <a:t>虚拟客服</a:t>
            </a:r>
          </a:p>
        </p:txBody>
      </p:sp>
      <p:grpSp>
        <p:nvGrpSpPr>
          <p:cNvPr id="41" name="组合 40">
            <a:extLst>
              <a:ext uri="{FF2B5EF4-FFF2-40B4-BE49-F238E27FC236}">
                <a16:creationId xmlns:a16="http://schemas.microsoft.com/office/drawing/2014/main" id="{F9D966D4-18D6-49FE-B816-C57554E4B77F}"/>
              </a:ext>
            </a:extLst>
          </p:cNvPr>
          <p:cNvGrpSpPr/>
          <p:nvPr/>
        </p:nvGrpSpPr>
        <p:grpSpPr>
          <a:xfrm>
            <a:off x="4642707" y="3088020"/>
            <a:ext cx="1016826" cy="1016826"/>
            <a:chOff x="4642707" y="3088020"/>
            <a:chExt cx="1016826" cy="1016826"/>
          </a:xfrm>
        </p:grpSpPr>
        <p:sp>
          <p:nvSpPr>
            <p:cNvPr id="11" name="椭圆 10">
              <a:extLst>
                <a:ext uri="{FF2B5EF4-FFF2-40B4-BE49-F238E27FC236}">
                  <a16:creationId xmlns:a16="http://schemas.microsoft.com/office/drawing/2014/main" id="{EFCD7914-15D4-4BA6-B1DB-AA8BA802A09B}"/>
                </a:ext>
              </a:extLst>
            </p:cNvPr>
            <p:cNvSpPr/>
            <p:nvPr/>
          </p:nvSpPr>
          <p:spPr>
            <a:xfrm>
              <a:off x="4642707" y="3088020"/>
              <a:ext cx="1016826" cy="1016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98215E14-3EF3-4239-A12D-7E9B92D75529}"/>
                </a:ext>
              </a:extLst>
            </p:cNvPr>
            <p:cNvSpPr txBox="1"/>
            <p:nvPr/>
          </p:nvSpPr>
          <p:spPr>
            <a:xfrm>
              <a:off x="4827954" y="3232167"/>
              <a:ext cx="646331" cy="728533"/>
            </a:xfrm>
            <a:prstGeom prst="rect">
              <a:avLst/>
            </a:prstGeom>
            <a:noFill/>
          </p:spPr>
          <p:txBody>
            <a:bodyPr wrap="none" rtlCol="0">
              <a:spAutoFit/>
            </a:bodyPr>
            <a:lstStyle/>
            <a:p>
              <a:pPr algn="l" hangingPunct="0">
                <a:lnSpc>
                  <a:spcPct val="120000"/>
                </a:lnSpc>
              </a:pPr>
              <a:r>
                <a:rPr lang="zh-CN" altLang="en-US" b="1" dirty="0">
                  <a:solidFill>
                    <a:schemeClr val="bg1"/>
                  </a:solidFill>
                  <a:latin typeface="+mn-ea"/>
                </a:rPr>
                <a:t>价值</a:t>
              </a:r>
              <a:endParaRPr lang="en-US" altLang="zh-CN" b="1" dirty="0">
                <a:solidFill>
                  <a:schemeClr val="bg1"/>
                </a:solidFill>
                <a:latin typeface="+mn-ea"/>
              </a:endParaRPr>
            </a:p>
            <a:p>
              <a:pPr algn="l" hangingPunct="0">
                <a:lnSpc>
                  <a:spcPct val="120000"/>
                </a:lnSpc>
              </a:pPr>
              <a:r>
                <a:rPr lang="zh-CN" altLang="en-US" b="1" dirty="0">
                  <a:solidFill>
                    <a:schemeClr val="bg1"/>
                  </a:solidFill>
                  <a:latin typeface="+mn-ea"/>
                </a:rPr>
                <a:t>驱动</a:t>
              </a:r>
            </a:p>
          </p:txBody>
        </p:sp>
      </p:grpSp>
      <p:sp>
        <p:nvSpPr>
          <p:cNvPr id="13" name="文本框 12">
            <a:extLst>
              <a:ext uri="{FF2B5EF4-FFF2-40B4-BE49-F238E27FC236}">
                <a16:creationId xmlns:a16="http://schemas.microsoft.com/office/drawing/2014/main" id="{BCEFB00C-B736-4C59-B967-E7DB39F41B02}"/>
              </a:ext>
            </a:extLst>
          </p:cNvPr>
          <p:cNvSpPr txBox="1"/>
          <p:nvPr/>
        </p:nvSpPr>
        <p:spPr>
          <a:xfrm>
            <a:off x="5751989" y="3119572"/>
            <a:ext cx="1005403" cy="953723"/>
          </a:xfrm>
          <a:prstGeom prst="rect">
            <a:avLst/>
          </a:prstGeom>
          <a:noFill/>
        </p:spPr>
        <p:txBody>
          <a:bodyPr wrap="none" rtlCol="0">
            <a:spAutoFit/>
          </a:bodyPr>
          <a:lstStyle/>
          <a:p>
            <a:pPr algn="l" hangingPunct="0">
              <a:lnSpc>
                <a:spcPct val="120000"/>
              </a:lnSpc>
            </a:pPr>
            <a:r>
              <a:rPr lang="zh-CN" altLang="en-US" sz="1600" dirty="0">
                <a:latin typeface="+mn-ea"/>
              </a:rPr>
              <a:t>虚拟主播</a:t>
            </a:r>
            <a:endParaRPr lang="en-US" altLang="zh-CN" sz="1600" dirty="0">
              <a:latin typeface="+mn-ea"/>
            </a:endParaRPr>
          </a:p>
          <a:p>
            <a:pPr algn="l" hangingPunct="0">
              <a:lnSpc>
                <a:spcPct val="120000"/>
              </a:lnSpc>
            </a:pPr>
            <a:r>
              <a:rPr lang="zh-CN" altLang="en-US" sz="1600" dirty="0">
                <a:latin typeface="+mn-ea"/>
              </a:rPr>
              <a:t>虚拟教师</a:t>
            </a:r>
            <a:endParaRPr lang="en-US" altLang="zh-CN" sz="1600" dirty="0">
              <a:latin typeface="+mn-ea"/>
            </a:endParaRPr>
          </a:p>
          <a:p>
            <a:pPr algn="l" hangingPunct="0">
              <a:lnSpc>
                <a:spcPct val="120000"/>
              </a:lnSpc>
            </a:pPr>
            <a:r>
              <a:rPr lang="zh-CN" altLang="en-US" sz="1600" dirty="0">
                <a:latin typeface="+mn-ea"/>
              </a:rPr>
              <a:t>虚拟偶像</a:t>
            </a:r>
          </a:p>
        </p:txBody>
      </p:sp>
      <p:grpSp>
        <p:nvGrpSpPr>
          <p:cNvPr id="42" name="组合 41">
            <a:extLst>
              <a:ext uri="{FF2B5EF4-FFF2-40B4-BE49-F238E27FC236}">
                <a16:creationId xmlns:a16="http://schemas.microsoft.com/office/drawing/2014/main" id="{2938FDCD-E7A3-46A9-BE5B-559F1D5B980B}"/>
              </a:ext>
            </a:extLst>
          </p:cNvPr>
          <p:cNvGrpSpPr/>
          <p:nvPr/>
        </p:nvGrpSpPr>
        <p:grpSpPr>
          <a:xfrm>
            <a:off x="4083907" y="4947507"/>
            <a:ext cx="1016826" cy="1016826"/>
            <a:chOff x="4083907" y="4947507"/>
            <a:chExt cx="1016826" cy="1016826"/>
          </a:xfrm>
        </p:grpSpPr>
        <p:sp>
          <p:nvSpPr>
            <p:cNvPr id="14" name="椭圆 13">
              <a:extLst>
                <a:ext uri="{FF2B5EF4-FFF2-40B4-BE49-F238E27FC236}">
                  <a16:creationId xmlns:a16="http://schemas.microsoft.com/office/drawing/2014/main" id="{BD69E751-8D87-4A6B-9A39-A366655C860E}"/>
                </a:ext>
              </a:extLst>
            </p:cNvPr>
            <p:cNvSpPr/>
            <p:nvPr/>
          </p:nvSpPr>
          <p:spPr>
            <a:xfrm>
              <a:off x="4083907" y="4947507"/>
              <a:ext cx="1016826" cy="1016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6410A9BF-875D-4589-BE33-7BA94F12CD45}"/>
                </a:ext>
              </a:extLst>
            </p:cNvPr>
            <p:cNvSpPr txBox="1"/>
            <p:nvPr/>
          </p:nvSpPr>
          <p:spPr>
            <a:xfrm>
              <a:off x="4269154" y="5091654"/>
              <a:ext cx="646331" cy="728533"/>
            </a:xfrm>
            <a:prstGeom prst="rect">
              <a:avLst/>
            </a:prstGeom>
            <a:noFill/>
          </p:spPr>
          <p:txBody>
            <a:bodyPr wrap="none" rtlCol="0">
              <a:spAutoFit/>
            </a:bodyPr>
            <a:lstStyle/>
            <a:p>
              <a:pPr algn="l" hangingPunct="0">
                <a:lnSpc>
                  <a:spcPct val="120000"/>
                </a:lnSpc>
              </a:pPr>
              <a:r>
                <a:rPr lang="zh-CN" altLang="en-US" b="1" dirty="0">
                  <a:solidFill>
                    <a:schemeClr val="bg1"/>
                  </a:solidFill>
                  <a:latin typeface="+mn-ea"/>
                </a:rPr>
                <a:t>价值</a:t>
              </a:r>
              <a:endParaRPr lang="en-US" altLang="zh-CN" b="1" dirty="0">
                <a:solidFill>
                  <a:schemeClr val="bg1"/>
                </a:solidFill>
                <a:latin typeface="+mn-ea"/>
              </a:endParaRPr>
            </a:p>
            <a:p>
              <a:pPr algn="l" hangingPunct="0">
                <a:lnSpc>
                  <a:spcPct val="120000"/>
                </a:lnSpc>
              </a:pPr>
              <a:r>
                <a:rPr lang="zh-CN" altLang="en-US" b="1" dirty="0">
                  <a:solidFill>
                    <a:schemeClr val="bg1"/>
                  </a:solidFill>
                  <a:latin typeface="+mn-ea"/>
                </a:rPr>
                <a:t>驱动</a:t>
              </a:r>
            </a:p>
          </p:txBody>
        </p:sp>
      </p:grpSp>
      <p:sp>
        <p:nvSpPr>
          <p:cNvPr id="16" name="文本框 15">
            <a:extLst>
              <a:ext uri="{FF2B5EF4-FFF2-40B4-BE49-F238E27FC236}">
                <a16:creationId xmlns:a16="http://schemas.microsoft.com/office/drawing/2014/main" id="{B573CED0-1179-4D6F-8C02-D0F3E615B913}"/>
              </a:ext>
            </a:extLst>
          </p:cNvPr>
          <p:cNvSpPr txBox="1"/>
          <p:nvPr/>
        </p:nvSpPr>
        <p:spPr>
          <a:xfrm>
            <a:off x="5193189" y="4979059"/>
            <a:ext cx="1005403" cy="953723"/>
          </a:xfrm>
          <a:prstGeom prst="rect">
            <a:avLst/>
          </a:prstGeom>
          <a:noFill/>
        </p:spPr>
        <p:txBody>
          <a:bodyPr wrap="none" rtlCol="0">
            <a:spAutoFit/>
          </a:bodyPr>
          <a:lstStyle/>
          <a:p>
            <a:pPr algn="l" hangingPunct="0">
              <a:lnSpc>
                <a:spcPct val="120000"/>
              </a:lnSpc>
            </a:pPr>
            <a:r>
              <a:rPr lang="zh-CN" altLang="en-US" sz="1600" dirty="0">
                <a:latin typeface="+mn-ea"/>
              </a:rPr>
              <a:t>虚拟主播</a:t>
            </a:r>
            <a:endParaRPr lang="en-US" altLang="zh-CN" sz="1600" dirty="0">
              <a:latin typeface="+mn-ea"/>
            </a:endParaRPr>
          </a:p>
          <a:p>
            <a:pPr algn="l" hangingPunct="0">
              <a:lnSpc>
                <a:spcPct val="120000"/>
              </a:lnSpc>
            </a:pPr>
            <a:r>
              <a:rPr lang="zh-CN" altLang="en-US" sz="1600" dirty="0">
                <a:latin typeface="+mn-ea"/>
              </a:rPr>
              <a:t>虚拟教师</a:t>
            </a:r>
            <a:endParaRPr lang="en-US" altLang="zh-CN" sz="1600" dirty="0">
              <a:latin typeface="+mn-ea"/>
            </a:endParaRPr>
          </a:p>
          <a:p>
            <a:pPr algn="l" hangingPunct="0">
              <a:lnSpc>
                <a:spcPct val="120000"/>
              </a:lnSpc>
            </a:pPr>
            <a:r>
              <a:rPr lang="zh-CN" altLang="en-US" sz="1600" dirty="0">
                <a:latin typeface="+mn-ea"/>
              </a:rPr>
              <a:t>虚拟偶像</a:t>
            </a:r>
          </a:p>
        </p:txBody>
      </p:sp>
      <p:sp>
        <p:nvSpPr>
          <p:cNvPr id="18" name="任意多边形: 形状 17">
            <a:extLst>
              <a:ext uri="{FF2B5EF4-FFF2-40B4-BE49-F238E27FC236}">
                <a16:creationId xmlns:a16="http://schemas.microsoft.com/office/drawing/2014/main" id="{EA67D2ED-DB73-487C-9AA7-63671CA1BC6E}"/>
              </a:ext>
            </a:extLst>
          </p:cNvPr>
          <p:cNvSpPr/>
          <p:nvPr/>
        </p:nvSpPr>
        <p:spPr>
          <a:xfrm>
            <a:off x="3194684" y="1798320"/>
            <a:ext cx="889635" cy="353060"/>
          </a:xfrm>
          <a:custGeom>
            <a:avLst/>
            <a:gdLst>
              <a:gd name="connsiteX0" fmla="*/ 853440 w 853440"/>
              <a:gd name="connsiteY0" fmla="*/ 0 h 314960"/>
              <a:gd name="connsiteX1" fmla="*/ 314960 w 853440"/>
              <a:gd name="connsiteY1" fmla="*/ 0 h 314960"/>
              <a:gd name="connsiteX2" fmla="*/ 0 w 853440"/>
              <a:gd name="connsiteY2" fmla="*/ 314960 h 314960"/>
              <a:gd name="connsiteX0" fmla="*/ 889635 w 889635"/>
              <a:gd name="connsiteY0" fmla="*/ 0 h 353060"/>
              <a:gd name="connsiteX1" fmla="*/ 351155 w 889635"/>
              <a:gd name="connsiteY1" fmla="*/ 0 h 353060"/>
              <a:gd name="connsiteX2" fmla="*/ 0 w 889635"/>
              <a:gd name="connsiteY2" fmla="*/ 353060 h 353060"/>
            </a:gdLst>
            <a:ahLst/>
            <a:cxnLst>
              <a:cxn ang="0">
                <a:pos x="connsiteX0" y="connsiteY0"/>
              </a:cxn>
              <a:cxn ang="0">
                <a:pos x="connsiteX1" y="connsiteY1"/>
              </a:cxn>
              <a:cxn ang="0">
                <a:pos x="connsiteX2" y="connsiteY2"/>
              </a:cxn>
            </a:cxnLst>
            <a:rect l="l" t="t" r="r" b="b"/>
            <a:pathLst>
              <a:path w="889635" h="353060">
                <a:moveTo>
                  <a:pt x="889635" y="0"/>
                </a:moveTo>
                <a:lnTo>
                  <a:pt x="351155" y="0"/>
                </a:lnTo>
                <a:lnTo>
                  <a:pt x="0" y="353060"/>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a:extLst>
              <a:ext uri="{FF2B5EF4-FFF2-40B4-BE49-F238E27FC236}">
                <a16:creationId xmlns:a16="http://schemas.microsoft.com/office/drawing/2014/main" id="{8A2C19B8-25D6-42AA-B841-3E104B8F26ED}"/>
              </a:ext>
            </a:extLst>
          </p:cNvPr>
          <p:cNvCxnSpPr>
            <a:cxnSpLocks/>
            <a:endCxn id="11" idx="2"/>
          </p:cNvCxnSpPr>
          <p:nvPr/>
        </p:nvCxnSpPr>
        <p:spPr>
          <a:xfrm>
            <a:off x="3969023" y="3594321"/>
            <a:ext cx="673684" cy="2112"/>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任意多边形: 形状 22">
            <a:extLst>
              <a:ext uri="{FF2B5EF4-FFF2-40B4-BE49-F238E27FC236}">
                <a16:creationId xmlns:a16="http://schemas.microsoft.com/office/drawing/2014/main" id="{48A6117C-F4C0-443C-AE57-77C09353E86C}"/>
              </a:ext>
            </a:extLst>
          </p:cNvPr>
          <p:cNvSpPr/>
          <p:nvPr/>
        </p:nvSpPr>
        <p:spPr>
          <a:xfrm flipV="1">
            <a:off x="3125400" y="5099857"/>
            <a:ext cx="969645" cy="368300"/>
          </a:xfrm>
          <a:custGeom>
            <a:avLst/>
            <a:gdLst>
              <a:gd name="connsiteX0" fmla="*/ 853440 w 853440"/>
              <a:gd name="connsiteY0" fmla="*/ 0 h 314960"/>
              <a:gd name="connsiteX1" fmla="*/ 314960 w 853440"/>
              <a:gd name="connsiteY1" fmla="*/ 0 h 314960"/>
              <a:gd name="connsiteX2" fmla="*/ 0 w 853440"/>
              <a:gd name="connsiteY2" fmla="*/ 314960 h 314960"/>
              <a:gd name="connsiteX0" fmla="*/ 889635 w 889635"/>
              <a:gd name="connsiteY0" fmla="*/ 0 h 353060"/>
              <a:gd name="connsiteX1" fmla="*/ 351155 w 889635"/>
              <a:gd name="connsiteY1" fmla="*/ 0 h 353060"/>
              <a:gd name="connsiteX2" fmla="*/ 0 w 889635"/>
              <a:gd name="connsiteY2" fmla="*/ 353060 h 353060"/>
              <a:gd name="connsiteX0" fmla="*/ 958215 w 958215"/>
              <a:gd name="connsiteY0" fmla="*/ 0 h 354965"/>
              <a:gd name="connsiteX1" fmla="*/ 351155 w 958215"/>
              <a:gd name="connsiteY1" fmla="*/ 1905 h 354965"/>
              <a:gd name="connsiteX2" fmla="*/ 0 w 958215"/>
              <a:gd name="connsiteY2" fmla="*/ 354965 h 354965"/>
              <a:gd name="connsiteX0" fmla="*/ 969645 w 969645"/>
              <a:gd name="connsiteY0" fmla="*/ 0 h 368300"/>
              <a:gd name="connsiteX1" fmla="*/ 362585 w 969645"/>
              <a:gd name="connsiteY1" fmla="*/ 1905 h 368300"/>
              <a:gd name="connsiteX2" fmla="*/ 0 w 969645"/>
              <a:gd name="connsiteY2" fmla="*/ 368300 h 368300"/>
            </a:gdLst>
            <a:ahLst/>
            <a:cxnLst>
              <a:cxn ang="0">
                <a:pos x="connsiteX0" y="connsiteY0"/>
              </a:cxn>
              <a:cxn ang="0">
                <a:pos x="connsiteX1" y="connsiteY1"/>
              </a:cxn>
              <a:cxn ang="0">
                <a:pos x="connsiteX2" y="connsiteY2"/>
              </a:cxn>
            </a:cxnLst>
            <a:rect l="l" t="t" r="r" b="b"/>
            <a:pathLst>
              <a:path w="969645" h="368300">
                <a:moveTo>
                  <a:pt x="969645" y="0"/>
                </a:moveTo>
                <a:lnTo>
                  <a:pt x="362585" y="1905"/>
                </a:lnTo>
                <a:lnTo>
                  <a:pt x="0" y="368300"/>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a:extLst>
              <a:ext uri="{FF2B5EF4-FFF2-40B4-BE49-F238E27FC236}">
                <a16:creationId xmlns:a16="http://schemas.microsoft.com/office/drawing/2014/main" id="{87670769-FAD1-453B-8A06-61B0F4E394B1}"/>
              </a:ext>
            </a:extLst>
          </p:cNvPr>
          <p:cNvGrpSpPr/>
          <p:nvPr/>
        </p:nvGrpSpPr>
        <p:grpSpPr>
          <a:xfrm>
            <a:off x="8354625" y="1436515"/>
            <a:ext cx="1917184" cy="535855"/>
            <a:chOff x="7917084" y="1436515"/>
            <a:chExt cx="1917184" cy="535855"/>
          </a:xfrm>
        </p:grpSpPr>
        <p:sp>
          <p:nvSpPr>
            <p:cNvPr id="28" name="矩形: 圆角 27">
              <a:extLst>
                <a:ext uri="{FF2B5EF4-FFF2-40B4-BE49-F238E27FC236}">
                  <a16:creationId xmlns:a16="http://schemas.microsoft.com/office/drawing/2014/main" id="{490113BE-0E69-458E-AE30-36190DF407A5}"/>
                </a:ext>
              </a:extLst>
            </p:cNvPr>
            <p:cNvSpPr/>
            <p:nvPr/>
          </p:nvSpPr>
          <p:spPr>
            <a:xfrm>
              <a:off x="7917084" y="1436515"/>
              <a:ext cx="1917184" cy="535855"/>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D2571F31-9F73-42F0-8E82-C71F8B26602F}"/>
                </a:ext>
              </a:extLst>
            </p:cNvPr>
            <p:cNvSpPr txBox="1"/>
            <p:nvPr/>
          </p:nvSpPr>
          <p:spPr>
            <a:xfrm>
              <a:off x="8206262" y="1506375"/>
              <a:ext cx="1338828" cy="396134"/>
            </a:xfrm>
            <a:prstGeom prst="rect">
              <a:avLst/>
            </a:prstGeom>
            <a:noFill/>
          </p:spPr>
          <p:txBody>
            <a:bodyPr wrap="none" rtlCol="0">
              <a:spAutoFit/>
            </a:bodyPr>
            <a:lstStyle/>
            <a:p>
              <a:pPr algn="l" hangingPunct="0">
                <a:lnSpc>
                  <a:spcPct val="120000"/>
                </a:lnSpc>
              </a:pPr>
              <a:r>
                <a:rPr lang="zh-CN" altLang="en-US" dirty="0"/>
                <a:t>真实沉浸感</a:t>
              </a:r>
            </a:p>
          </p:txBody>
        </p:sp>
      </p:grpSp>
      <p:grpSp>
        <p:nvGrpSpPr>
          <p:cNvPr id="37" name="组合 36">
            <a:extLst>
              <a:ext uri="{FF2B5EF4-FFF2-40B4-BE49-F238E27FC236}">
                <a16:creationId xmlns:a16="http://schemas.microsoft.com/office/drawing/2014/main" id="{A8733FD3-192A-42E3-9A6D-BB1ABC2E754D}"/>
              </a:ext>
            </a:extLst>
          </p:cNvPr>
          <p:cNvGrpSpPr/>
          <p:nvPr/>
        </p:nvGrpSpPr>
        <p:grpSpPr>
          <a:xfrm>
            <a:off x="7816681" y="2719121"/>
            <a:ext cx="1917184" cy="535855"/>
            <a:chOff x="8001054" y="2622026"/>
            <a:chExt cx="1917184" cy="535855"/>
          </a:xfrm>
        </p:grpSpPr>
        <p:sp>
          <p:nvSpPr>
            <p:cNvPr id="30" name="矩形: 圆角 29">
              <a:extLst>
                <a:ext uri="{FF2B5EF4-FFF2-40B4-BE49-F238E27FC236}">
                  <a16:creationId xmlns:a16="http://schemas.microsoft.com/office/drawing/2014/main" id="{FAB53870-BF55-4303-A182-FF2BF82DFC4F}"/>
                </a:ext>
              </a:extLst>
            </p:cNvPr>
            <p:cNvSpPr/>
            <p:nvPr/>
          </p:nvSpPr>
          <p:spPr>
            <a:xfrm>
              <a:off x="8001054" y="2622026"/>
              <a:ext cx="1917184" cy="535855"/>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861E7F62-ACC6-49AE-ABA2-FE018E8D8975}"/>
                </a:ext>
              </a:extLst>
            </p:cNvPr>
            <p:cNvSpPr txBox="1"/>
            <p:nvPr/>
          </p:nvSpPr>
          <p:spPr>
            <a:xfrm>
              <a:off x="8290232" y="2691886"/>
              <a:ext cx="1338828" cy="396134"/>
            </a:xfrm>
            <a:prstGeom prst="rect">
              <a:avLst/>
            </a:prstGeom>
            <a:noFill/>
          </p:spPr>
          <p:txBody>
            <a:bodyPr wrap="none" rtlCol="0">
              <a:spAutoFit/>
            </a:bodyPr>
            <a:lstStyle/>
            <a:p>
              <a:pPr algn="l" hangingPunct="0">
                <a:lnSpc>
                  <a:spcPct val="120000"/>
                </a:lnSpc>
              </a:pPr>
              <a:r>
                <a:rPr lang="zh-CN" altLang="en-US" dirty="0"/>
                <a:t>交互情感性</a:t>
              </a:r>
            </a:p>
          </p:txBody>
        </p:sp>
      </p:grpSp>
      <p:grpSp>
        <p:nvGrpSpPr>
          <p:cNvPr id="38" name="组合 37">
            <a:extLst>
              <a:ext uri="{FF2B5EF4-FFF2-40B4-BE49-F238E27FC236}">
                <a16:creationId xmlns:a16="http://schemas.microsoft.com/office/drawing/2014/main" id="{AF65F0B3-6E6C-49BB-8304-547B1A6C6CB5}"/>
              </a:ext>
            </a:extLst>
          </p:cNvPr>
          <p:cNvGrpSpPr/>
          <p:nvPr/>
        </p:nvGrpSpPr>
        <p:grpSpPr>
          <a:xfrm>
            <a:off x="7816681" y="4001727"/>
            <a:ext cx="1917184" cy="535855"/>
            <a:chOff x="8085024" y="3807537"/>
            <a:chExt cx="1917184" cy="535855"/>
          </a:xfrm>
        </p:grpSpPr>
        <p:sp>
          <p:nvSpPr>
            <p:cNvPr id="32" name="矩形: 圆角 31">
              <a:extLst>
                <a:ext uri="{FF2B5EF4-FFF2-40B4-BE49-F238E27FC236}">
                  <a16:creationId xmlns:a16="http://schemas.microsoft.com/office/drawing/2014/main" id="{26CC2986-66C8-45DC-A3CE-3BCB7861FD16}"/>
                </a:ext>
              </a:extLst>
            </p:cNvPr>
            <p:cNvSpPr/>
            <p:nvPr/>
          </p:nvSpPr>
          <p:spPr>
            <a:xfrm>
              <a:off x="8085024" y="3807537"/>
              <a:ext cx="1917184" cy="535855"/>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29D2E9A4-9A91-4286-8061-B404767CCEA9}"/>
                </a:ext>
              </a:extLst>
            </p:cNvPr>
            <p:cNvSpPr txBox="1"/>
            <p:nvPr/>
          </p:nvSpPr>
          <p:spPr>
            <a:xfrm>
              <a:off x="8374202" y="3877397"/>
              <a:ext cx="1338828" cy="396134"/>
            </a:xfrm>
            <a:prstGeom prst="rect">
              <a:avLst/>
            </a:prstGeom>
            <a:noFill/>
          </p:spPr>
          <p:txBody>
            <a:bodyPr wrap="none" rtlCol="0">
              <a:spAutoFit/>
            </a:bodyPr>
            <a:lstStyle/>
            <a:p>
              <a:pPr algn="l" hangingPunct="0">
                <a:lnSpc>
                  <a:spcPct val="120000"/>
                </a:lnSpc>
              </a:pPr>
              <a:r>
                <a:rPr lang="zh-CN" altLang="en-US" dirty="0"/>
                <a:t>实时交互性</a:t>
              </a:r>
            </a:p>
          </p:txBody>
        </p:sp>
      </p:grpSp>
      <p:grpSp>
        <p:nvGrpSpPr>
          <p:cNvPr id="39" name="组合 38">
            <a:extLst>
              <a:ext uri="{FF2B5EF4-FFF2-40B4-BE49-F238E27FC236}">
                <a16:creationId xmlns:a16="http://schemas.microsoft.com/office/drawing/2014/main" id="{5F1FFEBC-8DC0-4F56-AADB-5D3F67444A1E}"/>
              </a:ext>
            </a:extLst>
          </p:cNvPr>
          <p:cNvGrpSpPr/>
          <p:nvPr/>
        </p:nvGrpSpPr>
        <p:grpSpPr>
          <a:xfrm>
            <a:off x="8354625" y="5284332"/>
            <a:ext cx="1917184" cy="535855"/>
            <a:chOff x="8168994" y="5284332"/>
            <a:chExt cx="1917184" cy="535855"/>
          </a:xfrm>
        </p:grpSpPr>
        <p:sp>
          <p:nvSpPr>
            <p:cNvPr id="34" name="矩形: 圆角 33">
              <a:extLst>
                <a:ext uri="{FF2B5EF4-FFF2-40B4-BE49-F238E27FC236}">
                  <a16:creationId xmlns:a16="http://schemas.microsoft.com/office/drawing/2014/main" id="{F39835CF-9983-4987-8464-18B348ABEE44}"/>
                </a:ext>
              </a:extLst>
            </p:cNvPr>
            <p:cNvSpPr/>
            <p:nvPr/>
          </p:nvSpPr>
          <p:spPr>
            <a:xfrm>
              <a:off x="8168994" y="5284332"/>
              <a:ext cx="1917184" cy="535855"/>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FB9BE5B4-9CFF-4DC1-AC14-78DF3B6A67CC}"/>
                </a:ext>
              </a:extLst>
            </p:cNvPr>
            <p:cNvSpPr txBox="1"/>
            <p:nvPr/>
          </p:nvSpPr>
          <p:spPr>
            <a:xfrm>
              <a:off x="8458172" y="5354192"/>
              <a:ext cx="1338828" cy="396134"/>
            </a:xfrm>
            <a:prstGeom prst="rect">
              <a:avLst/>
            </a:prstGeom>
            <a:noFill/>
          </p:spPr>
          <p:txBody>
            <a:bodyPr wrap="none" rtlCol="0">
              <a:spAutoFit/>
            </a:bodyPr>
            <a:lstStyle/>
            <a:p>
              <a:pPr algn="l" hangingPunct="0">
                <a:lnSpc>
                  <a:spcPct val="120000"/>
                </a:lnSpc>
              </a:pPr>
              <a:r>
                <a:rPr lang="zh-CN" altLang="en-US" dirty="0"/>
                <a:t>个性化定制</a:t>
              </a:r>
            </a:p>
          </p:txBody>
        </p:sp>
      </p:grpSp>
      <p:sp>
        <p:nvSpPr>
          <p:cNvPr id="43" name="任意多边形: 形状 42">
            <a:extLst>
              <a:ext uri="{FF2B5EF4-FFF2-40B4-BE49-F238E27FC236}">
                <a16:creationId xmlns:a16="http://schemas.microsoft.com/office/drawing/2014/main" id="{911A1B08-9EDA-4134-8ADB-2E1A5E36E3FB}"/>
              </a:ext>
            </a:extLst>
          </p:cNvPr>
          <p:cNvSpPr/>
          <p:nvPr/>
        </p:nvSpPr>
        <p:spPr>
          <a:xfrm>
            <a:off x="10277856" y="1688592"/>
            <a:ext cx="786384" cy="530352"/>
          </a:xfrm>
          <a:custGeom>
            <a:avLst/>
            <a:gdLst>
              <a:gd name="connsiteX0" fmla="*/ 0 w 786384"/>
              <a:gd name="connsiteY0" fmla="*/ 0 h 530352"/>
              <a:gd name="connsiteX1" fmla="*/ 256032 w 786384"/>
              <a:gd name="connsiteY1" fmla="*/ 0 h 530352"/>
              <a:gd name="connsiteX2" fmla="*/ 786384 w 786384"/>
              <a:gd name="connsiteY2" fmla="*/ 530352 h 530352"/>
            </a:gdLst>
            <a:ahLst/>
            <a:cxnLst>
              <a:cxn ang="0">
                <a:pos x="connsiteX0" y="connsiteY0"/>
              </a:cxn>
              <a:cxn ang="0">
                <a:pos x="connsiteX1" y="connsiteY1"/>
              </a:cxn>
              <a:cxn ang="0">
                <a:pos x="connsiteX2" y="connsiteY2"/>
              </a:cxn>
            </a:cxnLst>
            <a:rect l="l" t="t" r="r" b="b"/>
            <a:pathLst>
              <a:path w="786384" h="530352">
                <a:moveTo>
                  <a:pt x="0" y="0"/>
                </a:moveTo>
                <a:lnTo>
                  <a:pt x="256032" y="0"/>
                </a:lnTo>
                <a:lnTo>
                  <a:pt x="786384" y="530352"/>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形状 43">
            <a:extLst>
              <a:ext uri="{FF2B5EF4-FFF2-40B4-BE49-F238E27FC236}">
                <a16:creationId xmlns:a16="http://schemas.microsoft.com/office/drawing/2014/main" id="{7C6DCE0C-E642-4CC2-B2D5-9D1D195CFC97}"/>
              </a:ext>
            </a:extLst>
          </p:cNvPr>
          <p:cNvSpPr/>
          <p:nvPr/>
        </p:nvSpPr>
        <p:spPr>
          <a:xfrm>
            <a:off x="9741408" y="3005328"/>
            <a:ext cx="640080" cy="310896"/>
          </a:xfrm>
          <a:custGeom>
            <a:avLst/>
            <a:gdLst>
              <a:gd name="connsiteX0" fmla="*/ 0 w 640080"/>
              <a:gd name="connsiteY0" fmla="*/ 0 h 310896"/>
              <a:gd name="connsiteX1" fmla="*/ 262128 w 640080"/>
              <a:gd name="connsiteY1" fmla="*/ 0 h 310896"/>
              <a:gd name="connsiteX2" fmla="*/ 640080 w 640080"/>
              <a:gd name="connsiteY2" fmla="*/ 310896 h 310896"/>
            </a:gdLst>
            <a:ahLst/>
            <a:cxnLst>
              <a:cxn ang="0">
                <a:pos x="connsiteX0" y="connsiteY0"/>
              </a:cxn>
              <a:cxn ang="0">
                <a:pos x="connsiteX1" y="connsiteY1"/>
              </a:cxn>
              <a:cxn ang="0">
                <a:pos x="connsiteX2" y="connsiteY2"/>
              </a:cxn>
            </a:cxnLst>
            <a:rect l="l" t="t" r="r" b="b"/>
            <a:pathLst>
              <a:path w="640080" h="310896">
                <a:moveTo>
                  <a:pt x="0" y="0"/>
                </a:moveTo>
                <a:lnTo>
                  <a:pt x="262128" y="0"/>
                </a:lnTo>
                <a:lnTo>
                  <a:pt x="640080" y="310896"/>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形状 44">
            <a:extLst>
              <a:ext uri="{FF2B5EF4-FFF2-40B4-BE49-F238E27FC236}">
                <a16:creationId xmlns:a16="http://schemas.microsoft.com/office/drawing/2014/main" id="{E7848771-FA65-427D-A31E-F14FD0DEFB66}"/>
              </a:ext>
            </a:extLst>
          </p:cNvPr>
          <p:cNvSpPr/>
          <p:nvPr/>
        </p:nvSpPr>
        <p:spPr>
          <a:xfrm flipV="1">
            <a:off x="10277856" y="5055630"/>
            <a:ext cx="725424" cy="467487"/>
          </a:xfrm>
          <a:custGeom>
            <a:avLst/>
            <a:gdLst>
              <a:gd name="connsiteX0" fmla="*/ 0 w 786384"/>
              <a:gd name="connsiteY0" fmla="*/ 0 h 530352"/>
              <a:gd name="connsiteX1" fmla="*/ 256032 w 786384"/>
              <a:gd name="connsiteY1" fmla="*/ 0 h 530352"/>
              <a:gd name="connsiteX2" fmla="*/ 786384 w 786384"/>
              <a:gd name="connsiteY2" fmla="*/ 530352 h 530352"/>
              <a:gd name="connsiteX0" fmla="*/ 0 w 725424"/>
              <a:gd name="connsiteY0" fmla="*/ 0 h 467487"/>
              <a:gd name="connsiteX1" fmla="*/ 256032 w 725424"/>
              <a:gd name="connsiteY1" fmla="*/ 0 h 467487"/>
              <a:gd name="connsiteX2" fmla="*/ 725424 w 725424"/>
              <a:gd name="connsiteY2" fmla="*/ 467487 h 467487"/>
            </a:gdLst>
            <a:ahLst/>
            <a:cxnLst>
              <a:cxn ang="0">
                <a:pos x="connsiteX0" y="connsiteY0"/>
              </a:cxn>
              <a:cxn ang="0">
                <a:pos x="connsiteX1" y="connsiteY1"/>
              </a:cxn>
              <a:cxn ang="0">
                <a:pos x="connsiteX2" y="connsiteY2"/>
              </a:cxn>
            </a:cxnLst>
            <a:rect l="l" t="t" r="r" b="b"/>
            <a:pathLst>
              <a:path w="725424" h="467487">
                <a:moveTo>
                  <a:pt x="0" y="0"/>
                </a:moveTo>
                <a:lnTo>
                  <a:pt x="256032" y="0"/>
                </a:lnTo>
                <a:lnTo>
                  <a:pt x="725424" y="467487"/>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形状 45">
            <a:extLst>
              <a:ext uri="{FF2B5EF4-FFF2-40B4-BE49-F238E27FC236}">
                <a16:creationId xmlns:a16="http://schemas.microsoft.com/office/drawing/2014/main" id="{4014FCF4-5593-45FC-8493-2F5164D6F275}"/>
              </a:ext>
            </a:extLst>
          </p:cNvPr>
          <p:cNvSpPr/>
          <p:nvPr/>
        </p:nvSpPr>
        <p:spPr>
          <a:xfrm flipV="1">
            <a:off x="9731276" y="3960700"/>
            <a:ext cx="640080" cy="310896"/>
          </a:xfrm>
          <a:custGeom>
            <a:avLst/>
            <a:gdLst>
              <a:gd name="connsiteX0" fmla="*/ 0 w 640080"/>
              <a:gd name="connsiteY0" fmla="*/ 0 h 310896"/>
              <a:gd name="connsiteX1" fmla="*/ 262128 w 640080"/>
              <a:gd name="connsiteY1" fmla="*/ 0 h 310896"/>
              <a:gd name="connsiteX2" fmla="*/ 640080 w 640080"/>
              <a:gd name="connsiteY2" fmla="*/ 310896 h 310896"/>
            </a:gdLst>
            <a:ahLst/>
            <a:cxnLst>
              <a:cxn ang="0">
                <a:pos x="connsiteX0" y="connsiteY0"/>
              </a:cxn>
              <a:cxn ang="0">
                <a:pos x="connsiteX1" y="connsiteY1"/>
              </a:cxn>
              <a:cxn ang="0">
                <a:pos x="connsiteX2" y="connsiteY2"/>
              </a:cxn>
            </a:cxnLst>
            <a:rect l="l" t="t" r="r" b="b"/>
            <a:pathLst>
              <a:path w="640080" h="310896">
                <a:moveTo>
                  <a:pt x="0" y="0"/>
                </a:moveTo>
                <a:lnTo>
                  <a:pt x="262128" y="0"/>
                </a:lnTo>
                <a:lnTo>
                  <a:pt x="640080" y="310896"/>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形 48" descr="困惑的人 轮廓">
            <a:extLst>
              <a:ext uri="{FF2B5EF4-FFF2-40B4-BE49-F238E27FC236}">
                <a16:creationId xmlns:a16="http://schemas.microsoft.com/office/drawing/2014/main" id="{BEB060A6-620C-4B7F-A389-435A4F837A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6317" y="2834218"/>
            <a:ext cx="1520205" cy="1520205"/>
          </a:xfrm>
          <a:prstGeom prst="rect">
            <a:avLst/>
          </a:prstGeom>
        </p:spPr>
      </p:pic>
    </p:spTree>
    <p:extLst>
      <p:ext uri="{BB962C8B-B14F-4D97-AF65-F5344CB8AC3E}">
        <p14:creationId xmlns:p14="http://schemas.microsoft.com/office/powerpoint/2010/main" val="3426209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065D51-D1D5-4A99-8E05-06D58BD7AA78}"/>
              </a:ext>
            </a:extLst>
          </p:cNvPr>
          <p:cNvSpPr>
            <a:spLocks noGrp="1"/>
          </p:cNvSpPr>
          <p:nvPr>
            <p:ph type="body" sz="quarter" idx="10"/>
          </p:nvPr>
        </p:nvSpPr>
        <p:spPr/>
        <p:txBody>
          <a:bodyPr/>
          <a:lstStyle/>
          <a:p>
            <a:r>
              <a:rPr lang="zh-CN" altLang="en-US" dirty="0"/>
              <a:t>虚拟人的未来价值</a:t>
            </a:r>
          </a:p>
        </p:txBody>
      </p:sp>
      <p:sp>
        <p:nvSpPr>
          <p:cNvPr id="3" name="矩形: 圆角 2">
            <a:extLst>
              <a:ext uri="{FF2B5EF4-FFF2-40B4-BE49-F238E27FC236}">
                <a16:creationId xmlns:a16="http://schemas.microsoft.com/office/drawing/2014/main" id="{AC55179A-9172-48DC-9607-8CC78D01519B}"/>
              </a:ext>
            </a:extLst>
          </p:cNvPr>
          <p:cNvSpPr/>
          <p:nvPr/>
        </p:nvSpPr>
        <p:spPr>
          <a:xfrm>
            <a:off x="467363" y="1271270"/>
            <a:ext cx="2565400" cy="4315460"/>
          </a:xfrm>
          <a:prstGeom prst="roundRect">
            <a:avLst>
              <a:gd name="adj" fmla="val 3308"/>
            </a:avLst>
          </a:prstGeom>
          <a:solidFill>
            <a:schemeClr val="accent2"/>
          </a:solidFill>
          <a:ln>
            <a:noFill/>
          </a:ln>
          <a:effectLst>
            <a:outerShdw blurRad="152400" sx="101000" sy="101000" algn="ctr"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CA73107F-91B0-477D-B757-2A1ECEF16648}"/>
              </a:ext>
            </a:extLst>
          </p:cNvPr>
          <p:cNvSpPr/>
          <p:nvPr/>
        </p:nvSpPr>
        <p:spPr>
          <a:xfrm>
            <a:off x="3362008" y="1271270"/>
            <a:ext cx="2565400" cy="4315460"/>
          </a:xfrm>
          <a:prstGeom prst="roundRect">
            <a:avLst>
              <a:gd name="adj" fmla="val 3704"/>
            </a:avLst>
          </a:prstGeom>
          <a:solidFill>
            <a:schemeClr val="accent3"/>
          </a:solidFill>
          <a:ln>
            <a:noFill/>
          </a:ln>
          <a:effectLst>
            <a:outerShdw blurRad="152400" sx="101000" sy="101000" algn="ctr"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B6CF7917-6ED4-4CBA-8BF9-CABC2EF4E658}"/>
              </a:ext>
            </a:extLst>
          </p:cNvPr>
          <p:cNvSpPr/>
          <p:nvPr/>
        </p:nvSpPr>
        <p:spPr>
          <a:xfrm>
            <a:off x="6241416" y="1271270"/>
            <a:ext cx="2565400" cy="4315460"/>
          </a:xfrm>
          <a:prstGeom prst="roundRect">
            <a:avLst>
              <a:gd name="adj" fmla="val 3704"/>
            </a:avLst>
          </a:prstGeom>
          <a:solidFill>
            <a:schemeClr val="accent2"/>
          </a:solidFill>
          <a:ln>
            <a:noFill/>
          </a:ln>
          <a:effectLst>
            <a:outerShdw blurRad="152400" sx="101000" sy="101000" algn="ctr"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7288DB5B-B0D0-445C-9FEB-2CFC72CC24A1}"/>
              </a:ext>
            </a:extLst>
          </p:cNvPr>
          <p:cNvSpPr/>
          <p:nvPr/>
        </p:nvSpPr>
        <p:spPr>
          <a:xfrm>
            <a:off x="9120823" y="1271270"/>
            <a:ext cx="2565400" cy="4315460"/>
          </a:xfrm>
          <a:prstGeom prst="roundRect">
            <a:avLst>
              <a:gd name="adj" fmla="val 3704"/>
            </a:avLst>
          </a:prstGeom>
          <a:solidFill>
            <a:schemeClr val="accent3"/>
          </a:solidFill>
          <a:ln>
            <a:noFill/>
          </a:ln>
          <a:effectLst>
            <a:outerShdw blurRad="152400" sx="101000" sy="101000" algn="ctr"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283783E0-6D74-404F-98F1-7982EB82A0AD}"/>
              </a:ext>
            </a:extLst>
          </p:cNvPr>
          <p:cNvSpPr txBox="1"/>
          <p:nvPr/>
        </p:nvSpPr>
        <p:spPr>
          <a:xfrm>
            <a:off x="896461" y="2214686"/>
            <a:ext cx="1707204" cy="728533"/>
          </a:xfrm>
          <a:prstGeom prst="rect">
            <a:avLst/>
          </a:prstGeom>
          <a:noFill/>
        </p:spPr>
        <p:txBody>
          <a:bodyPr wrap="square" rtlCol="0">
            <a:spAutoFit/>
          </a:bodyPr>
          <a:lstStyle/>
          <a:p>
            <a:pPr algn="ctr" hangingPunct="0">
              <a:lnSpc>
                <a:spcPct val="120000"/>
              </a:lnSpc>
            </a:pPr>
            <a:r>
              <a:rPr lang="zh-CN" altLang="en-US" b="1" dirty="0">
                <a:solidFill>
                  <a:schemeClr val="bg1"/>
                </a:solidFill>
              </a:rPr>
              <a:t>信息沟通速率大幅提升</a:t>
            </a:r>
          </a:p>
        </p:txBody>
      </p:sp>
      <p:sp>
        <p:nvSpPr>
          <p:cNvPr id="11" name="文本框 10">
            <a:extLst>
              <a:ext uri="{FF2B5EF4-FFF2-40B4-BE49-F238E27FC236}">
                <a16:creationId xmlns:a16="http://schemas.microsoft.com/office/drawing/2014/main" id="{89813DA4-9E5B-49A5-8D52-AE77C1DCE2F2}"/>
              </a:ext>
            </a:extLst>
          </p:cNvPr>
          <p:cNvSpPr txBox="1"/>
          <p:nvPr/>
        </p:nvSpPr>
        <p:spPr>
          <a:xfrm>
            <a:off x="586411" y="3004147"/>
            <a:ext cx="2327305" cy="2135136"/>
          </a:xfrm>
          <a:prstGeom prst="rect">
            <a:avLst/>
          </a:prstGeom>
          <a:noFill/>
        </p:spPr>
        <p:txBody>
          <a:bodyPr wrap="square" rtlCol="0">
            <a:spAutoFit/>
          </a:bodyPr>
          <a:lstStyle/>
          <a:p>
            <a:pPr algn="just" hangingPunct="0">
              <a:lnSpc>
                <a:spcPct val="120000"/>
              </a:lnSpc>
            </a:pPr>
            <a:r>
              <a:rPr lang="zh-CN" altLang="en-US" sz="1600" dirty="0">
                <a:solidFill>
                  <a:schemeClr val="bg1"/>
                </a:solidFill>
              </a:rPr>
              <a:t>虚拟数字人将形成一个超级智能组织，其可摄取的信息量将达到前所未有的新高度，会有各种不同规模、不同软件操作系统支撑的超级智能体涌现</a:t>
            </a:r>
          </a:p>
        </p:txBody>
      </p:sp>
      <p:sp>
        <p:nvSpPr>
          <p:cNvPr id="12" name="文本框 11">
            <a:extLst>
              <a:ext uri="{FF2B5EF4-FFF2-40B4-BE49-F238E27FC236}">
                <a16:creationId xmlns:a16="http://schemas.microsoft.com/office/drawing/2014/main" id="{F08F54BA-EEF2-49C9-A812-4A5BEC5C7AE6}"/>
              </a:ext>
            </a:extLst>
          </p:cNvPr>
          <p:cNvSpPr txBox="1"/>
          <p:nvPr/>
        </p:nvSpPr>
        <p:spPr>
          <a:xfrm>
            <a:off x="3791106" y="2214687"/>
            <a:ext cx="1707204" cy="728533"/>
          </a:xfrm>
          <a:prstGeom prst="rect">
            <a:avLst/>
          </a:prstGeom>
          <a:noFill/>
        </p:spPr>
        <p:txBody>
          <a:bodyPr wrap="square" rtlCol="0">
            <a:spAutoFit/>
          </a:bodyPr>
          <a:lstStyle/>
          <a:p>
            <a:pPr algn="ctr" hangingPunct="0">
              <a:lnSpc>
                <a:spcPct val="120000"/>
              </a:lnSpc>
            </a:pPr>
            <a:r>
              <a:rPr lang="zh-CN" altLang="en-US" b="1" dirty="0">
                <a:solidFill>
                  <a:schemeClr val="bg1"/>
                </a:solidFill>
              </a:rPr>
              <a:t>网络意识及</a:t>
            </a:r>
            <a:endParaRPr lang="en-US" altLang="zh-CN" b="1" dirty="0">
              <a:solidFill>
                <a:schemeClr val="bg1"/>
              </a:solidFill>
            </a:endParaRPr>
          </a:p>
          <a:p>
            <a:pPr algn="ctr" hangingPunct="0">
              <a:lnSpc>
                <a:spcPct val="120000"/>
              </a:lnSpc>
            </a:pPr>
            <a:r>
              <a:rPr lang="zh-CN" altLang="en-US" b="1" dirty="0">
                <a:solidFill>
                  <a:schemeClr val="bg1"/>
                </a:solidFill>
              </a:rPr>
              <a:t>思维永生</a:t>
            </a:r>
          </a:p>
        </p:txBody>
      </p:sp>
      <p:sp>
        <p:nvSpPr>
          <p:cNvPr id="13" name="文本框 12">
            <a:extLst>
              <a:ext uri="{FF2B5EF4-FFF2-40B4-BE49-F238E27FC236}">
                <a16:creationId xmlns:a16="http://schemas.microsoft.com/office/drawing/2014/main" id="{5F2F1460-6117-421F-8E67-F6CC999A23F0}"/>
              </a:ext>
            </a:extLst>
          </p:cNvPr>
          <p:cNvSpPr txBox="1"/>
          <p:nvPr/>
        </p:nvSpPr>
        <p:spPr>
          <a:xfrm>
            <a:off x="3481056" y="3004148"/>
            <a:ext cx="2327305" cy="2135136"/>
          </a:xfrm>
          <a:prstGeom prst="rect">
            <a:avLst/>
          </a:prstGeom>
          <a:noFill/>
        </p:spPr>
        <p:txBody>
          <a:bodyPr wrap="square" rtlCol="0">
            <a:spAutoFit/>
          </a:bodyPr>
          <a:lstStyle/>
          <a:p>
            <a:pPr algn="just" hangingPunct="0">
              <a:lnSpc>
                <a:spcPct val="120000"/>
              </a:lnSpc>
            </a:pPr>
            <a:r>
              <a:rPr lang="zh-CN" altLang="en-US" sz="1600" dirty="0">
                <a:solidFill>
                  <a:schemeClr val="bg1"/>
                </a:solidFill>
              </a:rPr>
              <a:t>医用网络意识在解决各种老年病需求的推动下取得新发展。如阿尔茨海默症夺去了许多老年人的正常智力，却不会对老人的躯体造成损伤。</a:t>
            </a:r>
          </a:p>
        </p:txBody>
      </p:sp>
      <p:sp>
        <p:nvSpPr>
          <p:cNvPr id="14" name="文本框 13">
            <a:extLst>
              <a:ext uri="{FF2B5EF4-FFF2-40B4-BE49-F238E27FC236}">
                <a16:creationId xmlns:a16="http://schemas.microsoft.com/office/drawing/2014/main" id="{4646CA78-1410-494C-9FB4-A828493A5722}"/>
              </a:ext>
            </a:extLst>
          </p:cNvPr>
          <p:cNvSpPr txBox="1"/>
          <p:nvPr/>
        </p:nvSpPr>
        <p:spPr>
          <a:xfrm>
            <a:off x="6670514" y="2214688"/>
            <a:ext cx="1707204" cy="728533"/>
          </a:xfrm>
          <a:prstGeom prst="rect">
            <a:avLst/>
          </a:prstGeom>
          <a:noFill/>
        </p:spPr>
        <p:txBody>
          <a:bodyPr wrap="square" rtlCol="0">
            <a:spAutoFit/>
          </a:bodyPr>
          <a:lstStyle/>
          <a:p>
            <a:pPr algn="ctr" hangingPunct="0">
              <a:lnSpc>
                <a:spcPct val="120000"/>
              </a:lnSpc>
            </a:pPr>
            <a:r>
              <a:rPr lang="zh-CN" altLang="en-US" b="1" dirty="0">
                <a:solidFill>
                  <a:schemeClr val="bg1"/>
                </a:solidFill>
              </a:rPr>
              <a:t>商业领域</a:t>
            </a:r>
            <a:endParaRPr lang="en-US" altLang="zh-CN" b="1" dirty="0">
              <a:solidFill>
                <a:schemeClr val="bg1"/>
              </a:solidFill>
            </a:endParaRPr>
          </a:p>
          <a:p>
            <a:pPr algn="ctr" hangingPunct="0">
              <a:lnSpc>
                <a:spcPct val="120000"/>
              </a:lnSpc>
            </a:pPr>
            <a:r>
              <a:rPr lang="zh-CN" altLang="en-US" b="1" dirty="0">
                <a:solidFill>
                  <a:schemeClr val="bg1"/>
                </a:solidFill>
              </a:rPr>
              <a:t>云服务</a:t>
            </a:r>
          </a:p>
        </p:txBody>
      </p:sp>
      <p:sp>
        <p:nvSpPr>
          <p:cNvPr id="15" name="文本框 14">
            <a:extLst>
              <a:ext uri="{FF2B5EF4-FFF2-40B4-BE49-F238E27FC236}">
                <a16:creationId xmlns:a16="http://schemas.microsoft.com/office/drawing/2014/main" id="{250735B5-262C-4B1E-90BB-90CB4D09D5DC}"/>
              </a:ext>
            </a:extLst>
          </p:cNvPr>
          <p:cNvSpPr txBox="1"/>
          <p:nvPr/>
        </p:nvSpPr>
        <p:spPr>
          <a:xfrm>
            <a:off x="6360464" y="3004149"/>
            <a:ext cx="2327305" cy="2135136"/>
          </a:xfrm>
          <a:prstGeom prst="rect">
            <a:avLst/>
          </a:prstGeom>
          <a:noFill/>
        </p:spPr>
        <p:txBody>
          <a:bodyPr wrap="square" rtlCol="0">
            <a:spAutoFit/>
          </a:bodyPr>
          <a:lstStyle/>
          <a:p>
            <a:pPr algn="just" hangingPunct="0">
              <a:lnSpc>
                <a:spcPct val="120000"/>
              </a:lnSpc>
            </a:pPr>
            <a:r>
              <a:rPr lang="zh-CN" altLang="en-US" sz="1600" dirty="0">
                <a:solidFill>
                  <a:schemeClr val="bg1"/>
                </a:solidFill>
              </a:rPr>
              <a:t>更多的信息被收集到了潜在的思维文件中，商业用途的云服务平台将出现。在陌生物理环境中，云服务可以迅速检测附近的可获取资源和潜在威胁</a:t>
            </a:r>
          </a:p>
        </p:txBody>
      </p:sp>
      <p:sp>
        <p:nvSpPr>
          <p:cNvPr id="16" name="文本框 15">
            <a:extLst>
              <a:ext uri="{FF2B5EF4-FFF2-40B4-BE49-F238E27FC236}">
                <a16:creationId xmlns:a16="http://schemas.microsoft.com/office/drawing/2014/main" id="{4684EF34-442E-4184-A59E-3EE4D38B008C}"/>
              </a:ext>
            </a:extLst>
          </p:cNvPr>
          <p:cNvSpPr txBox="1"/>
          <p:nvPr/>
        </p:nvSpPr>
        <p:spPr>
          <a:xfrm>
            <a:off x="9549921" y="2214686"/>
            <a:ext cx="1707204" cy="728533"/>
          </a:xfrm>
          <a:prstGeom prst="rect">
            <a:avLst/>
          </a:prstGeom>
          <a:noFill/>
        </p:spPr>
        <p:txBody>
          <a:bodyPr wrap="square" rtlCol="0">
            <a:spAutoFit/>
          </a:bodyPr>
          <a:lstStyle/>
          <a:p>
            <a:pPr algn="ctr" hangingPunct="0">
              <a:lnSpc>
                <a:spcPct val="120000"/>
              </a:lnSpc>
            </a:pPr>
            <a:r>
              <a:rPr lang="zh-CN" altLang="en-US" b="1" dirty="0">
                <a:solidFill>
                  <a:schemeClr val="bg1"/>
                </a:solidFill>
              </a:rPr>
              <a:t>人工智能实现核裂变</a:t>
            </a:r>
          </a:p>
        </p:txBody>
      </p:sp>
      <p:sp>
        <p:nvSpPr>
          <p:cNvPr id="17" name="文本框 16">
            <a:extLst>
              <a:ext uri="{FF2B5EF4-FFF2-40B4-BE49-F238E27FC236}">
                <a16:creationId xmlns:a16="http://schemas.microsoft.com/office/drawing/2014/main" id="{DE968ECA-A584-467A-8BA6-66C60F581552}"/>
              </a:ext>
            </a:extLst>
          </p:cNvPr>
          <p:cNvSpPr txBox="1"/>
          <p:nvPr/>
        </p:nvSpPr>
        <p:spPr>
          <a:xfrm>
            <a:off x="9239871" y="3004150"/>
            <a:ext cx="2327305" cy="2430602"/>
          </a:xfrm>
          <a:prstGeom prst="rect">
            <a:avLst/>
          </a:prstGeom>
          <a:noFill/>
        </p:spPr>
        <p:txBody>
          <a:bodyPr wrap="square" rtlCol="0">
            <a:spAutoFit/>
          </a:bodyPr>
          <a:lstStyle/>
          <a:p>
            <a:pPr algn="just" hangingPunct="0">
              <a:lnSpc>
                <a:spcPct val="120000"/>
              </a:lnSpc>
            </a:pPr>
            <a:r>
              <a:rPr lang="zh-CN" altLang="en-US" sz="1600" dirty="0">
                <a:solidFill>
                  <a:schemeClr val="bg1"/>
                </a:solidFill>
              </a:rPr>
              <a:t>人类科技文明将加速，产生用现有思维模型无法精确预测的巨变。市场参与的人数越多，互相同时协作的人数越多 ，人类文明越过临界点产生链式反应的几率就越大</a:t>
            </a:r>
          </a:p>
        </p:txBody>
      </p:sp>
      <p:pic>
        <p:nvPicPr>
          <p:cNvPr id="19" name="图形 18" descr="聊天气泡 轮廓">
            <a:extLst>
              <a:ext uri="{FF2B5EF4-FFF2-40B4-BE49-F238E27FC236}">
                <a16:creationId xmlns:a16="http://schemas.microsoft.com/office/drawing/2014/main" id="{091CBC4C-06CE-4872-A7E8-08397E18BA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7423" y="1390549"/>
            <a:ext cx="805282" cy="805282"/>
          </a:xfrm>
          <a:prstGeom prst="rect">
            <a:avLst/>
          </a:prstGeom>
        </p:spPr>
      </p:pic>
      <p:pic>
        <p:nvPicPr>
          <p:cNvPr id="21" name="图形 20" descr="头上的大脑 轮廓">
            <a:extLst>
              <a:ext uri="{FF2B5EF4-FFF2-40B4-BE49-F238E27FC236}">
                <a16:creationId xmlns:a16="http://schemas.microsoft.com/office/drawing/2014/main" id="{ADF0373B-2206-42C6-A314-7E7E08E803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7608" y="1437274"/>
            <a:ext cx="711832" cy="711832"/>
          </a:xfrm>
          <a:prstGeom prst="rect">
            <a:avLst/>
          </a:prstGeom>
        </p:spPr>
      </p:pic>
      <p:pic>
        <p:nvPicPr>
          <p:cNvPr id="23" name="图形 22">
            <a:extLst>
              <a:ext uri="{FF2B5EF4-FFF2-40B4-BE49-F238E27FC236}">
                <a16:creationId xmlns:a16="http://schemas.microsoft.com/office/drawing/2014/main" id="{FF09EDF2-7068-4A5A-BC91-D3543E0FA5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165004" y="1434077"/>
            <a:ext cx="718225" cy="718225"/>
          </a:xfrm>
          <a:prstGeom prst="rect">
            <a:avLst/>
          </a:prstGeom>
        </p:spPr>
      </p:pic>
      <p:pic>
        <p:nvPicPr>
          <p:cNvPr id="25" name="图形 24" descr="网络 轮廓">
            <a:extLst>
              <a:ext uri="{FF2B5EF4-FFF2-40B4-BE49-F238E27FC236}">
                <a16:creationId xmlns:a16="http://schemas.microsoft.com/office/drawing/2014/main" id="{B34EDE01-C4E2-415A-B0C3-72B437DFB8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85596" y="1434077"/>
            <a:ext cx="718225" cy="718225"/>
          </a:xfrm>
          <a:prstGeom prst="rect">
            <a:avLst/>
          </a:prstGeom>
        </p:spPr>
      </p:pic>
      <p:sp>
        <p:nvSpPr>
          <p:cNvPr id="26" name="任意多边形: 形状 25">
            <a:extLst>
              <a:ext uri="{FF2B5EF4-FFF2-40B4-BE49-F238E27FC236}">
                <a16:creationId xmlns:a16="http://schemas.microsoft.com/office/drawing/2014/main" id="{04592185-3851-488E-BAA3-DC6790B24892}"/>
              </a:ext>
            </a:extLst>
          </p:cNvPr>
          <p:cNvSpPr/>
          <p:nvPr/>
        </p:nvSpPr>
        <p:spPr>
          <a:xfrm>
            <a:off x="5445760" y="6189478"/>
            <a:ext cx="6746240" cy="668522"/>
          </a:xfrm>
          <a:custGeom>
            <a:avLst/>
            <a:gdLst>
              <a:gd name="connsiteX0" fmla="*/ 3962400 w 6746240"/>
              <a:gd name="connsiteY0" fmla="*/ 1652 h 668522"/>
              <a:gd name="connsiteX1" fmla="*/ 6631652 w 6746240"/>
              <a:gd name="connsiteY1" fmla="*/ 460275 h 668522"/>
              <a:gd name="connsiteX2" fmla="*/ 6746240 w 6746240"/>
              <a:gd name="connsiteY2" fmla="*/ 490063 h 668522"/>
              <a:gd name="connsiteX3" fmla="*/ 6746240 w 6746240"/>
              <a:gd name="connsiteY3" fmla="*/ 668522 h 668522"/>
              <a:gd name="connsiteX4" fmla="*/ 11618 w 6746240"/>
              <a:gd name="connsiteY4" fmla="*/ 668522 h 668522"/>
              <a:gd name="connsiteX5" fmla="*/ 0 w 6746240"/>
              <a:gd name="connsiteY5" fmla="*/ 519812 h 668522"/>
              <a:gd name="connsiteX6" fmla="*/ 3962400 w 6746240"/>
              <a:gd name="connsiteY6" fmla="*/ 1652 h 6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240" h="668522">
                <a:moveTo>
                  <a:pt x="3962400" y="1652"/>
                </a:moveTo>
                <a:cubicBezTo>
                  <a:pt x="4815734" y="19115"/>
                  <a:pt x="5868359" y="263881"/>
                  <a:pt x="6631652" y="460275"/>
                </a:cubicBezTo>
                <a:lnTo>
                  <a:pt x="6746240" y="490063"/>
                </a:lnTo>
                <a:lnTo>
                  <a:pt x="6746240" y="668522"/>
                </a:lnTo>
                <a:lnTo>
                  <a:pt x="11618" y="668522"/>
                </a:lnTo>
                <a:lnTo>
                  <a:pt x="0" y="519812"/>
                </a:lnTo>
                <a:cubicBezTo>
                  <a:pt x="1360593" y="248032"/>
                  <a:pt x="2721187" y="-23748"/>
                  <a:pt x="3962400" y="1652"/>
                </a:cubicBezTo>
                <a:close/>
              </a:path>
            </a:pathLst>
          </a:custGeom>
          <a:gradFill>
            <a:gsLst>
              <a:gs pos="0">
                <a:schemeClr val="accent3">
                  <a:lumMod val="87000"/>
                  <a:lumOff val="13000"/>
                </a:schemeClr>
              </a:gs>
              <a:gs pos="88000">
                <a:schemeClr val="accent3">
                  <a:lumMod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任意多边形: 形状 23">
            <a:extLst>
              <a:ext uri="{FF2B5EF4-FFF2-40B4-BE49-F238E27FC236}">
                <a16:creationId xmlns:a16="http://schemas.microsoft.com/office/drawing/2014/main" id="{9079C604-3CAC-43BF-A22D-B51DBF35D577}"/>
              </a:ext>
            </a:extLst>
          </p:cNvPr>
          <p:cNvSpPr/>
          <p:nvPr/>
        </p:nvSpPr>
        <p:spPr>
          <a:xfrm>
            <a:off x="0" y="6277862"/>
            <a:ext cx="10007768" cy="580138"/>
          </a:xfrm>
          <a:custGeom>
            <a:avLst/>
            <a:gdLst>
              <a:gd name="connsiteX0" fmla="*/ 0 w 10007768"/>
              <a:gd name="connsiteY0" fmla="*/ 278 h 580138"/>
              <a:gd name="connsiteX1" fmla="*/ 648084 w 10007768"/>
              <a:gd name="connsiteY1" fmla="*/ 120974 h 580138"/>
              <a:gd name="connsiteX2" fmla="*/ 2904564 w 10007768"/>
              <a:gd name="connsiteY2" fmla="*/ 337597 h 580138"/>
              <a:gd name="connsiteX3" fmla="*/ 6929717 w 10007768"/>
              <a:gd name="connsiteY3" fmla="*/ 14868 h 580138"/>
              <a:gd name="connsiteX4" fmla="*/ 9640665 w 10007768"/>
              <a:gd name="connsiteY4" fmla="*/ 486697 h 580138"/>
              <a:gd name="connsiteX5" fmla="*/ 10007768 w 10007768"/>
              <a:gd name="connsiteY5" fmla="*/ 580138 h 580138"/>
              <a:gd name="connsiteX6" fmla="*/ 0 w 10007768"/>
              <a:gd name="connsiteY6" fmla="*/ 580138 h 58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7768" h="580138">
                <a:moveTo>
                  <a:pt x="0" y="278"/>
                </a:moveTo>
                <a:lnTo>
                  <a:pt x="648084" y="120974"/>
                </a:lnTo>
                <a:cubicBezTo>
                  <a:pt x="1322714" y="239826"/>
                  <a:pt x="2036108" y="335356"/>
                  <a:pt x="2904564" y="337597"/>
                </a:cubicBezTo>
                <a:cubicBezTo>
                  <a:pt x="4062505" y="340585"/>
                  <a:pt x="5528235" y="-83744"/>
                  <a:pt x="6929717" y="14868"/>
                </a:cubicBezTo>
                <a:cubicBezTo>
                  <a:pt x="7805644" y="76501"/>
                  <a:pt x="8716588" y="258947"/>
                  <a:pt x="9640665" y="486697"/>
                </a:cubicBezTo>
                <a:lnTo>
                  <a:pt x="10007768" y="580138"/>
                </a:lnTo>
                <a:lnTo>
                  <a:pt x="0" y="580138"/>
                </a:lnTo>
                <a:close/>
              </a:path>
            </a:pathLst>
          </a:custGeom>
          <a:gradFill>
            <a:gsLst>
              <a:gs pos="0">
                <a:schemeClr val="accent2">
                  <a:lumMod val="87000"/>
                  <a:lumOff val="13000"/>
                </a:schemeClr>
              </a:gs>
              <a:gs pos="100000">
                <a:schemeClr val="accent2">
                  <a:lumMod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9674956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Moderate&quot;,&quot;Name&quot;:&quot;适中&quot;,&quot;Kind&quot;:&quot;System&quot;,&quot;OldGuidesSetting&quot;:{&quot;HeaderHeight&quot;:13.0,&quot;FooterHeight&quot;:6.0,&quot;SideMargin&quot;:4.0,&quot;TopMargin&quot;:0.0,&quot;BottomMargin&quot;:0.0,&quot;IntervalMargin&quot;:1.5}}"/>
</p:tagLst>
</file>

<file path=ppt/tags/tag2.xml><?xml version="1.0" encoding="utf-8"?>
<p:tagLst xmlns:a="http://schemas.openxmlformats.org/drawingml/2006/main" xmlns:r="http://schemas.openxmlformats.org/officeDocument/2006/relationships" xmlns:p="http://schemas.openxmlformats.org/presentationml/2006/main">
  <p:tag name="ISLIDE.ICON" val="#379530;#112421;#66200;#399810;#401349;"/>
</p:tagLst>
</file>

<file path=ppt/tags/tag3.xml><?xml version="1.0" encoding="utf-8"?>
<p:tagLst xmlns:a="http://schemas.openxmlformats.org/drawingml/2006/main" xmlns:r="http://schemas.openxmlformats.org/officeDocument/2006/relationships" xmlns:p="http://schemas.openxmlformats.org/presentationml/2006/main">
  <p:tag name="ISLIDE.ICON" val="#379530;#112421;#66200;#399810;#401349;"/>
</p:tagLst>
</file>

<file path=ppt/theme/theme1.xml><?xml version="1.0" encoding="utf-8"?>
<a:theme xmlns:a="http://schemas.openxmlformats.org/drawingml/2006/main" name="Office 主题​​">
  <a:themeElements>
    <a:clrScheme name="自定义 3">
      <a:dk1>
        <a:srgbClr val="3F3F3F"/>
      </a:dk1>
      <a:lt1>
        <a:srgbClr val="FFFFFF"/>
      </a:lt1>
      <a:dk2>
        <a:srgbClr val="778495"/>
      </a:dk2>
      <a:lt2>
        <a:srgbClr val="F0F0F0"/>
      </a:lt2>
      <a:accent1>
        <a:srgbClr val="000000"/>
      </a:accent1>
      <a:accent2>
        <a:srgbClr val="24016F"/>
      </a:accent2>
      <a:accent3>
        <a:srgbClr val="6B18FF"/>
      </a:accent3>
      <a:accent4>
        <a:srgbClr val="9C52FF"/>
      </a:accent4>
      <a:accent5>
        <a:srgbClr val="EBA8FF"/>
      </a:accent5>
      <a:accent6>
        <a:srgbClr val="D2B9FF"/>
      </a:accent6>
      <a:hlink>
        <a:srgbClr val="424242"/>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hangingPunct="0">
          <a:lnSpc>
            <a:spcPct val="120000"/>
          </a:lnSpc>
          <a:defRPr sz="1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3">
      <a:dk1>
        <a:srgbClr val="000000"/>
      </a:dk1>
      <a:lt1>
        <a:srgbClr val="FFFFFF"/>
      </a:lt1>
      <a:dk2>
        <a:srgbClr val="778495"/>
      </a:dk2>
      <a:lt2>
        <a:srgbClr val="F0F0F0"/>
      </a:lt2>
      <a:accent1>
        <a:srgbClr val="0579CB"/>
      </a:accent1>
      <a:accent2>
        <a:srgbClr val="5BA1E7"/>
      </a:accent2>
      <a:accent3>
        <a:srgbClr val="3C6EFD"/>
      </a:accent3>
      <a:accent4>
        <a:srgbClr val="898DE7"/>
      </a:accent4>
      <a:accent5>
        <a:srgbClr val="4ACE8C"/>
      </a:accent5>
      <a:accent6>
        <a:srgbClr val="FC997E"/>
      </a:accent6>
      <a:hlink>
        <a:srgbClr val="046EA4"/>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hangingPunct="0">
          <a:lnSpc>
            <a:spcPct val="120000"/>
          </a:lnSpc>
          <a:defRPr sz="1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2339</TotalTime>
  <Words>4826</Words>
  <Application>Microsoft Office PowerPoint</Application>
  <PresentationFormat>宽屏</PresentationFormat>
  <Paragraphs>506</Paragraphs>
  <Slides>61</Slides>
  <Notes>0</Notes>
  <HiddenSlides>0</HiddenSlides>
  <MMClips>2</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61</vt:i4>
      </vt:variant>
    </vt:vector>
  </HeadingPairs>
  <TitlesOfParts>
    <vt:vector size="69" baseType="lpstr">
      <vt:lpstr>Microsoft YaHei Light</vt:lpstr>
      <vt:lpstr>等线</vt:lpstr>
      <vt:lpstr>Microsoft YaHei</vt:lpstr>
      <vt:lpstr>Microsoft YaHei</vt:lpstr>
      <vt:lpstr>Arial</vt:lpstr>
      <vt:lpstr>Segoe UI Light</vt: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 铭俭</dc:creator>
  <cp:lastModifiedBy>Xin Zhang (FA Talent)</cp:lastModifiedBy>
  <cp:revision>92</cp:revision>
  <dcterms:created xsi:type="dcterms:W3CDTF">2021-11-26T14:42:51Z</dcterms:created>
  <dcterms:modified xsi:type="dcterms:W3CDTF">2022-01-27T06:09:09Z</dcterms:modified>
</cp:coreProperties>
</file>