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73" r:id="rId2"/>
    <p:sldId id="275" r:id="rId3"/>
    <p:sldId id="276" r:id="rId4"/>
    <p:sldId id="259" r:id="rId5"/>
    <p:sldId id="260" r:id="rId6"/>
    <p:sldId id="277" r:id="rId7"/>
    <p:sldId id="262" r:id="rId8"/>
    <p:sldId id="263" r:id="rId9"/>
    <p:sldId id="264" r:id="rId10"/>
    <p:sldId id="265" r:id="rId11"/>
    <p:sldId id="267" r:id="rId12"/>
    <p:sldId id="268" r:id="rId13"/>
    <p:sldId id="278" r:id="rId14"/>
    <p:sldId id="269" r:id="rId15"/>
    <p:sldId id="270" r:id="rId16"/>
    <p:sldId id="274" r:id="rId17"/>
    <p:sldId id="314" r:id="rId18"/>
  </p:sldIdLst>
  <p:sldSz cx="9144000" cy="5143500" type="screen16x9"/>
  <p:notesSz cx="6858000" cy="9144000"/>
  <p:embeddedFontLst>
    <p:embeddedFont>
      <p:font typeface="Microsoft YaHei Light" panose="020B0502040204020203" pitchFamily="34" charset="-122"/>
      <p:regular r:id="rId19"/>
    </p:embeddedFont>
    <p:embeddedFont>
      <p:font typeface="思源黑体 CN Bold" panose="020B0800000000000000" pitchFamily="34" charset="-122"/>
      <p:bold r:id="rId20"/>
    </p:embeddedFont>
    <p:embeddedFont>
      <p:font typeface="Microsoft YaHei" panose="020B0503020204020204" pitchFamily="34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8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>
        <p:scale>
          <a:sx n="112" d="100"/>
          <a:sy n="112" d="100"/>
        </p:scale>
        <p:origin x="816" y="648"/>
      </p:cViewPr>
      <p:guideLst>
        <p:guide orient="horz" pos="48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C70-445C-9C8B-D4E00749D768}"/>
              </c:ext>
            </c:extLst>
          </c:dPt>
          <c:dPt>
            <c:idx val="1"/>
            <c:bubble3D val="0"/>
            <c:explosion val="1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C70-445C-9C8B-D4E00749D768}"/>
              </c:ext>
            </c:extLst>
          </c:dPt>
          <c:dPt>
            <c:idx val="2"/>
            <c:bubble3D val="0"/>
            <c:explosion val="9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C70-445C-9C8B-D4E00749D76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  <a:sym typeface="思源黑体 CN Bold" panose="020B0800000000000000" pitchFamily="34" charset="-122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严重程度高</c:v>
                </c:pt>
                <c:pt idx="1">
                  <c:v>严重程度中</c:v>
                </c:pt>
                <c:pt idx="2">
                  <c:v>严重程度低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70-445C-9C8B-D4E00749D76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思源黑体 CN Bold" panose="020B0800000000000000" pitchFamily="34" charset="-122"/>
              </a:defRPr>
            </a:pPr>
            <a:endParaRPr lang="zh-CN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思源黑体 CN Bold" panose="020B0800000000000000" pitchFamily="34" charset="-122"/>
              </a:defRPr>
            </a:pPr>
            <a:endParaRPr lang="zh-CN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  <a:sym typeface="思源黑体 CN Bold" panose="020B0800000000000000" pitchFamily="34" charset="-122"/>
              </a:defRPr>
            </a:pPr>
            <a:endParaRPr lang="zh-CN"/>
          </a:p>
        </c:txPr>
      </c:legendEntry>
      <c:layout>
        <c:manualLayout>
          <c:xMode val="edge"/>
          <c:yMode val="edge"/>
          <c:x val="0"/>
          <c:y val="0.74233752106756812"/>
          <c:w val="0.99181172024308029"/>
          <c:h val="0.23503998570210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  <a:sym typeface="思源黑体 CN Bold" panose="020B0800000000000000" pitchFamily="34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思源黑体 CN Bold" panose="020B0800000000000000" pitchFamily="34" charset="-122"/>
          <a:ea typeface="思源黑体 CN Bold" panose="020B0800000000000000" pitchFamily="34" charset="-122"/>
          <a:sym typeface="思源黑体 CN Bold" panose="020B0800000000000000" pitchFamily="34" charset="-122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B55B521-D8A7-80AE-3D3F-3325AD8DBADE}"/>
              </a:ext>
            </a:extLst>
          </p:cNvPr>
          <p:cNvSpPr/>
          <p:nvPr userDrawn="1"/>
        </p:nvSpPr>
        <p:spPr>
          <a:xfrm rot="2727069">
            <a:off x="4744344" y="2153742"/>
            <a:ext cx="1878037" cy="18780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4A915BA8-4BBB-E281-8438-F1FD27328B1C}"/>
              </a:ext>
            </a:extLst>
          </p:cNvPr>
          <p:cNvSpPr/>
          <p:nvPr userDrawn="1"/>
        </p:nvSpPr>
        <p:spPr>
          <a:xfrm rot="2727069">
            <a:off x="-1415689" y="-228177"/>
            <a:ext cx="6829188" cy="6103787"/>
          </a:xfrm>
          <a:custGeom>
            <a:avLst/>
            <a:gdLst>
              <a:gd name="connsiteX0" fmla="*/ 0 w 6829188"/>
              <a:gd name="connsiteY0" fmla="*/ 2495534 h 6103787"/>
              <a:gd name="connsiteX1" fmla="*/ 2456540 w 6829188"/>
              <a:gd name="connsiteY1" fmla="*/ 0 h 6103787"/>
              <a:gd name="connsiteX2" fmla="*/ 6829188 w 6829188"/>
              <a:gd name="connsiteY2" fmla="*/ 0 h 6103787"/>
              <a:gd name="connsiteX3" fmla="*/ 6829188 w 6829188"/>
              <a:gd name="connsiteY3" fmla="*/ 2889910 h 6103787"/>
              <a:gd name="connsiteX4" fmla="*/ 3665529 w 6829188"/>
              <a:gd name="connsiteY4" fmla="*/ 6103787 h 61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9188" h="6103787">
                <a:moveTo>
                  <a:pt x="0" y="2495534"/>
                </a:moveTo>
                <a:lnTo>
                  <a:pt x="2456540" y="0"/>
                </a:lnTo>
                <a:lnTo>
                  <a:pt x="6829188" y="0"/>
                </a:lnTo>
                <a:lnTo>
                  <a:pt x="6829188" y="2889910"/>
                </a:lnTo>
                <a:lnTo>
                  <a:pt x="3665529" y="6103787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ABBA25C1-A0B6-A259-A33E-36CB1F97A7E0}"/>
              </a:ext>
            </a:extLst>
          </p:cNvPr>
          <p:cNvCxnSpPr/>
          <p:nvPr userDrawn="1"/>
        </p:nvCxnSpPr>
        <p:spPr>
          <a:xfrm>
            <a:off x="669851" y="3196262"/>
            <a:ext cx="446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534" y="1555147"/>
            <a:ext cx="6858000" cy="6780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408" y="3405944"/>
            <a:ext cx="3886200" cy="294963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F643D3FF-2BC9-2DCF-6302-956354B2A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534" y="2471660"/>
            <a:ext cx="6858000" cy="531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2B449AC0-E078-69A1-F0E2-64E71C90EB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408" y="3780717"/>
            <a:ext cx="3805238" cy="341312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44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F2FDE34-F9EC-BF2D-71B0-43432A394F1F}"/>
              </a:ext>
            </a:extLst>
          </p:cNvPr>
          <p:cNvSpPr/>
          <p:nvPr userDrawn="1"/>
        </p:nvSpPr>
        <p:spPr>
          <a:xfrm rot="2196818">
            <a:off x="6937898" y="3834223"/>
            <a:ext cx="1345550" cy="1345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5962673-0750-2C80-E308-7180AB9A99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7" r="53816" b="7928"/>
          <a:stretch>
            <a:fillRect/>
          </a:stretch>
        </p:blipFill>
        <p:spPr>
          <a:xfrm>
            <a:off x="0" y="34789"/>
            <a:ext cx="4223075" cy="5100639"/>
          </a:xfrm>
          <a:custGeom>
            <a:avLst/>
            <a:gdLst>
              <a:gd name="connsiteX0" fmla="*/ 1293644 w 4223075"/>
              <a:gd name="connsiteY0" fmla="*/ 0 h 5100639"/>
              <a:gd name="connsiteX1" fmla="*/ 4223075 w 4223075"/>
              <a:gd name="connsiteY1" fmla="*/ 2171208 h 5100639"/>
              <a:gd name="connsiteX2" fmla="*/ 2051866 w 4223075"/>
              <a:gd name="connsiteY2" fmla="*/ 5100639 h 5100639"/>
              <a:gd name="connsiteX3" fmla="*/ 0 w 4223075"/>
              <a:gd name="connsiteY3" fmla="*/ 3579855 h 5100639"/>
              <a:gd name="connsiteX4" fmla="*/ 0 w 4223075"/>
              <a:gd name="connsiteY4" fmla="*/ 1745406 h 510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3075" h="5100639">
                <a:moveTo>
                  <a:pt x="1293644" y="0"/>
                </a:moveTo>
                <a:lnTo>
                  <a:pt x="4223075" y="2171208"/>
                </a:lnTo>
                <a:lnTo>
                  <a:pt x="2051866" y="5100639"/>
                </a:lnTo>
                <a:lnTo>
                  <a:pt x="0" y="3579855"/>
                </a:lnTo>
                <a:lnTo>
                  <a:pt x="0" y="1745406"/>
                </a:lnTo>
                <a:close/>
              </a:path>
            </a:pathLst>
          </a:cu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130ACC2-3F97-3820-9AE0-27DA2199875D}"/>
              </a:ext>
            </a:extLst>
          </p:cNvPr>
          <p:cNvSpPr/>
          <p:nvPr userDrawn="1"/>
        </p:nvSpPr>
        <p:spPr>
          <a:xfrm rot="2196818">
            <a:off x="1035757" y="867476"/>
            <a:ext cx="3104940" cy="310494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943CC6E-28F7-C845-85C6-7741309509EA}"/>
              </a:ext>
            </a:extLst>
          </p:cNvPr>
          <p:cNvSpPr txBox="1"/>
          <p:nvPr userDrawn="1"/>
        </p:nvSpPr>
        <p:spPr>
          <a:xfrm>
            <a:off x="4740071" y="789454"/>
            <a:ext cx="3721396" cy="7532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目录</a:t>
            </a:r>
            <a:r>
              <a:rPr lang="en-US" altLang="zh-CN" sz="32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CONTENTS</a:t>
            </a:r>
            <a:endParaRPr lang="zh-CN" altLang="en-US" sz="3200" b="1" spc="3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66EAD51-90B6-9FD5-9E2E-06A2C8001327}"/>
              </a:ext>
            </a:extLst>
          </p:cNvPr>
          <p:cNvCxnSpPr/>
          <p:nvPr userDrawn="1"/>
        </p:nvCxnSpPr>
        <p:spPr>
          <a:xfrm>
            <a:off x="4867663" y="1620451"/>
            <a:ext cx="338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169AB1FC-8226-5ABE-E53E-1AEC54965B81}"/>
              </a:ext>
            </a:extLst>
          </p:cNvPr>
          <p:cNvSpPr/>
          <p:nvPr userDrawn="1"/>
        </p:nvSpPr>
        <p:spPr>
          <a:xfrm rot="2196818">
            <a:off x="8095092" y="3945737"/>
            <a:ext cx="874420" cy="8744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3AC37C7-EA83-C203-CA1F-1ED71CF603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0274" y="1741915"/>
            <a:ext cx="4202869" cy="678031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/>
              <a:t>01   </a:t>
            </a:r>
            <a:r>
              <a:rPr lang="zh-CN" altLang="en-US"/>
              <a:t>单击修改母版文本</a:t>
            </a:r>
            <a:endParaRPr lang="en-US" dirty="0"/>
          </a:p>
        </p:txBody>
      </p:sp>
      <p:sp>
        <p:nvSpPr>
          <p:cNvPr id="17" name="文本占位符 10">
            <a:extLst>
              <a:ext uri="{FF2B5EF4-FFF2-40B4-BE49-F238E27FC236}">
                <a16:creationId xmlns:a16="http://schemas.microsoft.com/office/drawing/2014/main" id="{031210A3-9574-82BF-0CFD-8F13C0D39D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0275" y="2653662"/>
            <a:ext cx="4202870" cy="5318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 marL="685800" indent="0">
              <a:buNone/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  <a:lvl5pPr marL="13716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CN"/>
              <a:t>02   </a:t>
            </a:r>
            <a:r>
              <a:rPr lang="zh-CN" altLang="en-US"/>
              <a:t>单击修改母版文本</a:t>
            </a:r>
          </a:p>
        </p:txBody>
      </p: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7D57B07F-53DA-1B70-5AA3-0D2C7F0AF8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40070" y="3395051"/>
            <a:ext cx="4223075" cy="5635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en-US" altLang="zh-CN"/>
              <a:t>03   </a:t>
            </a:r>
            <a:r>
              <a:rPr lang="zh-CN" altLang="en-US"/>
              <a:t>单击修改母版文本</a:t>
            </a:r>
          </a:p>
        </p:txBody>
      </p:sp>
    </p:spTree>
    <p:extLst>
      <p:ext uri="{BB962C8B-B14F-4D97-AF65-F5344CB8AC3E}">
        <p14:creationId xmlns:p14="http://schemas.microsoft.com/office/powerpoint/2010/main" val="427058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430E26B-87F8-0696-17B0-1271E395AA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67" r="53816" b="7928"/>
          <a:stretch>
            <a:fillRect/>
          </a:stretch>
        </p:blipFill>
        <p:spPr>
          <a:xfrm>
            <a:off x="0" y="34789"/>
            <a:ext cx="4223075" cy="5100639"/>
          </a:xfrm>
          <a:custGeom>
            <a:avLst/>
            <a:gdLst>
              <a:gd name="connsiteX0" fmla="*/ 1293644 w 4223075"/>
              <a:gd name="connsiteY0" fmla="*/ 0 h 5100639"/>
              <a:gd name="connsiteX1" fmla="*/ 4223075 w 4223075"/>
              <a:gd name="connsiteY1" fmla="*/ 2171208 h 5100639"/>
              <a:gd name="connsiteX2" fmla="*/ 2051866 w 4223075"/>
              <a:gd name="connsiteY2" fmla="*/ 5100639 h 5100639"/>
              <a:gd name="connsiteX3" fmla="*/ 0 w 4223075"/>
              <a:gd name="connsiteY3" fmla="*/ 3579855 h 5100639"/>
              <a:gd name="connsiteX4" fmla="*/ 0 w 4223075"/>
              <a:gd name="connsiteY4" fmla="*/ 1745406 h 510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3075" h="5100639">
                <a:moveTo>
                  <a:pt x="1293644" y="0"/>
                </a:moveTo>
                <a:lnTo>
                  <a:pt x="4223075" y="2171208"/>
                </a:lnTo>
                <a:lnTo>
                  <a:pt x="2051866" y="5100639"/>
                </a:lnTo>
                <a:lnTo>
                  <a:pt x="0" y="3579855"/>
                </a:lnTo>
                <a:lnTo>
                  <a:pt x="0" y="1745406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F023659-2AC9-CB2E-951D-F74CF69AE11E}"/>
              </a:ext>
            </a:extLst>
          </p:cNvPr>
          <p:cNvSpPr/>
          <p:nvPr userDrawn="1"/>
        </p:nvSpPr>
        <p:spPr>
          <a:xfrm rot="2196818">
            <a:off x="1035757" y="867476"/>
            <a:ext cx="3104940" cy="310494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C8102D-4D16-7B24-198D-4E54B9CA024D}"/>
              </a:ext>
            </a:extLst>
          </p:cNvPr>
          <p:cNvSpPr/>
          <p:nvPr userDrawn="1"/>
        </p:nvSpPr>
        <p:spPr>
          <a:xfrm rot="2196818">
            <a:off x="6937898" y="3834223"/>
            <a:ext cx="1345550" cy="1345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72523E-E002-8962-0CA9-D537C502A034}"/>
              </a:ext>
            </a:extLst>
          </p:cNvPr>
          <p:cNvSpPr/>
          <p:nvPr userDrawn="1"/>
        </p:nvSpPr>
        <p:spPr>
          <a:xfrm rot="2196818">
            <a:off x="8095092" y="3945737"/>
            <a:ext cx="874420" cy="8744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B2973B-EB02-6891-34CA-8AF4C7B9F3F6}"/>
              </a:ext>
            </a:extLst>
          </p:cNvPr>
          <p:cNvSpPr/>
          <p:nvPr userDrawn="1"/>
        </p:nvSpPr>
        <p:spPr>
          <a:xfrm rot="2196818">
            <a:off x="7785160" y="174487"/>
            <a:ext cx="874420" cy="87442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6D7C4D8-6218-A91C-7CFF-699FCD2500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3270" y="1922859"/>
            <a:ext cx="1296403" cy="994172"/>
          </a:xfrm>
        </p:spPr>
        <p:txBody>
          <a:bodyPr>
            <a:noAutofit/>
          </a:bodyPr>
          <a:lstStyle>
            <a:lvl1pPr>
              <a:defRPr sz="7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13" name="文本占位符 18">
            <a:extLst>
              <a:ext uri="{FF2B5EF4-FFF2-40B4-BE49-F238E27FC236}">
                <a16:creationId xmlns:a16="http://schemas.microsoft.com/office/drawing/2014/main" id="{CAC13E51-A100-3DF0-28E8-903889725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57959" y="2243167"/>
            <a:ext cx="3901030" cy="5635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zh-CN" altLang="en-US"/>
              <a:t>单击修改母版文本</a:t>
            </a:r>
          </a:p>
        </p:txBody>
      </p:sp>
    </p:spTree>
    <p:extLst>
      <p:ext uri="{BB962C8B-B14F-4D97-AF65-F5344CB8AC3E}">
        <p14:creationId xmlns:p14="http://schemas.microsoft.com/office/powerpoint/2010/main" val="7862609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18">
            <a:extLst>
              <a:ext uri="{FF2B5EF4-FFF2-40B4-BE49-F238E27FC236}">
                <a16:creationId xmlns:a16="http://schemas.microsoft.com/office/drawing/2014/main" id="{FDDCF9C7-0EE0-F049-9058-5002749C35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225" y="499772"/>
            <a:ext cx="604378" cy="32858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defRPr sz="3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en-US" altLang="zh-CN"/>
              <a:t>1.1</a:t>
            </a:r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97DBDE0-0D75-60EF-7487-97DB6968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587" y="416913"/>
            <a:ext cx="3587483" cy="5053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0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1B13953-F1D9-856F-64DC-A585C378E637}"/>
              </a:ext>
            </a:extLst>
          </p:cNvPr>
          <p:cNvSpPr/>
          <p:nvPr userDrawn="1"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FFAE85F-194A-C33F-E714-5FC6ECDAF086}"/>
              </a:ext>
            </a:extLst>
          </p:cNvPr>
          <p:cNvCxnSpPr/>
          <p:nvPr userDrawn="1"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459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BE58789-25ED-40AE-4D27-DE489B37B42B}"/>
              </a:ext>
            </a:extLst>
          </p:cNvPr>
          <p:cNvSpPr/>
          <p:nvPr userDrawn="1"/>
        </p:nvSpPr>
        <p:spPr>
          <a:xfrm rot="2727069">
            <a:off x="2434279" y="2257244"/>
            <a:ext cx="1878037" cy="187803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2FFA6D8C-9388-1130-7418-BB70EAC86F18}"/>
              </a:ext>
            </a:extLst>
          </p:cNvPr>
          <p:cNvSpPr/>
          <p:nvPr userDrawn="1"/>
        </p:nvSpPr>
        <p:spPr>
          <a:xfrm rot="18930891">
            <a:off x="3650406" y="-107380"/>
            <a:ext cx="6950373" cy="6023577"/>
          </a:xfrm>
          <a:custGeom>
            <a:avLst/>
            <a:gdLst>
              <a:gd name="connsiteX0" fmla="*/ 4553644 w 6950373"/>
              <a:gd name="connsiteY0" fmla="*/ 0 h 6023577"/>
              <a:gd name="connsiteX1" fmla="*/ 6950373 w 6950373"/>
              <a:gd name="connsiteY1" fmla="*/ 2354039 h 6023577"/>
              <a:gd name="connsiteX2" fmla="*/ 3346198 w 6950373"/>
              <a:gd name="connsiteY2" fmla="*/ 6023577 h 6023577"/>
              <a:gd name="connsiteX3" fmla="*/ 0 w 6950373"/>
              <a:gd name="connsiteY3" fmla="*/ 2736982 h 6023577"/>
              <a:gd name="connsiteX4" fmla="*/ 0 w 6950373"/>
              <a:gd name="connsiteY4" fmla="*/ 0 h 602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0373" h="6023577">
                <a:moveTo>
                  <a:pt x="4553644" y="0"/>
                </a:moveTo>
                <a:lnTo>
                  <a:pt x="6950373" y="2354039"/>
                </a:lnTo>
                <a:lnTo>
                  <a:pt x="3346198" y="6023577"/>
                </a:lnTo>
                <a:lnTo>
                  <a:pt x="0" y="273698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FDF024F-44C4-835A-B324-7A56854A539A}"/>
              </a:ext>
            </a:extLst>
          </p:cNvPr>
          <p:cNvCxnSpPr/>
          <p:nvPr userDrawn="1"/>
        </p:nvCxnSpPr>
        <p:spPr>
          <a:xfrm>
            <a:off x="3429100" y="3364232"/>
            <a:ext cx="52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05C4D45-D586-CF2A-F968-133EF39FA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001" y="2513108"/>
            <a:ext cx="5454198" cy="67803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32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9DCD569-1580-2103-C2D6-0786DC5332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50774" y="3574582"/>
            <a:ext cx="3886200" cy="294963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0CDEB1E0-E03C-2405-54B5-7D99EC5F87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1736" y="3949355"/>
            <a:ext cx="3805238" cy="34131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  <a:lvl2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2pPr>
            <a:lvl3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3pPr>
            <a:lvl4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4pPr>
            <a:lvl5pPr>
              <a:defRPr sz="12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3289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0452" y="136834"/>
            <a:ext cx="1242854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14759" y="569907"/>
            <a:ext cx="5305759" cy="40493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9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14760" y="136834"/>
            <a:ext cx="1694903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452" y="569905"/>
            <a:ext cx="1242854" cy="330200"/>
          </a:xfrm>
          <a:prstGeom prst="rect">
            <a:avLst/>
          </a:prstGeom>
        </p:spPr>
        <p:txBody>
          <a:bodyPr/>
          <a:lstStyle>
            <a:lvl1pPr marL="0" marR="0" indent="0" algn="l" defTabSz="68576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452" y="1117732"/>
            <a:ext cx="1242854" cy="3455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825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83499" y="136834"/>
            <a:ext cx="1121066" cy="21544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825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83500" y="569907"/>
            <a:ext cx="1121066" cy="40493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9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3636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674DA-7782-4959-9BE4-F1A85F07FCEB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A0810-DC49-4462-AE20-56AC40B155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6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8" r:id="rId3"/>
    <p:sldLayoutId id="2147483669" r:id="rId4"/>
    <p:sldLayoutId id="2147483667" r:id="rId5"/>
    <p:sldLayoutId id="2147483670" r:id="rId6"/>
    <p:sldLayoutId id="214748367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slide" Target="slide15.xml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360F17-813E-2B08-7E53-87A6C41A94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534" y="1675467"/>
            <a:ext cx="6858000" cy="6780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pc="600"/>
              <a:t>蓝黑简约商务扁平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BED036-8D1A-09F9-E4BD-2FD5D64D24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汇报人：</a:t>
            </a:r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2F47DE-0D66-E201-0B0A-E297A3A135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pc="600"/>
              <a:t>工作汇报总结</a:t>
            </a:r>
            <a:r>
              <a:rPr lang="en-US" altLang="zh-CN" spc="600"/>
              <a:t>PPT</a:t>
            </a:r>
            <a:r>
              <a:rPr lang="zh-CN" altLang="en-US" spc="600"/>
              <a:t>模板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A5648F-B870-D8CE-6526-D476715F97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20XX</a:t>
            </a:r>
            <a:r>
              <a:rPr lang="zh-CN" altLang="en-US"/>
              <a:t>年</a:t>
            </a:r>
            <a:r>
              <a:rPr lang="en-US" altLang="zh-CN"/>
              <a:t>XX</a:t>
            </a:r>
            <a:r>
              <a:rPr lang="zh-CN" altLang="en-US"/>
              <a:t>月</a:t>
            </a:r>
            <a:r>
              <a:rPr lang="en-US" altLang="zh-CN"/>
              <a:t>XX</a:t>
            </a:r>
            <a:r>
              <a:rPr lang="zh-CN" altLang="en-US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14420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rgbClr val="0D85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450977"/>
            <a:ext cx="323786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测试研究成果</a:t>
            </a:r>
            <a:r>
              <a:rPr lang="zh-CN" altLang="en-US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（</a:t>
            </a:r>
            <a:r>
              <a:rPr lang="en-US" altLang="zh-CN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1/3</a:t>
            </a:r>
            <a:r>
              <a:rPr lang="zh-CN" altLang="en-US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）</a:t>
            </a:r>
            <a:endParaRPr lang="zh-CN" altLang="en-US" sz="2000" b="1" spc="3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2.4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rgbClr val="0D85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3A810C2-EE2C-413C-9A0E-57EB6277D246}"/>
              </a:ext>
            </a:extLst>
          </p:cNvPr>
          <p:cNvSpPr/>
          <p:nvPr/>
        </p:nvSpPr>
        <p:spPr>
          <a:xfrm>
            <a:off x="740231" y="1017245"/>
            <a:ext cx="7705035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1333"/>
              </a:spcBef>
              <a:buNone/>
            </a:pP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经</a:t>
            </a:r>
            <a:r>
              <a:rPr lang="zh-CN" altLang="en-US" sz="14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走查</a:t>
            </a: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发现，四家平台在以下三大功能维度上存在差异。</a:t>
            </a:r>
            <a:endParaRPr lang="zh-CN" altLang="en-US" sz="14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EAD6F41-2388-4F0C-A79B-8E51D718F8E7}"/>
              </a:ext>
            </a:extLst>
          </p:cNvPr>
          <p:cNvSpPr/>
          <p:nvPr/>
        </p:nvSpPr>
        <p:spPr>
          <a:xfrm>
            <a:off x="3143718" y="1739894"/>
            <a:ext cx="2898060" cy="3325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同业对比情况表</a:t>
            </a: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F2EF0AEA-99A0-483B-9274-2E3DE9642B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611773"/>
              </p:ext>
            </p:extLst>
          </p:nvPr>
        </p:nvGraphicFramePr>
        <p:xfrm>
          <a:off x="755522" y="2154802"/>
          <a:ext cx="7689744" cy="2680299"/>
        </p:xfrm>
        <a:graphic>
          <a:graphicData uri="http://schemas.openxmlformats.org/drawingml/2006/table">
            <a:tbl>
              <a:tblPr firstRow="1" bandRow="1"/>
              <a:tblGrid>
                <a:gridCol w="918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99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07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174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7729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平台</a:t>
                      </a: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功能维度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功能维度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2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功能维度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3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18">
                <a:tc vMerge="1">
                  <a:txBody>
                    <a:bodyPr/>
                    <a:lstStyle/>
                    <a:p>
                      <a:pPr algn="ctr"/>
                      <a:endParaRPr lang="zh-CN" altLang="en-US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1.1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1.2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1.3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维度</a:t>
                      </a:r>
                      <a:r>
                        <a:rPr lang="en-US" altLang="zh-CN" sz="1200" b="1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1.4</a:t>
                      </a:r>
                      <a:endParaRPr lang="zh-CN" altLang="en-US" sz="1200" b="1" dirty="0">
                        <a:solidFill>
                          <a:schemeClr val="bg1"/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16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平台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输入文案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平台</a:t>
                      </a:r>
                      <a:r>
                        <a:rPr lang="en-US" altLang="zh-CN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2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输入文案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平台</a:t>
                      </a:r>
                      <a:r>
                        <a:rPr lang="en-US" altLang="zh-CN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3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输入文案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6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平台</a:t>
                      </a:r>
                      <a:r>
                        <a:rPr lang="en-US" altLang="zh-CN" sz="12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4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✓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zh-CN" altLang="en-US" sz="12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cs typeface="+mn-cs"/>
                          <a:sym typeface="思源黑体 CN Bold" panose="020B0800000000000000" pitchFamily="34" charset="-122"/>
                        </a:rPr>
                        <a:t>输入文案</a:t>
                      </a:r>
                      <a:endParaRPr lang="zh-CN" altLang="en-US" sz="12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cs typeface="+mn-cs"/>
                        <a:sym typeface="思源黑体 CN Bold" panose="020B0800000000000000" pitchFamily="34" charset="-122"/>
                      </a:endParaRPr>
                    </a:p>
                  </a:txBody>
                  <a:tcPr marL="63286" marR="63286" marT="31643" marB="3164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2">
                        <a:alphaModFix amt="34000"/>
                      </a:blip>
                      <a:srcRect/>
                      <a:tile tx="-7620000" ty="-163195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646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31"/>
                    </a14:imgEffect>
                    <a14:imgEffect>
                      <a14:saturation sat="0"/>
                    </a14:imgEffect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7CE0DD1-4E8E-4DC6-A2C8-A88CFBB4EE98}"/>
              </a:ext>
            </a:extLst>
          </p:cNvPr>
          <p:cNvSpPr/>
          <p:nvPr/>
        </p:nvSpPr>
        <p:spPr>
          <a:xfrm>
            <a:off x="4667693" y="0"/>
            <a:ext cx="3668233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391155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测试研究</a:t>
            </a:r>
            <a:r>
              <a:rPr lang="zh-CN" altLang="en-US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成果（</a:t>
            </a:r>
            <a:r>
              <a:rPr lang="en-US" altLang="zh-CN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2/3</a:t>
            </a:r>
            <a:r>
              <a:rPr lang="zh-CN" altLang="en-US" sz="2000" b="1" spc="30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）</a:t>
            </a:r>
            <a:endParaRPr lang="zh-CN" altLang="en-US" sz="2000" b="1" spc="300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63968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2.4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3A810C2-EE2C-413C-9A0E-57EB6277D246}"/>
              </a:ext>
            </a:extLst>
          </p:cNvPr>
          <p:cNvSpPr/>
          <p:nvPr/>
        </p:nvSpPr>
        <p:spPr>
          <a:xfrm>
            <a:off x="4882065" y="1545315"/>
            <a:ext cx="3239487" cy="2052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  <a:spcBef>
                <a:spcPts val="1333"/>
              </a:spcBef>
              <a:buNone/>
            </a:pPr>
            <a:r>
              <a:rPr lang="zh-CN" altLang="en-US" sz="140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本</a:t>
            </a:r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次测试共</a:t>
            </a:r>
            <a:r>
              <a:rPr lang="en-US" altLang="zh-CN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</a:t>
            </a:r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个可用性测试发现点给予相应的优化建议且均被采纳。客户总体上认可</a:t>
            </a:r>
            <a:r>
              <a:rPr lang="en-US" altLang="zh-CN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</a:t>
            </a:r>
            <a:r>
              <a:rPr lang="zh-CN" altLang="en-US" sz="14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的界面及功能设计，认为页面简洁清晰，内容布局简单明了，易于使用，但也针对部分界面设计及操作提出了意见及建议，需进一步重点分析。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19D4E75-E9A6-42E8-80A0-7AA25A073D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386282"/>
              </p:ext>
            </p:extLst>
          </p:nvPr>
        </p:nvGraphicFramePr>
        <p:xfrm>
          <a:off x="404475" y="1284058"/>
          <a:ext cx="3492675" cy="3368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471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>
            <a:extLst>
              <a:ext uri="{FF2B5EF4-FFF2-40B4-BE49-F238E27FC236}">
                <a16:creationId xmlns:a16="http://schemas.microsoft.com/office/drawing/2014/main" id="{B45A6AC5-4C3D-4978-8640-EDF26B26907D}"/>
              </a:ext>
            </a:extLst>
          </p:cNvPr>
          <p:cNvSpPr/>
          <p:nvPr/>
        </p:nvSpPr>
        <p:spPr>
          <a:xfrm>
            <a:off x="884727" y="2425468"/>
            <a:ext cx="939152" cy="939152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391155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测试研究</a:t>
            </a:r>
            <a:r>
              <a:rPr lang="zh-CN" altLang="en-US" sz="2000" b="1" spc="30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成果（</a:t>
            </a:r>
            <a:r>
              <a:rPr lang="en-US" altLang="zh-CN" sz="2000" b="1" spc="30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3/3</a:t>
            </a:r>
            <a:r>
              <a:rPr lang="zh-CN" altLang="en-US" sz="2000" b="1" spc="30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）</a:t>
            </a:r>
            <a:endParaRPr lang="zh-CN" altLang="en-US" sz="2000" b="1" spc="300" dirty="0">
              <a:solidFill>
                <a:srgbClr val="0D85F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2.4</a:t>
            </a:r>
            <a:endParaRPr lang="zh-CN" altLang="en-US" sz="2000" b="1" dirty="0">
              <a:solidFill>
                <a:srgbClr val="0D85F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81459C00-514F-419F-A4C3-0F1EE0A70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134052"/>
              </p:ext>
            </p:extLst>
          </p:nvPr>
        </p:nvGraphicFramePr>
        <p:xfrm>
          <a:off x="3474269" y="1216742"/>
          <a:ext cx="4393590" cy="357833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170022">
                  <a:extLst>
                    <a:ext uri="{9D8B030D-6E8A-4147-A177-3AD203B41FA5}">
                      <a16:colId xmlns:a16="http://schemas.microsoft.com/office/drawing/2014/main" val="530230117"/>
                    </a:ext>
                  </a:extLst>
                </a:gridCol>
                <a:gridCol w="1223568">
                  <a:extLst>
                    <a:ext uri="{9D8B030D-6E8A-4147-A177-3AD203B41FA5}">
                      <a16:colId xmlns:a16="http://schemas.microsoft.com/office/drawing/2014/main" val="1491167129"/>
                    </a:ext>
                  </a:extLst>
                </a:gridCol>
              </a:tblGrid>
              <a:tr h="3639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输出物名称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bg1"/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数量（份）</a:t>
                      </a:r>
                    </a:p>
                  </a:txBody>
                  <a:tcPr marL="38498" marR="38498" marT="19249" marB="19249" anchor="ctr"/>
                </a:tc>
                <a:extLst>
                  <a:ext uri="{0D108BD9-81ED-4DB2-BD59-A6C34878D82A}">
                    <a16:rowId xmlns:a16="http://schemas.microsoft.com/office/drawing/2014/main" val="3550565738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招募函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761921279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原型修改需求与业务确认表</a:t>
                      </a:r>
                      <a:endParaRPr lang="en-US" altLang="zh-CN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025676889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测试指引及快速记录表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2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954493497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竞品分析情况表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4250244001"/>
                  </a:ext>
                </a:extLst>
              </a:tr>
              <a:tr h="3239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对比方案打包文件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3208748991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可用性测试建议跟踪表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2745180365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可用性测试数据统计表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299946146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项目实施情况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947176455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测试报告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ppt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68034330"/>
                  </a:ext>
                </a:extLst>
              </a:tr>
              <a:tr h="2902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报告摘要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3792381011"/>
                  </a:ext>
                </a:extLst>
              </a:tr>
              <a:tr h="27851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项目总结</a:t>
                      </a:r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word</a:t>
                      </a:r>
                      <a:r>
                        <a:rPr lang="zh-CN" alt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版</a:t>
                      </a:r>
                    </a:p>
                  </a:txBody>
                  <a:tcPr marL="38498" marR="38498" marT="19249" marB="192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思源黑体 CN Bold" panose="020B0800000000000000" pitchFamily="34" charset="-122"/>
                          <a:ea typeface="思源黑体 CN Bold" panose="020B0800000000000000" pitchFamily="34" charset="-122"/>
                          <a:sym typeface="思源黑体 CN Bold" panose="020B0800000000000000" pitchFamily="34" charset="-122"/>
                        </a:rPr>
                        <a:t>1</a:t>
                      </a:r>
                      <a:endParaRPr lang="zh-CN" alt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 Bold" panose="020B0800000000000000" pitchFamily="34" charset="-122"/>
                        <a:ea typeface="思源黑体 CN Bold" panose="020B0800000000000000" pitchFamily="34" charset="-122"/>
                        <a:sym typeface="思源黑体 CN Bold" panose="020B0800000000000000" pitchFamily="34" charset="-122"/>
                      </a:endParaRPr>
                    </a:p>
                  </a:txBody>
                  <a:tcPr marL="38498" marR="38498" marT="19249" marB="19249" anchor="ctr" anchorCtr="1"/>
                </a:tc>
                <a:extLst>
                  <a:ext uri="{0D108BD9-81ED-4DB2-BD59-A6C34878D82A}">
                    <a16:rowId xmlns:a16="http://schemas.microsoft.com/office/drawing/2014/main" val="1204636288"/>
                  </a:ext>
                </a:extLst>
              </a:tr>
            </a:tbl>
          </a:graphicData>
        </a:graphic>
      </p:graphicFrame>
      <p:sp>
        <p:nvSpPr>
          <p:cNvPr id="30" name="椭圆 29">
            <a:extLst>
              <a:ext uri="{FF2B5EF4-FFF2-40B4-BE49-F238E27FC236}">
                <a16:creationId xmlns:a16="http://schemas.microsoft.com/office/drawing/2014/main" id="{53409889-388E-4C80-B1F6-546C719DFA70}"/>
              </a:ext>
            </a:extLst>
          </p:cNvPr>
          <p:cNvSpPr/>
          <p:nvPr/>
        </p:nvSpPr>
        <p:spPr>
          <a:xfrm>
            <a:off x="839973" y="2377375"/>
            <a:ext cx="1034722" cy="1034722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8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0B5689F-30CE-4DA6-9FB1-75B7C92CB6F7}"/>
              </a:ext>
            </a:extLst>
          </p:cNvPr>
          <p:cNvSpPr txBox="1"/>
          <p:nvPr/>
        </p:nvSpPr>
        <p:spPr>
          <a:xfrm>
            <a:off x="949321" y="2563098"/>
            <a:ext cx="846011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个</a:t>
            </a: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1595D00-7ED1-4335-B988-A101C7863FF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1357334" y="1216742"/>
            <a:ext cx="2116934" cy="116063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F22A0B2-DE76-44D3-BE31-1433DDA7F684}"/>
              </a:ext>
            </a:extLst>
          </p:cNvPr>
          <p:cNvCxnSpPr>
            <a:cxnSpLocks/>
            <a:endCxn id="30" idx="4"/>
          </p:cNvCxnSpPr>
          <p:nvPr/>
        </p:nvCxnSpPr>
        <p:spPr>
          <a:xfrm flipH="1" flipV="1">
            <a:off x="1357334" y="3412097"/>
            <a:ext cx="2116935" cy="138297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23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F79CA-BDCB-96B3-E4FF-7C908420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63A83A2-59EA-CD3E-664E-0BFE90452E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团队成长</a:t>
            </a:r>
          </a:p>
        </p:txBody>
      </p:sp>
    </p:spTree>
    <p:extLst>
      <p:ext uri="{BB962C8B-B14F-4D97-AF65-F5344CB8AC3E}">
        <p14:creationId xmlns:p14="http://schemas.microsoft.com/office/powerpoint/2010/main" val="3121596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453" y="2272283"/>
            <a:ext cx="4057815" cy="24516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67" y="2371412"/>
            <a:ext cx="2755598" cy="1742022"/>
          </a:xfrm>
          <a:prstGeom prst="rect">
            <a:avLst/>
          </a:prstGeom>
        </p:spPr>
      </p:pic>
      <p:sp>
        <p:nvSpPr>
          <p:cNvPr id="7" name="Oval 3"/>
          <p:cNvSpPr/>
          <p:nvPr/>
        </p:nvSpPr>
        <p:spPr>
          <a:xfrm>
            <a:off x="4547050" y="1925848"/>
            <a:ext cx="723738" cy="723737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8" name="Oval 4"/>
          <p:cNvSpPr/>
          <p:nvPr/>
        </p:nvSpPr>
        <p:spPr>
          <a:xfrm>
            <a:off x="4636128" y="1894292"/>
            <a:ext cx="809342" cy="809341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575226" y="2146129"/>
            <a:ext cx="2894602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请输入需要的文案。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9" name="Oval 6"/>
          <p:cNvSpPr/>
          <p:nvPr/>
        </p:nvSpPr>
        <p:spPr>
          <a:xfrm>
            <a:off x="4675174" y="2885752"/>
            <a:ext cx="723738" cy="72373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0" name="Oval 7"/>
          <p:cNvSpPr/>
          <p:nvPr/>
        </p:nvSpPr>
        <p:spPr>
          <a:xfrm>
            <a:off x="4632372" y="2842950"/>
            <a:ext cx="809342" cy="80934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08589" y="3109502"/>
            <a:ext cx="2894601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请输入需要的文案。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1" name="Oval 8"/>
          <p:cNvSpPr/>
          <p:nvPr/>
        </p:nvSpPr>
        <p:spPr>
          <a:xfrm>
            <a:off x="4805841" y="3879767"/>
            <a:ext cx="723738" cy="723738"/>
          </a:xfrm>
          <a:prstGeom prst="ellipse">
            <a:avLst/>
          </a:prstGeom>
          <a:solidFill>
            <a:schemeClr val="accent1"/>
          </a:solidFill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2" name="Oval 9"/>
          <p:cNvSpPr/>
          <p:nvPr/>
        </p:nvSpPr>
        <p:spPr>
          <a:xfrm>
            <a:off x="4589570" y="3836966"/>
            <a:ext cx="809341" cy="809342"/>
          </a:xfrm>
          <a:prstGeom prst="ellipse">
            <a:avLst/>
          </a:prstGeom>
          <a:noFill/>
          <a:ln w="3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en-US" sz="72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608588" y="4111996"/>
            <a:ext cx="2894602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请输入需要的文案。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805841" y="2131382"/>
            <a:ext cx="512207" cy="312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69"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前期</a:t>
            </a:r>
          </a:p>
        </p:txBody>
      </p:sp>
      <p:sp>
        <p:nvSpPr>
          <p:cNvPr id="31" name="矩形 30"/>
          <p:cNvSpPr/>
          <p:nvPr/>
        </p:nvSpPr>
        <p:spPr>
          <a:xfrm>
            <a:off x="4797634" y="3097370"/>
            <a:ext cx="492443" cy="3125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69"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中期</a:t>
            </a:r>
          </a:p>
        </p:txBody>
      </p:sp>
      <p:sp>
        <p:nvSpPr>
          <p:cNvPr id="32" name="矩形 31"/>
          <p:cNvSpPr/>
          <p:nvPr/>
        </p:nvSpPr>
        <p:spPr>
          <a:xfrm>
            <a:off x="4843490" y="4101095"/>
            <a:ext cx="492443" cy="3125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69">
              <a:lnSpc>
                <a:spcPct val="13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后期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81517" y="1007195"/>
            <a:ext cx="7711538" cy="6251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本</a:t>
            </a:r>
            <a:r>
              <a:rPr lang="zh-CN" altLang="en-US" sz="14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次项目执行全过程采取全面质量监控，达到预期成效。不仅对测试流程及参与测试客户进行把关，而且在后期数据处理中结合科学手段提炼总结，确保测试结果真实有效。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63A2BE2-5294-4691-A28F-879E8F91DE0C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B62A0AB-156E-4958-8B3C-9B74F5A7D265}"/>
              </a:ext>
            </a:extLst>
          </p:cNvPr>
          <p:cNvSpPr txBox="1"/>
          <p:nvPr/>
        </p:nvSpPr>
        <p:spPr>
          <a:xfrm>
            <a:off x="1189588" y="399701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项目正面经验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645581B-2863-479F-B1E1-28A1F3D75CE1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3.1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5910D2D6-B194-4AD5-B23D-642448890C53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8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"/>
          <p:cNvSpPr/>
          <p:nvPr/>
        </p:nvSpPr>
        <p:spPr>
          <a:xfrm>
            <a:off x="464006" y="1502750"/>
            <a:ext cx="2235994" cy="121897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solidFill>
              <a:srgbClr val="F8FAFB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schemeClr val="tx1">
                  <a:lumMod val="75000"/>
                  <a:lumOff val="25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5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0297" y="1636584"/>
            <a:ext cx="2235994" cy="48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88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82869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前期</a:t>
            </a:r>
            <a:endParaRPr lang="zh-CN" altLang="en-US" sz="1280" b="1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95694" y="1266094"/>
            <a:ext cx="769182" cy="770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zh-CN" altLang="en-US" sz="72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5" name="Rounded Rectangle 3"/>
          <p:cNvSpPr/>
          <p:nvPr/>
        </p:nvSpPr>
        <p:spPr>
          <a:xfrm>
            <a:off x="528128" y="1554924"/>
            <a:ext cx="2090797" cy="3375327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8" name="Rounded Rectangle 12"/>
          <p:cNvSpPr/>
          <p:nvPr/>
        </p:nvSpPr>
        <p:spPr>
          <a:xfrm>
            <a:off x="3436730" y="1492186"/>
            <a:ext cx="2248300" cy="122953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 cmpd="sng" algn="ctr">
            <a:solidFill>
              <a:srgbClr val="F8FAFB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1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52083" y="1621373"/>
            <a:ext cx="2248300" cy="48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88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82869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中期</a:t>
            </a:r>
          </a:p>
        </p:txBody>
      </p:sp>
      <p:sp>
        <p:nvSpPr>
          <p:cNvPr id="53" name="椭圆 52"/>
          <p:cNvSpPr/>
          <p:nvPr/>
        </p:nvSpPr>
        <p:spPr>
          <a:xfrm>
            <a:off x="3163293" y="1276142"/>
            <a:ext cx="770400" cy="770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zh-CN" altLang="en-US" sz="72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9" name="Rounded Rectangle 3"/>
          <p:cNvSpPr/>
          <p:nvPr/>
        </p:nvSpPr>
        <p:spPr>
          <a:xfrm>
            <a:off x="3509044" y="1551594"/>
            <a:ext cx="2102304" cy="3393902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1" name="Rounded Rectangle 16"/>
          <p:cNvSpPr/>
          <p:nvPr/>
        </p:nvSpPr>
        <p:spPr>
          <a:xfrm>
            <a:off x="6459689" y="1498488"/>
            <a:ext cx="2227811" cy="1223233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 cmpd="sng" algn="ctr">
            <a:solidFill>
              <a:srgbClr val="F8FAFB">
                <a:lumMod val="9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2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47389" y="1623104"/>
            <a:ext cx="2227810" cy="4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688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182869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后期</a:t>
            </a:r>
          </a:p>
        </p:txBody>
      </p:sp>
      <p:sp>
        <p:nvSpPr>
          <p:cNvPr id="64" name="椭圆 63"/>
          <p:cNvSpPr/>
          <p:nvPr/>
        </p:nvSpPr>
        <p:spPr>
          <a:xfrm>
            <a:off x="6167338" y="1290502"/>
            <a:ext cx="770400" cy="7704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endParaRPr lang="zh-CN" altLang="en-US" sz="72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5" name="Rounded Rectangle 3"/>
          <p:cNvSpPr/>
          <p:nvPr/>
        </p:nvSpPr>
        <p:spPr>
          <a:xfrm>
            <a:off x="6520897" y="1557356"/>
            <a:ext cx="2083145" cy="3362974"/>
          </a:xfrm>
          <a:prstGeom prst="roundRect">
            <a:avLst>
              <a:gd name="adj" fmla="val 0"/>
            </a:avLst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06316">
              <a:defRPr/>
            </a:pPr>
            <a:endParaRPr lang="en-US" sz="1391" kern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3207247" y="1333764"/>
            <a:ext cx="678326" cy="67832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r>
              <a:rPr lang="en-US" altLang="zh-CN" sz="16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02</a:t>
            </a:r>
            <a:endParaRPr lang="en-US" altLang="zh-CN" b="1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6222514" y="1354906"/>
            <a:ext cx="636041" cy="636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r>
              <a:rPr lang="en-US" altLang="zh-CN" sz="16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03</a:t>
            </a:r>
          </a:p>
        </p:txBody>
      </p:sp>
      <p:sp>
        <p:nvSpPr>
          <p:cNvPr id="68" name="椭圆 67"/>
          <p:cNvSpPr/>
          <p:nvPr/>
        </p:nvSpPr>
        <p:spPr>
          <a:xfrm>
            <a:off x="362265" y="1338120"/>
            <a:ext cx="636041" cy="636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69"/>
            <a:r>
              <a:rPr lang="en-US" altLang="zh-CN" sz="1600" b="1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01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25" y="2060902"/>
            <a:ext cx="535645" cy="535645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065" y="2101464"/>
            <a:ext cx="462456" cy="462456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56" y="2053377"/>
            <a:ext cx="550914" cy="550914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545882" y="2820162"/>
            <a:ext cx="2053662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原型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36888" y="3577997"/>
            <a:ext cx="2053662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b="1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改进措施：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</a:p>
        </p:txBody>
      </p:sp>
      <p:sp>
        <p:nvSpPr>
          <p:cNvPr id="74" name="矩形 73"/>
          <p:cNvSpPr/>
          <p:nvPr/>
        </p:nvSpPr>
        <p:spPr>
          <a:xfrm>
            <a:off x="3528397" y="2822350"/>
            <a:ext cx="2064964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部分客户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3538129" y="3577997"/>
            <a:ext cx="2064964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b="1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改进措施：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6550521" y="2820162"/>
            <a:ext cx="2046146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部分客户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6550521" y="3577997"/>
            <a:ext cx="2046146" cy="31252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82869">
              <a:lnSpc>
                <a:spcPct val="130000"/>
              </a:lnSpc>
            </a:pPr>
            <a:r>
              <a:rPr lang="zh-CN" altLang="en-US" sz="1200" b="1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改进措施：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2D781EE-3B10-4291-9C07-2A5C9A2700AE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B0376E5-BF97-481A-BDD8-D5CCF235259D}"/>
              </a:ext>
            </a:extLst>
          </p:cNvPr>
          <p:cNvSpPr txBox="1"/>
          <p:nvPr/>
        </p:nvSpPr>
        <p:spPr>
          <a:xfrm>
            <a:off x="1189588" y="399701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项目不足与提升点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0999F12-A996-4449-BE67-7526501AF697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3.2</a:t>
            </a:r>
            <a:endParaRPr lang="zh-CN" altLang="en-US" sz="2000" b="1" dirty="0">
              <a:solidFill>
                <a:srgbClr val="0D85F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386B1DB-1BE5-459C-B40A-E17466433A2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67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FC48E6-DBA0-13EE-3589-BF5953AE7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0369" y="2513108"/>
            <a:ext cx="5454198" cy="6780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pc="600">
                <a:solidFill>
                  <a:schemeClr val="bg1"/>
                </a:solidFill>
              </a:rPr>
              <a:t>THANKS FOR </a:t>
            </a:r>
            <a:r>
              <a:rPr lang="en-US" altLang="zh-CN" spc="600"/>
              <a:t>WATCHING</a:t>
            </a:r>
            <a:endParaRPr lang="zh-CN" altLang="en-US" spc="60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965708-C896-D4B4-7178-D8DEFDDD1B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汇报人：</a:t>
            </a:r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4CE12F-CABD-CCF1-6544-7058A0077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20XX</a:t>
            </a:r>
            <a:r>
              <a:rPr lang="zh-CN" altLang="en-US"/>
              <a:t>年</a:t>
            </a:r>
            <a:r>
              <a:rPr lang="en-US" altLang="zh-CN"/>
              <a:t>XX</a:t>
            </a:r>
            <a:r>
              <a:rPr lang="zh-CN" altLang="en-US"/>
              <a:t>月</a:t>
            </a:r>
            <a:r>
              <a:rPr lang="en-US" altLang="zh-CN"/>
              <a:t>XX</a:t>
            </a:r>
            <a:r>
              <a:rPr lang="zh-CN" altLang="en-US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533248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/>
              <a:t>中文 思源黑体</a:t>
            </a:r>
            <a:r>
              <a:rPr kumimoji="1" lang="en-US" altLang="zh-CN"/>
              <a:t>Bold</a:t>
            </a:r>
            <a:endParaRPr kumimoji="1" lang="en" altLang="zh-CN" dirty="0"/>
          </a:p>
          <a:p>
            <a:r>
              <a:rPr kumimoji="1" lang="zh-CN" altLang="en-US"/>
              <a:t>英文 思源黑体</a:t>
            </a:r>
            <a:r>
              <a:rPr kumimoji="1" lang="en-US" altLang="zh-CN"/>
              <a:t>Bold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/>
              <a:t>正文 </a:t>
            </a:r>
            <a:r>
              <a:rPr kumimoji="1" lang="en-US" altLang="zh-CN"/>
              <a:t>1.3</a:t>
            </a:r>
            <a:endParaRPr kumimoji="1" lang="en-US" altLang="zh-CN" dirty="0"/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/>
              <a:t>宠啊宠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BD7FB-09A4-DE3F-60F7-74324A819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/>
              <a:t>01   </a:t>
            </a:r>
            <a:r>
              <a:rPr lang="zh-CN" altLang="en-US"/>
              <a:t>项目概况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75796B-3D95-2D8C-9CCB-44462A2C6F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/>
              <a:t>02   </a:t>
            </a:r>
            <a:r>
              <a:rPr lang="zh-CN" altLang="en-US"/>
              <a:t>项目开展情况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FE61F2-7B40-A23E-EB58-C59B602B3C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03   </a:t>
            </a:r>
            <a:r>
              <a:rPr lang="zh-CN" altLang="en-US"/>
              <a:t>团队成长</a:t>
            </a:r>
          </a:p>
        </p:txBody>
      </p:sp>
    </p:spTree>
    <p:extLst>
      <p:ext uri="{BB962C8B-B14F-4D97-AF65-F5344CB8AC3E}">
        <p14:creationId xmlns:p14="http://schemas.microsoft.com/office/powerpoint/2010/main" val="3622336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F8CBC6-E5CC-6CFD-7B41-AD1415E60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4CB088-19D2-EFCA-F939-62BA876941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项目概况</a:t>
            </a:r>
          </a:p>
        </p:txBody>
      </p:sp>
    </p:spTree>
    <p:extLst>
      <p:ext uri="{BB962C8B-B14F-4D97-AF65-F5344CB8AC3E}">
        <p14:creationId xmlns:p14="http://schemas.microsoft.com/office/powerpoint/2010/main" val="293353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450977"/>
            <a:ext cx="3237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项目概况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490459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1.1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D60E7BA6-8470-487E-AD0B-65DD908D79BE}"/>
              </a:ext>
            </a:extLst>
          </p:cNvPr>
          <p:cNvSpPr txBox="1"/>
          <p:nvPr/>
        </p:nvSpPr>
        <p:spPr>
          <a:xfrm>
            <a:off x="581409" y="3389052"/>
            <a:ext cx="2512664" cy="792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为进一步丰富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电子渠道产品，向对公客户提供多渠道融合的企业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服务。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D269721-DD1D-4EBE-9E0F-6FAE3244EF94}"/>
              </a:ext>
            </a:extLst>
          </p:cNvPr>
          <p:cNvSpPr txBox="1"/>
          <p:nvPr/>
        </p:nvSpPr>
        <p:spPr>
          <a:xfrm>
            <a:off x="3264197" y="3389052"/>
            <a:ext cx="2512665" cy="1032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招募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目标客户开展可用性测试，收集、验证客户需求，发现原型设计在功能、界面设计上存在的不足，并根据研究结果改进业务需求及原型。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C8236-D511-435C-83B6-E8CFC5B7D859}"/>
              </a:ext>
            </a:extLst>
          </p:cNvPr>
          <p:cNvSpPr txBox="1"/>
          <p:nvPr/>
        </p:nvSpPr>
        <p:spPr>
          <a:xfrm>
            <a:off x="5971341" y="3389052"/>
            <a:ext cx="2323114" cy="1032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时间：</a:t>
            </a:r>
            <a:r>
              <a:rPr lang="en-US" altLang="zh-CN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  <a:r>
              <a:rPr lang="en-US" altLang="zh-CN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日</a:t>
            </a:r>
            <a:r>
              <a:rPr lang="en-US" altLang="zh-CN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-X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月</a:t>
            </a:r>
            <a:r>
              <a:rPr lang="en-US" altLang="zh-CN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日</a:t>
            </a:r>
            <a:endParaRPr lang="zh-CN" altLang="en-US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参试人员：个人客户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10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名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algn="just">
              <a:lnSpc>
                <a:spcPct val="130000"/>
              </a:lnSpc>
            </a:pPr>
            <a:r>
              <a:rPr lang="en-US" altLang="zh-CN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                      </a:t>
            </a:r>
            <a:r>
              <a:rPr lang="zh-CN" altLang="en-US" sz="12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企业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客户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10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名</a:t>
            </a:r>
          </a:p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测试地点：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XXXX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实验室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9CFFE90-360B-495A-A78B-3798A3EFF700}"/>
              </a:ext>
            </a:extLst>
          </p:cNvPr>
          <p:cNvSpPr/>
          <p:nvPr/>
        </p:nvSpPr>
        <p:spPr>
          <a:xfrm>
            <a:off x="680484" y="1371600"/>
            <a:ext cx="2296632" cy="1874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C518E3-67E4-4284-B16F-3DFCBB7C0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4" b="35240"/>
          <a:stretch/>
        </p:blipFill>
        <p:spPr>
          <a:xfrm>
            <a:off x="667243" y="1371599"/>
            <a:ext cx="2323113" cy="187470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40321C77-0862-4058-A29A-9C7F5910BD77}"/>
              </a:ext>
            </a:extLst>
          </p:cNvPr>
          <p:cNvSpPr/>
          <p:nvPr/>
        </p:nvSpPr>
        <p:spPr>
          <a:xfrm>
            <a:off x="667242" y="2668772"/>
            <a:ext cx="2323114" cy="57753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EC1C68C-69A0-4FBE-ABA5-3C3E3755003B}"/>
              </a:ext>
            </a:extLst>
          </p:cNvPr>
          <p:cNvSpPr txBox="1"/>
          <p:nvPr/>
        </p:nvSpPr>
        <p:spPr>
          <a:xfrm>
            <a:off x="1466396" y="2726706"/>
            <a:ext cx="1085418" cy="4228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背景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7ADACAB-785D-473C-A5C1-A0DA5610DE9B}"/>
              </a:ext>
            </a:extLst>
          </p:cNvPr>
          <p:cNvSpPr/>
          <p:nvPr/>
        </p:nvSpPr>
        <p:spPr>
          <a:xfrm>
            <a:off x="3400260" y="1371600"/>
            <a:ext cx="2296632" cy="1874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16DFE6D-AE89-4A50-8BAD-C7E1CBDB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19" y="1371599"/>
            <a:ext cx="2323113" cy="187470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B903B3E-F916-44CB-8D2D-93A6E86A07F3}"/>
              </a:ext>
            </a:extLst>
          </p:cNvPr>
          <p:cNvSpPr/>
          <p:nvPr/>
        </p:nvSpPr>
        <p:spPr>
          <a:xfrm>
            <a:off x="3387018" y="2668772"/>
            <a:ext cx="2323114" cy="57753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4FD0513-EF2D-4FFB-B1AB-E47FCD3D37BF}"/>
              </a:ext>
            </a:extLst>
          </p:cNvPr>
          <p:cNvSpPr txBox="1"/>
          <p:nvPr/>
        </p:nvSpPr>
        <p:spPr>
          <a:xfrm>
            <a:off x="4186172" y="2726706"/>
            <a:ext cx="1085418" cy="4228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目标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EFF1740-41BD-47D4-9020-241FBD11E1D5}"/>
              </a:ext>
            </a:extLst>
          </p:cNvPr>
          <p:cNvSpPr/>
          <p:nvPr/>
        </p:nvSpPr>
        <p:spPr>
          <a:xfrm>
            <a:off x="6087820" y="1371600"/>
            <a:ext cx="2296632" cy="1874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89F130A0-0812-4CB3-88FA-F23862F01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/>
        </p:blipFill>
        <p:spPr>
          <a:xfrm>
            <a:off x="6074579" y="1371599"/>
            <a:ext cx="2323113" cy="1874708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BBA90CA8-EE7B-4810-BBF7-EE93A0CC2E04}"/>
              </a:ext>
            </a:extLst>
          </p:cNvPr>
          <p:cNvSpPr/>
          <p:nvPr/>
        </p:nvSpPr>
        <p:spPr>
          <a:xfrm>
            <a:off x="6074578" y="2668772"/>
            <a:ext cx="2323114" cy="57753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9B4ABD6-702C-4ED8-B56B-691AECF5E08F}"/>
              </a:ext>
            </a:extLst>
          </p:cNvPr>
          <p:cNvSpPr txBox="1"/>
          <p:nvPr/>
        </p:nvSpPr>
        <p:spPr>
          <a:xfrm>
            <a:off x="6873732" y="2726706"/>
            <a:ext cx="1085418" cy="4228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spc="30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实施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7BD7ED-31E7-8BAD-FC6E-2CC664DC641F}"/>
              </a:ext>
            </a:extLst>
          </p:cNvPr>
          <p:cNvSpPr/>
          <p:nvPr/>
        </p:nvSpPr>
        <p:spPr>
          <a:xfrm rot="5400000">
            <a:off x="922303" y="974863"/>
            <a:ext cx="1814474" cy="24797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0639BBD-6DD1-3A13-373E-4FE55104AC9B}"/>
              </a:ext>
            </a:extLst>
          </p:cNvPr>
          <p:cNvSpPr/>
          <p:nvPr/>
        </p:nvSpPr>
        <p:spPr>
          <a:xfrm rot="5400000">
            <a:off x="3634044" y="974863"/>
            <a:ext cx="1814474" cy="24797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ADCA879-06E9-4C8C-CA37-921D5D26463B}"/>
              </a:ext>
            </a:extLst>
          </p:cNvPr>
          <p:cNvSpPr/>
          <p:nvPr/>
        </p:nvSpPr>
        <p:spPr>
          <a:xfrm rot="5400000">
            <a:off x="6345786" y="974863"/>
            <a:ext cx="1814474" cy="247976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5753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>
            <a:extLst>
              <a:ext uri="{FF2B5EF4-FFF2-40B4-BE49-F238E27FC236}">
                <a16:creationId xmlns:a16="http://schemas.microsoft.com/office/drawing/2014/main" id="{C88C85F9-A913-426B-A980-4CBD4A9296EF}"/>
              </a:ext>
            </a:extLst>
          </p:cNvPr>
          <p:cNvSpPr/>
          <p:nvPr/>
        </p:nvSpPr>
        <p:spPr>
          <a:xfrm flipV="1">
            <a:off x="2502239" y="1337743"/>
            <a:ext cx="3640334" cy="2226980"/>
          </a:xfrm>
          <a:prstGeom prst="triangle">
            <a:avLst>
              <a:gd name="adj" fmla="val 49639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348425"/>
            <a:ext cx="3237868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我们的团队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490459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1.2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D269721-DD1D-4EBE-9E0F-6FAE3244EF94}"/>
              </a:ext>
            </a:extLst>
          </p:cNvPr>
          <p:cNvSpPr txBox="1"/>
          <p:nvPr/>
        </p:nvSpPr>
        <p:spPr>
          <a:xfrm>
            <a:off x="511002" y="1629387"/>
            <a:ext cx="1793306" cy="14927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把控项目进度</a:t>
            </a:r>
            <a:endParaRPr lang="en-US" altLang="zh-CN" sz="12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监督输出物质量</a:t>
            </a:r>
          </a:p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指引撰写及测试主持</a:t>
            </a:r>
          </a:p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竞品分析</a:t>
            </a:r>
          </a:p>
          <a:p>
            <a:pPr algn="r"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撰写报告</a:t>
            </a:r>
          </a:p>
        </p:txBody>
      </p:sp>
      <p:sp>
        <p:nvSpPr>
          <p:cNvPr id="34" name="Oval 84">
            <a:extLst>
              <a:ext uri="{FF2B5EF4-FFF2-40B4-BE49-F238E27FC236}">
                <a16:creationId xmlns:a16="http://schemas.microsoft.com/office/drawing/2014/main" id="{CC6BE585-E6B4-4DAA-991D-A8F66B1E66E6}"/>
              </a:ext>
            </a:extLst>
          </p:cNvPr>
          <p:cNvSpPr>
            <a:spLocks noChangeAspect="1"/>
          </p:cNvSpPr>
          <p:nvPr/>
        </p:nvSpPr>
        <p:spPr>
          <a:xfrm>
            <a:off x="5793966" y="1120246"/>
            <a:ext cx="509141" cy="509141"/>
          </a:xfrm>
          <a:prstGeom prst="ellipse">
            <a:avLst/>
          </a:prstGeom>
          <a:solidFill>
            <a:schemeClr val="accent3"/>
          </a:solidFill>
          <a:ln w="28575" cap="flat" cmpd="sng" algn="ctr">
            <a:solidFill>
              <a:srgbClr val="F4F4F4"/>
            </a:solidFill>
            <a:prstDash val="solid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思源黑体 CN Bold" panose="020B0800000000000000" pitchFamily="34" charset="-122"/>
              </a:rPr>
              <a:t>02</a:t>
            </a:r>
          </a:p>
        </p:txBody>
      </p:sp>
      <p:sp>
        <p:nvSpPr>
          <p:cNvPr id="35" name="Oval 85">
            <a:extLst>
              <a:ext uri="{FF2B5EF4-FFF2-40B4-BE49-F238E27FC236}">
                <a16:creationId xmlns:a16="http://schemas.microsoft.com/office/drawing/2014/main" id="{0AD328DF-7A21-4E7C-A592-B61722B89625}"/>
              </a:ext>
            </a:extLst>
          </p:cNvPr>
          <p:cNvSpPr>
            <a:spLocks noChangeAspect="1"/>
          </p:cNvSpPr>
          <p:nvPr/>
        </p:nvSpPr>
        <p:spPr>
          <a:xfrm>
            <a:off x="2378502" y="1120246"/>
            <a:ext cx="509141" cy="509141"/>
          </a:xfrm>
          <a:prstGeom prst="ellipse">
            <a:avLst/>
          </a:prstGeom>
          <a:solidFill>
            <a:schemeClr val="accent3"/>
          </a:solidFill>
          <a:ln w="28575" cap="flat" cmpd="sng" algn="ctr">
            <a:solidFill>
              <a:srgbClr val="F4F4F4"/>
            </a:solidFill>
            <a:prstDash val="solid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Y" sz="2400" b="1" kern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01</a:t>
            </a:r>
            <a:endParaRPr lang="en-US" sz="3000" b="1" kern="0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Arial" panose="020B0604020202020204" pitchFamily="34" charset="0"/>
              <a:sym typeface="思源黑体 CN Bold" panose="020B08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08BA974-AC68-4FBA-ACE4-7F5EF3731776}"/>
              </a:ext>
            </a:extLst>
          </p:cNvPr>
          <p:cNvSpPr txBox="1"/>
          <p:nvPr/>
        </p:nvSpPr>
        <p:spPr>
          <a:xfrm>
            <a:off x="3715084" y="2385383"/>
            <a:ext cx="133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人员安排</a:t>
            </a:r>
          </a:p>
        </p:txBody>
      </p:sp>
      <p:sp>
        <p:nvSpPr>
          <p:cNvPr id="37" name="KSO_Shape">
            <a:extLst>
              <a:ext uri="{FF2B5EF4-FFF2-40B4-BE49-F238E27FC236}">
                <a16:creationId xmlns:a16="http://schemas.microsoft.com/office/drawing/2014/main" id="{7411E853-5FF1-4150-9903-800D214B9D2F}"/>
              </a:ext>
            </a:extLst>
          </p:cNvPr>
          <p:cNvSpPr>
            <a:spLocks/>
          </p:cNvSpPr>
          <p:nvPr/>
        </p:nvSpPr>
        <p:spPr bwMode="auto">
          <a:xfrm>
            <a:off x="3794468" y="1629387"/>
            <a:ext cx="1028255" cy="685059"/>
          </a:xfrm>
          <a:custGeom>
            <a:avLst/>
            <a:gdLst>
              <a:gd name="T0" fmla="*/ 885340 w 6524"/>
              <a:gd name="T1" fmla="*/ 839496 h 4376"/>
              <a:gd name="T2" fmla="*/ 828693 w 6524"/>
              <a:gd name="T3" fmla="*/ 733209 h 4376"/>
              <a:gd name="T4" fmla="*/ 858184 w 6524"/>
              <a:gd name="T5" fmla="*/ 652033 h 4376"/>
              <a:gd name="T6" fmla="*/ 887676 w 6524"/>
              <a:gd name="T7" fmla="*/ 591881 h 4376"/>
              <a:gd name="T8" fmla="*/ 927096 w 6524"/>
              <a:gd name="T9" fmla="*/ 529102 h 4376"/>
              <a:gd name="T10" fmla="*/ 924176 w 6524"/>
              <a:gd name="T11" fmla="*/ 420186 h 4376"/>
              <a:gd name="T12" fmla="*/ 909576 w 6524"/>
              <a:gd name="T13" fmla="*/ 333754 h 4376"/>
              <a:gd name="T14" fmla="*/ 906948 w 6524"/>
              <a:gd name="T15" fmla="*/ 127603 h 4376"/>
              <a:gd name="T16" fmla="*/ 800661 w 6524"/>
              <a:gd name="T17" fmla="*/ 33872 h 4376"/>
              <a:gd name="T18" fmla="*/ 661085 w 6524"/>
              <a:gd name="T19" fmla="*/ 584 h 4376"/>
              <a:gd name="T20" fmla="*/ 510122 w 6524"/>
              <a:gd name="T21" fmla="*/ 41756 h 4376"/>
              <a:gd name="T22" fmla="*/ 417850 w 6524"/>
              <a:gd name="T23" fmla="*/ 149503 h 4376"/>
              <a:gd name="T24" fmla="*/ 409674 w 6524"/>
              <a:gd name="T25" fmla="*/ 359742 h 4376"/>
              <a:gd name="T26" fmla="*/ 397118 w 6524"/>
              <a:gd name="T27" fmla="*/ 436830 h 4376"/>
              <a:gd name="T28" fmla="*/ 420186 w 6524"/>
              <a:gd name="T29" fmla="*/ 571441 h 4376"/>
              <a:gd name="T30" fmla="*/ 465446 w 6524"/>
              <a:gd name="T31" fmla="*/ 597137 h 4376"/>
              <a:gd name="T32" fmla="*/ 510998 w 6524"/>
              <a:gd name="T33" fmla="*/ 762408 h 4376"/>
              <a:gd name="T34" fmla="*/ 427486 w 6524"/>
              <a:gd name="T35" fmla="*/ 869280 h 4376"/>
              <a:gd name="T36" fmla="*/ 56648 w 6524"/>
              <a:gd name="T37" fmla="*/ 1014695 h 4376"/>
              <a:gd name="T38" fmla="*/ 3212 w 6524"/>
              <a:gd name="T39" fmla="*/ 1073679 h 4376"/>
              <a:gd name="T40" fmla="*/ 1334726 w 6524"/>
              <a:gd name="T41" fmla="*/ 1073679 h 4376"/>
              <a:gd name="T42" fmla="*/ 1270779 w 6524"/>
              <a:gd name="T43" fmla="*/ 1009439 h 4376"/>
              <a:gd name="T44" fmla="*/ 1406850 w 6524"/>
              <a:gd name="T45" fmla="*/ 904612 h 4376"/>
              <a:gd name="T46" fmla="*/ 1298227 w 6524"/>
              <a:gd name="T47" fmla="*/ 822560 h 4376"/>
              <a:gd name="T48" fmla="*/ 1324506 w 6524"/>
              <a:gd name="T49" fmla="*/ 770292 h 4376"/>
              <a:gd name="T50" fmla="*/ 1336186 w 6524"/>
              <a:gd name="T51" fmla="*/ 705761 h 4376"/>
              <a:gd name="T52" fmla="*/ 1371518 w 6524"/>
              <a:gd name="T53" fmla="*/ 671305 h 4376"/>
              <a:gd name="T54" fmla="*/ 1378526 w 6524"/>
              <a:gd name="T55" fmla="*/ 581661 h 4376"/>
              <a:gd name="T56" fmla="*/ 1365094 w 6524"/>
              <a:gd name="T57" fmla="*/ 511582 h 4376"/>
              <a:gd name="T58" fmla="*/ 1359838 w 6524"/>
              <a:gd name="T59" fmla="*/ 353902 h 4376"/>
              <a:gd name="T60" fmla="*/ 1265815 w 6524"/>
              <a:gd name="T61" fmla="*/ 286743 h 4376"/>
              <a:gd name="T62" fmla="*/ 1161571 w 6524"/>
              <a:gd name="T63" fmla="*/ 277399 h 4376"/>
              <a:gd name="T64" fmla="*/ 1043896 w 6524"/>
              <a:gd name="T65" fmla="*/ 329374 h 4376"/>
              <a:gd name="T66" fmla="*/ 1002724 w 6524"/>
              <a:gd name="T67" fmla="*/ 442086 h 4376"/>
              <a:gd name="T68" fmla="*/ 1010316 w 6524"/>
              <a:gd name="T69" fmla="*/ 560345 h 4376"/>
              <a:gd name="T70" fmla="*/ 1008564 w 6524"/>
              <a:gd name="T71" fmla="*/ 660793 h 4376"/>
              <a:gd name="T72" fmla="*/ 1045648 w 6524"/>
              <a:gd name="T73" fmla="*/ 699337 h 4376"/>
              <a:gd name="T74" fmla="*/ 1076599 w 6524"/>
              <a:gd name="T75" fmla="*/ 806792 h 4376"/>
              <a:gd name="T76" fmla="*/ 1107551 w 6524"/>
              <a:gd name="T77" fmla="*/ 909284 h 4376"/>
              <a:gd name="T78" fmla="*/ 1318082 w 6524"/>
              <a:gd name="T79" fmla="*/ 999803 h 4376"/>
              <a:gd name="T80" fmla="*/ 1366846 w 6524"/>
              <a:gd name="T81" fmla="*/ 1068131 h 4376"/>
              <a:gd name="T82" fmla="*/ 1666145 w 6524"/>
              <a:gd name="T83" fmla="*/ 1034843 h 4376"/>
              <a:gd name="T84" fmla="*/ 1606285 w 6524"/>
              <a:gd name="T85" fmla="*/ 986663 h 4376"/>
              <a:gd name="T86" fmla="*/ 1881932 w 6524"/>
              <a:gd name="T87" fmla="*/ 971187 h 4376"/>
              <a:gd name="T88" fmla="*/ 1692425 w 6524"/>
              <a:gd name="T89" fmla="*/ 895852 h 4376"/>
              <a:gd name="T90" fmla="*/ 1646873 w 6524"/>
              <a:gd name="T91" fmla="*/ 837160 h 4376"/>
              <a:gd name="T92" fmla="*/ 1666145 w 6524"/>
              <a:gd name="T93" fmla="*/ 787812 h 4376"/>
              <a:gd name="T94" fmla="*/ 1689213 w 6524"/>
              <a:gd name="T95" fmla="*/ 752772 h 4376"/>
              <a:gd name="T96" fmla="*/ 1703813 w 6524"/>
              <a:gd name="T97" fmla="*/ 691161 h 4376"/>
              <a:gd name="T98" fmla="*/ 1691549 w 6524"/>
              <a:gd name="T99" fmla="*/ 638893 h 4376"/>
              <a:gd name="T100" fmla="*/ 1686877 w 6524"/>
              <a:gd name="T101" fmla="*/ 515962 h 4376"/>
              <a:gd name="T102" fmla="*/ 1612709 w 6524"/>
              <a:gd name="T103" fmla="*/ 468950 h 4376"/>
              <a:gd name="T104" fmla="*/ 1509926 w 6524"/>
              <a:gd name="T105" fmla="*/ 478002 h 4376"/>
              <a:gd name="T106" fmla="*/ 1453862 w 6524"/>
              <a:gd name="T107" fmla="*/ 522678 h 4376"/>
              <a:gd name="T108" fmla="*/ 1439554 w 6524"/>
              <a:gd name="T109" fmla="*/ 618161 h 4376"/>
              <a:gd name="T110" fmla="*/ 1437218 w 6524"/>
              <a:gd name="T111" fmla="*/ 679481 h 4376"/>
              <a:gd name="T112" fmla="*/ 1455322 w 6524"/>
              <a:gd name="T113" fmla="*/ 756276 h 4376"/>
              <a:gd name="T114" fmla="*/ 1485398 w 6524"/>
              <a:gd name="T115" fmla="*/ 828692 h 4376"/>
              <a:gd name="T116" fmla="*/ 1457074 w 6524"/>
              <a:gd name="T117" fmla="*/ 891180 h 4376"/>
              <a:gd name="T118" fmla="*/ 1654757 w 6524"/>
              <a:gd name="T119" fmla="*/ 974691 h 4376"/>
              <a:gd name="T120" fmla="*/ 1699725 w 6524"/>
              <a:gd name="T121" fmla="*/ 1038931 h 437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6524" h="4376">
                <a:moveTo>
                  <a:pt x="4032" y="3336"/>
                </a:moveTo>
                <a:lnTo>
                  <a:pt x="4032" y="3336"/>
                </a:lnTo>
                <a:lnTo>
                  <a:pt x="3856" y="3260"/>
                </a:lnTo>
                <a:lnTo>
                  <a:pt x="3674" y="3182"/>
                </a:lnTo>
                <a:lnTo>
                  <a:pt x="3492" y="3105"/>
                </a:lnTo>
                <a:lnTo>
                  <a:pt x="3315" y="3031"/>
                </a:lnTo>
                <a:lnTo>
                  <a:pt x="3118" y="2977"/>
                </a:lnTo>
                <a:lnTo>
                  <a:pt x="3103" y="2966"/>
                </a:lnTo>
                <a:lnTo>
                  <a:pt x="3089" y="2952"/>
                </a:lnTo>
                <a:lnTo>
                  <a:pt x="3075" y="2934"/>
                </a:lnTo>
                <a:lnTo>
                  <a:pt x="3060" y="2916"/>
                </a:lnTo>
                <a:lnTo>
                  <a:pt x="3046" y="2896"/>
                </a:lnTo>
                <a:lnTo>
                  <a:pt x="3032" y="2875"/>
                </a:lnTo>
                <a:lnTo>
                  <a:pt x="3019" y="2852"/>
                </a:lnTo>
                <a:lnTo>
                  <a:pt x="3006" y="2829"/>
                </a:lnTo>
                <a:lnTo>
                  <a:pt x="2981" y="2781"/>
                </a:lnTo>
                <a:lnTo>
                  <a:pt x="2958" y="2735"/>
                </a:lnTo>
                <a:lnTo>
                  <a:pt x="2921" y="2655"/>
                </a:lnTo>
                <a:lnTo>
                  <a:pt x="2795" y="2636"/>
                </a:lnTo>
                <a:lnTo>
                  <a:pt x="2797" y="2612"/>
                </a:lnTo>
                <a:lnTo>
                  <a:pt x="2801" y="2591"/>
                </a:lnTo>
                <a:lnTo>
                  <a:pt x="2806" y="2571"/>
                </a:lnTo>
                <a:lnTo>
                  <a:pt x="2813" y="2554"/>
                </a:lnTo>
                <a:lnTo>
                  <a:pt x="2820" y="2538"/>
                </a:lnTo>
                <a:lnTo>
                  <a:pt x="2829" y="2525"/>
                </a:lnTo>
                <a:lnTo>
                  <a:pt x="2838" y="2511"/>
                </a:lnTo>
                <a:lnTo>
                  <a:pt x="2847" y="2498"/>
                </a:lnTo>
                <a:lnTo>
                  <a:pt x="2868" y="2475"/>
                </a:lnTo>
                <a:lnTo>
                  <a:pt x="2878" y="2463"/>
                </a:lnTo>
                <a:lnTo>
                  <a:pt x="2888" y="2450"/>
                </a:lnTo>
                <a:lnTo>
                  <a:pt x="2897" y="2436"/>
                </a:lnTo>
                <a:lnTo>
                  <a:pt x="2906" y="2421"/>
                </a:lnTo>
                <a:lnTo>
                  <a:pt x="2913" y="2404"/>
                </a:lnTo>
                <a:lnTo>
                  <a:pt x="2921" y="2386"/>
                </a:lnTo>
                <a:lnTo>
                  <a:pt x="2926" y="2367"/>
                </a:lnTo>
                <a:lnTo>
                  <a:pt x="2930" y="2349"/>
                </a:lnTo>
                <a:lnTo>
                  <a:pt x="2933" y="2331"/>
                </a:lnTo>
                <a:lnTo>
                  <a:pt x="2935" y="2312"/>
                </a:lnTo>
                <a:lnTo>
                  <a:pt x="2937" y="2272"/>
                </a:lnTo>
                <a:lnTo>
                  <a:pt x="2939" y="2233"/>
                </a:lnTo>
                <a:lnTo>
                  <a:pt x="2942" y="2194"/>
                </a:lnTo>
                <a:lnTo>
                  <a:pt x="2944" y="2175"/>
                </a:lnTo>
                <a:lnTo>
                  <a:pt x="2947" y="2155"/>
                </a:lnTo>
                <a:lnTo>
                  <a:pt x="2951" y="2137"/>
                </a:lnTo>
                <a:lnTo>
                  <a:pt x="2956" y="2119"/>
                </a:lnTo>
                <a:lnTo>
                  <a:pt x="2963" y="2102"/>
                </a:lnTo>
                <a:lnTo>
                  <a:pt x="2971" y="2085"/>
                </a:lnTo>
                <a:lnTo>
                  <a:pt x="2977" y="2074"/>
                </a:lnTo>
                <a:lnTo>
                  <a:pt x="2984" y="2065"/>
                </a:lnTo>
                <a:lnTo>
                  <a:pt x="2993" y="2057"/>
                </a:lnTo>
                <a:lnTo>
                  <a:pt x="3002" y="2050"/>
                </a:lnTo>
                <a:lnTo>
                  <a:pt x="3011" y="2043"/>
                </a:lnTo>
                <a:lnTo>
                  <a:pt x="3021" y="2038"/>
                </a:lnTo>
                <a:lnTo>
                  <a:pt x="3040" y="2027"/>
                </a:lnTo>
                <a:lnTo>
                  <a:pt x="3061" y="2015"/>
                </a:lnTo>
                <a:lnTo>
                  <a:pt x="3081" y="2004"/>
                </a:lnTo>
                <a:lnTo>
                  <a:pt x="3090" y="1998"/>
                </a:lnTo>
                <a:lnTo>
                  <a:pt x="3098" y="1991"/>
                </a:lnTo>
                <a:lnTo>
                  <a:pt x="3106" y="1983"/>
                </a:lnTo>
                <a:lnTo>
                  <a:pt x="3113" y="1974"/>
                </a:lnTo>
                <a:lnTo>
                  <a:pt x="3119" y="1965"/>
                </a:lnTo>
                <a:lnTo>
                  <a:pt x="3125" y="1955"/>
                </a:lnTo>
                <a:lnTo>
                  <a:pt x="3137" y="1933"/>
                </a:lnTo>
                <a:lnTo>
                  <a:pt x="3147" y="1910"/>
                </a:lnTo>
                <a:lnTo>
                  <a:pt x="3155" y="1886"/>
                </a:lnTo>
                <a:lnTo>
                  <a:pt x="3163" y="1860"/>
                </a:lnTo>
                <a:lnTo>
                  <a:pt x="3169" y="1836"/>
                </a:lnTo>
                <a:lnTo>
                  <a:pt x="3175" y="1812"/>
                </a:lnTo>
                <a:lnTo>
                  <a:pt x="3179" y="1789"/>
                </a:lnTo>
                <a:lnTo>
                  <a:pt x="3186" y="1749"/>
                </a:lnTo>
                <a:lnTo>
                  <a:pt x="3192" y="1705"/>
                </a:lnTo>
                <a:lnTo>
                  <a:pt x="3196" y="1659"/>
                </a:lnTo>
                <a:lnTo>
                  <a:pt x="3197" y="1637"/>
                </a:lnTo>
                <a:lnTo>
                  <a:pt x="3198" y="1614"/>
                </a:lnTo>
                <a:lnTo>
                  <a:pt x="3197" y="1590"/>
                </a:lnTo>
                <a:lnTo>
                  <a:pt x="3196" y="1568"/>
                </a:lnTo>
                <a:lnTo>
                  <a:pt x="3194" y="1545"/>
                </a:lnTo>
                <a:lnTo>
                  <a:pt x="3191" y="1522"/>
                </a:lnTo>
                <a:lnTo>
                  <a:pt x="3186" y="1501"/>
                </a:lnTo>
                <a:lnTo>
                  <a:pt x="3181" y="1480"/>
                </a:lnTo>
                <a:lnTo>
                  <a:pt x="3174" y="1459"/>
                </a:lnTo>
                <a:lnTo>
                  <a:pt x="3165" y="1439"/>
                </a:lnTo>
                <a:lnTo>
                  <a:pt x="3155" y="1419"/>
                </a:lnTo>
                <a:lnTo>
                  <a:pt x="3146" y="1403"/>
                </a:lnTo>
                <a:lnTo>
                  <a:pt x="3138" y="1389"/>
                </a:lnTo>
                <a:lnTo>
                  <a:pt x="3131" y="1375"/>
                </a:lnTo>
                <a:lnTo>
                  <a:pt x="3124" y="1361"/>
                </a:lnTo>
                <a:lnTo>
                  <a:pt x="3119" y="1345"/>
                </a:lnTo>
                <a:lnTo>
                  <a:pt x="3114" y="1326"/>
                </a:lnTo>
                <a:lnTo>
                  <a:pt x="3111" y="1302"/>
                </a:lnTo>
                <a:lnTo>
                  <a:pt x="3110" y="1283"/>
                </a:lnTo>
                <a:lnTo>
                  <a:pt x="3109" y="1261"/>
                </a:lnTo>
                <a:lnTo>
                  <a:pt x="3110" y="1234"/>
                </a:lnTo>
                <a:lnTo>
                  <a:pt x="3111" y="1206"/>
                </a:lnTo>
                <a:lnTo>
                  <a:pt x="3115" y="1143"/>
                </a:lnTo>
                <a:lnTo>
                  <a:pt x="3120" y="1075"/>
                </a:lnTo>
                <a:lnTo>
                  <a:pt x="3133" y="949"/>
                </a:lnTo>
                <a:lnTo>
                  <a:pt x="3137" y="901"/>
                </a:lnTo>
                <a:lnTo>
                  <a:pt x="3139" y="868"/>
                </a:lnTo>
                <a:lnTo>
                  <a:pt x="3140" y="809"/>
                </a:lnTo>
                <a:lnTo>
                  <a:pt x="3140" y="751"/>
                </a:lnTo>
                <a:lnTo>
                  <a:pt x="3138" y="694"/>
                </a:lnTo>
                <a:lnTo>
                  <a:pt x="3135" y="637"/>
                </a:lnTo>
                <a:lnTo>
                  <a:pt x="3130" y="580"/>
                </a:lnTo>
                <a:lnTo>
                  <a:pt x="3126" y="552"/>
                </a:lnTo>
                <a:lnTo>
                  <a:pt x="3122" y="523"/>
                </a:lnTo>
                <a:lnTo>
                  <a:pt x="3117" y="495"/>
                </a:lnTo>
                <a:lnTo>
                  <a:pt x="3112" y="465"/>
                </a:lnTo>
                <a:lnTo>
                  <a:pt x="3106" y="437"/>
                </a:lnTo>
                <a:lnTo>
                  <a:pt x="3099" y="408"/>
                </a:lnTo>
                <a:lnTo>
                  <a:pt x="3091" y="385"/>
                </a:lnTo>
                <a:lnTo>
                  <a:pt x="3081" y="361"/>
                </a:lnTo>
                <a:lnTo>
                  <a:pt x="3067" y="333"/>
                </a:lnTo>
                <a:lnTo>
                  <a:pt x="3058" y="317"/>
                </a:lnTo>
                <a:lnTo>
                  <a:pt x="3049" y="301"/>
                </a:lnTo>
                <a:lnTo>
                  <a:pt x="3039" y="286"/>
                </a:lnTo>
                <a:lnTo>
                  <a:pt x="3029" y="272"/>
                </a:lnTo>
                <a:lnTo>
                  <a:pt x="3017" y="258"/>
                </a:lnTo>
                <a:lnTo>
                  <a:pt x="3005" y="244"/>
                </a:lnTo>
                <a:lnTo>
                  <a:pt x="2993" y="234"/>
                </a:lnTo>
                <a:lnTo>
                  <a:pt x="2979" y="225"/>
                </a:lnTo>
                <a:lnTo>
                  <a:pt x="2832" y="200"/>
                </a:lnTo>
                <a:lnTo>
                  <a:pt x="2742" y="116"/>
                </a:lnTo>
                <a:lnTo>
                  <a:pt x="2707" y="95"/>
                </a:lnTo>
                <a:lnTo>
                  <a:pt x="2673" y="78"/>
                </a:lnTo>
                <a:lnTo>
                  <a:pt x="2638" y="62"/>
                </a:lnTo>
                <a:lnTo>
                  <a:pt x="2604" y="48"/>
                </a:lnTo>
                <a:lnTo>
                  <a:pt x="2568" y="36"/>
                </a:lnTo>
                <a:lnTo>
                  <a:pt x="2534" y="26"/>
                </a:lnTo>
                <a:lnTo>
                  <a:pt x="2500" y="18"/>
                </a:lnTo>
                <a:lnTo>
                  <a:pt x="2466" y="11"/>
                </a:lnTo>
                <a:lnTo>
                  <a:pt x="2432" y="6"/>
                </a:lnTo>
                <a:lnTo>
                  <a:pt x="2397" y="3"/>
                </a:lnTo>
                <a:lnTo>
                  <a:pt x="2364" y="1"/>
                </a:lnTo>
                <a:lnTo>
                  <a:pt x="2330" y="0"/>
                </a:lnTo>
                <a:lnTo>
                  <a:pt x="2297" y="0"/>
                </a:lnTo>
                <a:lnTo>
                  <a:pt x="2264" y="2"/>
                </a:lnTo>
                <a:lnTo>
                  <a:pt x="2232" y="4"/>
                </a:lnTo>
                <a:lnTo>
                  <a:pt x="2199" y="8"/>
                </a:lnTo>
                <a:lnTo>
                  <a:pt x="2168" y="13"/>
                </a:lnTo>
                <a:lnTo>
                  <a:pt x="2136" y="18"/>
                </a:lnTo>
                <a:lnTo>
                  <a:pt x="2106" y="24"/>
                </a:lnTo>
                <a:lnTo>
                  <a:pt x="2076" y="31"/>
                </a:lnTo>
                <a:lnTo>
                  <a:pt x="2047" y="38"/>
                </a:lnTo>
                <a:lnTo>
                  <a:pt x="2018" y="47"/>
                </a:lnTo>
                <a:lnTo>
                  <a:pt x="1963" y="63"/>
                </a:lnTo>
                <a:lnTo>
                  <a:pt x="1910" y="81"/>
                </a:lnTo>
                <a:lnTo>
                  <a:pt x="1861" y="98"/>
                </a:lnTo>
                <a:lnTo>
                  <a:pt x="1816" y="117"/>
                </a:lnTo>
                <a:lnTo>
                  <a:pt x="1774" y="133"/>
                </a:lnTo>
                <a:lnTo>
                  <a:pt x="1747" y="143"/>
                </a:lnTo>
                <a:lnTo>
                  <a:pt x="1719" y="155"/>
                </a:lnTo>
                <a:lnTo>
                  <a:pt x="1692" y="169"/>
                </a:lnTo>
                <a:lnTo>
                  <a:pt x="1667" y="186"/>
                </a:lnTo>
                <a:lnTo>
                  <a:pt x="1641" y="203"/>
                </a:lnTo>
                <a:lnTo>
                  <a:pt x="1618" y="222"/>
                </a:lnTo>
                <a:lnTo>
                  <a:pt x="1595" y="243"/>
                </a:lnTo>
                <a:lnTo>
                  <a:pt x="1572" y="267"/>
                </a:lnTo>
                <a:lnTo>
                  <a:pt x="1550" y="291"/>
                </a:lnTo>
                <a:lnTo>
                  <a:pt x="1530" y="318"/>
                </a:lnTo>
                <a:lnTo>
                  <a:pt x="1510" y="346"/>
                </a:lnTo>
                <a:lnTo>
                  <a:pt x="1492" y="376"/>
                </a:lnTo>
                <a:lnTo>
                  <a:pt x="1475" y="408"/>
                </a:lnTo>
                <a:lnTo>
                  <a:pt x="1460" y="441"/>
                </a:lnTo>
                <a:lnTo>
                  <a:pt x="1444" y="476"/>
                </a:lnTo>
                <a:lnTo>
                  <a:pt x="1431" y="512"/>
                </a:lnTo>
                <a:lnTo>
                  <a:pt x="1419" y="550"/>
                </a:lnTo>
                <a:lnTo>
                  <a:pt x="1408" y="589"/>
                </a:lnTo>
                <a:lnTo>
                  <a:pt x="1398" y="631"/>
                </a:lnTo>
                <a:lnTo>
                  <a:pt x="1390" y="673"/>
                </a:lnTo>
                <a:lnTo>
                  <a:pt x="1383" y="717"/>
                </a:lnTo>
                <a:lnTo>
                  <a:pt x="1377" y="763"/>
                </a:lnTo>
                <a:lnTo>
                  <a:pt x="1373" y="809"/>
                </a:lnTo>
                <a:lnTo>
                  <a:pt x="1371" y="857"/>
                </a:lnTo>
                <a:lnTo>
                  <a:pt x="1371" y="907"/>
                </a:lnTo>
                <a:lnTo>
                  <a:pt x="1372" y="958"/>
                </a:lnTo>
                <a:lnTo>
                  <a:pt x="1374" y="1010"/>
                </a:lnTo>
                <a:lnTo>
                  <a:pt x="1378" y="1064"/>
                </a:lnTo>
                <a:lnTo>
                  <a:pt x="1385" y="1119"/>
                </a:lnTo>
                <a:lnTo>
                  <a:pt x="1393" y="1176"/>
                </a:lnTo>
                <a:lnTo>
                  <a:pt x="1403" y="1232"/>
                </a:lnTo>
                <a:lnTo>
                  <a:pt x="1414" y="1291"/>
                </a:lnTo>
                <a:lnTo>
                  <a:pt x="1417" y="1311"/>
                </a:lnTo>
                <a:lnTo>
                  <a:pt x="1418" y="1330"/>
                </a:lnTo>
                <a:lnTo>
                  <a:pt x="1417" y="1346"/>
                </a:lnTo>
                <a:lnTo>
                  <a:pt x="1415" y="1362"/>
                </a:lnTo>
                <a:lnTo>
                  <a:pt x="1411" y="1377"/>
                </a:lnTo>
                <a:lnTo>
                  <a:pt x="1406" y="1392"/>
                </a:lnTo>
                <a:lnTo>
                  <a:pt x="1400" y="1405"/>
                </a:lnTo>
                <a:lnTo>
                  <a:pt x="1394" y="1418"/>
                </a:lnTo>
                <a:lnTo>
                  <a:pt x="1382" y="1441"/>
                </a:lnTo>
                <a:lnTo>
                  <a:pt x="1369" y="1464"/>
                </a:lnTo>
                <a:lnTo>
                  <a:pt x="1365" y="1474"/>
                </a:lnTo>
                <a:lnTo>
                  <a:pt x="1362" y="1485"/>
                </a:lnTo>
                <a:lnTo>
                  <a:pt x="1360" y="1496"/>
                </a:lnTo>
                <a:lnTo>
                  <a:pt x="1360" y="1507"/>
                </a:lnTo>
                <a:lnTo>
                  <a:pt x="1364" y="1563"/>
                </a:lnTo>
                <a:lnTo>
                  <a:pt x="1369" y="1631"/>
                </a:lnTo>
                <a:lnTo>
                  <a:pt x="1372" y="1668"/>
                </a:lnTo>
                <a:lnTo>
                  <a:pt x="1376" y="1706"/>
                </a:lnTo>
                <a:lnTo>
                  <a:pt x="1382" y="1746"/>
                </a:lnTo>
                <a:lnTo>
                  <a:pt x="1387" y="1784"/>
                </a:lnTo>
                <a:lnTo>
                  <a:pt x="1395" y="1823"/>
                </a:lnTo>
                <a:lnTo>
                  <a:pt x="1403" y="1859"/>
                </a:lnTo>
                <a:lnTo>
                  <a:pt x="1413" y="1895"/>
                </a:lnTo>
                <a:lnTo>
                  <a:pt x="1419" y="1911"/>
                </a:lnTo>
                <a:lnTo>
                  <a:pt x="1425" y="1927"/>
                </a:lnTo>
                <a:lnTo>
                  <a:pt x="1432" y="1942"/>
                </a:lnTo>
                <a:lnTo>
                  <a:pt x="1439" y="1957"/>
                </a:lnTo>
                <a:lnTo>
                  <a:pt x="1447" y="1971"/>
                </a:lnTo>
                <a:lnTo>
                  <a:pt x="1456" y="1983"/>
                </a:lnTo>
                <a:lnTo>
                  <a:pt x="1465" y="1994"/>
                </a:lnTo>
                <a:lnTo>
                  <a:pt x="1475" y="2005"/>
                </a:lnTo>
                <a:lnTo>
                  <a:pt x="1485" y="2014"/>
                </a:lnTo>
                <a:lnTo>
                  <a:pt x="1496" y="2022"/>
                </a:lnTo>
                <a:lnTo>
                  <a:pt x="1504" y="2026"/>
                </a:lnTo>
                <a:lnTo>
                  <a:pt x="1516" y="2030"/>
                </a:lnTo>
                <a:lnTo>
                  <a:pt x="1550" y="2038"/>
                </a:lnTo>
                <a:lnTo>
                  <a:pt x="1580" y="2045"/>
                </a:lnTo>
                <a:lnTo>
                  <a:pt x="1591" y="2046"/>
                </a:lnTo>
                <a:lnTo>
                  <a:pt x="1593" y="2046"/>
                </a:lnTo>
                <a:lnTo>
                  <a:pt x="1594" y="2045"/>
                </a:lnTo>
                <a:lnTo>
                  <a:pt x="1629" y="2421"/>
                </a:lnTo>
                <a:lnTo>
                  <a:pt x="1635" y="2436"/>
                </a:lnTo>
                <a:lnTo>
                  <a:pt x="1642" y="2450"/>
                </a:lnTo>
                <a:lnTo>
                  <a:pt x="1650" y="2462"/>
                </a:lnTo>
                <a:lnTo>
                  <a:pt x="1658" y="2473"/>
                </a:lnTo>
                <a:lnTo>
                  <a:pt x="1677" y="2493"/>
                </a:lnTo>
                <a:lnTo>
                  <a:pt x="1695" y="2514"/>
                </a:lnTo>
                <a:lnTo>
                  <a:pt x="1704" y="2524"/>
                </a:lnTo>
                <a:lnTo>
                  <a:pt x="1713" y="2536"/>
                </a:lnTo>
                <a:lnTo>
                  <a:pt x="1721" y="2548"/>
                </a:lnTo>
                <a:lnTo>
                  <a:pt x="1730" y="2561"/>
                </a:lnTo>
                <a:lnTo>
                  <a:pt x="1738" y="2575"/>
                </a:lnTo>
                <a:lnTo>
                  <a:pt x="1744" y="2593"/>
                </a:lnTo>
                <a:lnTo>
                  <a:pt x="1750" y="2611"/>
                </a:lnTo>
                <a:lnTo>
                  <a:pt x="1754" y="2631"/>
                </a:lnTo>
                <a:lnTo>
                  <a:pt x="1661" y="2655"/>
                </a:lnTo>
                <a:lnTo>
                  <a:pt x="1623" y="2735"/>
                </a:lnTo>
                <a:lnTo>
                  <a:pt x="1601" y="2781"/>
                </a:lnTo>
                <a:lnTo>
                  <a:pt x="1575" y="2829"/>
                </a:lnTo>
                <a:lnTo>
                  <a:pt x="1563" y="2852"/>
                </a:lnTo>
                <a:lnTo>
                  <a:pt x="1549" y="2875"/>
                </a:lnTo>
                <a:lnTo>
                  <a:pt x="1536" y="2896"/>
                </a:lnTo>
                <a:lnTo>
                  <a:pt x="1522" y="2916"/>
                </a:lnTo>
                <a:lnTo>
                  <a:pt x="1507" y="2934"/>
                </a:lnTo>
                <a:lnTo>
                  <a:pt x="1493" y="2952"/>
                </a:lnTo>
                <a:lnTo>
                  <a:pt x="1478" y="2966"/>
                </a:lnTo>
                <a:lnTo>
                  <a:pt x="1464" y="2977"/>
                </a:lnTo>
                <a:lnTo>
                  <a:pt x="1266" y="3031"/>
                </a:lnTo>
                <a:lnTo>
                  <a:pt x="1089" y="3105"/>
                </a:lnTo>
                <a:lnTo>
                  <a:pt x="908" y="3182"/>
                </a:lnTo>
                <a:lnTo>
                  <a:pt x="726" y="3260"/>
                </a:lnTo>
                <a:lnTo>
                  <a:pt x="549" y="3336"/>
                </a:lnTo>
                <a:lnTo>
                  <a:pt x="509" y="3352"/>
                </a:lnTo>
                <a:lnTo>
                  <a:pt x="469" y="3367"/>
                </a:lnTo>
                <a:lnTo>
                  <a:pt x="386" y="3396"/>
                </a:lnTo>
                <a:lnTo>
                  <a:pt x="346" y="3410"/>
                </a:lnTo>
                <a:lnTo>
                  <a:pt x="306" y="3424"/>
                </a:lnTo>
                <a:lnTo>
                  <a:pt x="267" y="3440"/>
                </a:lnTo>
                <a:lnTo>
                  <a:pt x="229" y="3457"/>
                </a:lnTo>
                <a:lnTo>
                  <a:pt x="194" y="3475"/>
                </a:lnTo>
                <a:lnTo>
                  <a:pt x="175" y="3485"/>
                </a:lnTo>
                <a:lnTo>
                  <a:pt x="159" y="3495"/>
                </a:lnTo>
                <a:lnTo>
                  <a:pt x="143" y="3507"/>
                </a:lnTo>
                <a:lnTo>
                  <a:pt x="127" y="3518"/>
                </a:lnTo>
                <a:lnTo>
                  <a:pt x="111" y="3530"/>
                </a:lnTo>
                <a:lnTo>
                  <a:pt x="97" y="3543"/>
                </a:lnTo>
                <a:lnTo>
                  <a:pt x="83" y="3556"/>
                </a:lnTo>
                <a:lnTo>
                  <a:pt x="71" y="3571"/>
                </a:lnTo>
                <a:lnTo>
                  <a:pt x="59" y="3586"/>
                </a:lnTo>
                <a:lnTo>
                  <a:pt x="46" y="3602"/>
                </a:lnTo>
                <a:lnTo>
                  <a:pt x="36" y="3619"/>
                </a:lnTo>
                <a:lnTo>
                  <a:pt x="27" y="3637"/>
                </a:lnTo>
                <a:lnTo>
                  <a:pt x="18" y="3657"/>
                </a:lnTo>
                <a:lnTo>
                  <a:pt x="11" y="3677"/>
                </a:lnTo>
                <a:lnTo>
                  <a:pt x="10" y="3742"/>
                </a:lnTo>
                <a:lnTo>
                  <a:pt x="9" y="3821"/>
                </a:lnTo>
                <a:lnTo>
                  <a:pt x="4" y="4009"/>
                </a:lnTo>
                <a:lnTo>
                  <a:pt x="1" y="4204"/>
                </a:lnTo>
                <a:lnTo>
                  <a:pt x="0" y="4296"/>
                </a:lnTo>
                <a:lnTo>
                  <a:pt x="1" y="4376"/>
                </a:lnTo>
                <a:lnTo>
                  <a:pt x="4581" y="4376"/>
                </a:lnTo>
                <a:lnTo>
                  <a:pt x="4581" y="4296"/>
                </a:lnTo>
                <a:lnTo>
                  <a:pt x="4581" y="4204"/>
                </a:lnTo>
                <a:lnTo>
                  <a:pt x="4577" y="4009"/>
                </a:lnTo>
                <a:lnTo>
                  <a:pt x="4573" y="3821"/>
                </a:lnTo>
                <a:lnTo>
                  <a:pt x="4571" y="3742"/>
                </a:lnTo>
                <a:lnTo>
                  <a:pt x="4571" y="3677"/>
                </a:lnTo>
                <a:lnTo>
                  <a:pt x="4563" y="3657"/>
                </a:lnTo>
                <a:lnTo>
                  <a:pt x="4555" y="3637"/>
                </a:lnTo>
                <a:lnTo>
                  <a:pt x="4545" y="3619"/>
                </a:lnTo>
                <a:lnTo>
                  <a:pt x="4535" y="3602"/>
                </a:lnTo>
                <a:lnTo>
                  <a:pt x="4523" y="3586"/>
                </a:lnTo>
                <a:lnTo>
                  <a:pt x="4511" y="3571"/>
                </a:lnTo>
                <a:lnTo>
                  <a:pt x="4498" y="3556"/>
                </a:lnTo>
                <a:lnTo>
                  <a:pt x="4484" y="3543"/>
                </a:lnTo>
                <a:lnTo>
                  <a:pt x="4470" y="3530"/>
                </a:lnTo>
                <a:lnTo>
                  <a:pt x="4454" y="3518"/>
                </a:lnTo>
                <a:lnTo>
                  <a:pt x="4439" y="3507"/>
                </a:lnTo>
                <a:lnTo>
                  <a:pt x="4423" y="3495"/>
                </a:lnTo>
                <a:lnTo>
                  <a:pt x="4406" y="3485"/>
                </a:lnTo>
                <a:lnTo>
                  <a:pt x="4388" y="3475"/>
                </a:lnTo>
                <a:lnTo>
                  <a:pt x="4352" y="3457"/>
                </a:lnTo>
                <a:lnTo>
                  <a:pt x="4314" y="3440"/>
                </a:lnTo>
                <a:lnTo>
                  <a:pt x="4275" y="3424"/>
                </a:lnTo>
                <a:lnTo>
                  <a:pt x="4235" y="3410"/>
                </a:lnTo>
                <a:lnTo>
                  <a:pt x="4195" y="3396"/>
                </a:lnTo>
                <a:lnTo>
                  <a:pt x="4113" y="3367"/>
                </a:lnTo>
                <a:lnTo>
                  <a:pt x="4073" y="3352"/>
                </a:lnTo>
                <a:lnTo>
                  <a:pt x="4032" y="3336"/>
                </a:lnTo>
                <a:close/>
                <a:moveTo>
                  <a:pt x="5329" y="3316"/>
                </a:moveTo>
                <a:lnTo>
                  <a:pt x="5329" y="3316"/>
                </a:lnTo>
                <a:lnTo>
                  <a:pt x="5202" y="3262"/>
                </a:lnTo>
                <a:lnTo>
                  <a:pt x="5073" y="3206"/>
                </a:lnTo>
                <a:lnTo>
                  <a:pt x="4943" y="3151"/>
                </a:lnTo>
                <a:lnTo>
                  <a:pt x="4818" y="3098"/>
                </a:lnTo>
                <a:lnTo>
                  <a:pt x="4677" y="3060"/>
                </a:lnTo>
                <a:lnTo>
                  <a:pt x="4666" y="3052"/>
                </a:lnTo>
                <a:lnTo>
                  <a:pt x="4656" y="3042"/>
                </a:lnTo>
                <a:lnTo>
                  <a:pt x="4645" y="3030"/>
                </a:lnTo>
                <a:lnTo>
                  <a:pt x="4635" y="3017"/>
                </a:lnTo>
                <a:lnTo>
                  <a:pt x="4625" y="3002"/>
                </a:lnTo>
                <a:lnTo>
                  <a:pt x="4616" y="2987"/>
                </a:lnTo>
                <a:lnTo>
                  <a:pt x="4596" y="2955"/>
                </a:lnTo>
                <a:lnTo>
                  <a:pt x="4579" y="2920"/>
                </a:lnTo>
                <a:lnTo>
                  <a:pt x="4563" y="2887"/>
                </a:lnTo>
                <a:lnTo>
                  <a:pt x="4536" y="2830"/>
                </a:lnTo>
                <a:lnTo>
                  <a:pt x="4446" y="2817"/>
                </a:lnTo>
                <a:lnTo>
                  <a:pt x="4448" y="2800"/>
                </a:lnTo>
                <a:lnTo>
                  <a:pt x="4450" y="2784"/>
                </a:lnTo>
                <a:lnTo>
                  <a:pt x="4454" y="2770"/>
                </a:lnTo>
                <a:lnTo>
                  <a:pt x="4459" y="2758"/>
                </a:lnTo>
                <a:lnTo>
                  <a:pt x="4465" y="2747"/>
                </a:lnTo>
                <a:lnTo>
                  <a:pt x="4471" y="2737"/>
                </a:lnTo>
                <a:lnTo>
                  <a:pt x="4477" y="2728"/>
                </a:lnTo>
                <a:lnTo>
                  <a:pt x="4484" y="2718"/>
                </a:lnTo>
                <a:lnTo>
                  <a:pt x="4498" y="2702"/>
                </a:lnTo>
                <a:lnTo>
                  <a:pt x="4512" y="2684"/>
                </a:lnTo>
                <a:lnTo>
                  <a:pt x="4519" y="2674"/>
                </a:lnTo>
                <a:lnTo>
                  <a:pt x="4525" y="2664"/>
                </a:lnTo>
                <a:lnTo>
                  <a:pt x="4532" y="2651"/>
                </a:lnTo>
                <a:lnTo>
                  <a:pt x="4536" y="2638"/>
                </a:lnTo>
                <a:lnTo>
                  <a:pt x="4540" y="2625"/>
                </a:lnTo>
                <a:lnTo>
                  <a:pt x="4543" y="2612"/>
                </a:lnTo>
                <a:lnTo>
                  <a:pt x="4545" y="2599"/>
                </a:lnTo>
                <a:lnTo>
                  <a:pt x="4546" y="2586"/>
                </a:lnTo>
                <a:lnTo>
                  <a:pt x="4548" y="2557"/>
                </a:lnTo>
                <a:lnTo>
                  <a:pt x="4549" y="2530"/>
                </a:lnTo>
                <a:lnTo>
                  <a:pt x="4551" y="2501"/>
                </a:lnTo>
                <a:lnTo>
                  <a:pt x="4553" y="2488"/>
                </a:lnTo>
                <a:lnTo>
                  <a:pt x="4555" y="2474"/>
                </a:lnTo>
                <a:lnTo>
                  <a:pt x="4558" y="2461"/>
                </a:lnTo>
                <a:lnTo>
                  <a:pt x="4562" y="2449"/>
                </a:lnTo>
                <a:lnTo>
                  <a:pt x="4566" y="2436"/>
                </a:lnTo>
                <a:lnTo>
                  <a:pt x="4572" y="2424"/>
                </a:lnTo>
                <a:lnTo>
                  <a:pt x="4576" y="2417"/>
                </a:lnTo>
                <a:lnTo>
                  <a:pt x="4581" y="2410"/>
                </a:lnTo>
                <a:lnTo>
                  <a:pt x="4587" y="2404"/>
                </a:lnTo>
                <a:lnTo>
                  <a:pt x="4593" y="2399"/>
                </a:lnTo>
                <a:lnTo>
                  <a:pt x="4608" y="2390"/>
                </a:lnTo>
                <a:lnTo>
                  <a:pt x="4622" y="2383"/>
                </a:lnTo>
                <a:lnTo>
                  <a:pt x="4636" y="2375"/>
                </a:lnTo>
                <a:lnTo>
                  <a:pt x="4650" y="2366"/>
                </a:lnTo>
                <a:lnTo>
                  <a:pt x="4656" y="2362"/>
                </a:lnTo>
                <a:lnTo>
                  <a:pt x="4662" y="2357"/>
                </a:lnTo>
                <a:lnTo>
                  <a:pt x="4668" y="2351"/>
                </a:lnTo>
                <a:lnTo>
                  <a:pt x="4674" y="2345"/>
                </a:lnTo>
                <a:lnTo>
                  <a:pt x="4682" y="2331"/>
                </a:lnTo>
                <a:lnTo>
                  <a:pt x="4690" y="2316"/>
                </a:lnTo>
                <a:lnTo>
                  <a:pt x="4697" y="2299"/>
                </a:lnTo>
                <a:lnTo>
                  <a:pt x="4703" y="2281"/>
                </a:lnTo>
                <a:lnTo>
                  <a:pt x="4709" y="2264"/>
                </a:lnTo>
                <a:lnTo>
                  <a:pt x="4713" y="2246"/>
                </a:lnTo>
                <a:lnTo>
                  <a:pt x="4720" y="2213"/>
                </a:lnTo>
                <a:lnTo>
                  <a:pt x="4725" y="2184"/>
                </a:lnTo>
                <a:lnTo>
                  <a:pt x="4729" y="2153"/>
                </a:lnTo>
                <a:lnTo>
                  <a:pt x="4732" y="2121"/>
                </a:lnTo>
                <a:lnTo>
                  <a:pt x="4733" y="2088"/>
                </a:lnTo>
                <a:lnTo>
                  <a:pt x="4733" y="2071"/>
                </a:lnTo>
                <a:lnTo>
                  <a:pt x="4732" y="2055"/>
                </a:lnTo>
                <a:lnTo>
                  <a:pt x="4731" y="2039"/>
                </a:lnTo>
                <a:lnTo>
                  <a:pt x="4728" y="2024"/>
                </a:lnTo>
                <a:lnTo>
                  <a:pt x="4725" y="2007"/>
                </a:lnTo>
                <a:lnTo>
                  <a:pt x="4721" y="1992"/>
                </a:lnTo>
                <a:lnTo>
                  <a:pt x="4716" y="1978"/>
                </a:lnTo>
                <a:lnTo>
                  <a:pt x="4710" y="1964"/>
                </a:lnTo>
                <a:lnTo>
                  <a:pt x="4703" y="1950"/>
                </a:lnTo>
                <a:lnTo>
                  <a:pt x="4697" y="1937"/>
                </a:lnTo>
                <a:lnTo>
                  <a:pt x="4686" y="1918"/>
                </a:lnTo>
                <a:lnTo>
                  <a:pt x="4682" y="1908"/>
                </a:lnTo>
                <a:lnTo>
                  <a:pt x="4678" y="1897"/>
                </a:lnTo>
                <a:lnTo>
                  <a:pt x="4675" y="1883"/>
                </a:lnTo>
                <a:lnTo>
                  <a:pt x="4672" y="1865"/>
                </a:lnTo>
                <a:lnTo>
                  <a:pt x="4671" y="1852"/>
                </a:lnTo>
                <a:lnTo>
                  <a:pt x="4671" y="1836"/>
                </a:lnTo>
                <a:lnTo>
                  <a:pt x="4672" y="1797"/>
                </a:lnTo>
                <a:lnTo>
                  <a:pt x="4675" y="1752"/>
                </a:lnTo>
                <a:lnTo>
                  <a:pt x="4679" y="1704"/>
                </a:lnTo>
                <a:lnTo>
                  <a:pt x="4687" y="1615"/>
                </a:lnTo>
                <a:lnTo>
                  <a:pt x="4690" y="1580"/>
                </a:lnTo>
                <a:lnTo>
                  <a:pt x="4691" y="1557"/>
                </a:lnTo>
                <a:lnTo>
                  <a:pt x="4692" y="1514"/>
                </a:lnTo>
                <a:lnTo>
                  <a:pt x="4692" y="1473"/>
                </a:lnTo>
                <a:lnTo>
                  <a:pt x="4691" y="1432"/>
                </a:lnTo>
                <a:lnTo>
                  <a:pt x="4689" y="1392"/>
                </a:lnTo>
                <a:lnTo>
                  <a:pt x="4685" y="1351"/>
                </a:lnTo>
                <a:lnTo>
                  <a:pt x="4680" y="1310"/>
                </a:lnTo>
                <a:lnTo>
                  <a:pt x="4673" y="1270"/>
                </a:lnTo>
                <a:lnTo>
                  <a:pt x="4663" y="1228"/>
                </a:lnTo>
                <a:lnTo>
                  <a:pt x="4657" y="1212"/>
                </a:lnTo>
                <a:lnTo>
                  <a:pt x="4650" y="1195"/>
                </a:lnTo>
                <a:lnTo>
                  <a:pt x="4640" y="1175"/>
                </a:lnTo>
                <a:lnTo>
                  <a:pt x="4628" y="1152"/>
                </a:lnTo>
                <a:lnTo>
                  <a:pt x="4621" y="1142"/>
                </a:lnTo>
                <a:lnTo>
                  <a:pt x="4613" y="1131"/>
                </a:lnTo>
                <a:lnTo>
                  <a:pt x="4605" y="1121"/>
                </a:lnTo>
                <a:lnTo>
                  <a:pt x="4596" y="1112"/>
                </a:lnTo>
                <a:lnTo>
                  <a:pt x="4587" y="1105"/>
                </a:lnTo>
                <a:lnTo>
                  <a:pt x="4577" y="1097"/>
                </a:lnTo>
                <a:lnTo>
                  <a:pt x="4473" y="1080"/>
                </a:lnTo>
                <a:lnTo>
                  <a:pt x="4408" y="1020"/>
                </a:lnTo>
                <a:lnTo>
                  <a:pt x="4383" y="1006"/>
                </a:lnTo>
                <a:lnTo>
                  <a:pt x="4359" y="993"/>
                </a:lnTo>
                <a:lnTo>
                  <a:pt x="4335" y="982"/>
                </a:lnTo>
                <a:lnTo>
                  <a:pt x="4310" y="972"/>
                </a:lnTo>
                <a:lnTo>
                  <a:pt x="4285" y="964"/>
                </a:lnTo>
                <a:lnTo>
                  <a:pt x="4261" y="956"/>
                </a:lnTo>
                <a:lnTo>
                  <a:pt x="4236" y="950"/>
                </a:lnTo>
                <a:lnTo>
                  <a:pt x="4212" y="946"/>
                </a:lnTo>
                <a:lnTo>
                  <a:pt x="4188" y="942"/>
                </a:lnTo>
                <a:lnTo>
                  <a:pt x="4163" y="940"/>
                </a:lnTo>
                <a:lnTo>
                  <a:pt x="4139" y="938"/>
                </a:lnTo>
                <a:lnTo>
                  <a:pt x="4115" y="937"/>
                </a:lnTo>
                <a:lnTo>
                  <a:pt x="4091" y="938"/>
                </a:lnTo>
                <a:lnTo>
                  <a:pt x="4068" y="939"/>
                </a:lnTo>
                <a:lnTo>
                  <a:pt x="4045" y="941"/>
                </a:lnTo>
                <a:lnTo>
                  <a:pt x="4022" y="943"/>
                </a:lnTo>
                <a:lnTo>
                  <a:pt x="3999" y="946"/>
                </a:lnTo>
                <a:lnTo>
                  <a:pt x="3978" y="950"/>
                </a:lnTo>
                <a:lnTo>
                  <a:pt x="3934" y="959"/>
                </a:lnTo>
                <a:lnTo>
                  <a:pt x="3892" y="971"/>
                </a:lnTo>
                <a:lnTo>
                  <a:pt x="3853" y="983"/>
                </a:lnTo>
                <a:lnTo>
                  <a:pt x="3815" y="995"/>
                </a:lnTo>
                <a:lnTo>
                  <a:pt x="3781" y="1008"/>
                </a:lnTo>
                <a:lnTo>
                  <a:pt x="3719" y="1033"/>
                </a:lnTo>
                <a:lnTo>
                  <a:pt x="3699" y="1040"/>
                </a:lnTo>
                <a:lnTo>
                  <a:pt x="3679" y="1049"/>
                </a:lnTo>
                <a:lnTo>
                  <a:pt x="3661" y="1059"/>
                </a:lnTo>
                <a:lnTo>
                  <a:pt x="3642" y="1070"/>
                </a:lnTo>
                <a:lnTo>
                  <a:pt x="3625" y="1082"/>
                </a:lnTo>
                <a:lnTo>
                  <a:pt x="3607" y="1096"/>
                </a:lnTo>
                <a:lnTo>
                  <a:pt x="3590" y="1112"/>
                </a:lnTo>
                <a:lnTo>
                  <a:pt x="3575" y="1128"/>
                </a:lnTo>
                <a:lnTo>
                  <a:pt x="3560" y="1145"/>
                </a:lnTo>
                <a:lnTo>
                  <a:pt x="3544" y="1164"/>
                </a:lnTo>
                <a:lnTo>
                  <a:pt x="3531" y="1185"/>
                </a:lnTo>
                <a:lnTo>
                  <a:pt x="3518" y="1206"/>
                </a:lnTo>
                <a:lnTo>
                  <a:pt x="3506" y="1228"/>
                </a:lnTo>
                <a:lnTo>
                  <a:pt x="3495" y="1252"/>
                </a:lnTo>
                <a:lnTo>
                  <a:pt x="3484" y="1277"/>
                </a:lnTo>
                <a:lnTo>
                  <a:pt x="3474" y="1302"/>
                </a:lnTo>
                <a:lnTo>
                  <a:pt x="3465" y="1330"/>
                </a:lnTo>
                <a:lnTo>
                  <a:pt x="3457" y="1358"/>
                </a:lnTo>
                <a:lnTo>
                  <a:pt x="3451" y="1388"/>
                </a:lnTo>
                <a:lnTo>
                  <a:pt x="3445" y="1417"/>
                </a:lnTo>
                <a:lnTo>
                  <a:pt x="3440" y="1448"/>
                </a:lnTo>
                <a:lnTo>
                  <a:pt x="3436" y="1481"/>
                </a:lnTo>
                <a:lnTo>
                  <a:pt x="3434" y="1514"/>
                </a:lnTo>
                <a:lnTo>
                  <a:pt x="3432" y="1549"/>
                </a:lnTo>
                <a:lnTo>
                  <a:pt x="3432" y="1584"/>
                </a:lnTo>
                <a:lnTo>
                  <a:pt x="3432" y="1621"/>
                </a:lnTo>
                <a:lnTo>
                  <a:pt x="3434" y="1658"/>
                </a:lnTo>
                <a:lnTo>
                  <a:pt x="3437" y="1696"/>
                </a:lnTo>
                <a:lnTo>
                  <a:pt x="3442" y="1735"/>
                </a:lnTo>
                <a:lnTo>
                  <a:pt x="3447" y="1775"/>
                </a:lnTo>
                <a:lnTo>
                  <a:pt x="3454" y="1817"/>
                </a:lnTo>
                <a:lnTo>
                  <a:pt x="3462" y="1858"/>
                </a:lnTo>
                <a:lnTo>
                  <a:pt x="3464" y="1872"/>
                </a:lnTo>
                <a:lnTo>
                  <a:pt x="3465" y="1886"/>
                </a:lnTo>
                <a:lnTo>
                  <a:pt x="3464" y="1898"/>
                </a:lnTo>
                <a:lnTo>
                  <a:pt x="3462" y="1909"/>
                </a:lnTo>
                <a:lnTo>
                  <a:pt x="3460" y="1919"/>
                </a:lnTo>
                <a:lnTo>
                  <a:pt x="3456" y="1929"/>
                </a:lnTo>
                <a:lnTo>
                  <a:pt x="3448" y="1949"/>
                </a:lnTo>
                <a:lnTo>
                  <a:pt x="3439" y="1965"/>
                </a:lnTo>
                <a:lnTo>
                  <a:pt x="3431" y="1981"/>
                </a:lnTo>
                <a:lnTo>
                  <a:pt x="3428" y="1988"/>
                </a:lnTo>
                <a:lnTo>
                  <a:pt x="3425" y="1996"/>
                </a:lnTo>
                <a:lnTo>
                  <a:pt x="3424" y="2004"/>
                </a:lnTo>
                <a:lnTo>
                  <a:pt x="3424" y="2011"/>
                </a:lnTo>
                <a:lnTo>
                  <a:pt x="3431" y="2101"/>
                </a:lnTo>
                <a:lnTo>
                  <a:pt x="3435" y="2153"/>
                </a:lnTo>
                <a:lnTo>
                  <a:pt x="3439" y="2182"/>
                </a:lnTo>
                <a:lnTo>
                  <a:pt x="3443" y="2209"/>
                </a:lnTo>
                <a:lnTo>
                  <a:pt x="3448" y="2237"/>
                </a:lnTo>
                <a:lnTo>
                  <a:pt x="3454" y="2263"/>
                </a:lnTo>
                <a:lnTo>
                  <a:pt x="3461" y="2288"/>
                </a:lnTo>
                <a:lnTo>
                  <a:pt x="3470" y="2312"/>
                </a:lnTo>
                <a:lnTo>
                  <a:pt x="3475" y="2323"/>
                </a:lnTo>
                <a:lnTo>
                  <a:pt x="3481" y="2333"/>
                </a:lnTo>
                <a:lnTo>
                  <a:pt x="3486" y="2342"/>
                </a:lnTo>
                <a:lnTo>
                  <a:pt x="3492" y="2351"/>
                </a:lnTo>
                <a:lnTo>
                  <a:pt x="3499" y="2359"/>
                </a:lnTo>
                <a:lnTo>
                  <a:pt x="3506" y="2366"/>
                </a:lnTo>
                <a:lnTo>
                  <a:pt x="3513" y="2374"/>
                </a:lnTo>
                <a:lnTo>
                  <a:pt x="3521" y="2379"/>
                </a:lnTo>
                <a:lnTo>
                  <a:pt x="3526" y="2382"/>
                </a:lnTo>
                <a:lnTo>
                  <a:pt x="3535" y="2384"/>
                </a:lnTo>
                <a:lnTo>
                  <a:pt x="3559" y="2391"/>
                </a:lnTo>
                <a:lnTo>
                  <a:pt x="3581" y="2395"/>
                </a:lnTo>
                <a:lnTo>
                  <a:pt x="3588" y="2396"/>
                </a:lnTo>
                <a:lnTo>
                  <a:pt x="3589" y="2396"/>
                </a:lnTo>
                <a:lnTo>
                  <a:pt x="3590" y="2395"/>
                </a:lnTo>
                <a:lnTo>
                  <a:pt x="3615" y="2664"/>
                </a:lnTo>
                <a:lnTo>
                  <a:pt x="3621" y="2674"/>
                </a:lnTo>
                <a:lnTo>
                  <a:pt x="3625" y="2684"/>
                </a:lnTo>
                <a:lnTo>
                  <a:pt x="3631" y="2692"/>
                </a:lnTo>
                <a:lnTo>
                  <a:pt x="3637" y="2700"/>
                </a:lnTo>
                <a:lnTo>
                  <a:pt x="3649" y="2715"/>
                </a:lnTo>
                <a:lnTo>
                  <a:pt x="3662" y="2730"/>
                </a:lnTo>
                <a:lnTo>
                  <a:pt x="3675" y="2745"/>
                </a:lnTo>
                <a:lnTo>
                  <a:pt x="3681" y="2754"/>
                </a:lnTo>
                <a:lnTo>
                  <a:pt x="3687" y="2763"/>
                </a:lnTo>
                <a:lnTo>
                  <a:pt x="3693" y="2773"/>
                </a:lnTo>
                <a:lnTo>
                  <a:pt x="3698" y="2785"/>
                </a:lnTo>
                <a:lnTo>
                  <a:pt x="3702" y="2799"/>
                </a:lnTo>
                <a:lnTo>
                  <a:pt x="3705" y="2814"/>
                </a:lnTo>
                <a:lnTo>
                  <a:pt x="3638" y="2830"/>
                </a:lnTo>
                <a:lnTo>
                  <a:pt x="3619" y="2869"/>
                </a:lnTo>
                <a:lnTo>
                  <a:pt x="3597" y="2915"/>
                </a:lnTo>
                <a:lnTo>
                  <a:pt x="3585" y="2940"/>
                </a:lnTo>
                <a:lnTo>
                  <a:pt x="3572" y="2963"/>
                </a:lnTo>
                <a:lnTo>
                  <a:pt x="3559" y="2986"/>
                </a:lnTo>
                <a:lnTo>
                  <a:pt x="3544" y="3008"/>
                </a:lnTo>
                <a:lnTo>
                  <a:pt x="3793" y="3114"/>
                </a:lnTo>
                <a:lnTo>
                  <a:pt x="3936" y="3176"/>
                </a:lnTo>
                <a:lnTo>
                  <a:pt x="4076" y="3235"/>
                </a:lnTo>
                <a:lnTo>
                  <a:pt x="4109" y="3248"/>
                </a:lnTo>
                <a:lnTo>
                  <a:pt x="4143" y="3261"/>
                </a:lnTo>
                <a:lnTo>
                  <a:pt x="4214" y="3285"/>
                </a:lnTo>
                <a:lnTo>
                  <a:pt x="4282" y="3310"/>
                </a:lnTo>
                <a:lnTo>
                  <a:pt x="4316" y="3323"/>
                </a:lnTo>
                <a:lnTo>
                  <a:pt x="4351" y="3336"/>
                </a:lnTo>
                <a:lnTo>
                  <a:pt x="4385" y="3351"/>
                </a:lnTo>
                <a:lnTo>
                  <a:pt x="4419" y="3368"/>
                </a:lnTo>
                <a:lnTo>
                  <a:pt x="4451" y="3385"/>
                </a:lnTo>
                <a:lnTo>
                  <a:pt x="4483" y="3404"/>
                </a:lnTo>
                <a:lnTo>
                  <a:pt x="4514" y="3424"/>
                </a:lnTo>
                <a:lnTo>
                  <a:pt x="4528" y="3436"/>
                </a:lnTo>
                <a:lnTo>
                  <a:pt x="4543" y="3448"/>
                </a:lnTo>
                <a:lnTo>
                  <a:pt x="4557" y="3460"/>
                </a:lnTo>
                <a:lnTo>
                  <a:pt x="4570" y="3473"/>
                </a:lnTo>
                <a:lnTo>
                  <a:pt x="4583" y="3486"/>
                </a:lnTo>
                <a:lnTo>
                  <a:pt x="4596" y="3501"/>
                </a:lnTo>
                <a:lnTo>
                  <a:pt x="4609" y="3516"/>
                </a:lnTo>
                <a:lnTo>
                  <a:pt x="4620" y="3531"/>
                </a:lnTo>
                <a:lnTo>
                  <a:pt x="4631" y="3547"/>
                </a:lnTo>
                <a:lnTo>
                  <a:pt x="4641" y="3564"/>
                </a:lnTo>
                <a:lnTo>
                  <a:pt x="4650" y="3583"/>
                </a:lnTo>
                <a:lnTo>
                  <a:pt x="4659" y="3601"/>
                </a:lnTo>
                <a:lnTo>
                  <a:pt x="4667" y="3620"/>
                </a:lnTo>
                <a:lnTo>
                  <a:pt x="4676" y="3640"/>
                </a:lnTo>
                <a:lnTo>
                  <a:pt x="4681" y="3658"/>
                </a:lnTo>
                <a:lnTo>
                  <a:pt x="4681" y="3677"/>
                </a:lnTo>
                <a:lnTo>
                  <a:pt x="4683" y="3786"/>
                </a:lnTo>
                <a:lnTo>
                  <a:pt x="4686" y="3924"/>
                </a:lnTo>
                <a:lnTo>
                  <a:pt x="4689" y="4056"/>
                </a:lnTo>
                <a:lnTo>
                  <a:pt x="5719" y="4056"/>
                </a:lnTo>
                <a:lnTo>
                  <a:pt x="5719" y="4000"/>
                </a:lnTo>
                <a:lnTo>
                  <a:pt x="5719" y="3935"/>
                </a:lnTo>
                <a:lnTo>
                  <a:pt x="5716" y="3796"/>
                </a:lnTo>
                <a:lnTo>
                  <a:pt x="5713" y="3662"/>
                </a:lnTo>
                <a:lnTo>
                  <a:pt x="5712" y="3558"/>
                </a:lnTo>
                <a:lnTo>
                  <a:pt x="5706" y="3544"/>
                </a:lnTo>
                <a:lnTo>
                  <a:pt x="5700" y="3531"/>
                </a:lnTo>
                <a:lnTo>
                  <a:pt x="5694" y="3518"/>
                </a:lnTo>
                <a:lnTo>
                  <a:pt x="5686" y="3506"/>
                </a:lnTo>
                <a:lnTo>
                  <a:pt x="5678" y="3494"/>
                </a:lnTo>
                <a:lnTo>
                  <a:pt x="5670" y="3483"/>
                </a:lnTo>
                <a:lnTo>
                  <a:pt x="5661" y="3473"/>
                </a:lnTo>
                <a:lnTo>
                  <a:pt x="5650" y="3463"/>
                </a:lnTo>
                <a:lnTo>
                  <a:pt x="5640" y="3454"/>
                </a:lnTo>
                <a:lnTo>
                  <a:pt x="5629" y="3445"/>
                </a:lnTo>
                <a:lnTo>
                  <a:pt x="5618" y="3437"/>
                </a:lnTo>
                <a:lnTo>
                  <a:pt x="5607" y="3430"/>
                </a:lnTo>
                <a:lnTo>
                  <a:pt x="5583" y="3414"/>
                </a:lnTo>
                <a:lnTo>
                  <a:pt x="5556" y="3402"/>
                </a:lnTo>
                <a:lnTo>
                  <a:pt x="5530" y="3390"/>
                </a:lnTo>
                <a:lnTo>
                  <a:pt x="5501" y="3379"/>
                </a:lnTo>
                <a:lnTo>
                  <a:pt x="5445" y="3358"/>
                </a:lnTo>
                <a:lnTo>
                  <a:pt x="5386" y="3337"/>
                </a:lnTo>
                <a:lnTo>
                  <a:pt x="5357" y="3327"/>
                </a:lnTo>
                <a:lnTo>
                  <a:pt x="5329" y="3316"/>
                </a:lnTo>
                <a:close/>
                <a:moveTo>
                  <a:pt x="6518" y="3416"/>
                </a:moveTo>
                <a:lnTo>
                  <a:pt x="6518" y="3416"/>
                </a:lnTo>
                <a:lnTo>
                  <a:pt x="6515" y="3406"/>
                </a:lnTo>
                <a:lnTo>
                  <a:pt x="6510" y="3397"/>
                </a:lnTo>
                <a:lnTo>
                  <a:pt x="6506" y="3388"/>
                </a:lnTo>
                <a:lnTo>
                  <a:pt x="6501" y="3380"/>
                </a:lnTo>
                <a:lnTo>
                  <a:pt x="6488" y="3364"/>
                </a:lnTo>
                <a:lnTo>
                  <a:pt x="6475" y="3350"/>
                </a:lnTo>
                <a:lnTo>
                  <a:pt x="6460" y="3337"/>
                </a:lnTo>
                <a:lnTo>
                  <a:pt x="6445" y="3326"/>
                </a:lnTo>
                <a:lnTo>
                  <a:pt x="6428" y="3316"/>
                </a:lnTo>
                <a:lnTo>
                  <a:pt x="6409" y="3307"/>
                </a:lnTo>
                <a:lnTo>
                  <a:pt x="6391" y="3299"/>
                </a:lnTo>
                <a:lnTo>
                  <a:pt x="6372" y="3292"/>
                </a:lnTo>
                <a:lnTo>
                  <a:pt x="6331" y="3276"/>
                </a:lnTo>
                <a:lnTo>
                  <a:pt x="6291" y="3262"/>
                </a:lnTo>
                <a:lnTo>
                  <a:pt x="6270" y="3255"/>
                </a:lnTo>
                <a:lnTo>
                  <a:pt x="6251" y="3247"/>
                </a:lnTo>
                <a:lnTo>
                  <a:pt x="6073" y="3171"/>
                </a:lnTo>
                <a:lnTo>
                  <a:pt x="5982" y="3132"/>
                </a:lnTo>
                <a:lnTo>
                  <a:pt x="5894" y="3096"/>
                </a:lnTo>
                <a:lnTo>
                  <a:pt x="5796" y="3068"/>
                </a:lnTo>
                <a:lnTo>
                  <a:pt x="5788" y="3063"/>
                </a:lnTo>
                <a:lnTo>
                  <a:pt x="5781" y="3056"/>
                </a:lnTo>
                <a:lnTo>
                  <a:pt x="5774" y="3048"/>
                </a:lnTo>
                <a:lnTo>
                  <a:pt x="5767" y="3039"/>
                </a:lnTo>
                <a:lnTo>
                  <a:pt x="5753" y="3018"/>
                </a:lnTo>
                <a:lnTo>
                  <a:pt x="5740" y="2995"/>
                </a:lnTo>
                <a:lnTo>
                  <a:pt x="5728" y="2971"/>
                </a:lnTo>
                <a:lnTo>
                  <a:pt x="5716" y="2948"/>
                </a:lnTo>
                <a:lnTo>
                  <a:pt x="5697" y="2908"/>
                </a:lnTo>
                <a:lnTo>
                  <a:pt x="5635" y="2899"/>
                </a:lnTo>
                <a:lnTo>
                  <a:pt x="5636" y="2887"/>
                </a:lnTo>
                <a:lnTo>
                  <a:pt x="5638" y="2877"/>
                </a:lnTo>
                <a:lnTo>
                  <a:pt x="5640" y="2867"/>
                </a:lnTo>
                <a:lnTo>
                  <a:pt x="5643" y="2858"/>
                </a:lnTo>
                <a:lnTo>
                  <a:pt x="5647" y="2850"/>
                </a:lnTo>
                <a:lnTo>
                  <a:pt x="5652" y="2843"/>
                </a:lnTo>
                <a:lnTo>
                  <a:pt x="5662" y="2831"/>
                </a:lnTo>
                <a:lnTo>
                  <a:pt x="5671" y="2819"/>
                </a:lnTo>
                <a:lnTo>
                  <a:pt x="5681" y="2807"/>
                </a:lnTo>
                <a:lnTo>
                  <a:pt x="5686" y="2800"/>
                </a:lnTo>
                <a:lnTo>
                  <a:pt x="5690" y="2792"/>
                </a:lnTo>
                <a:lnTo>
                  <a:pt x="5694" y="2783"/>
                </a:lnTo>
                <a:lnTo>
                  <a:pt x="5697" y="2774"/>
                </a:lnTo>
                <a:lnTo>
                  <a:pt x="5700" y="2765"/>
                </a:lnTo>
                <a:lnTo>
                  <a:pt x="5702" y="2756"/>
                </a:lnTo>
                <a:lnTo>
                  <a:pt x="5704" y="2738"/>
                </a:lnTo>
                <a:lnTo>
                  <a:pt x="5706" y="2698"/>
                </a:lnTo>
                <a:lnTo>
                  <a:pt x="5708" y="2679"/>
                </a:lnTo>
                <a:lnTo>
                  <a:pt x="5710" y="2660"/>
                </a:lnTo>
                <a:lnTo>
                  <a:pt x="5712" y="2650"/>
                </a:lnTo>
                <a:lnTo>
                  <a:pt x="5715" y="2642"/>
                </a:lnTo>
                <a:lnTo>
                  <a:pt x="5718" y="2633"/>
                </a:lnTo>
                <a:lnTo>
                  <a:pt x="5723" y="2625"/>
                </a:lnTo>
                <a:lnTo>
                  <a:pt x="5726" y="2620"/>
                </a:lnTo>
                <a:lnTo>
                  <a:pt x="5730" y="2615"/>
                </a:lnTo>
                <a:lnTo>
                  <a:pt x="5738" y="2608"/>
                </a:lnTo>
                <a:lnTo>
                  <a:pt x="5747" y="2601"/>
                </a:lnTo>
                <a:lnTo>
                  <a:pt x="5757" y="2596"/>
                </a:lnTo>
                <a:lnTo>
                  <a:pt x="5767" y="2591"/>
                </a:lnTo>
                <a:lnTo>
                  <a:pt x="5777" y="2585"/>
                </a:lnTo>
                <a:lnTo>
                  <a:pt x="5785" y="2578"/>
                </a:lnTo>
                <a:lnTo>
                  <a:pt x="5789" y="2574"/>
                </a:lnTo>
                <a:lnTo>
                  <a:pt x="5794" y="2569"/>
                </a:lnTo>
                <a:lnTo>
                  <a:pt x="5800" y="2560"/>
                </a:lnTo>
                <a:lnTo>
                  <a:pt x="5805" y="2549"/>
                </a:lnTo>
                <a:lnTo>
                  <a:pt x="5810" y="2538"/>
                </a:lnTo>
                <a:lnTo>
                  <a:pt x="5814" y="2526"/>
                </a:lnTo>
                <a:lnTo>
                  <a:pt x="5821" y="2500"/>
                </a:lnTo>
                <a:lnTo>
                  <a:pt x="5826" y="2478"/>
                </a:lnTo>
                <a:lnTo>
                  <a:pt x="5830" y="2458"/>
                </a:lnTo>
                <a:lnTo>
                  <a:pt x="5832" y="2435"/>
                </a:lnTo>
                <a:lnTo>
                  <a:pt x="5835" y="2413"/>
                </a:lnTo>
                <a:lnTo>
                  <a:pt x="5835" y="2391"/>
                </a:lnTo>
                <a:lnTo>
                  <a:pt x="5835" y="2367"/>
                </a:lnTo>
                <a:lnTo>
                  <a:pt x="5832" y="2345"/>
                </a:lnTo>
                <a:lnTo>
                  <a:pt x="5830" y="2334"/>
                </a:lnTo>
                <a:lnTo>
                  <a:pt x="5827" y="2324"/>
                </a:lnTo>
                <a:lnTo>
                  <a:pt x="5823" y="2314"/>
                </a:lnTo>
                <a:lnTo>
                  <a:pt x="5819" y="2304"/>
                </a:lnTo>
                <a:lnTo>
                  <a:pt x="5810" y="2285"/>
                </a:lnTo>
                <a:lnTo>
                  <a:pt x="5802" y="2272"/>
                </a:lnTo>
                <a:lnTo>
                  <a:pt x="5799" y="2265"/>
                </a:lnTo>
                <a:lnTo>
                  <a:pt x="5797" y="2257"/>
                </a:lnTo>
                <a:lnTo>
                  <a:pt x="5794" y="2248"/>
                </a:lnTo>
                <a:lnTo>
                  <a:pt x="5793" y="2236"/>
                </a:lnTo>
                <a:lnTo>
                  <a:pt x="5792" y="2215"/>
                </a:lnTo>
                <a:lnTo>
                  <a:pt x="5793" y="2188"/>
                </a:lnTo>
                <a:lnTo>
                  <a:pt x="5795" y="2156"/>
                </a:lnTo>
                <a:lnTo>
                  <a:pt x="5797" y="2123"/>
                </a:lnTo>
                <a:lnTo>
                  <a:pt x="5803" y="2060"/>
                </a:lnTo>
                <a:lnTo>
                  <a:pt x="5806" y="2020"/>
                </a:lnTo>
                <a:lnTo>
                  <a:pt x="5807" y="1961"/>
                </a:lnTo>
                <a:lnTo>
                  <a:pt x="5806" y="1932"/>
                </a:lnTo>
                <a:lnTo>
                  <a:pt x="5804" y="1904"/>
                </a:lnTo>
                <a:lnTo>
                  <a:pt x="5802" y="1876"/>
                </a:lnTo>
                <a:lnTo>
                  <a:pt x="5798" y="1848"/>
                </a:lnTo>
                <a:lnTo>
                  <a:pt x="5793" y="1820"/>
                </a:lnTo>
                <a:lnTo>
                  <a:pt x="5786" y="1790"/>
                </a:lnTo>
                <a:lnTo>
                  <a:pt x="5782" y="1779"/>
                </a:lnTo>
                <a:lnTo>
                  <a:pt x="5777" y="1767"/>
                </a:lnTo>
                <a:lnTo>
                  <a:pt x="5770" y="1753"/>
                </a:lnTo>
                <a:lnTo>
                  <a:pt x="5761" y="1738"/>
                </a:lnTo>
                <a:lnTo>
                  <a:pt x="5751" y="1722"/>
                </a:lnTo>
                <a:lnTo>
                  <a:pt x="5746" y="1716"/>
                </a:lnTo>
                <a:lnTo>
                  <a:pt x="5740" y="1709"/>
                </a:lnTo>
                <a:lnTo>
                  <a:pt x="5733" y="1704"/>
                </a:lnTo>
                <a:lnTo>
                  <a:pt x="5727" y="1700"/>
                </a:lnTo>
                <a:lnTo>
                  <a:pt x="5654" y="1687"/>
                </a:lnTo>
                <a:lnTo>
                  <a:pt x="5609" y="1645"/>
                </a:lnTo>
                <a:lnTo>
                  <a:pt x="5592" y="1635"/>
                </a:lnTo>
                <a:lnTo>
                  <a:pt x="5574" y="1626"/>
                </a:lnTo>
                <a:lnTo>
                  <a:pt x="5557" y="1619"/>
                </a:lnTo>
                <a:lnTo>
                  <a:pt x="5540" y="1612"/>
                </a:lnTo>
                <a:lnTo>
                  <a:pt x="5523" y="1606"/>
                </a:lnTo>
                <a:lnTo>
                  <a:pt x="5505" y="1601"/>
                </a:lnTo>
                <a:lnTo>
                  <a:pt x="5488" y="1597"/>
                </a:lnTo>
                <a:lnTo>
                  <a:pt x="5471" y="1593"/>
                </a:lnTo>
                <a:lnTo>
                  <a:pt x="5454" y="1590"/>
                </a:lnTo>
                <a:lnTo>
                  <a:pt x="5437" y="1589"/>
                </a:lnTo>
                <a:lnTo>
                  <a:pt x="5420" y="1588"/>
                </a:lnTo>
                <a:lnTo>
                  <a:pt x="5404" y="1587"/>
                </a:lnTo>
                <a:lnTo>
                  <a:pt x="5371" y="1588"/>
                </a:lnTo>
                <a:lnTo>
                  <a:pt x="5339" y="1591"/>
                </a:lnTo>
                <a:lnTo>
                  <a:pt x="5308" y="1597"/>
                </a:lnTo>
                <a:lnTo>
                  <a:pt x="5277" y="1603"/>
                </a:lnTo>
                <a:lnTo>
                  <a:pt x="5249" y="1611"/>
                </a:lnTo>
                <a:lnTo>
                  <a:pt x="5221" y="1619"/>
                </a:lnTo>
                <a:lnTo>
                  <a:pt x="5195" y="1628"/>
                </a:lnTo>
                <a:lnTo>
                  <a:pt x="5171" y="1637"/>
                </a:lnTo>
                <a:lnTo>
                  <a:pt x="5127" y="1654"/>
                </a:lnTo>
                <a:lnTo>
                  <a:pt x="5114" y="1659"/>
                </a:lnTo>
                <a:lnTo>
                  <a:pt x="5100" y="1665"/>
                </a:lnTo>
                <a:lnTo>
                  <a:pt x="5086" y="1672"/>
                </a:lnTo>
                <a:lnTo>
                  <a:pt x="5073" y="1680"/>
                </a:lnTo>
                <a:lnTo>
                  <a:pt x="5061" y="1689"/>
                </a:lnTo>
                <a:lnTo>
                  <a:pt x="5049" y="1698"/>
                </a:lnTo>
                <a:lnTo>
                  <a:pt x="5038" y="1709"/>
                </a:lnTo>
                <a:lnTo>
                  <a:pt x="5027" y="1720"/>
                </a:lnTo>
                <a:lnTo>
                  <a:pt x="5015" y="1732"/>
                </a:lnTo>
                <a:lnTo>
                  <a:pt x="5005" y="1746"/>
                </a:lnTo>
                <a:lnTo>
                  <a:pt x="4996" y="1760"/>
                </a:lnTo>
                <a:lnTo>
                  <a:pt x="4987" y="1775"/>
                </a:lnTo>
                <a:lnTo>
                  <a:pt x="4979" y="1790"/>
                </a:lnTo>
                <a:lnTo>
                  <a:pt x="4971" y="1806"/>
                </a:lnTo>
                <a:lnTo>
                  <a:pt x="4963" y="1825"/>
                </a:lnTo>
                <a:lnTo>
                  <a:pt x="4957" y="1842"/>
                </a:lnTo>
                <a:lnTo>
                  <a:pt x="4951" y="1861"/>
                </a:lnTo>
                <a:lnTo>
                  <a:pt x="4944" y="1881"/>
                </a:lnTo>
                <a:lnTo>
                  <a:pt x="4940" y="1901"/>
                </a:lnTo>
                <a:lnTo>
                  <a:pt x="4936" y="1922"/>
                </a:lnTo>
                <a:lnTo>
                  <a:pt x="4932" y="1944"/>
                </a:lnTo>
                <a:lnTo>
                  <a:pt x="4930" y="1967"/>
                </a:lnTo>
                <a:lnTo>
                  <a:pt x="4928" y="1990"/>
                </a:lnTo>
                <a:lnTo>
                  <a:pt x="4927" y="2014"/>
                </a:lnTo>
                <a:lnTo>
                  <a:pt x="4927" y="2039"/>
                </a:lnTo>
                <a:lnTo>
                  <a:pt x="4927" y="2064"/>
                </a:lnTo>
                <a:lnTo>
                  <a:pt x="4928" y="2091"/>
                </a:lnTo>
                <a:lnTo>
                  <a:pt x="4930" y="2117"/>
                </a:lnTo>
                <a:lnTo>
                  <a:pt x="4933" y="2144"/>
                </a:lnTo>
                <a:lnTo>
                  <a:pt x="4937" y="2173"/>
                </a:lnTo>
                <a:lnTo>
                  <a:pt x="4942" y="2201"/>
                </a:lnTo>
                <a:lnTo>
                  <a:pt x="4948" y="2231"/>
                </a:lnTo>
                <a:lnTo>
                  <a:pt x="4949" y="2240"/>
                </a:lnTo>
                <a:lnTo>
                  <a:pt x="4951" y="2249"/>
                </a:lnTo>
                <a:lnTo>
                  <a:pt x="4949" y="2258"/>
                </a:lnTo>
                <a:lnTo>
                  <a:pt x="4948" y="2265"/>
                </a:lnTo>
                <a:lnTo>
                  <a:pt x="4946" y="2273"/>
                </a:lnTo>
                <a:lnTo>
                  <a:pt x="4944" y="2280"/>
                </a:lnTo>
                <a:lnTo>
                  <a:pt x="4938" y="2292"/>
                </a:lnTo>
                <a:lnTo>
                  <a:pt x="4931" y="2305"/>
                </a:lnTo>
                <a:lnTo>
                  <a:pt x="4926" y="2316"/>
                </a:lnTo>
                <a:lnTo>
                  <a:pt x="4922" y="2327"/>
                </a:lnTo>
                <a:lnTo>
                  <a:pt x="4921" y="2332"/>
                </a:lnTo>
                <a:lnTo>
                  <a:pt x="4921" y="2337"/>
                </a:lnTo>
                <a:lnTo>
                  <a:pt x="4926" y="2399"/>
                </a:lnTo>
                <a:lnTo>
                  <a:pt x="4929" y="2436"/>
                </a:lnTo>
                <a:lnTo>
                  <a:pt x="4934" y="2475"/>
                </a:lnTo>
                <a:lnTo>
                  <a:pt x="4938" y="2494"/>
                </a:lnTo>
                <a:lnTo>
                  <a:pt x="4942" y="2513"/>
                </a:lnTo>
                <a:lnTo>
                  <a:pt x="4947" y="2530"/>
                </a:lnTo>
                <a:lnTo>
                  <a:pt x="4954" y="2546"/>
                </a:lnTo>
                <a:lnTo>
                  <a:pt x="4961" y="2561"/>
                </a:lnTo>
                <a:lnTo>
                  <a:pt x="4969" y="2574"/>
                </a:lnTo>
                <a:lnTo>
                  <a:pt x="4974" y="2579"/>
                </a:lnTo>
                <a:lnTo>
                  <a:pt x="4978" y="2585"/>
                </a:lnTo>
                <a:lnTo>
                  <a:pt x="4984" y="2590"/>
                </a:lnTo>
                <a:lnTo>
                  <a:pt x="4989" y="2594"/>
                </a:lnTo>
                <a:lnTo>
                  <a:pt x="4999" y="2597"/>
                </a:lnTo>
                <a:lnTo>
                  <a:pt x="5015" y="2602"/>
                </a:lnTo>
                <a:lnTo>
                  <a:pt x="5031" y="2605"/>
                </a:lnTo>
                <a:lnTo>
                  <a:pt x="5036" y="2606"/>
                </a:lnTo>
                <a:lnTo>
                  <a:pt x="5038" y="2605"/>
                </a:lnTo>
                <a:lnTo>
                  <a:pt x="5055" y="2792"/>
                </a:lnTo>
                <a:lnTo>
                  <a:pt x="5058" y="2800"/>
                </a:lnTo>
                <a:lnTo>
                  <a:pt x="5062" y="2806"/>
                </a:lnTo>
                <a:lnTo>
                  <a:pt x="5070" y="2818"/>
                </a:lnTo>
                <a:lnTo>
                  <a:pt x="5078" y="2828"/>
                </a:lnTo>
                <a:lnTo>
                  <a:pt x="5087" y="2838"/>
                </a:lnTo>
                <a:lnTo>
                  <a:pt x="5097" y="2849"/>
                </a:lnTo>
                <a:lnTo>
                  <a:pt x="5105" y="2861"/>
                </a:lnTo>
                <a:lnTo>
                  <a:pt x="5109" y="2869"/>
                </a:lnTo>
                <a:lnTo>
                  <a:pt x="5112" y="2877"/>
                </a:lnTo>
                <a:lnTo>
                  <a:pt x="5115" y="2887"/>
                </a:lnTo>
                <a:lnTo>
                  <a:pt x="5117" y="2897"/>
                </a:lnTo>
                <a:lnTo>
                  <a:pt x="5071" y="2908"/>
                </a:lnTo>
                <a:lnTo>
                  <a:pt x="5055" y="2942"/>
                </a:lnTo>
                <a:lnTo>
                  <a:pt x="5036" y="2980"/>
                </a:lnTo>
                <a:lnTo>
                  <a:pt x="5026" y="3000"/>
                </a:lnTo>
                <a:lnTo>
                  <a:pt x="5014" y="3020"/>
                </a:lnTo>
                <a:lnTo>
                  <a:pt x="5002" y="3037"/>
                </a:lnTo>
                <a:lnTo>
                  <a:pt x="4990" y="3052"/>
                </a:lnTo>
                <a:lnTo>
                  <a:pt x="5169" y="3128"/>
                </a:lnTo>
                <a:lnTo>
                  <a:pt x="5371" y="3214"/>
                </a:lnTo>
                <a:lnTo>
                  <a:pt x="5394" y="3224"/>
                </a:lnTo>
                <a:lnTo>
                  <a:pt x="5417" y="3233"/>
                </a:lnTo>
                <a:lnTo>
                  <a:pt x="5467" y="3250"/>
                </a:lnTo>
                <a:lnTo>
                  <a:pt x="5517" y="3267"/>
                </a:lnTo>
                <a:lnTo>
                  <a:pt x="5542" y="3277"/>
                </a:lnTo>
                <a:lnTo>
                  <a:pt x="5567" y="3287"/>
                </a:lnTo>
                <a:lnTo>
                  <a:pt x="5593" y="3299"/>
                </a:lnTo>
                <a:lnTo>
                  <a:pt x="5618" y="3311"/>
                </a:lnTo>
                <a:lnTo>
                  <a:pt x="5642" y="3324"/>
                </a:lnTo>
                <a:lnTo>
                  <a:pt x="5667" y="3338"/>
                </a:lnTo>
                <a:lnTo>
                  <a:pt x="5690" y="3354"/>
                </a:lnTo>
                <a:lnTo>
                  <a:pt x="5712" y="3373"/>
                </a:lnTo>
                <a:lnTo>
                  <a:pt x="5734" y="3392"/>
                </a:lnTo>
                <a:lnTo>
                  <a:pt x="5744" y="3402"/>
                </a:lnTo>
                <a:lnTo>
                  <a:pt x="5754" y="3413"/>
                </a:lnTo>
                <a:lnTo>
                  <a:pt x="5763" y="3425"/>
                </a:lnTo>
                <a:lnTo>
                  <a:pt x="5772" y="3438"/>
                </a:lnTo>
                <a:lnTo>
                  <a:pt x="5780" y="3450"/>
                </a:lnTo>
                <a:lnTo>
                  <a:pt x="5788" y="3463"/>
                </a:lnTo>
                <a:lnTo>
                  <a:pt x="5796" y="3477"/>
                </a:lnTo>
                <a:lnTo>
                  <a:pt x="5803" y="3491"/>
                </a:lnTo>
                <a:lnTo>
                  <a:pt x="5810" y="3507"/>
                </a:lnTo>
                <a:lnTo>
                  <a:pt x="5815" y="3523"/>
                </a:lnTo>
                <a:lnTo>
                  <a:pt x="5821" y="3540"/>
                </a:lnTo>
                <a:lnTo>
                  <a:pt x="5821" y="3558"/>
                </a:lnTo>
                <a:lnTo>
                  <a:pt x="5822" y="3635"/>
                </a:lnTo>
                <a:lnTo>
                  <a:pt x="5824" y="3733"/>
                </a:lnTo>
                <a:lnTo>
                  <a:pt x="5825" y="3764"/>
                </a:lnTo>
                <a:lnTo>
                  <a:pt x="6523" y="3764"/>
                </a:lnTo>
                <a:lnTo>
                  <a:pt x="6524" y="3725"/>
                </a:lnTo>
                <a:lnTo>
                  <a:pt x="6524" y="3679"/>
                </a:lnTo>
                <a:lnTo>
                  <a:pt x="6522" y="3582"/>
                </a:lnTo>
                <a:lnTo>
                  <a:pt x="6519" y="3488"/>
                </a:lnTo>
                <a:lnTo>
                  <a:pt x="6518" y="341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8" name="Oval 84">
            <a:extLst>
              <a:ext uri="{FF2B5EF4-FFF2-40B4-BE49-F238E27FC236}">
                <a16:creationId xmlns:a16="http://schemas.microsoft.com/office/drawing/2014/main" id="{455A3926-5EE0-4BB7-96B0-E865F138B976}"/>
              </a:ext>
            </a:extLst>
          </p:cNvPr>
          <p:cNvSpPr>
            <a:spLocks noChangeAspect="1"/>
          </p:cNvSpPr>
          <p:nvPr/>
        </p:nvSpPr>
        <p:spPr>
          <a:xfrm>
            <a:off x="4067835" y="3131983"/>
            <a:ext cx="509141" cy="509141"/>
          </a:xfrm>
          <a:prstGeom prst="ellipse">
            <a:avLst/>
          </a:prstGeom>
          <a:solidFill>
            <a:schemeClr val="accent3"/>
          </a:solidFill>
          <a:ln w="28575" cap="flat" cmpd="sng" algn="ctr">
            <a:solidFill>
              <a:srgbClr val="F4F4F4"/>
            </a:solidFill>
            <a:prstDash val="solid"/>
          </a:ln>
          <a:effectLst/>
        </p:spPr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1853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0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Arial" panose="020B0604020202020204" pitchFamily="34" charset="0"/>
                <a:sym typeface="思源黑体 CN Bold" panose="020B0800000000000000" pitchFamily="34" charset="-122"/>
              </a:rPr>
              <a:t>03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39AC02E-230D-4F12-8E08-5A15C18ED21F}"/>
              </a:ext>
            </a:extLst>
          </p:cNvPr>
          <p:cNvSpPr txBox="1"/>
          <p:nvPr/>
        </p:nvSpPr>
        <p:spPr>
          <a:xfrm>
            <a:off x="2435136" y="1590553"/>
            <a:ext cx="464743" cy="82384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人员</a:t>
            </a:r>
            <a:r>
              <a:rPr lang="en-US" altLang="zh-CN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1</a:t>
            </a:r>
            <a:endParaRPr lang="zh-CN" altLang="en-US" sz="1400" b="1" spc="3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9B07A56-AFDC-4349-88DA-AAAFA71F9FD7}"/>
              </a:ext>
            </a:extLst>
          </p:cNvPr>
          <p:cNvCxnSpPr>
            <a:cxnSpLocks/>
          </p:cNvCxnSpPr>
          <p:nvPr/>
        </p:nvCxnSpPr>
        <p:spPr>
          <a:xfrm rot="5400000">
            <a:off x="2122154" y="2039959"/>
            <a:ext cx="6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9424000E-0841-42AC-A269-E23A1426E8F9}"/>
              </a:ext>
            </a:extLst>
          </p:cNvPr>
          <p:cNvSpPr txBox="1"/>
          <p:nvPr/>
        </p:nvSpPr>
        <p:spPr>
          <a:xfrm>
            <a:off x="5848824" y="1590553"/>
            <a:ext cx="464743" cy="82384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人员</a:t>
            </a:r>
            <a:r>
              <a:rPr lang="en-US" altLang="zh-CN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</a:t>
            </a:r>
            <a:endParaRPr lang="zh-CN" altLang="en-US" sz="1400" b="1" spc="3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7B2300C4-A5DA-4D29-B2CA-1378C72A4CC3}"/>
              </a:ext>
            </a:extLst>
          </p:cNvPr>
          <p:cNvCxnSpPr>
            <a:cxnSpLocks/>
          </p:cNvCxnSpPr>
          <p:nvPr/>
        </p:nvCxnSpPr>
        <p:spPr>
          <a:xfrm rot="5400000">
            <a:off x="5916617" y="2003786"/>
            <a:ext cx="648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FF6B9499-77B0-496E-8C69-DE60DA3C339F}"/>
              </a:ext>
            </a:extLst>
          </p:cNvPr>
          <p:cNvSpPr txBox="1"/>
          <p:nvPr/>
        </p:nvSpPr>
        <p:spPr>
          <a:xfrm>
            <a:off x="6375702" y="1592517"/>
            <a:ext cx="2228030" cy="1047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测试主持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整合测试数据及材料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执行可用性测试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撰写项目实施情况、报告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8B65CAF1-2EC2-4ABB-99DD-F5696A1A6697}"/>
              </a:ext>
            </a:extLst>
          </p:cNvPr>
          <p:cNvSpPr txBox="1"/>
          <p:nvPr/>
        </p:nvSpPr>
        <p:spPr>
          <a:xfrm>
            <a:off x="3936605" y="3609244"/>
            <a:ext cx="1268776" cy="34913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人员</a:t>
            </a:r>
            <a:r>
              <a:rPr lang="en-US" altLang="zh-CN" sz="1400" b="1" spc="3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3</a:t>
            </a:r>
            <a:endParaRPr lang="zh-CN" altLang="en-US" sz="1400" b="1" spc="300" dirty="0">
              <a:solidFill>
                <a:schemeClr val="accent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17B283D-0ACB-402F-99F1-0BB5E36FCC47}"/>
              </a:ext>
            </a:extLst>
          </p:cNvPr>
          <p:cNvSpPr txBox="1"/>
          <p:nvPr/>
        </p:nvSpPr>
        <p:spPr>
          <a:xfrm>
            <a:off x="3914543" y="3954338"/>
            <a:ext cx="2228030" cy="1212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测试主持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整合测试数据及材料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执行可用性测试</a:t>
            </a: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撰写项目实施情况、报告</a:t>
            </a: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AD4B64FB-2D0E-40CB-89BC-7957933BD87A}"/>
              </a:ext>
            </a:extLst>
          </p:cNvPr>
          <p:cNvCxnSpPr>
            <a:cxnSpLocks/>
          </p:cNvCxnSpPr>
          <p:nvPr/>
        </p:nvCxnSpPr>
        <p:spPr>
          <a:xfrm rot="10800000">
            <a:off x="3998405" y="3954338"/>
            <a:ext cx="648000" cy="0"/>
          </a:xfrm>
          <a:prstGeom prst="line">
            <a:avLst/>
          </a:prstGeom>
          <a:ln w="28575">
            <a:solidFill>
              <a:srgbClr val="0D85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98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6CB17C-DA4A-0CE2-5F1C-63E8FFD2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AB44C-F035-E535-E3A7-853C8DF364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/>
              <a:t>项目开展情况</a:t>
            </a:r>
          </a:p>
        </p:txBody>
      </p:sp>
    </p:spTree>
    <p:extLst>
      <p:ext uri="{BB962C8B-B14F-4D97-AF65-F5344CB8AC3E}">
        <p14:creationId xmlns:p14="http://schemas.microsoft.com/office/powerpoint/2010/main" val="2249716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C08E0AD5-2E97-4685-BEE9-FE1653D4C159}"/>
              </a:ext>
            </a:extLst>
          </p:cNvPr>
          <p:cNvCxnSpPr>
            <a:cxnSpLocks/>
          </p:cNvCxnSpPr>
          <p:nvPr/>
        </p:nvCxnSpPr>
        <p:spPr>
          <a:xfrm rot="5400000">
            <a:off x="3901916" y="2320247"/>
            <a:ext cx="792000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771E32D1-B89F-4C3A-96E4-1AFBB8CA429F}"/>
              </a:ext>
            </a:extLst>
          </p:cNvPr>
          <p:cNvCxnSpPr>
            <a:cxnSpLocks/>
          </p:cNvCxnSpPr>
          <p:nvPr/>
        </p:nvCxnSpPr>
        <p:spPr>
          <a:xfrm rot="5400000">
            <a:off x="5760951" y="3128566"/>
            <a:ext cx="792000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5FF0E9D2-6B1A-495B-ACA2-4742D7C9D292}"/>
              </a:ext>
            </a:extLst>
          </p:cNvPr>
          <p:cNvCxnSpPr>
            <a:cxnSpLocks/>
          </p:cNvCxnSpPr>
          <p:nvPr/>
        </p:nvCxnSpPr>
        <p:spPr>
          <a:xfrm rot="5400000">
            <a:off x="1955755" y="3128566"/>
            <a:ext cx="792000" cy="0"/>
          </a:xfrm>
          <a:prstGeom prst="line">
            <a:avLst/>
          </a:prstGeom>
          <a:ln w="1905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382609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测试进度安排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D85F3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2.1</a:t>
            </a:r>
            <a:endParaRPr lang="zh-CN" altLang="en-US" sz="2000" b="1" dirty="0">
              <a:solidFill>
                <a:srgbClr val="0D85F3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D60E7BA6-8470-487E-AD0B-65DD908D79BE}"/>
              </a:ext>
            </a:extLst>
          </p:cNvPr>
          <p:cNvSpPr txBox="1"/>
          <p:nvPr/>
        </p:nvSpPr>
        <p:spPr>
          <a:xfrm>
            <a:off x="2357049" y="3703664"/>
            <a:ext cx="2640257" cy="792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熟悉项目背景、决定测试形式、方法及任务、编写测试指引和记录表、招募被试客户、竞品分析。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D269721-DD1D-4EBE-9E0F-6FAE3244EF94}"/>
              </a:ext>
            </a:extLst>
          </p:cNvPr>
          <p:cNvSpPr txBox="1"/>
          <p:nvPr/>
        </p:nvSpPr>
        <p:spPr>
          <a:xfrm>
            <a:off x="4297916" y="934641"/>
            <a:ext cx="2640257" cy="792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欢迎被试客户和自我介绍、访谈被试客户期望和经验、执行测试任务、深访、总结。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C8236-D511-435C-83B6-E8CFC5B7D859}"/>
              </a:ext>
            </a:extLst>
          </p:cNvPr>
          <p:cNvSpPr txBox="1"/>
          <p:nvPr/>
        </p:nvSpPr>
        <p:spPr>
          <a:xfrm>
            <a:off x="6156950" y="3703664"/>
            <a:ext cx="2323114" cy="7926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整合记录表、发现点分析、项目实施情况、提交测试报告</a:t>
            </a:r>
            <a:r>
              <a:rPr lang="en-US" altLang="zh-CN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ppt</a:t>
            </a:r>
            <a:r>
              <a:rPr lang="zh-CN" altLang="en-US" sz="12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、撰写项目总结。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F7501A3F-5773-4CC7-8E3B-0120C6687A2D}"/>
              </a:ext>
            </a:extLst>
          </p:cNvPr>
          <p:cNvCxnSpPr>
            <a:cxnSpLocks/>
          </p:cNvCxnSpPr>
          <p:nvPr/>
        </p:nvCxnSpPr>
        <p:spPr>
          <a:xfrm>
            <a:off x="839973" y="2732566"/>
            <a:ext cx="7464055" cy="0"/>
          </a:xfrm>
          <a:prstGeom prst="straightConnector1">
            <a:avLst/>
          </a:prstGeom>
          <a:ln w="5715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E8E2CB20-AC35-406C-934F-385048061848}"/>
              </a:ext>
            </a:extLst>
          </p:cNvPr>
          <p:cNvSpPr/>
          <p:nvPr/>
        </p:nvSpPr>
        <p:spPr>
          <a:xfrm>
            <a:off x="7674679" y="2371059"/>
            <a:ext cx="723014" cy="7230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05D125ED-1E82-40E5-BF3E-6BFF939228D3}"/>
              </a:ext>
            </a:extLst>
          </p:cNvPr>
          <p:cNvSpPr/>
          <p:nvPr/>
        </p:nvSpPr>
        <p:spPr>
          <a:xfrm>
            <a:off x="581408" y="2371059"/>
            <a:ext cx="723014" cy="7230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69799CF-7117-465C-B775-AA2C82944FF4}"/>
              </a:ext>
            </a:extLst>
          </p:cNvPr>
          <p:cNvSpPr txBox="1"/>
          <p:nvPr/>
        </p:nvSpPr>
        <p:spPr>
          <a:xfrm>
            <a:off x="613307" y="2547900"/>
            <a:ext cx="786040" cy="340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START</a:t>
            </a:r>
            <a:endParaRPr lang="zh-CN" altLang="en-US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22D522C-895F-499E-BAB5-37141C789A21}"/>
              </a:ext>
            </a:extLst>
          </p:cNvPr>
          <p:cNvSpPr txBox="1"/>
          <p:nvPr/>
        </p:nvSpPr>
        <p:spPr>
          <a:xfrm>
            <a:off x="7743397" y="2547900"/>
            <a:ext cx="786040" cy="340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>
                <a:solidFill>
                  <a:schemeClr val="bg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STOP</a:t>
            </a:r>
            <a:endParaRPr lang="zh-CN" altLang="en-US" sz="1200" b="1" dirty="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6" name="箭头: V 形 35">
            <a:extLst>
              <a:ext uri="{FF2B5EF4-FFF2-40B4-BE49-F238E27FC236}">
                <a16:creationId xmlns:a16="http://schemas.microsoft.com/office/drawing/2014/main" id="{C98D7186-4E2C-42AD-8439-4AD10B3515CD}"/>
              </a:ext>
            </a:extLst>
          </p:cNvPr>
          <p:cNvSpPr/>
          <p:nvPr/>
        </p:nvSpPr>
        <p:spPr>
          <a:xfrm>
            <a:off x="2055137" y="2525231"/>
            <a:ext cx="744279" cy="4146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FE8390D9-3ECB-4CE0-8988-B46F4177F6C3}"/>
              </a:ext>
            </a:extLst>
          </p:cNvPr>
          <p:cNvSpPr/>
          <p:nvPr/>
        </p:nvSpPr>
        <p:spPr>
          <a:xfrm>
            <a:off x="3925777" y="2525231"/>
            <a:ext cx="744279" cy="4146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8" name="箭头: V 形 37">
            <a:extLst>
              <a:ext uri="{FF2B5EF4-FFF2-40B4-BE49-F238E27FC236}">
                <a16:creationId xmlns:a16="http://schemas.microsoft.com/office/drawing/2014/main" id="{AEA64451-11EF-449F-A6DF-2B24D2D534DB}"/>
              </a:ext>
            </a:extLst>
          </p:cNvPr>
          <p:cNvSpPr/>
          <p:nvPr/>
        </p:nvSpPr>
        <p:spPr>
          <a:xfrm>
            <a:off x="5944658" y="2525231"/>
            <a:ext cx="744279" cy="41467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324155E-5B72-463E-82B6-CDA9752C41A7}"/>
              </a:ext>
            </a:extLst>
          </p:cNvPr>
          <p:cNvSpPr txBox="1"/>
          <p:nvPr/>
        </p:nvSpPr>
        <p:spPr>
          <a:xfrm>
            <a:off x="2351755" y="3263579"/>
            <a:ext cx="2859455" cy="3814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前期</a:t>
            </a:r>
            <a:r>
              <a:rPr lang="zh-CN" altLang="en-US" sz="14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准备阶段</a:t>
            </a:r>
            <a:endParaRPr lang="zh-CN" altLang="en-US" sz="14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FBB75B2C-AEED-4C96-BDB7-FE97B4D377BD}"/>
              </a:ext>
            </a:extLst>
          </p:cNvPr>
          <p:cNvSpPr txBox="1"/>
          <p:nvPr/>
        </p:nvSpPr>
        <p:spPr>
          <a:xfrm>
            <a:off x="6150945" y="3337253"/>
            <a:ext cx="2059077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4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分析</a:t>
            </a:r>
            <a:r>
              <a:rPr lang="zh-CN" altLang="en-US" sz="14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及项目</a:t>
            </a:r>
            <a:r>
              <a:rPr lang="zh-CN" altLang="en-US" sz="14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总结阶段</a:t>
            </a:r>
            <a:endParaRPr lang="en-US" altLang="zh-CN" sz="14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CB75C0E-3A8E-498D-AD22-6FDDACAA4C71}"/>
              </a:ext>
            </a:extLst>
          </p:cNvPr>
          <p:cNvSpPr txBox="1"/>
          <p:nvPr/>
        </p:nvSpPr>
        <p:spPr>
          <a:xfrm>
            <a:off x="4304463" y="1746809"/>
            <a:ext cx="2859455" cy="3814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测试执行阶段</a:t>
            </a:r>
            <a:endParaRPr lang="zh-CN" altLang="en-US" sz="14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6E860486-2BD3-4433-A87E-FC0E560D14C0}"/>
              </a:ext>
            </a:extLst>
          </p:cNvPr>
          <p:cNvSpPr/>
          <p:nvPr/>
        </p:nvSpPr>
        <p:spPr>
          <a:xfrm>
            <a:off x="544275" y="2331286"/>
            <a:ext cx="797280" cy="7972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01457B1F-190E-4250-923A-E67370075113}"/>
              </a:ext>
            </a:extLst>
          </p:cNvPr>
          <p:cNvSpPr/>
          <p:nvPr/>
        </p:nvSpPr>
        <p:spPr>
          <a:xfrm>
            <a:off x="7639584" y="2330880"/>
            <a:ext cx="797280" cy="7972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49" name="箭头: V 形 48">
            <a:extLst>
              <a:ext uri="{FF2B5EF4-FFF2-40B4-BE49-F238E27FC236}">
                <a16:creationId xmlns:a16="http://schemas.microsoft.com/office/drawing/2014/main" id="{E0D6C518-F685-4CA4-A5CC-3480D85D0BED}"/>
              </a:ext>
            </a:extLst>
          </p:cNvPr>
          <p:cNvSpPr/>
          <p:nvPr/>
        </p:nvSpPr>
        <p:spPr>
          <a:xfrm>
            <a:off x="1983734" y="2488638"/>
            <a:ext cx="855158" cy="476445"/>
          </a:xfrm>
          <a:prstGeom prst="chevron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0" name="箭头: V 形 49">
            <a:extLst>
              <a:ext uri="{FF2B5EF4-FFF2-40B4-BE49-F238E27FC236}">
                <a16:creationId xmlns:a16="http://schemas.microsoft.com/office/drawing/2014/main" id="{A89A2A77-AB73-4E07-98C4-BE1E3E73B72B}"/>
              </a:ext>
            </a:extLst>
          </p:cNvPr>
          <p:cNvSpPr/>
          <p:nvPr/>
        </p:nvSpPr>
        <p:spPr>
          <a:xfrm>
            <a:off x="3848073" y="2483284"/>
            <a:ext cx="855158" cy="476445"/>
          </a:xfrm>
          <a:prstGeom prst="chevron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7077F06-21AE-4C05-B53C-EA5CB5963C01}"/>
              </a:ext>
            </a:extLst>
          </p:cNvPr>
          <p:cNvSpPr/>
          <p:nvPr/>
        </p:nvSpPr>
        <p:spPr>
          <a:xfrm>
            <a:off x="5870891" y="2483284"/>
            <a:ext cx="855158" cy="476445"/>
          </a:xfrm>
          <a:prstGeom prst="chevron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9186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AD2B9BC0-37E3-274B-7437-E047477DC59C}"/>
              </a:ext>
            </a:extLst>
          </p:cNvPr>
          <p:cNvSpPr/>
          <p:nvPr/>
        </p:nvSpPr>
        <p:spPr>
          <a:xfrm rot="5400000">
            <a:off x="2239226" y="1189875"/>
            <a:ext cx="1308330" cy="182386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443797"/>
            <a:ext cx="3237868" cy="4001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测试研究内容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2.2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3A810C2-EE2C-413C-9A0E-57EB6277D246}"/>
              </a:ext>
            </a:extLst>
          </p:cNvPr>
          <p:cNvSpPr/>
          <p:nvPr/>
        </p:nvSpPr>
        <p:spPr>
          <a:xfrm>
            <a:off x="740231" y="1017245"/>
            <a:ext cx="7705035" cy="6251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zh-CN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</a:t>
            </a:r>
            <a:r>
              <a:rPr lang="zh-CN" altLang="zh-CN" sz="14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内容</a:t>
            </a:r>
            <a:r>
              <a:rPr lang="zh-CN" altLang="zh-CN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主要包括</a:t>
            </a: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四大功能</a:t>
            </a:r>
            <a:r>
              <a:rPr lang="zh-CN" altLang="zh-CN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。</a:t>
            </a: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主要入口</a:t>
            </a:r>
            <a:r>
              <a:rPr lang="zh-CN" altLang="en-US" sz="14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如下：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6EC7894-DBA6-46D7-989D-FF1D4A5D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3" y="1537227"/>
            <a:ext cx="1963258" cy="1308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6A0AAB49-C15E-40F7-9171-15836F709052}"/>
              </a:ext>
            </a:extLst>
          </p:cNvPr>
          <p:cNvSpPr/>
          <p:nvPr/>
        </p:nvSpPr>
        <p:spPr>
          <a:xfrm>
            <a:off x="1365834" y="2872588"/>
            <a:ext cx="2692275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9875" lvl="0" algn="ctr">
              <a:defRPr/>
            </a:pPr>
            <a:r>
              <a:rPr lang="zh-CN" altLang="en-US" sz="1400" b="1" kern="10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登录入口</a:t>
            </a:r>
            <a:endParaRPr lang="en-US" altLang="zh-CN" sz="1400" b="1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9EA08F8-E600-4E86-9110-691C82E9C7AD}"/>
              </a:ext>
            </a:extLst>
          </p:cNvPr>
          <p:cNvSpPr/>
          <p:nvPr/>
        </p:nvSpPr>
        <p:spPr>
          <a:xfrm>
            <a:off x="5161392" y="2872588"/>
            <a:ext cx="2174147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9875" lvl="0" algn="ctr">
              <a:defRPr/>
            </a:pPr>
            <a:r>
              <a:rPr lang="zh-CN" altLang="en-US" sz="1400" b="1" kern="10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查询入口</a:t>
            </a:r>
            <a:endParaRPr lang="en-US" altLang="zh-CN" sz="1400" b="1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175ADA6-D2BE-4B2F-B5F6-0717F5D1433D}"/>
              </a:ext>
            </a:extLst>
          </p:cNvPr>
          <p:cNvSpPr/>
          <p:nvPr/>
        </p:nvSpPr>
        <p:spPr>
          <a:xfrm>
            <a:off x="1618617" y="4759326"/>
            <a:ext cx="2186708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9875" lvl="0" algn="ctr">
              <a:defRPr/>
            </a:pPr>
            <a:r>
              <a:rPr lang="zh-CN" altLang="en-US" sz="1400" b="1" kern="10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账户入口</a:t>
            </a:r>
            <a:endParaRPr lang="en-US" altLang="zh-CN" sz="1400" b="1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012C645-39D5-4EEF-85F6-3BF21E655042}"/>
              </a:ext>
            </a:extLst>
          </p:cNvPr>
          <p:cNvSpPr/>
          <p:nvPr/>
        </p:nvSpPr>
        <p:spPr>
          <a:xfrm>
            <a:off x="5452407" y="4759326"/>
            <a:ext cx="1759121" cy="2769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69875" lvl="0" algn="ctr">
              <a:defRPr/>
            </a:pPr>
            <a:r>
              <a:rPr lang="zh-CN" altLang="en-US" sz="1400" b="1" kern="100">
                <a:solidFill>
                  <a:prstClr val="black">
                    <a:lumMod val="65000"/>
                    <a:lumOff val="35000"/>
                  </a:prst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思源黑体 CN Bold" panose="020B0800000000000000" pitchFamily="34" charset="-122"/>
              </a:rPr>
              <a:t>详情入口</a:t>
            </a:r>
            <a:endParaRPr lang="en-US" altLang="zh-CN" sz="1400" b="1" kern="100" dirty="0">
              <a:solidFill>
                <a:prstClr val="black">
                  <a:lumMod val="65000"/>
                  <a:lumOff val="35000"/>
                </a:prst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F5227DE-A3F4-D7A0-858B-C8004B3DA2FA}"/>
              </a:ext>
            </a:extLst>
          </p:cNvPr>
          <p:cNvSpPr/>
          <p:nvPr/>
        </p:nvSpPr>
        <p:spPr>
          <a:xfrm rot="5400000">
            <a:off x="5883859" y="1189875"/>
            <a:ext cx="1308330" cy="182386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AF98D0-A9CA-CB99-A394-E18B32CBA7FA}"/>
              </a:ext>
            </a:extLst>
          </p:cNvPr>
          <p:cNvSpPr/>
          <p:nvPr/>
        </p:nvSpPr>
        <p:spPr>
          <a:xfrm rot="5400000">
            <a:off x="2239226" y="3096290"/>
            <a:ext cx="1308330" cy="182386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72B2F91-8F48-C4AC-FDC5-BEBC52008396}"/>
              </a:ext>
            </a:extLst>
          </p:cNvPr>
          <p:cNvSpPr/>
          <p:nvPr/>
        </p:nvSpPr>
        <p:spPr>
          <a:xfrm rot="5400000">
            <a:off x="5883859" y="3096290"/>
            <a:ext cx="1308330" cy="182386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7449E3FE-418E-4AD4-98B5-ECA0AB73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81" y="1537227"/>
            <a:ext cx="1963258" cy="1308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7610C30-FA80-068B-4267-1CCD6F859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4" y="3440137"/>
            <a:ext cx="1963258" cy="1308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B2E9323-F769-8A30-67D9-484CD1771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282" y="3440137"/>
            <a:ext cx="1963258" cy="1308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915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878130E-043E-4E86-953B-6D2393C8E70A}"/>
              </a:ext>
            </a:extLst>
          </p:cNvPr>
          <p:cNvSpPr/>
          <p:nvPr/>
        </p:nvSpPr>
        <p:spPr>
          <a:xfrm rot="2196818">
            <a:off x="516452" y="317658"/>
            <a:ext cx="561159" cy="56115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9D8B80-A0A2-4036-8BA8-9264B1C54570}"/>
              </a:ext>
            </a:extLst>
          </p:cNvPr>
          <p:cNvSpPr txBox="1"/>
          <p:nvPr/>
        </p:nvSpPr>
        <p:spPr>
          <a:xfrm>
            <a:off x="1189588" y="391155"/>
            <a:ext cx="3237868" cy="5053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zh-CN" altLang="en-US" sz="2000" b="1" spc="300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测试主要方法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A621CD-BC0E-4F81-8752-14A03ECB32E8}"/>
              </a:ext>
            </a:extLst>
          </p:cNvPr>
          <p:cNvSpPr txBox="1"/>
          <p:nvPr/>
        </p:nvSpPr>
        <p:spPr>
          <a:xfrm>
            <a:off x="511725" y="372514"/>
            <a:ext cx="613144" cy="505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2.3</a:t>
            </a:r>
            <a:endParaRPr lang="zh-CN" altLang="en-US" sz="2000" b="1" dirty="0">
              <a:solidFill>
                <a:schemeClr val="accent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85F4CFD-C399-4A23-9245-64CB466D84A7}"/>
              </a:ext>
            </a:extLst>
          </p:cNvPr>
          <p:cNvCxnSpPr/>
          <p:nvPr/>
        </p:nvCxnSpPr>
        <p:spPr>
          <a:xfrm>
            <a:off x="839973" y="990794"/>
            <a:ext cx="1872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E3A810C2-EE2C-413C-9A0E-57EB6277D246}"/>
              </a:ext>
            </a:extLst>
          </p:cNvPr>
          <p:cNvSpPr/>
          <p:nvPr/>
        </p:nvSpPr>
        <p:spPr>
          <a:xfrm>
            <a:off x="740231" y="1017245"/>
            <a:ext cx="7705035" cy="38145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  <a:spcBef>
                <a:spcPts val="1333"/>
              </a:spcBef>
              <a:buNone/>
            </a:pPr>
            <a:r>
              <a:rPr lang="zh-CN" altLang="en-US" sz="140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测试</a:t>
            </a:r>
            <a:r>
              <a:rPr lang="zh-CN" altLang="en-US" sz="1400" dirty="0">
                <a:solidFill>
                  <a:schemeClr val="accent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按照数据收集与分析两个途径选取了具有针对性的研究方法。</a:t>
            </a:r>
          </a:p>
        </p:txBody>
      </p:sp>
      <p:sp>
        <p:nvSpPr>
          <p:cNvPr id="15" name="Rectangle 79">
            <a:extLst>
              <a:ext uri="{FF2B5EF4-FFF2-40B4-BE49-F238E27FC236}">
                <a16:creationId xmlns:a16="http://schemas.microsoft.com/office/drawing/2014/main" id="{F1CCCBBE-D69D-48B2-B3E6-0545DCBF9477}"/>
              </a:ext>
            </a:extLst>
          </p:cNvPr>
          <p:cNvSpPr/>
          <p:nvPr/>
        </p:nvSpPr>
        <p:spPr>
          <a:xfrm>
            <a:off x="839973" y="3604070"/>
            <a:ext cx="7406614" cy="1092621"/>
          </a:xfrm>
          <a:prstGeom prst="rect">
            <a:avLst/>
          </a:prstGeom>
          <a:solidFill>
            <a:srgbClr val="DCDCD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47780">
              <a:spcAft>
                <a:spcPts val="347"/>
              </a:spcAft>
              <a:defRPr/>
            </a:pPr>
            <a:endParaRPr lang="en-US" altLang="en-US" sz="1400" kern="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6" name="Rectangle 79">
            <a:extLst>
              <a:ext uri="{FF2B5EF4-FFF2-40B4-BE49-F238E27FC236}">
                <a16:creationId xmlns:a16="http://schemas.microsoft.com/office/drawing/2014/main" id="{BA3551E0-930D-45ED-A584-420EF2ADFA28}"/>
              </a:ext>
            </a:extLst>
          </p:cNvPr>
          <p:cNvSpPr/>
          <p:nvPr/>
        </p:nvSpPr>
        <p:spPr>
          <a:xfrm>
            <a:off x="839973" y="2295504"/>
            <a:ext cx="7406614" cy="1110347"/>
          </a:xfrm>
          <a:prstGeom prst="rect">
            <a:avLst/>
          </a:prstGeom>
          <a:solidFill>
            <a:srgbClr val="DCDCDC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47780">
              <a:spcAft>
                <a:spcPts val="347"/>
              </a:spcAft>
              <a:defRPr/>
            </a:pPr>
            <a:endParaRPr lang="en-US" altLang="en-US" sz="1400" kern="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EB5471F-6986-40C8-BF8C-44131E218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3327" y="3874420"/>
            <a:ext cx="1065225" cy="5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065" tIns="57031" rIns="114065" bIns="57031" anchor="ctr">
            <a:noAutofit/>
          </a:bodyPr>
          <a:lstStyle>
            <a:lvl1pPr defTabSz="11382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rgbClr val="7F7F7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视觉设计风格偏好</a:t>
            </a:r>
            <a:endParaRPr lang="en-US" altLang="en-US" sz="1400" b="1" dirty="0">
              <a:solidFill>
                <a:srgbClr val="7F7F7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0BC2CA4-7FFE-420E-91F2-5FF302577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750" y="2591586"/>
            <a:ext cx="1218318" cy="54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065" tIns="57031" rIns="114065" bIns="57031" anchor="ctr">
            <a:noAutofit/>
          </a:bodyPr>
          <a:lstStyle>
            <a:lvl1pPr defTabSz="113823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113823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113823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rgbClr val="7F7F7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界面可用性问题发现</a:t>
            </a:r>
            <a:endParaRPr lang="en-US" altLang="en-US" sz="1400" b="1" dirty="0">
              <a:solidFill>
                <a:srgbClr val="7F7F7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19" name="Rectangle 53">
            <a:extLst>
              <a:ext uri="{FF2B5EF4-FFF2-40B4-BE49-F238E27FC236}">
                <a16:creationId xmlns:a16="http://schemas.microsoft.com/office/drawing/2014/main" id="{343465C1-72FB-452D-AAC6-C1BC535E3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194" y="2551665"/>
            <a:ext cx="1020102" cy="2997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209550" indent="-209550"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None/>
            </a:pPr>
            <a:r>
              <a:rPr lang="zh-CN" altLang="en-US" sz="1400" b="1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深度访谈</a:t>
            </a:r>
            <a:endParaRPr lang="en-US" altLang="zh-CN" sz="1400" b="1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498E68F-531F-4B73-AD3E-5508F0FB5184}"/>
              </a:ext>
            </a:extLst>
          </p:cNvPr>
          <p:cNvSpPr/>
          <p:nvPr/>
        </p:nvSpPr>
        <p:spPr>
          <a:xfrm>
            <a:off x="1020464" y="3812742"/>
            <a:ext cx="657506" cy="65750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47780">
              <a:defRPr/>
            </a:pPr>
            <a:endParaRPr lang="zh-CN" altLang="en-US" sz="1400" b="1" kern="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163CF29E-4BA4-42A8-BCAB-24EDF24BE875}"/>
              </a:ext>
            </a:extLst>
          </p:cNvPr>
          <p:cNvSpPr/>
          <p:nvPr/>
        </p:nvSpPr>
        <p:spPr>
          <a:xfrm>
            <a:off x="1020464" y="2521118"/>
            <a:ext cx="657506" cy="657506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47780">
              <a:defRPr/>
            </a:pPr>
            <a:endParaRPr lang="zh-CN" altLang="en-US" sz="1400" b="1" kern="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grpSp>
        <p:nvGrpSpPr>
          <p:cNvPr id="22" name="组合 40">
            <a:extLst>
              <a:ext uri="{FF2B5EF4-FFF2-40B4-BE49-F238E27FC236}">
                <a16:creationId xmlns:a16="http://schemas.microsoft.com/office/drawing/2014/main" id="{E0116B9B-8DF9-4913-91A7-CAAB5331A8EC}"/>
              </a:ext>
            </a:extLst>
          </p:cNvPr>
          <p:cNvGrpSpPr/>
          <p:nvPr/>
        </p:nvGrpSpPr>
        <p:grpSpPr>
          <a:xfrm>
            <a:off x="1213597" y="3924448"/>
            <a:ext cx="275441" cy="424571"/>
            <a:chOff x="3113088" y="5980113"/>
            <a:chExt cx="404813" cy="627063"/>
          </a:xfrm>
          <a:solidFill>
            <a:sysClr val="window" lastClr="FFFFFF"/>
          </a:solidFill>
        </p:grpSpPr>
        <p:sp>
          <p:nvSpPr>
            <p:cNvPr id="23" name="Freeform 334">
              <a:extLst>
                <a:ext uri="{FF2B5EF4-FFF2-40B4-BE49-F238E27FC236}">
                  <a16:creationId xmlns:a16="http://schemas.microsoft.com/office/drawing/2014/main" id="{B278B48F-2635-4026-8C86-302CBA04F0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13088" y="5980113"/>
              <a:ext cx="404813" cy="627063"/>
            </a:xfrm>
            <a:custGeom>
              <a:avLst/>
              <a:gdLst>
                <a:gd name="T0" fmla="*/ 259 w 518"/>
                <a:gd name="T1" fmla="*/ 0 h 804"/>
                <a:gd name="T2" fmla="*/ 2 w 518"/>
                <a:gd name="T3" fmla="*/ 284 h 804"/>
                <a:gd name="T4" fmla="*/ 120 w 518"/>
                <a:gd name="T5" fmla="*/ 628 h 804"/>
                <a:gd name="T6" fmla="*/ 198 w 518"/>
                <a:gd name="T7" fmla="*/ 649 h 804"/>
                <a:gd name="T8" fmla="*/ 122 w 518"/>
                <a:gd name="T9" fmla="*/ 671 h 804"/>
                <a:gd name="T10" fmla="*/ 134 w 518"/>
                <a:gd name="T11" fmla="*/ 691 h 804"/>
                <a:gd name="T12" fmla="*/ 122 w 518"/>
                <a:gd name="T13" fmla="*/ 712 h 804"/>
                <a:gd name="T14" fmla="*/ 134 w 518"/>
                <a:gd name="T15" fmla="*/ 732 h 804"/>
                <a:gd name="T16" fmla="*/ 182 w 518"/>
                <a:gd name="T17" fmla="*/ 781 h 804"/>
                <a:gd name="T18" fmla="*/ 302 w 518"/>
                <a:gd name="T19" fmla="*/ 804 h 804"/>
                <a:gd name="T20" fmla="*/ 395 w 518"/>
                <a:gd name="T21" fmla="*/ 732 h 804"/>
                <a:gd name="T22" fmla="*/ 385 w 518"/>
                <a:gd name="T23" fmla="*/ 712 h 804"/>
                <a:gd name="T24" fmla="*/ 396 w 518"/>
                <a:gd name="T25" fmla="*/ 691 h 804"/>
                <a:gd name="T26" fmla="*/ 385 w 518"/>
                <a:gd name="T27" fmla="*/ 671 h 804"/>
                <a:gd name="T28" fmla="*/ 396 w 518"/>
                <a:gd name="T29" fmla="*/ 649 h 804"/>
                <a:gd name="T30" fmla="*/ 327 w 518"/>
                <a:gd name="T31" fmla="*/ 628 h 804"/>
                <a:gd name="T32" fmla="*/ 415 w 518"/>
                <a:gd name="T33" fmla="*/ 514 h 804"/>
                <a:gd name="T34" fmla="*/ 518 w 518"/>
                <a:gd name="T35" fmla="*/ 259 h 804"/>
                <a:gd name="T36" fmla="*/ 262 w 518"/>
                <a:gd name="T37" fmla="*/ 453 h 804"/>
                <a:gd name="T38" fmla="*/ 257 w 518"/>
                <a:gd name="T39" fmla="*/ 583 h 804"/>
                <a:gd name="T40" fmla="*/ 256 w 518"/>
                <a:gd name="T41" fmla="*/ 649 h 804"/>
                <a:gd name="T42" fmla="*/ 267 w 518"/>
                <a:gd name="T43" fmla="*/ 628 h 804"/>
                <a:gd name="T44" fmla="*/ 256 w 518"/>
                <a:gd name="T45" fmla="*/ 649 h 804"/>
                <a:gd name="T46" fmla="*/ 469 w 518"/>
                <a:gd name="T47" fmla="*/ 300 h 804"/>
                <a:gd name="T48" fmla="*/ 379 w 518"/>
                <a:gd name="T49" fmla="*/ 486 h 804"/>
                <a:gd name="T50" fmla="*/ 327 w 518"/>
                <a:gd name="T51" fmla="*/ 583 h 804"/>
                <a:gd name="T52" fmla="*/ 330 w 518"/>
                <a:gd name="T53" fmla="*/ 453 h 804"/>
                <a:gd name="T54" fmla="*/ 332 w 518"/>
                <a:gd name="T55" fmla="*/ 453 h 804"/>
                <a:gd name="T56" fmla="*/ 344 w 518"/>
                <a:gd name="T57" fmla="*/ 253 h 804"/>
                <a:gd name="T58" fmla="*/ 294 w 518"/>
                <a:gd name="T59" fmla="*/ 227 h 804"/>
                <a:gd name="T60" fmla="*/ 312 w 518"/>
                <a:gd name="T61" fmla="*/ 243 h 804"/>
                <a:gd name="T62" fmla="*/ 300 w 518"/>
                <a:gd name="T63" fmla="*/ 271 h 804"/>
                <a:gd name="T64" fmla="*/ 269 w 518"/>
                <a:gd name="T65" fmla="*/ 249 h 804"/>
                <a:gd name="T66" fmla="*/ 268 w 518"/>
                <a:gd name="T67" fmla="*/ 226 h 804"/>
                <a:gd name="T68" fmla="*/ 245 w 518"/>
                <a:gd name="T69" fmla="*/ 246 h 804"/>
                <a:gd name="T70" fmla="*/ 245 w 518"/>
                <a:gd name="T71" fmla="*/ 334 h 804"/>
                <a:gd name="T72" fmla="*/ 226 w 518"/>
                <a:gd name="T73" fmla="*/ 254 h 804"/>
                <a:gd name="T74" fmla="*/ 223 w 518"/>
                <a:gd name="T75" fmla="*/ 227 h 804"/>
                <a:gd name="T76" fmla="*/ 199 w 518"/>
                <a:gd name="T77" fmla="*/ 230 h 804"/>
                <a:gd name="T78" fmla="*/ 158 w 518"/>
                <a:gd name="T79" fmla="*/ 451 h 804"/>
                <a:gd name="T80" fmla="*/ 185 w 518"/>
                <a:gd name="T81" fmla="*/ 453 h 804"/>
                <a:gd name="T82" fmla="*/ 192 w 518"/>
                <a:gd name="T83" fmla="*/ 454 h 804"/>
                <a:gd name="T84" fmla="*/ 167 w 518"/>
                <a:gd name="T85" fmla="*/ 583 h 804"/>
                <a:gd name="T86" fmla="*/ 48 w 518"/>
                <a:gd name="T87" fmla="*/ 300 h 804"/>
                <a:gd name="T88" fmla="*/ 46 w 518"/>
                <a:gd name="T89" fmla="*/ 270 h 804"/>
                <a:gd name="T90" fmla="*/ 259 w 518"/>
                <a:gd name="T91" fmla="*/ 45 h 804"/>
                <a:gd name="T92" fmla="*/ 473 w 518"/>
                <a:gd name="T93" fmla="*/ 27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804">
                  <a:moveTo>
                    <a:pt x="518" y="259"/>
                  </a:moveTo>
                  <a:cubicBezTo>
                    <a:pt x="518" y="116"/>
                    <a:pt x="402" y="0"/>
                    <a:pt x="259" y="0"/>
                  </a:cubicBezTo>
                  <a:cubicBezTo>
                    <a:pt x="116" y="0"/>
                    <a:pt x="0" y="116"/>
                    <a:pt x="0" y="259"/>
                  </a:cubicBezTo>
                  <a:cubicBezTo>
                    <a:pt x="0" y="268"/>
                    <a:pt x="1" y="276"/>
                    <a:pt x="2" y="284"/>
                  </a:cubicBezTo>
                  <a:cubicBezTo>
                    <a:pt x="0" y="287"/>
                    <a:pt x="6" y="388"/>
                    <a:pt x="104" y="514"/>
                  </a:cubicBezTo>
                  <a:cubicBezTo>
                    <a:pt x="132" y="552"/>
                    <a:pt x="120" y="628"/>
                    <a:pt x="120" y="628"/>
                  </a:cubicBezTo>
                  <a:cubicBezTo>
                    <a:pt x="146" y="628"/>
                    <a:pt x="171" y="628"/>
                    <a:pt x="197" y="628"/>
                  </a:cubicBezTo>
                  <a:cubicBezTo>
                    <a:pt x="198" y="649"/>
                    <a:pt x="198" y="649"/>
                    <a:pt x="198" y="649"/>
                  </a:cubicBezTo>
                  <a:cubicBezTo>
                    <a:pt x="122" y="649"/>
                    <a:pt x="122" y="649"/>
                    <a:pt x="122" y="649"/>
                  </a:cubicBezTo>
                  <a:cubicBezTo>
                    <a:pt x="122" y="671"/>
                    <a:pt x="122" y="671"/>
                    <a:pt x="122" y="671"/>
                  </a:cubicBezTo>
                  <a:cubicBezTo>
                    <a:pt x="134" y="671"/>
                    <a:pt x="134" y="671"/>
                    <a:pt x="134" y="671"/>
                  </a:cubicBezTo>
                  <a:cubicBezTo>
                    <a:pt x="134" y="691"/>
                    <a:pt x="134" y="691"/>
                    <a:pt x="134" y="691"/>
                  </a:cubicBezTo>
                  <a:cubicBezTo>
                    <a:pt x="122" y="691"/>
                    <a:pt x="122" y="691"/>
                    <a:pt x="122" y="691"/>
                  </a:cubicBezTo>
                  <a:cubicBezTo>
                    <a:pt x="122" y="712"/>
                    <a:pt x="122" y="712"/>
                    <a:pt x="122" y="712"/>
                  </a:cubicBezTo>
                  <a:cubicBezTo>
                    <a:pt x="134" y="712"/>
                    <a:pt x="134" y="712"/>
                    <a:pt x="134" y="712"/>
                  </a:cubicBezTo>
                  <a:cubicBezTo>
                    <a:pt x="134" y="732"/>
                    <a:pt x="134" y="732"/>
                    <a:pt x="134" y="732"/>
                  </a:cubicBezTo>
                  <a:cubicBezTo>
                    <a:pt x="123" y="732"/>
                    <a:pt x="123" y="732"/>
                    <a:pt x="123" y="732"/>
                  </a:cubicBezTo>
                  <a:cubicBezTo>
                    <a:pt x="125" y="758"/>
                    <a:pt x="150" y="779"/>
                    <a:pt x="182" y="781"/>
                  </a:cubicBezTo>
                  <a:cubicBezTo>
                    <a:pt x="187" y="795"/>
                    <a:pt x="201" y="804"/>
                    <a:pt x="216" y="804"/>
                  </a:cubicBezTo>
                  <a:cubicBezTo>
                    <a:pt x="302" y="804"/>
                    <a:pt x="302" y="804"/>
                    <a:pt x="302" y="804"/>
                  </a:cubicBezTo>
                  <a:cubicBezTo>
                    <a:pt x="318" y="804"/>
                    <a:pt x="331" y="795"/>
                    <a:pt x="337" y="781"/>
                  </a:cubicBezTo>
                  <a:cubicBezTo>
                    <a:pt x="368" y="779"/>
                    <a:pt x="393" y="758"/>
                    <a:pt x="395" y="732"/>
                  </a:cubicBezTo>
                  <a:cubicBezTo>
                    <a:pt x="385" y="732"/>
                    <a:pt x="385" y="732"/>
                    <a:pt x="385" y="732"/>
                  </a:cubicBezTo>
                  <a:cubicBezTo>
                    <a:pt x="385" y="712"/>
                    <a:pt x="385" y="712"/>
                    <a:pt x="385" y="712"/>
                  </a:cubicBezTo>
                  <a:cubicBezTo>
                    <a:pt x="396" y="712"/>
                    <a:pt x="396" y="712"/>
                    <a:pt x="396" y="712"/>
                  </a:cubicBezTo>
                  <a:cubicBezTo>
                    <a:pt x="396" y="691"/>
                    <a:pt x="396" y="691"/>
                    <a:pt x="396" y="691"/>
                  </a:cubicBezTo>
                  <a:cubicBezTo>
                    <a:pt x="385" y="691"/>
                    <a:pt x="385" y="691"/>
                    <a:pt x="385" y="691"/>
                  </a:cubicBezTo>
                  <a:cubicBezTo>
                    <a:pt x="385" y="671"/>
                    <a:pt x="385" y="671"/>
                    <a:pt x="385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49"/>
                    <a:pt x="396" y="649"/>
                    <a:pt x="396" y="649"/>
                  </a:cubicBezTo>
                  <a:cubicBezTo>
                    <a:pt x="326" y="649"/>
                    <a:pt x="326" y="649"/>
                    <a:pt x="326" y="649"/>
                  </a:cubicBezTo>
                  <a:cubicBezTo>
                    <a:pt x="327" y="643"/>
                    <a:pt x="327" y="635"/>
                    <a:pt x="327" y="628"/>
                  </a:cubicBezTo>
                  <a:cubicBezTo>
                    <a:pt x="351" y="628"/>
                    <a:pt x="374" y="628"/>
                    <a:pt x="398" y="628"/>
                  </a:cubicBezTo>
                  <a:cubicBezTo>
                    <a:pt x="398" y="628"/>
                    <a:pt x="386" y="552"/>
                    <a:pt x="415" y="514"/>
                  </a:cubicBezTo>
                  <a:cubicBezTo>
                    <a:pt x="512" y="388"/>
                    <a:pt x="518" y="287"/>
                    <a:pt x="516" y="284"/>
                  </a:cubicBezTo>
                  <a:cubicBezTo>
                    <a:pt x="517" y="276"/>
                    <a:pt x="518" y="268"/>
                    <a:pt x="518" y="259"/>
                  </a:cubicBezTo>
                  <a:close/>
                  <a:moveTo>
                    <a:pt x="256" y="453"/>
                  </a:moveTo>
                  <a:cubicBezTo>
                    <a:pt x="258" y="453"/>
                    <a:pt x="260" y="453"/>
                    <a:pt x="262" y="453"/>
                  </a:cubicBezTo>
                  <a:cubicBezTo>
                    <a:pt x="266" y="583"/>
                    <a:pt x="266" y="583"/>
                    <a:pt x="266" y="583"/>
                  </a:cubicBezTo>
                  <a:cubicBezTo>
                    <a:pt x="257" y="583"/>
                    <a:pt x="257" y="583"/>
                    <a:pt x="257" y="583"/>
                  </a:cubicBezTo>
                  <a:cubicBezTo>
                    <a:pt x="257" y="533"/>
                    <a:pt x="256" y="480"/>
                    <a:pt x="256" y="453"/>
                  </a:cubicBezTo>
                  <a:close/>
                  <a:moveTo>
                    <a:pt x="256" y="649"/>
                  </a:moveTo>
                  <a:cubicBezTo>
                    <a:pt x="256" y="643"/>
                    <a:pt x="256" y="635"/>
                    <a:pt x="256" y="628"/>
                  </a:cubicBezTo>
                  <a:cubicBezTo>
                    <a:pt x="260" y="628"/>
                    <a:pt x="264" y="628"/>
                    <a:pt x="267" y="628"/>
                  </a:cubicBezTo>
                  <a:cubicBezTo>
                    <a:pt x="268" y="649"/>
                    <a:pt x="268" y="649"/>
                    <a:pt x="268" y="649"/>
                  </a:cubicBezTo>
                  <a:lnTo>
                    <a:pt x="256" y="649"/>
                  </a:lnTo>
                  <a:close/>
                  <a:moveTo>
                    <a:pt x="473" y="270"/>
                  </a:moveTo>
                  <a:cubicBezTo>
                    <a:pt x="469" y="300"/>
                    <a:pt x="469" y="300"/>
                    <a:pt x="469" y="300"/>
                  </a:cubicBezTo>
                  <a:cubicBezTo>
                    <a:pt x="470" y="300"/>
                    <a:pt x="470" y="300"/>
                    <a:pt x="470" y="300"/>
                  </a:cubicBezTo>
                  <a:cubicBezTo>
                    <a:pt x="465" y="328"/>
                    <a:pt x="447" y="399"/>
                    <a:pt x="379" y="486"/>
                  </a:cubicBezTo>
                  <a:cubicBezTo>
                    <a:pt x="359" y="514"/>
                    <a:pt x="352" y="551"/>
                    <a:pt x="351" y="583"/>
                  </a:cubicBezTo>
                  <a:cubicBezTo>
                    <a:pt x="327" y="583"/>
                    <a:pt x="327" y="583"/>
                    <a:pt x="327" y="583"/>
                  </a:cubicBezTo>
                  <a:cubicBezTo>
                    <a:pt x="327" y="533"/>
                    <a:pt x="327" y="480"/>
                    <a:pt x="326" y="454"/>
                  </a:cubicBezTo>
                  <a:cubicBezTo>
                    <a:pt x="328" y="454"/>
                    <a:pt x="329" y="454"/>
                    <a:pt x="330" y="453"/>
                  </a:cubicBezTo>
                  <a:cubicBezTo>
                    <a:pt x="331" y="453"/>
                    <a:pt x="331" y="453"/>
                    <a:pt x="332" y="453"/>
                  </a:cubicBezTo>
                  <a:cubicBezTo>
                    <a:pt x="332" y="453"/>
                    <a:pt x="332" y="453"/>
                    <a:pt x="332" y="453"/>
                  </a:cubicBezTo>
                  <a:cubicBezTo>
                    <a:pt x="341" y="453"/>
                    <a:pt x="351" y="452"/>
                    <a:pt x="360" y="451"/>
                  </a:cubicBezTo>
                  <a:cubicBezTo>
                    <a:pt x="344" y="253"/>
                    <a:pt x="344" y="253"/>
                    <a:pt x="344" y="253"/>
                  </a:cubicBezTo>
                  <a:cubicBezTo>
                    <a:pt x="343" y="239"/>
                    <a:pt x="332" y="229"/>
                    <a:pt x="319" y="230"/>
                  </a:cubicBezTo>
                  <a:cubicBezTo>
                    <a:pt x="319" y="230"/>
                    <a:pt x="301" y="227"/>
                    <a:pt x="294" y="227"/>
                  </a:cubicBezTo>
                  <a:cubicBezTo>
                    <a:pt x="294" y="228"/>
                    <a:pt x="294" y="228"/>
                    <a:pt x="294" y="228"/>
                  </a:cubicBezTo>
                  <a:cubicBezTo>
                    <a:pt x="312" y="243"/>
                    <a:pt x="312" y="243"/>
                    <a:pt x="312" y="243"/>
                  </a:cubicBezTo>
                  <a:cubicBezTo>
                    <a:pt x="290" y="254"/>
                    <a:pt x="290" y="254"/>
                    <a:pt x="290" y="254"/>
                  </a:cubicBezTo>
                  <a:cubicBezTo>
                    <a:pt x="300" y="271"/>
                    <a:pt x="300" y="271"/>
                    <a:pt x="300" y="271"/>
                  </a:cubicBezTo>
                  <a:cubicBezTo>
                    <a:pt x="273" y="331"/>
                    <a:pt x="273" y="331"/>
                    <a:pt x="273" y="331"/>
                  </a:cubicBezTo>
                  <a:cubicBezTo>
                    <a:pt x="269" y="249"/>
                    <a:pt x="269" y="249"/>
                    <a:pt x="269" y="249"/>
                  </a:cubicBezTo>
                  <a:cubicBezTo>
                    <a:pt x="273" y="246"/>
                    <a:pt x="273" y="246"/>
                    <a:pt x="273" y="246"/>
                  </a:cubicBezTo>
                  <a:cubicBezTo>
                    <a:pt x="268" y="226"/>
                    <a:pt x="268" y="226"/>
                    <a:pt x="268" y="226"/>
                  </a:cubicBezTo>
                  <a:cubicBezTo>
                    <a:pt x="250" y="226"/>
                    <a:pt x="250" y="226"/>
                    <a:pt x="250" y="226"/>
                  </a:cubicBezTo>
                  <a:cubicBezTo>
                    <a:pt x="245" y="246"/>
                    <a:pt x="245" y="246"/>
                    <a:pt x="245" y="246"/>
                  </a:cubicBezTo>
                  <a:cubicBezTo>
                    <a:pt x="249" y="249"/>
                    <a:pt x="249" y="249"/>
                    <a:pt x="249" y="249"/>
                  </a:cubicBezTo>
                  <a:cubicBezTo>
                    <a:pt x="245" y="334"/>
                    <a:pt x="245" y="334"/>
                    <a:pt x="245" y="334"/>
                  </a:cubicBezTo>
                  <a:cubicBezTo>
                    <a:pt x="216" y="271"/>
                    <a:pt x="216" y="271"/>
                    <a:pt x="216" y="271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05" y="243"/>
                    <a:pt x="205" y="243"/>
                    <a:pt x="205" y="243"/>
                  </a:cubicBezTo>
                  <a:cubicBezTo>
                    <a:pt x="223" y="227"/>
                    <a:pt x="223" y="227"/>
                    <a:pt x="223" y="227"/>
                  </a:cubicBezTo>
                  <a:cubicBezTo>
                    <a:pt x="223" y="227"/>
                    <a:pt x="223" y="227"/>
                    <a:pt x="223" y="227"/>
                  </a:cubicBezTo>
                  <a:cubicBezTo>
                    <a:pt x="216" y="227"/>
                    <a:pt x="199" y="230"/>
                    <a:pt x="199" y="230"/>
                  </a:cubicBezTo>
                  <a:cubicBezTo>
                    <a:pt x="186" y="229"/>
                    <a:pt x="175" y="239"/>
                    <a:pt x="174" y="253"/>
                  </a:cubicBezTo>
                  <a:cubicBezTo>
                    <a:pt x="158" y="451"/>
                    <a:pt x="158" y="451"/>
                    <a:pt x="158" y="451"/>
                  </a:cubicBezTo>
                  <a:cubicBezTo>
                    <a:pt x="167" y="452"/>
                    <a:pt x="176" y="453"/>
                    <a:pt x="185" y="453"/>
                  </a:cubicBezTo>
                  <a:cubicBezTo>
                    <a:pt x="185" y="453"/>
                    <a:pt x="185" y="453"/>
                    <a:pt x="185" y="453"/>
                  </a:cubicBezTo>
                  <a:cubicBezTo>
                    <a:pt x="186" y="453"/>
                    <a:pt x="187" y="453"/>
                    <a:pt x="188" y="453"/>
                  </a:cubicBezTo>
                  <a:cubicBezTo>
                    <a:pt x="189" y="454"/>
                    <a:pt x="190" y="454"/>
                    <a:pt x="192" y="454"/>
                  </a:cubicBezTo>
                  <a:cubicBezTo>
                    <a:pt x="196" y="583"/>
                    <a:pt x="196" y="583"/>
                    <a:pt x="196" y="583"/>
                  </a:cubicBezTo>
                  <a:cubicBezTo>
                    <a:pt x="167" y="583"/>
                    <a:pt x="167" y="583"/>
                    <a:pt x="167" y="583"/>
                  </a:cubicBezTo>
                  <a:cubicBezTo>
                    <a:pt x="167" y="551"/>
                    <a:pt x="160" y="514"/>
                    <a:pt x="139" y="487"/>
                  </a:cubicBezTo>
                  <a:cubicBezTo>
                    <a:pt x="71" y="399"/>
                    <a:pt x="53" y="328"/>
                    <a:pt x="48" y="300"/>
                  </a:cubicBezTo>
                  <a:cubicBezTo>
                    <a:pt x="49" y="300"/>
                    <a:pt x="49" y="300"/>
                    <a:pt x="49" y="300"/>
                  </a:cubicBezTo>
                  <a:cubicBezTo>
                    <a:pt x="46" y="270"/>
                    <a:pt x="46" y="270"/>
                    <a:pt x="46" y="270"/>
                  </a:cubicBezTo>
                  <a:cubicBezTo>
                    <a:pt x="45" y="266"/>
                    <a:pt x="44" y="263"/>
                    <a:pt x="44" y="259"/>
                  </a:cubicBezTo>
                  <a:cubicBezTo>
                    <a:pt x="44" y="141"/>
                    <a:pt x="141" y="45"/>
                    <a:pt x="259" y="45"/>
                  </a:cubicBezTo>
                  <a:cubicBezTo>
                    <a:pt x="377" y="45"/>
                    <a:pt x="474" y="141"/>
                    <a:pt x="474" y="259"/>
                  </a:cubicBezTo>
                  <a:cubicBezTo>
                    <a:pt x="474" y="263"/>
                    <a:pt x="473" y="266"/>
                    <a:pt x="473" y="27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109715" tIns="54857" rIns="109715" bIns="54857"/>
            <a:lstStyle/>
            <a:p>
              <a:pPr>
                <a:defRPr/>
              </a:pPr>
              <a:endParaRPr lang="zh-CN" altLang="en-US" sz="1400" kern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endParaRPr>
            </a:p>
          </p:txBody>
        </p:sp>
        <p:sp>
          <p:nvSpPr>
            <p:cNvPr id="24" name="Oval 335">
              <a:extLst>
                <a:ext uri="{FF2B5EF4-FFF2-40B4-BE49-F238E27FC236}">
                  <a16:creationId xmlns:a16="http://schemas.microsoft.com/office/drawing/2014/main" id="{45D2AD00-96A1-47C6-9C01-5404A3FB6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0" y="6065838"/>
              <a:ext cx="66675" cy="82550"/>
            </a:xfrm>
            <a:prstGeom prst="ellipse">
              <a:avLst/>
            </a:prstGeom>
            <a:grpFill/>
            <a:ln>
              <a:noFill/>
            </a:ln>
          </p:spPr>
          <p:txBody>
            <a:bodyPr lIns="109715" tIns="54857" rIns="109715" bIns="54857"/>
            <a:lstStyle/>
            <a:p>
              <a:pPr>
                <a:defRPr/>
              </a:pPr>
              <a:endParaRPr lang="zh-CN" altLang="en-US" sz="1400" kern="0">
                <a:solidFill>
                  <a:prstClr val="black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endParaRPr>
            </a:p>
          </p:txBody>
        </p:sp>
      </p:grpSp>
      <p:sp>
        <p:nvSpPr>
          <p:cNvPr id="25" name="Freeform 175">
            <a:extLst>
              <a:ext uri="{FF2B5EF4-FFF2-40B4-BE49-F238E27FC236}">
                <a16:creationId xmlns:a16="http://schemas.microsoft.com/office/drawing/2014/main" id="{1C20C875-C89C-4958-B2D2-B26AF7662D0F}"/>
              </a:ext>
            </a:extLst>
          </p:cNvPr>
          <p:cNvSpPr>
            <a:spLocks noEditPoints="1"/>
          </p:cNvSpPr>
          <p:nvPr/>
        </p:nvSpPr>
        <p:spPr bwMode="auto">
          <a:xfrm>
            <a:off x="1136496" y="2656487"/>
            <a:ext cx="422222" cy="333587"/>
          </a:xfrm>
          <a:custGeom>
            <a:avLst/>
            <a:gdLst>
              <a:gd name="T0" fmla="*/ 768 w 803"/>
              <a:gd name="T1" fmla="*/ 541 h 650"/>
              <a:gd name="T2" fmla="*/ 613 w 803"/>
              <a:gd name="T3" fmla="*/ 440 h 650"/>
              <a:gd name="T4" fmla="*/ 568 w 803"/>
              <a:gd name="T5" fmla="*/ 433 h 650"/>
              <a:gd name="T6" fmla="*/ 554 w 803"/>
              <a:gd name="T7" fmla="*/ 438 h 650"/>
              <a:gd name="T8" fmla="*/ 528 w 803"/>
              <a:gd name="T9" fmla="*/ 422 h 650"/>
              <a:gd name="T10" fmla="*/ 553 w 803"/>
              <a:gd name="T11" fmla="*/ 232 h 650"/>
              <a:gd name="T12" fmla="*/ 231 w 803"/>
              <a:gd name="T13" fmla="*/ 35 h 650"/>
              <a:gd name="T14" fmla="*/ 35 w 803"/>
              <a:gd name="T15" fmla="*/ 357 h 650"/>
              <a:gd name="T16" fmla="*/ 357 w 803"/>
              <a:gd name="T17" fmla="*/ 554 h 650"/>
              <a:gd name="T18" fmla="*/ 497 w 803"/>
              <a:gd name="T19" fmla="*/ 468 h 650"/>
              <a:gd name="T20" fmla="*/ 524 w 803"/>
              <a:gd name="T21" fmla="*/ 485 h 650"/>
              <a:gd name="T22" fmla="*/ 549 w 803"/>
              <a:gd name="T23" fmla="*/ 538 h 650"/>
              <a:gd name="T24" fmla="*/ 705 w 803"/>
              <a:gd name="T25" fmla="*/ 639 h 650"/>
              <a:gd name="T26" fmla="*/ 750 w 803"/>
              <a:gd name="T27" fmla="*/ 646 h 650"/>
              <a:gd name="T28" fmla="*/ 785 w 803"/>
              <a:gd name="T29" fmla="*/ 621 h 650"/>
              <a:gd name="T30" fmla="*/ 768 w 803"/>
              <a:gd name="T31" fmla="*/ 541 h 650"/>
              <a:gd name="T32" fmla="*/ 345 w 803"/>
              <a:gd name="T33" fmla="*/ 506 h 650"/>
              <a:gd name="T34" fmla="*/ 83 w 803"/>
              <a:gd name="T35" fmla="*/ 346 h 650"/>
              <a:gd name="T36" fmla="*/ 243 w 803"/>
              <a:gd name="T37" fmla="*/ 83 h 650"/>
              <a:gd name="T38" fmla="*/ 506 w 803"/>
              <a:gd name="T39" fmla="*/ 243 h 650"/>
              <a:gd name="T40" fmla="*/ 345 w 803"/>
              <a:gd name="T41" fmla="*/ 506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03" h="650">
                <a:moveTo>
                  <a:pt x="768" y="541"/>
                </a:moveTo>
                <a:cubicBezTo>
                  <a:pt x="613" y="440"/>
                  <a:pt x="613" y="440"/>
                  <a:pt x="613" y="440"/>
                </a:cubicBezTo>
                <a:cubicBezTo>
                  <a:pt x="599" y="431"/>
                  <a:pt x="583" y="429"/>
                  <a:pt x="568" y="433"/>
                </a:cubicBezTo>
                <a:cubicBezTo>
                  <a:pt x="563" y="434"/>
                  <a:pt x="559" y="436"/>
                  <a:pt x="554" y="438"/>
                </a:cubicBezTo>
                <a:cubicBezTo>
                  <a:pt x="528" y="422"/>
                  <a:pt x="528" y="422"/>
                  <a:pt x="528" y="422"/>
                </a:cubicBezTo>
                <a:cubicBezTo>
                  <a:pt x="559" y="365"/>
                  <a:pt x="570" y="298"/>
                  <a:pt x="553" y="232"/>
                </a:cubicBezTo>
                <a:cubicBezTo>
                  <a:pt x="519" y="89"/>
                  <a:pt x="374" y="0"/>
                  <a:pt x="231" y="35"/>
                </a:cubicBezTo>
                <a:cubicBezTo>
                  <a:pt x="88" y="70"/>
                  <a:pt x="0" y="214"/>
                  <a:pt x="35" y="357"/>
                </a:cubicBezTo>
                <a:cubicBezTo>
                  <a:pt x="69" y="501"/>
                  <a:pt x="214" y="589"/>
                  <a:pt x="357" y="554"/>
                </a:cubicBezTo>
                <a:cubicBezTo>
                  <a:pt x="414" y="540"/>
                  <a:pt x="462" y="509"/>
                  <a:pt x="497" y="468"/>
                </a:cubicBezTo>
                <a:cubicBezTo>
                  <a:pt x="524" y="485"/>
                  <a:pt x="524" y="485"/>
                  <a:pt x="524" y="485"/>
                </a:cubicBezTo>
                <a:cubicBezTo>
                  <a:pt x="522" y="505"/>
                  <a:pt x="531" y="526"/>
                  <a:pt x="549" y="538"/>
                </a:cubicBezTo>
                <a:cubicBezTo>
                  <a:pt x="705" y="639"/>
                  <a:pt x="705" y="639"/>
                  <a:pt x="705" y="639"/>
                </a:cubicBezTo>
                <a:cubicBezTo>
                  <a:pt x="719" y="648"/>
                  <a:pt x="735" y="650"/>
                  <a:pt x="750" y="646"/>
                </a:cubicBezTo>
                <a:cubicBezTo>
                  <a:pt x="764" y="643"/>
                  <a:pt x="777" y="634"/>
                  <a:pt x="785" y="621"/>
                </a:cubicBezTo>
                <a:cubicBezTo>
                  <a:pt x="803" y="594"/>
                  <a:pt x="795" y="558"/>
                  <a:pt x="768" y="541"/>
                </a:cubicBezTo>
                <a:close/>
                <a:moveTo>
                  <a:pt x="345" y="506"/>
                </a:moveTo>
                <a:cubicBezTo>
                  <a:pt x="229" y="534"/>
                  <a:pt x="111" y="463"/>
                  <a:pt x="83" y="346"/>
                </a:cubicBezTo>
                <a:cubicBezTo>
                  <a:pt x="54" y="229"/>
                  <a:pt x="126" y="111"/>
                  <a:pt x="243" y="83"/>
                </a:cubicBezTo>
                <a:cubicBezTo>
                  <a:pt x="360" y="55"/>
                  <a:pt x="477" y="127"/>
                  <a:pt x="506" y="243"/>
                </a:cubicBezTo>
                <a:cubicBezTo>
                  <a:pt x="534" y="360"/>
                  <a:pt x="462" y="478"/>
                  <a:pt x="345" y="506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lIns="109715" tIns="54857" rIns="109715" bIns="54857"/>
          <a:lstStyle/>
          <a:p>
            <a:pPr>
              <a:defRPr/>
            </a:pPr>
            <a:endParaRPr lang="zh-CN" altLang="en-US" sz="1400" kern="0">
              <a:solidFill>
                <a:prstClr val="black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C31F12AF-22F2-46AE-95DA-B75F41019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194" y="3913485"/>
            <a:ext cx="1020102" cy="338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209550" indent="-209550"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None/>
            </a:pPr>
            <a:r>
              <a:rPr lang="zh-CN" altLang="en-US" sz="1400" b="1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方案对比</a:t>
            </a:r>
            <a:endParaRPr lang="en-US" altLang="zh-CN" sz="1400" b="1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3C129235-C572-4C7E-8717-2DF41DDE7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03" y="1650889"/>
            <a:ext cx="1645377" cy="328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207963" indent="-207963"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None/>
            </a:pPr>
            <a:r>
              <a:rPr lang="zh-CN" altLang="en-US" sz="1400" b="1" dirty="0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可用性测试</a:t>
            </a:r>
            <a:endParaRPr lang="en-US" altLang="en-US" sz="1400" b="1" dirty="0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05FB4BB7-52EA-472A-A740-B20C67DA025E}"/>
              </a:ext>
            </a:extLst>
          </p:cNvPr>
          <p:cNvSpPr/>
          <p:nvPr/>
        </p:nvSpPr>
        <p:spPr>
          <a:xfrm>
            <a:off x="5671355" y="1633162"/>
            <a:ext cx="1645377" cy="328753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547780">
              <a:defRPr/>
            </a:pPr>
            <a:r>
              <a:rPr lang="zh-CN" altLang="en-US" sz="1400" b="1" kern="0" dirty="0">
                <a:solidFill>
                  <a:prstClr val="white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数据分析整理</a:t>
            </a:r>
            <a:endParaRPr lang="en-US" sz="1400" b="1" kern="0" dirty="0">
              <a:solidFill>
                <a:prstClr val="white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3" name="Rectangle 53">
            <a:extLst>
              <a:ext uri="{FF2B5EF4-FFF2-40B4-BE49-F238E27FC236}">
                <a16:creationId xmlns:a16="http://schemas.microsoft.com/office/drawing/2014/main" id="{F780DC15-7BA2-41EF-812F-36453E02F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7930" y="2884446"/>
            <a:ext cx="1144189" cy="3013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400" b="1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热点图</a:t>
            </a:r>
            <a:endParaRPr lang="en-US" altLang="zh-CN" sz="1400" b="1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  <p:sp>
        <p:nvSpPr>
          <p:cNvPr id="34" name="Rectangle 53">
            <a:extLst>
              <a:ext uri="{FF2B5EF4-FFF2-40B4-BE49-F238E27FC236}">
                <a16:creationId xmlns:a16="http://schemas.microsoft.com/office/drawing/2014/main" id="{F67C1166-8398-45BA-9932-9D7028B21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194" y="2886863"/>
            <a:ext cx="1020102" cy="291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209550" indent="-209550"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1pPr>
            <a:lvl2pPr marL="5143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2pPr>
            <a:lvl3pPr marL="8572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3pPr>
            <a:lvl4pPr marL="12001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4pPr>
            <a:lvl5pPr marL="1543050" indent="-17145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5pPr>
            <a:lvl6pPr marL="20002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6pPr>
            <a:lvl7pPr marL="24574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7pPr>
            <a:lvl8pPr marL="29146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8pPr>
            <a:lvl9pPr marL="3371850" indent="-17145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 typeface="Arial" panose="020B0604020202020204" pitchFamily="34" charset="0"/>
              <a:buNone/>
            </a:pPr>
            <a:r>
              <a:rPr lang="zh-CN" altLang="en-US" sz="1400" b="1">
                <a:solidFill>
                  <a:srgbClr val="FFFFFF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思源黑体 CN Bold" panose="020B0800000000000000" pitchFamily="34" charset="-122"/>
              </a:rPr>
              <a:t>眼动追踪</a:t>
            </a:r>
            <a:endParaRPr lang="en-US" altLang="zh-CN" sz="1400" b="1">
              <a:solidFill>
                <a:srgbClr val="FFFFFF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855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Office 主题​​">
  <a:themeElements>
    <a:clrScheme name="蓝黑商务风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D85F3"/>
      </a:accent1>
      <a:accent2>
        <a:srgbClr val="40404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660</TotalTime>
  <Words>796</Words>
  <Application>Microsoft Office PowerPoint</Application>
  <PresentationFormat>全屏显示(16:9)</PresentationFormat>
  <Paragraphs>188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Microsoft YaHei Light</vt:lpstr>
      <vt:lpstr>Arial</vt:lpstr>
      <vt:lpstr>思源黑体 CN Bold</vt:lpstr>
      <vt:lpstr>Calibri</vt:lpstr>
      <vt:lpstr>Microsoft YaHei</vt:lpstr>
      <vt:lpstr>Calibri Light</vt:lpstr>
      <vt:lpstr>Office 主题​​</vt:lpstr>
      <vt:lpstr>蓝黑简约商务扁平</vt:lpstr>
      <vt:lpstr>01   项目概况</vt:lpstr>
      <vt:lpstr>01</vt:lpstr>
      <vt:lpstr>PowerPoint 演示文稿</vt:lpstr>
      <vt:lpstr>PowerPoint 演示文稿</vt:lpstr>
      <vt:lpstr>02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03</vt:lpstr>
      <vt:lpstr>PowerPoint 演示文稿</vt:lpstr>
      <vt:lpstr>PowerPoint 演示文稿</vt:lpstr>
      <vt:lpstr>THANKS FOR WATCHING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Chong宠</dc:creator>
  <cp:lastModifiedBy>隆宠 覃</cp:lastModifiedBy>
  <cp:revision>93</cp:revision>
  <dcterms:created xsi:type="dcterms:W3CDTF">2017-07-21T07:44:54Z</dcterms:created>
  <dcterms:modified xsi:type="dcterms:W3CDTF">2022-07-11T15:40:02Z</dcterms:modified>
</cp:coreProperties>
</file>