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4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25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</p:sldMasterIdLst>
  <p:notesMasterIdLst>
    <p:notesMasterId r:id="rId23"/>
  </p:notesMasterIdLst>
  <p:handoutMasterIdLst>
    <p:handoutMasterId r:id="rId24"/>
  </p:handoutMasterIdLst>
  <p:sldIdLst>
    <p:sldId id="274" r:id="rId3"/>
    <p:sldId id="285" r:id="rId4"/>
    <p:sldId id="296" r:id="rId5"/>
    <p:sldId id="362" r:id="rId6"/>
    <p:sldId id="354" r:id="rId7"/>
    <p:sldId id="358" r:id="rId8"/>
    <p:sldId id="298" r:id="rId9"/>
    <p:sldId id="349" r:id="rId10"/>
    <p:sldId id="348" r:id="rId11"/>
    <p:sldId id="352" r:id="rId12"/>
    <p:sldId id="353" r:id="rId13"/>
    <p:sldId id="299" r:id="rId14"/>
    <p:sldId id="303" r:id="rId15"/>
    <p:sldId id="329" r:id="rId16"/>
    <p:sldId id="300" r:id="rId17"/>
    <p:sldId id="347" r:id="rId18"/>
    <p:sldId id="311" r:id="rId19"/>
    <p:sldId id="306" r:id="rId20"/>
    <p:sldId id="310" r:id="rId21"/>
    <p:sldId id="419" r:id="rId22"/>
  </p:sldIdLst>
  <p:sldSz cx="12192000" cy="6858000"/>
  <p:notesSz cx="6858000" cy="9144000"/>
  <p:embeddedFontLst>
    <p:embeddedFont>
      <p:font typeface="思源黑体 Light" panose="02010600030101010101" charset="-122"/>
      <p:regular r:id="rId25"/>
    </p:embeddedFont>
    <p:embeddedFont>
      <p:font typeface="思源黑体 Regular" panose="02010600030101010101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5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PTer_Tang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1F0EB"/>
    <a:srgbClr val="536B82"/>
    <a:srgbClr val="ECEDEB"/>
    <a:srgbClr val="F0EFEA"/>
    <a:srgbClr val="F0F0F0"/>
    <a:srgbClr val="DBE5E7"/>
    <a:srgbClr val="9CD8D0"/>
    <a:srgbClr val="D9D9D9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885C8E-AC91-48AD-8E26-0FE5E5E3BAB9}" v="2" dt="2022-03-15T03:35:29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3933" autoAdjust="0"/>
  </p:normalViewPr>
  <p:slideViewPr>
    <p:cSldViewPr snapToGrid="0">
      <p:cViewPr>
        <p:scale>
          <a:sx n="66" d="100"/>
          <a:sy n="66" d="100"/>
        </p:scale>
        <p:origin x="686" y="274"/>
      </p:cViewPr>
      <p:guideLst>
        <p:guide orient="horz" pos="185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张 鑫" userId="2f2870ad27165835" providerId="LiveId" clId="{A8885C8E-AC91-48AD-8E26-0FE5E5E3BAB9}"/>
    <pc:docChg chg="modSld sldOrd">
      <pc:chgData name="张 鑫" userId="2f2870ad27165835" providerId="LiveId" clId="{A8885C8E-AC91-48AD-8E26-0FE5E5E3BAB9}" dt="2022-03-15T03:36:11.386" v="1"/>
      <pc:docMkLst>
        <pc:docMk/>
      </pc:docMkLst>
      <pc:sldChg chg="ord">
        <pc:chgData name="张 鑫" userId="2f2870ad27165835" providerId="LiveId" clId="{A8885C8E-AC91-48AD-8E26-0FE5E5E3BAB9}" dt="2022-03-15T03:36:11.386" v="1"/>
        <pc:sldMkLst>
          <pc:docMk/>
          <pc:sldMk cId="0" sldId="28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2160" b="0" i="0" u="none" strike="noStrike" kern="1200" spc="0" baseline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r>
              <a:rPr lang="zh-CN" altLang="en-US" dirty="0"/>
              <a:t>宣传活动</a:t>
            </a:r>
          </a:p>
        </c:rich>
      </c:tx>
      <c:layout>
        <c:manualLayout>
          <c:xMode val="edge"/>
          <c:yMode val="edge"/>
          <c:x val="0.40054978308191302"/>
          <c:y val="4.3706293706293701E-3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2160" b="0" i="0" u="none" strike="noStrike" kern="1200" spc="0" baseline="0">
              <a:solidFill>
                <a:schemeClr val="bg1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1B-4D5B-B0B2-4AB679CE3F0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1B-4D5B-B0B2-4AB679CE3F0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1B-4D5B-B0B2-4AB679CE3F06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1B-4D5B-B0B2-4AB679CE3F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思源黑体 Regular" panose="020B0500000000000000" charset="-122"/>
                    <a:ea typeface="思源黑体 Regular" panose="020B0500000000000000" charset="-122"/>
                    <a:cs typeface="思源黑体 Regular" panose="020B0500000000000000" charset="-122"/>
                    <a:sym typeface="Noto Sans S Chinese Regular" panose="020B0500000000000000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1B-4D5B-B0B2-4AB679CE3F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bg1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800">
          <a:solidFill>
            <a:schemeClr val="bg1"/>
          </a:solidFill>
          <a:latin typeface="Noto Sans S Chinese Regular" panose="020B0500000000000000" charset="-122"/>
          <a:ea typeface="Noto Sans S Chinese Regular" panose="020B0500000000000000" charset="-122"/>
          <a:cs typeface="Noto Sans S Chinese Regular" panose="020B0500000000000000" charset="-122"/>
          <a:sym typeface="Noto Sans S Chinese Regular" panose="020B0500000000000000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2160" b="0" i="0" u="none" strike="noStrike" kern="1200" spc="0" baseline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  <a:sym typeface="Noto Sans S Chinese Regular" panose="020B0500000000000000" charset="-122"/>
              </a:defRPr>
            </a:pPr>
            <a:r>
              <a:rPr lang="zh-CN" altLang="en-US" dirty="0"/>
              <a:t>关注人数</a:t>
            </a:r>
          </a:p>
        </c:rich>
      </c:tx>
      <c:layout>
        <c:manualLayout>
          <c:xMode val="edge"/>
          <c:yMode val="edge"/>
          <c:x val="0.40054978308191302"/>
          <c:y val="4.3706293706293701E-3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2160" b="0" i="0" u="none" strike="noStrike" kern="1200" spc="0" baseline="0">
              <a:solidFill>
                <a:schemeClr val="bg1"/>
              </a:solidFill>
              <a:latin typeface="+mj-ea"/>
              <a:ea typeface="+mj-ea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B4-4B5F-B7C5-1317ACA0F74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B4-4B5F-B7C5-1317ACA0F74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B4-4B5F-B7C5-1317ACA0F746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B4-4B5F-B7C5-1317ACA0F7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+mj-ea"/>
                    <a:ea typeface="+mj-ea"/>
                    <a:cs typeface="思源黑体 Regular" panose="020B0500000000000000" charset="-122"/>
                    <a:sym typeface="Noto Sans S Chinese Regular" panose="020B0500000000000000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B4-4B5F-B7C5-1317ACA0F7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bg1"/>
              </a:solidFill>
              <a:latin typeface="+mj-ea"/>
              <a:ea typeface="+mj-ea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800">
          <a:solidFill>
            <a:schemeClr val="bg1"/>
          </a:solidFill>
          <a:latin typeface="Noto Sans S Chinese Regular" panose="020B0500000000000000" charset="-122"/>
          <a:ea typeface="Noto Sans S Chinese Regular" panose="020B0500000000000000" charset="-122"/>
          <a:cs typeface="Noto Sans S Chinese Regular" panose="020B0500000000000000" charset="-122"/>
          <a:sym typeface="Noto Sans S Chinese Regular" panose="020B0500000000000000" charset="-122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7141905396402"/>
          <c:y val="1.4533258803801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yyyy/m/d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5D-48B5-86A4-3BC9D76314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/>
            </a:solidFill>
            <a:ln w="12700">
              <a:solidFill>
                <a:schemeClr val="tx1"/>
              </a:solidFill>
            </a:ln>
            <a:effectLst/>
            <a:sp3d contourW="12700"/>
          </c:spPr>
          <c:cat>
            <c:numRef>
              <c:f>Sheet1!$A$2:$A$6</c:f>
              <c:numCache>
                <c:formatCode>yyyy/m/d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5D-48B5-86A4-3BC9D7631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158129"/>
        <c:axId val="684272716"/>
      </c:areaChart>
      <c:dateAx>
        <c:axId val="186158129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  <c:crossAx val="684272716"/>
        <c:crosses val="autoZero"/>
        <c:auto val="1"/>
        <c:lblOffset val="100"/>
        <c:baseTimeUnit val="days"/>
      </c:dateAx>
      <c:valAx>
        <c:axId val="684272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  <c:crossAx val="18615812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Noto Sans S Chinese Regular" panose="020B0500000000000000" charset="-122"/>
          <a:ea typeface="Noto Sans S Chinese Regular" panose="020B0500000000000000" charset="-122"/>
          <a:cs typeface="Noto Sans S Chinese Regular" panose="020B0500000000000000" charset="-122"/>
          <a:sym typeface="Noto Sans S Chinese Regular" panose="020B0500000000000000" charset="-122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yyyy/m/d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75-4A5E-A5DB-CCC25A24A4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/>
            </a:solidFill>
            <a:ln w="12700">
              <a:solidFill>
                <a:schemeClr val="tx1"/>
              </a:solidFill>
            </a:ln>
            <a:effectLst/>
            <a:sp3d contourW="12700"/>
          </c:spPr>
          <c:cat>
            <c:numRef>
              <c:f>Sheet1!$A$2:$A$6</c:f>
              <c:numCache>
                <c:formatCode>yyyy/m/d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75-4A5E-A5DB-CCC25A24A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158129"/>
        <c:axId val="684272716"/>
      </c:areaChart>
      <c:dateAx>
        <c:axId val="186158129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  <c:crossAx val="684272716"/>
        <c:crosses val="autoZero"/>
        <c:auto val="1"/>
        <c:lblOffset val="100"/>
        <c:baseTimeUnit val="days"/>
      </c:dateAx>
      <c:valAx>
        <c:axId val="684272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  <c:crossAx val="18615812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Noto Sans S Chinese Regular" panose="020B0500000000000000" charset="-122"/>
          <a:ea typeface="Noto Sans S Chinese Regular" panose="020B0500000000000000" charset="-122"/>
          <a:cs typeface="Noto Sans S Chinese Regular" panose="020B0500000000000000" charset="-122"/>
          <a:sym typeface="Noto Sans S Chinese Regular" panose="020B0500000000000000" charset="-122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/>
            </a:solidFill>
            <a:ln w="19050" cmpd="sng">
              <a:solidFill>
                <a:schemeClr val="tx1"/>
              </a:solidFill>
              <a:prstDash val="solid"/>
            </a:ln>
            <a:effectLst/>
            <a:sp3d contourW="190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思源黑体 Regular" panose="020B0500000000000000" charset="-122"/>
                    <a:sym typeface="Noto Sans S Chinese Regular" panose="020B0500000000000000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8A-4AA1-A28A-F093303EC067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思源黑体 Regular" panose="020B0500000000000000" charset="-122"/>
                    <a:sym typeface="Noto Sans S Chinese Regular" panose="020B0500000000000000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8A-4AA1-A28A-F093303EC0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56032625"/>
        <c:axId val="59832391"/>
      </c:barChart>
      <c:catAx>
        <c:axId val="556032625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  <c:crossAx val="59832391"/>
        <c:crosses val="autoZero"/>
        <c:auto val="1"/>
        <c:lblAlgn val="ctr"/>
        <c:lblOffset val="100"/>
        <c:noMultiLvlLbl val="0"/>
      </c:catAx>
      <c:valAx>
        <c:axId val="598323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603262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思源黑体 Regular" panose="020B0500000000000000" charset="-122"/>
                <a:sym typeface="Noto Sans S Chinese Regular" panose="020B0500000000000000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思源黑体 Regular" panose="020B0500000000000000" charset="-122"/>
              <a:sym typeface="Noto Sans S Chinese Regular" panose="020B0500000000000000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latin typeface="Noto Sans S Chinese Regular" panose="020B0500000000000000" charset="-122"/>
          <a:ea typeface="Noto Sans S Chinese Regular" panose="020B0500000000000000" charset="-122"/>
          <a:cs typeface="Noto Sans S Chinese Regular" panose="020B0500000000000000" charset="-122"/>
          <a:sym typeface="Noto Sans S Chinese Regular" panose="020B0500000000000000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Regular" panose="020B0500000000000000" charset="-122"/>
              </a:rPr>
              <a:t>2022/3/15</a:t>
            </a:fld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Regular" panose="020B0500000000000000" charset="-122"/>
              </a:rPr>
              <a:t>‹#›</a:t>
            </a:fld>
            <a:endParaRPr lang="zh-CN" altLang="en-US">
              <a:cs typeface="思源黑体 Regular" panose="020B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Regular" panose="020B0500000000000000" charset="-122"/>
        <a:ea typeface="思源黑体 Regular" panose="020B0500000000000000" charset="-122"/>
        <a:cs typeface="思源黑体 Regular" panose="020B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Regular" panose="020B0500000000000000" charset="-122"/>
        <a:ea typeface="思源黑体 Regular" panose="020B0500000000000000" charset="-122"/>
        <a:cs typeface="思源黑体 Regular" panose="020B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Regular" panose="020B0500000000000000" charset="-122"/>
        <a:ea typeface="思源黑体 Regular" panose="020B0500000000000000" charset="-122"/>
        <a:cs typeface="思源黑体 Regular" panose="020B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Regular" panose="020B0500000000000000" charset="-122"/>
        <a:ea typeface="思源黑体 Regular" panose="020B0500000000000000" charset="-122"/>
        <a:cs typeface="思源黑体 Regular" panose="020B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Regular" panose="020B0500000000000000" charset="-122"/>
        <a:ea typeface="思源黑体 Regular" panose="020B0500000000000000" charset="-122"/>
        <a:cs typeface="思源黑体 Regular" panose="020B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中度可信度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2880000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思源黑体 Light" panose="020B0300000000000000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2880000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  <a:cs typeface="思源黑体 Regular" panose="020B05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2880000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2880000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思源黑体 Light" panose="020B0300000000000000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2880000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tx1">
                    <a:lumMod val="75000"/>
                    <a:lumOff val="25000"/>
                  </a:schemeClr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  <a:cs typeface="思源黑体 Regular" panose="020B05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2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2880000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8C470A5-6822-4032-A908-61BAB658BCB4}"/>
              </a:ext>
            </a:extLst>
          </p:cNvPr>
          <p:cNvSpPr/>
          <p:nvPr userDrawn="1"/>
        </p:nvSpPr>
        <p:spPr>
          <a:xfrm>
            <a:off x="-635" y="0"/>
            <a:ext cx="12192635" cy="365887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98500" dist="419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7" name="Fk6qt3h1fnseLfo圆角矩形 6">
            <a:extLst>
              <a:ext uri="{FF2B5EF4-FFF2-40B4-BE49-F238E27FC236}">
                <a16:creationId xmlns:a16="http://schemas.microsoft.com/office/drawing/2014/main" id="{AC34301F-F775-476D-8C18-30141BB3EA3B}"/>
              </a:ext>
            </a:extLst>
          </p:cNvPr>
          <p:cNvSpPr/>
          <p:nvPr userDrawn="1"/>
        </p:nvSpPr>
        <p:spPr>
          <a:xfrm>
            <a:off x="1682750" y="2221865"/>
            <a:ext cx="9016365" cy="796925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1" name="流程图: 终止 10">
            <a:extLst>
              <a:ext uri="{FF2B5EF4-FFF2-40B4-BE49-F238E27FC236}">
                <a16:creationId xmlns:a16="http://schemas.microsoft.com/office/drawing/2014/main" id="{007E71F7-586C-4E34-9BFF-4EB5AFE792A7}"/>
              </a:ext>
            </a:extLst>
          </p:cNvPr>
          <p:cNvSpPr/>
          <p:nvPr userDrawn="1"/>
        </p:nvSpPr>
        <p:spPr>
          <a:xfrm>
            <a:off x="1703705" y="5205730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FE892F1-7D7D-4910-896D-59185D4D62F8}"/>
              </a:ext>
            </a:extLst>
          </p:cNvPr>
          <p:cNvCxnSpPr/>
          <p:nvPr userDrawn="1"/>
        </p:nvCxnSpPr>
        <p:spPr>
          <a:xfrm>
            <a:off x="1898650" y="5415280"/>
            <a:ext cx="626836" cy="0"/>
          </a:xfrm>
          <a:prstGeom prst="straightConnector1">
            <a:avLst/>
          </a:prstGeom>
          <a:ln w="31750">
            <a:solidFill>
              <a:schemeClr val="bg1">
                <a:lumMod val="95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3" descr="search">
            <a:extLst>
              <a:ext uri="{FF2B5EF4-FFF2-40B4-BE49-F238E27FC236}">
                <a16:creationId xmlns:a16="http://schemas.microsoft.com/office/drawing/2014/main" id="{A2935240-1181-4F1C-BF58-8BA6A1481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5205" y="2381885"/>
            <a:ext cx="476885" cy="476885"/>
          </a:xfrm>
          <a:prstGeom prst="rect">
            <a:avLst/>
          </a:prstGeom>
        </p:spPr>
      </p:pic>
      <p:pic>
        <p:nvPicPr>
          <p:cNvPr id="14" name="图片 9" descr="left arrow">
            <a:extLst>
              <a:ext uri="{FF2B5EF4-FFF2-40B4-BE49-F238E27FC236}">
                <a16:creationId xmlns:a16="http://schemas.microsoft.com/office/drawing/2014/main" id="{37D5E26E-0A0D-4700-B616-C3FF79632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3705" y="1276985"/>
            <a:ext cx="600710" cy="600710"/>
          </a:xfrm>
          <a:prstGeom prst="rect">
            <a:avLst/>
          </a:prstGeom>
        </p:spPr>
      </p:pic>
      <p:pic>
        <p:nvPicPr>
          <p:cNvPr id="15" name="图片 18" descr="safe">
            <a:extLst>
              <a:ext uri="{FF2B5EF4-FFF2-40B4-BE49-F238E27FC236}">
                <a16:creationId xmlns:a16="http://schemas.microsoft.com/office/drawing/2014/main" id="{EAAF7C8F-A68C-4205-86AE-5D3CA6E5FD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1584" y="4684211"/>
            <a:ext cx="1015625" cy="934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24" descr="volume">
            <a:extLst>
              <a:ext uri="{FF2B5EF4-FFF2-40B4-BE49-F238E27FC236}">
                <a16:creationId xmlns:a16="http://schemas.microsoft.com/office/drawing/2014/main" id="{8777998B-2DC7-4E9A-8A2C-47535D55F15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43867" y="4684705"/>
            <a:ext cx="1047180" cy="931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7" name="图片 2" descr="disk">
            <a:extLst>
              <a:ext uri="{FF2B5EF4-FFF2-40B4-BE49-F238E27FC236}">
                <a16:creationId xmlns:a16="http://schemas.microsoft.com/office/drawing/2014/main" id="{5FB6BA63-A708-4D7A-8D20-8CFFB5BFAE2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60871" y="4717143"/>
            <a:ext cx="933540" cy="93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0BBEBEE6-CD3B-4174-865F-BBA2731E3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5095" y="4087232"/>
            <a:ext cx="4115378" cy="886546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150000"/>
              </a:lnSpc>
              <a:defRPr lang="zh-CN" altLang="en-US" sz="2000" kern="1200" dirty="0" smtClean="0">
                <a:solidFill>
                  <a:schemeClr val="tx1"/>
                </a:solidFill>
                <a:latin typeface="+mn-ea"/>
                <a:ea typeface="+mn-ea"/>
                <a:cs typeface="思源黑体 Regular" panose="020B0500000000000000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CAA7D0BA-257E-4CC2-8A9D-8C696D3072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3388" y="2202871"/>
            <a:ext cx="7703848" cy="7204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zh-CN" altLang="en-US" sz="4000" kern="1200" dirty="0" smtClean="0">
                <a:solidFill>
                  <a:schemeClr val="tx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3CFD23C1-DAA2-4010-B56F-BD3854B2B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3377" y="1247628"/>
            <a:ext cx="6040293" cy="914400"/>
          </a:xfrm>
          <a:noFill/>
        </p:spPr>
        <p:txBody>
          <a:bodyPr wrap="square" rtlCol="0">
            <a:noAutofit/>
          </a:bodyPr>
          <a:lstStyle>
            <a:lvl1pPr>
              <a:defRPr lang="zh-CN" altLang="en-US" sz="2800" dirty="0">
                <a:solidFill>
                  <a:schemeClr val="bg1"/>
                </a:solidFill>
                <a:latin typeface="+mn-ea"/>
                <a:ea typeface="+mn-ea"/>
                <a:cs typeface="思源黑体 Light" panose="020B0300000000000000" charset="-122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1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0D96E10-08E4-405D-9C4F-24738A30F06E}"/>
              </a:ext>
            </a:extLst>
          </p:cNvPr>
          <p:cNvSpPr/>
          <p:nvPr userDrawn="1"/>
        </p:nvSpPr>
        <p:spPr>
          <a:xfrm>
            <a:off x="0" y="-635"/>
            <a:ext cx="3880485" cy="68586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98500" dist="419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34ED328E-5200-49CC-82B1-A33BB019FEE1}"/>
              </a:ext>
            </a:extLst>
          </p:cNvPr>
          <p:cNvCxnSpPr/>
          <p:nvPr userDrawn="1"/>
        </p:nvCxnSpPr>
        <p:spPr>
          <a:xfrm flipH="1">
            <a:off x="889635" y="114744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k6qt3h1fnseLfo圆角矩形 6">
            <a:extLst>
              <a:ext uri="{FF2B5EF4-FFF2-40B4-BE49-F238E27FC236}">
                <a16:creationId xmlns:a16="http://schemas.microsoft.com/office/drawing/2014/main" id="{ABE7E9C8-0095-4F2F-A65E-E44E89FA41F1}"/>
              </a:ext>
            </a:extLst>
          </p:cNvPr>
          <p:cNvSpPr/>
          <p:nvPr userDrawn="1"/>
        </p:nvSpPr>
        <p:spPr>
          <a:xfrm>
            <a:off x="4845685" y="1776730"/>
            <a:ext cx="5908040" cy="7969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1" name="流程图: 终止 10">
            <a:extLst>
              <a:ext uri="{FF2B5EF4-FFF2-40B4-BE49-F238E27FC236}">
                <a16:creationId xmlns:a16="http://schemas.microsoft.com/office/drawing/2014/main" id="{17F2AE0F-4508-4D21-9B3C-0BB2B20485A0}"/>
              </a:ext>
            </a:extLst>
          </p:cNvPr>
          <p:cNvSpPr/>
          <p:nvPr userDrawn="1"/>
        </p:nvSpPr>
        <p:spPr>
          <a:xfrm>
            <a:off x="9523095" y="1968500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7CEE55A-7130-4B95-88C8-BB6D23012D57}"/>
              </a:ext>
            </a:extLst>
          </p:cNvPr>
          <p:cNvCxnSpPr/>
          <p:nvPr userDrawn="1"/>
        </p:nvCxnSpPr>
        <p:spPr>
          <a:xfrm flipV="1">
            <a:off x="9839960" y="2172970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k6qt3h1fnseLfo圆角矩形 6">
            <a:extLst>
              <a:ext uri="{FF2B5EF4-FFF2-40B4-BE49-F238E27FC236}">
                <a16:creationId xmlns:a16="http://schemas.microsoft.com/office/drawing/2014/main" id="{09D154EE-75A6-4C07-AA03-3D12F56A3C48}"/>
              </a:ext>
            </a:extLst>
          </p:cNvPr>
          <p:cNvSpPr/>
          <p:nvPr userDrawn="1"/>
        </p:nvSpPr>
        <p:spPr>
          <a:xfrm>
            <a:off x="4845685" y="2870835"/>
            <a:ext cx="5908040" cy="7969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5" name="流程图: 终止 14">
            <a:extLst>
              <a:ext uri="{FF2B5EF4-FFF2-40B4-BE49-F238E27FC236}">
                <a16:creationId xmlns:a16="http://schemas.microsoft.com/office/drawing/2014/main" id="{71DF2B66-B32C-4521-BB4F-C36CDAF3314C}"/>
              </a:ext>
            </a:extLst>
          </p:cNvPr>
          <p:cNvSpPr/>
          <p:nvPr userDrawn="1"/>
        </p:nvSpPr>
        <p:spPr>
          <a:xfrm>
            <a:off x="9523095" y="3062605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B5AAE86-8013-4DEE-8D94-402CC1C6D07D}"/>
              </a:ext>
            </a:extLst>
          </p:cNvPr>
          <p:cNvCxnSpPr/>
          <p:nvPr userDrawn="1"/>
        </p:nvCxnSpPr>
        <p:spPr>
          <a:xfrm flipV="1">
            <a:off x="9839960" y="3267075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k6qt3h1fnseLfo圆角矩形 6">
            <a:extLst>
              <a:ext uri="{FF2B5EF4-FFF2-40B4-BE49-F238E27FC236}">
                <a16:creationId xmlns:a16="http://schemas.microsoft.com/office/drawing/2014/main" id="{9C6BB375-AC2E-4750-9A5A-A75A75F41E6C}"/>
              </a:ext>
            </a:extLst>
          </p:cNvPr>
          <p:cNvSpPr/>
          <p:nvPr userDrawn="1"/>
        </p:nvSpPr>
        <p:spPr>
          <a:xfrm>
            <a:off x="4845685" y="3987165"/>
            <a:ext cx="5908040" cy="7969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9" name="流程图: 终止 18">
            <a:extLst>
              <a:ext uri="{FF2B5EF4-FFF2-40B4-BE49-F238E27FC236}">
                <a16:creationId xmlns:a16="http://schemas.microsoft.com/office/drawing/2014/main" id="{A8850BFF-EB48-4421-AC66-0F26E23E9DAF}"/>
              </a:ext>
            </a:extLst>
          </p:cNvPr>
          <p:cNvSpPr/>
          <p:nvPr userDrawn="1"/>
        </p:nvSpPr>
        <p:spPr>
          <a:xfrm>
            <a:off x="9523095" y="4178935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002FCA7-0BBE-4084-97D4-795747A44599}"/>
              </a:ext>
            </a:extLst>
          </p:cNvPr>
          <p:cNvCxnSpPr/>
          <p:nvPr userDrawn="1"/>
        </p:nvCxnSpPr>
        <p:spPr>
          <a:xfrm flipV="1">
            <a:off x="9839960" y="4383405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k6qt3h1fnseLfo圆角矩形 6">
            <a:extLst>
              <a:ext uri="{FF2B5EF4-FFF2-40B4-BE49-F238E27FC236}">
                <a16:creationId xmlns:a16="http://schemas.microsoft.com/office/drawing/2014/main" id="{5A272C2E-53EF-4156-878D-5041AF72E4E7}"/>
              </a:ext>
            </a:extLst>
          </p:cNvPr>
          <p:cNvSpPr/>
          <p:nvPr userDrawn="1"/>
        </p:nvSpPr>
        <p:spPr>
          <a:xfrm>
            <a:off x="4845685" y="5088890"/>
            <a:ext cx="5908040" cy="7969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23" name="流程图: 终止 22">
            <a:extLst>
              <a:ext uri="{FF2B5EF4-FFF2-40B4-BE49-F238E27FC236}">
                <a16:creationId xmlns:a16="http://schemas.microsoft.com/office/drawing/2014/main" id="{26AF4F55-5CB8-4625-9EED-70E6BDD94AA0}"/>
              </a:ext>
            </a:extLst>
          </p:cNvPr>
          <p:cNvSpPr/>
          <p:nvPr userDrawn="1"/>
        </p:nvSpPr>
        <p:spPr>
          <a:xfrm>
            <a:off x="9523095" y="5280660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08E6EBA-0011-437C-9807-99848E287903}"/>
              </a:ext>
            </a:extLst>
          </p:cNvPr>
          <p:cNvCxnSpPr/>
          <p:nvPr userDrawn="1"/>
        </p:nvCxnSpPr>
        <p:spPr>
          <a:xfrm flipV="1">
            <a:off x="9839960" y="5485130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0709920-F164-4B9E-A071-AB1326E1A908}"/>
              </a:ext>
            </a:extLst>
          </p:cNvPr>
          <p:cNvCxnSpPr/>
          <p:nvPr userDrawn="1"/>
        </p:nvCxnSpPr>
        <p:spPr>
          <a:xfrm flipV="1">
            <a:off x="904240" y="1737995"/>
            <a:ext cx="2362200" cy="19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628A96D8-BE66-4B84-84C8-03C8065FFE8D}"/>
              </a:ext>
            </a:extLst>
          </p:cNvPr>
          <p:cNvCxnSpPr/>
          <p:nvPr userDrawn="1"/>
        </p:nvCxnSpPr>
        <p:spPr>
          <a:xfrm flipV="1">
            <a:off x="904240" y="2480945"/>
            <a:ext cx="2362200" cy="57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0" descr="search">
            <a:extLst>
              <a:ext uri="{FF2B5EF4-FFF2-40B4-BE49-F238E27FC236}">
                <a16:creationId xmlns:a16="http://schemas.microsoft.com/office/drawing/2014/main" id="{4ACD265F-0A19-4987-920A-F92191E26D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5225" y="927826"/>
            <a:ext cx="548005" cy="548005"/>
          </a:xfrm>
          <a:prstGeom prst="rect">
            <a:avLst/>
          </a:prstGeom>
        </p:spPr>
      </p:pic>
      <p:pic>
        <p:nvPicPr>
          <p:cNvPr id="29" name="图片 26" descr="world map">
            <a:extLst>
              <a:ext uri="{FF2B5EF4-FFF2-40B4-BE49-F238E27FC236}">
                <a16:creationId xmlns:a16="http://schemas.microsoft.com/office/drawing/2014/main" id="{35AEADF2-C7A5-4187-B826-12CDA91679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9100" y="3881403"/>
            <a:ext cx="597110" cy="773528"/>
          </a:xfrm>
          <a:prstGeom prst="rect">
            <a:avLst/>
          </a:prstGeom>
        </p:spPr>
      </p:pic>
      <p:pic>
        <p:nvPicPr>
          <p:cNvPr id="30" name="图片 32" descr="cloud upload">
            <a:extLst>
              <a:ext uri="{FF2B5EF4-FFF2-40B4-BE49-F238E27FC236}">
                <a16:creationId xmlns:a16="http://schemas.microsoft.com/office/drawing/2014/main" id="{1CDA1D84-3685-4867-9C16-BA276EE556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8876" y="2869809"/>
            <a:ext cx="765808" cy="663701"/>
          </a:xfrm>
          <a:prstGeom prst="rect">
            <a:avLst/>
          </a:prstGeom>
        </p:spPr>
      </p:pic>
      <p:pic>
        <p:nvPicPr>
          <p:cNvPr id="31" name="图片 2" descr="disk">
            <a:extLst>
              <a:ext uri="{FF2B5EF4-FFF2-40B4-BE49-F238E27FC236}">
                <a16:creationId xmlns:a16="http://schemas.microsoft.com/office/drawing/2014/main" id="{33E7518D-2E85-472B-BCED-E0A6347EC9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8040" y="5106572"/>
            <a:ext cx="724440" cy="724440"/>
          </a:xfrm>
          <a:prstGeom prst="rect">
            <a:avLst/>
          </a:prstGeom>
        </p:spPr>
      </p:pic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12D6B2A2-D3C9-4D61-99F1-6E74FBF5DB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7130" y="692870"/>
            <a:ext cx="7232795" cy="9144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zh-CN" altLang="en-US" sz="4000" b="1" kern="1200" dirty="0" smtClean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7" name="文本占位符 36">
            <a:extLst>
              <a:ext uri="{FF2B5EF4-FFF2-40B4-BE49-F238E27FC236}">
                <a16:creationId xmlns:a16="http://schemas.microsoft.com/office/drawing/2014/main" id="{71888D21-323D-417F-8B68-CBFC082A88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9570" y="1828362"/>
            <a:ext cx="4544866" cy="914400"/>
          </a:xfrm>
          <a:noFill/>
        </p:spPr>
        <p:txBody>
          <a:bodyPr wrap="square" rtlCol="0">
            <a:noAutofit/>
          </a:bodyPr>
          <a:lstStyle>
            <a:lvl1pPr>
              <a:defRPr lang="zh-CN" altLang="en-US" sz="2400" dirty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B20535E7-E3FF-4A92-8F32-637EB306BA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0213" y="1787234"/>
            <a:ext cx="5610802" cy="914400"/>
          </a:xfrm>
          <a:noFill/>
        </p:spPr>
        <p:txBody>
          <a:bodyPr wrap="square" rtlCol="0">
            <a:noAutofit/>
          </a:bodyPr>
          <a:lstStyle>
            <a:lvl1pPr>
              <a:defRPr lang="zh-CN" altLang="en-US" sz="2800" dirty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40" name="文本占位符 38">
            <a:extLst>
              <a:ext uri="{FF2B5EF4-FFF2-40B4-BE49-F238E27FC236}">
                <a16:creationId xmlns:a16="http://schemas.microsoft.com/office/drawing/2014/main" id="{53B1F6CD-60BC-4BC8-81C3-8EE2B1353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0213" y="2840180"/>
            <a:ext cx="5610802" cy="914400"/>
          </a:xfrm>
          <a:noFill/>
        </p:spPr>
        <p:txBody>
          <a:bodyPr wrap="square" rtlCol="0">
            <a:noAutofit/>
          </a:bodyPr>
          <a:lstStyle>
            <a:lvl1pPr>
              <a:defRPr lang="zh-CN" altLang="en-US" sz="2800" dirty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41" name="文本占位符 38">
            <a:extLst>
              <a:ext uri="{FF2B5EF4-FFF2-40B4-BE49-F238E27FC236}">
                <a16:creationId xmlns:a16="http://schemas.microsoft.com/office/drawing/2014/main" id="{433CE17E-5D95-407B-B154-7ADE36BCC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0213" y="3990107"/>
            <a:ext cx="5610802" cy="914400"/>
          </a:xfrm>
          <a:noFill/>
        </p:spPr>
        <p:txBody>
          <a:bodyPr wrap="square" rtlCol="0">
            <a:noAutofit/>
          </a:bodyPr>
          <a:lstStyle>
            <a:lvl1pPr>
              <a:defRPr lang="zh-CN" altLang="en-US" sz="2800" dirty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42" name="文本占位符 38">
            <a:extLst>
              <a:ext uri="{FF2B5EF4-FFF2-40B4-BE49-F238E27FC236}">
                <a16:creationId xmlns:a16="http://schemas.microsoft.com/office/drawing/2014/main" id="{AE75C4C9-A4DB-4D0C-94B6-C7189DA777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2503" y="5112325"/>
            <a:ext cx="5610802" cy="914400"/>
          </a:xfrm>
          <a:noFill/>
        </p:spPr>
        <p:txBody>
          <a:bodyPr wrap="square" rtlCol="0">
            <a:noAutofit/>
          </a:bodyPr>
          <a:lstStyle>
            <a:lvl1pPr>
              <a:defRPr lang="zh-CN" altLang="en-US" sz="2800" dirty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079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2">
            <a:extLst>
              <a:ext uri="{FF2B5EF4-FFF2-40B4-BE49-F238E27FC236}">
                <a16:creationId xmlns:a16="http://schemas.microsoft.com/office/drawing/2014/main" id="{B310E456-65CD-4892-A5E6-2E47260A224B}"/>
              </a:ext>
            </a:extLst>
          </p:cNvPr>
          <p:cNvSpPr/>
          <p:nvPr userDrawn="1"/>
        </p:nvSpPr>
        <p:spPr>
          <a:xfrm>
            <a:off x="0" y="-15240"/>
            <a:ext cx="9152890" cy="6873240"/>
          </a:xfrm>
          <a:custGeom>
            <a:avLst/>
            <a:gdLst>
              <a:gd name="connsiteX0" fmla="*/ 0 w 17645"/>
              <a:gd name="connsiteY0" fmla="*/ 0 h 10953"/>
              <a:gd name="connsiteX1" fmla="*/ 17645 w 17645"/>
              <a:gd name="connsiteY1" fmla="*/ 23 h 10953"/>
              <a:gd name="connsiteX2" fmla="*/ 14162 w 17645"/>
              <a:gd name="connsiteY2" fmla="*/ 10953 h 10953"/>
              <a:gd name="connsiteX3" fmla="*/ 0 w 17645"/>
              <a:gd name="connsiteY3" fmla="*/ 10953 h 10953"/>
              <a:gd name="connsiteX4" fmla="*/ 0 w 17645"/>
              <a:gd name="connsiteY4" fmla="*/ 0 h 1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5" h="10953">
                <a:moveTo>
                  <a:pt x="0" y="0"/>
                </a:moveTo>
                <a:lnTo>
                  <a:pt x="17645" y="23"/>
                </a:lnTo>
                <a:lnTo>
                  <a:pt x="14162" y="10953"/>
                </a:lnTo>
                <a:lnTo>
                  <a:pt x="0" y="1095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98500" dist="419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7" name="Fk6qt3h1fnseLfo圆角矩形 6">
            <a:extLst>
              <a:ext uri="{FF2B5EF4-FFF2-40B4-BE49-F238E27FC236}">
                <a16:creationId xmlns:a16="http://schemas.microsoft.com/office/drawing/2014/main" id="{97484965-1DDB-41C3-8DCE-7984B3663FD9}"/>
              </a:ext>
            </a:extLst>
          </p:cNvPr>
          <p:cNvSpPr/>
          <p:nvPr userDrawn="1"/>
        </p:nvSpPr>
        <p:spPr>
          <a:xfrm>
            <a:off x="1202690" y="542290"/>
            <a:ext cx="6437630" cy="659130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9" name="流程图: 终止 8">
            <a:extLst>
              <a:ext uri="{FF2B5EF4-FFF2-40B4-BE49-F238E27FC236}">
                <a16:creationId xmlns:a16="http://schemas.microsoft.com/office/drawing/2014/main" id="{DE63EC4E-F211-4627-BE30-EC8C9F50EFBE}"/>
              </a:ext>
            </a:extLst>
          </p:cNvPr>
          <p:cNvSpPr/>
          <p:nvPr userDrawn="1"/>
        </p:nvSpPr>
        <p:spPr>
          <a:xfrm>
            <a:off x="1429385" y="5205730"/>
            <a:ext cx="1080135" cy="413385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B249E9E-3796-4D76-BCE4-30D36D76AF85}"/>
              </a:ext>
            </a:extLst>
          </p:cNvPr>
          <p:cNvCxnSpPr/>
          <p:nvPr userDrawn="1"/>
        </p:nvCxnSpPr>
        <p:spPr>
          <a:xfrm flipV="1">
            <a:off x="1746250" y="5410200"/>
            <a:ext cx="447040" cy="5080"/>
          </a:xfrm>
          <a:prstGeom prst="straightConnector1">
            <a:avLst/>
          </a:prstGeom>
          <a:ln w="31750">
            <a:solidFill>
              <a:schemeClr val="tx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2BFE0F0-9EE5-4C18-980E-483E4123B039}"/>
              </a:ext>
            </a:extLst>
          </p:cNvPr>
          <p:cNvCxnSpPr/>
          <p:nvPr userDrawn="1"/>
        </p:nvCxnSpPr>
        <p:spPr>
          <a:xfrm>
            <a:off x="1361440" y="3982085"/>
            <a:ext cx="117284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139DEAC-DF06-4846-9559-812352DC8E6D}"/>
              </a:ext>
            </a:extLst>
          </p:cNvPr>
          <p:cNvCxnSpPr/>
          <p:nvPr userDrawn="1"/>
        </p:nvCxnSpPr>
        <p:spPr>
          <a:xfrm flipH="1">
            <a:off x="7162800" y="0"/>
            <a:ext cx="1844675" cy="69240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20" descr="search">
            <a:extLst>
              <a:ext uri="{FF2B5EF4-FFF2-40B4-BE49-F238E27FC236}">
                <a16:creationId xmlns:a16="http://schemas.microsoft.com/office/drawing/2014/main" id="{D5C1AFB2-9831-4876-86E1-B799765450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7995" y="688975"/>
            <a:ext cx="570865" cy="570865"/>
          </a:xfrm>
          <a:prstGeom prst="rect">
            <a:avLst/>
          </a:prstGeom>
        </p:spPr>
      </p:pic>
      <p:sp>
        <p:nvSpPr>
          <p:cNvPr id="20" name="文本占位符 14">
            <a:extLst>
              <a:ext uri="{FF2B5EF4-FFF2-40B4-BE49-F238E27FC236}">
                <a16:creationId xmlns:a16="http://schemas.microsoft.com/office/drawing/2014/main" id="{47E4FFB3-136C-443C-8293-7328D08A37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3" y="1538144"/>
            <a:ext cx="9836730" cy="914400"/>
          </a:xfrm>
        </p:spPr>
        <p:txBody>
          <a:bodyPr>
            <a:noAutofit/>
          </a:bodyPr>
          <a:lstStyle>
            <a:lvl1pPr>
              <a:defRPr lang="zh-CN" altLang="en-US" sz="5400" kern="1200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>
            <a:extLst>
              <a:ext uri="{FF2B5EF4-FFF2-40B4-BE49-F238E27FC236}">
                <a16:creationId xmlns:a16="http://schemas.microsoft.com/office/drawing/2014/main" id="{EE586B7D-5194-48D6-AF32-04133F2E8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3053" y="526763"/>
            <a:ext cx="5403274" cy="914400"/>
          </a:xfrm>
          <a:noFill/>
        </p:spPr>
        <p:txBody>
          <a:bodyPr wrap="square" rtlCol="0">
            <a:noAutofit/>
          </a:bodyPr>
          <a:lstStyle>
            <a:lvl1pPr>
              <a:defRPr lang="zh-CN" altLang="en-US" sz="2800" dirty="0">
                <a:solidFill>
                  <a:schemeClr val="bg1"/>
                </a:solidFill>
                <a:latin typeface="+mn-ea"/>
                <a:ea typeface="+mn-ea"/>
                <a:cs typeface="思源黑体 Light" panose="020B0300000000000000" charset="-122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22" name="文本占位符 14">
            <a:extLst>
              <a:ext uri="{FF2B5EF4-FFF2-40B4-BE49-F238E27FC236}">
                <a16:creationId xmlns:a16="http://schemas.microsoft.com/office/drawing/2014/main" id="{E186D2F5-053C-45EE-A7CB-D58CD3A3A5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7634" y="2480251"/>
            <a:ext cx="5541821" cy="914400"/>
          </a:xfrm>
        </p:spPr>
        <p:txBody>
          <a:bodyPr/>
          <a:lstStyle>
            <a:lvl1pPr>
              <a:defRPr lang="zh-CN" altLang="en-US" sz="6000" kern="1200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065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92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rgbClr val="404040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2880000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思源黑体 Light" panose="020B0300000000000000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2880000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  <a:cs typeface="思源黑体 Regular" panose="020B05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2880000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思源黑体 Light" panose="020B0300000000000000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  <a:cs typeface="思源黑体 Regular" panose="020B05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  <a:cs typeface="思源黑体 Light" panose="020B0300000000000000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1" r:id="rId4"/>
    <p:sldLayoutId id="2147483660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Regular" panose="020B0500000000000000" charset="-122"/>
          <a:ea typeface="思源黑体 Regular" panose="020B0500000000000000" charset="-122"/>
          <a:cs typeface="思源黑体 Regular" panose="020B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Regular" panose="020B0500000000000000" charset="-122"/>
          <a:ea typeface="思源黑体 Regular" panose="020B0500000000000000" charset="-122"/>
          <a:cs typeface="思源黑体 Regular" panose="020B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Regular" panose="020B0500000000000000" charset="-122"/>
          <a:ea typeface="思源黑体 Regular" panose="020B0500000000000000" charset="-122"/>
          <a:cs typeface="思源黑体 Regular" panose="020B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Regular" panose="020B0500000000000000" charset="-122"/>
          <a:ea typeface="思源黑体 Regular" panose="020B0500000000000000" charset="-122"/>
          <a:cs typeface="思源黑体 Regular" panose="020B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Regular" panose="020B0500000000000000" charset="-122"/>
          <a:ea typeface="思源黑体 Regular" panose="020B0500000000000000" charset="-122"/>
          <a:cs typeface="思源黑体 Regular" panose="020B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Regular" panose="020B0500000000000000" charset="-122"/>
          <a:ea typeface="思源黑体 Regular" panose="020B0500000000000000" charset="-122"/>
          <a:cs typeface="思源黑体 Regular" panose="020B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1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chart" Target="../charts/chart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1.png"/><Relationship Id="rId7" Type="http://schemas.openxmlformats.org/officeDocument/2006/relationships/image" Target="../media/image4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23.png"/><Relationship Id="rId10" Type="http://schemas.openxmlformats.org/officeDocument/2006/relationships/image" Target="../media/image52.png"/><Relationship Id="rId4" Type="http://schemas.openxmlformats.org/officeDocument/2006/relationships/image" Target="../media/image11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21.pn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23.png"/><Relationship Id="rId10" Type="http://schemas.openxmlformats.org/officeDocument/2006/relationships/image" Target="../media/image58.png"/><Relationship Id="rId4" Type="http://schemas.openxmlformats.org/officeDocument/2006/relationships/image" Target="../media/image11.png"/><Relationship Id="rId9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21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43.png"/><Relationship Id="rId11" Type="http://schemas.openxmlformats.org/officeDocument/2006/relationships/image" Target="../media/image76.png"/><Relationship Id="rId5" Type="http://schemas.openxmlformats.org/officeDocument/2006/relationships/image" Target="../media/image23.png"/><Relationship Id="rId10" Type="http://schemas.openxmlformats.org/officeDocument/2006/relationships/image" Target="../media/image75.svg"/><Relationship Id="rId4" Type="http://schemas.openxmlformats.org/officeDocument/2006/relationships/image" Target="../media/image11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8.png"/><Relationship Id="rId7" Type="http://schemas.openxmlformats.org/officeDocument/2006/relationships/image" Target="../media/image8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.sv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4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svg"/><Relationship Id="rId1" Type="http://schemas.openxmlformats.org/officeDocument/2006/relationships/tags" Target="../tags/tag16.xml"/><Relationship Id="rId6" Type="http://schemas.openxmlformats.org/officeDocument/2006/relationships/image" Target="../media/image12.svg"/><Relationship Id="rId11" Type="http://schemas.openxmlformats.org/officeDocument/2006/relationships/image" Target="../media/image33.png"/><Relationship Id="rId5" Type="http://schemas.openxmlformats.org/officeDocument/2006/relationships/image" Target="../media/image11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2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tags" Target="../tags/tag19.xml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42.svg"/><Relationship Id="rId2" Type="http://schemas.openxmlformats.org/officeDocument/2006/relationships/tags" Target="../tags/tag18.xml"/><Relationship Id="rId16" Type="http://schemas.openxmlformats.org/officeDocument/2006/relationships/image" Target="../media/image41.png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11" Type="http://schemas.openxmlformats.org/officeDocument/2006/relationships/image" Target="../media/image40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8.svg"/><Relationship Id="rId10" Type="http://schemas.openxmlformats.org/officeDocument/2006/relationships/image" Target="../media/image39.png"/><Relationship Id="rId4" Type="http://schemas.openxmlformats.org/officeDocument/2006/relationships/tags" Target="../tags/tag20.xml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hart" Target="../charts/chart1.xml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11.png"/><Relationship Id="rId11" Type="http://schemas.openxmlformats.org/officeDocument/2006/relationships/image" Target="../media/image46.svg"/><Relationship Id="rId5" Type="http://schemas.openxmlformats.org/officeDocument/2006/relationships/image" Target="../media/image22.svg"/><Relationship Id="rId10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-635" y="0"/>
            <a:ext cx="12192635" cy="365887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98500" dist="419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7" name="Fk6qt3h1fnseLfo圆角矩形 6"/>
          <p:cNvSpPr/>
          <p:nvPr/>
        </p:nvSpPr>
        <p:spPr>
          <a:xfrm>
            <a:off x="1682750" y="2221865"/>
            <a:ext cx="9016365" cy="796925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34820" y="2262505"/>
            <a:ext cx="8049260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j-ea"/>
                <a:ea typeface="+mj-ea"/>
                <a:cs typeface="思源黑体 Regular" panose="020B0500000000000000" charset="-122"/>
              </a:rPr>
              <a:t>蓝灰简洁风工作报告</a:t>
            </a:r>
            <a:r>
              <a:rPr lang="en-US" altLang="zh-CN" sz="4000" dirty="0">
                <a:solidFill>
                  <a:schemeClr val="tx2"/>
                </a:solidFill>
                <a:latin typeface="+mj-ea"/>
                <a:ea typeface="+mj-ea"/>
                <a:cs typeface="思源黑体 Regular" panose="020B0500000000000000" charset="-122"/>
              </a:rPr>
              <a:t>PPT</a:t>
            </a:r>
            <a:r>
              <a:rPr lang="zh-CN" altLang="en-US" sz="4000" dirty="0">
                <a:solidFill>
                  <a:schemeClr val="tx2"/>
                </a:solidFill>
                <a:latin typeface="+mj-ea"/>
                <a:ea typeface="+mj-ea"/>
                <a:cs typeface="思源黑体 Regular" panose="020B0500000000000000" charset="-122"/>
              </a:rPr>
              <a:t>模板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34820" y="4094480"/>
            <a:ext cx="4679315" cy="506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  <a:cs typeface="思源黑体 Regular" panose="020B0500000000000000" charset="-122"/>
              </a:rPr>
              <a:t>汇报人：OfficePLUS</a:t>
            </a:r>
            <a:r>
              <a:rPr lang="en-US" altLang="zh-CN" sz="2000" dirty="0">
                <a:latin typeface="+mn-ea"/>
                <a:cs typeface="思源黑体 Regular" panose="020B0500000000000000" charset="-122"/>
              </a:rPr>
              <a:t> </a:t>
            </a:r>
            <a:endParaRPr lang="zh-CN" altLang="en-US" sz="2000" dirty="0">
              <a:latin typeface="+mn-ea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89530" y="1327785"/>
            <a:ext cx="752284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</a:rPr>
              <a:t>#</a:t>
            </a:r>
            <a:r>
              <a:rPr lang="en-US" altLang="zh-CN"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  <a:sym typeface="+mn-ea"/>
              </a:rPr>
              <a:t>20XX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  <a:sym typeface="+mn-ea"/>
              </a:rPr>
              <a:t>年述职报告</a:t>
            </a:r>
            <a:r>
              <a:rPr lang="en-US" altLang="zh-CN"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  <a:sym typeface="+mn-ea"/>
              </a:rPr>
              <a:t>PPT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  <a:sym typeface="+mn-ea"/>
              </a:rPr>
              <a:t>模板</a:t>
            </a:r>
            <a:endParaRPr lang="en-US" altLang="zh-CN" sz="2800" dirty="0">
              <a:solidFill>
                <a:schemeClr val="bg1"/>
              </a:solidFill>
              <a:latin typeface="+mn-ea"/>
              <a:cs typeface="思源黑体 Light" panose="020B0300000000000000" charset="-122"/>
            </a:endParaRPr>
          </a:p>
        </p:txBody>
      </p:sp>
      <p:sp>
        <p:nvSpPr>
          <p:cNvPr id="24" name="流程图: 终止 23"/>
          <p:cNvSpPr/>
          <p:nvPr/>
        </p:nvSpPr>
        <p:spPr>
          <a:xfrm>
            <a:off x="1703705" y="5205730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1898650" y="5415280"/>
            <a:ext cx="626836" cy="0"/>
          </a:xfrm>
          <a:prstGeom prst="straightConnector1">
            <a:avLst/>
          </a:prstGeom>
          <a:ln w="31750">
            <a:solidFill>
              <a:schemeClr val="bg1">
                <a:lumMod val="95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search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5205" y="2381885"/>
            <a:ext cx="476885" cy="476885"/>
          </a:xfrm>
          <a:prstGeom prst="rect">
            <a:avLst/>
          </a:prstGeom>
        </p:spPr>
      </p:pic>
      <p:pic>
        <p:nvPicPr>
          <p:cNvPr id="10" name="图片 9" descr="left arrow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3705" y="1276985"/>
            <a:ext cx="600710" cy="600710"/>
          </a:xfrm>
          <a:prstGeom prst="rect">
            <a:avLst/>
          </a:prstGeom>
        </p:spPr>
      </p:pic>
      <p:pic>
        <p:nvPicPr>
          <p:cNvPr id="19" name="图片 18" descr="saf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1584" y="4684211"/>
            <a:ext cx="1015625" cy="934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 descr="volume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43867" y="4684705"/>
            <a:ext cx="1047180" cy="931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5" name="图片 2" descr="disk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60871" y="4717143"/>
            <a:ext cx="933540" cy="93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一个圆顶角，剪去另一个顶角 31"/>
          <p:cNvSpPr/>
          <p:nvPr/>
        </p:nvSpPr>
        <p:spPr>
          <a:xfrm>
            <a:off x="1097280" y="1273175"/>
            <a:ext cx="4258310" cy="4857750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rgbClr val="536B82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3460826927"/>
              </p:ext>
            </p:extLst>
          </p:nvPr>
        </p:nvGraphicFramePr>
        <p:xfrm>
          <a:off x="1230630" y="1410970"/>
          <a:ext cx="3844290" cy="462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矩形: 一个圆顶角，剪去另一个顶角 31"/>
          <p:cNvSpPr/>
          <p:nvPr/>
        </p:nvSpPr>
        <p:spPr>
          <a:xfrm>
            <a:off x="6381750" y="2382520"/>
            <a:ext cx="2157730" cy="282003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rgbClr val="536B82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2" name="任意多边形: 形状 24"/>
          <p:cNvSpPr/>
          <p:nvPr/>
        </p:nvSpPr>
        <p:spPr>
          <a:xfrm flipV="1">
            <a:off x="3555365" y="3810"/>
            <a:ext cx="2077085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28415" y="-31750"/>
            <a:ext cx="1524776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主要成绩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8224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31840" y="18478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436360" y="1972945"/>
            <a:ext cx="4723765" cy="88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6377305" y="1961515"/>
            <a:ext cx="1642110" cy="5080"/>
          </a:xfrm>
          <a:prstGeom prst="line">
            <a:avLst/>
          </a:prstGeom>
          <a:ln w="63500" cap="rnd">
            <a:solidFill>
              <a:srgbClr val="536B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269990" y="1027430"/>
            <a:ext cx="3950970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20XX</a:t>
            </a:r>
            <a:r>
              <a:rPr lang="zh-CN" altLang="en-US" sz="32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宣传成果</a:t>
            </a:r>
            <a:r>
              <a:rPr lang="en-US" altLang="zh-CN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24" name="流程图: 终止 23"/>
          <p:cNvSpPr/>
          <p:nvPr/>
        </p:nvSpPr>
        <p:spPr>
          <a:xfrm>
            <a:off x="10025380" y="5688965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10220325" y="5898515"/>
            <a:ext cx="665389" cy="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一个圆顶角，剪去另一个顶角 31"/>
          <p:cNvSpPr/>
          <p:nvPr/>
        </p:nvSpPr>
        <p:spPr>
          <a:xfrm>
            <a:off x="8947785" y="2382520"/>
            <a:ext cx="2157730" cy="284924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rgbClr val="536B82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graphicFrame>
        <p:nvGraphicFramePr>
          <p:cNvPr id="17" name="图表 16"/>
          <p:cNvGraphicFramePr/>
          <p:nvPr/>
        </p:nvGraphicFramePr>
        <p:xfrm>
          <a:off x="6334125" y="2571115"/>
          <a:ext cx="2163445" cy="262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图表 17"/>
          <p:cNvGraphicFramePr/>
          <p:nvPr/>
        </p:nvGraphicFramePr>
        <p:xfrm>
          <a:off x="8914130" y="2545715"/>
          <a:ext cx="2205355" cy="267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4" name="直接箭头连接符 13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27" name="图片 26" descr="us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1935" y="1237615"/>
            <a:ext cx="57086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-635"/>
            <a:ext cx="12211050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2" name="任意多边形: 形状 24"/>
          <p:cNvSpPr/>
          <p:nvPr/>
        </p:nvSpPr>
        <p:spPr>
          <a:xfrm flipV="1">
            <a:off x="3555365" y="3810"/>
            <a:ext cx="2077085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28415" y="-31750"/>
            <a:ext cx="1524776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主要成绩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8224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31840" y="18478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sp>
        <p:nvSpPr>
          <p:cNvPr id="6" name="矩形: 一个圆顶角，剪去另一个顶角 31"/>
          <p:cNvSpPr/>
          <p:nvPr/>
        </p:nvSpPr>
        <p:spPr>
          <a:xfrm>
            <a:off x="6353810" y="2286000"/>
            <a:ext cx="4754245" cy="309435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6436360" y="1972945"/>
            <a:ext cx="4723765" cy="88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6377305" y="1961515"/>
            <a:ext cx="1642110" cy="5080"/>
          </a:xfrm>
          <a:prstGeom prst="line">
            <a:avLst/>
          </a:prstGeom>
          <a:ln w="635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269990" y="1100000"/>
            <a:ext cx="3756660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20XX</a:t>
            </a:r>
            <a:r>
              <a:rPr lang="zh-CN" altLang="en-US" sz="32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宣传成果</a:t>
            </a:r>
            <a:r>
              <a:rPr lang="en-US" altLang="zh-CN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20" name="流程图: 终止 19"/>
          <p:cNvSpPr/>
          <p:nvPr/>
        </p:nvSpPr>
        <p:spPr>
          <a:xfrm>
            <a:off x="10025380" y="5688965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10220325" y="5893435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一个圆顶角，剪去另一个顶角 31"/>
          <p:cNvSpPr/>
          <p:nvPr/>
        </p:nvSpPr>
        <p:spPr>
          <a:xfrm flipH="1">
            <a:off x="1351915" y="1661795"/>
            <a:ext cx="1711325" cy="203771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1082675" y="1402715"/>
            <a:ext cx="837565" cy="6965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53" name="矩形: 一个圆顶角，剪去另一个顶角 31"/>
          <p:cNvSpPr/>
          <p:nvPr/>
        </p:nvSpPr>
        <p:spPr>
          <a:xfrm flipH="1">
            <a:off x="3921125" y="1661795"/>
            <a:ext cx="1711325" cy="203771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381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3636010" y="1373505"/>
            <a:ext cx="837565" cy="69659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473835" y="2175510"/>
            <a:ext cx="1640193" cy="4222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536B82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rgbClr val="536B82"/>
                </a:solidFill>
                <a:latin typeface="+mn-ea"/>
              </a:rPr>
              <a:t>增长百分比</a:t>
            </a:r>
            <a:r>
              <a:rPr lang="en-US" altLang="zh-CN" dirty="0">
                <a:solidFill>
                  <a:srgbClr val="536B82"/>
                </a:solidFill>
                <a:latin typeface="+mn-ea"/>
              </a:rPr>
              <a:t> 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1435735" y="2441575"/>
            <a:ext cx="1693092" cy="9179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120% 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4020185" y="2199640"/>
            <a:ext cx="1178528" cy="4638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+mn-ea"/>
                <a:cs typeface="思源黑体 Light" panose="020B0300000000000000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思源黑体 Light" panose="020B0300000000000000" charset="-122"/>
              </a:rPr>
              <a:t>增加额</a:t>
            </a:r>
            <a:r>
              <a:rPr lang="en-US" altLang="zh-CN" dirty="0">
                <a:solidFill>
                  <a:schemeClr val="bg1"/>
                </a:solidFill>
                <a:latin typeface="+mn-ea"/>
                <a:cs typeface="思源黑体 Light" panose="020B0300000000000000" charset="-122"/>
              </a:rPr>
              <a:t> 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3982085" y="2465705"/>
            <a:ext cx="1742785" cy="9179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1200</a:t>
            </a:r>
            <a:r>
              <a:rPr lang="en-US" altLang="zh-CN" sz="3200" b="1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人</a:t>
            </a:r>
            <a:endParaRPr lang="zh-CN" altLang="en-US" b="1" dirty="0">
              <a:solidFill>
                <a:schemeClr val="bg1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67" name="矩形: 一个圆顶角，剪去另一个顶角 31"/>
          <p:cNvSpPr/>
          <p:nvPr/>
        </p:nvSpPr>
        <p:spPr>
          <a:xfrm flipH="1">
            <a:off x="1351915" y="4064635"/>
            <a:ext cx="1711325" cy="203771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1082675" y="3805555"/>
            <a:ext cx="837565" cy="6965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473835" y="4578350"/>
            <a:ext cx="1640193" cy="4222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536B82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rgbClr val="536B82"/>
                </a:solidFill>
                <a:latin typeface="+mn-ea"/>
              </a:rPr>
              <a:t>增长百分比</a:t>
            </a:r>
            <a:r>
              <a:rPr lang="en-US" altLang="zh-CN" dirty="0">
                <a:solidFill>
                  <a:srgbClr val="536B82"/>
                </a:solidFill>
                <a:latin typeface="+mn-ea"/>
              </a:rPr>
              <a:t> 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1435735" y="4844415"/>
            <a:ext cx="1693092" cy="9179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120% </a:t>
            </a:r>
          </a:p>
        </p:txBody>
      </p:sp>
      <p:sp>
        <p:nvSpPr>
          <p:cNvPr id="72" name="矩形: 一个圆顶角，剪去另一个顶角 31"/>
          <p:cNvSpPr/>
          <p:nvPr/>
        </p:nvSpPr>
        <p:spPr>
          <a:xfrm flipH="1">
            <a:off x="3921125" y="4064635"/>
            <a:ext cx="1711325" cy="203771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3651885" y="3805555"/>
            <a:ext cx="837565" cy="6965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4043045" y="4578350"/>
            <a:ext cx="1640193" cy="4222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536B82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rgbClr val="536B82"/>
                </a:solidFill>
                <a:latin typeface="+mn-ea"/>
              </a:rPr>
              <a:t>增长百分比</a:t>
            </a:r>
            <a:r>
              <a:rPr lang="en-US" altLang="zh-CN" dirty="0">
                <a:solidFill>
                  <a:srgbClr val="536B82"/>
                </a:solidFill>
                <a:latin typeface="+mn-ea"/>
              </a:rPr>
              <a:t> 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4004945" y="4844415"/>
            <a:ext cx="1693092" cy="9179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120% </a:t>
            </a:r>
          </a:p>
        </p:txBody>
      </p:sp>
      <p:graphicFrame>
        <p:nvGraphicFramePr>
          <p:cNvPr id="81" name="图表 80"/>
          <p:cNvGraphicFramePr/>
          <p:nvPr/>
        </p:nvGraphicFramePr>
        <p:xfrm>
          <a:off x="6436995" y="2273300"/>
          <a:ext cx="4633595" cy="315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直接箭头连接符 6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27" name="图片 26" descr="us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1935" y="1265555"/>
            <a:ext cx="570865" cy="570865"/>
          </a:xfrm>
          <a:prstGeom prst="rect">
            <a:avLst/>
          </a:prstGeom>
        </p:spPr>
      </p:pic>
      <p:pic>
        <p:nvPicPr>
          <p:cNvPr id="39" name="图片 32" descr="cloud uploa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221" y="1507853"/>
            <a:ext cx="571500" cy="495300"/>
          </a:xfrm>
          <a:prstGeom prst="rect">
            <a:avLst/>
          </a:prstGeom>
        </p:spPr>
      </p:pic>
      <p:pic>
        <p:nvPicPr>
          <p:cNvPr id="40" name="图片 8" descr="folder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3626" y="1480463"/>
            <a:ext cx="543754" cy="464456"/>
          </a:xfrm>
          <a:prstGeom prst="rect">
            <a:avLst/>
          </a:prstGeom>
        </p:spPr>
      </p:pic>
      <p:pic>
        <p:nvPicPr>
          <p:cNvPr id="41" name="图片 32" descr="cloud uploa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735" y="3888196"/>
            <a:ext cx="571500" cy="495300"/>
          </a:xfrm>
          <a:prstGeom prst="rect">
            <a:avLst/>
          </a:prstGeom>
        </p:spPr>
      </p:pic>
      <p:pic>
        <p:nvPicPr>
          <p:cNvPr id="42" name="图片 32" descr="cloud uploa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250" y="3902710"/>
            <a:ext cx="571500" cy="495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992110" y="2188845"/>
            <a:ext cx="3669594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Tx/>
              <a:buSzTx/>
              <a:buFontTx/>
            </a:pPr>
            <a:r>
              <a:rPr lang="en-US" altLang="zh-CN" sz="11500" b="1" dirty="0">
                <a:solidFill>
                  <a:schemeClr val="tx2"/>
                </a:solidFill>
                <a:latin typeface="+mj-ea"/>
                <a:ea typeface="+mj-ea"/>
              </a:rPr>
              <a:t>20XX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17570" y="3549650"/>
            <a:ext cx="5998758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Tx/>
              <a:buSzTx/>
              <a:buFontTx/>
            </a:pPr>
            <a:r>
              <a:rPr lang="en-US" altLang="zh-CN" sz="16600" b="1" spc="-1800" dirty="0">
                <a:solidFill>
                  <a:schemeClr val="tx2"/>
                </a:solidFill>
                <a:latin typeface="+mj-ea"/>
                <a:ea typeface="+mj-ea"/>
              </a:rPr>
              <a:t>THREE</a:t>
            </a:r>
          </a:p>
        </p:txBody>
      </p:sp>
      <p:sp>
        <p:nvSpPr>
          <p:cNvPr id="3" name="任意多边形 2"/>
          <p:cNvSpPr/>
          <p:nvPr/>
        </p:nvSpPr>
        <p:spPr>
          <a:xfrm>
            <a:off x="0" y="-15240"/>
            <a:ext cx="9152890" cy="6873240"/>
          </a:xfrm>
          <a:custGeom>
            <a:avLst/>
            <a:gdLst>
              <a:gd name="connsiteX0" fmla="*/ 0 w 17645"/>
              <a:gd name="connsiteY0" fmla="*/ 0 h 10953"/>
              <a:gd name="connsiteX1" fmla="*/ 17645 w 17645"/>
              <a:gd name="connsiteY1" fmla="*/ 23 h 10953"/>
              <a:gd name="connsiteX2" fmla="*/ 14162 w 17645"/>
              <a:gd name="connsiteY2" fmla="*/ 10953 h 10953"/>
              <a:gd name="connsiteX3" fmla="*/ 0 w 17645"/>
              <a:gd name="connsiteY3" fmla="*/ 10953 h 10953"/>
              <a:gd name="connsiteX4" fmla="*/ 0 w 17645"/>
              <a:gd name="connsiteY4" fmla="*/ 0 h 1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5" h="10953">
                <a:moveTo>
                  <a:pt x="0" y="0"/>
                </a:moveTo>
                <a:lnTo>
                  <a:pt x="17645" y="23"/>
                </a:lnTo>
                <a:lnTo>
                  <a:pt x="14162" y="10953"/>
                </a:lnTo>
                <a:lnTo>
                  <a:pt x="0" y="1095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98500" dist="419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89355" y="2389505"/>
            <a:ext cx="6802120" cy="13307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</a:rPr>
              <a:t>存在问题和不足</a:t>
            </a:r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8" name="Fk6qt3h1fnseLfo圆角矩形 6"/>
          <p:cNvSpPr/>
          <p:nvPr/>
        </p:nvSpPr>
        <p:spPr>
          <a:xfrm>
            <a:off x="1202690" y="542290"/>
            <a:ext cx="6437630" cy="659130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9355" y="1393190"/>
            <a:ext cx="6598285" cy="1337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540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en-US" altLang="zh-CN" dirty="0"/>
              <a:t>PART-3</a:t>
            </a:r>
          </a:p>
        </p:txBody>
      </p:sp>
      <p:sp>
        <p:nvSpPr>
          <p:cNvPr id="24" name="流程图: 终止 23"/>
          <p:cNvSpPr/>
          <p:nvPr/>
        </p:nvSpPr>
        <p:spPr>
          <a:xfrm>
            <a:off x="1429385" y="5205730"/>
            <a:ext cx="1080135" cy="413385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1746250" y="5410200"/>
            <a:ext cx="447040" cy="5080"/>
          </a:xfrm>
          <a:prstGeom prst="straightConnector1">
            <a:avLst/>
          </a:prstGeom>
          <a:ln w="31750">
            <a:solidFill>
              <a:schemeClr val="tx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361440" y="3982085"/>
            <a:ext cx="117284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7162800" y="0"/>
            <a:ext cx="1844675" cy="69240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202690" y="610870"/>
            <a:ext cx="733679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</a:rPr>
              <a:t>20XX年述职报告PPT模板</a:t>
            </a:r>
          </a:p>
        </p:txBody>
      </p:sp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995" y="688975"/>
            <a:ext cx="57086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6827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7" name="Fk6qt3h1fnseLfo圆角矩形 6"/>
          <p:cNvSpPr/>
          <p:nvPr/>
        </p:nvSpPr>
        <p:spPr>
          <a:xfrm>
            <a:off x="2280285" y="1114425"/>
            <a:ext cx="7619365" cy="77279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96490" y="1073785"/>
            <a:ext cx="7544435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zh-CN" altLang="en-US" dirty="0"/>
              <a:t>在</a:t>
            </a:r>
            <a:r>
              <a:rPr lang="en-US" altLang="zh-CN" dirty="0"/>
              <a:t>20XX</a:t>
            </a:r>
            <a:r>
              <a:rPr lang="zh-CN" altLang="en-US" dirty="0"/>
              <a:t>过去的一年里，我存在以下问题</a:t>
            </a:r>
            <a:r>
              <a:rPr lang="en-US" altLang="zh-CN" dirty="0"/>
              <a:t> </a:t>
            </a:r>
          </a:p>
        </p:txBody>
      </p:sp>
      <p:sp>
        <p:nvSpPr>
          <p:cNvPr id="32" name="矩形: 一个圆顶角，剪去另一个顶角 31"/>
          <p:cNvSpPr/>
          <p:nvPr/>
        </p:nvSpPr>
        <p:spPr>
          <a:xfrm>
            <a:off x="1075055" y="2573655"/>
            <a:ext cx="3044825" cy="3424555"/>
          </a:xfrm>
          <a:prstGeom prst="round2DiagRect">
            <a:avLst/>
          </a:prstGeom>
          <a:solidFill>
            <a:schemeClr val="accent2"/>
          </a:solidFill>
          <a:ln w="254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" name="任意多边形: 形状 24"/>
          <p:cNvSpPr/>
          <p:nvPr/>
        </p:nvSpPr>
        <p:spPr>
          <a:xfrm flipV="1">
            <a:off x="4794250" y="3810"/>
            <a:ext cx="2699385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9160" y="16827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主要成绩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71415" y="-31750"/>
            <a:ext cx="2472152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存在问题和不足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6827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59" name="矩形: 一个圆顶角，剪去另一个顶角 31"/>
          <p:cNvSpPr/>
          <p:nvPr/>
        </p:nvSpPr>
        <p:spPr>
          <a:xfrm>
            <a:off x="4544060" y="2573655"/>
            <a:ext cx="3044825" cy="3424555"/>
          </a:xfrm>
          <a:prstGeom prst="round2DiagRect">
            <a:avLst/>
          </a:prstGeom>
          <a:solidFill>
            <a:schemeClr val="accent2"/>
          </a:solidFill>
          <a:ln w="254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2" name="矩形: 一个圆顶角，剪去另一个顶角 31"/>
          <p:cNvSpPr/>
          <p:nvPr/>
        </p:nvSpPr>
        <p:spPr>
          <a:xfrm>
            <a:off x="7974965" y="2592705"/>
            <a:ext cx="3044825" cy="3424555"/>
          </a:xfrm>
          <a:prstGeom prst="round2DiagRect">
            <a:avLst/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219200" y="3558540"/>
            <a:ext cx="276733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成员协作不足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4668520" y="3558540"/>
            <a:ext cx="276733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Tx/>
              <a:buSzTx/>
              <a:buFontTx/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时间超时过多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8091170" y="3558540"/>
            <a:ext cx="276733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Tx/>
              <a:buSzTx/>
              <a:buFontTx/>
            </a:pPr>
            <a:r>
              <a:rPr lang="zh-CN" altLang="en-US" sz="3200" b="1" dirty="0">
                <a:solidFill>
                  <a:schemeClr val="tx2"/>
                </a:solidFill>
                <a:latin typeface="+mj-ea"/>
                <a:ea typeface="+mj-ea"/>
                <a:sym typeface="+mn-ea"/>
              </a:rPr>
              <a:t>自我提高不够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1219200" y="4200525"/>
            <a:ext cx="2736850" cy="18097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在</a:t>
            </a:r>
            <a:r>
              <a:rPr lang="en-US" altLang="zh-CN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20XX</a:t>
            </a: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过去的一年里，我存在以下问题： </a:t>
            </a:r>
            <a:endParaRPr lang="en-US" altLang="zh-CN" dirty="0">
              <a:solidFill>
                <a:srgbClr val="536B82"/>
              </a:solidFill>
              <a:latin typeface="+mn-ea"/>
              <a:cs typeface="思源黑体 Regular" panose="020B05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输入对</a:t>
            </a: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成员协作部分不足</a:t>
            </a: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问题一的解释或者补充</a:t>
            </a:r>
            <a:endParaRPr lang="zh-CN" altLang="en-US" dirty="0">
              <a:solidFill>
                <a:srgbClr val="536B82"/>
              </a:solidFill>
              <a:latin typeface="+mn-ea"/>
              <a:cs typeface="思源黑体 Regular" panose="020B0500000000000000" charset="-122"/>
              <a:sym typeface="+mn-ea"/>
            </a:endParaRPr>
          </a:p>
          <a:p>
            <a:endParaRPr lang="zh-CN" altLang="en-US" dirty="0">
              <a:solidFill>
                <a:schemeClr val="accent1"/>
              </a:solidFill>
              <a:latin typeface="+mn-ea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4668520" y="4200525"/>
            <a:ext cx="2773045" cy="180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在</a:t>
            </a:r>
            <a:r>
              <a:rPr lang="en-US" altLang="zh-CN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20XX</a:t>
            </a: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过去的一年里，我存在以下问题： </a:t>
            </a:r>
            <a:endParaRPr lang="en-US" altLang="zh-CN" dirty="0">
              <a:solidFill>
                <a:srgbClr val="536B82"/>
              </a:solidFill>
              <a:latin typeface="+mn-ea"/>
              <a:cs typeface="思源黑体 Regular" panose="020B05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输入对</a:t>
            </a: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时间超时过多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问题二的解释或者补充</a:t>
            </a:r>
            <a:endParaRPr lang="zh-CN" altLang="en-US" dirty="0">
              <a:solidFill>
                <a:srgbClr val="536B82"/>
              </a:solidFill>
              <a:latin typeface="+mn-ea"/>
              <a:cs typeface="思源黑体 Regular" panose="020B0500000000000000" charset="-122"/>
              <a:sym typeface="+mn-ea"/>
            </a:endParaRPr>
          </a:p>
          <a:p>
            <a:endParaRPr lang="zh-CN" altLang="en-US" dirty="0">
              <a:solidFill>
                <a:schemeClr val="accent1"/>
              </a:solidFill>
              <a:latin typeface="+mn-ea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8091170" y="4200525"/>
            <a:ext cx="2688590" cy="180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sym typeface="+mn-ea"/>
              </a:rPr>
              <a:t>在</a:t>
            </a:r>
            <a:r>
              <a:rPr lang="en-US" altLang="zh-CN" dirty="0">
                <a:solidFill>
                  <a:schemeClr val="tx2"/>
                </a:solidFill>
                <a:latin typeface="+mn-ea"/>
                <a:sym typeface="+mn-ea"/>
              </a:rPr>
              <a:t>20XX</a:t>
            </a:r>
            <a:r>
              <a:rPr lang="zh-CN" altLang="en-US" dirty="0">
                <a:solidFill>
                  <a:schemeClr val="tx2"/>
                </a:solidFill>
                <a:latin typeface="+mn-ea"/>
                <a:sym typeface="+mn-ea"/>
              </a:rPr>
              <a:t>过去的一年里，我存在以下问题： 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sym typeface="+mn-ea"/>
              </a:rPr>
              <a:t>输入自我提高不够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sym typeface="+mn-ea"/>
              </a:rPr>
              <a:t>问题三的解释或者补充</a:t>
            </a:r>
          </a:p>
          <a:p>
            <a:endParaRPr lang="zh-CN" altLang="en-US" dirty="0">
              <a:solidFill>
                <a:schemeClr val="tx2"/>
              </a:solidFill>
              <a:latin typeface="+mn-ea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27" name="图片 26" descr="us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935" y="1195705"/>
            <a:ext cx="570865" cy="570865"/>
          </a:xfrm>
          <a:prstGeom prst="rect">
            <a:avLst/>
          </a:prstGeom>
        </p:spPr>
      </p:pic>
      <p:pic>
        <p:nvPicPr>
          <p:cNvPr id="30" name="图片 16" descr="paper pla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57119" flipV="1">
            <a:off x="979303" y="1036888"/>
            <a:ext cx="872445" cy="872445"/>
          </a:xfrm>
          <a:prstGeom prst="rect">
            <a:avLst/>
          </a:prstGeom>
        </p:spPr>
      </p:pic>
      <p:pic>
        <p:nvPicPr>
          <p:cNvPr id="5" name="图片 4" descr="delete user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0170" y="2795905"/>
            <a:ext cx="767715" cy="645160"/>
          </a:xfrm>
          <a:prstGeom prst="rect">
            <a:avLst/>
          </a:prstGeom>
        </p:spPr>
      </p:pic>
      <p:pic>
        <p:nvPicPr>
          <p:cNvPr id="12" name="图片 11" descr="joy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38490" y="2720340"/>
            <a:ext cx="793115" cy="750570"/>
          </a:xfrm>
          <a:prstGeom prst="rect">
            <a:avLst/>
          </a:prstGeom>
        </p:spPr>
      </p:pic>
      <p:pic>
        <p:nvPicPr>
          <p:cNvPr id="28" name="图片 27" descr="wristwatch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16475" y="2779395"/>
            <a:ext cx="685165" cy="6851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849110" y="6902450"/>
            <a:ext cx="309880" cy="3683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32" name="矩形: 一个圆顶角，剪去另一个顶角 31"/>
          <p:cNvSpPr/>
          <p:nvPr/>
        </p:nvSpPr>
        <p:spPr>
          <a:xfrm>
            <a:off x="1078865" y="2573655"/>
            <a:ext cx="2226945" cy="342455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" name="任意多边形: 形状 24"/>
          <p:cNvSpPr/>
          <p:nvPr/>
        </p:nvSpPr>
        <p:spPr>
          <a:xfrm flipV="1">
            <a:off x="4794250" y="3810"/>
            <a:ext cx="2699385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9160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主要成绩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71415" y="-31750"/>
            <a:ext cx="2472152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存在问题和不足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8224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59" name="矩形: 一个圆顶角，剪去另一个顶角 31"/>
          <p:cNvSpPr/>
          <p:nvPr/>
        </p:nvSpPr>
        <p:spPr>
          <a:xfrm>
            <a:off x="3648710" y="2573655"/>
            <a:ext cx="2226945" cy="342455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2" name="矩形: 一个圆顶角，剪去另一个顶角 31"/>
          <p:cNvSpPr/>
          <p:nvPr/>
        </p:nvSpPr>
        <p:spPr>
          <a:xfrm>
            <a:off x="6218555" y="2573655"/>
            <a:ext cx="2226945" cy="342455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8647430" y="2480945"/>
            <a:ext cx="2223135" cy="3810"/>
          </a:xfrm>
          <a:prstGeom prst="line">
            <a:avLst/>
          </a:prstGeom>
          <a:ln>
            <a:solidFill>
              <a:srgbClr val="F1F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一个圆顶角，剪去另一个顶角 31"/>
          <p:cNvSpPr/>
          <p:nvPr/>
        </p:nvSpPr>
        <p:spPr>
          <a:xfrm>
            <a:off x="8818245" y="2573655"/>
            <a:ext cx="2226945" cy="342455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219200" y="3615690"/>
            <a:ext cx="222068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rgbClr val="F1F0EB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创新能力不佳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3773170" y="3615690"/>
            <a:ext cx="2351859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 b="1">
                <a:solidFill>
                  <a:srgbClr val="F1F0EB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成员协作不足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6334760" y="3615690"/>
            <a:ext cx="2417354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 b="1">
                <a:solidFill>
                  <a:srgbClr val="F1F0EB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时间超时过多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8964295" y="3615690"/>
            <a:ext cx="2342334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 b="1">
                <a:solidFill>
                  <a:srgbClr val="F1F0EB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自我提高不够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1219200" y="4181475"/>
            <a:ext cx="2087245" cy="18097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在</a:t>
            </a:r>
            <a:r>
              <a:rPr lang="en-US" altLang="zh-CN" dirty="0">
                <a:solidFill>
                  <a:schemeClr val="bg1"/>
                </a:solidFill>
                <a:latin typeface="+mn-ea"/>
                <a:sym typeface="+mn-ea"/>
              </a:rPr>
              <a:t>20XX</a:t>
            </a: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过去的一年里，我存在问题一，输入问题一的解释或者补充</a:t>
            </a:r>
          </a:p>
          <a:p>
            <a:endParaRPr lang="zh-CN" altLang="en-US" dirty="0">
              <a:solidFill>
                <a:srgbClr val="F1F0EB"/>
              </a:solidFill>
              <a:latin typeface="思源黑体 Light" panose="020B0300000000000000" charset="-122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773170" y="4181475"/>
            <a:ext cx="2095500" cy="180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在</a:t>
            </a:r>
            <a:r>
              <a:rPr lang="en-US" altLang="zh-CN" dirty="0">
                <a:solidFill>
                  <a:schemeClr val="bg1"/>
                </a:solidFill>
                <a:latin typeface="+mn-ea"/>
                <a:sym typeface="+mn-ea"/>
              </a:rPr>
              <a:t>20XX</a:t>
            </a: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过去的一年里，我存在问题二，输入问题二的解释或者补充</a:t>
            </a:r>
          </a:p>
          <a:p>
            <a:endParaRPr lang="zh-CN" altLang="en-US" dirty="0">
              <a:solidFill>
                <a:srgbClr val="F1F0EB"/>
              </a:solidFill>
              <a:latin typeface="思源黑体 Light" panose="020B0300000000000000" charset="-122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6334760" y="4181475"/>
            <a:ext cx="2169160" cy="180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在</a:t>
            </a:r>
            <a:r>
              <a:rPr lang="en-US" altLang="zh-CN" dirty="0">
                <a:solidFill>
                  <a:schemeClr val="bg1"/>
                </a:solidFill>
                <a:latin typeface="+mn-ea"/>
                <a:sym typeface="+mn-ea"/>
              </a:rPr>
              <a:t>20XX</a:t>
            </a: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过去的一年里，我存在问题三，输入问题三的解释或者补充</a:t>
            </a:r>
          </a:p>
          <a:p>
            <a:endParaRPr lang="zh-CN" altLang="en-US" dirty="0">
              <a:solidFill>
                <a:srgbClr val="F1F0EB"/>
              </a:solidFill>
              <a:latin typeface="思源黑体 Light" panose="020B0300000000000000" charset="-122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8964295" y="4181475"/>
            <a:ext cx="2052048" cy="180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在</a:t>
            </a:r>
            <a:r>
              <a:rPr lang="en-US" altLang="zh-CN" dirty="0">
                <a:solidFill>
                  <a:schemeClr val="bg1"/>
                </a:solidFill>
                <a:latin typeface="+mn-ea"/>
                <a:sym typeface="+mn-ea"/>
              </a:rPr>
              <a:t>20XX</a:t>
            </a: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过去的一年里，我存在问题四，输入问题四的解释或者补充</a:t>
            </a:r>
          </a:p>
          <a:p>
            <a:endParaRPr lang="zh-CN" altLang="en-US" dirty="0">
              <a:solidFill>
                <a:srgbClr val="F1F0EB"/>
              </a:solidFill>
              <a:latin typeface="思源黑体 Light" panose="020B0300000000000000" charset="-122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78" name="Fk6qt3h1fnseLfo圆角矩形 6"/>
          <p:cNvSpPr/>
          <p:nvPr/>
        </p:nvSpPr>
        <p:spPr>
          <a:xfrm>
            <a:off x="2280285" y="1114425"/>
            <a:ext cx="7619365" cy="77279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2396490" y="1073785"/>
            <a:ext cx="7573645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zh-CN" altLang="en-US" dirty="0"/>
              <a:t>在</a:t>
            </a:r>
            <a:r>
              <a:rPr lang="en-US" altLang="zh-CN" dirty="0"/>
              <a:t>20XX</a:t>
            </a:r>
            <a:r>
              <a:rPr lang="zh-CN" altLang="en-US" dirty="0"/>
              <a:t>过去的一年里，我存在以下问题</a:t>
            </a:r>
            <a:r>
              <a:rPr lang="en-US" altLang="zh-CN" dirty="0"/>
              <a:t> 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27" name="图片 26" descr="us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935" y="1181735"/>
            <a:ext cx="570865" cy="570865"/>
          </a:xfrm>
          <a:prstGeom prst="rect">
            <a:avLst/>
          </a:prstGeom>
        </p:spPr>
      </p:pic>
      <p:pic>
        <p:nvPicPr>
          <p:cNvPr id="34" name="图片 16" descr="paper pla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57119" flipV="1">
            <a:off x="979303" y="1036888"/>
            <a:ext cx="872445" cy="872445"/>
          </a:xfrm>
          <a:prstGeom prst="rect">
            <a:avLst/>
          </a:prstGeom>
        </p:spPr>
      </p:pic>
      <p:pic>
        <p:nvPicPr>
          <p:cNvPr id="3" name="图片 2" descr="delete user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0660" y="2802255"/>
            <a:ext cx="742950" cy="623570"/>
          </a:xfrm>
          <a:prstGeom prst="rect">
            <a:avLst/>
          </a:prstGeom>
        </p:spPr>
      </p:pic>
      <p:pic>
        <p:nvPicPr>
          <p:cNvPr id="7" name="图片 6" descr="joy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9395" y="2684145"/>
            <a:ext cx="831215" cy="786765"/>
          </a:xfrm>
          <a:prstGeom prst="rect">
            <a:avLst/>
          </a:prstGeom>
        </p:spPr>
      </p:pic>
      <p:pic>
        <p:nvPicPr>
          <p:cNvPr id="20" name="图片 19" descr="scissors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0805" y="2800350"/>
            <a:ext cx="831215" cy="549275"/>
          </a:xfrm>
          <a:prstGeom prst="rect">
            <a:avLst/>
          </a:prstGeom>
        </p:spPr>
      </p:pic>
      <p:pic>
        <p:nvPicPr>
          <p:cNvPr id="28" name="图片 27" descr="wristwatch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72250" y="2712720"/>
            <a:ext cx="772160" cy="7721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863840" y="2188845"/>
            <a:ext cx="3669594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Tx/>
              <a:buSzTx/>
              <a:buFontTx/>
            </a:pPr>
            <a:r>
              <a:rPr lang="en-US" altLang="zh-CN" sz="11500" b="1" dirty="0">
                <a:solidFill>
                  <a:schemeClr val="tx2"/>
                </a:solidFill>
                <a:latin typeface="+mj-ea"/>
                <a:ea typeface="+mj-ea"/>
              </a:rPr>
              <a:t>20XX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61459" y="3530600"/>
            <a:ext cx="5108130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Tx/>
              <a:buSzTx/>
              <a:buFontTx/>
            </a:pPr>
            <a:r>
              <a:rPr lang="en-US" altLang="zh-CN" sz="16600" b="1" spc="-1800" dirty="0">
                <a:solidFill>
                  <a:schemeClr val="tx2"/>
                </a:solidFill>
                <a:latin typeface="+mj-ea"/>
                <a:ea typeface="+mj-ea"/>
              </a:rPr>
              <a:t>FOUR</a:t>
            </a:r>
          </a:p>
        </p:txBody>
      </p:sp>
      <p:sp>
        <p:nvSpPr>
          <p:cNvPr id="3" name="任意多边形 2"/>
          <p:cNvSpPr/>
          <p:nvPr/>
        </p:nvSpPr>
        <p:spPr>
          <a:xfrm>
            <a:off x="0" y="-15240"/>
            <a:ext cx="9152890" cy="6873240"/>
          </a:xfrm>
          <a:custGeom>
            <a:avLst/>
            <a:gdLst>
              <a:gd name="connsiteX0" fmla="*/ 0 w 17645"/>
              <a:gd name="connsiteY0" fmla="*/ 0 h 10953"/>
              <a:gd name="connsiteX1" fmla="*/ 17645 w 17645"/>
              <a:gd name="connsiteY1" fmla="*/ 23 h 10953"/>
              <a:gd name="connsiteX2" fmla="*/ 14162 w 17645"/>
              <a:gd name="connsiteY2" fmla="*/ 10953 h 10953"/>
              <a:gd name="connsiteX3" fmla="*/ 0 w 17645"/>
              <a:gd name="connsiteY3" fmla="*/ 10953 h 10953"/>
              <a:gd name="connsiteX4" fmla="*/ 0 w 17645"/>
              <a:gd name="connsiteY4" fmla="*/ 0 h 1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5" h="10953">
                <a:moveTo>
                  <a:pt x="0" y="0"/>
                </a:moveTo>
                <a:lnTo>
                  <a:pt x="17645" y="23"/>
                </a:lnTo>
                <a:lnTo>
                  <a:pt x="14162" y="10953"/>
                </a:lnTo>
                <a:lnTo>
                  <a:pt x="0" y="1095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98500" dist="419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2690" y="2389505"/>
            <a:ext cx="6981190" cy="13307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</a:rPr>
              <a:t>未来成长展望</a:t>
            </a:r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8" name="Fk6qt3h1fnseLfo圆角矩形 6"/>
          <p:cNvSpPr/>
          <p:nvPr/>
        </p:nvSpPr>
        <p:spPr>
          <a:xfrm>
            <a:off x="1202690" y="542290"/>
            <a:ext cx="6437630" cy="659130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690" y="1393190"/>
            <a:ext cx="6880225" cy="1337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540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en-US" altLang="zh-CN" dirty="0"/>
              <a:t>PART-4 </a:t>
            </a:r>
          </a:p>
        </p:txBody>
      </p:sp>
      <p:sp>
        <p:nvSpPr>
          <p:cNvPr id="24" name="流程图: 终止 23"/>
          <p:cNvSpPr/>
          <p:nvPr/>
        </p:nvSpPr>
        <p:spPr>
          <a:xfrm>
            <a:off x="1429385" y="5205730"/>
            <a:ext cx="1080135" cy="413385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1746250" y="5410200"/>
            <a:ext cx="447040" cy="5080"/>
          </a:xfrm>
          <a:prstGeom prst="straightConnector1">
            <a:avLst/>
          </a:prstGeom>
          <a:ln w="31750">
            <a:solidFill>
              <a:schemeClr val="tx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361440" y="3982085"/>
            <a:ext cx="117284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7162800" y="0"/>
            <a:ext cx="1844675" cy="6924040"/>
          </a:xfrm>
          <a:prstGeom prst="line">
            <a:avLst/>
          </a:prstGeom>
          <a:ln w="76200">
            <a:solidFill>
              <a:srgbClr val="F1F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202690" y="610870"/>
            <a:ext cx="733679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</a:rPr>
              <a:t>20XX年述职报告PPT模板</a:t>
            </a:r>
          </a:p>
        </p:txBody>
      </p:sp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995" y="688975"/>
            <a:ext cx="57086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2" name="任意多边形: 形状 24"/>
          <p:cNvSpPr/>
          <p:nvPr/>
        </p:nvSpPr>
        <p:spPr>
          <a:xfrm flipV="1">
            <a:off x="6899275" y="3810"/>
            <a:ext cx="2590800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9160" y="1695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主要成绩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143115" y="-18415"/>
            <a:ext cx="2156360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未来成长展望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785995" y="182245"/>
            <a:ext cx="19437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sp>
        <p:nvSpPr>
          <p:cNvPr id="45" name="矩形: 一个圆顶角，剪去另一个顶角 44"/>
          <p:cNvSpPr/>
          <p:nvPr/>
        </p:nvSpPr>
        <p:spPr>
          <a:xfrm flipV="1">
            <a:off x="1011555" y="1380490"/>
            <a:ext cx="4674870" cy="205676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accent2"/>
          </a:solidFill>
          <a:ln w="25400" cap="flat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49705" y="2228850"/>
            <a:ext cx="3022600" cy="10257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sz="1600" dirty="0" err="1">
                <a:latin typeface="+mn-ea"/>
                <a:sym typeface="+mn-ea"/>
              </a:rPr>
              <a:t>请输入</a:t>
            </a:r>
            <a:r>
              <a:rPr lang="zh-CN" altLang="en-US" sz="1600" dirty="0">
                <a:latin typeface="+mn-ea"/>
                <a:sym typeface="+mn-ea"/>
              </a:rPr>
              <a:t>关于未来成长展望内容</a:t>
            </a:r>
            <a:r>
              <a:rPr sz="1600" dirty="0">
                <a:latin typeface="+mn-ea"/>
                <a:sym typeface="+mn-ea"/>
              </a:rPr>
              <a:t>，</a:t>
            </a:r>
            <a:r>
              <a:rPr sz="1600" dirty="0" err="1">
                <a:latin typeface="+mn-ea"/>
                <a:sym typeface="+mn-ea"/>
              </a:rPr>
              <a:t>关于</a:t>
            </a:r>
            <a:r>
              <a:rPr lang="zh-CN" altLang="en-US" sz="1600" dirty="0">
                <a:latin typeface="+mn-ea"/>
                <a:sym typeface="+mn-ea"/>
              </a:rPr>
              <a:t>未来成长展望</a:t>
            </a:r>
            <a:r>
              <a:rPr sz="1600" dirty="0" err="1">
                <a:latin typeface="+mn-ea"/>
                <a:sym typeface="+mn-ea"/>
              </a:rPr>
              <a:t>的解释或者补充</a:t>
            </a:r>
            <a:endParaRPr sz="1600" dirty="0">
              <a:latin typeface="+mn-ea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57325" y="1470025"/>
            <a:ext cx="4229100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+mj-ea"/>
                <a:ea typeface="+mj-ea"/>
                <a:cs typeface="思源黑体 Regular" panose="020B0500000000000000" charset="-122"/>
              </a:rPr>
              <a:t>能按时完成任务</a:t>
            </a:r>
            <a:endParaRPr lang="en-US" altLang="zh-CN" sz="3200" b="1" dirty="0">
              <a:latin typeface="+mj-ea"/>
              <a:ea typeface="+mj-ea"/>
              <a:cs typeface="思源黑体 Regular" panose="020B0500000000000000" charset="-122"/>
            </a:endParaRPr>
          </a:p>
        </p:txBody>
      </p:sp>
      <p:sp>
        <p:nvSpPr>
          <p:cNvPr id="26" name="矩形: 一个圆顶角，剪去另一个顶角 44"/>
          <p:cNvSpPr/>
          <p:nvPr/>
        </p:nvSpPr>
        <p:spPr>
          <a:xfrm flipH="1" flipV="1">
            <a:off x="6174105" y="1380490"/>
            <a:ext cx="4921885" cy="205676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accent2"/>
          </a:solidFill>
          <a:ln w="25400" cap="flat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思源黑体 Regular" panose="020B0500000000000000" charset="-122"/>
            </a:endParaRPr>
          </a:p>
        </p:txBody>
      </p:sp>
      <p:sp>
        <p:nvSpPr>
          <p:cNvPr id="30" name="矩形: 一个圆顶角，剪去另一个顶角 44"/>
          <p:cNvSpPr/>
          <p:nvPr/>
        </p:nvSpPr>
        <p:spPr>
          <a:xfrm>
            <a:off x="1011555" y="3837305"/>
            <a:ext cx="4674870" cy="205676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accent2"/>
          </a:solidFill>
          <a:ln w="25400" cap="flat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34" name="矩形: 一个圆顶角，剪去另一个顶角 44"/>
          <p:cNvSpPr/>
          <p:nvPr/>
        </p:nvSpPr>
        <p:spPr>
          <a:xfrm flipH="1">
            <a:off x="6174105" y="3837305"/>
            <a:ext cx="4921885" cy="205676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flat">
            <a:solidFill>
              <a:schemeClr val="tx1"/>
            </a:solidFill>
            <a:round/>
          </a:ln>
          <a:effectLst>
            <a:outerShdw blurRad="457200" dist="3175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637145" y="2227580"/>
            <a:ext cx="3022600" cy="10257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sz="1600" dirty="0" err="1">
                <a:latin typeface="+mn-ea"/>
                <a:sym typeface="+mn-ea"/>
              </a:rPr>
              <a:t>请输入</a:t>
            </a:r>
            <a:r>
              <a:rPr lang="zh-CN" altLang="en-US" sz="1600" dirty="0">
                <a:latin typeface="+mn-ea"/>
                <a:sym typeface="+mn-ea"/>
              </a:rPr>
              <a:t>关于未来成长展望内容</a:t>
            </a:r>
            <a:r>
              <a:rPr sz="1600" dirty="0">
                <a:latin typeface="+mn-ea"/>
                <a:sym typeface="+mn-ea"/>
              </a:rPr>
              <a:t>，</a:t>
            </a:r>
            <a:r>
              <a:rPr sz="1600" dirty="0" err="1">
                <a:latin typeface="+mn-ea"/>
                <a:sym typeface="+mn-ea"/>
              </a:rPr>
              <a:t>关于</a:t>
            </a:r>
            <a:r>
              <a:rPr lang="zh-CN" altLang="en-US" sz="1600" dirty="0">
                <a:latin typeface="+mn-ea"/>
                <a:sym typeface="+mn-ea"/>
              </a:rPr>
              <a:t>未来成长展望</a:t>
            </a:r>
            <a:r>
              <a:rPr sz="1600" dirty="0" err="1">
                <a:latin typeface="+mn-ea"/>
                <a:sym typeface="+mn-ea"/>
              </a:rPr>
              <a:t>的解释或者补充</a:t>
            </a:r>
            <a:endParaRPr sz="1600" dirty="0">
              <a:latin typeface="+mn-ea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729095" y="1468755"/>
            <a:ext cx="3930650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>
                <a:latin typeface="+mj-ea"/>
                <a:ea typeface="+mj-ea"/>
              </a:rPr>
              <a:t>能不断提高自己</a:t>
            </a:r>
            <a:endParaRPr lang="en-US" altLang="zh-CN" sz="3200" b="1" dirty="0">
              <a:latin typeface="+mj-ea"/>
              <a:ea typeface="+mj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450975" y="4667250"/>
            <a:ext cx="3022600" cy="10257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sz="1600" dirty="0" err="1">
                <a:latin typeface="+mn-ea"/>
                <a:sym typeface="+mn-ea"/>
              </a:rPr>
              <a:t>请输入</a:t>
            </a:r>
            <a:r>
              <a:rPr lang="zh-CN" altLang="en-US" sz="1600" dirty="0">
                <a:latin typeface="+mn-ea"/>
                <a:sym typeface="+mn-ea"/>
              </a:rPr>
              <a:t>关于未来成长展望内容</a:t>
            </a:r>
            <a:r>
              <a:rPr sz="1600" dirty="0">
                <a:latin typeface="+mn-ea"/>
                <a:sym typeface="+mn-ea"/>
              </a:rPr>
              <a:t>，</a:t>
            </a:r>
            <a:r>
              <a:rPr sz="1600" dirty="0" err="1">
                <a:latin typeface="+mn-ea"/>
                <a:sym typeface="+mn-ea"/>
              </a:rPr>
              <a:t>关于</a:t>
            </a:r>
            <a:r>
              <a:rPr lang="zh-CN" altLang="en-US" sz="1600" dirty="0">
                <a:latin typeface="+mn-ea"/>
                <a:sym typeface="+mn-ea"/>
              </a:rPr>
              <a:t>未来成长展望</a:t>
            </a:r>
            <a:r>
              <a:rPr sz="1600" dirty="0" err="1">
                <a:latin typeface="+mn-ea"/>
                <a:sym typeface="+mn-ea"/>
              </a:rPr>
              <a:t>的解释或者补充</a:t>
            </a:r>
            <a:endParaRPr sz="1600" dirty="0">
              <a:latin typeface="+mn-ea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430655" y="3877310"/>
            <a:ext cx="4162425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+mj-ea"/>
                <a:ea typeface="+mj-ea"/>
              </a:rPr>
              <a:t>活动能不断创新</a:t>
            </a:r>
            <a:endParaRPr lang="en-US" altLang="zh-CN" sz="3200" b="1" dirty="0">
              <a:latin typeface="+mj-ea"/>
              <a:ea typeface="+mj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665720" y="4681220"/>
            <a:ext cx="3022600" cy="10257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sz="1600" dirty="0" err="1">
                <a:solidFill>
                  <a:schemeClr val="bg1"/>
                </a:solidFill>
                <a:latin typeface="+mn-ea"/>
                <a:sym typeface="+mn-ea"/>
              </a:rPr>
              <a:t>请输入</a:t>
            </a:r>
            <a:r>
              <a:rPr lang="zh-CN" altLang="en-US" sz="1600" dirty="0">
                <a:solidFill>
                  <a:schemeClr val="bg1"/>
                </a:solidFill>
                <a:latin typeface="+mn-ea"/>
                <a:sym typeface="+mn-ea"/>
              </a:rPr>
              <a:t>关于未来成长展望内容</a:t>
            </a:r>
            <a:r>
              <a:rPr sz="1600" dirty="0">
                <a:solidFill>
                  <a:schemeClr val="bg1"/>
                </a:solidFill>
                <a:latin typeface="+mn-ea"/>
                <a:sym typeface="+mn-ea"/>
              </a:rPr>
              <a:t>，</a:t>
            </a:r>
            <a:r>
              <a:rPr sz="1600" dirty="0" err="1">
                <a:solidFill>
                  <a:schemeClr val="bg1"/>
                </a:solidFill>
                <a:latin typeface="+mn-ea"/>
                <a:sym typeface="+mn-ea"/>
              </a:rPr>
              <a:t>关于</a:t>
            </a:r>
            <a:r>
              <a:rPr lang="zh-CN" altLang="en-US" sz="1600" dirty="0">
                <a:solidFill>
                  <a:schemeClr val="bg1"/>
                </a:solidFill>
                <a:latin typeface="+mn-ea"/>
                <a:sym typeface="+mn-ea"/>
              </a:rPr>
              <a:t>未来成长展望</a:t>
            </a:r>
            <a:r>
              <a:rPr sz="1600" dirty="0" err="1">
                <a:solidFill>
                  <a:schemeClr val="bg1"/>
                </a:solidFill>
                <a:latin typeface="+mn-ea"/>
                <a:sym typeface="+mn-ea"/>
              </a:rPr>
              <a:t>的解释或者补充</a:t>
            </a:r>
            <a:endParaRPr sz="1600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664325" y="3905250"/>
            <a:ext cx="4023995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部门宣传能更好</a:t>
            </a:r>
            <a:endParaRPr lang="en-US" altLang="zh-CN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27" name="图片 26" descr="us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5" name="图片 4" descr="expand 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3230" y="3235325"/>
            <a:ext cx="727075" cy="727075"/>
          </a:xfrm>
          <a:prstGeom prst="rect">
            <a:avLst/>
          </a:prstGeom>
        </p:spPr>
      </p:pic>
      <p:pic>
        <p:nvPicPr>
          <p:cNvPr id="7" name="图片 6" descr="display 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58970" y="2383155"/>
            <a:ext cx="849630" cy="708660"/>
          </a:xfrm>
          <a:prstGeom prst="rect">
            <a:avLst/>
          </a:prstGeom>
        </p:spPr>
      </p:pic>
      <p:pic>
        <p:nvPicPr>
          <p:cNvPr id="12" name="图片 11" descr="diskett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5480" y="4211955"/>
            <a:ext cx="713105" cy="713105"/>
          </a:xfrm>
          <a:prstGeom prst="rect">
            <a:avLst/>
          </a:prstGeom>
        </p:spPr>
      </p:pic>
      <p:pic>
        <p:nvPicPr>
          <p:cNvPr id="13" name="图片 12" descr="display 1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78930" y="4197985"/>
            <a:ext cx="778510" cy="704215"/>
          </a:xfrm>
          <a:prstGeom prst="rect">
            <a:avLst/>
          </a:prstGeom>
        </p:spPr>
      </p:pic>
      <p:pic>
        <p:nvPicPr>
          <p:cNvPr id="16" name="图片 15" descr="news paper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67830" y="2383155"/>
            <a:ext cx="720090" cy="7200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2" name="任意多边形: 形状 24"/>
          <p:cNvSpPr/>
          <p:nvPr/>
        </p:nvSpPr>
        <p:spPr>
          <a:xfrm flipV="1">
            <a:off x="6899275" y="3810"/>
            <a:ext cx="2590800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9160" y="169545"/>
            <a:ext cx="25292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主要成绩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143115" y="-18415"/>
            <a:ext cx="2156360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未来成长展望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817880" y="4023995"/>
            <a:ext cx="1369286" cy="8353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36B82"/>
                </a:solidFill>
                <a:effectLst/>
                <a:latin typeface="+mj-ea"/>
                <a:ea typeface="+mj-ea"/>
                <a:cs typeface="思源黑体 Regular" panose="020B0500000000000000" charset="-122"/>
              </a:rPr>
              <a:t>20XX</a:t>
            </a:r>
            <a:r>
              <a:rPr lang="en-US" altLang="zh-CN" sz="3200" dirty="0">
                <a:solidFill>
                  <a:srgbClr val="536B82"/>
                </a:solidFill>
                <a:effectLst/>
                <a:latin typeface="思源黑体 Light" panose="020B0300000000000000" charset="-122"/>
                <a:ea typeface="思源黑体 Light" panose="020B0300000000000000" charset="-122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785995" y="182245"/>
            <a:ext cx="19437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sp>
        <p:nvSpPr>
          <p:cNvPr id="20" name="燕尾形箭头 19"/>
          <p:cNvSpPr/>
          <p:nvPr/>
        </p:nvSpPr>
        <p:spPr>
          <a:xfrm>
            <a:off x="2466340" y="4123055"/>
            <a:ext cx="7273925" cy="1017270"/>
          </a:xfrm>
          <a:prstGeom prst="notchedRightArrow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76270" y="5140325"/>
            <a:ext cx="58547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en-US" altLang="zh-CN" dirty="0">
                <a:sym typeface="+mn-ea"/>
              </a:rPr>
              <a:t>1</a:t>
            </a:r>
            <a:r>
              <a:rPr lang="zh-CN" altLang="en-US" dirty="0">
                <a:sym typeface="+mn-ea"/>
              </a:rPr>
              <a:t>月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154805" y="5140960"/>
            <a:ext cx="58547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月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133340" y="5140325"/>
            <a:ext cx="58547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en-US" altLang="zh-CN" dirty="0">
                <a:sym typeface="+mn-ea"/>
              </a:rPr>
              <a:t>3</a:t>
            </a:r>
            <a:r>
              <a:rPr lang="zh-CN" altLang="en-US" dirty="0">
                <a:sym typeface="+mn-ea"/>
              </a:rPr>
              <a:t>月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215380" y="5140325"/>
            <a:ext cx="58547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4</a:t>
            </a: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月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257415" y="5140960"/>
            <a:ext cx="58547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en-US" altLang="zh-CN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月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379460" y="5140960"/>
            <a:ext cx="58547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en-US" altLang="zh-CN" dirty="0">
                <a:sym typeface="+mn-ea"/>
              </a:rPr>
              <a:t>6</a:t>
            </a:r>
            <a:r>
              <a:rPr lang="zh-CN" altLang="en-US" dirty="0">
                <a:sym typeface="+mn-ea"/>
              </a:rPr>
              <a:t>月</a:t>
            </a:r>
          </a:p>
        </p:txBody>
      </p:sp>
      <p:sp>
        <p:nvSpPr>
          <p:cNvPr id="27" name="矩形: 圆角 19"/>
          <p:cNvSpPr/>
          <p:nvPr/>
        </p:nvSpPr>
        <p:spPr>
          <a:xfrm>
            <a:off x="9976485" y="2186305"/>
            <a:ext cx="1236980" cy="3834765"/>
          </a:xfrm>
          <a:prstGeom prst="roundRect">
            <a:avLst/>
          </a:prstGeom>
          <a:solidFill>
            <a:schemeClr val="tx1">
              <a:alpha val="97000"/>
            </a:schemeClr>
          </a:solidFill>
          <a:ln w="12700">
            <a:noFill/>
          </a:ln>
          <a:effectLst>
            <a:outerShdw blurRad="457200" dist="3175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zh-CN" altLang="en-US" sz="1710" dirty="0">
              <a:solidFill>
                <a:srgbClr val="F8F9FD"/>
              </a:solidFill>
              <a:cs typeface="思源黑体 Regular" panose="020B0500000000000000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390265" y="4566285"/>
            <a:ext cx="129540" cy="130175"/>
          </a:xfrm>
          <a:prstGeom prst="ellipse">
            <a:avLst/>
          </a:prstGeom>
          <a:noFill/>
          <a:ln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361305" y="4566285"/>
            <a:ext cx="129540" cy="130175"/>
          </a:xfrm>
          <a:prstGeom prst="ellipse">
            <a:avLst/>
          </a:prstGeom>
          <a:noFill/>
          <a:ln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485380" y="4566285"/>
            <a:ext cx="129540" cy="130175"/>
          </a:xfrm>
          <a:prstGeom prst="ellipse">
            <a:avLst/>
          </a:prstGeom>
          <a:noFill/>
          <a:ln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375785" y="4566285"/>
            <a:ext cx="129540" cy="130175"/>
          </a:xfrm>
          <a:prstGeom prst="ellipse">
            <a:avLst/>
          </a:prstGeom>
          <a:noFill/>
          <a:ln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423660" y="4566285"/>
            <a:ext cx="129540" cy="130175"/>
          </a:xfrm>
          <a:prstGeom prst="ellipse">
            <a:avLst/>
          </a:prstGeom>
          <a:noFill/>
          <a:ln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8599805" y="4566285"/>
            <a:ext cx="129540" cy="130175"/>
          </a:xfrm>
          <a:prstGeom prst="ellipse">
            <a:avLst/>
          </a:prstGeom>
          <a:noFill/>
          <a:ln w="127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181350" y="2411730"/>
            <a:ext cx="654050" cy="1477328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请输入</a:t>
            </a:r>
            <a:r>
              <a:rPr lang="en-US" altLang="zh-CN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1</a:t>
            </a:r>
            <a:r>
              <a:rPr lang="zh-CN" altLang="en-US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月份个人目标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110990" y="2397125"/>
            <a:ext cx="654050" cy="147637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请输入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月份</a:t>
            </a:r>
            <a:r>
              <a:rPr lang="zh-CN" altLang="en-US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个人</a:t>
            </a:r>
            <a:r>
              <a:rPr lang="zh-CN" altLang="en-US" dirty="0">
                <a:sym typeface="+mn-ea"/>
              </a:rPr>
              <a:t>目标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040630" y="2397125"/>
            <a:ext cx="654050" cy="147637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请输入</a:t>
            </a:r>
            <a:r>
              <a:rPr lang="en-US" altLang="zh-CN" dirty="0">
                <a:sym typeface="+mn-ea"/>
              </a:rPr>
              <a:t>3</a:t>
            </a:r>
            <a:r>
              <a:rPr lang="zh-CN" altLang="en-US" dirty="0">
                <a:sym typeface="+mn-ea"/>
              </a:rPr>
              <a:t>月份</a:t>
            </a:r>
            <a:r>
              <a:rPr lang="zh-CN" altLang="en-US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个人</a:t>
            </a:r>
            <a:r>
              <a:rPr lang="zh-CN" altLang="en-US" dirty="0">
                <a:sym typeface="+mn-ea"/>
              </a:rPr>
              <a:t>目标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088380" y="2397125"/>
            <a:ext cx="654050" cy="147637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请输入</a:t>
            </a:r>
            <a:r>
              <a:rPr lang="en-US" altLang="zh-CN" dirty="0">
                <a:sym typeface="+mn-ea"/>
              </a:rPr>
              <a:t>4</a:t>
            </a:r>
            <a:r>
              <a:rPr lang="zh-CN" altLang="en-US" dirty="0">
                <a:sym typeface="+mn-ea"/>
              </a:rPr>
              <a:t>月份</a:t>
            </a:r>
            <a:r>
              <a:rPr lang="zh-CN" altLang="en-US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个人</a:t>
            </a:r>
            <a:r>
              <a:rPr lang="zh-CN" altLang="en-US" dirty="0">
                <a:sym typeface="+mn-ea"/>
              </a:rPr>
              <a:t>目标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7213600" y="2397125"/>
            <a:ext cx="654050" cy="147637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请输入</a:t>
            </a:r>
            <a:r>
              <a:rPr lang="en-US" altLang="zh-CN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月份</a:t>
            </a:r>
            <a:r>
              <a:rPr lang="zh-CN" altLang="en-US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个人</a:t>
            </a:r>
            <a:r>
              <a:rPr lang="zh-CN" altLang="en-US" dirty="0">
                <a:sym typeface="+mn-ea"/>
              </a:rPr>
              <a:t>目标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8335645" y="2397125"/>
            <a:ext cx="654050" cy="147637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请输入</a:t>
            </a:r>
            <a:r>
              <a:rPr lang="en-US" altLang="zh-CN" dirty="0">
                <a:sym typeface="+mn-ea"/>
              </a:rPr>
              <a:t>6</a:t>
            </a:r>
            <a:r>
              <a:rPr lang="zh-CN" altLang="en-US" dirty="0">
                <a:sym typeface="+mn-ea"/>
              </a:rPr>
              <a:t>月份</a:t>
            </a:r>
            <a:r>
              <a:rPr lang="zh-CN" altLang="en-US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个人</a:t>
            </a:r>
            <a:r>
              <a:rPr lang="zh-CN" altLang="en-US" dirty="0">
                <a:sym typeface="+mn-ea"/>
              </a:rPr>
              <a:t>目标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0257155" y="2397125"/>
            <a:ext cx="675005" cy="365633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更高、更快、更强</a:t>
            </a:r>
          </a:p>
        </p:txBody>
      </p:sp>
      <p:sp>
        <p:nvSpPr>
          <p:cNvPr id="43" name="流程图: 终止 42"/>
          <p:cNvSpPr/>
          <p:nvPr/>
        </p:nvSpPr>
        <p:spPr>
          <a:xfrm>
            <a:off x="916940" y="5640705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V="1">
            <a:off x="1111885" y="5845175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1047115" y="1896745"/>
            <a:ext cx="4723765" cy="88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988060" y="1885315"/>
            <a:ext cx="1642110" cy="5080"/>
          </a:xfrm>
          <a:prstGeom prst="line">
            <a:avLst/>
          </a:prstGeom>
          <a:ln w="635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880745" y="1027430"/>
            <a:ext cx="5428615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20XX</a:t>
            </a:r>
            <a:r>
              <a:rPr lang="zh-CN" altLang="en-US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目标</a:t>
            </a:r>
            <a:r>
              <a:rPr lang="en-US" altLang="zh-CN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6" name="图片 5" descr="us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935" y="1251585"/>
            <a:ext cx="570865" cy="570865"/>
          </a:xfrm>
          <a:prstGeom prst="rect">
            <a:avLst/>
          </a:prstGeom>
        </p:spPr>
      </p:pic>
      <p:pic>
        <p:nvPicPr>
          <p:cNvPr id="5" name="图片 4" descr="date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665" y="2403475"/>
            <a:ext cx="1411605" cy="14116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2" name="任意多边形: 形状 24"/>
          <p:cNvSpPr/>
          <p:nvPr/>
        </p:nvSpPr>
        <p:spPr>
          <a:xfrm flipV="1">
            <a:off x="6899275" y="3810"/>
            <a:ext cx="2590800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9160" y="1695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主要成绩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143115" y="-18415"/>
            <a:ext cx="2156360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未来成长展望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78" name="Fk6qt3h1fnseLfo圆角矩形 6"/>
          <p:cNvSpPr/>
          <p:nvPr/>
        </p:nvSpPr>
        <p:spPr>
          <a:xfrm>
            <a:off x="2280285" y="1434465"/>
            <a:ext cx="7210425" cy="77279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2396490" y="1393825"/>
            <a:ext cx="6993890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zh-CN" altLang="en-US" dirty="0"/>
              <a:t>在</a:t>
            </a:r>
            <a:r>
              <a:rPr lang="en-US" altLang="zh-CN" dirty="0"/>
              <a:t>20XX</a:t>
            </a:r>
            <a:r>
              <a:rPr lang="zh-CN" altLang="en-US" dirty="0"/>
              <a:t>一年，我们要达成以下的目标！！！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785995" y="182245"/>
            <a:ext cx="19437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sp>
        <p:nvSpPr>
          <p:cNvPr id="7" name="矩形: 一个圆顶角，剪去另一个顶角 31"/>
          <p:cNvSpPr/>
          <p:nvPr/>
        </p:nvSpPr>
        <p:spPr>
          <a:xfrm flipH="1">
            <a:off x="1205865" y="2805430"/>
            <a:ext cx="2007870" cy="183197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65835" y="2614930"/>
            <a:ext cx="837565" cy="6965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56995" y="3285490"/>
            <a:ext cx="1725295" cy="422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</a:rPr>
              <a:t>关注人数增长</a:t>
            </a:r>
            <a:r>
              <a:rPr lang="en-US" altLang="zh-CN" dirty="0">
                <a:solidFill>
                  <a:srgbClr val="536B82"/>
                </a:solidFill>
                <a:latin typeface="+mn-ea"/>
              </a:rPr>
              <a:t>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18895" y="3493135"/>
            <a:ext cx="1917791" cy="917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1200</a:t>
            </a:r>
            <a:r>
              <a:rPr lang="zh-CN" altLang="en-US" sz="40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人</a:t>
            </a: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17" name="矩形: 一个圆顶角，剪去另一个顶角 31"/>
          <p:cNvSpPr/>
          <p:nvPr/>
        </p:nvSpPr>
        <p:spPr>
          <a:xfrm flipH="1">
            <a:off x="3822700" y="2818130"/>
            <a:ext cx="2007870" cy="1831975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381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582670" y="2627630"/>
            <a:ext cx="837565" cy="69659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73830" y="3298190"/>
            <a:ext cx="1864360" cy="46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</a:rPr>
              <a:t>观看量增加</a:t>
            </a:r>
            <a:r>
              <a:rPr lang="en-US" altLang="zh-CN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</a:rPr>
              <a:t> 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935730" y="3505835"/>
            <a:ext cx="1910715" cy="917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120</a:t>
            </a: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万</a:t>
            </a:r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22" name="矩形: 一个圆顶角，剪去另一个顶角 31"/>
          <p:cNvSpPr/>
          <p:nvPr/>
        </p:nvSpPr>
        <p:spPr>
          <a:xfrm flipH="1">
            <a:off x="6481445" y="2803525"/>
            <a:ext cx="2007870" cy="183197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241415" y="2613025"/>
            <a:ext cx="837565" cy="6965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32575" y="3283585"/>
            <a:ext cx="1852295" cy="422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</a:rPr>
              <a:t>活动举办次数</a:t>
            </a:r>
            <a:r>
              <a:rPr lang="en-US" altLang="zh-CN" dirty="0">
                <a:solidFill>
                  <a:srgbClr val="536B82"/>
                </a:solidFill>
                <a:latin typeface="+mn-ea"/>
              </a:rPr>
              <a:t>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594475" y="3476625"/>
            <a:ext cx="1925320" cy="917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120</a:t>
            </a:r>
            <a:r>
              <a:rPr lang="zh-CN" altLang="en-US" sz="4000" b="1" dirty="0">
                <a:solidFill>
                  <a:srgbClr val="536B82"/>
                </a:solidFill>
                <a:latin typeface="+mj-ea"/>
                <a:ea typeface="+mj-ea"/>
              </a:rPr>
              <a:t>次</a:t>
            </a: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27" name="矩形: 一个圆顶角，剪去另一个顶角 31"/>
          <p:cNvSpPr/>
          <p:nvPr/>
        </p:nvSpPr>
        <p:spPr>
          <a:xfrm flipH="1">
            <a:off x="9155430" y="2833370"/>
            <a:ext cx="2007870" cy="183197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8915400" y="2642870"/>
            <a:ext cx="837565" cy="6965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06560" y="3313430"/>
            <a:ext cx="1871345" cy="422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</a:rPr>
              <a:t>项目完成</a:t>
            </a:r>
            <a:r>
              <a:rPr lang="en-US" altLang="zh-CN" dirty="0">
                <a:solidFill>
                  <a:srgbClr val="536B82"/>
                </a:solidFill>
                <a:latin typeface="+mn-ea"/>
              </a:rPr>
              <a:t> 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9268460" y="3521075"/>
            <a:ext cx="1870710" cy="917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120</a:t>
            </a:r>
            <a:r>
              <a:rPr lang="zh-CN" altLang="en-US" sz="4000" b="1" dirty="0">
                <a:solidFill>
                  <a:srgbClr val="536B82"/>
                </a:solidFill>
                <a:latin typeface="+mj-ea"/>
                <a:ea typeface="+mj-ea"/>
              </a:rPr>
              <a:t>个</a:t>
            </a: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162050" y="4826000"/>
            <a:ext cx="1966595" cy="1889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输入解释或者补充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输入解释或者补充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rgbClr val="536B82"/>
              </a:solidFill>
              <a:latin typeface="思源黑体 Light" panose="020B0300000000000000" charset="-122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822700" y="4771390"/>
            <a:ext cx="1966595" cy="1889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输入解释或者补充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输入解释或者补充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rgbClr val="536B82"/>
              </a:solidFill>
              <a:latin typeface="思源黑体 Light" panose="020B0300000000000000" charset="-122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481445" y="4744720"/>
            <a:ext cx="1966595" cy="1889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输入解释或者补充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输入解释或者补充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rgbClr val="536B82"/>
              </a:solidFill>
              <a:latin typeface="思源黑体 Light" panose="020B0300000000000000" charset="-122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155430" y="4717415"/>
            <a:ext cx="1966595" cy="1889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输入解释或者补充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输入解释或者补充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rgbClr val="536B82"/>
              </a:solidFill>
              <a:latin typeface="思源黑体 Light" panose="020B0300000000000000" charset="-122"/>
              <a:ea typeface="思源黑体 Light" panose="020B0300000000000000" charset="-122"/>
              <a:cs typeface="思源黑体 Regular" panose="020B0500000000000000" charset="-122"/>
              <a:sym typeface="+mn-ea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29" name="图片 28" descr="us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33" name="图片 32" descr="sear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935" y="1558925"/>
            <a:ext cx="570865" cy="570865"/>
          </a:xfrm>
          <a:prstGeom prst="rect">
            <a:avLst/>
          </a:prstGeom>
        </p:spPr>
      </p:pic>
      <p:pic>
        <p:nvPicPr>
          <p:cNvPr id="39" name="图片 16" descr="paper pla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57119" flipV="1">
            <a:off x="979303" y="1278188"/>
            <a:ext cx="872445" cy="872445"/>
          </a:xfrm>
          <a:prstGeom prst="rect">
            <a:avLst/>
          </a:prstGeom>
        </p:spPr>
      </p:pic>
      <p:pic>
        <p:nvPicPr>
          <p:cNvPr id="40" name="图片 32" descr="cloud uploa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09" y="2727055"/>
            <a:ext cx="571500" cy="495300"/>
          </a:xfrm>
          <a:prstGeom prst="rect">
            <a:avLst/>
          </a:prstGeom>
        </p:spPr>
      </p:pic>
      <p:pic>
        <p:nvPicPr>
          <p:cNvPr id="42" name="图片 8" descr="folder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5570" y="2728691"/>
            <a:ext cx="543754" cy="464456"/>
          </a:xfrm>
          <a:prstGeom prst="rect">
            <a:avLst/>
          </a:prstGeom>
        </p:spPr>
      </p:pic>
      <p:pic>
        <p:nvPicPr>
          <p:cNvPr id="43" name="图片 23" descr="users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74314" y="2743202"/>
            <a:ext cx="578498" cy="449943"/>
          </a:xfrm>
          <a:prstGeom prst="rect">
            <a:avLst/>
          </a:prstGeom>
        </p:spPr>
      </p:pic>
      <p:pic>
        <p:nvPicPr>
          <p:cNvPr id="44" name="图片 17" descr="photo gallery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77600" y="2774950"/>
            <a:ext cx="514350" cy="4191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-635" y="1478280"/>
            <a:ext cx="12192635" cy="365887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03200" dist="1016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7" name="Fk6qt3h1fnseLfo圆角矩形 6"/>
          <p:cNvSpPr/>
          <p:nvPr/>
        </p:nvSpPr>
        <p:spPr>
          <a:xfrm>
            <a:off x="1704340" y="3166745"/>
            <a:ext cx="8994775" cy="1031875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34185" y="3329305"/>
            <a:ext cx="9246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20XX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，让我们携手同行，扬帆起航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429510" y="2117090"/>
            <a:ext cx="752284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#</a:t>
            </a:r>
            <a:r>
              <a:rPr sz="2800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20XX年述职报告PPT模板</a:t>
            </a:r>
          </a:p>
        </p:txBody>
      </p:sp>
      <p:sp>
        <p:nvSpPr>
          <p:cNvPr id="24" name="流程图: 终止 23"/>
          <p:cNvSpPr/>
          <p:nvPr/>
        </p:nvSpPr>
        <p:spPr>
          <a:xfrm>
            <a:off x="1703705" y="5601970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898650" y="5806440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31393935333436333b31393936333832373bd2b5bca8cafdbeddcdb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670" y="5371465"/>
            <a:ext cx="680085" cy="692150"/>
          </a:xfrm>
          <a:prstGeom prst="rect">
            <a:avLst/>
          </a:prstGeom>
        </p:spPr>
      </p:pic>
      <p:pic>
        <p:nvPicPr>
          <p:cNvPr id="15" name="图片 14" descr="31393935333436333b31393936333833333bd2b5bca8cafdbeddcdb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625" y="5241290"/>
            <a:ext cx="831215" cy="929005"/>
          </a:xfrm>
          <a:prstGeom prst="rect">
            <a:avLst/>
          </a:prstGeom>
        </p:spPr>
      </p:pic>
      <p:pic>
        <p:nvPicPr>
          <p:cNvPr id="40" name="图片 39" descr="31393935333436333b31393936333834383bb1fdcdb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805" y="5368925"/>
            <a:ext cx="696595" cy="696595"/>
          </a:xfrm>
          <a:prstGeom prst="rect">
            <a:avLst/>
          </a:prstGeom>
        </p:spPr>
      </p:pic>
      <p:pic>
        <p:nvPicPr>
          <p:cNvPr id="9" name="图片 8" descr="search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2670" y="2067560"/>
            <a:ext cx="570865" cy="570865"/>
          </a:xfrm>
          <a:prstGeom prst="rect">
            <a:avLst/>
          </a:prstGeom>
        </p:spPr>
      </p:pic>
      <p:pic>
        <p:nvPicPr>
          <p:cNvPr id="12" name="图片 11" descr="left arro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705" y="2059305"/>
            <a:ext cx="600710" cy="6007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-635"/>
            <a:ext cx="3880485" cy="68586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98500" dist="419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92250" y="824865"/>
            <a:ext cx="176339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目录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  <a:cs typeface="思源黑体 Regular" panose="020B0500000000000000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889635" y="114744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k6qt3h1fnseLfo圆角矩形 6"/>
          <p:cNvSpPr/>
          <p:nvPr/>
        </p:nvSpPr>
        <p:spPr>
          <a:xfrm>
            <a:off x="4845685" y="1776730"/>
            <a:ext cx="5908040" cy="7969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46040" y="1776730"/>
            <a:ext cx="4195445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  <a:cs typeface="思源黑体 Regular" panose="020B0500000000000000" charset="-122"/>
              </a:rPr>
              <a:t>工作概况</a:t>
            </a:r>
            <a:r>
              <a:rPr lang="en-US" altLang="zh-CN" sz="2800" dirty="0"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24" name="流程图: 终止 23"/>
          <p:cNvSpPr/>
          <p:nvPr/>
        </p:nvSpPr>
        <p:spPr>
          <a:xfrm>
            <a:off x="9523095" y="1968500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9839960" y="2172970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k6qt3h1fnseLfo圆角矩形 6"/>
          <p:cNvSpPr/>
          <p:nvPr/>
        </p:nvSpPr>
        <p:spPr>
          <a:xfrm>
            <a:off x="4845685" y="2870835"/>
            <a:ext cx="5908040" cy="7969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46040" y="2870835"/>
            <a:ext cx="4195445" cy="6702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/>
              <a:t>主要成绩</a:t>
            </a:r>
            <a:r>
              <a:rPr lang="en-US" altLang="zh-CN" dirty="0"/>
              <a:t> </a:t>
            </a:r>
          </a:p>
        </p:txBody>
      </p:sp>
      <p:sp>
        <p:nvSpPr>
          <p:cNvPr id="16" name="流程图: 终止 15"/>
          <p:cNvSpPr/>
          <p:nvPr/>
        </p:nvSpPr>
        <p:spPr>
          <a:xfrm>
            <a:off x="9523095" y="3062605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9839960" y="3267075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k6qt3h1fnseLfo圆角矩形 6"/>
          <p:cNvSpPr/>
          <p:nvPr/>
        </p:nvSpPr>
        <p:spPr>
          <a:xfrm>
            <a:off x="4845685" y="3987165"/>
            <a:ext cx="5908040" cy="7969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46040" y="3987165"/>
            <a:ext cx="4377055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/>
              <a:t>存在问题不足</a:t>
            </a:r>
            <a:r>
              <a:rPr lang="en-US" altLang="zh-CN" dirty="0"/>
              <a:t> </a:t>
            </a:r>
          </a:p>
        </p:txBody>
      </p:sp>
      <p:sp>
        <p:nvSpPr>
          <p:cNvPr id="22" name="流程图: 终止 21"/>
          <p:cNvSpPr/>
          <p:nvPr/>
        </p:nvSpPr>
        <p:spPr>
          <a:xfrm>
            <a:off x="9523095" y="4178935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9839960" y="4383405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k6qt3h1fnseLfo圆角矩形 6"/>
          <p:cNvSpPr/>
          <p:nvPr/>
        </p:nvSpPr>
        <p:spPr>
          <a:xfrm>
            <a:off x="4845685" y="5088890"/>
            <a:ext cx="5908040" cy="7969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146040" y="5088890"/>
            <a:ext cx="4376420" cy="6702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/>
              <a:t>未来成长展望</a:t>
            </a:r>
            <a:r>
              <a:rPr lang="en-US" altLang="zh-CN" dirty="0"/>
              <a:t> </a:t>
            </a:r>
          </a:p>
        </p:txBody>
      </p:sp>
      <p:sp>
        <p:nvSpPr>
          <p:cNvPr id="27" name="流程图: 终止 26"/>
          <p:cNvSpPr/>
          <p:nvPr/>
        </p:nvSpPr>
        <p:spPr>
          <a:xfrm>
            <a:off x="9523095" y="5280660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V="1">
            <a:off x="9839960" y="5485130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904240" y="1737995"/>
            <a:ext cx="2362200" cy="19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904240" y="2480945"/>
            <a:ext cx="2362200" cy="57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506764" y="1766115"/>
            <a:ext cx="252857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cs typeface="思源黑体 Regular" panose="020B0500000000000000" charset="-122"/>
              </a:rPr>
              <a:t>OfficePLUS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思源黑体 Regular" panose="020B0500000000000000" charset="-122"/>
              </a:rPr>
              <a:t> </a:t>
            </a:r>
          </a:p>
        </p:txBody>
      </p:sp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5225" y="927826"/>
            <a:ext cx="548005" cy="548005"/>
          </a:xfrm>
          <a:prstGeom prst="rect">
            <a:avLst/>
          </a:prstGeom>
        </p:spPr>
      </p:pic>
      <p:pic>
        <p:nvPicPr>
          <p:cNvPr id="32" name="图片 26" descr="world map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9100" y="3881403"/>
            <a:ext cx="597110" cy="773528"/>
          </a:xfrm>
          <a:prstGeom prst="rect">
            <a:avLst/>
          </a:prstGeom>
        </p:spPr>
      </p:pic>
      <p:pic>
        <p:nvPicPr>
          <p:cNvPr id="33" name="图片 32" descr="cloud upload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8876" y="2869809"/>
            <a:ext cx="765808" cy="663701"/>
          </a:xfrm>
          <a:prstGeom prst="rect">
            <a:avLst/>
          </a:prstGeom>
        </p:spPr>
      </p:pic>
      <p:pic>
        <p:nvPicPr>
          <p:cNvPr id="38" name="图片 2" descr="disk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38040" y="5106572"/>
            <a:ext cx="724440" cy="7244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思源黑体 Regular (标题)</a:t>
            </a:r>
          </a:p>
          <a:p>
            <a:r>
              <a:rPr kumimoji="1" lang="zh-CN" altLang="en-US" dirty="0"/>
              <a:t> </a:t>
            </a:r>
            <a:r>
              <a:rPr kumimoji="1" lang="en-US" altLang="zh-CN" dirty="0"/>
              <a:t>       </a:t>
            </a:r>
            <a:r>
              <a:rPr kumimoji="1" lang="zh-CN" altLang="en-US" dirty="0"/>
              <a:t>思源黑体 Light (正文)</a:t>
            </a:r>
          </a:p>
          <a:p>
            <a:r>
              <a:rPr kumimoji="1" lang="zh-CN" altLang="en-US" dirty="0"/>
              <a:t>英文 思源黑体 Regular (标题)</a:t>
            </a:r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zh-CN" altLang="en-GB" dirty="0" err="1"/>
              <a:t>免费图标来源自</a:t>
            </a:r>
            <a:r>
              <a:rPr kumimoji="1" lang="en-GB" altLang="zh-CN" dirty="0" err="1"/>
              <a:t>Pixeden.com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GB" dirty="0"/>
              <a:t>一意穿堂风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990840" y="2188845"/>
            <a:ext cx="3669594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500" b="1" dirty="0">
                <a:solidFill>
                  <a:schemeClr val="tx2"/>
                </a:solidFill>
                <a:latin typeface="+mj-ea"/>
                <a:ea typeface="+mj-ea"/>
                <a:cs typeface="思源黑体 Regular" panose="020B0500000000000000" charset="-122"/>
              </a:rPr>
              <a:t>20XX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95160" y="3530600"/>
            <a:ext cx="4725974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b="1" dirty="0">
                <a:solidFill>
                  <a:schemeClr val="tx2"/>
                </a:solidFill>
                <a:latin typeface="+mj-ea"/>
                <a:ea typeface="+mj-ea"/>
                <a:cs typeface="思源黑体 Regular" panose="020B0500000000000000" charset="-122"/>
              </a:rPr>
              <a:t>ONE</a:t>
            </a:r>
          </a:p>
        </p:txBody>
      </p:sp>
      <p:sp>
        <p:nvSpPr>
          <p:cNvPr id="3" name="任意多边形 2"/>
          <p:cNvSpPr/>
          <p:nvPr/>
        </p:nvSpPr>
        <p:spPr>
          <a:xfrm>
            <a:off x="0" y="-15240"/>
            <a:ext cx="9152890" cy="6873240"/>
          </a:xfrm>
          <a:custGeom>
            <a:avLst/>
            <a:gdLst>
              <a:gd name="connsiteX0" fmla="*/ 0 w 17645"/>
              <a:gd name="connsiteY0" fmla="*/ 0 h 10953"/>
              <a:gd name="connsiteX1" fmla="*/ 17645 w 17645"/>
              <a:gd name="connsiteY1" fmla="*/ 23 h 10953"/>
              <a:gd name="connsiteX2" fmla="*/ 14162 w 17645"/>
              <a:gd name="connsiteY2" fmla="*/ 10953 h 10953"/>
              <a:gd name="connsiteX3" fmla="*/ 0 w 17645"/>
              <a:gd name="connsiteY3" fmla="*/ 10953 h 10953"/>
              <a:gd name="connsiteX4" fmla="*/ 0 w 17645"/>
              <a:gd name="connsiteY4" fmla="*/ 0 h 1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5" h="10953">
                <a:moveTo>
                  <a:pt x="0" y="0"/>
                </a:moveTo>
                <a:lnTo>
                  <a:pt x="17645" y="23"/>
                </a:lnTo>
                <a:lnTo>
                  <a:pt x="14162" y="10953"/>
                </a:lnTo>
                <a:lnTo>
                  <a:pt x="0" y="1095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98500" dist="419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2690" y="2332355"/>
            <a:ext cx="6680835" cy="13307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基本工作概况</a:t>
            </a:r>
            <a:r>
              <a:rPr lang="en-US" altLang="zh-CN" sz="60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02690" y="610870"/>
            <a:ext cx="733679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</a:rPr>
              <a:t>20XX年述职报告PPT模板</a:t>
            </a:r>
          </a:p>
        </p:txBody>
      </p:sp>
      <p:sp>
        <p:nvSpPr>
          <p:cNvPr id="8" name="Fk6qt3h1fnseLfo圆角矩形 6"/>
          <p:cNvSpPr/>
          <p:nvPr/>
        </p:nvSpPr>
        <p:spPr>
          <a:xfrm>
            <a:off x="1202690" y="542290"/>
            <a:ext cx="6437630" cy="659130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690" y="1393190"/>
            <a:ext cx="6200140" cy="1206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PART-1 </a:t>
            </a:r>
          </a:p>
        </p:txBody>
      </p:sp>
      <p:sp>
        <p:nvSpPr>
          <p:cNvPr id="24" name="流程图: 终止 23"/>
          <p:cNvSpPr/>
          <p:nvPr/>
        </p:nvSpPr>
        <p:spPr>
          <a:xfrm>
            <a:off x="1429385" y="5205730"/>
            <a:ext cx="1080135" cy="413385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1746250" y="5410200"/>
            <a:ext cx="447040" cy="5080"/>
          </a:xfrm>
          <a:prstGeom prst="straightConnector1">
            <a:avLst/>
          </a:prstGeom>
          <a:ln w="31750">
            <a:solidFill>
              <a:schemeClr val="tx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361440" y="3982085"/>
            <a:ext cx="117284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7162800" y="0"/>
            <a:ext cx="1844675" cy="69240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88975"/>
            <a:ext cx="57086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-635"/>
            <a:ext cx="12205970" cy="6762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任意多边形: 形状 24"/>
          <p:cNvSpPr/>
          <p:nvPr/>
        </p:nvSpPr>
        <p:spPr>
          <a:xfrm flipV="1">
            <a:off x="1501775" y="3810"/>
            <a:ext cx="2541270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91330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主要成绩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88465" y="-31750"/>
            <a:ext cx="2156360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  <a:cs typeface="思源黑体 Regular" panose="020B0500000000000000" charset="-122"/>
              </a:rPr>
              <a:t>基本工作概况</a:t>
            </a:r>
            <a:r>
              <a:rPr lang="en-US" altLang="zh-CN" sz="2400" b="1" dirty="0"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8224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sp>
        <p:nvSpPr>
          <p:cNvPr id="78" name="Fk6qt3h1fnseLfo圆角矩形 6"/>
          <p:cNvSpPr/>
          <p:nvPr/>
        </p:nvSpPr>
        <p:spPr>
          <a:xfrm>
            <a:off x="2280285" y="1380399"/>
            <a:ext cx="7619365" cy="77279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2375535" y="1383301"/>
            <a:ext cx="7547610" cy="6702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536B82"/>
                </a:solidFill>
                <a:latin typeface="+mn-ea"/>
                <a:cs typeface="思源黑体 Regular" panose="020B0500000000000000" charset="-122"/>
              </a:rPr>
              <a:t>在</a:t>
            </a:r>
            <a:r>
              <a:rPr lang="en-US" altLang="zh-CN" sz="2800" dirty="0">
                <a:solidFill>
                  <a:srgbClr val="536B82"/>
                </a:solidFill>
                <a:latin typeface="+mn-ea"/>
                <a:cs typeface="思源黑体 Regular" panose="020B0500000000000000" charset="-122"/>
              </a:rPr>
              <a:t>20XX</a:t>
            </a:r>
            <a:r>
              <a:rPr lang="zh-CN" altLang="en-US" sz="2800" dirty="0">
                <a:solidFill>
                  <a:srgbClr val="536B82"/>
                </a:solidFill>
                <a:latin typeface="+mn-ea"/>
                <a:cs typeface="思源黑体 Regular" panose="020B0500000000000000" charset="-122"/>
              </a:rPr>
              <a:t>过去的一年里，我负责以下内容</a:t>
            </a:r>
            <a:r>
              <a:rPr lang="en-US" altLang="zh-CN" sz="2800" dirty="0">
                <a:solidFill>
                  <a:srgbClr val="536B82"/>
                </a:solidFill>
                <a:latin typeface="+mn-ea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03900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sp>
        <p:nvSpPr>
          <p:cNvPr id="50" name="矩形: 一个圆顶角，剪去另一个顶角 31"/>
          <p:cNvSpPr/>
          <p:nvPr/>
        </p:nvSpPr>
        <p:spPr>
          <a:xfrm flipH="1">
            <a:off x="1026795" y="3052445"/>
            <a:ext cx="2777490" cy="2672715"/>
          </a:xfrm>
          <a:prstGeom prst="snip2DiagRect">
            <a:avLst/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51" name="圆角矩形 50"/>
          <p:cNvSpPr/>
          <p:nvPr/>
        </p:nvSpPr>
        <p:spPr>
          <a:xfrm flipV="1">
            <a:off x="1976120" y="2676525"/>
            <a:ext cx="901065" cy="783590"/>
          </a:xfrm>
          <a:prstGeom prst="roundRect">
            <a:avLst/>
          </a:prstGeom>
          <a:solidFill>
            <a:schemeClr val="accent2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思源黑体 Regular" panose="020B0500000000000000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487170" y="3637280"/>
            <a:ext cx="2484755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传递通知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1278255" y="4267835"/>
            <a:ext cx="2268855" cy="1170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在20XX过去的一年里，我负责以下内容：对通知的传递</a:t>
            </a:r>
          </a:p>
        </p:txBody>
      </p:sp>
      <p:sp>
        <p:nvSpPr>
          <p:cNvPr id="45" name="矩形: 一个圆顶角，剪去另一个顶角 31"/>
          <p:cNvSpPr/>
          <p:nvPr/>
        </p:nvSpPr>
        <p:spPr>
          <a:xfrm flipH="1">
            <a:off x="4707255" y="3052445"/>
            <a:ext cx="2777490" cy="2672715"/>
          </a:xfrm>
          <a:prstGeom prst="snip2DiagRect">
            <a:avLst/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5660299" y="2662555"/>
            <a:ext cx="901065" cy="783590"/>
          </a:xfrm>
          <a:prstGeom prst="roundRect">
            <a:avLst/>
          </a:prstGeom>
          <a:solidFill>
            <a:schemeClr val="accent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226050" y="3637280"/>
            <a:ext cx="2405380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sz="3200" dirty="0">
                <a:sym typeface="+mn-ea"/>
              </a:rPr>
              <a:t>活动宣传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4958715" y="4220845"/>
            <a:ext cx="2268855" cy="1170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在20XX过去的一年里，我负责以下内容：对活动的宣传</a:t>
            </a:r>
          </a:p>
        </p:txBody>
      </p:sp>
      <p:sp>
        <p:nvSpPr>
          <p:cNvPr id="60" name="矩形: 一个圆顶角，剪去另一个顶角 31"/>
          <p:cNvSpPr/>
          <p:nvPr/>
        </p:nvSpPr>
        <p:spPr>
          <a:xfrm flipH="1">
            <a:off x="8304530" y="3052445"/>
            <a:ext cx="2777490" cy="2672715"/>
          </a:xfrm>
          <a:prstGeom prst="snip2DiagRect">
            <a:avLst/>
          </a:prstGeom>
          <a:solidFill>
            <a:schemeClr val="tx1"/>
          </a:solidFill>
          <a:ln w="381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9273085" y="2686050"/>
            <a:ext cx="901065" cy="78359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8822690" y="3637280"/>
            <a:ext cx="2603500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总结发文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8584565" y="4267835"/>
            <a:ext cx="2268855" cy="1170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思源黑体 Regular" panose="020B0500000000000000" charset="-122"/>
                <a:sym typeface="+mn-ea"/>
              </a:rPr>
              <a:t>在20XX过去的一年里，我负责以下内容：活动后总结发文</a:t>
            </a:r>
          </a:p>
        </p:txBody>
      </p:sp>
      <p:pic>
        <p:nvPicPr>
          <p:cNvPr id="27" name="图片 26" descr="user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935" y="1505221"/>
            <a:ext cx="570865" cy="570865"/>
          </a:xfrm>
          <a:prstGeom prst="rect">
            <a:avLst/>
          </a:prstGeom>
        </p:spPr>
      </p:pic>
      <p:pic>
        <p:nvPicPr>
          <p:cNvPr id="36" name="图片 16" descr="paper plan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757119" flipV="1">
            <a:off x="979303" y="1312657"/>
            <a:ext cx="872445" cy="872445"/>
          </a:xfrm>
          <a:prstGeom prst="rect">
            <a:avLst/>
          </a:prstGeom>
        </p:spPr>
      </p:pic>
      <p:pic>
        <p:nvPicPr>
          <p:cNvPr id="28" name="图片 5" descr="id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34869" y="2765107"/>
            <a:ext cx="586105" cy="563563"/>
          </a:xfrm>
          <a:prstGeom prst="rect">
            <a:avLst/>
          </a:prstGeom>
        </p:spPr>
      </p:pic>
      <p:pic>
        <p:nvPicPr>
          <p:cNvPr id="30" name="图片 8" descr="folder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42906" y="2830287"/>
            <a:ext cx="545985" cy="466362"/>
          </a:xfrm>
          <a:prstGeom prst="rect">
            <a:avLst/>
          </a:prstGeom>
        </p:spPr>
      </p:pic>
      <p:pic>
        <p:nvPicPr>
          <p:cNvPr id="31" name="图片 23" descr="users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36826" y="2830286"/>
            <a:ext cx="578498" cy="4499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32" name="矩形: 剪去对角 31"/>
          <p:cNvSpPr/>
          <p:nvPr/>
        </p:nvSpPr>
        <p:spPr>
          <a:xfrm flipH="1">
            <a:off x="1265555" y="2573655"/>
            <a:ext cx="2036445" cy="1634490"/>
          </a:xfrm>
          <a:prstGeom prst="snip2DiagRect">
            <a:avLst/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" name="任意多边形: 形状 24"/>
          <p:cNvSpPr/>
          <p:nvPr/>
        </p:nvSpPr>
        <p:spPr>
          <a:xfrm flipV="1">
            <a:off x="1501775" y="3810"/>
            <a:ext cx="2541270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91330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主要成绩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37995" y="-31750"/>
            <a:ext cx="2305050" cy="587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基本工作概况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8224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59" name="矩形: 一个圆顶角，剪去另一个顶角 31"/>
          <p:cNvSpPr/>
          <p:nvPr/>
        </p:nvSpPr>
        <p:spPr>
          <a:xfrm flipH="1">
            <a:off x="3839210" y="2573655"/>
            <a:ext cx="2036445" cy="1634490"/>
          </a:xfrm>
          <a:prstGeom prst="snip2DiagRect">
            <a:avLst/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2" name="矩形: 一个圆顶角，剪去另一个顶角 31"/>
          <p:cNvSpPr/>
          <p:nvPr/>
        </p:nvSpPr>
        <p:spPr>
          <a:xfrm flipH="1">
            <a:off x="6409055" y="2573655"/>
            <a:ext cx="2036445" cy="1634490"/>
          </a:xfrm>
          <a:prstGeom prst="snip2DiagRect">
            <a:avLst/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5" name="矩形: 一个圆顶角，剪去另一个顶角 31"/>
          <p:cNvSpPr/>
          <p:nvPr/>
        </p:nvSpPr>
        <p:spPr>
          <a:xfrm flipH="1">
            <a:off x="9008745" y="2573655"/>
            <a:ext cx="2036445" cy="1634490"/>
          </a:xfrm>
          <a:prstGeom prst="snip2DiagRect">
            <a:avLst/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162050" y="4587240"/>
            <a:ext cx="267716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传递通知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3716020" y="4587240"/>
            <a:ext cx="269303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活动宣传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6277610" y="4587240"/>
            <a:ext cx="259397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内容制作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8907145" y="4587240"/>
            <a:ext cx="294132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 b="1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总结发文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1162050" y="5191125"/>
            <a:ext cx="2303145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输入对工作的解释或者补充</a:t>
            </a:r>
          </a:p>
        </p:txBody>
      </p:sp>
      <p:sp>
        <p:nvSpPr>
          <p:cNvPr id="78" name="Fk6qt3h1fnseLfo圆角矩形 6"/>
          <p:cNvSpPr/>
          <p:nvPr/>
        </p:nvSpPr>
        <p:spPr>
          <a:xfrm>
            <a:off x="2280285" y="1114425"/>
            <a:ext cx="7619365" cy="77279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2396490" y="1124585"/>
            <a:ext cx="7414260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zh-CN" altLang="en-US" dirty="0"/>
              <a:t>在</a:t>
            </a:r>
            <a:r>
              <a:rPr lang="en-US" altLang="zh-CN" dirty="0"/>
              <a:t>20XX</a:t>
            </a:r>
            <a:r>
              <a:rPr lang="zh-CN" altLang="en-US" dirty="0"/>
              <a:t>过去的一年里，我负责以下内容</a:t>
            </a:r>
            <a:r>
              <a:rPr lang="en-US" altLang="zh-CN" dirty="0"/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03900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cxnSp>
        <p:nvCxnSpPr>
          <p:cNvPr id="64" name="直接连接符 63"/>
          <p:cNvCxnSpPr/>
          <p:nvPr/>
        </p:nvCxnSpPr>
        <p:spPr>
          <a:xfrm>
            <a:off x="8647430" y="2480945"/>
            <a:ext cx="2222500" cy="1905"/>
          </a:xfrm>
          <a:prstGeom prst="line">
            <a:avLst/>
          </a:prstGeom>
          <a:ln>
            <a:solidFill>
              <a:srgbClr val="F1F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3716020" y="5191125"/>
            <a:ext cx="2308225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输入对工作的解释或者补充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277610" y="5191125"/>
            <a:ext cx="2386330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输入对工作的解释或者补充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907145" y="5191125"/>
            <a:ext cx="2316480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sym typeface="+mn-ea"/>
              </a:rPr>
              <a:t>输入对工作的解释或者补充</a:t>
            </a: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12" name="图片 11" descr="user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935" y="1209675"/>
            <a:ext cx="570865" cy="570865"/>
          </a:xfrm>
          <a:prstGeom prst="rect">
            <a:avLst/>
          </a:prstGeom>
        </p:spPr>
      </p:pic>
      <p:pic>
        <p:nvPicPr>
          <p:cNvPr id="46" name="图片 16" descr="paper plan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757119" flipV="1">
            <a:off x="979303" y="1051402"/>
            <a:ext cx="872445" cy="872445"/>
          </a:xfrm>
          <a:prstGeom prst="rect">
            <a:avLst/>
          </a:prstGeom>
        </p:spPr>
      </p:pic>
      <p:pic>
        <p:nvPicPr>
          <p:cNvPr id="40" name="图片 5" descr="id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45321" y="2721566"/>
            <a:ext cx="1335752" cy="1284378"/>
          </a:xfrm>
          <a:prstGeom prst="rect">
            <a:avLst/>
          </a:prstGeom>
        </p:spPr>
      </p:pic>
      <p:sp>
        <p:nvSpPr>
          <p:cNvPr id="54" name="圆角矩形 53"/>
          <p:cNvSpPr/>
          <p:nvPr/>
        </p:nvSpPr>
        <p:spPr>
          <a:xfrm>
            <a:off x="2569210" y="2306955"/>
            <a:ext cx="895350" cy="808355"/>
          </a:xfrm>
          <a:prstGeom prst="roundRect">
            <a:avLst/>
          </a:prstGeom>
          <a:solidFill>
            <a:srgbClr val="F0EFEA"/>
          </a:solidFill>
          <a:ln w="254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41600" y="2138680"/>
            <a:ext cx="755335" cy="9179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4000" dirty="0">
                <a:solidFill>
                  <a:srgbClr val="536B82"/>
                </a:solidFill>
                <a:latin typeface="+mn-ea"/>
                <a:cs typeface="思源黑体 Regular" panose="020B0500000000000000" charset="-122"/>
              </a:rPr>
              <a:t>01</a:t>
            </a:r>
          </a:p>
        </p:txBody>
      </p:sp>
      <p:pic>
        <p:nvPicPr>
          <p:cNvPr id="41" name="图片 8" descr="folder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90026" y="2757715"/>
            <a:ext cx="1410365" cy="1204686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 flipV="1">
            <a:off x="5129530" y="2324735"/>
            <a:ext cx="895350" cy="808355"/>
          </a:xfrm>
          <a:prstGeom prst="roundRect">
            <a:avLst/>
          </a:prstGeom>
          <a:solidFill>
            <a:srgbClr val="F0EFEA"/>
          </a:solidFill>
          <a:ln w="254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192577" y="2177686"/>
            <a:ext cx="748030" cy="10147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en-US" dirty="0"/>
              <a:t>02</a:t>
            </a:r>
          </a:p>
        </p:txBody>
      </p:sp>
      <p:pic>
        <p:nvPicPr>
          <p:cNvPr id="42" name="图片 4" descr="film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6162" y="2790366"/>
            <a:ext cx="1345384" cy="1130123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7727315" y="2334260"/>
            <a:ext cx="895350" cy="808355"/>
          </a:xfrm>
          <a:prstGeom prst="roundRect">
            <a:avLst/>
          </a:prstGeom>
          <a:solidFill>
            <a:srgbClr val="F0EFEA"/>
          </a:solidFill>
          <a:ln w="254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64780" y="2186758"/>
            <a:ext cx="748030" cy="10147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en-US" dirty="0"/>
              <a:t>03</a:t>
            </a:r>
          </a:p>
        </p:txBody>
      </p:sp>
      <p:pic>
        <p:nvPicPr>
          <p:cNvPr id="43" name="图片 23" descr="users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78769" y="2801258"/>
            <a:ext cx="1376317" cy="1070469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10326370" y="2315210"/>
            <a:ext cx="895350" cy="808355"/>
          </a:xfrm>
          <a:prstGeom prst="roundRect">
            <a:avLst/>
          </a:prstGeom>
          <a:solidFill>
            <a:srgbClr val="F0EFEA"/>
          </a:solidFill>
          <a:ln w="254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380345" y="2192200"/>
            <a:ext cx="748030" cy="10147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>
                <a:solidFill>
                  <a:srgbClr val="536B82"/>
                </a:solidFill>
                <a:latin typeface="+mn-ea"/>
                <a:cs typeface="思源黑体 Regular" panose="020B0500000000000000" charset="-122"/>
              </a:defRPr>
            </a:lvl1pPr>
          </a:lstStyle>
          <a:p>
            <a:r>
              <a:rPr lang="en-US" dirty="0"/>
              <a:t>04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3"/>
          <p:cNvSpPr/>
          <p:nvPr>
            <p:custDataLst>
              <p:tags r:id="rId2"/>
            </p:custDataLst>
          </p:nvPr>
        </p:nvSpPr>
        <p:spPr>
          <a:xfrm>
            <a:off x="4552950" y="1216025"/>
            <a:ext cx="3500120" cy="72072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zh-CN" altLang="en-US" sz="1655">
              <a:solidFill>
                <a:srgbClr val="97D0F6"/>
              </a:solidFill>
              <a:cs typeface="思源黑体 Regular" panose="020B0500000000000000" charset="-122"/>
            </a:endParaRPr>
          </a:p>
        </p:txBody>
      </p:sp>
      <p:sp>
        <p:nvSpPr>
          <p:cNvPr id="3" name="矩形: 圆角 13"/>
          <p:cNvSpPr/>
          <p:nvPr>
            <p:custDataLst>
              <p:tags r:id="rId3"/>
            </p:custDataLst>
          </p:nvPr>
        </p:nvSpPr>
        <p:spPr>
          <a:xfrm>
            <a:off x="7722235" y="1212215"/>
            <a:ext cx="3500120" cy="72072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zh-CN" altLang="en-US" sz="1655">
              <a:solidFill>
                <a:srgbClr val="97D0F6"/>
              </a:solidFill>
              <a:cs typeface="思源黑体 Regular" panose="020B05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2" name="任意多边形: 形状 24"/>
          <p:cNvSpPr/>
          <p:nvPr/>
        </p:nvSpPr>
        <p:spPr>
          <a:xfrm flipV="1">
            <a:off x="1501775" y="3810"/>
            <a:ext cx="2541270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91330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主要成绩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88465" y="-31750"/>
            <a:ext cx="2156360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基本工作概况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8224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03900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sp>
        <p:nvSpPr>
          <p:cNvPr id="17" name="矩形: 圆角 14"/>
          <p:cNvSpPr/>
          <p:nvPr>
            <p:custDataLst>
              <p:tags r:id="rId4"/>
            </p:custDataLst>
          </p:nvPr>
        </p:nvSpPr>
        <p:spPr>
          <a:xfrm>
            <a:off x="6228715" y="1216025"/>
            <a:ext cx="3500120" cy="72072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noFill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zh-CN" altLang="en-US" sz="1655">
              <a:solidFill>
                <a:srgbClr val="97D0F6"/>
              </a:solidFill>
              <a:cs typeface="思源黑体 Regular" panose="020B05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52895" y="1212215"/>
            <a:ext cx="3734435" cy="587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rPr>
              <a:t>任务整体顺利完成</a:t>
            </a:r>
          </a:p>
        </p:txBody>
      </p:sp>
      <p:sp>
        <p:nvSpPr>
          <p:cNvPr id="13" name="矩形: 一个圆顶角，剪去另一个顶角 31"/>
          <p:cNvSpPr/>
          <p:nvPr/>
        </p:nvSpPr>
        <p:spPr>
          <a:xfrm>
            <a:off x="1056005" y="2573655"/>
            <a:ext cx="2036445" cy="1634490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59" name="矩形: 一个圆顶角，剪去另一个顶角 31"/>
          <p:cNvSpPr/>
          <p:nvPr/>
        </p:nvSpPr>
        <p:spPr>
          <a:xfrm>
            <a:off x="3685540" y="2573655"/>
            <a:ext cx="2036445" cy="1634490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2" name="矩形: 一个圆顶角，剪去另一个顶角 31"/>
          <p:cNvSpPr/>
          <p:nvPr/>
        </p:nvSpPr>
        <p:spPr>
          <a:xfrm>
            <a:off x="6297295" y="2573655"/>
            <a:ext cx="2036445" cy="1634490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65" name="矩形: 一个圆顶角，剪去另一个顶角 31"/>
          <p:cNvSpPr/>
          <p:nvPr/>
        </p:nvSpPr>
        <p:spPr>
          <a:xfrm>
            <a:off x="8938895" y="2573655"/>
            <a:ext cx="2036445" cy="1634490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chemeClr val="tx1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8577580" y="2480945"/>
            <a:ext cx="2222500" cy="1905"/>
          </a:xfrm>
          <a:prstGeom prst="line">
            <a:avLst/>
          </a:prstGeom>
          <a:ln>
            <a:solidFill>
              <a:srgbClr val="F1F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53"/>
          <p:cNvSpPr/>
          <p:nvPr/>
        </p:nvSpPr>
        <p:spPr>
          <a:xfrm>
            <a:off x="2359660" y="2306955"/>
            <a:ext cx="895350" cy="808355"/>
          </a:xfrm>
          <a:prstGeom prst="roundRect">
            <a:avLst/>
          </a:prstGeom>
          <a:solidFill>
            <a:schemeClr val="accent2"/>
          </a:solidFill>
          <a:ln w="254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975860" y="2324735"/>
            <a:ext cx="895350" cy="80835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615555" y="2334260"/>
            <a:ext cx="895350" cy="80835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10256520" y="2315210"/>
            <a:ext cx="895350" cy="80835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536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7120" y="2509520"/>
            <a:ext cx="1099185" cy="6451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任务一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3805555" y="2524125"/>
            <a:ext cx="1099185" cy="6451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任务二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6393815" y="2494915"/>
            <a:ext cx="1099185" cy="6451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任务三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9032875" y="2509520"/>
            <a:ext cx="1099185" cy="6451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任务四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1099820" y="3109595"/>
            <a:ext cx="1577340" cy="1014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  <a:sym typeface="+mn-ea"/>
              </a:rPr>
              <a:t>100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2478405" y="3510915"/>
            <a:ext cx="61849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%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3769360" y="3081655"/>
            <a:ext cx="2023745" cy="1014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95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4728845" y="3482975"/>
            <a:ext cx="55181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%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6365240" y="3055620"/>
            <a:ext cx="2023745" cy="1014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95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7324725" y="3456940"/>
            <a:ext cx="55181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%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9020810" y="3070225"/>
            <a:ext cx="2023745" cy="1014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95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9980295" y="3471545"/>
            <a:ext cx="55181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%</a:t>
            </a:r>
          </a:p>
        </p:txBody>
      </p:sp>
      <p:sp>
        <p:nvSpPr>
          <p:cNvPr id="81" name="Fk6qt3h1fnseLfo圆角矩形 6"/>
          <p:cNvSpPr/>
          <p:nvPr/>
        </p:nvSpPr>
        <p:spPr>
          <a:xfrm>
            <a:off x="961390" y="4808855"/>
            <a:ext cx="9170035" cy="66865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099820" y="4850765"/>
            <a:ext cx="8876665" cy="553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rgbClr val="536B82"/>
                </a:solidFill>
                <a:latin typeface="+mn-ea"/>
                <a:cs typeface="思源黑体 Regular" panose="020B0500000000000000" charset="-122"/>
              </a:rPr>
              <a:t>部门在部长的领导下，在部门成员的不懈努力下，顺利完成了工作目标。</a:t>
            </a:r>
          </a:p>
        </p:txBody>
      </p:sp>
      <p:sp>
        <p:nvSpPr>
          <p:cNvPr id="86" name="流程图: 终止 85"/>
          <p:cNvSpPr/>
          <p:nvPr/>
        </p:nvSpPr>
        <p:spPr>
          <a:xfrm>
            <a:off x="10131425" y="5852795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87" name="直接箭头连接符 86"/>
          <p:cNvCxnSpPr/>
          <p:nvPr/>
        </p:nvCxnSpPr>
        <p:spPr>
          <a:xfrm flipV="1">
            <a:off x="10326370" y="6057265"/>
            <a:ext cx="447040" cy="508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/>
          <p:cNvSpPr txBox="1"/>
          <p:nvPr/>
        </p:nvSpPr>
        <p:spPr>
          <a:xfrm>
            <a:off x="937260" y="5852795"/>
            <a:ext cx="3106420" cy="46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</a:rPr>
              <a:t>汇报人：</a:t>
            </a:r>
            <a:r>
              <a:rPr lang="en-US" altLang="zh-CN" dirty="0" err="1">
                <a:solidFill>
                  <a:srgbClr val="536B82"/>
                </a:solidFill>
                <a:latin typeface="+mn-ea"/>
                <a:cs typeface="思源黑体 Regular" panose="020B0500000000000000" charset="-122"/>
              </a:rPr>
              <a:t>OfficePLUS</a:t>
            </a:r>
            <a:endParaRPr lang="en-US" altLang="zh-CN" dirty="0">
              <a:solidFill>
                <a:srgbClr val="536B82"/>
              </a:solidFill>
              <a:latin typeface="+mn-ea"/>
              <a:cs typeface="思源黑体 Regular" panose="020B0500000000000000" charset="-12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 flipV="1">
            <a:off x="1141730" y="1922145"/>
            <a:ext cx="3109595" cy="889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flipV="1">
            <a:off x="1082675" y="1919605"/>
            <a:ext cx="1642110" cy="5080"/>
          </a:xfrm>
          <a:prstGeom prst="line">
            <a:avLst/>
          </a:prstGeom>
          <a:ln w="63500" cap="rnd">
            <a:solidFill>
              <a:srgbClr val="536B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框 90"/>
          <p:cNvSpPr txBox="1"/>
          <p:nvPr/>
        </p:nvSpPr>
        <p:spPr>
          <a:xfrm>
            <a:off x="975360" y="985520"/>
            <a:ext cx="3068320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整体总结</a:t>
            </a:r>
            <a:r>
              <a:rPr lang="en-US" altLang="zh-CN" sz="3200" b="1" dirty="0">
                <a:solidFill>
                  <a:srgbClr val="536B82"/>
                </a:solidFill>
                <a:latin typeface="+mj-ea"/>
                <a:ea typeface="+mj-ea"/>
                <a:cs typeface="思源黑体 Regular" panose="020B0500000000000000" charset="-122"/>
              </a:rPr>
              <a:t> 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27" name="图片 26" descr="user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57" name="图片 16" descr="paper plan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217920" flipV="1">
            <a:off x="10231052" y="4704445"/>
            <a:ext cx="835767" cy="835767"/>
          </a:xfrm>
          <a:prstGeom prst="rect">
            <a:avLst/>
          </a:prstGeom>
        </p:spPr>
      </p:pic>
      <p:pic>
        <p:nvPicPr>
          <p:cNvPr id="58" name="图片 19" descr="scissors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2762" y="2451806"/>
            <a:ext cx="666838" cy="498129"/>
          </a:xfrm>
          <a:prstGeom prst="rect">
            <a:avLst/>
          </a:prstGeom>
        </p:spPr>
      </p:pic>
      <p:pic>
        <p:nvPicPr>
          <p:cNvPr id="60" name="图片 5" descr="id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44769" y="2422207"/>
            <a:ext cx="586105" cy="563563"/>
          </a:xfrm>
          <a:prstGeom prst="rect">
            <a:avLst/>
          </a:prstGeom>
        </p:spPr>
      </p:pic>
      <p:pic>
        <p:nvPicPr>
          <p:cNvPr id="61" name="图片 8" descr="folder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05056" y="2487387"/>
            <a:ext cx="545985" cy="466362"/>
          </a:xfrm>
          <a:prstGeom prst="rect">
            <a:avLst/>
          </a:prstGeom>
        </p:spPr>
      </p:pic>
      <p:pic>
        <p:nvPicPr>
          <p:cNvPr id="66" name="图片 4" descr="film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54730" y="2496458"/>
            <a:ext cx="520312" cy="4370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787640" y="2188845"/>
            <a:ext cx="3669594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Tx/>
              <a:buSzTx/>
              <a:buFontTx/>
            </a:pPr>
            <a:r>
              <a:rPr lang="en-US" altLang="zh-CN" sz="11500" b="1" dirty="0">
                <a:solidFill>
                  <a:schemeClr val="tx2"/>
                </a:solidFill>
                <a:latin typeface="+mj-ea"/>
                <a:ea typeface="+mj-ea"/>
              </a:rPr>
              <a:t>20XX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33260" y="3530600"/>
            <a:ext cx="4372864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Tx/>
              <a:buSzTx/>
              <a:buFontTx/>
            </a:pPr>
            <a:r>
              <a:rPr lang="en-US" altLang="zh-CN" sz="16600" b="1" spc="-1800" dirty="0">
                <a:solidFill>
                  <a:schemeClr val="tx2"/>
                </a:solidFill>
                <a:latin typeface="+mj-ea"/>
                <a:ea typeface="+mj-ea"/>
              </a:rPr>
              <a:t>TWO</a:t>
            </a:r>
          </a:p>
        </p:txBody>
      </p:sp>
      <p:sp>
        <p:nvSpPr>
          <p:cNvPr id="3" name="任意多边形 2"/>
          <p:cNvSpPr/>
          <p:nvPr/>
        </p:nvSpPr>
        <p:spPr>
          <a:xfrm>
            <a:off x="0" y="-15240"/>
            <a:ext cx="9152890" cy="6873240"/>
          </a:xfrm>
          <a:custGeom>
            <a:avLst/>
            <a:gdLst>
              <a:gd name="connsiteX0" fmla="*/ 0 w 17645"/>
              <a:gd name="connsiteY0" fmla="*/ 0 h 10953"/>
              <a:gd name="connsiteX1" fmla="*/ 17645 w 17645"/>
              <a:gd name="connsiteY1" fmla="*/ 23 h 10953"/>
              <a:gd name="connsiteX2" fmla="*/ 14162 w 17645"/>
              <a:gd name="connsiteY2" fmla="*/ 10953 h 10953"/>
              <a:gd name="connsiteX3" fmla="*/ 0 w 17645"/>
              <a:gd name="connsiteY3" fmla="*/ 10953 h 10953"/>
              <a:gd name="connsiteX4" fmla="*/ 0 w 17645"/>
              <a:gd name="connsiteY4" fmla="*/ 0 h 1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5" h="10953">
                <a:moveTo>
                  <a:pt x="0" y="0"/>
                </a:moveTo>
                <a:lnTo>
                  <a:pt x="17645" y="23"/>
                </a:lnTo>
                <a:lnTo>
                  <a:pt x="14162" y="10953"/>
                </a:lnTo>
                <a:lnTo>
                  <a:pt x="0" y="1095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98500" dist="419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Regular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2690" y="2332355"/>
            <a:ext cx="6585585" cy="13307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</a:rPr>
              <a:t>主要成绩</a:t>
            </a:r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8" name="Fk6qt3h1fnseLfo圆角矩形 6"/>
          <p:cNvSpPr/>
          <p:nvPr/>
        </p:nvSpPr>
        <p:spPr>
          <a:xfrm>
            <a:off x="1202690" y="542290"/>
            <a:ext cx="6437630" cy="659130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690" y="1393190"/>
            <a:ext cx="6584950" cy="1337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5400">
                <a:solidFill>
                  <a:schemeClr val="bg1"/>
                </a:solidFill>
                <a:latin typeface="+mj-ea"/>
                <a:ea typeface="+mj-ea"/>
                <a:cs typeface="思源黑体 Regular" panose="020B0500000000000000" charset="-122"/>
              </a:defRPr>
            </a:lvl1pPr>
          </a:lstStyle>
          <a:p>
            <a:r>
              <a:rPr lang="en-US" altLang="zh-CN" dirty="0"/>
              <a:t>PART-2 </a:t>
            </a:r>
          </a:p>
        </p:txBody>
      </p:sp>
      <p:sp>
        <p:nvSpPr>
          <p:cNvPr id="24" name="流程图: 终止 23"/>
          <p:cNvSpPr/>
          <p:nvPr/>
        </p:nvSpPr>
        <p:spPr>
          <a:xfrm>
            <a:off x="1429385" y="5205730"/>
            <a:ext cx="1080135" cy="413385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1746250" y="5410200"/>
            <a:ext cx="447040" cy="5080"/>
          </a:xfrm>
          <a:prstGeom prst="straightConnector1">
            <a:avLst/>
          </a:prstGeom>
          <a:ln w="31750">
            <a:solidFill>
              <a:schemeClr val="tx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361440" y="3982085"/>
            <a:ext cx="117284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7162800" y="0"/>
            <a:ext cx="1844675" cy="69240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202690" y="610870"/>
            <a:ext cx="733679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sz="2800" dirty="0">
                <a:solidFill>
                  <a:schemeClr val="bg1"/>
                </a:solidFill>
                <a:latin typeface="+mn-ea"/>
                <a:cs typeface="思源黑体 Light" panose="020B0300000000000000" charset="-122"/>
              </a:rPr>
              <a:t>20XX年述职报告PPT模板</a:t>
            </a:r>
          </a:p>
        </p:txBody>
      </p:sp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88975"/>
            <a:ext cx="57086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一个圆顶角，剪去另一个顶角 31"/>
          <p:cNvSpPr/>
          <p:nvPr/>
        </p:nvSpPr>
        <p:spPr>
          <a:xfrm flipH="1">
            <a:off x="1572260" y="4646930"/>
            <a:ext cx="3954780" cy="1375410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8" name="矩形: 一个圆顶角，剪去另一个顶角 31"/>
          <p:cNvSpPr/>
          <p:nvPr/>
        </p:nvSpPr>
        <p:spPr>
          <a:xfrm flipH="1">
            <a:off x="6678930" y="4646930"/>
            <a:ext cx="3954780" cy="1375410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7" name="矩形: 一个圆顶角，剪去另一个顶角 31"/>
          <p:cNvSpPr/>
          <p:nvPr/>
        </p:nvSpPr>
        <p:spPr>
          <a:xfrm flipH="1">
            <a:off x="6679565" y="2527300"/>
            <a:ext cx="3954780" cy="1375410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6" name="矩形: 一个圆顶角，剪去另一个顶角 31"/>
          <p:cNvSpPr/>
          <p:nvPr/>
        </p:nvSpPr>
        <p:spPr>
          <a:xfrm flipH="1">
            <a:off x="1586230" y="2513965"/>
            <a:ext cx="3954145" cy="137731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635" y="-2540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2" name="任意多边形: 形状 24"/>
          <p:cNvSpPr/>
          <p:nvPr/>
        </p:nvSpPr>
        <p:spPr>
          <a:xfrm flipV="1">
            <a:off x="3555365" y="3810"/>
            <a:ext cx="2077085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28415" y="-31750"/>
            <a:ext cx="1524776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主要成绩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8224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31840" y="18478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sp>
        <p:nvSpPr>
          <p:cNvPr id="15" name="矩形: 对角圆角 14"/>
          <p:cNvSpPr/>
          <p:nvPr/>
        </p:nvSpPr>
        <p:spPr>
          <a:xfrm flipV="1">
            <a:off x="1094740" y="4436110"/>
            <a:ext cx="2150745" cy="641350"/>
          </a:xfrm>
          <a:prstGeom prst="round2Diag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6" name="矩形: 对角圆角 15"/>
          <p:cNvSpPr/>
          <p:nvPr/>
        </p:nvSpPr>
        <p:spPr>
          <a:xfrm flipV="1">
            <a:off x="6221730" y="2340610"/>
            <a:ext cx="2188210" cy="641350"/>
          </a:xfrm>
          <a:prstGeom prst="round2Diag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7" name="矩形: 对角圆角 16"/>
          <p:cNvSpPr/>
          <p:nvPr/>
        </p:nvSpPr>
        <p:spPr>
          <a:xfrm flipV="1">
            <a:off x="6259830" y="4436110"/>
            <a:ext cx="2150110" cy="641350"/>
          </a:xfrm>
          <a:prstGeom prst="round2Diag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30020" y="4378960"/>
            <a:ext cx="181610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PPT</a:t>
            </a:r>
            <a:r>
              <a:rPr lang="zh-CN" altLang="en-US" sz="24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制作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555105" y="2305685"/>
            <a:ext cx="185547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官</a:t>
            </a:r>
            <a:r>
              <a:rPr lang="en-US" altLang="zh-CN" sz="2400" b="1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Q</a:t>
            </a:r>
            <a:r>
              <a:rPr lang="zh-CN" altLang="en-US" sz="2400" b="1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发文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546215" y="4375150"/>
            <a:ext cx="186436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通知传递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774825" y="3006725"/>
            <a:ext cx="3752215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在20XX过去的一年里，我负责的公众号部分完成良好</a:t>
            </a:r>
            <a:endParaRPr lang="zh-CN" altLang="en-US" dirty="0">
              <a:solidFill>
                <a:srgbClr val="536B82"/>
              </a:solidFill>
              <a:latin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25615" y="2981960"/>
            <a:ext cx="3747770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在20XX过去的一年里，我负责的官</a:t>
            </a:r>
            <a:r>
              <a:rPr lang="en-US" altLang="zh-CN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Q</a:t>
            </a: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发文部分完成良好</a:t>
            </a:r>
            <a:endParaRPr lang="en-US" altLang="zh-CN" dirty="0">
              <a:solidFill>
                <a:srgbClr val="536B82"/>
              </a:solidFill>
              <a:latin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774825" y="5077460"/>
            <a:ext cx="3752215" cy="782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在20XX过去的一年里，我负责的</a:t>
            </a:r>
            <a:r>
              <a:rPr lang="en-US" altLang="zh-CN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PPT</a:t>
            </a: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制作部分完成良好</a:t>
            </a:r>
            <a:endParaRPr lang="en-US" altLang="zh-CN" dirty="0">
              <a:solidFill>
                <a:srgbClr val="536B82"/>
              </a:solidFill>
              <a:latin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879590" y="5078095"/>
            <a:ext cx="3688080" cy="782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rgbClr val="536B82"/>
                </a:solidFill>
                <a:latin typeface="+mn-ea"/>
                <a:cs typeface="思源黑体 Regular" panose="020B0500000000000000" charset="-122"/>
                <a:sym typeface="+mn-ea"/>
              </a:rPr>
              <a:t>在20XX过去的一年里，我负责的通知传递部分完成良好</a:t>
            </a:r>
            <a:endParaRPr lang="en-US" altLang="zh-CN" dirty="0">
              <a:solidFill>
                <a:srgbClr val="536B82"/>
              </a:solidFill>
              <a:latin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827655" y="4707255"/>
            <a:ext cx="269875" cy="153670"/>
            <a:chOff x="4679" y="4337"/>
            <a:chExt cx="425" cy="242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679" y="4339"/>
              <a:ext cx="210" cy="24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4894" y="4337"/>
              <a:ext cx="210" cy="24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986395" y="2626360"/>
            <a:ext cx="269875" cy="153670"/>
            <a:chOff x="4679" y="4337"/>
            <a:chExt cx="425" cy="242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679" y="4339"/>
              <a:ext cx="210" cy="24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894" y="4337"/>
              <a:ext cx="210" cy="24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7971790" y="4704715"/>
            <a:ext cx="269875" cy="153670"/>
            <a:chOff x="4679" y="4337"/>
            <a:chExt cx="425" cy="242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4679" y="4339"/>
              <a:ext cx="210" cy="24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894" y="4337"/>
              <a:ext cx="210" cy="24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矩形: 对角圆角 47"/>
          <p:cNvSpPr/>
          <p:nvPr/>
        </p:nvSpPr>
        <p:spPr>
          <a:xfrm flipV="1">
            <a:off x="1094740" y="2355215"/>
            <a:ext cx="2150745" cy="641350"/>
          </a:xfrm>
          <a:prstGeom prst="round2Diag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3355" y="2305685"/>
            <a:ext cx="1806575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公众号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797810" y="2614295"/>
            <a:ext cx="269875" cy="153670"/>
            <a:chOff x="4679" y="4337"/>
            <a:chExt cx="425" cy="242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4679" y="4339"/>
              <a:ext cx="210" cy="24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4894" y="4337"/>
              <a:ext cx="210" cy="24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直接连接符 88"/>
          <p:cNvCxnSpPr/>
          <p:nvPr/>
        </p:nvCxnSpPr>
        <p:spPr>
          <a:xfrm flipV="1">
            <a:off x="1661160" y="1927860"/>
            <a:ext cx="4998720" cy="317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flipV="1">
            <a:off x="1602105" y="1913890"/>
            <a:ext cx="2488565" cy="10795"/>
          </a:xfrm>
          <a:prstGeom prst="line">
            <a:avLst/>
          </a:prstGeom>
          <a:ln w="635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框 90"/>
          <p:cNvSpPr txBox="1"/>
          <p:nvPr/>
        </p:nvSpPr>
        <p:spPr>
          <a:xfrm>
            <a:off x="1494790" y="985520"/>
            <a:ext cx="5184775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任务完成情况</a:t>
            </a:r>
            <a:r>
              <a:rPr lang="en-US" altLang="zh-CN" sz="3200" b="1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 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7" name="图片 6" descr="user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12" name="图片 11" descr="search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7285" y="1209675"/>
            <a:ext cx="57086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一个圆顶角，剪去另一个顶角 31"/>
          <p:cNvSpPr/>
          <p:nvPr/>
        </p:nvSpPr>
        <p:spPr>
          <a:xfrm>
            <a:off x="1351915" y="2933065"/>
            <a:ext cx="1711325" cy="203771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12" name="矩形: 一个圆顶角，剪去另一个顶角 31"/>
          <p:cNvSpPr/>
          <p:nvPr/>
        </p:nvSpPr>
        <p:spPr>
          <a:xfrm>
            <a:off x="6755130" y="1273175"/>
            <a:ext cx="4258310" cy="4857750"/>
          </a:xfrm>
          <a:prstGeom prst="snipRoundRect">
            <a:avLst>
              <a:gd name="adj1" fmla="val 0"/>
              <a:gd name="adj2" fmla="val 25238"/>
            </a:avLst>
          </a:prstGeom>
          <a:solidFill>
            <a:schemeClr val="tx1"/>
          </a:solidFill>
          <a:ln w="127000" cap="rnd">
            <a:solidFill>
              <a:srgbClr val="536B82"/>
            </a:solidFill>
            <a:round/>
          </a:ln>
          <a:effectLst>
            <a:outerShdw blurRad="457200" dist="3175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635" y="-635"/>
            <a:ext cx="12192635" cy="6762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57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8305" y="18224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基本工作概况</a:t>
            </a:r>
          </a:p>
        </p:txBody>
      </p:sp>
      <p:sp>
        <p:nvSpPr>
          <p:cNvPr id="2" name="任意多边形: 形状 24"/>
          <p:cNvSpPr/>
          <p:nvPr/>
        </p:nvSpPr>
        <p:spPr>
          <a:xfrm flipV="1">
            <a:off x="3555365" y="3810"/>
            <a:ext cx="2077085" cy="673100"/>
          </a:xfrm>
          <a:custGeom>
            <a:avLst/>
            <a:gdLst>
              <a:gd name="connsiteX0" fmla="*/ 0 w 2699331"/>
              <a:gd name="connsiteY0" fmla="*/ 0 h 662571"/>
              <a:gd name="connsiteX1" fmla="*/ 1212457 w 2699331"/>
              <a:gd name="connsiteY1" fmla="*/ 0 h 662571"/>
              <a:gd name="connsiteX2" fmla="*/ 1364920 w 2699331"/>
              <a:gd name="connsiteY2" fmla="*/ 163059 h 662571"/>
              <a:gd name="connsiteX3" fmla="*/ 1517383 w 2699331"/>
              <a:gd name="connsiteY3" fmla="*/ 0 h 662571"/>
              <a:gd name="connsiteX4" fmla="*/ 2699331 w 2699331"/>
              <a:gd name="connsiteY4" fmla="*/ 0 h 662571"/>
              <a:gd name="connsiteX5" fmla="*/ 2699331 w 2699331"/>
              <a:gd name="connsiteY5" fmla="*/ 662571 h 662571"/>
              <a:gd name="connsiteX6" fmla="*/ 0 w 2699331"/>
              <a:gd name="connsiteY6" fmla="*/ 662571 h 66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9331" h="662571">
                <a:moveTo>
                  <a:pt x="0" y="0"/>
                </a:moveTo>
                <a:lnTo>
                  <a:pt x="1212457" y="0"/>
                </a:lnTo>
                <a:lnTo>
                  <a:pt x="1364920" y="163059"/>
                </a:lnTo>
                <a:lnTo>
                  <a:pt x="1517383" y="0"/>
                </a:lnTo>
                <a:lnTo>
                  <a:pt x="2699331" y="0"/>
                </a:lnTo>
                <a:lnTo>
                  <a:pt x="2699331" y="662571"/>
                </a:lnTo>
                <a:lnTo>
                  <a:pt x="0" y="662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5B5A"/>
              </a:solidFill>
              <a:cs typeface="思源黑体 Regular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28415" y="-31750"/>
            <a:ext cx="1524776" cy="587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j-ea"/>
                <a:ea typeface="+mj-ea"/>
              </a:rPr>
              <a:t>主要成绩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27315" y="18224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未来成长展望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31840" y="184785"/>
            <a:ext cx="2529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sym typeface="+mn-ea"/>
              </a:rPr>
              <a:t>存在问题和不足</a:t>
            </a:r>
          </a:p>
        </p:txBody>
      </p: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836868990"/>
              </p:ext>
            </p:extLst>
          </p:nvPr>
        </p:nvGraphicFramePr>
        <p:xfrm>
          <a:off x="6888480" y="1410970"/>
          <a:ext cx="3844290" cy="462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4" name="直接连接符 43"/>
          <p:cNvCxnSpPr/>
          <p:nvPr/>
        </p:nvCxnSpPr>
        <p:spPr>
          <a:xfrm>
            <a:off x="1141730" y="2280285"/>
            <a:ext cx="4507230" cy="762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1082675" y="2268855"/>
            <a:ext cx="1642110" cy="5080"/>
          </a:xfrm>
          <a:prstGeom prst="line">
            <a:avLst/>
          </a:prstGeom>
          <a:ln w="635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75360" y="1334770"/>
            <a:ext cx="4857115" cy="75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20XX</a:t>
            </a:r>
            <a:r>
              <a:rPr lang="zh-CN" altLang="en-US" sz="32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宣传成果</a:t>
            </a:r>
            <a:r>
              <a:rPr lang="en-US" altLang="zh-CN" sz="32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 </a:t>
            </a:r>
          </a:p>
        </p:txBody>
      </p:sp>
      <p:sp>
        <p:nvSpPr>
          <p:cNvPr id="24" name="流程图: 终止 23"/>
          <p:cNvSpPr/>
          <p:nvPr/>
        </p:nvSpPr>
        <p:spPr>
          <a:xfrm>
            <a:off x="1056005" y="5739130"/>
            <a:ext cx="1080135" cy="413385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1250950" y="5948680"/>
            <a:ext cx="621393" cy="0"/>
          </a:xfrm>
          <a:prstGeom prst="straightConnector1">
            <a:avLst/>
          </a:prstGeom>
          <a:ln w="31750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 flipV="1">
            <a:off x="1082675" y="2673985"/>
            <a:ext cx="837565" cy="635272"/>
          </a:xfrm>
          <a:prstGeom prst="round2DiagRect">
            <a:avLst/>
          </a:prstGeom>
          <a:solidFill>
            <a:schemeClr val="tx1"/>
          </a:solidFill>
          <a:ln>
            <a:noFill/>
          </a:ln>
          <a:effectLst>
            <a:outerShdw blurRad="317500" dist="2032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思源黑体 Regular" panose="020B0500000000000000" charset="-122"/>
            </a:endParaRPr>
          </a:p>
        </p:txBody>
      </p:sp>
      <p:sp>
        <p:nvSpPr>
          <p:cNvPr id="25" name="矩形: 一个圆顶角，剪去另一个顶角 31"/>
          <p:cNvSpPr/>
          <p:nvPr/>
        </p:nvSpPr>
        <p:spPr>
          <a:xfrm>
            <a:off x="3921125" y="2933065"/>
            <a:ext cx="1711325" cy="2037715"/>
          </a:xfrm>
          <a:prstGeom prst="snipRoundRect">
            <a:avLst>
              <a:gd name="adj1" fmla="val 0"/>
              <a:gd name="adj2" fmla="val 25238"/>
            </a:avLst>
          </a:prstGeom>
          <a:noFill/>
          <a:ln w="25400" cap="rnd">
            <a:solidFill>
              <a:schemeClr val="tx1"/>
            </a:solidFill>
            <a:round/>
          </a:ln>
          <a:effectLst>
            <a:outerShdw blurRad="254000" dist="1016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rgbClr val="A0C7CE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思源黑体 Regular" panose="020B0500000000000000" charset="-122"/>
            </a:endParaRPr>
          </a:p>
        </p:txBody>
      </p:sp>
      <p:sp>
        <p:nvSpPr>
          <p:cNvPr id="26" name="圆角矩形 25"/>
          <p:cNvSpPr/>
          <p:nvPr/>
        </p:nvSpPr>
        <p:spPr>
          <a:xfrm flipV="1">
            <a:off x="3651885" y="2673985"/>
            <a:ext cx="837565" cy="620758"/>
          </a:xfrm>
          <a:prstGeom prst="round2DiagRect">
            <a:avLst/>
          </a:prstGeom>
          <a:solidFill>
            <a:schemeClr val="tx1"/>
          </a:solidFill>
          <a:ln>
            <a:noFill/>
          </a:ln>
          <a:effectLst>
            <a:outerShdw blurRad="317500" dist="2032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思源黑体 Regular" panose="020B05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473835" y="3446780"/>
            <a:ext cx="1458051" cy="422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</a:rPr>
              <a:t>关注数增长</a:t>
            </a:r>
            <a:r>
              <a:rPr lang="en-US" altLang="zh-CN" dirty="0">
                <a:solidFill>
                  <a:srgbClr val="536B82"/>
                </a:solidFill>
                <a:latin typeface="+mn-ea"/>
              </a:rPr>
              <a:t> 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435735" y="3712845"/>
            <a:ext cx="1693092" cy="9179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120% 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020185" y="3470910"/>
            <a:ext cx="1491615" cy="422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36B82"/>
                </a:solidFill>
                <a:latin typeface="+mn-ea"/>
              </a:rPr>
              <a:t>观看量</a:t>
            </a:r>
            <a:r>
              <a:rPr lang="en-US" altLang="zh-CN" dirty="0">
                <a:solidFill>
                  <a:srgbClr val="536B82"/>
                </a:solidFill>
                <a:latin typeface="+mn-ea"/>
              </a:rPr>
              <a:t> 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982085" y="3736975"/>
            <a:ext cx="1717137" cy="9179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536B82"/>
                </a:solidFill>
                <a:latin typeface="+mj-ea"/>
                <a:ea typeface="+mj-ea"/>
              </a:rPr>
              <a:t>1200</a:t>
            </a:r>
            <a:r>
              <a:rPr lang="en-US" altLang="zh-CN" sz="3200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 </a:t>
            </a:r>
            <a:r>
              <a:rPr lang="zh-CN" altLang="en-US" b="1" dirty="0">
                <a:solidFill>
                  <a:srgbClr val="536B82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次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41680" y="335915"/>
            <a:ext cx="414655" cy="8890"/>
          </a:xfrm>
          <a:prstGeom prst="straightConnector1">
            <a:avLst/>
          </a:prstGeom>
          <a:ln w="22225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0037445" y="160655"/>
            <a:ext cx="16008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F1F0EB"/>
                </a:solidFill>
                <a:latin typeface="+mn-ea"/>
                <a:cs typeface="思源黑体 Regular" panose="020B0500000000000000" charset="-122"/>
                <a:sym typeface="+mn-ea"/>
              </a:rPr>
              <a:t>OfficePLUS</a:t>
            </a:r>
          </a:p>
        </p:txBody>
      </p:sp>
      <p:pic>
        <p:nvPicPr>
          <p:cNvPr id="27" name="图片 26" descr="user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02470" y="196215"/>
            <a:ext cx="297180" cy="297180"/>
          </a:xfrm>
          <a:prstGeom prst="rect">
            <a:avLst/>
          </a:prstGeom>
        </p:spPr>
      </p:pic>
      <p:pic>
        <p:nvPicPr>
          <p:cNvPr id="21" name="图片 20" descr="search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1480" y="1184910"/>
            <a:ext cx="455930" cy="455930"/>
          </a:xfrm>
          <a:prstGeom prst="rect">
            <a:avLst/>
          </a:prstGeom>
        </p:spPr>
      </p:pic>
      <p:pic>
        <p:nvPicPr>
          <p:cNvPr id="36" name="图片 32" descr="cloud upload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0221" y="2756081"/>
            <a:ext cx="571500" cy="495300"/>
          </a:xfrm>
          <a:prstGeom prst="rect">
            <a:avLst/>
          </a:prstGeom>
        </p:spPr>
      </p:pic>
      <p:pic>
        <p:nvPicPr>
          <p:cNvPr id="37" name="图片 8" descr="folder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83626" y="2743201"/>
            <a:ext cx="543754" cy="4644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39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39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39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ISLIDE.ICON" val="#180326;#159075;#405337;#407060;#155025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微软1">
      <a:dk1>
        <a:srgbClr val="536B82"/>
      </a:dk1>
      <a:lt1>
        <a:srgbClr val="F1F0EB"/>
      </a:lt1>
      <a:dk2>
        <a:srgbClr val="FFFFFF"/>
      </a:dk2>
      <a:lt2>
        <a:srgbClr val="F2F2F2"/>
      </a:lt2>
      <a:accent1>
        <a:srgbClr val="536B82"/>
      </a:accent1>
      <a:accent2>
        <a:srgbClr val="F1F0EB"/>
      </a:accent2>
      <a:accent3>
        <a:srgbClr val="FFFFFF"/>
      </a:accent3>
      <a:accent4>
        <a:srgbClr val="D9D9D9"/>
      </a:accent4>
      <a:accent5>
        <a:srgbClr val="F2F2F2"/>
      </a:accent5>
      <a:accent6>
        <a:srgbClr val="D8D8D8"/>
      </a:accent6>
      <a:hlink>
        <a:srgbClr val="B2B2B2"/>
      </a:hlink>
      <a:folHlink>
        <a:srgbClr val="002D89"/>
      </a:folHlink>
    </a:clrScheme>
    <a:fontScheme name="自定义 1">
      <a:majorFont>
        <a:latin typeface="思源黑体 Regular"/>
        <a:ea typeface="思源黑体 Regular"/>
        <a:cs typeface=""/>
      </a:majorFont>
      <a:minorFont>
        <a:latin typeface="思源黑体 Regular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dirty="0">
            <a:solidFill>
              <a:srgbClr val="536B82"/>
            </a:solidFill>
            <a:latin typeface="+mn-ea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PLU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3A00"/>
      </a:accent1>
      <a:accent2>
        <a:srgbClr val="404040"/>
      </a:accent2>
      <a:accent3>
        <a:srgbClr val="EF5B34"/>
      </a:accent3>
      <a:accent4>
        <a:srgbClr val="283B8F"/>
      </a:accent4>
      <a:accent5>
        <a:srgbClr val="1A9248"/>
      </a:accent5>
      <a:accent6>
        <a:srgbClr val="FBB04C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Regular"/>
        <a:ea typeface=""/>
        <a:cs typeface=""/>
        <a:font script="Jpan" typeface="ＭＳ Ｐゴシック"/>
        <a:font script="Hang" typeface="맑은 고딕"/>
        <a:font script="Hans" typeface="思源黑体 Regular"/>
        <a:font script="Hant" typeface="新細明體"/>
        <a:font script="Arab" typeface="思源黑体 Regular"/>
        <a:font script="Hebr" typeface="思源黑体 Regular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Regular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Regular"/>
        <a:ea typeface=""/>
        <a:cs typeface=""/>
        <a:font script="Jpan" typeface="ＭＳ Ｐゴシック"/>
        <a:font script="Hang" typeface="맑은 고딕"/>
        <a:font script="Hans" typeface="思源黑体 Regular"/>
        <a:font script="Hant" typeface="新細明體"/>
        <a:font script="Arab" typeface="思源黑体 Regular"/>
        <a:font script="Hebr" typeface="思源黑体 Regular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Regular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1037</Words>
  <Application>Microsoft Office PowerPoint</Application>
  <PresentationFormat>宽屏</PresentationFormat>
  <Paragraphs>241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思源黑体 Regular</vt:lpstr>
      <vt:lpstr>Wingdings</vt:lpstr>
      <vt:lpstr>思源黑体 Light</vt:lpstr>
      <vt:lpstr>Arial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张 鑫</cp:lastModifiedBy>
  <cp:revision>292</cp:revision>
  <dcterms:created xsi:type="dcterms:W3CDTF">2019-06-19T02:08:00Z</dcterms:created>
  <dcterms:modified xsi:type="dcterms:W3CDTF">2022-03-15T03:36:20Z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7DF67D91315C4C93AAAFBAB76347C540</vt:lpwstr>
  </property>
</Properties>
</file>