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3"/>
  </p:notesMasterIdLst>
  <p:sldIdLst>
    <p:sldId id="256" r:id="rId2"/>
    <p:sldId id="315" r:id="rId3"/>
    <p:sldId id="322" r:id="rId4"/>
    <p:sldId id="278" r:id="rId5"/>
    <p:sldId id="321" r:id="rId6"/>
    <p:sldId id="268" r:id="rId7"/>
    <p:sldId id="269" r:id="rId8"/>
    <p:sldId id="270" r:id="rId9"/>
    <p:sldId id="323" r:id="rId10"/>
    <p:sldId id="271" r:id="rId11"/>
    <p:sldId id="288" r:id="rId12"/>
    <p:sldId id="289" r:id="rId13"/>
    <p:sldId id="272" r:id="rId14"/>
    <p:sldId id="273" r:id="rId15"/>
    <p:sldId id="274" r:id="rId16"/>
    <p:sldId id="324" r:id="rId17"/>
    <p:sldId id="275" r:id="rId18"/>
    <p:sldId id="283" r:id="rId19"/>
    <p:sldId id="282" r:id="rId20"/>
    <p:sldId id="284" r:id="rId21"/>
    <p:sldId id="281" r:id="rId22"/>
    <p:sldId id="277" r:id="rId23"/>
    <p:sldId id="325" r:id="rId24"/>
    <p:sldId id="276" r:id="rId25"/>
    <p:sldId id="280" r:id="rId26"/>
    <p:sldId id="285" r:id="rId27"/>
    <p:sldId id="286" r:id="rId28"/>
    <p:sldId id="287" r:id="rId29"/>
    <p:sldId id="279" r:id="rId30"/>
    <p:sldId id="320" r:id="rId31"/>
    <p:sldId id="326"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guide id="3" pos="7242" userDrawn="1">
          <p15:clr>
            <a:srgbClr val="A4A3A4"/>
          </p15:clr>
        </p15:guide>
        <p15:guide id="4" pos="506" userDrawn="1">
          <p15:clr>
            <a:srgbClr val="A4A3A4"/>
          </p15:clr>
        </p15:guide>
        <p15:guide id="5" orient="horz" pos="572" userDrawn="1">
          <p15:clr>
            <a:srgbClr val="A4A3A4"/>
          </p15:clr>
        </p15:guide>
        <p15:guide id="6" pos="6312" userDrawn="1">
          <p15:clr>
            <a:srgbClr val="A4A3A4"/>
          </p15:clr>
        </p15:guide>
        <p15:guide id="7" pos="58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46" autoAdjust="0"/>
    <p:restoredTop sz="94660"/>
  </p:normalViewPr>
  <p:slideViewPr>
    <p:cSldViewPr snapToGrid="0" showGuides="1">
      <p:cViewPr varScale="1">
        <p:scale>
          <a:sx n="84" d="100"/>
          <a:sy n="84" d="100"/>
        </p:scale>
        <p:origin x="572" y="56"/>
      </p:cViewPr>
      <p:guideLst>
        <p:guide orient="horz" pos="2205"/>
        <p:guide pos="3840"/>
        <p:guide pos="7242"/>
        <p:guide pos="506"/>
        <p:guide orient="horz" pos="572"/>
        <p:guide pos="6312"/>
        <p:guide pos="5836"/>
      </p:guideLst>
    </p:cSldViewPr>
  </p:slideViewPr>
  <p:notesTextViewPr>
    <p:cViewPr>
      <p:scale>
        <a:sx n="1" d="1"/>
        <a:sy n="1" d="1"/>
      </p:scale>
      <p:origin x="0" y="0"/>
    </p:cViewPr>
  </p:notesTextViewPr>
  <p:sorterViewPr>
    <p:cViewPr varScale="1">
      <p:scale>
        <a:sx n="1" d="1"/>
        <a:sy n="1" d="1"/>
      </p:scale>
      <p:origin x="0" y="-3216"/>
    </p:cViewPr>
  </p:sorterViewPr>
  <p:notesViewPr>
    <p:cSldViewPr snapToGrid="0" showGuides="1">
      <p:cViewPr varScale="1">
        <p:scale>
          <a:sx n="63" d="100"/>
          <a:sy n="63" d="100"/>
        </p:scale>
        <p:origin x="2152" y="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经常参加运动的人数</c:v>
                </c:pt>
              </c:strCache>
            </c:strRef>
          </c:tx>
          <c:spPr>
            <a:ln w="38100" cap="flat" cmpd="dbl" algn="ctr">
              <a:solidFill>
                <a:schemeClr val="accent1"/>
              </a:solidFill>
              <a:miter lim="800000"/>
            </a:ln>
            <a:effectLst/>
          </c:spPr>
          <c:marker>
            <c:symbol val="none"/>
          </c:marker>
          <c:cat>
            <c:strRef>
              <c:f>Sheet1!$A$2:$A$7</c:f>
              <c:strCache>
                <c:ptCount val="6"/>
                <c:pt idx="0">
                  <c:v>20XX年</c:v>
                </c:pt>
                <c:pt idx="1">
                  <c:v>20XX年</c:v>
                </c:pt>
                <c:pt idx="2">
                  <c:v>20XX年</c:v>
                </c:pt>
                <c:pt idx="3">
                  <c:v>20XX年</c:v>
                </c:pt>
                <c:pt idx="4">
                  <c:v>20XX年</c:v>
                </c:pt>
                <c:pt idx="5">
                  <c:v>20XX年</c:v>
                </c:pt>
              </c:strCache>
            </c:strRef>
          </c:cat>
          <c:val>
            <c:numRef>
              <c:f>Sheet1!$B$2:$B$7</c:f>
              <c:numCache>
                <c:formatCode>General</c:formatCode>
                <c:ptCount val="6"/>
                <c:pt idx="0">
                  <c:v>3.5</c:v>
                </c:pt>
                <c:pt idx="1">
                  <c:v>3.8</c:v>
                </c:pt>
                <c:pt idx="2">
                  <c:v>3.9</c:v>
                </c:pt>
                <c:pt idx="3">
                  <c:v>3.98</c:v>
                </c:pt>
                <c:pt idx="4">
                  <c:v>4.0999999999999996</c:v>
                </c:pt>
                <c:pt idx="5">
                  <c:v>4.3499999999999996</c:v>
                </c:pt>
              </c:numCache>
            </c:numRef>
          </c:val>
          <c:smooth val="0"/>
          <c:extLst>
            <c:ext xmlns:c16="http://schemas.microsoft.com/office/drawing/2014/chart" uri="{C3380CC4-5D6E-409C-BE32-E72D297353CC}">
              <c16:uniqueId val="{00000000-481D-4B70-BC18-C71FA9739BFB}"/>
            </c:ext>
          </c:extLst>
        </c:ser>
        <c:dLbls>
          <c:showLegendKey val="0"/>
          <c:showVal val="0"/>
          <c:showCatName val="0"/>
          <c:showSerName val="0"/>
          <c:showPercent val="0"/>
          <c:showBubbleSize val="0"/>
        </c:dLbls>
        <c:smooth val="0"/>
        <c:axId val="2020671328"/>
        <c:axId val="2020672160"/>
      </c:lineChart>
      <c:catAx>
        <c:axId val="2020671328"/>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2020672160"/>
        <c:crosses val="autoZero"/>
        <c:auto val="1"/>
        <c:lblAlgn val="ctr"/>
        <c:lblOffset val="100"/>
        <c:noMultiLvlLbl val="0"/>
      </c:catAx>
      <c:valAx>
        <c:axId val="2020672160"/>
        <c:scaling>
          <c:orientation val="minMax"/>
          <c:min val="3"/>
        </c:scaling>
        <c:delete val="0"/>
        <c:axPos val="l"/>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2020671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cat>
            <c:strRef>
              <c:f>Sheet1!$A$2:$A$8</c:f>
              <c:strCache>
                <c:ptCount val="7"/>
                <c:pt idx="0">
                  <c:v>4月</c:v>
                </c:pt>
                <c:pt idx="1">
                  <c:v>4月</c:v>
                </c:pt>
                <c:pt idx="2">
                  <c:v>4月</c:v>
                </c:pt>
                <c:pt idx="3">
                  <c:v>4月</c:v>
                </c:pt>
                <c:pt idx="4">
                  <c:v>4月</c:v>
                </c:pt>
                <c:pt idx="5">
                  <c:v>4月</c:v>
                </c:pt>
                <c:pt idx="6">
                  <c:v>4月</c:v>
                </c:pt>
              </c:strCache>
            </c:strRef>
          </c:cat>
          <c:val>
            <c:numRef>
              <c:f>Sheet1!$B$2:$B$8</c:f>
              <c:numCache>
                <c:formatCode>General</c:formatCode>
                <c:ptCount val="7"/>
                <c:pt idx="0">
                  <c:v>2909</c:v>
                </c:pt>
                <c:pt idx="1">
                  <c:v>3600</c:v>
                </c:pt>
                <c:pt idx="2">
                  <c:v>4100</c:v>
                </c:pt>
                <c:pt idx="3">
                  <c:v>4500</c:v>
                </c:pt>
                <c:pt idx="4">
                  <c:v>4800</c:v>
                </c:pt>
                <c:pt idx="5">
                  <c:v>2800</c:v>
                </c:pt>
                <c:pt idx="6">
                  <c:v>5500</c:v>
                </c:pt>
              </c:numCache>
            </c:numRef>
          </c:val>
          <c:extLst>
            <c:ext xmlns:c16="http://schemas.microsoft.com/office/drawing/2014/chart" uri="{C3380CC4-5D6E-409C-BE32-E72D297353CC}">
              <c16:uniqueId val="{00000000-E81C-4F06-9771-DA216902F8E2}"/>
            </c:ext>
          </c:extLst>
        </c:ser>
        <c:dLbls>
          <c:showLegendKey val="0"/>
          <c:showVal val="0"/>
          <c:showCatName val="0"/>
          <c:showSerName val="0"/>
          <c:showPercent val="0"/>
          <c:showBubbleSize val="0"/>
        </c:dLbls>
        <c:gapWidth val="355"/>
        <c:overlap val="-70"/>
        <c:axId val="311594015"/>
        <c:axId val="311601919"/>
      </c:barChart>
      <c:catAx>
        <c:axId val="31159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311601919"/>
        <c:crosses val="autoZero"/>
        <c:auto val="1"/>
        <c:lblAlgn val="ctr"/>
        <c:lblOffset val="100"/>
        <c:noMultiLvlLbl val="1"/>
      </c:catAx>
      <c:valAx>
        <c:axId val="311601919"/>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311594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运动健身客户城市等级分布</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919-43C3-A336-E386EE5F19E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75E-4FE1-9B3E-40E5F616BAE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75E-4FE1-9B3E-40E5F616BAE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75E-4FE1-9B3E-40E5F616BAEA}"/>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B75E-4FE1-9B3E-40E5F616BAEA}"/>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B75E-4FE1-9B3E-40E5F616BAE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ea"/>
                    <a:sym typeface="+mn-lt"/>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一线城市</c:v>
                </c:pt>
                <c:pt idx="1">
                  <c:v>新一线</c:v>
                </c:pt>
                <c:pt idx="2">
                  <c:v>二线城市</c:v>
                </c:pt>
                <c:pt idx="3">
                  <c:v>三线城市</c:v>
                </c:pt>
                <c:pt idx="4">
                  <c:v>四线城市</c:v>
                </c:pt>
                <c:pt idx="5">
                  <c:v>五线城市</c:v>
                </c:pt>
              </c:strCache>
            </c:strRef>
          </c:cat>
          <c:val>
            <c:numRef>
              <c:f>Sheet1!$B$2:$B$7</c:f>
              <c:numCache>
                <c:formatCode>0.00%</c:formatCode>
                <c:ptCount val="6"/>
                <c:pt idx="0">
                  <c:v>8.3000000000000004E-2</c:v>
                </c:pt>
                <c:pt idx="1">
                  <c:v>0.19400000000000001</c:v>
                </c:pt>
                <c:pt idx="2">
                  <c:v>0.17100000000000001</c:v>
                </c:pt>
                <c:pt idx="3">
                  <c:v>0.23599999999999999</c:v>
                </c:pt>
                <c:pt idx="4">
                  <c:v>0.192</c:v>
                </c:pt>
                <c:pt idx="5">
                  <c:v>0.124</c:v>
                </c:pt>
              </c:numCache>
            </c:numRef>
          </c:val>
          <c:extLst>
            <c:ext xmlns:c16="http://schemas.microsoft.com/office/drawing/2014/chart" uri="{C3380CC4-5D6E-409C-BE32-E72D297353CC}">
              <c16:uniqueId val="{00000000-6919-43C3-A336-E386EE5F19E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ea"/>
                <a:sym typeface="+mn-lt"/>
              </a:defRPr>
            </a:pPr>
            <a:r>
              <a:rPr lang="zh-CN"/>
              <a:t>一天内健身时间分布</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ea"/>
              <a:sym typeface="+mn-lt"/>
            </a:defRPr>
          </a:pPr>
          <a:endParaRPr lang="zh-CN"/>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0-6时</c:v>
                </c:pt>
                <c:pt idx="1">
                  <c:v>6-12时</c:v>
                </c:pt>
                <c:pt idx="2">
                  <c:v>12-18时</c:v>
                </c:pt>
                <c:pt idx="3">
                  <c:v>18时-24时</c:v>
                </c:pt>
              </c:strCache>
            </c:strRef>
          </c:cat>
          <c:val>
            <c:numRef>
              <c:f>Sheet1!$B$2:$B$5</c:f>
              <c:numCache>
                <c:formatCode>0.00%</c:formatCode>
                <c:ptCount val="4"/>
                <c:pt idx="0">
                  <c:v>9.5000000000000001E-2</c:v>
                </c:pt>
                <c:pt idx="1">
                  <c:v>0.35199999999999998</c:v>
                </c:pt>
                <c:pt idx="2">
                  <c:v>0.14499999999999999</c:v>
                </c:pt>
                <c:pt idx="3">
                  <c:v>0.40799999999999997</c:v>
                </c:pt>
              </c:numCache>
            </c:numRef>
          </c:val>
          <c:extLst>
            <c:ext xmlns:c16="http://schemas.microsoft.com/office/drawing/2014/chart" uri="{C3380CC4-5D6E-409C-BE32-E72D297353CC}">
              <c16:uniqueId val="{00000000-84C7-424F-AB39-D308F1D0FDE3}"/>
            </c:ext>
          </c:extLst>
        </c:ser>
        <c:dLbls>
          <c:showLegendKey val="0"/>
          <c:showVal val="0"/>
          <c:showCatName val="0"/>
          <c:showSerName val="0"/>
          <c:showPercent val="0"/>
          <c:showBubbleSize val="0"/>
        </c:dLbls>
        <c:gapWidth val="219"/>
        <c:overlap val="-27"/>
        <c:axId val="1517496639"/>
        <c:axId val="1517499551"/>
      </c:barChart>
      <c:catAx>
        <c:axId val="1517496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1517499551"/>
        <c:crosses val="autoZero"/>
        <c:auto val="1"/>
        <c:lblAlgn val="ctr"/>
        <c:lblOffset val="100"/>
        <c:noMultiLvlLbl val="0"/>
      </c:catAx>
      <c:valAx>
        <c:axId val="151749955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1517496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ea"/>
              <a:sym typeface="+mn-lt"/>
            </a:defRPr>
          </a:pPr>
          <a:endParaRPr lang="zh-CN"/>
        </a:p>
      </c:txPr>
    </c:title>
    <c:autoTitleDeleted val="0"/>
    <c:plotArea>
      <c:layout/>
      <c:lineChart>
        <c:grouping val="standard"/>
        <c:varyColors val="0"/>
        <c:ser>
          <c:idx val="0"/>
          <c:order val="0"/>
          <c:tx>
            <c:strRef>
              <c:f>Sheet1!$B$1</c:f>
              <c:strCache>
                <c:ptCount val="1"/>
                <c:pt idx="0">
                  <c:v>一周内健身时间分布</c:v>
                </c:pt>
              </c:strCache>
            </c:strRef>
          </c:tx>
          <c:spPr>
            <a:ln w="28575" cap="rnd">
              <a:solidFill>
                <a:schemeClr val="accent1"/>
              </a:solidFill>
              <a:round/>
            </a:ln>
            <a:effectLst/>
          </c:spPr>
          <c:marker>
            <c:symbol val="none"/>
          </c:marker>
          <c:cat>
            <c:strRef>
              <c:f>Sheet1!$A$2:$A$8</c:f>
              <c:strCache>
                <c:ptCount val="7"/>
                <c:pt idx="0">
                  <c:v>星期一</c:v>
                </c:pt>
                <c:pt idx="1">
                  <c:v>星期二</c:v>
                </c:pt>
                <c:pt idx="2">
                  <c:v>星期三</c:v>
                </c:pt>
                <c:pt idx="3">
                  <c:v>星期四</c:v>
                </c:pt>
                <c:pt idx="4">
                  <c:v>星期五</c:v>
                </c:pt>
                <c:pt idx="5">
                  <c:v>星期六</c:v>
                </c:pt>
                <c:pt idx="6">
                  <c:v>星期日</c:v>
                </c:pt>
              </c:strCache>
            </c:strRef>
          </c:cat>
          <c:val>
            <c:numRef>
              <c:f>Sheet1!$B$2:$B$8</c:f>
              <c:numCache>
                <c:formatCode>0.00%</c:formatCode>
                <c:ptCount val="7"/>
                <c:pt idx="0">
                  <c:v>0.14000000000000001</c:v>
                </c:pt>
                <c:pt idx="1">
                  <c:v>0.14000000000000001</c:v>
                </c:pt>
                <c:pt idx="2">
                  <c:v>0.14499999999999999</c:v>
                </c:pt>
                <c:pt idx="3">
                  <c:v>0.155</c:v>
                </c:pt>
                <c:pt idx="4" formatCode="0%">
                  <c:v>0.14000000000000001</c:v>
                </c:pt>
                <c:pt idx="5">
                  <c:v>0.13600000000000001</c:v>
                </c:pt>
                <c:pt idx="6">
                  <c:v>0.13800000000000001</c:v>
                </c:pt>
              </c:numCache>
            </c:numRef>
          </c:val>
          <c:smooth val="0"/>
          <c:extLst>
            <c:ext xmlns:c16="http://schemas.microsoft.com/office/drawing/2014/chart" uri="{C3380CC4-5D6E-409C-BE32-E72D297353CC}">
              <c16:uniqueId val="{00000000-E74F-456B-95C4-AFE3CA2A73DE}"/>
            </c:ext>
          </c:extLst>
        </c:ser>
        <c:dLbls>
          <c:showLegendKey val="0"/>
          <c:showVal val="0"/>
          <c:showCatName val="0"/>
          <c:showSerName val="0"/>
          <c:showPercent val="0"/>
          <c:showBubbleSize val="0"/>
        </c:dLbls>
        <c:smooth val="0"/>
        <c:axId val="907816447"/>
        <c:axId val="907820191"/>
      </c:lineChart>
      <c:catAx>
        <c:axId val="907816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907820191"/>
        <c:crosses val="autoZero"/>
        <c:auto val="1"/>
        <c:lblAlgn val="ctr"/>
        <c:lblOffset val="100"/>
        <c:noMultiLvlLbl val="0"/>
      </c:catAx>
      <c:valAx>
        <c:axId val="9078201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9078164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运动健身客户收入分析</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D5-456C-829B-FC37B866ACB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ED5-456C-829B-FC37B866ACB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ED5-456C-829B-FC37B866ACB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ED5-456C-829B-FC37B866ACB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ED5-456C-829B-FC37B866ACB9}"/>
              </c:ext>
            </c:extLst>
          </c:dPt>
          <c:cat>
            <c:strRef>
              <c:f>Sheet1!$A$2:$A$6</c:f>
              <c:strCache>
                <c:ptCount val="5"/>
                <c:pt idx="0">
                  <c:v>&lt;5000元</c:v>
                </c:pt>
                <c:pt idx="1">
                  <c:v>5000元-1万元 </c:v>
                </c:pt>
                <c:pt idx="2">
                  <c:v>1-2万元</c:v>
                </c:pt>
                <c:pt idx="3">
                  <c:v>2-5万元</c:v>
                </c:pt>
                <c:pt idx="4">
                  <c:v>&gt;5万元</c:v>
                </c:pt>
              </c:strCache>
            </c:strRef>
          </c:cat>
          <c:val>
            <c:numRef>
              <c:f>Sheet1!$B$2:$B$6</c:f>
              <c:numCache>
                <c:formatCode>0.00%</c:formatCode>
                <c:ptCount val="5"/>
                <c:pt idx="0">
                  <c:v>0.106</c:v>
                </c:pt>
                <c:pt idx="1">
                  <c:v>0.35499999999999998</c:v>
                </c:pt>
                <c:pt idx="2">
                  <c:v>0.44800000000000001</c:v>
                </c:pt>
                <c:pt idx="3">
                  <c:v>7.3999999999999996E-2</c:v>
                </c:pt>
                <c:pt idx="4">
                  <c:v>1.7000000000000001E-2</c:v>
                </c:pt>
              </c:numCache>
            </c:numRef>
          </c:val>
          <c:extLst>
            <c:ext xmlns:c16="http://schemas.microsoft.com/office/drawing/2014/chart" uri="{C3380CC4-5D6E-409C-BE32-E72D297353CC}">
              <c16:uniqueId val="{00000000-091A-4CFD-A3D5-4E9AF587F161}"/>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9D77B2-9E78-45FC-A70D-60A986C4EA55}" type="datetimeFigureOut">
              <a:rPr lang="zh-CN" altLang="en-US" smtClean="0"/>
              <a:t>2022/8/6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B8187-CAD5-4FEE-9AE0-881B2D4584D3}" type="slidenum">
              <a:rPr lang="zh-CN" altLang="en-US" smtClean="0"/>
              <a:t>‹#›</a:t>
            </a:fld>
            <a:endParaRPr lang="zh-CN" altLang="en-US"/>
          </a:p>
        </p:txBody>
      </p:sp>
    </p:spTree>
    <p:extLst>
      <p:ext uri="{BB962C8B-B14F-4D97-AF65-F5344CB8AC3E}">
        <p14:creationId xmlns:p14="http://schemas.microsoft.com/office/powerpoint/2010/main" val="2970946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4.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6.wdp"/><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封面页">
    <p:spTree>
      <p:nvGrpSpPr>
        <p:cNvPr id="1" name=""/>
        <p:cNvGrpSpPr/>
        <p:nvPr/>
      </p:nvGrpSpPr>
      <p:grpSpPr>
        <a:xfrm>
          <a:off x="0" y="0"/>
          <a:ext cx="0" cy="0"/>
          <a:chOff x="0" y="0"/>
          <a:chExt cx="0" cy="0"/>
        </a:xfrm>
      </p:grpSpPr>
      <p:pic>
        <p:nvPicPr>
          <p:cNvPr id="2" name="图片 1" descr="一群人正在骑自行车&#10;&#10;描述已自动生成">
            <a:extLst>
              <a:ext uri="{FF2B5EF4-FFF2-40B4-BE49-F238E27FC236}">
                <a16:creationId xmlns:a16="http://schemas.microsoft.com/office/drawing/2014/main" id="{31B09808-FD1A-F244-F1E5-EBF7513F0B6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flipH="1">
            <a:off x="3416" y="-1"/>
            <a:ext cx="12188584" cy="6944432"/>
          </a:xfrm>
          <a:custGeom>
            <a:avLst/>
            <a:gdLst>
              <a:gd name="connsiteX0" fmla="*/ 12188584 w 12188584"/>
              <a:gd name="connsiteY0" fmla="*/ 0 h 6944432"/>
              <a:gd name="connsiteX1" fmla="*/ 0 w 12188584"/>
              <a:gd name="connsiteY1" fmla="*/ 0 h 6944432"/>
              <a:gd name="connsiteX2" fmla="*/ 0 w 12188584"/>
              <a:gd name="connsiteY2" fmla="*/ 6944432 h 6944432"/>
              <a:gd name="connsiteX3" fmla="*/ 12188584 w 12188584"/>
              <a:gd name="connsiteY3" fmla="*/ 6944432 h 6944432"/>
            </a:gdLst>
            <a:ahLst/>
            <a:cxnLst>
              <a:cxn ang="0">
                <a:pos x="connsiteX0" y="connsiteY0"/>
              </a:cxn>
              <a:cxn ang="0">
                <a:pos x="connsiteX1" y="connsiteY1"/>
              </a:cxn>
              <a:cxn ang="0">
                <a:pos x="connsiteX2" y="connsiteY2"/>
              </a:cxn>
              <a:cxn ang="0">
                <a:pos x="connsiteX3" y="connsiteY3"/>
              </a:cxn>
            </a:cxnLst>
            <a:rect l="l" t="t" r="r" b="b"/>
            <a:pathLst>
              <a:path w="12188584" h="6944432">
                <a:moveTo>
                  <a:pt x="12188584" y="0"/>
                </a:moveTo>
                <a:lnTo>
                  <a:pt x="0" y="0"/>
                </a:lnTo>
                <a:lnTo>
                  <a:pt x="0" y="6944432"/>
                </a:lnTo>
                <a:lnTo>
                  <a:pt x="12188584" y="6944432"/>
                </a:lnTo>
                <a:close/>
              </a:path>
            </a:pathLst>
          </a:custGeom>
        </p:spPr>
      </p:pic>
      <p:sp>
        <p:nvSpPr>
          <p:cNvPr id="3" name="矩形 2">
            <a:extLst>
              <a:ext uri="{FF2B5EF4-FFF2-40B4-BE49-F238E27FC236}">
                <a16:creationId xmlns:a16="http://schemas.microsoft.com/office/drawing/2014/main" id="{5650A139-8F9E-1EDA-8667-7CA4DE6FA4AA}"/>
              </a:ext>
            </a:extLst>
          </p:cNvPr>
          <p:cNvSpPr/>
          <p:nvPr userDrawn="1"/>
        </p:nvSpPr>
        <p:spPr>
          <a:xfrm>
            <a:off x="0" y="-1"/>
            <a:ext cx="12188584" cy="6959601"/>
          </a:xfrm>
          <a:prstGeom prst="rect">
            <a:avLst/>
          </a:prstGeom>
          <a:gradFill flip="none" rotWithShape="1">
            <a:gsLst>
              <a:gs pos="0">
                <a:schemeClr val="accent1">
                  <a:alpha val="96000"/>
                </a:schemeClr>
              </a:gs>
              <a:gs pos="100000">
                <a:schemeClr val="accent5">
                  <a:alpha val="64000"/>
                </a:schemeClr>
              </a:gs>
              <a:gs pos="59000">
                <a:schemeClr val="accent5">
                  <a:alpha val="89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任意多边形: 形状 7">
            <a:extLst>
              <a:ext uri="{FF2B5EF4-FFF2-40B4-BE49-F238E27FC236}">
                <a16:creationId xmlns:a16="http://schemas.microsoft.com/office/drawing/2014/main" id="{1C7781F7-F069-B75D-2BA7-0C4B6176FBB4}"/>
              </a:ext>
            </a:extLst>
          </p:cNvPr>
          <p:cNvSpPr/>
          <p:nvPr userDrawn="1"/>
        </p:nvSpPr>
        <p:spPr>
          <a:xfrm>
            <a:off x="-10248" y="5701615"/>
            <a:ext cx="12195416" cy="1242816"/>
          </a:xfrm>
          <a:custGeom>
            <a:avLst/>
            <a:gdLst>
              <a:gd name="connsiteX0" fmla="*/ 12195416 w 12195416"/>
              <a:gd name="connsiteY0" fmla="*/ 0 h 1242816"/>
              <a:gd name="connsiteX1" fmla="*/ 12195416 w 12195416"/>
              <a:gd name="connsiteY1" fmla="*/ 1242816 h 1242816"/>
              <a:gd name="connsiteX2" fmla="*/ 0 w 12195416"/>
              <a:gd name="connsiteY2" fmla="*/ 1242816 h 1242816"/>
              <a:gd name="connsiteX3" fmla="*/ 0 w 12195416"/>
              <a:gd name="connsiteY3" fmla="*/ 561849 h 1242816"/>
              <a:gd name="connsiteX4" fmla="*/ 108175 w 12195416"/>
              <a:gd name="connsiteY4" fmla="*/ 504838 h 1242816"/>
              <a:gd name="connsiteX5" fmla="*/ 2562946 w 12195416"/>
              <a:gd name="connsiteY5" fmla="*/ 75915 h 1242816"/>
              <a:gd name="connsiteX6" fmla="*/ 8912946 w 12195416"/>
              <a:gd name="connsiteY6" fmla="*/ 926815 h 124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5416" h="1242816">
                <a:moveTo>
                  <a:pt x="12195416" y="0"/>
                </a:moveTo>
                <a:lnTo>
                  <a:pt x="12195416" y="1242816"/>
                </a:lnTo>
                <a:lnTo>
                  <a:pt x="0" y="1242816"/>
                </a:lnTo>
                <a:lnTo>
                  <a:pt x="0" y="561849"/>
                </a:lnTo>
                <a:lnTo>
                  <a:pt x="108175" y="504838"/>
                </a:lnTo>
                <a:cubicBezTo>
                  <a:pt x="656756" y="243397"/>
                  <a:pt x="1400896" y="58453"/>
                  <a:pt x="2562946" y="75915"/>
                </a:cubicBezTo>
                <a:cubicBezTo>
                  <a:pt x="4112346" y="99198"/>
                  <a:pt x="7473614" y="1333215"/>
                  <a:pt x="8912946" y="92681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9" name="任意多边形: 形状 8">
            <a:extLst>
              <a:ext uri="{FF2B5EF4-FFF2-40B4-BE49-F238E27FC236}">
                <a16:creationId xmlns:a16="http://schemas.microsoft.com/office/drawing/2014/main" id="{D8C8516F-D704-AE55-7161-AC2A374AE5EC}"/>
              </a:ext>
            </a:extLst>
          </p:cNvPr>
          <p:cNvSpPr/>
          <p:nvPr userDrawn="1"/>
        </p:nvSpPr>
        <p:spPr>
          <a:xfrm>
            <a:off x="-17080" y="5871209"/>
            <a:ext cx="12209080" cy="1073222"/>
          </a:xfrm>
          <a:custGeom>
            <a:avLst/>
            <a:gdLst>
              <a:gd name="connsiteX0" fmla="*/ 12209080 w 12209080"/>
              <a:gd name="connsiteY0" fmla="*/ 0 h 1073222"/>
              <a:gd name="connsiteX1" fmla="*/ 12209080 w 12209080"/>
              <a:gd name="connsiteY1" fmla="*/ 1073222 h 1073222"/>
              <a:gd name="connsiteX2" fmla="*/ 0 w 12209080"/>
              <a:gd name="connsiteY2" fmla="*/ 1073222 h 1073222"/>
              <a:gd name="connsiteX3" fmla="*/ 0 w 12209080"/>
              <a:gd name="connsiteY3" fmla="*/ 567380 h 1073222"/>
              <a:gd name="connsiteX4" fmla="*/ 115008 w 12209080"/>
              <a:gd name="connsiteY4" fmla="*/ 506767 h 1073222"/>
              <a:gd name="connsiteX5" fmla="*/ 2569779 w 12209080"/>
              <a:gd name="connsiteY5" fmla="*/ 77844 h 1073222"/>
              <a:gd name="connsiteX6" fmla="*/ 8919779 w 12209080"/>
              <a:gd name="connsiteY6" fmla="*/ 928744 h 107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9080" h="1073222">
                <a:moveTo>
                  <a:pt x="12209080" y="0"/>
                </a:moveTo>
                <a:lnTo>
                  <a:pt x="12209080" y="1073222"/>
                </a:lnTo>
                <a:lnTo>
                  <a:pt x="0" y="1073222"/>
                </a:lnTo>
                <a:lnTo>
                  <a:pt x="0" y="567380"/>
                </a:lnTo>
                <a:lnTo>
                  <a:pt x="115008" y="506767"/>
                </a:lnTo>
                <a:cubicBezTo>
                  <a:pt x="663589" y="245326"/>
                  <a:pt x="1407729" y="60382"/>
                  <a:pt x="2569779" y="77844"/>
                </a:cubicBezTo>
                <a:cubicBezTo>
                  <a:pt x="4119179" y="101127"/>
                  <a:pt x="7480446" y="1335144"/>
                  <a:pt x="8919779" y="928744"/>
                </a:cubicBezTo>
                <a:close/>
              </a:path>
            </a:pathLst>
          </a:custGeom>
          <a:gradFill>
            <a:gsLst>
              <a:gs pos="0">
                <a:schemeClr val="accent1">
                  <a:lumMod val="20000"/>
                  <a:lumOff val="80000"/>
                </a:schemeClr>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10" name="图片 9">
            <a:extLst>
              <a:ext uri="{FF2B5EF4-FFF2-40B4-BE49-F238E27FC236}">
                <a16:creationId xmlns:a16="http://schemas.microsoft.com/office/drawing/2014/main" id="{E7657C6B-E17B-EF11-EA4C-7462A0432C92}"/>
              </a:ext>
            </a:extLst>
          </p:cNvPr>
          <p:cNvPicPr>
            <a:picLocks noChangeAspect="1"/>
          </p:cNvPicPr>
          <p:nvPr userDrawn="1"/>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131337" y="5947777"/>
            <a:ext cx="12188584" cy="1021365"/>
          </a:xfrm>
          <a:custGeom>
            <a:avLst/>
            <a:gdLst>
              <a:gd name="connsiteX0" fmla="*/ 12188584 w 12188584"/>
              <a:gd name="connsiteY0" fmla="*/ 0 h 1021365"/>
              <a:gd name="connsiteX1" fmla="*/ 12188584 w 12188584"/>
              <a:gd name="connsiteY1" fmla="*/ 1021365 h 1021365"/>
              <a:gd name="connsiteX2" fmla="*/ 0 w 12188584"/>
              <a:gd name="connsiteY2" fmla="*/ 1021365 h 1021365"/>
              <a:gd name="connsiteX3" fmla="*/ 0 w 12188584"/>
              <a:gd name="connsiteY3" fmla="*/ 558249 h 1021365"/>
              <a:gd name="connsiteX4" fmla="*/ 101343 w 12188584"/>
              <a:gd name="connsiteY4" fmla="*/ 504838 h 1021365"/>
              <a:gd name="connsiteX5" fmla="*/ 2556114 w 12188584"/>
              <a:gd name="connsiteY5" fmla="*/ 75915 h 1021365"/>
              <a:gd name="connsiteX6" fmla="*/ 8906114 w 12188584"/>
              <a:gd name="connsiteY6" fmla="*/ 926815 h 102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584" h="1021365">
                <a:moveTo>
                  <a:pt x="12188584" y="0"/>
                </a:moveTo>
                <a:lnTo>
                  <a:pt x="12188584" y="1021365"/>
                </a:lnTo>
                <a:lnTo>
                  <a:pt x="0" y="1021365"/>
                </a:lnTo>
                <a:lnTo>
                  <a:pt x="0" y="558249"/>
                </a:lnTo>
                <a:lnTo>
                  <a:pt x="101343" y="504838"/>
                </a:lnTo>
                <a:cubicBezTo>
                  <a:pt x="649924" y="243397"/>
                  <a:pt x="1394064" y="58453"/>
                  <a:pt x="2556114" y="75915"/>
                </a:cubicBezTo>
                <a:cubicBezTo>
                  <a:pt x="4105514" y="99198"/>
                  <a:pt x="7466781" y="1333215"/>
                  <a:pt x="8906114" y="926815"/>
                </a:cubicBezTo>
                <a:close/>
              </a:path>
            </a:pathLst>
          </a:custGeom>
        </p:spPr>
      </p:pic>
      <p:sp>
        <p:nvSpPr>
          <p:cNvPr id="20" name="标题 1">
            <a:extLst>
              <a:ext uri="{FF2B5EF4-FFF2-40B4-BE49-F238E27FC236}">
                <a16:creationId xmlns:a16="http://schemas.microsoft.com/office/drawing/2014/main" id="{028CB298-34DD-E032-F5EF-2883250C18BC}"/>
              </a:ext>
            </a:extLst>
          </p:cNvPr>
          <p:cNvSpPr>
            <a:spLocks noGrp="1"/>
          </p:cNvSpPr>
          <p:nvPr>
            <p:ph type="title"/>
          </p:nvPr>
        </p:nvSpPr>
        <p:spPr>
          <a:xfrm>
            <a:off x="836492" y="1950645"/>
            <a:ext cx="5781124" cy="2102881"/>
          </a:xfrm>
          <a:prstGeom prst="rect">
            <a:avLst/>
          </a:prstGeom>
        </p:spPr>
        <p:txBody>
          <a:bodyPr/>
          <a:lstStyle>
            <a:lvl1pPr>
              <a:defRPr sz="7200"/>
            </a:lvl1pPr>
          </a:lstStyle>
          <a:p>
            <a:r>
              <a:rPr lang="zh-CN" altLang="en-US" dirty="0"/>
              <a:t>单击此处编辑母版标题样式</a:t>
            </a:r>
          </a:p>
        </p:txBody>
      </p:sp>
    </p:spTree>
    <p:extLst>
      <p:ext uri="{BB962C8B-B14F-4D97-AF65-F5344CB8AC3E}">
        <p14:creationId xmlns:p14="http://schemas.microsoft.com/office/powerpoint/2010/main" val="738421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gradFill>
          <a:gsLst>
            <a:gs pos="43000">
              <a:schemeClr val="accent1">
                <a:lumMod val="5000"/>
                <a:lumOff val="95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30185F-598A-5412-01DA-A9A4AA8EBDD5}"/>
              </a:ext>
            </a:extLst>
          </p:cNvPr>
          <p:cNvPicPr>
            <a:picLocks noChangeAspect="1"/>
          </p:cNvPicPr>
          <p:nvPr userDrawn="1"/>
        </p:nvPicPr>
        <p:blipFill rotWithShape="1">
          <a:blip r:embed="rId2" cstate="print">
            <a:duotone>
              <a:prstClr val="black"/>
              <a:schemeClr val="accent3">
                <a:tint val="45000"/>
                <a:satMod val="400000"/>
              </a:schemeClr>
            </a:duotone>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37591" y="845724"/>
            <a:ext cx="12171810" cy="5861224"/>
          </a:xfrm>
          <a:custGeom>
            <a:avLst/>
            <a:gdLst>
              <a:gd name="connsiteX0" fmla="*/ 0 w 12171810"/>
              <a:gd name="connsiteY0" fmla="*/ 0 h 5861224"/>
              <a:gd name="connsiteX1" fmla="*/ 12171810 w 12171810"/>
              <a:gd name="connsiteY1" fmla="*/ 0 h 5861224"/>
              <a:gd name="connsiteX2" fmla="*/ 12171810 w 12171810"/>
              <a:gd name="connsiteY2" fmla="*/ 5861224 h 5861224"/>
              <a:gd name="connsiteX3" fmla="*/ 0 w 12171810"/>
              <a:gd name="connsiteY3" fmla="*/ 5861224 h 5861224"/>
            </a:gdLst>
            <a:ahLst/>
            <a:cxnLst>
              <a:cxn ang="0">
                <a:pos x="connsiteX0" y="connsiteY0"/>
              </a:cxn>
              <a:cxn ang="0">
                <a:pos x="connsiteX1" y="connsiteY1"/>
              </a:cxn>
              <a:cxn ang="0">
                <a:pos x="connsiteX2" y="connsiteY2"/>
              </a:cxn>
              <a:cxn ang="0">
                <a:pos x="connsiteX3" y="connsiteY3"/>
              </a:cxn>
            </a:cxnLst>
            <a:rect l="l" t="t" r="r" b="b"/>
            <a:pathLst>
              <a:path w="12171810" h="5861224">
                <a:moveTo>
                  <a:pt x="0" y="0"/>
                </a:moveTo>
                <a:lnTo>
                  <a:pt x="12171810" y="0"/>
                </a:lnTo>
                <a:lnTo>
                  <a:pt x="12171810" y="5861224"/>
                </a:lnTo>
                <a:lnTo>
                  <a:pt x="0" y="5861224"/>
                </a:lnTo>
                <a:close/>
              </a:path>
            </a:pathLst>
          </a:custGeom>
        </p:spPr>
      </p:pic>
      <p:sp>
        <p:nvSpPr>
          <p:cNvPr id="4" name="矩形: 圆角 3">
            <a:extLst>
              <a:ext uri="{FF2B5EF4-FFF2-40B4-BE49-F238E27FC236}">
                <a16:creationId xmlns:a16="http://schemas.microsoft.com/office/drawing/2014/main" id="{6120BD24-4952-425C-588F-3A595CBC9191}"/>
              </a:ext>
            </a:extLst>
          </p:cNvPr>
          <p:cNvSpPr/>
          <p:nvPr userDrawn="1"/>
        </p:nvSpPr>
        <p:spPr>
          <a:xfrm>
            <a:off x="941845" y="2305029"/>
            <a:ext cx="2182484" cy="3079630"/>
          </a:xfrm>
          <a:prstGeom prst="roundRect">
            <a:avLst>
              <a:gd name="adj" fmla="val 7938"/>
            </a:avLst>
          </a:prstGeom>
          <a:gradFill>
            <a:gsLst>
              <a:gs pos="0">
                <a:schemeClr val="accent1">
                  <a:alpha val="96000"/>
                </a:schemeClr>
              </a:gs>
              <a:gs pos="100000">
                <a:schemeClr val="accent5">
                  <a:alpha val="64000"/>
                </a:schemeClr>
              </a:gs>
              <a:gs pos="59000">
                <a:schemeClr val="accent5">
                  <a:alpha val="89000"/>
                </a:schemeClr>
              </a:gs>
            </a:gsLst>
            <a:lin ang="2700000" scaled="1"/>
          </a:gradFill>
          <a:ln>
            <a:noFill/>
          </a:ln>
          <a:effectLst>
            <a:outerShdw blurRad="127000" dist="38100" dir="5400000" sx="102000" sy="102000" algn="t" rotWithShape="0">
              <a:schemeClr val="accent5">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圆角 4">
            <a:extLst>
              <a:ext uri="{FF2B5EF4-FFF2-40B4-BE49-F238E27FC236}">
                <a16:creationId xmlns:a16="http://schemas.microsoft.com/office/drawing/2014/main" id="{694932C4-CD27-E4C6-3540-F8B63F7E5FFE}"/>
              </a:ext>
            </a:extLst>
          </p:cNvPr>
          <p:cNvSpPr/>
          <p:nvPr userDrawn="1"/>
        </p:nvSpPr>
        <p:spPr>
          <a:xfrm>
            <a:off x="1028842" y="2793859"/>
            <a:ext cx="1985433" cy="2476500"/>
          </a:xfrm>
          <a:prstGeom prst="roundRect">
            <a:avLst>
              <a:gd name="adj" fmla="val 74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圆角 5">
            <a:extLst>
              <a:ext uri="{FF2B5EF4-FFF2-40B4-BE49-F238E27FC236}">
                <a16:creationId xmlns:a16="http://schemas.microsoft.com/office/drawing/2014/main" id="{DD7E6561-D56A-DF06-F09F-A102B3FE844D}"/>
              </a:ext>
            </a:extLst>
          </p:cNvPr>
          <p:cNvSpPr/>
          <p:nvPr userDrawn="1"/>
        </p:nvSpPr>
        <p:spPr>
          <a:xfrm>
            <a:off x="3511991" y="2319406"/>
            <a:ext cx="2182484" cy="3079630"/>
          </a:xfrm>
          <a:prstGeom prst="roundRect">
            <a:avLst>
              <a:gd name="adj" fmla="val 7938"/>
            </a:avLst>
          </a:prstGeom>
          <a:gradFill>
            <a:gsLst>
              <a:gs pos="0">
                <a:schemeClr val="accent1">
                  <a:alpha val="96000"/>
                </a:schemeClr>
              </a:gs>
              <a:gs pos="100000">
                <a:schemeClr val="accent5">
                  <a:alpha val="64000"/>
                </a:schemeClr>
              </a:gs>
              <a:gs pos="59000">
                <a:schemeClr val="accent5">
                  <a:alpha val="89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a:extLst>
              <a:ext uri="{FF2B5EF4-FFF2-40B4-BE49-F238E27FC236}">
                <a16:creationId xmlns:a16="http://schemas.microsoft.com/office/drawing/2014/main" id="{64A8A214-A06F-C4E8-D26C-A45E27C11C29}"/>
              </a:ext>
            </a:extLst>
          </p:cNvPr>
          <p:cNvSpPr/>
          <p:nvPr userDrawn="1"/>
        </p:nvSpPr>
        <p:spPr>
          <a:xfrm>
            <a:off x="3598988" y="2808236"/>
            <a:ext cx="1985433" cy="2476500"/>
          </a:xfrm>
          <a:prstGeom prst="roundRect">
            <a:avLst>
              <a:gd name="adj" fmla="val 74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文本框 7">
            <a:extLst>
              <a:ext uri="{FF2B5EF4-FFF2-40B4-BE49-F238E27FC236}">
                <a16:creationId xmlns:a16="http://schemas.microsoft.com/office/drawing/2014/main" id="{FFA9FBB5-6925-0719-31B0-205A0645566D}"/>
              </a:ext>
            </a:extLst>
          </p:cNvPr>
          <p:cNvSpPr txBox="1"/>
          <p:nvPr userDrawn="1"/>
        </p:nvSpPr>
        <p:spPr>
          <a:xfrm>
            <a:off x="6337745" y="2169576"/>
            <a:ext cx="2270173" cy="830997"/>
          </a:xfrm>
          <a:prstGeom prst="rect">
            <a:avLst/>
          </a:prstGeom>
          <a:noFill/>
        </p:spPr>
        <p:txBody>
          <a:bodyPr wrap="none" rtlCol="0">
            <a:spAutoFit/>
          </a:bodyPr>
          <a:lstStyle/>
          <a:p>
            <a:r>
              <a:rPr lang="en-US" altLang="zh-CN" sz="4800" dirty="0">
                <a:ln>
                  <a:solidFill>
                    <a:schemeClr val="accent1">
                      <a:lumMod val="60000"/>
                      <a:lumOff val="40000"/>
                      <a:alpha val="33000"/>
                    </a:schemeClr>
                  </a:solidFill>
                </a:ln>
                <a:noFill/>
                <a:cs typeface="+mn-ea"/>
                <a:sym typeface="+mn-lt"/>
              </a:rPr>
              <a:t>THREE</a:t>
            </a:r>
            <a:endParaRPr lang="zh-CN" altLang="en-US" sz="4800" dirty="0">
              <a:ln>
                <a:solidFill>
                  <a:schemeClr val="accent1">
                    <a:lumMod val="60000"/>
                    <a:lumOff val="40000"/>
                    <a:alpha val="33000"/>
                  </a:schemeClr>
                </a:solidFill>
              </a:ln>
              <a:noFill/>
              <a:cs typeface="+mn-ea"/>
              <a:sym typeface="+mn-lt"/>
            </a:endParaRPr>
          </a:p>
        </p:txBody>
      </p:sp>
      <p:sp>
        <p:nvSpPr>
          <p:cNvPr id="9" name="矩形: 圆角 8">
            <a:extLst>
              <a:ext uri="{FF2B5EF4-FFF2-40B4-BE49-F238E27FC236}">
                <a16:creationId xmlns:a16="http://schemas.microsoft.com/office/drawing/2014/main" id="{3999A78F-DC4D-490E-4636-EB8435970CD8}"/>
              </a:ext>
            </a:extLst>
          </p:cNvPr>
          <p:cNvSpPr/>
          <p:nvPr userDrawn="1"/>
        </p:nvSpPr>
        <p:spPr>
          <a:xfrm>
            <a:off x="9089138" y="2305029"/>
            <a:ext cx="2182484" cy="3079630"/>
          </a:xfrm>
          <a:prstGeom prst="roundRect">
            <a:avLst>
              <a:gd name="adj" fmla="val 7938"/>
            </a:avLst>
          </a:prstGeom>
          <a:gradFill>
            <a:gsLst>
              <a:gs pos="0">
                <a:schemeClr val="accent1">
                  <a:alpha val="96000"/>
                </a:schemeClr>
              </a:gs>
              <a:gs pos="100000">
                <a:schemeClr val="accent5">
                  <a:alpha val="64000"/>
                </a:schemeClr>
              </a:gs>
              <a:gs pos="59000">
                <a:schemeClr val="accent5">
                  <a:alpha val="89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圆角 9">
            <a:extLst>
              <a:ext uri="{FF2B5EF4-FFF2-40B4-BE49-F238E27FC236}">
                <a16:creationId xmlns:a16="http://schemas.microsoft.com/office/drawing/2014/main" id="{61CC018E-FB4E-4FD2-5926-F71A7220769B}"/>
              </a:ext>
            </a:extLst>
          </p:cNvPr>
          <p:cNvSpPr/>
          <p:nvPr userDrawn="1"/>
        </p:nvSpPr>
        <p:spPr>
          <a:xfrm>
            <a:off x="9176135" y="2793859"/>
            <a:ext cx="1985433" cy="2476500"/>
          </a:xfrm>
          <a:prstGeom prst="roundRect">
            <a:avLst>
              <a:gd name="adj" fmla="val 74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10">
            <a:extLst>
              <a:ext uri="{FF2B5EF4-FFF2-40B4-BE49-F238E27FC236}">
                <a16:creationId xmlns:a16="http://schemas.microsoft.com/office/drawing/2014/main" id="{61778EBB-6EE7-C50E-3003-2AD1804B973E}"/>
              </a:ext>
            </a:extLst>
          </p:cNvPr>
          <p:cNvSpPr/>
          <p:nvPr userDrawn="1"/>
        </p:nvSpPr>
        <p:spPr>
          <a:xfrm>
            <a:off x="1529007" y="332115"/>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椭圆 11">
            <a:extLst>
              <a:ext uri="{FF2B5EF4-FFF2-40B4-BE49-F238E27FC236}">
                <a16:creationId xmlns:a16="http://schemas.microsoft.com/office/drawing/2014/main" id="{F939B6E9-C207-8B15-D08C-2957BB9B5260}"/>
              </a:ext>
            </a:extLst>
          </p:cNvPr>
          <p:cNvSpPr/>
          <p:nvPr userDrawn="1"/>
        </p:nvSpPr>
        <p:spPr>
          <a:xfrm>
            <a:off x="1572495" y="377164"/>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椭圆 12">
            <a:extLst>
              <a:ext uri="{FF2B5EF4-FFF2-40B4-BE49-F238E27FC236}">
                <a16:creationId xmlns:a16="http://schemas.microsoft.com/office/drawing/2014/main" id="{290649A7-1848-68CC-4B58-A3BBD4D0FE42}"/>
              </a:ext>
            </a:extLst>
          </p:cNvPr>
          <p:cNvSpPr/>
          <p:nvPr userDrawn="1"/>
        </p:nvSpPr>
        <p:spPr>
          <a:xfrm>
            <a:off x="9811186" y="613377"/>
            <a:ext cx="415178" cy="415178"/>
          </a:xfrm>
          <a:prstGeom prst="ellipse">
            <a:avLst/>
          </a:prstGeom>
          <a:gradFill flip="none" rotWithShape="1">
            <a:gsLst>
              <a:gs pos="0">
                <a:schemeClr val="accent1">
                  <a:lumMod val="20000"/>
                  <a:lumOff val="80000"/>
                </a:schemeClr>
              </a:gs>
              <a:gs pos="89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3">
            <a:extLst>
              <a:ext uri="{FF2B5EF4-FFF2-40B4-BE49-F238E27FC236}">
                <a16:creationId xmlns:a16="http://schemas.microsoft.com/office/drawing/2014/main" id="{94EB5728-10BD-E507-B9D0-BB34E84F7DC8}"/>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artisticBlur radius="32"/>
                    </a14:imgEffect>
                  </a14:imgLayer>
                </a14:imgProps>
              </a:ext>
              <a:ext uri="{28A0092B-C50C-407E-A947-70E740481C1C}">
                <a14:useLocalDpi xmlns:a14="http://schemas.microsoft.com/office/drawing/2010/main"/>
              </a:ext>
            </a:extLst>
          </a:blip>
          <a:srcRect/>
          <a:stretch/>
        </p:blipFill>
        <p:spPr>
          <a:xfrm>
            <a:off x="69175" y="4394219"/>
            <a:ext cx="1960366" cy="2142792"/>
          </a:xfrm>
          <a:prstGeom prst="rect">
            <a:avLst/>
          </a:prstGeom>
        </p:spPr>
      </p:pic>
      <p:pic>
        <p:nvPicPr>
          <p:cNvPr id="15" name="图片 14">
            <a:extLst>
              <a:ext uri="{FF2B5EF4-FFF2-40B4-BE49-F238E27FC236}">
                <a16:creationId xmlns:a16="http://schemas.microsoft.com/office/drawing/2014/main" id="{7D7905E5-F4FA-C5B4-8052-A4A14AE79F22}"/>
              </a:ext>
            </a:extLst>
          </p:cNvPr>
          <p:cNvPicPr>
            <a:picLocks noChangeAspect="1"/>
          </p:cNvPicPr>
          <p:nvPr userDrawn="1"/>
        </p:nvPicPr>
        <p:blipFill rotWithShape="1">
          <a:blip r:embed="rId6" cstate="print">
            <a:extLst>
              <a:ext uri="{BEBA8EAE-BF5A-486C-A8C5-ECC9F3942E4B}">
                <a14:imgProps xmlns:a14="http://schemas.microsoft.com/office/drawing/2010/main">
                  <a14:imgLayer r:embed="rId7">
                    <a14:imgEffect>
                      <a14:artisticBlur radius="6"/>
                    </a14:imgEffect>
                  </a14:imgLayer>
                </a14:imgProps>
              </a:ext>
              <a:ext uri="{28A0092B-C50C-407E-A947-70E740481C1C}">
                <a14:useLocalDpi xmlns:a14="http://schemas.microsoft.com/office/drawing/2010/main"/>
              </a:ext>
            </a:extLst>
          </a:blip>
          <a:srcRect l="33325" t="28917" r="37212" b="33116"/>
          <a:stretch/>
        </p:blipFill>
        <p:spPr>
          <a:xfrm>
            <a:off x="8135482" y="3183279"/>
            <a:ext cx="868339" cy="949144"/>
          </a:xfrm>
          <a:prstGeom prst="rect">
            <a:avLst/>
          </a:prstGeom>
        </p:spPr>
      </p:pic>
      <p:sp>
        <p:nvSpPr>
          <p:cNvPr id="16" name="矩形: 圆角 15">
            <a:extLst>
              <a:ext uri="{FF2B5EF4-FFF2-40B4-BE49-F238E27FC236}">
                <a16:creationId xmlns:a16="http://schemas.microsoft.com/office/drawing/2014/main" id="{0610490D-7D79-4D3E-EA1D-F6D0F8D4B968}"/>
              </a:ext>
            </a:extLst>
          </p:cNvPr>
          <p:cNvSpPr/>
          <p:nvPr userDrawn="1"/>
        </p:nvSpPr>
        <p:spPr>
          <a:xfrm>
            <a:off x="6352060" y="2319406"/>
            <a:ext cx="2182484" cy="3079630"/>
          </a:xfrm>
          <a:prstGeom prst="roundRect">
            <a:avLst>
              <a:gd name="adj" fmla="val 7938"/>
            </a:avLst>
          </a:prstGeom>
          <a:gradFill>
            <a:gsLst>
              <a:gs pos="0">
                <a:schemeClr val="accent1">
                  <a:alpha val="96000"/>
                </a:schemeClr>
              </a:gs>
              <a:gs pos="100000">
                <a:schemeClr val="accent5">
                  <a:alpha val="64000"/>
                </a:schemeClr>
              </a:gs>
              <a:gs pos="59000">
                <a:schemeClr val="accent5">
                  <a:alpha val="89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圆角 16">
            <a:extLst>
              <a:ext uri="{FF2B5EF4-FFF2-40B4-BE49-F238E27FC236}">
                <a16:creationId xmlns:a16="http://schemas.microsoft.com/office/drawing/2014/main" id="{6E4CA3A4-3ACD-3DD8-EBC8-401401EBB77C}"/>
              </a:ext>
            </a:extLst>
          </p:cNvPr>
          <p:cNvSpPr/>
          <p:nvPr userDrawn="1"/>
        </p:nvSpPr>
        <p:spPr>
          <a:xfrm>
            <a:off x="6439057" y="2808236"/>
            <a:ext cx="1985433" cy="2476500"/>
          </a:xfrm>
          <a:prstGeom prst="roundRect">
            <a:avLst>
              <a:gd name="adj" fmla="val 74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占位符 32">
            <a:extLst>
              <a:ext uri="{FF2B5EF4-FFF2-40B4-BE49-F238E27FC236}">
                <a16:creationId xmlns:a16="http://schemas.microsoft.com/office/drawing/2014/main" id="{447B7E45-06D3-D547-A091-EB24765FCFBB}"/>
              </a:ext>
            </a:extLst>
          </p:cNvPr>
          <p:cNvSpPr>
            <a:spLocks noGrp="1"/>
          </p:cNvSpPr>
          <p:nvPr>
            <p:ph type="body" sz="quarter" idx="10" hasCustomPrompt="1"/>
          </p:nvPr>
        </p:nvSpPr>
        <p:spPr>
          <a:xfrm>
            <a:off x="808997" y="339571"/>
            <a:ext cx="1069250" cy="506153"/>
          </a:xfrm>
          <a:prstGeom prst="rect">
            <a:avLst/>
          </a:prstGeom>
        </p:spPr>
        <p:txBody>
          <a:bodyPr/>
          <a:lstStyle>
            <a:lvl1pPr marL="0" indent="0" algn="l" defTabSz="914400" rtl="0" eaLnBrk="1" latinLnBrk="0" hangingPunct="1">
              <a:buNone/>
              <a:defRPr lang="zh-CN" altLang="en-US" sz="3200" kern="1200" dirty="0">
                <a:solidFill>
                  <a:schemeClr val="tx1"/>
                </a:solidFill>
                <a:latin typeface="+mn-lt"/>
                <a:ea typeface="+mn-ea"/>
                <a:cs typeface="+mn-ea"/>
              </a:defRPr>
            </a:lvl1pPr>
          </a:lstStyle>
          <a:p>
            <a:pPr lvl="0"/>
            <a:r>
              <a:rPr lang="zh-CN" altLang="en-US" dirty="0"/>
              <a:t>标题</a:t>
            </a:r>
          </a:p>
        </p:txBody>
      </p:sp>
      <p:sp>
        <p:nvSpPr>
          <p:cNvPr id="20" name="文本占位符 40">
            <a:extLst>
              <a:ext uri="{FF2B5EF4-FFF2-40B4-BE49-F238E27FC236}">
                <a16:creationId xmlns:a16="http://schemas.microsoft.com/office/drawing/2014/main" id="{15D25834-5AF8-E414-DFC5-9B89F32CB0CC}"/>
              </a:ext>
            </a:extLst>
          </p:cNvPr>
          <p:cNvSpPr>
            <a:spLocks noGrp="1"/>
          </p:cNvSpPr>
          <p:nvPr>
            <p:ph type="body" sz="quarter" idx="12"/>
          </p:nvPr>
        </p:nvSpPr>
        <p:spPr>
          <a:xfrm>
            <a:off x="1212542" y="3461023"/>
            <a:ext cx="1666842" cy="914400"/>
          </a:xfrm>
          <a:prstGeom prst="rect">
            <a:avLst/>
          </a:prstGeom>
        </p:spPr>
        <p:txBody>
          <a:bodyPr/>
          <a:lstStyle>
            <a:lvl1pPr marL="0" indent="0">
              <a:buNone/>
              <a:defRPr/>
            </a:lvl1pPr>
          </a:lstStyle>
          <a:p>
            <a:pPr lvl="0"/>
            <a:endParaRPr lang="zh-CN" altLang="en-US" dirty="0"/>
          </a:p>
        </p:txBody>
      </p:sp>
      <p:sp>
        <p:nvSpPr>
          <p:cNvPr id="21" name="文本占位符 40">
            <a:extLst>
              <a:ext uri="{FF2B5EF4-FFF2-40B4-BE49-F238E27FC236}">
                <a16:creationId xmlns:a16="http://schemas.microsoft.com/office/drawing/2014/main" id="{64437940-A3F3-AC2D-AD40-62EF1B5AE92F}"/>
              </a:ext>
            </a:extLst>
          </p:cNvPr>
          <p:cNvSpPr>
            <a:spLocks noGrp="1"/>
          </p:cNvSpPr>
          <p:nvPr>
            <p:ph type="body" sz="quarter" idx="13"/>
          </p:nvPr>
        </p:nvSpPr>
        <p:spPr>
          <a:xfrm>
            <a:off x="3750855" y="3501435"/>
            <a:ext cx="1666842" cy="914400"/>
          </a:xfrm>
          <a:prstGeom prst="rect">
            <a:avLst/>
          </a:prstGeom>
        </p:spPr>
        <p:txBody>
          <a:bodyPr/>
          <a:lstStyle>
            <a:lvl1pPr marL="0" indent="0">
              <a:buNone/>
              <a:defRPr/>
            </a:lvl1pPr>
          </a:lstStyle>
          <a:p>
            <a:pPr lvl="0"/>
            <a:endParaRPr lang="zh-CN" altLang="en-US" dirty="0"/>
          </a:p>
        </p:txBody>
      </p:sp>
      <p:sp>
        <p:nvSpPr>
          <p:cNvPr id="22" name="文本占位符 40">
            <a:extLst>
              <a:ext uri="{FF2B5EF4-FFF2-40B4-BE49-F238E27FC236}">
                <a16:creationId xmlns:a16="http://schemas.microsoft.com/office/drawing/2014/main" id="{70736168-3D35-ED03-DE2B-14957E924982}"/>
              </a:ext>
            </a:extLst>
          </p:cNvPr>
          <p:cNvSpPr>
            <a:spLocks noGrp="1"/>
          </p:cNvSpPr>
          <p:nvPr>
            <p:ph type="body" sz="quarter" idx="14"/>
          </p:nvPr>
        </p:nvSpPr>
        <p:spPr>
          <a:xfrm>
            <a:off x="6639410" y="3501435"/>
            <a:ext cx="1666842" cy="914400"/>
          </a:xfrm>
          <a:prstGeom prst="rect">
            <a:avLst/>
          </a:prstGeom>
        </p:spPr>
        <p:txBody>
          <a:bodyPr/>
          <a:lstStyle>
            <a:lvl1pPr marL="0" indent="0">
              <a:buNone/>
              <a:defRPr/>
            </a:lvl1pPr>
          </a:lstStyle>
          <a:p>
            <a:pPr lvl="0"/>
            <a:endParaRPr lang="zh-CN" altLang="en-US" dirty="0"/>
          </a:p>
        </p:txBody>
      </p:sp>
      <p:sp>
        <p:nvSpPr>
          <p:cNvPr id="23" name="文本占位符 40">
            <a:extLst>
              <a:ext uri="{FF2B5EF4-FFF2-40B4-BE49-F238E27FC236}">
                <a16:creationId xmlns:a16="http://schemas.microsoft.com/office/drawing/2014/main" id="{61391B4A-B1EC-ECAA-1D24-997C0157912D}"/>
              </a:ext>
            </a:extLst>
          </p:cNvPr>
          <p:cNvSpPr>
            <a:spLocks noGrp="1"/>
          </p:cNvSpPr>
          <p:nvPr>
            <p:ph type="body" sz="quarter" idx="15"/>
          </p:nvPr>
        </p:nvSpPr>
        <p:spPr>
          <a:xfrm>
            <a:off x="9338017" y="3506534"/>
            <a:ext cx="1666842" cy="914400"/>
          </a:xfrm>
          <a:prstGeom prst="rect">
            <a:avLst/>
          </a:prstGeom>
        </p:spPr>
        <p:txBody>
          <a:bodyPr/>
          <a:lstStyle>
            <a:lvl1pPr marL="0" indent="0">
              <a:buNone/>
              <a:defRPr/>
            </a:lvl1pPr>
          </a:lstStyle>
          <a:p>
            <a:pPr lvl="0"/>
            <a:endParaRPr lang="zh-CN" altLang="en-US" dirty="0"/>
          </a:p>
        </p:txBody>
      </p:sp>
      <p:sp>
        <p:nvSpPr>
          <p:cNvPr id="24" name="文本占位符 47">
            <a:extLst>
              <a:ext uri="{FF2B5EF4-FFF2-40B4-BE49-F238E27FC236}">
                <a16:creationId xmlns:a16="http://schemas.microsoft.com/office/drawing/2014/main" id="{A97754F4-5AAF-883A-1751-565F42144B92}"/>
              </a:ext>
            </a:extLst>
          </p:cNvPr>
          <p:cNvSpPr>
            <a:spLocks noGrp="1"/>
          </p:cNvSpPr>
          <p:nvPr>
            <p:ph type="body" sz="quarter" idx="16" hasCustomPrompt="1"/>
          </p:nvPr>
        </p:nvSpPr>
        <p:spPr>
          <a:xfrm>
            <a:off x="963513" y="2196850"/>
            <a:ext cx="1586370" cy="738064"/>
          </a:xfrm>
          <a:prstGeom prst="rect">
            <a:avLst/>
          </a:prstGeom>
        </p:spPr>
        <p:txBody>
          <a:bodyPr/>
          <a:lstStyle>
            <a:lvl1pPr marL="0" indent="0" algn="l" defTabSz="914400" rtl="0" eaLnBrk="1" latinLnBrk="0" hangingPunct="1">
              <a:buNone/>
              <a:defRPr lang="zh-CN" altLang="en-US" sz="4800" kern="1200" dirty="0">
                <a:ln>
                  <a:solidFill>
                    <a:schemeClr val="accent1">
                      <a:lumMod val="60000"/>
                      <a:lumOff val="40000"/>
                      <a:alpha val="33000"/>
                    </a:schemeClr>
                  </a:solidFill>
                </a:ln>
                <a:noFill/>
                <a:latin typeface="+mn-lt"/>
                <a:ea typeface="+mn-ea"/>
                <a:cs typeface="+mn-ea"/>
              </a:defRPr>
            </a:lvl1pPr>
          </a:lstStyle>
          <a:p>
            <a:pPr lvl="0"/>
            <a:r>
              <a:rPr lang="en-US" altLang="zh-CN" dirty="0"/>
              <a:t>ONE</a:t>
            </a:r>
            <a:endParaRPr lang="zh-CN" altLang="en-US" dirty="0"/>
          </a:p>
        </p:txBody>
      </p:sp>
      <p:sp>
        <p:nvSpPr>
          <p:cNvPr id="25" name="文本占位符 47">
            <a:extLst>
              <a:ext uri="{FF2B5EF4-FFF2-40B4-BE49-F238E27FC236}">
                <a16:creationId xmlns:a16="http://schemas.microsoft.com/office/drawing/2014/main" id="{9EA87A88-7880-4ABD-B3CF-AE93320BA832}"/>
              </a:ext>
            </a:extLst>
          </p:cNvPr>
          <p:cNvSpPr>
            <a:spLocks noGrp="1"/>
          </p:cNvSpPr>
          <p:nvPr>
            <p:ph type="body" sz="quarter" idx="17" hasCustomPrompt="1"/>
          </p:nvPr>
        </p:nvSpPr>
        <p:spPr>
          <a:xfrm>
            <a:off x="3506054" y="2226200"/>
            <a:ext cx="1864312" cy="708714"/>
          </a:xfrm>
          <a:prstGeom prst="rect">
            <a:avLst/>
          </a:prstGeom>
        </p:spPr>
        <p:txBody>
          <a:bodyPr/>
          <a:lstStyle>
            <a:lvl1pPr marL="0" indent="0" algn="l" defTabSz="914400" rtl="0" eaLnBrk="1" latinLnBrk="0" hangingPunct="1">
              <a:buNone/>
              <a:defRPr lang="zh-CN" altLang="en-US" sz="4800" kern="1200" dirty="0">
                <a:ln>
                  <a:solidFill>
                    <a:schemeClr val="accent1">
                      <a:lumMod val="60000"/>
                      <a:lumOff val="40000"/>
                      <a:alpha val="33000"/>
                    </a:schemeClr>
                  </a:solidFill>
                </a:ln>
                <a:noFill/>
                <a:latin typeface="+mn-lt"/>
                <a:ea typeface="+mn-ea"/>
                <a:cs typeface="+mn-ea"/>
              </a:defRPr>
            </a:lvl1pPr>
          </a:lstStyle>
          <a:p>
            <a:pPr lvl="0"/>
            <a:r>
              <a:rPr lang="en-US" altLang="zh-CN" dirty="0"/>
              <a:t>TWO</a:t>
            </a:r>
            <a:endParaRPr lang="zh-CN" altLang="en-US" dirty="0"/>
          </a:p>
        </p:txBody>
      </p:sp>
      <p:sp>
        <p:nvSpPr>
          <p:cNvPr id="26" name="文本占位符 47">
            <a:extLst>
              <a:ext uri="{FF2B5EF4-FFF2-40B4-BE49-F238E27FC236}">
                <a16:creationId xmlns:a16="http://schemas.microsoft.com/office/drawing/2014/main" id="{D13DC367-0F53-339E-CCFA-1A445CAB9B74}"/>
              </a:ext>
            </a:extLst>
          </p:cNvPr>
          <p:cNvSpPr>
            <a:spLocks noGrp="1"/>
          </p:cNvSpPr>
          <p:nvPr>
            <p:ph type="body" sz="quarter" idx="18" hasCustomPrompt="1"/>
          </p:nvPr>
        </p:nvSpPr>
        <p:spPr>
          <a:xfrm>
            <a:off x="6322899" y="2205891"/>
            <a:ext cx="2270173" cy="914400"/>
          </a:xfrm>
          <a:prstGeom prst="rect">
            <a:avLst/>
          </a:prstGeom>
        </p:spPr>
        <p:txBody>
          <a:bodyPr/>
          <a:lstStyle>
            <a:lvl1pPr marL="0" indent="0" algn="l" defTabSz="914400" rtl="0" eaLnBrk="1" latinLnBrk="0" hangingPunct="1">
              <a:buNone/>
              <a:defRPr lang="zh-CN" altLang="en-US" sz="4800" kern="1200" dirty="0">
                <a:ln>
                  <a:solidFill>
                    <a:schemeClr val="accent1">
                      <a:lumMod val="60000"/>
                      <a:lumOff val="40000"/>
                      <a:alpha val="33000"/>
                    </a:schemeClr>
                  </a:solidFill>
                </a:ln>
                <a:noFill/>
                <a:latin typeface="+mn-lt"/>
                <a:ea typeface="+mn-ea"/>
                <a:cs typeface="+mn-ea"/>
              </a:defRPr>
            </a:lvl1pPr>
          </a:lstStyle>
          <a:p>
            <a:pPr lvl="0"/>
            <a:r>
              <a:rPr lang="en-US" altLang="zh-CN" dirty="0"/>
              <a:t>THERE</a:t>
            </a:r>
            <a:endParaRPr lang="zh-CN" altLang="en-US" dirty="0"/>
          </a:p>
        </p:txBody>
      </p:sp>
      <p:sp>
        <p:nvSpPr>
          <p:cNvPr id="27" name="文本占位符 47">
            <a:extLst>
              <a:ext uri="{FF2B5EF4-FFF2-40B4-BE49-F238E27FC236}">
                <a16:creationId xmlns:a16="http://schemas.microsoft.com/office/drawing/2014/main" id="{61F6BE3E-093A-165F-421D-5D86F7CD17BE}"/>
              </a:ext>
            </a:extLst>
          </p:cNvPr>
          <p:cNvSpPr>
            <a:spLocks noGrp="1"/>
          </p:cNvSpPr>
          <p:nvPr>
            <p:ph type="body" sz="quarter" idx="19" hasCustomPrompt="1"/>
          </p:nvPr>
        </p:nvSpPr>
        <p:spPr>
          <a:xfrm>
            <a:off x="9045293" y="2223421"/>
            <a:ext cx="2270173" cy="914400"/>
          </a:xfrm>
          <a:prstGeom prst="rect">
            <a:avLst/>
          </a:prstGeom>
        </p:spPr>
        <p:txBody>
          <a:bodyPr/>
          <a:lstStyle>
            <a:lvl1pPr marL="0" indent="0" algn="l" defTabSz="914400" rtl="0" eaLnBrk="1" latinLnBrk="0" hangingPunct="1">
              <a:buNone/>
              <a:defRPr lang="zh-CN" altLang="en-US" sz="4800" kern="1200" dirty="0">
                <a:ln>
                  <a:solidFill>
                    <a:schemeClr val="accent1">
                      <a:lumMod val="60000"/>
                      <a:lumOff val="40000"/>
                      <a:alpha val="33000"/>
                    </a:schemeClr>
                  </a:solidFill>
                </a:ln>
                <a:noFill/>
                <a:latin typeface="+mn-lt"/>
                <a:ea typeface="+mn-ea"/>
                <a:cs typeface="+mn-ea"/>
              </a:defRPr>
            </a:lvl1pPr>
          </a:lstStyle>
          <a:p>
            <a:pPr lvl="0"/>
            <a:r>
              <a:rPr lang="en-US" altLang="zh-CN" dirty="0"/>
              <a:t>FOUR</a:t>
            </a:r>
            <a:endParaRPr lang="zh-CN" altLang="en-US" dirty="0"/>
          </a:p>
        </p:txBody>
      </p:sp>
    </p:spTree>
    <p:extLst>
      <p:ext uri="{BB962C8B-B14F-4D97-AF65-F5344CB8AC3E}">
        <p14:creationId xmlns:p14="http://schemas.microsoft.com/office/powerpoint/2010/main" val="376959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BBCFA1F-73E5-4E35-64ED-514A3AC9518B}"/>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32"/>
                    </a14:imgEffect>
                  </a14:imgLayer>
                </a14:imgProps>
              </a:ext>
              <a:ext uri="{28A0092B-C50C-407E-A947-70E740481C1C}">
                <a14:useLocalDpi xmlns:a14="http://schemas.microsoft.com/office/drawing/2010/main"/>
              </a:ext>
            </a:extLst>
          </a:blip>
          <a:srcRect/>
          <a:stretch/>
        </p:blipFill>
        <p:spPr>
          <a:xfrm>
            <a:off x="9320409" y="317318"/>
            <a:ext cx="1960366" cy="2142792"/>
          </a:xfrm>
          <a:prstGeom prst="rect">
            <a:avLst/>
          </a:prstGeom>
        </p:spPr>
      </p:pic>
      <p:pic>
        <p:nvPicPr>
          <p:cNvPr id="5" name="图片 4">
            <a:extLst>
              <a:ext uri="{FF2B5EF4-FFF2-40B4-BE49-F238E27FC236}">
                <a16:creationId xmlns:a16="http://schemas.microsoft.com/office/drawing/2014/main" id="{2262F6A7-E388-C2BC-2F56-341505D89CE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a:xfrm flipH="1">
            <a:off x="-405" y="1677988"/>
            <a:ext cx="12192000" cy="3429000"/>
          </a:xfrm>
          <a:custGeom>
            <a:avLst/>
            <a:gdLst>
              <a:gd name="connsiteX0" fmla="*/ 12192000 w 12192000"/>
              <a:gd name="connsiteY0" fmla="*/ 0 h 3429000"/>
              <a:gd name="connsiteX1" fmla="*/ 0 w 12192000"/>
              <a:gd name="connsiteY1" fmla="*/ 0 h 3429000"/>
              <a:gd name="connsiteX2" fmla="*/ 0 w 12192000"/>
              <a:gd name="connsiteY2" fmla="*/ 3429000 h 3429000"/>
              <a:gd name="connsiteX3" fmla="*/ 1219200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12192000" y="0"/>
                </a:moveTo>
                <a:lnTo>
                  <a:pt x="0" y="0"/>
                </a:lnTo>
                <a:lnTo>
                  <a:pt x="0" y="3429000"/>
                </a:lnTo>
                <a:lnTo>
                  <a:pt x="12192000" y="3429000"/>
                </a:lnTo>
                <a:close/>
              </a:path>
            </a:pathLst>
          </a:custGeom>
        </p:spPr>
      </p:pic>
      <p:sp>
        <p:nvSpPr>
          <p:cNvPr id="6" name="矩形 5">
            <a:extLst>
              <a:ext uri="{FF2B5EF4-FFF2-40B4-BE49-F238E27FC236}">
                <a16:creationId xmlns:a16="http://schemas.microsoft.com/office/drawing/2014/main" id="{3712673D-5D3B-71A2-32F0-53746A48412C}"/>
              </a:ext>
            </a:extLst>
          </p:cNvPr>
          <p:cNvSpPr/>
          <p:nvPr userDrawn="1"/>
        </p:nvSpPr>
        <p:spPr>
          <a:xfrm>
            <a:off x="-810" y="1677988"/>
            <a:ext cx="12192405" cy="3429000"/>
          </a:xfrm>
          <a:prstGeom prst="rect">
            <a:avLst/>
          </a:prstGeom>
          <a:gradFill flip="none" rotWithShape="1">
            <a:gsLst>
              <a:gs pos="0">
                <a:schemeClr val="accent1">
                  <a:alpha val="96000"/>
                </a:schemeClr>
              </a:gs>
              <a:gs pos="100000">
                <a:schemeClr val="accent5">
                  <a:alpha val="64000"/>
                </a:schemeClr>
              </a:gs>
              <a:gs pos="59000">
                <a:schemeClr val="accent5">
                  <a:alpha val="89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a:extLst>
              <a:ext uri="{FF2B5EF4-FFF2-40B4-BE49-F238E27FC236}">
                <a16:creationId xmlns:a16="http://schemas.microsoft.com/office/drawing/2014/main" id="{951C211D-92E9-6EC8-CCEA-C7F70308DCD3}"/>
              </a:ext>
            </a:extLst>
          </p:cNvPr>
          <p:cNvSpPr/>
          <p:nvPr userDrawn="1"/>
        </p:nvSpPr>
        <p:spPr>
          <a:xfrm>
            <a:off x="7048082" y="1908166"/>
            <a:ext cx="415178" cy="415178"/>
          </a:xfrm>
          <a:prstGeom prst="ellipse">
            <a:avLst/>
          </a:prstGeom>
          <a:gradFill flip="none" rotWithShape="1">
            <a:gsLst>
              <a:gs pos="0">
                <a:schemeClr val="accent1">
                  <a:lumMod val="20000"/>
                  <a:lumOff val="80000"/>
                </a:schemeClr>
              </a:gs>
              <a:gs pos="89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a:extLst>
              <a:ext uri="{FF2B5EF4-FFF2-40B4-BE49-F238E27FC236}">
                <a16:creationId xmlns:a16="http://schemas.microsoft.com/office/drawing/2014/main" id="{F2FA94AF-363C-4207-6E1F-0E56AF0B86EF}"/>
              </a:ext>
            </a:extLst>
          </p:cNvPr>
          <p:cNvSpPr/>
          <p:nvPr userDrawn="1"/>
        </p:nvSpPr>
        <p:spPr>
          <a:xfrm>
            <a:off x="772476" y="4842269"/>
            <a:ext cx="810581" cy="810581"/>
          </a:xfrm>
          <a:prstGeom prst="ellipse">
            <a:avLst/>
          </a:prstGeom>
          <a:gradFill flip="none" rotWithShape="1">
            <a:gsLst>
              <a:gs pos="0">
                <a:schemeClr val="accent4">
                  <a:lumMod val="20000"/>
                  <a:lumOff val="80000"/>
                </a:schemeClr>
              </a:gs>
              <a:gs pos="86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占位符 11">
            <a:extLst>
              <a:ext uri="{FF2B5EF4-FFF2-40B4-BE49-F238E27FC236}">
                <a16:creationId xmlns:a16="http://schemas.microsoft.com/office/drawing/2014/main" id="{F6D84AB0-7A8C-0388-4AB8-57B37B41152D}"/>
              </a:ext>
            </a:extLst>
          </p:cNvPr>
          <p:cNvSpPr>
            <a:spLocks noGrp="1"/>
          </p:cNvSpPr>
          <p:nvPr>
            <p:ph type="body" sz="quarter" idx="10" hasCustomPrompt="1"/>
          </p:nvPr>
        </p:nvSpPr>
        <p:spPr>
          <a:xfrm>
            <a:off x="4713484" y="1658555"/>
            <a:ext cx="3315925" cy="914400"/>
          </a:xfrm>
          <a:prstGeom prst="rect">
            <a:avLst/>
          </a:prstGeom>
        </p:spPr>
        <p:txBody>
          <a:bodyPr/>
          <a:lstStyle>
            <a:lvl1pPr marL="0" indent="0" algn="l" defTabSz="914400" rtl="0" eaLnBrk="1" latinLnBrk="0" hangingPunct="1">
              <a:buNone/>
              <a:defRPr lang="zh-CN" altLang="en-US" sz="19900" kern="1200" dirty="0">
                <a:gradFill flip="none" rotWithShape="1">
                  <a:gsLst>
                    <a:gs pos="0">
                      <a:schemeClr val="bg1"/>
                    </a:gs>
                    <a:gs pos="76000">
                      <a:schemeClr val="accent5">
                        <a:lumMod val="40000"/>
                        <a:lumOff val="60000"/>
                        <a:alpha val="0"/>
                      </a:schemeClr>
                    </a:gs>
                    <a:gs pos="36000">
                      <a:schemeClr val="accent5">
                        <a:lumMod val="20000"/>
                        <a:lumOff val="80000"/>
                      </a:schemeClr>
                    </a:gs>
                  </a:gsLst>
                  <a:lin ang="5400000" scaled="1"/>
                  <a:tileRect/>
                </a:gradFill>
                <a:latin typeface="+mn-lt"/>
                <a:ea typeface="+mn-ea"/>
                <a:cs typeface="+mn-ea"/>
              </a:defRPr>
            </a:lvl1pPr>
          </a:lstStyle>
          <a:p>
            <a:pPr lvl="0"/>
            <a:r>
              <a:rPr lang="en-US" altLang="zh-CN" dirty="0"/>
              <a:t>00</a:t>
            </a:r>
            <a:endParaRPr lang="zh-CN" altLang="en-US" dirty="0"/>
          </a:p>
        </p:txBody>
      </p:sp>
      <p:sp>
        <p:nvSpPr>
          <p:cNvPr id="14" name="文本占位符 13">
            <a:extLst>
              <a:ext uri="{FF2B5EF4-FFF2-40B4-BE49-F238E27FC236}">
                <a16:creationId xmlns:a16="http://schemas.microsoft.com/office/drawing/2014/main" id="{67FF38AF-14DF-38A1-7217-23C28F5C87ED}"/>
              </a:ext>
            </a:extLst>
          </p:cNvPr>
          <p:cNvSpPr>
            <a:spLocks noGrp="1"/>
          </p:cNvSpPr>
          <p:nvPr>
            <p:ph type="body" sz="quarter" idx="11" hasCustomPrompt="1"/>
          </p:nvPr>
        </p:nvSpPr>
        <p:spPr>
          <a:xfrm>
            <a:off x="4713484" y="3565000"/>
            <a:ext cx="3124200" cy="914400"/>
          </a:xfrm>
          <a:prstGeom prst="rect">
            <a:avLst/>
          </a:prstGeom>
        </p:spPr>
        <p:txBody>
          <a:bodyPr/>
          <a:lstStyle>
            <a:lvl1pPr marL="0" indent="0" algn="l" defTabSz="914400" rtl="0" eaLnBrk="1" latinLnBrk="0" hangingPunct="1">
              <a:buNone/>
              <a:defRPr kumimoji="0" lang="zh-CN" altLang="en-US" sz="5400" b="0" i="0" u="none" strike="noStrike" kern="1200" cap="none" spc="0" normalizeH="0" baseline="0" dirty="0">
                <a:ln>
                  <a:noFill/>
                </a:ln>
                <a:solidFill>
                  <a:schemeClr val="bg1"/>
                </a:solidFill>
                <a:effectLst/>
                <a:uLnTx/>
                <a:uFillTx/>
                <a:latin typeface="+mn-lt"/>
                <a:ea typeface="+mn-ea"/>
                <a:cs typeface="+mn-ea"/>
              </a:defRPr>
            </a:lvl1pPr>
          </a:lstStyle>
          <a:p>
            <a:pPr lvl="0"/>
            <a:r>
              <a:rPr lang="zh-CN" altLang="en-US" dirty="0"/>
              <a:t>输入内容</a:t>
            </a:r>
          </a:p>
        </p:txBody>
      </p:sp>
      <p:sp>
        <p:nvSpPr>
          <p:cNvPr id="16" name="文本占位符 15">
            <a:extLst>
              <a:ext uri="{FF2B5EF4-FFF2-40B4-BE49-F238E27FC236}">
                <a16:creationId xmlns:a16="http://schemas.microsoft.com/office/drawing/2014/main" id="{DD75A4E0-71D3-7F8C-E4BF-E6B1DD1A6809}"/>
              </a:ext>
            </a:extLst>
          </p:cNvPr>
          <p:cNvSpPr>
            <a:spLocks noGrp="1"/>
          </p:cNvSpPr>
          <p:nvPr>
            <p:ph type="body" sz="quarter" idx="12" hasCustomPrompt="1"/>
          </p:nvPr>
        </p:nvSpPr>
        <p:spPr>
          <a:xfrm>
            <a:off x="-810" y="4842269"/>
            <a:ext cx="12192000" cy="1921553"/>
          </a:xfrm>
          <a:prstGeom prst="rect">
            <a:avLst/>
          </a:prstGeom>
        </p:spPr>
        <p:txBody>
          <a:bodyPr/>
          <a:lstStyle>
            <a:lvl1pPr marL="0" indent="0" algn="l" defTabSz="914400" rtl="0" eaLnBrk="1" latinLnBrk="0" hangingPunct="1">
              <a:buNone/>
              <a:defRPr lang="zh-CN" altLang="en-US" sz="16600" kern="1200" dirty="0">
                <a:ln>
                  <a:gradFill>
                    <a:gsLst>
                      <a:gs pos="0">
                        <a:schemeClr val="accent1">
                          <a:lumMod val="20000"/>
                          <a:lumOff val="80000"/>
                          <a:alpha val="24000"/>
                        </a:schemeClr>
                      </a:gs>
                      <a:gs pos="100000">
                        <a:schemeClr val="accent5">
                          <a:alpha val="18000"/>
                        </a:schemeClr>
                      </a:gs>
                    </a:gsLst>
                    <a:lin ang="5400000" scaled="1"/>
                  </a:gradFill>
                </a:ln>
                <a:noFill/>
                <a:latin typeface="+mn-lt"/>
                <a:ea typeface="+mn-ea"/>
                <a:cs typeface="+mn-ea"/>
              </a:defRPr>
            </a:lvl1pPr>
            <a:lvl5pPr>
              <a:defRPr/>
            </a:lvl5pPr>
          </a:lstStyle>
          <a:p>
            <a:pPr lvl="0"/>
            <a:r>
              <a:rPr lang="en-US" altLang="zh-CN" dirty="0"/>
              <a:t>THE FIRST</a:t>
            </a:r>
            <a:endParaRPr lang="zh-CN" altLang="en-US" dirty="0"/>
          </a:p>
        </p:txBody>
      </p:sp>
    </p:spTree>
    <p:extLst>
      <p:ext uri="{BB962C8B-B14F-4D97-AF65-F5344CB8AC3E}">
        <p14:creationId xmlns:p14="http://schemas.microsoft.com/office/powerpoint/2010/main" val="4085031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bg>
      <p:bgPr>
        <a:gradFill>
          <a:gsLst>
            <a:gs pos="100000">
              <a:schemeClr val="accent2">
                <a:lumMod val="40000"/>
                <a:lumOff val="60000"/>
              </a:schemeClr>
            </a:gs>
            <a:gs pos="46000">
              <a:schemeClr val="bg1"/>
            </a:gs>
          </a:gsLst>
          <a:lin ang="5400000" scaled="1"/>
        </a:gra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6A6D13-DA49-5D10-A220-B9ECD901E08D}"/>
              </a:ext>
            </a:extLst>
          </p:cNvPr>
          <p:cNvSpPr>
            <a:spLocks noGrp="1"/>
          </p:cNvSpPr>
          <p:nvPr>
            <p:ph type="title"/>
          </p:nvPr>
        </p:nvSpPr>
        <p:spPr>
          <a:xfrm>
            <a:off x="711200" y="492125"/>
            <a:ext cx="5257800" cy="561975"/>
          </a:xfrm>
          <a:prstGeom prst="rect">
            <a:avLst/>
          </a:prstGeom>
        </p:spPr>
        <p:txBody>
          <a:bodyPr/>
          <a:lstStyle>
            <a:lvl1pPr>
              <a:defRPr sz="3200"/>
            </a:lvl1pPr>
          </a:lstStyle>
          <a:p>
            <a:r>
              <a:rPr lang="zh-CN" altLang="en-US" dirty="0"/>
              <a:t>单击此处编辑母版标题样式</a:t>
            </a:r>
          </a:p>
        </p:txBody>
      </p:sp>
    </p:spTree>
    <p:extLst>
      <p:ext uri="{BB962C8B-B14F-4D97-AF65-F5344CB8AC3E}">
        <p14:creationId xmlns:p14="http://schemas.microsoft.com/office/powerpoint/2010/main" val="2262758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pic>
        <p:nvPicPr>
          <p:cNvPr id="3" name="图片 2" descr="一群人正在骑自行车&#10;&#10;描述已自动生成">
            <a:extLst>
              <a:ext uri="{FF2B5EF4-FFF2-40B4-BE49-F238E27FC236}">
                <a16:creationId xmlns:a16="http://schemas.microsoft.com/office/drawing/2014/main" id="{2908C471-3740-2F67-551A-C99A7951DC3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flipH="1">
            <a:off x="3416" y="-1"/>
            <a:ext cx="12188584" cy="6959601"/>
          </a:xfrm>
          <a:custGeom>
            <a:avLst/>
            <a:gdLst>
              <a:gd name="connsiteX0" fmla="*/ 12188584 w 12188584"/>
              <a:gd name="connsiteY0" fmla="*/ 0 h 6959601"/>
              <a:gd name="connsiteX1" fmla="*/ 0 w 12188584"/>
              <a:gd name="connsiteY1" fmla="*/ 0 h 6959601"/>
              <a:gd name="connsiteX2" fmla="*/ 0 w 12188584"/>
              <a:gd name="connsiteY2" fmla="*/ 6959601 h 6959601"/>
              <a:gd name="connsiteX3" fmla="*/ 12188584 w 12188584"/>
              <a:gd name="connsiteY3" fmla="*/ 6959601 h 6959601"/>
            </a:gdLst>
            <a:ahLst/>
            <a:cxnLst>
              <a:cxn ang="0">
                <a:pos x="connsiteX0" y="connsiteY0"/>
              </a:cxn>
              <a:cxn ang="0">
                <a:pos x="connsiteX1" y="connsiteY1"/>
              </a:cxn>
              <a:cxn ang="0">
                <a:pos x="connsiteX2" y="connsiteY2"/>
              </a:cxn>
              <a:cxn ang="0">
                <a:pos x="connsiteX3" y="connsiteY3"/>
              </a:cxn>
            </a:cxnLst>
            <a:rect l="l" t="t" r="r" b="b"/>
            <a:pathLst>
              <a:path w="12188584" h="6959601">
                <a:moveTo>
                  <a:pt x="12188584" y="0"/>
                </a:moveTo>
                <a:lnTo>
                  <a:pt x="0" y="0"/>
                </a:lnTo>
                <a:lnTo>
                  <a:pt x="0" y="6959601"/>
                </a:lnTo>
                <a:lnTo>
                  <a:pt x="12188584" y="6959601"/>
                </a:lnTo>
                <a:close/>
              </a:path>
            </a:pathLst>
          </a:custGeom>
        </p:spPr>
      </p:pic>
      <p:sp>
        <p:nvSpPr>
          <p:cNvPr id="4" name="矩形 3">
            <a:extLst>
              <a:ext uri="{FF2B5EF4-FFF2-40B4-BE49-F238E27FC236}">
                <a16:creationId xmlns:a16="http://schemas.microsoft.com/office/drawing/2014/main" id="{7CDCA7D5-2899-0808-A3FC-688577A4F4C3}"/>
              </a:ext>
            </a:extLst>
          </p:cNvPr>
          <p:cNvSpPr/>
          <p:nvPr userDrawn="1"/>
        </p:nvSpPr>
        <p:spPr>
          <a:xfrm>
            <a:off x="-17080" y="-9543"/>
            <a:ext cx="12188584" cy="6959601"/>
          </a:xfrm>
          <a:prstGeom prst="rect">
            <a:avLst/>
          </a:prstGeom>
          <a:gradFill flip="none" rotWithShape="1">
            <a:gsLst>
              <a:gs pos="0">
                <a:schemeClr val="accent1">
                  <a:alpha val="96000"/>
                </a:schemeClr>
              </a:gs>
              <a:gs pos="100000">
                <a:schemeClr val="accent5">
                  <a:alpha val="64000"/>
                </a:schemeClr>
              </a:gs>
              <a:gs pos="59000">
                <a:schemeClr val="accent5">
                  <a:alpha val="89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任意多边形: 形状 7">
            <a:extLst>
              <a:ext uri="{FF2B5EF4-FFF2-40B4-BE49-F238E27FC236}">
                <a16:creationId xmlns:a16="http://schemas.microsoft.com/office/drawing/2014/main" id="{FA64B68B-FAF8-2A13-FB72-0CE8B5CB63F8}"/>
              </a:ext>
            </a:extLst>
          </p:cNvPr>
          <p:cNvSpPr/>
          <p:nvPr userDrawn="1"/>
        </p:nvSpPr>
        <p:spPr>
          <a:xfrm>
            <a:off x="-10248" y="5701615"/>
            <a:ext cx="12195416" cy="1242816"/>
          </a:xfrm>
          <a:custGeom>
            <a:avLst/>
            <a:gdLst>
              <a:gd name="connsiteX0" fmla="*/ 12195416 w 12195416"/>
              <a:gd name="connsiteY0" fmla="*/ 0 h 1242816"/>
              <a:gd name="connsiteX1" fmla="*/ 12195416 w 12195416"/>
              <a:gd name="connsiteY1" fmla="*/ 1242816 h 1242816"/>
              <a:gd name="connsiteX2" fmla="*/ 0 w 12195416"/>
              <a:gd name="connsiteY2" fmla="*/ 1242816 h 1242816"/>
              <a:gd name="connsiteX3" fmla="*/ 0 w 12195416"/>
              <a:gd name="connsiteY3" fmla="*/ 561849 h 1242816"/>
              <a:gd name="connsiteX4" fmla="*/ 108175 w 12195416"/>
              <a:gd name="connsiteY4" fmla="*/ 504838 h 1242816"/>
              <a:gd name="connsiteX5" fmla="*/ 2562946 w 12195416"/>
              <a:gd name="connsiteY5" fmla="*/ 75915 h 1242816"/>
              <a:gd name="connsiteX6" fmla="*/ 8912946 w 12195416"/>
              <a:gd name="connsiteY6" fmla="*/ 926815 h 124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5416" h="1242816">
                <a:moveTo>
                  <a:pt x="12195416" y="0"/>
                </a:moveTo>
                <a:lnTo>
                  <a:pt x="12195416" y="1242816"/>
                </a:lnTo>
                <a:lnTo>
                  <a:pt x="0" y="1242816"/>
                </a:lnTo>
                <a:lnTo>
                  <a:pt x="0" y="561849"/>
                </a:lnTo>
                <a:lnTo>
                  <a:pt x="108175" y="504838"/>
                </a:lnTo>
                <a:cubicBezTo>
                  <a:pt x="656756" y="243397"/>
                  <a:pt x="1400896" y="58453"/>
                  <a:pt x="2562946" y="75915"/>
                </a:cubicBezTo>
                <a:cubicBezTo>
                  <a:pt x="4112346" y="99198"/>
                  <a:pt x="7473614" y="1333215"/>
                  <a:pt x="8912946" y="92681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9" name="任意多边形: 形状 8">
            <a:extLst>
              <a:ext uri="{FF2B5EF4-FFF2-40B4-BE49-F238E27FC236}">
                <a16:creationId xmlns:a16="http://schemas.microsoft.com/office/drawing/2014/main" id="{235633D9-C7E2-9C48-13FD-4C7EDF983183}"/>
              </a:ext>
            </a:extLst>
          </p:cNvPr>
          <p:cNvSpPr/>
          <p:nvPr userDrawn="1"/>
        </p:nvSpPr>
        <p:spPr>
          <a:xfrm>
            <a:off x="-17080" y="5871209"/>
            <a:ext cx="12209080" cy="1073222"/>
          </a:xfrm>
          <a:custGeom>
            <a:avLst/>
            <a:gdLst>
              <a:gd name="connsiteX0" fmla="*/ 12209080 w 12209080"/>
              <a:gd name="connsiteY0" fmla="*/ 0 h 1073222"/>
              <a:gd name="connsiteX1" fmla="*/ 12209080 w 12209080"/>
              <a:gd name="connsiteY1" fmla="*/ 1073222 h 1073222"/>
              <a:gd name="connsiteX2" fmla="*/ 0 w 12209080"/>
              <a:gd name="connsiteY2" fmla="*/ 1073222 h 1073222"/>
              <a:gd name="connsiteX3" fmla="*/ 0 w 12209080"/>
              <a:gd name="connsiteY3" fmla="*/ 567380 h 1073222"/>
              <a:gd name="connsiteX4" fmla="*/ 115008 w 12209080"/>
              <a:gd name="connsiteY4" fmla="*/ 506767 h 1073222"/>
              <a:gd name="connsiteX5" fmla="*/ 2569779 w 12209080"/>
              <a:gd name="connsiteY5" fmla="*/ 77844 h 1073222"/>
              <a:gd name="connsiteX6" fmla="*/ 8919779 w 12209080"/>
              <a:gd name="connsiteY6" fmla="*/ 928744 h 107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9080" h="1073222">
                <a:moveTo>
                  <a:pt x="12209080" y="0"/>
                </a:moveTo>
                <a:lnTo>
                  <a:pt x="12209080" y="1073222"/>
                </a:lnTo>
                <a:lnTo>
                  <a:pt x="0" y="1073222"/>
                </a:lnTo>
                <a:lnTo>
                  <a:pt x="0" y="567380"/>
                </a:lnTo>
                <a:lnTo>
                  <a:pt x="115008" y="506767"/>
                </a:lnTo>
                <a:cubicBezTo>
                  <a:pt x="663589" y="245326"/>
                  <a:pt x="1407729" y="60382"/>
                  <a:pt x="2569779" y="77844"/>
                </a:cubicBezTo>
                <a:cubicBezTo>
                  <a:pt x="4119179" y="101127"/>
                  <a:pt x="7480446" y="1335144"/>
                  <a:pt x="8919779" y="928744"/>
                </a:cubicBezTo>
                <a:close/>
              </a:path>
            </a:pathLst>
          </a:custGeom>
          <a:gradFill>
            <a:gsLst>
              <a:gs pos="0">
                <a:schemeClr val="accent1">
                  <a:lumMod val="20000"/>
                  <a:lumOff val="80000"/>
                </a:schemeClr>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10" name="图片 9">
            <a:extLst>
              <a:ext uri="{FF2B5EF4-FFF2-40B4-BE49-F238E27FC236}">
                <a16:creationId xmlns:a16="http://schemas.microsoft.com/office/drawing/2014/main" id="{F986C2FC-0DB4-9746-2A7F-8183058A265E}"/>
              </a:ext>
            </a:extLst>
          </p:cNvPr>
          <p:cNvPicPr>
            <a:picLocks noChangeAspect="1"/>
          </p:cNvPicPr>
          <p:nvPr userDrawn="1"/>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131337" y="5947777"/>
            <a:ext cx="12188584" cy="1021365"/>
          </a:xfrm>
          <a:custGeom>
            <a:avLst/>
            <a:gdLst>
              <a:gd name="connsiteX0" fmla="*/ 12188584 w 12188584"/>
              <a:gd name="connsiteY0" fmla="*/ 0 h 1021365"/>
              <a:gd name="connsiteX1" fmla="*/ 12188584 w 12188584"/>
              <a:gd name="connsiteY1" fmla="*/ 1021365 h 1021365"/>
              <a:gd name="connsiteX2" fmla="*/ 0 w 12188584"/>
              <a:gd name="connsiteY2" fmla="*/ 1021365 h 1021365"/>
              <a:gd name="connsiteX3" fmla="*/ 0 w 12188584"/>
              <a:gd name="connsiteY3" fmla="*/ 558249 h 1021365"/>
              <a:gd name="connsiteX4" fmla="*/ 101343 w 12188584"/>
              <a:gd name="connsiteY4" fmla="*/ 504838 h 1021365"/>
              <a:gd name="connsiteX5" fmla="*/ 2556114 w 12188584"/>
              <a:gd name="connsiteY5" fmla="*/ 75915 h 1021365"/>
              <a:gd name="connsiteX6" fmla="*/ 8906114 w 12188584"/>
              <a:gd name="connsiteY6" fmla="*/ 926815 h 102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584" h="1021365">
                <a:moveTo>
                  <a:pt x="12188584" y="0"/>
                </a:moveTo>
                <a:lnTo>
                  <a:pt x="12188584" y="1021365"/>
                </a:lnTo>
                <a:lnTo>
                  <a:pt x="0" y="1021365"/>
                </a:lnTo>
                <a:lnTo>
                  <a:pt x="0" y="558249"/>
                </a:lnTo>
                <a:lnTo>
                  <a:pt x="101343" y="504838"/>
                </a:lnTo>
                <a:cubicBezTo>
                  <a:pt x="649924" y="243397"/>
                  <a:pt x="1394064" y="58453"/>
                  <a:pt x="2556114" y="75915"/>
                </a:cubicBezTo>
                <a:cubicBezTo>
                  <a:pt x="4105514" y="99198"/>
                  <a:pt x="7466781" y="1333215"/>
                  <a:pt x="8906114" y="926815"/>
                </a:cubicBezTo>
                <a:close/>
              </a:path>
            </a:pathLst>
          </a:custGeom>
        </p:spPr>
      </p:pic>
      <p:sp>
        <p:nvSpPr>
          <p:cNvPr id="2" name="标题 1">
            <a:extLst>
              <a:ext uri="{FF2B5EF4-FFF2-40B4-BE49-F238E27FC236}">
                <a16:creationId xmlns:a16="http://schemas.microsoft.com/office/drawing/2014/main" id="{9755FCF6-81AA-CDA9-F9F7-7407D0BE83A8}"/>
              </a:ext>
            </a:extLst>
          </p:cNvPr>
          <p:cNvSpPr>
            <a:spLocks noGrp="1"/>
          </p:cNvSpPr>
          <p:nvPr>
            <p:ph type="title"/>
          </p:nvPr>
        </p:nvSpPr>
        <p:spPr>
          <a:xfrm>
            <a:off x="2260600" y="2574925"/>
            <a:ext cx="10515600" cy="1325563"/>
          </a:xfrm>
          <a:prstGeom prst="rect">
            <a:avLst/>
          </a:prstGeom>
        </p:spPr>
        <p:txBody>
          <a:bodyPr/>
          <a:lstStyle/>
          <a:p>
            <a:r>
              <a:rPr lang="zh-CN" altLang="en-US" dirty="0"/>
              <a:t>单击此处编辑母版标题样式</a:t>
            </a:r>
          </a:p>
        </p:txBody>
      </p:sp>
    </p:spTree>
    <p:extLst>
      <p:ext uri="{BB962C8B-B14F-4D97-AF65-F5344CB8AC3E}">
        <p14:creationId xmlns:p14="http://schemas.microsoft.com/office/powerpoint/2010/main" val="10197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5646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977311"/>
      </p:ext>
    </p:extLst>
  </p:cSld>
  <p:clrMap bg1="lt1" tx1="dk1" bg2="lt2" tx2="dk2" accent1="accent1" accent2="accent2" accent3="accent3" accent4="accent4" accent5="accent5" accent6="accent6" hlink="hlink" folHlink="folHlink"/>
  <p:sldLayoutIdLst>
    <p:sldLayoutId id="2147483685" r:id="rId1"/>
    <p:sldLayoutId id="2147483712" r:id="rId2"/>
    <p:sldLayoutId id="2147483713" r:id="rId3"/>
    <p:sldLayoutId id="2147483715" r:id="rId4"/>
    <p:sldLayoutId id="2147483717" r:id="rId5"/>
    <p:sldLayoutId id="214748368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4.pn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4.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6.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3.wdp"/><Relationship Id="rId7"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0.jpeg"/><Relationship Id="rId11" Type="http://schemas.microsoft.com/office/2007/relationships/hdphoto" Target="../media/hdphoto4.wdp"/><Relationship Id="rId5" Type="http://schemas.openxmlformats.org/officeDocument/2006/relationships/image" Target="../media/image29.jpeg"/><Relationship Id="rId10" Type="http://schemas.openxmlformats.org/officeDocument/2006/relationships/image" Target="../media/image4.png"/><Relationship Id="rId4" Type="http://schemas.openxmlformats.org/officeDocument/2006/relationships/image" Target="../media/image28.jpeg"/><Relationship Id="rId9"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chart" Target="../charts/chart5.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hart" Target="../charts/chart6.xml"/><Relationship Id="rId2" Type="http://schemas.openxmlformats.org/officeDocument/2006/relationships/image" Target="../media/image34.jpeg"/><Relationship Id="rId1" Type="http://schemas.openxmlformats.org/officeDocument/2006/relationships/slideLayout" Target="../slideLayouts/slideLayout6.xml"/><Relationship Id="rId6" Type="http://schemas.microsoft.com/office/2007/relationships/hdphoto" Target="../media/hdphoto13.wdp"/><Relationship Id="rId5" Type="http://schemas.openxmlformats.org/officeDocument/2006/relationships/image" Target="../media/image27.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3.sv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6.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7.sv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microsoft.com/office/2007/relationships/hdphoto" Target="../media/hdphoto13.wdp"/><Relationship Id="rId7"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43.jpeg"/><Relationship Id="rId4" Type="http://schemas.openxmlformats.org/officeDocument/2006/relationships/image" Target="../media/image17.jpeg"/><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一群人正在骑自行车&#10;&#10;描述已自动生成">
            <a:extLst>
              <a:ext uri="{FF2B5EF4-FFF2-40B4-BE49-F238E27FC236}">
                <a16:creationId xmlns:a16="http://schemas.microsoft.com/office/drawing/2014/main" id="{D8E7A51A-5DC0-5E56-3023-50E63266E57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a:xfrm flipH="1">
            <a:off x="3416" y="-1"/>
            <a:ext cx="12188584" cy="6944432"/>
          </a:xfrm>
          <a:custGeom>
            <a:avLst/>
            <a:gdLst>
              <a:gd name="connsiteX0" fmla="*/ 12188584 w 12188584"/>
              <a:gd name="connsiteY0" fmla="*/ 0 h 6944432"/>
              <a:gd name="connsiteX1" fmla="*/ 0 w 12188584"/>
              <a:gd name="connsiteY1" fmla="*/ 0 h 6944432"/>
              <a:gd name="connsiteX2" fmla="*/ 0 w 12188584"/>
              <a:gd name="connsiteY2" fmla="*/ 6944432 h 6944432"/>
              <a:gd name="connsiteX3" fmla="*/ 12188584 w 12188584"/>
              <a:gd name="connsiteY3" fmla="*/ 6944432 h 6944432"/>
            </a:gdLst>
            <a:ahLst/>
            <a:cxnLst>
              <a:cxn ang="0">
                <a:pos x="connsiteX0" y="connsiteY0"/>
              </a:cxn>
              <a:cxn ang="0">
                <a:pos x="connsiteX1" y="connsiteY1"/>
              </a:cxn>
              <a:cxn ang="0">
                <a:pos x="connsiteX2" y="connsiteY2"/>
              </a:cxn>
              <a:cxn ang="0">
                <a:pos x="connsiteX3" y="connsiteY3"/>
              </a:cxn>
            </a:cxnLst>
            <a:rect l="l" t="t" r="r" b="b"/>
            <a:pathLst>
              <a:path w="12188584" h="6944432">
                <a:moveTo>
                  <a:pt x="12188584" y="0"/>
                </a:moveTo>
                <a:lnTo>
                  <a:pt x="0" y="0"/>
                </a:lnTo>
                <a:lnTo>
                  <a:pt x="0" y="6944432"/>
                </a:lnTo>
                <a:lnTo>
                  <a:pt x="12188584" y="6944432"/>
                </a:lnTo>
                <a:close/>
              </a:path>
            </a:pathLst>
          </a:custGeom>
        </p:spPr>
      </p:pic>
      <p:sp>
        <p:nvSpPr>
          <p:cNvPr id="7" name="矩形 6">
            <a:extLst>
              <a:ext uri="{FF2B5EF4-FFF2-40B4-BE49-F238E27FC236}">
                <a16:creationId xmlns:a16="http://schemas.microsoft.com/office/drawing/2014/main" id="{C70FC03B-6504-9B53-D007-3F2F8BDCBF68}"/>
              </a:ext>
            </a:extLst>
          </p:cNvPr>
          <p:cNvSpPr/>
          <p:nvPr/>
        </p:nvSpPr>
        <p:spPr>
          <a:xfrm>
            <a:off x="0" y="-1"/>
            <a:ext cx="12188584" cy="6959601"/>
          </a:xfrm>
          <a:prstGeom prst="rect">
            <a:avLst/>
          </a:prstGeom>
          <a:gradFill flip="none" rotWithShape="1">
            <a:gsLst>
              <a:gs pos="0">
                <a:schemeClr val="accent1">
                  <a:alpha val="96000"/>
                </a:schemeClr>
              </a:gs>
              <a:gs pos="100000">
                <a:schemeClr val="accent5">
                  <a:alpha val="64000"/>
                </a:schemeClr>
              </a:gs>
              <a:gs pos="59000">
                <a:schemeClr val="accent5">
                  <a:alpha val="89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文本框 3">
            <a:extLst>
              <a:ext uri="{FF2B5EF4-FFF2-40B4-BE49-F238E27FC236}">
                <a16:creationId xmlns:a16="http://schemas.microsoft.com/office/drawing/2014/main" id="{85B75ACB-31CA-8655-0BD8-459BD933C452}"/>
              </a:ext>
            </a:extLst>
          </p:cNvPr>
          <p:cNvSpPr txBox="1"/>
          <p:nvPr/>
        </p:nvSpPr>
        <p:spPr>
          <a:xfrm>
            <a:off x="666269" y="1593908"/>
            <a:ext cx="5724644" cy="2308324"/>
          </a:xfrm>
          <a:prstGeom prst="rect">
            <a:avLst/>
          </a:prstGeom>
          <a:noFill/>
        </p:spPr>
        <p:txBody>
          <a:bodyPr wrap="none" rtlCol="0">
            <a:noAutofit/>
          </a:bodyPr>
          <a:lstStyle/>
          <a:p>
            <a:r>
              <a:rPr lang="zh-CN" altLang="en-US" sz="7200" dirty="0">
                <a:solidFill>
                  <a:schemeClr val="bg1"/>
                </a:solidFill>
                <a:cs typeface="+mn-ea"/>
                <a:sym typeface="+mn-lt"/>
              </a:rPr>
              <a:t>黄橙色时尚</a:t>
            </a:r>
            <a:endParaRPr lang="en-US" altLang="zh-CN" sz="7200" dirty="0">
              <a:solidFill>
                <a:schemeClr val="bg1"/>
              </a:solidFill>
              <a:cs typeface="+mn-ea"/>
              <a:sym typeface="+mn-lt"/>
            </a:endParaRPr>
          </a:p>
          <a:p>
            <a:r>
              <a:rPr lang="zh-CN" altLang="en-US" sz="7200" dirty="0">
                <a:solidFill>
                  <a:schemeClr val="bg1"/>
                </a:solidFill>
                <a:cs typeface="+mn-ea"/>
                <a:sym typeface="+mn-lt"/>
              </a:rPr>
              <a:t>运动行业报告</a:t>
            </a:r>
          </a:p>
        </p:txBody>
      </p:sp>
      <p:sp>
        <p:nvSpPr>
          <p:cNvPr id="19" name="文本框 18">
            <a:extLst>
              <a:ext uri="{FF2B5EF4-FFF2-40B4-BE49-F238E27FC236}">
                <a16:creationId xmlns:a16="http://schemas.microsoft.com/office/drawing/2014/main" id="{DE82B0BB-C5FE-6644-1368-F382C6F77EB8}"/>
              </a:ext>
            </a:extLst>
          </p:cNvPr>
          <p:cNvSpPr txBox="1"/>
          <p:nvPr/>
        </p:nvSpPr>
        <p:spPr>
          <a:xfrm>
            <a:off x="666269" y="-56534"/>
            <a:ext cx="5307863" cy="2215991"/>
          </a:xfrm>
          <a:prstGeom prst="rect">
            <a:avLst/>
          </a:prstGeom>
          <a:noFill/>
        </p:spPr>
        <p:txBody>
          <a:bodyPr wrap="none" rtlCol="0">
            <a:noAutofit/>
          </a:bodyPr>
          <a:lstStyle/>
          <a:p>
            <a:r>
              <a:rPr lang="en-US" altLang="zh-CN" sz="13800" dirty="0">
                <a:ln>
                  <a:solidFill>
                    <a:schemeClr val="accent1">
                      <a:lumMod val="20000"/>
                      <a:lumOff val="80000"/>
                      <a:alpha val="20000"/>
                    </a:schemeClr>
                  </a:solidFill>
                </a:ln>
                <a:noFill/>
                <a:cs typeface="+mn-ea"/>
                <a:sym typeface="+mn-lt"/>
              </a:rPr>
              <a:t>20XX</a:t>
            </a:r>
            <a:endParaRPr lang="zh-CN" altLang="en-US" sz="13800" dirty="0">
              <a:ln>
                <a:solidFill>
                  <a:schemeClr val="accent1">
                    <a:lumMod val="20000"/>
                    <a:lumOff val="80000"/>
                    <a:alpha val="20000"/>
                  </a:schemeClr>
                </a:solidFill>
              </a:ln>
              <a:noFill/>
              <a:cs typeface="+mn-ea"/>
              <a:sym typeface="+mn-lt"/>
            </a:endParaRPr>
          </a:p>
        </p:txBody>
      </p:sp>
      <p:sp>
        <p:nvSpPr>
          <p:cNvPr id="21" name="文本框 20">
            <a:extLst>
              <a:ext uri="{FF2B5EF4-FFF2-40B4-BE49-F238E27FC236}">
                <a16:creationId xmlns:a16="http://schemas.microsoft.com/office/drawing/2014/main" id="{A55B619E-D327-3007-04D0-EDAF4EB3E19C}"/>
              </a:ext>
            </a:extLst>
          </p:cNvPr>
          <p:cNvSpPr txBox="1"/>
          <p:nvPr/>
        </p:nvSpPr>
        <p:spPr>
          <a:xfrm>
            <a:off x="781050" y="3902232"/>
            <a:ext cx="3308350" cy="369332"/>
          </a:xfrm>
          <a:prstGeom prst="rect">
            <a:avLst/>
          </a:prstGeom>
          <a:noFill/>
        </p:spPr>
        <p:txBody>
          <a:bodyPr wrap="square">
            <a:noAutofit/>
          </a:bodyPr>
          <a:lstStyle/>
          <a:p>
            <a:r>
              <a:rPr lang="zh-CN" altLang="en-US" dirty="0">
                <a:solidFill>
                  <a:schemeClr val="bg1"/>
                </a:solidFill>
                <a:cs typeface="+mn-ea"/>
                <a:sym typeface="+mn-lt"/>
              </a:rPr>
              <a:t>Yellow Sports Industry Report</a:t>
            </a:r>
          </a:p>
        </p:txBody>
      </p:sp>
      <p:sp>
        <p:nvSpPr>
          <p:cNvPr id="22" name="矩形: 圆角 21">
            <a:extLst>
              <a:ext uri="{FF2B5EF4-FFF2-40B4-BE49-F238E27FC236}">
                <a16:creationId xmlns:a16="http://schemas.microsoft.com/office/drawing/2014/main" id="{2C811770-9D96-8ACB-425E-BFAC0AB496AE}"/>
              </a:ext>
            </a:extLst>
          </p:cNvPr>
          <p:cNvSpPr/>
          <p:nvPr/>
        </p:nvSpPr>
        <p:spPr>
          <a:xfrm>
            <a:off x="781050" y="4596891"/>
            <a:ext cx="2868083" cy="54085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cs typeface="+mn-ea"/>
                <a:sym typeface="+mn-lt"/>
              </a:rPr>
              <a:t>报告人：</a:t>
            </a:r>
            <a:r>
              <a:rPr lang="en-US" altLang="zh-CN" dirty="0" err="1">
                <a:cs typeface="+mn-ea"/>
                <a:sym typeface="+mn-lt"/>
              </a:rPr>
              <a:t>OfficePLUS</a:t>
            </a:r>
            <a:endParaRPr lang="zh-CN" altLang="en-US" dirty="0">
              <a:cs typeface="+mn-ea"/>
              <a:sym typeface="+mn-lt"/>
            </a:endParaRPr>
          </a:p>
        </p:txBody>
      </p:sp>
      <p:sp>
        <p:nvSpPr>
          <p:cNvPr id="30" name="任意多边形: 形状 29">
            <a:extLst>
              <a:ext uri="{FF2B5EF4-FFF2-40B4-BE49-F238E27FC236}">
                <a16:creationId xmlns:a16="http://schemas.microsoft.com/office/drawing/2014/main" id="{D895EB70-0750-9CA2-C574-D9276ACEA63F}"/>
              </a:ext>
            </a:extLst>
          </p:cNvPr>
          <p:cNvSpPr/>
          <p:nvPr/>
        </p:nvSpPr>
        <p:spPr>
          <a:xfrm>
            <a:off x="-10248" y="5701615"/>
            <a:ext cx="12195416" cy="1242816"/>
          </a:xfrm>
          <a:custGeom>
            <a:avLst/>
            <a:gdLst>
              <a:gd name="connsiteX0" fmla="*/ 12195416 w 12195416"/>
              <a:gd name="connsiteY0" fmla="*/ 0 h 1242816"/>
              <a:gd name="connsiteX1" fmla="*/ 12195416 w 12195416"/>
              <a:gd name="connsiteY1" fmla="*/ 1242816 h 1242816"/>
              <a:gd name="connsiteX2" fmla="*/ 0 w 12195416"/>
              <a:gd name="connsiteY2" fmla="*/ 1242816 h 1242816"/>
              <a:gd name="connsiteX3" fmla="*/ 0 w 12195416"/>
              <a:gd name="connsiteY3" fmla="*/ 561849 h 1242816"/>
              <a:gd name="connsiteX4" fmla="*/ 108175 w 12195416"/>
              <a:gd name="connsiteY4" fmla="*/ 504838 h 1242816"/>
              <a:gd name="connsiteX5" fmla="*/ 2562946 w 12195416"/>
              <a:gd name="connsiteY5" fmla="*/ 75915 h 1242816"/>
              <a:gd name="connsiteX6" fmla="*/ 8912946 w 12195416"/>
              <a:gd name="connsiteY6" fmla="*/ 926815 h 124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5416" h="1242816">
                <a:moveTo>
                  <a:pt x="12195416" y="0"/>
                </a:moveTo>
                <a:lnTo>
                  <a:pt x="12195416" y="1242816"/>
                </a:lnTo>
                <a:lnTo>
                  <a:pt x="0" y="1242816"/>
                </a:lnTo>
                <a:lnTo>
                  <a:pt x="0" y="561849"/>
                </a:lnTo>
                <a:lnTo>
                  <a:pt x="108175" y="504838"/>
                </a:lnTo>
                <a:cubicBezTo>
                  <a:pt x="656756" y="243397"/>
                  <a:pt x="1400896" y="58453"/>
                  <a:pt x="2562946" y="75915"/>
                </a:cubicBezTo>
                <a:cubicBezTo>
                  <a:pt x="4112346" y="99198"/>
                  <a:pt x="7473614" y="1333215"/>
                  <a:pt x="8912946" y="92681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1" name="任意多边形: 形状 30">
            <a:extLst>
              <a:ext uri="{FF2B5EF4-FFF2-40B4-BE49-F238E27FC236}">
                <a16:creationId xmlns:a16="http://schemas.microsoft.com/office/drawing/2014/main" id="{050F4A54-E689-23F3-3491-234C4DDA644F}"/>
              </a:ext>
            </a:extLst>
          </p:cNvPr>
          <p:cNvSpPr/>
          <p:nvPr/>
        </p:nvSpPr>
        <p:spPr>
          <a:xfrm>
            <a:off x="-17080" y="5871209"/>
            <a:ext cx="12209080" cy="1073222"/>
          </a:xfrm>
          <a:custGeom>
            <a:avLst/>
            <a:gdLst>
              <a:gd name="connsiteX0" fmla="*/ 12209080 w 12209080"/>
              <a:gd name="connsiteY0" fmla="*/ 0 h 1073222"/>
              <a:gd name="connsiteX1" fmla="*/ 12209080 w 12209080"/>
              <a:gd name="connsiteY1" fmla="*/ 1073222 h 1073222"/>
              <a:gd name="connsiteX2" fmla="*/ 0 w 12209080"/>
              <a:gd name="connsiteY2" fmla="*/ 1073222 h 1073222"/>
              <a:gd name="connsiteX3" fmla="*/ 0 w 12209080"/>
              <a:gd name="connsiteY3" fmla="*/ 567380 h 1073222"/>
              <a:gd name="connsiteX4" fmla="*/ 115008 w 12209080"/>
              <a:gd name="connsiteY4" fmla="*/ 506767 h 1073222"/>
              <a:gd name="connsiteX5" fmla="*/ 2569779 w 12209080"/>
              <a:gd name="connsiteY5" fmla="*/ 77844 h 1073222"/>
              <a:gd name="connsiteX6" fmla="*/ 8919779 w 12209080"/>
              <a:gd name="connsiteY6" fmla="*/ 928744 h 107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9080" h="1073222">
                <a:moveTo>
                  <a:pt x="12209080" y="0"/>
                </a:moveTo>
                <a:lnTo>
                  <a:pt x="12209080" y="1073222"/>
                </a:lnTo>
                <a:lnTo>
                  <a:pt x="0" y="1073222"/>
                </a:lnTo>
                <a:lnTo>
                  <a:pt x="0" y="567380"/>
                </a:lnTo>
                <a:lnTo>
                  <a:pt x="115008" y="506767"/>
                </a:lnTo>
                <a:cubicBezTo>
                  <a:pt x="663589" y="245326"/>
                  <a:pt x="1407729" y="60382"/>
                  <a:pt x="2569779" y="77844"/>
                </a:cubicBezTo>
                <a:cubicBezTo>
                  <a:pt x="4119179" y="101127"/>
                  <a:pt x="7480446" y="1335144"/>
                  <a:pt x="8919779" y="928744"/>
                </a:cubicBezTo>
                <a:close/>
              </a:path>
            </a:pathLst>
          </a:custGeom>
          <a:gradFill>
            <a:gsLst>
              <a:gs pos="0">
                <a:schemeClr val="accent1">
                  <a:lumMod val="20000"/>
                  <a:lumOff val="80000"/>
                </a:schemeClr>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29" name="图片 28">
            <a:extLst>
              <a:ext uri="{FF2B5EF4-FFF2-40B4-BE49-F238E27FC236}">
                <a16:creationId xmlns:a16="http://schemas.microsoft.com/office/drawing/2014/main" id="{DF2510F2-57B0-9447-4C60-D998A3A528A3}"/>
              </a:ext>
            </a:extLst>
          </p:cNvPr>
          <p:cNvPicPr>
            <a:picLocks noChangeAspect="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131337" y="5947777"/>
            <a:ext cx="12188584" cy="1021365"/>
          </a:xfrm>
          <a:custGeom>
            <a:avLst/>
            <a:gdLst>
              <a:gd name="connsiteX0" fmla="*/ 12188584 w 12188584"/>
              <a:gd name="connsiteY0" fmla="*/ 0 h 1021365"/>
              <a:gd name="connsiteX1" fmla="*/ 12188584 w 12188584"/>
              <a:gd name="connsiteY1" fmla="*/ 1021365 h 1021365"/>
              <a:gd name="connsiteX2" fmla="*/ 0 w 12188584"/>
              <a:gd name="connsiteY2" fmla="*/ 1021365 h 1021365"/>
              <a:gd name="connsiteX3" fmla="*/ 0 w 12188584"/>
              <a:gd name="connsiteY3" fmla="*/ 558249 h 1021365"/>
              <a:gd name="connsiteX4" fmla="*/ 101343 w 12188584"/>
              <a:gd name="connsiteY4" fmla="*/ 504838 h 1021365"/>
              <a:gd name="connsiteX5" fmla="*/ 2556114 w 12188584"/>
              <a:gd name="connsiteY5" fmla="*/ 75915 h 1021365"/>
              <a:gd name="connsiteX6" fmla="*/ 8906114 w 12188584"/>
              <a:gd name="connsiteY6" fmla="*/ 926815 h 102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584" h="1021365">
                <a:moveTo>
                  <a:pt x="12188584" y="0"/>
                </a:moveTo>
                <a:lnTo>
                  <a:pt x="12188584" y="1021365"/>
                </a:lnTo>
                <a:lnTo>
                  <a:pt x="0" y="1021365"/>
                </a:lnTo>
                <a:lnTo>
                  <a:pt x="0" y="558249"/>
                </a:lnTo>
                <a:lnTo>
                  <a:pt x="101343" y="504838"/>
                </a:lnTo>
                <a:cubicBezTo>
                  <a:pt x="649924" y="243397"/>
                  <a:pt x="1394064" y="58453"/>
                  <a:pt x="2556114" y="75915"/>
                </a:cubicBezTo>
                <a:cubicBezTo>
                  <a:pt x="4105514" y="99198"/>
                  <a:pt x="7466781" y="1333215"/>
                  <a:pt x="8906114" y="926815"/>
                </a:cubicBezTo>
                <a:close/>
              </a:path>
            </a:pathLst>
          </a:custGeom>
        </p:spPr>
      </p:pic>
    </p:spTree>
    <p:custDataLst>
      <p:tags r:id="rId1"/>
    </p:custDataLst>
    <p:extLst>
      <p:ext uri="{BB962C8B-B14F-4D97-AF65-F5344CB8AC3E}">
        <p14:creationId xmlns:p14="http://schemas.microsoft.com/office/powerpoint/2010/main" val="4184461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lumMod val="40000"/>
                <a:lumOff val="60000"/>
              </a:schemeClr>
            </a:gs>
            <a:gs pos="46000">
              <a:schemeClr val="bg1"/>
            </a:gs>
          </a:gsLst>
          <a:lin ang="5400000" scaled="1"/>
        </a:gra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2142E39-FD93-6538-E9E2-68026047409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radius="32"/>
                    </a14:imgEffect>
                  </a14:imgLayer>
                </a14:imgProps>
              </a:ext>
              <a:ext uri="{28A0092B-C50C-407E-A947-70E740481C1C}">
                <a14:useLocalDpi xmlns:a14="http://schemas.microsoft.com/office/drawing/2010/main"/>
              </a:ext>
            </a:extLst>
          </a:blip>
          <a:srcRect/>
          <a:stretch/>
        </p:blipFill>
        <p:spPr>
          <a:xfrm>
            <a:off x="10231634" y="-50313"/>
            <a:ext cx="1960366" cy="2142792"/>
          </a:xfrm>
          <a:prstGeom prst="rect">
            <a:avLst/>
          </a:prstGeom>
        </p:spPr>
      </p:pic>
      <p:sp>
        <p:nvSpPr>
          <p:cNvPr id="15" name="椭圆 14">
            <a:extLst>
              <a:ext uri="{FF2B5EF4-FFF2-40B4-BE49-F238E27FC236}">
                <a16:creationId xmlns:a16="http://schemas.microsoft.com/office/drawing/2014/main" id="{697FAB0A-6218-9CC9-8BFC-2F70AA2407A9}"/>
              </a:ext>
            </a:extLst>
          </p:cNvPr>
          <p:cNvSpPr/>
          <p:nvPr/>
        </p:nvSpPr>
        <p:spPr>
          <a:xfrm>
            <a:off x="2277868" y="237099"/>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5">
            <a:extLst>
              <a:ext uri="{FF2B5EF4-FFF2-40B4-BE49-F238E27FC236}">
                <a16:creationId xmlns:a16="http://schemas.microsoft.com/office/drawing/2014/main" id="{AD0719E0-BBD8-8A2D-43E0-F0AC8E6A739C}"/>
              </a:ext>
            </a:extLst>
          </p:cNvPr>
          <p:cNvSpPr/>
          <p:nvPr/>
        </p:nvSpPr>
        <p:spPr>
          <a:xfrm>
            <a:off x="2321356" y="282148"/>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743135C-8C8A-087A-EF03-A323A4DA9DE9}"/>
              </a:ext>
            </a:extLst>
          </p:cNvPr>
          <p:cNvPicPr>
            <a:picLocks noChangeAspect="1"/>
          </p:cNvPicPr>
          <p:nvPr/>
        </p:nvPicPr>
        <p:blipFill rotWithShape="1">
          <a:blip r:embed="rId4" cstate="print">
            <a:duotone>
              <a:prstClr val="black"/>
              <a:schemeClr val="accent3">
                <a:tint val="45000"/>
                <a:satMod val="400000"/>
              </a:schemeClr>
            </a:duotone>
            <a:alphaModFix amt="50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0" y="908050"/>
            <a:ext cx="12240703" cy="5626186"/>
          </a:xfrm>
          <a:custGeom>
            <a:avLst/>
            <a:gdLst>
              <a:gd name="connsiteX0" fmla="*/ 0 w 12157623"/>
              <a:gd name="connsiteY0" fmla="*/ 0 h 5588000"/>
              <a:gd name="connsiteX1" fmla="*/ 12157623 w 12157623"/>
              <a:gd name="connsiteY1" fmla="*/ 0 h 5588000"/>
              <a:gd name="connsiteX2" fmla="*/ 12157623 w 12157623"/>
              <a:gd name="connsiteY2" fmla="*/ 5588000 h 5588000"/>
              <a:gd name="connsiteX3" fmla="*/ 0 w 12157623"/>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12157623" h="5588000">
                <a:moveTo>
                  <a:pt x="0" y="0"/>
                </a:moveTo>
                <a:lnTo>
                  <a:pt x="12157623" y="0"/>
                </a:lnTo>
                <a:lnTo>
                  <a:pt x="12157623" y="5588000"/>
                </a:lnTo>
                <a:lnTo>
                  <a:pt x="0" y="5588000"/>
                </a:lnTo>
                <a:close/>
              </a:path>
            </a:pathLst>
          </a:custGeom>
        </p:spPr>
      </p:pic>
      <p:graphicFrame>
        <p:nvGraphicFramePr>
          <p:cNvPr id="2" name="表格 2">
            <a:extLst>
              <a:ext uri="{FF2B5EF4-FFF2-40B4-BE49-F238E27FC236}">
                <a16:creationId xmlns:a16="http://schemas.microsoft.com/office/drawing/2014/main" id="{B75B2BD7-E034-9FFE-B564-DE107F0F5698}"/>
              </a:ext>
            </a:extLst>
          </p:cNvPr>
          <p:cNvGraphicFramePr>
            <a:graphicFrameLocks noGrp="1"/>
          </p:cNvGraphicFramePr>
          <p:nvPr>
            <p:extLst>
              <p:ext uri="{D42A27DB-BD31-4B8C-83A1-F6EECF244321}">
                <p14:modId xmlns:p14="http://schemas.microsoft.com/office/powerpoint/2010/main" val="1241014557"/>
              </p:ext>
            </p:extLst>
          </p:nvPr>
        </p:nvGraphicFramePr>
        <p:xfrm>
          <a:off x="1138097" y="1134115"/>
          <a:ext cx="10104576" cy="4906854"/>
        </p:xfrm>
        <a:graphic>
          <a:graphicData uri="http://schemas.openxmlformats.org/drawingml/2006/table">
            <a:tbl>
              <a:tblPr firstRow="1" bandRow="1">
                <a:tableStyleId>{5C22544A-7EE6-4342-B048-85BDC9FD1C3A}</a:tableStyleId>
              </a:tblPr>
              <a:tblGrid>
                <a:gridCol w="2526144">
                  <a:extLst>
                    <a:ext uri="{9D8B030D-6E8A-4147-A177-3AD203B41FA5}">
                      <a16:colId xmlns:a16="http://schemas.microsoft.com/office/drawing/2014/main" val="1012072525"/>
                    </a:ext>
                  </a:extLst>
                </a:gridCol>
                <a:gridCol w="2526144">
                  <a:extLst>
                    <a:ext uri="{9D8B030D-6E8A-4147-A177-3AD203B41FA5}">
                      <a16:colId xmlns:a16="http://schemas.microsoft.com/office/drawing/2014/main" val="1463722487"/>
                    </a:ext>
                  </a:extLst>
                </a:gridCol>
                <a:gridCol w="2526144">
                  <a:extLst>
                    <a:ext uri="{9D8B030D-6E8A-4147-A177-3AD203B41FA5}">
                      <a16:colId xmlns:a16="http://schemas.microsoft.com/office/drawing/2014/main" val="4071235196"/>
                    </a:ext>
                  </a:extLst>
                </a:gridCol>
                <a:gridCol w="2526144">
                  <a:extLst>
                    <a:ext uri="{9D8B030D-6E8A-4147-A177-3AD203B41FA5}">
                      <a16:colId xmlns:a16="http://schemas.microsoft.com/office/drawing/2014/main" val="4154724947"/>
                    </a:ext>
                  </a:extLst>
                </a:gridCol>
              </a:tblGrid>
              <a:tr h="751454">
                <a:tc>
                  <a:txBody>
                    <a:bodyPr/>
                    <a:lstStyle/>
                    <a:p>
                      <a:pPr algn="ctr"/>
                      <a:r>
                        <a:rPr lang="zh-CN" altLang="en-US" sz="2000" dirty="0">
                          <a:latin typeface="+mn-lt"/>
                          <a:ea typeface="+mn-ea"/>
                          <a:cs typeface="+mn-ea"/>
                          <a:sym typeface="+mn-lt"/>
                        </a:rPr>
                        <a:t>企业</a:t>
                      </a:r>
                    </a:p>
                  </a:txBody>
                  <a:tcPr marL="99561" marR="99561" marT="49780" marB="49780" anchor="ctr"/>
                </a:tc>
                <a:tc>
                  <a:txBody>
                    <a:bodyPr/>
                    <a:lstStyle/>
                    <a:p>
                      <a:pPr algn="ctr"/>
                      <a:r>
                        <a:rPr lang="zh-CN" altLang="en-US" sz="2000" dirty="0">
                          <a:latin typeface="+mn-lt"/>
                          <a:ea typeface="+mn-ea"/>
                          <a:cs typeface="+mn-ea"/>
                          <a:sym typeface="+mn-lt"/>
                        </a:rPr>
                        <a:t>融资阶段</a:t>
                      </a:r>
                    </a:p>
                  </a:txBody>
                  <a:tcPr marL="99561" marR="99561" marT="49780" marB="49780" anchor="ctr"/>
                </a:tc>
                <a:tc>
                  <a:txBody>
                    <a:bodyPr/>
                    <a:lstStyle/>
                    <a:p>
                      <a:pPr algn="ctr"/>
                      <a:r>
                        <a:rPr lang="zh-CN" altLang="en-US" sz="2000" dirty="0">
                          <a:latin typeface="+mn-lt"/>
                          <a:ea typeface="+mn-ea"/>
                          <a:cs typeface="+mn-ea"/>
                          <a:sym typeface="+mn-lt"/>
                        </a:rPr>
                        <a:t>金额（亿元）</a:t>
                      </a:r>
                    </a:p>
                  </a:txBody>
                  <a:tcPr marL="99561" marR="99561" marT="49780" marB="49780" anchor="ctr"/>
                </a:tc>
                <a:tc>
                  <a:txBody>
                    <a:bodyPr/>
                    <a:lstStyle/>
                    <a:p>
                      <a:pPr algn="ctr"/>
                      <a:r>
                        <a:rPr lang="zh-CN" altLang="en-US" sz="2000" dirty="0">
                          <a:latin typeface="+mn-lt"/>
                          <a:ea typeface="+mn-ea"/>
                          <a:cs typeface="+mn-ea"/>
                          <a:sym typeface="+mn-lt"/>
                        </a:rPr>
                        <a:t>投资机构</a:t>
                      </a:r>
                    </a:p>
                  </a:txBody>
                  <a:tcPr marL="99561" marR="99561" marT="49780" marB="49780" anchor="ctr"/>
                </a:tc>
                <a:extLst>
                  <a:ext uri="{0D108BD9-81ED-4DB2-BD59-A6C34878D82A}">
                    <a16:rowId xmlns:a16="http://schemas.microsoft.com/office/drawing/2014/main" val="2611813063"/>
                  </a:ext>
                </a:extLst>
              </a:tr>
              <a:tr h="751454">
                <a:tc>
                  <a:txBody>
                    <a:bodyPr/>
                    <a:lstStyle/>
                    <a:p>
                      <a:pPr algn="ctr"/>
                      <a:r>
                        <a:rPr lang="en-US" altLang="zh-CN" sz="1600" dirty="0">
                          <a:latin typeface="+mn-lt"/>
                          <a:ea typeface="+mn-ea"/>
                          <a:cs typeface="+mn-ea"/>
                          <a:sym typeface="+mn-lt"/>
                        </a:rPr>
                        <a:t>K</a:t>
                      </a:r>
                      <a:r>
                        <a:rPr lang="zh-CN" altLang="en-US" sz="1600" dirty="0">
                          <a:latin typeface="+mn-lt"/>
                          <a:ea typeface="+mn-ea"/>
                          <a:cs typeface="+mn-ea"/>
                          <a:sym typeface="+mn-lt"/>
                        </a:rPr>
                        <a:t>姓企业</a:t>
                      </a:r>
                    </a:p>
                  </a:txBody>
                  <a:tcPr marL="99561" marR="99561" marT="49780" marB="49780" anchor="ctr"/>
                </a:tc>
                <a:tc>
                  <a:txBody>
                    <a:bodyPr/>
                    <a:lstStyle/>
                    <a:p>
                      <a:pPr algn="ctr"/>
                      <a:r>
                        <a:rPr lang="zh-CN" altLang="en-US" sz="1600" dirty="0">
                          <a:latin typeface="+mn-lt"/>
                          <a:ea typeface="+mn-ea"/>
                          <a:cs typeface="+mn-ea"/>
                          <a:sym typeface="+mn-lt"/>
                        </a:rPr>
                        <a:t>战略投资</a:t>
                      </a:r>
                    </a:p>
                  </a:txBody>
                  <a:tcPr marL="99561" marR="99561" marT="49780" marB="49780" anchor="ctr"/>
                </a:tc>
                <a:tc>
                  <a:txBody>
                    <a:bodyPr/>
                    <a:lstStyle/>
                    <a:p>
                      <a:pPr algn="ctr"/>
                      <a:r>
                        <a:rPr lang="en-US" altLang="zh-CN" sz="1600" dirty="0">
                          <a:latin typeface="+mn-lt"/>
                          <a:ea typeface="+mn-ea"/>
                          <a:cs typeface="+mn-ea"/>
                          <a:sym typeface="+mn-lt"/>
                        </a:rPr>
                        <a:t>10</a:t>
                      </a:r>
                      <a:endParaRPr lang="zh-CN" altLang="en-US" sz="1600" dirty="0">
                        <a:latin typeface="+mn-lt"/>
                        <a:ea typeface="+mn-ea"/>
                        <a:cs typeface="+mn-ea"/>
                        <a:sym typeface="+mn-lt"/>
                      </a:endParaRPr>
                    </a:p>
                  </a:txBody>
                  <a:tcPr marL="99561" marR="99561" marT="49780" marB="49780" anchor="ctr"/>
                </a:tc>
                <a:tc>
                  <a:txBody>
                    <a:bodyPr/>
                    <a:lstStyle/>
                    <a:p>
                      <a:pPr marL="285750" indent="-285750" algn="l">
                        <a:buFont typeface="Arial" panose="020B0604020202020204" pitchFamily="34" charset="0"/>
                        <a:buChar char="•"/>
                      </a:pPr>
                      <a:r>
                        <a:rPr lang="zh-CN" altLang="en-US" sz="1600" dirty="0">
                          <a:latin typeface="+mn-lt"/>
                          <a:ea typeface="+mn-ea"/>
                          <a:cs typeface="+mn-ea"/>
                          <a:sym typeface="+mn-lt"/>
                        </a:rPr>
                        <a:t>投资基金</a:t>
                      </a:r>
                      <a:endParaRPr lang="en-US" altLang="zh-CN" sz="1600" dirty="0">
                        <a:latin typeface="+mn-lt"/>
                        <a:ea typeface="+mn-ea"/>
                        <a:cs typeface="+mn-ea"/>
                        <a:sym typeface="+mn-lt"/>
                      </a:endParaRPr>
                    </a:p>
                    <a:p>
                      <a:pPr marL="285750" indent="-285750" algn="l">
                        <a:buFont typeface="Arial" panose="020B0604020202020204" pitchFamily="34" charset="0"/>
                        <a:buChar char="•"/>
                      </a:pPr>
                      <a:r>
                        <a:rPr lang="zh-CN" altLang="en-US" sz="1600" dirty="0">
                          <a:latin typeface="+mn-lt"/>
                          <a:ea typeface="+mn-ea"/>
                          <a:cs typeface="+mn-ea"/>
                          <a:sym typeface="+mn-lt"/>
                        </a:rPr>
                        <a:t>投资资本</a:t>
                      </a:r>
                      <a:endParaRPr lang="en-US" altLang="zh-CN" sz="1600" dirty="0">
                        <a:latin typeface="+mn-lt"/>
                        <a:ea typeface="+mn-ea"/>
                        <a:cs typeface="+mn-ea"/>
                        <a:sym typeface="+mn-lt"/>
                      </a:endParaRPr>
                    </a:p>
                    <a:p>
                      <a:pPr marL="285750" indent="-285750" algn="l">
                        <a:buFont typeface="Arial" panose="020B0604020202020204" pitchFamily="34" charset="0"/>
                        <a:buChar char="•"/>
                      </a:pPr>
                      <a:r>
                        <a:rPr lang="zh-CN" altLang="en-US" sz="1600" dirty="0">
                          <a:latin typeface="+mn-lt"/>
                          <a:ea typeface="+mn-ea"/>
                          <a:cs typeface="+mn-ea"/>
                          <a:sym typeface="+mn-lt"/>
                        </a:rPr>
                        <a:t>新的投资机构</a:t>
                      </a:r>
                    </a:p>
                  </a:txBody>
                  <a:tcPr marL="99561" marR="99561" marT="49780" marB="49780" anchor="ctr"/>
                </a:tc>
                <a:extLst>
                  <a:ext uri="{0D108BD9-81ED-4DB2-BD59-A6C34878D82A}">
                    <a16:rowId xmlns:a16="http://schemas.microsoft.com/office/drawing/2014/main" val="1897031646"/>
                  </a:ext>
                </a:extLst>
              </a:tr>
              <a:tr h="751454">
                <a:tc>
                  <a:txBody>
                    <a:bodyPr/>
                    <a:lstStyle/>
                    <a:p>
                      <a:pPr algn="ctr"/>
                      <a:r>
                        <a:rPr lang="zh-CN" altLang="en-US" sz="1600" dirty="0">
                          <a:latin typeface="+mn-lt"/>
                          <a:ea typeface="+mn-ea"/>
                          <a:cs typeface="+mn-ea"/>
                          <a:sym typeface="+mn-lt"/>
                        </a:rPr>
                        <a:t>跑步科技</a:t>
                      </a:r>
                    </a:p>
                  </a:txBody>
                  <a:tcPr marL="99561" marR="99561" marT="49780" marB="49780" anchor="ctr"/>
                </a:tc>
                <a:tc>
                  <a:txBody>
                    <a:bodyPr/>
                    <a:lstStyle/>
                    <a:p>
                      <a:pPr algn="ctr"/>
                      <a:r>
                        <a:rPr lang="en-US" altLang="zh-CN" sz="1600" dirty="0">
                          <a:latin typeface="+mn-lt"/>
                          <a:ea typeface="+mn-ea"/>
                          <a:cs typeface="+mn-ea"/>
                          <a:sym typeface="+mn-lt"/>
                        </a:rPr>
                        <a:t>A</a:t>
                      </a:r>
                      <a:r>
                        <a:rPr lang="zh-CN" altLang="en-US" sz="1600" dirty="0">
                          <a:latin typeface="+mn-lt"/>
                          <a:ea typeface="+mn-ea"/>
                          <a:cs typeface="+mn-ea"/>
                          <a:sym typeface="+mn-lt"/>
                        </a:rPr>
                        <a:t>轮</a:t>
                      </a:r>
                      <a:endParaRPr lang="en-US" altLang="zh-CN" sz="1600" dirty="0">
                        <a:latin typeface="+mn-lt"/>
                        <a:ea typeface="+mn-ea"/>
                        <a:cs typeface="+mn-ea"/>
                        <a:sym typeface="+mn-lt"/>
                      </a:endParaRPr>
                    </a:p>
                  </a:txBody>
                  <a:tcPr marL="99561" marR="99561" marT="49780" marB="49780" anchor="ctr"/>
                </a:tc>
                <a:tc>
                  <a:txBody>
                    <a:bodyPr/>
                    <a:lstStyle/>
                    <a:p>
                      <a:pPr algn="ctr"/>
                      <a:r>
                        <a:rPr lang="en-US" altLang="zh-CN" sz="1600" dirty="0">
                          <a:latin typeface="+mn-lt"/>
                          <a:ea typeface="+mn-ea"/>
                          <a:cs typeface="+mn-ea"/>
                          <a:sym typeface="+mn-lt"/>
                        </a:rPr>
                        <a:t>5.2</a:t>
                      </a:r>
                      <a:endParaRPr lang="zh-CN" altLang="en-US" sz="1600" dirty="0">
                        <a:latin typeface="+mn-lt"/>
                        <a:ea typeface="+mn-ea"/>
                        <a:cs typeface="+mn-ea"/>
                        <a:sym typeface="+mn-lt"/>
                      </a:endParaRPr>
                    </a:p>
                  </a:txBody>
                  <a:tcPr marL="99561" marR="99561" marT="49780" marB="49780" anchor="ctr"/>
                </a:tc>
                <a:tc>
                  <a:txBody>
                    <a:bodyPr/>
                    <a:lstStyle/>
                    <a:p>
                      <a:pPr marL="285750" indent="-285750" algn="l">
                        <a:buFont typeface="Arial" panose="020B0604020202020204" pitchFamily="34" charset="0"/>
                        <a:buChar char="•"/>
                      </a:pPr>
                      <a:r>
                        <a:rPr lang="zh-CN" altLang="en-US" sz="1600" dirty="0">
                          <a:latin typeface="+mn-lt"/>
                          <a:ea typeface="+mn-ea"/>
                          <a:cs typeface="+mn-ea"/>
                          <a:sym typeface="+mn-lt"/>
                        </a:rPr>
                        <a:t>投资基金</a:t>
                      </a:r>
                      <a:endParaRPr lang="en-US" altLang="zh-CN" sz="1600" dirty="0">
                        <a:latin typeface="+mn-lt"/>
                        <a:ea typeface="+mn-ea"/>
                        <a:cs typeface="+mn-ea"/>
                        <a:sym typeface="+mn-lt"/>
                      </a:endParaRPr>
                    </a:p>
                    <a:p>
                      <a:pPr marL="285750" indent="-285750" algn="l">
                        <a:buFont typeface="Arial" panose="020B0604020202020204" pitchFamily="34" charset="0"/>
                        <a:buChar char="•"/>
                      </a:pPr>
                      <a:r>
                        <a:rPr lang="zh-CN" altLang="en-US" sz="1600" dirty="0">
                          <a:latin typeface="+mn-lt"/>
                          <a:ea typeface="+mn-ea"/>
                          <a:cs typeface="+mn-ea"/>
                          <a:sym typeface="+mn-lt"/>
                        </a:rPr>
                        <a:t>投资资本</a:t>
                      </a:r>
                      <a:endParaRPr lang="en-US" altLang="zh-CN" sz="1600" dirty="0">
                        <a:latin typeface="+mn-lt"/>
                        <a:ea typeface="+mn-ea"/>
                        <a:cs typeface="+mn-ea"/>
                        <a:sym typeface="+mn-lt"/>
                      </a:endParaRPr>
                    </a:p>
                    <a:p>
                      <a:pPr marL="285750" indent="-285750" algn="l">
                        <a:buFont typeface="Arial" panose="020B0604020202020204" pitchFamily="34" charset="0"/>
                        <a:buChar char="•"/>
                      </a:pPr>
                      <a:r>
                        <a:rPr lang="zh-CN" altLang="en-US" sz="1600" dirty="0">
                          <a:latin typeface="+mn-lt"/>
                          <a:ea typeface="+mn-ea"/>
                          <a:cs typeface="+mn-ea"/>
                          <a:sym typeface="+mn-lt"/>
                        </a:rPr>
                        <a:t>新的投资机构</a:t>
                      </a:r>
                    </a:p>
                  </a:txBody>
                  <a:tcPr marL="99561" marR="99561" marT="49780" marB="49780" anchor="ctr"/>
                </a:tc>
                <a:extLst>
                  <a:ext uri="{0D108BD9-81ED-4DB2-BD59-A6C34878D82A}">
                    <a16:rowId xmlns:a16="http://schemas.microsoft.com/office/drawing/2014/main" val="1835913202"/>
                  </a:ext>
                </a:extLst>
              </a:tr>
              <a:tr h="751454">
                <a:tc>
                  <a:txBody>
                    <a:bodyPr/>
                    <a:lstStyle/>
                    <a:p>
                      <a:pPr algn="ctr"/>
                      <a:r>
                        <a:rPr lang="zh-CN" altLang="en-US" sz="1600" dirty="0">
                          <a:latin typeface="+mn-lt"/>
                          <a:ea typeface="+mn-ea"/>
                          <a:cs typeface="+mn-ea"/>
                          <a:sym typeface="+mn-lt"/>
                        </a:rPr>
                        <a:t>常用体育</a:t>
                      </a:r>
                    </a:p>
                  </a:txBody>
                  <a:tcPr marL="99561" marR="99561" marT="49780" marB="49780" anchor="ctr"/>
                </a:tc>
                <a:tc>
                  <a:txBody>
                    <a:bodyPr/>
                    <a:lstStyle/>
                    <a:p>
                      <a:pPr algn="ctr"/>
                      <a:r>
                        <a:rPr lang="en-US" altLang="zh-CN" sz="1600" dirty="0">
                          <a:latin typeface="+mn-lt"/>
                          <a:ea typeface="+mn-ea"/>
                          <a:cs typeface="+mn-ea"/>
                          <a:sym typeface="+mn-lt"/>
                        </a:rPr>
                        <a:t>B</a:t>
                      </a:r>
                      <a:r>
                        <a:rPr lang="zh-CN" altLang="en-US" sz="1600" dirty="0">
                          <a:latin typeface="+mn-lt"/>
                          <a:ea typeface="+mn-ea"/>
                          <a:cs typeface="+mn-ea"/>
                          <a:sym typeface="+mn-lt"/>
                        </a:rPr>
                        <a:t>轮</a:t>
                      </a:r>
                    </a:p>
                  </a:txBody>
                  <a:tcPr marL="99561" marR="99561" marT="49780" marB="49780" anchor="ctr"/>
                </a:tc>
                <a:tc>
                  <a:txBody>
                    <a:bodyPr/>
                    <a:lstStyle/>
                    <a:p>
                      <a:pPr algn="ctr"/>
                      <a:r>
                        <a:rPr lang="en-US" altLang="zh-CN" sz="1600" dirty="0">
                          <a:latin typeface="+mn-lt"/>
                          <a:ea typeface="+mn-ea"/>
                          <a:cs typeface="+mn-ea"/>
                          <a:sym typeface="+mn-lt"/>
                        </a:rPr>
                        <a:t>3.8</a:t>
                      </a:r>
                      <a:endParaRPr lang="zh-CN" altLang="en-US" sz="1600" dirty="0">
                        <a:latin typeface="+mn-lt"/>
                        <a:ea typeface="+mn-ea"/>
                        <a:cs typeface="+mn-ea"/>
                        <a:sym typeface="+mn-lt"/>
                      </a:endParaRPr>
                    </a:p>
                  </a:txBody>
                  <a:tcPr marL="99561" marR="99561" marT="49780" marB="49780" anchor="ctr"/>
                </a:tc>
                <a:tc>
                  <a:txBody>
                    <a:bodyPr/>
                    <a:lstStyle/>
                    <a:p>
                      <a:pPr marL="285750" indent="-285750" algn="l">
                        <a:buFont typeface="Arial" panose="020B0604020202020204" pitchFamily="34" charset="0"/>
                        <a:buChar char="•"/>
                      </a:pPr>
                      <a:r>
                        <a:rPr lang="zh-CN" altLang="en-US" sz="1600" dirty="0">
                          <a:latin typeface="+mn-lt"/>
                          <a:ea typeface="+mn-ea"/>
                          <a:cs typeface="+mn-ea"/>
                          <a:sym typeface="+mn-lt"/>
                        </a:rPr>
                        <a:t>投资基金</a:t>
                      </a:r>
                      <a:endParaRPr lang="en-US" altLang="zh-CN" sz="1600" dirty="0">
                        <a:latin typeface="+mn-lt"/>
                        <a:ea typeface="+mn-ea"/>
                        <a:cs typeface="+mn-ea"/>
                        <a:sym typeface="+mn-lt"/>
                      </a:endParaRPr>
                    </a:p>
                    <a:p>
                      <a:pPr marL="285750" indent="-285750" algn="l">
                        <a:buFont typeface="Arial" panose="020B0604020202020204" pitchFamily="34" charset="0"/>
                        <a:buChar char="•"/>
                      </a:pPr>
                      <a:r>
                        <a:rPr lang="zh-CN" altLang="en-US" sz="1600" dirty="0">
                          <a:latin typeface="+mn-lt"/>
                          <a:ea typeface="+mn-ea"/>
                          <a:cs typeface="+mn-ea"/>
                          <a:sym typeface="+mn-lt"/>
                        </a:rPr>
                        <a:t>投资资本</a:t>
                      </a:r>
                      <a:endParaRPr lang="en-US" altLang="zh-CN" sz="1600" dirty="0">
                        <a:latin typeface="+mn-lt"/>
                        <a:ea typeface="+mn-ea"/>
                        <a:cs typeface="+mn-ea"/>
                        <a:sym typeface="+mn-lt"/>
                      </a:endParaRPr>
                    </a:p>
                    <a:p>
                      <a:pPr marL="285750" indent="-285750" algn="l">
                        <a:buFont typeface="Arial" panose="020B0604020202020204" pitchFamily="34" charset="0"/>
                        <a:buChar char="•"/>
                      </a:pPr>
                      <a:r>
                        <a:rPr lang="zh-CN" altLang="en-US" sz="1600" dirty="0">
                          <a:latin typeface="+mn-lt"/>
                          <a:ea typeface="+mn-ea"/>
                          <a:cs typeface="+mn-ea"/>
                          <a:sym typeface="+mn-lt"/>
                        </a:rPr>
                        <a:t>新的投资机构</a:t>
                      </a:r>
                    </a:p>
                  </a:txBody>
                  <a:tcPr marL="99561" marR="99561" marT="49780" marB="49780" anchor="ctr"/>
                </a:tc>
                <a:extLst>
                  <a:ext uri="{0D108BD9-81ED-4DB2-BD59-A6C34878D82A}">
                    <a16:rowId xmlns:a16="http://schemas.microsoft.com/office/drawing/2014/main" val="3470415303"/>
                  </a:ext>
                </a:extLst>
              </a:tr>
              <a:tr h="751454">
                <a:tc>
                  <a:txBody>
                    <a:bodyPr/>
                    <a:lstStyle/>
                    <a:p>
                      <a:pPr algn="ctr"/>
                      <a:r>
                        <a:rPr lang="zh-CN" altLang="en-US" sz="1600" dirty="0">
                          <a:latin typeface="+mn-lt"/>
                          <a:ea typeface="+mn-ea"/>
                          <a:cs typeface="+mn-ea"/>
                          <a:sym typeface="+mn-lt"/>
                        </a:rPr>
                        <a:t>超级变身</a:t>
                      </a:r>
                    </a:p>
                  </a:txBody>
                  <a:tcPr marL="99561" marR="99561" marT="49780" marB="49780" anchor="ctr"/>
                </a:tc>
                <a:tc>
                  <a:txBody>
                    <a:bodyPr/>
                    <a:lstStyle/>
                    <a:p>
                      <a:pPr algn="ctr"/>
                      <a:r>
                        <a:rPr lang="en-US" altLang="zh-CN" sz="1600" dirty="0">
                          <a:latin typeface="+mn-lt"/>
                          <a:ea typeface="+mn-ea"/>
                          <a:cs typeface="+mn-ea"/>
                          <a:sym typeface="+mn-lt"/>
                        </a:rPr>
                        <a:t>C</a:t>
                      </a:r>
                      <a:r>
                        <a:rPr lang="zh-CN" altLang="en-US" sz="1600" dirty="0">
                          <a:latin typeface="+mn-lt"/>
                          <a:ea typeface="+mn-ea"/>
                          <a:cs typeface="+mn-ea"/>
                          <a:sym typeface="+mn-lt"/>
                        </a:rPr>
                        <a:t>轮</a:t>
                      </a:r>
                    </a:p>
                  </a:txBody>
                  <a:tcPr marL="99561" marR="99561" marT="49780" marB="49780" anchor="ctr"/>
                </a:tc>
                <a:tc>
                  <a:txBody>
                    <a:bodyPr/>
                    <a:lstStyle/>
                    <a:p>
                      <a:pPr algn="ctr"/>
                      <a:r>
                        <a:rPr lang="en-US" altLang="zh-CN" sz="1600" dirty="0">
                          <a:latin typeface="+mn-lt"/>
                          <a:ea typeface="+mn-ea"/>
                          <a:cs typeface="+mn-ea"/>
                          <a:sym typeface="+mn-lt"/>
                        </a:rPr>
                        <a:t>6.6</a:t>
                      </a:r>
                      <a:endParaRPr lang="zh-CN" altLang="en-US" sz="1600" dirty="0">
                        <a:latin typeface="+mn-lt"/>
                        <a:ea typeface="+mn-ea"/>
                        <a:cs typeface="+mn-ea"/>
                        <a:sym typeface="+mn-lt"/>
                      </a:endParaRPr>
                    </a:p>
                  </a:txBody>
                  <a:tcPr marL="99561" marR="99561" marT="49780" marB="49780" anchor="ctr"/>
                </a:tc>
                <a:tc>
                  <a:txBody>
                    <a:bodyPr/>
                    <a:lstStyle/>
                    <a:p>
                      <a:pPr marL="285750" indent="-285750" algn="l">
                        <a:buFont typeface="Arial" panose="020B0604020202020204" pitchFamily="34" charset="0"/>
                        <a:buChar char="•"/>
                      </a:pPr>
                      <a:r>
                        <a:rPr lang="zh-CN" altLang="en-US" sz="1600" dirty="0">
                          <a:latin typeface="+mn-lt"/>
                          <a:ea typeface="+mn-ea"/>
                          <a:cs typeface="+mn-ea"/>
                          <a:sym typeface="+mn-lt"/>
                        </a:rPr>
                        <a:t>投资基金</a:t>
                      </a:r>
                      <a:endParaRPr lang="en-US" altLang="zh-CN" sz="1600" dirty="0">
                        <a:latin typeface="+mn-lt"/>
                        <a:ea typeface="+mn-ea"/>
                        <a:cs typeface="+mn-ea"/>
                        <a:sym typeface="+mn-lt"/>
                      </a:endParaRPr>
                    </a:p>
                    <a:p>
                      <a:pPr marL="285750" indent="-285750" algn="l">
                        <a:buFont typeface="Arial" panose="020B0604020202020204" pitchFamily="34" charset="0"/>
                        <a:buChar char="•"/>
                      </a:pPr>
                      <a:r>
                        <a:rPr lang="zh-CN" altLang="en-US" sz="1600" dirty="0">
                          <a:latin typeface="+mn-lt"/>
                          <a:ea typeface="+mn-ea"/>
                          <a:cs typeface="+mn-ea"/>
                          <a:sym typeface="+mn-lt"/>
                        </a:rPr>
                        <a:t>投资资本</a:t>
                      </a:r>
                      <a:endParaRPr lang="en-US" altLang="zh-CN" sz="1600" dirty="0">
                        <a:latin typeface="+mn-lt"/>
                        <a:ea typeface="+mn-ea"/>
                        <a:cs typeface="+mn-ea"/>
                        <a:sym typeface="+mn-lt"/>
                      </a:endParaRPr>
                    </a:p>
                    <a:p>
                      <a:pPr marL="285750" indent="-285750" algn="l">
                        <a:buFont typeface="Arial" panose="020B0604020202020204" pitchFamily="34" charset="0"/>
                        <a:buChar char="•"/>
                      </a:pPr>
                      <a:r>
                        <a:rPr lang="zh-CN" altLang="en-US" sz="1600" dirty="0">
                          <a:latin typeface="+mn-lt"/>
                          <a:ea typeface="+mn-ea"/>
                          <a:cs typeface="+mn-ea"/>
                          <a:sym typeface="+mn-lt"/>
                        </a:rPr>
                        <a:t>新的投资机构</a:t>
                      </a:r>
                    </a:p>
                  </a:txBody>
                  <a:tcPr marL="99561" marR="99561" marT="49780" marB="49780" anchor="ctr"/>
                </a:tc>
                <a:extLst>
                  <a:ext uri="{0D108BD9-81ED-4DB2-BD59-A6C34878D82A}">
                    <a16:rowId xmlns:a16="http://schemas.microsoft.com/office/drawing/2014/main" val="1419635680"/>
                  </a:ext>
                </a:extLst>
              </a:tr>
              <a:tr h="751454">
                <a:tc>
                  <a:txBody>
                    <a:bodyPr/>
                    <a:lstStyle/>
                    <a:p>
                      <a:pPr algn="ctr"/>
                      <a:r>
                        <a:rPr lang="zh-CN" altLang="en-US" sz="1600" dirty="0">
                          <a:latin typeface="+mn-lt"/>
                          <a:ea typeface="+mn-ea"/>
                          <a:cs typeface="+mn-ea"/>
                          <a:sym typeface="+mn-lt"/>
                        </a:rPr>
                        <a:t>快乐运动</a:t>
                      </a:r>
                    </a:p>
                  </a:txBody>
                  <a:tcPr marL="99561" marR="99561" marT="49780" marB="49780" anchor="ctr"/>
                </a:tc>
                <a:tc>
                  <a:txBody>
                    <a:bodyPr/>
                    <a:lstStyle/>
                    <a:p>
                      <a:pPr algn="ctr"/>
                      <a:r>
                        <a:rPr lang="en-US" altLang="zh-CN" sz="1600" dirty="0">
                          <a:latin typeface="+mn-lt"/>
                          <a:ea typeface="+mn-ea"/>
                          <a:cs typeface="+mn-ea"/>
                          <a:sym typeface="+mn-lt"/>
                        </a:rPr>
                        <a:t>D</a:t>
                      </a:r>
                      <a:r>
                        <a:rPr lang="zh-CN" altLang="en-US" sz="1600" dirty="0">
                          <a:latin typeface="+mn-lt"/>
                          <a:ea typeface="+mn-ea"/>
                          <a:cs typeface="+mn-ea"/>
                          <a:sym typeface="+mn-lt"/>
                        </a:rPr>
                        <a:t>轮</a:t>
                      </a:r>
                    </a:p>
                  </a:txBody>
                  <a:tcPr marL="99561" marR="99561" marT="49780" marB="49780" anchor="ctr"/>
                </a:tc>
                <a:tc>
                  <a:txBody>
                    <a:bodyPr/>
                    <a:lstStyle/>
                    <a:p>
                      <a:pPr algn="ctr"/>
                      <a:r>
                        <a:rPr lang="en-US" altLang="zh-CN" sz="1600" dirty="0">
                          <a:latin typeface="+mn-lt"/>
                          <a:ea typeface="+mn-ea"/>
                          <a:cs typeface="+mn-ea"/>
                          <a:sym typeface="+mn-lt"/>
                        </a:rPr>
                        <a:t>3.3</a:t>
                      </a:r>
                      <a:endParaRPr lang="zh-CN" altLang="en-US" sz="1600" dirty="0">
                        <a:latin typeface="+mn-lt"/>
                        <a:ea typeface="+mn-ea"/>
                        <a:cs typeface="+mn-ea"/>
                        <a:sym typeface="+mn-lt"/>
                      </a:endParaRPr>
                    </a:p>
                  </a:txBody>
                  <a:tcPr marL="99561" marR="99561" marT="49780" marB="49780" anchor="ctr"/>
                </a:tc>
                <a:tc>
                  <a:txBody>
                    <a:bodyPr/>
                    <a:lstStyle/>
                    <a:p>
                      <a:pPr marL="285750" indent="-285750" algn="l">
                        <a:buFont typeface="Arial" panose="020B0604020202020204" pitchFamily="34" charset="0"/>
                        <a:buChar char="•"/>
                      </a:pPr>
                      <a:r>
                        <a:rPr lang="zh-CN" altLang="en-US" sz="1600" dirty="0">
                          <a:latin typeface="+mn-lt"/>
                          <a:ea typeface="+mn-ea"/>
                          <a:cs typeface="+mn-ea"/>
                          <a:sym typeface="+mn-lt"/>
                        </a:rPr>
                        <a:t>投资基金</a:t>
                      </a:r>
                      <a:endParaRPr lang="en-US" altLang="zh-CN" sz="1600" dirty="0">
                        <a:latin typeface="+mn-lt"/>
                        <a:ea typeface="+mn-ea"/>
                        <a:cs typeface="+mn-ea"/>
                        <a:sym typeface="+mn-lt"/>
                      </a:endParaRPr>
                    </a:p>
                    <a:p>
                      <a:pPr marL="285750" indent="-285750" algn="l">
                        <a:buFont typeface="Arial" panose="020B0604020202020204" pitchFamily="34" charset="0"/>
                        <a:buChar char="•"/>
                      </a:pPr>
                      <a:r>
                        <a:rPr lang="zh-CN" altLang="en-US" sz="1600" dirty="0">
                          <a:latin typeface="+mn-lt"/>
                          <a:ea typeface="+mn-ea"/>
                          <a:cs typeface="+mn-ea"/>
                          <a:sym typeface="+mn-lt"/>
                        </a:rPr>
                        <a:t>投资资本</a:t>
                      </a:r>
                      <a:endParaRPr lang="en-US" altLang="zh-CN" sz="1600" dirty="0">
                        <a:latin typeface="+mn-lt"/>
                        <a:ea typeface="+mn-ea"/>
                        <a:cs typeface="+mn-ea"/>
                        <a:sym typeface="+mn-lt"/>
                      </a:endParaRPr>
                    </a:p>
                    <a:p>
                      <a:pPr marL="285750" indent="-285750" algn="l">
                        <a:buFont typeface="Arial" panose="020B0604020202020204" pitchFamily="34" charset="0"/>
                        <a:buChar char="•"/>
                      </a:pPr>
                      <a:r>
                        <a:rPr lang="zh-CN" altLang="en-US" sz="1600" dirty="0">
                          <a:latin typeface="+mn-lt"/>
                          <a:ea typeface="+mn-ea"/>
                          <a:cs typeface="+mn-ea"/>
                          <a:sym typeface="+mn-lt"/>
                        </a:rPr>
                        <a:t>新的投资机构</a:t>
                      </a:r>
                    </a:p>
                  </a:txBody>
                  <a:tcPr marL="99561" marR="99561" marT="49780" marB="49780" anchor="ctr"/>
                </a:tc>
                <a:extLst>
                  <a:ext uri="{0D108BD9-81ED-4DB2-BD59-A6C34878D82A}">
                    <a16:rowId xmlns:a16="http://schemas.microsoft.com/office/drawing/2014/main" val="1306871531"/>
                  </a:ext>
                </a:extLst>
              </a:tr>
            </a:tbl>
          </a:graphicData>
        </a:graphic>
      </p:graphicFrame>
      <p:sp>
        <p:nvSpPr>
          <p:cNvPr id="11" name="文本框 10">
            <a:extLst>
              <a:ext uri="{FF2B5EF4-FFF2-40B4-BE49-F238E27FC236}">
                <a16:creationId xmlns:a16="http://schemas.microsoft.com/office/drawing/2014/main" id="{CD74912C-153F-665C-B2D0-880E04F2C4C4}"/>
              </a:ext>
            </a:extLst>
          </p:cNvPr>
          <p:cNvSpPr txBox="1"/>
          <p:nvPr/>
        </p:nvSpPr>
        <p:spPr>
          <a:xfrm>
            <a:off x="695325" y="235765"/>
            <a:ext cx="1826141" cy="584775"/>
          </a:xfrm>
          <a:prstGeom prst="rect">
            <a:avLst/>
          </a:prstGeom>
          <a:noFill/>
        </p:spPr>
        <p:txBody>
          <a:bodyPr wrap="none" rtlCol="0">
            <a:noAutofit/>
          </a:bodyPr>
          <a:lstStyle/>
          <a:p>
            <a:r>
              <a:rPr lang="zh-CN" altLang="en-US" sz="3200" dirty="0">
                <a:cs typeface="+mn-ea"/>
                <a:sym typeface="+mn-lt"/>
              </a:rPr>
              <a:t>融资情况</a:t>
            </a:r>
          </a:p>
        </p:txBody>
      </p:sp>
      <p:sp>
        <p:nvSpPr>
          <p:cNvPr id="12" name="椭圆 11">
            <a:extLst>
              <a:ext uri="{FF2B5EF4-FFF2-40B4-BE49-F238E27FC236}">
                <a16:creationId xmlns:a16="http://schemas.microsoft.com/office/drawing/2014/main" id="{78B9E83A-2324-CE00-13A8-9CDF86F10F40}"/>
              </a:ext>
            </a:extLst>
          </p:cNvPr>
          <p:cNvSpPr/>
          <p:nvPr/>
        </p:nvSpPr>
        <p:spPr>
          <a:xfrm>
            <a:off x="772476" y="4842269"/>
            <a:ext cx="810581" cy="810581"/>
          </a:xfrm>
          <a:prstGeom prst="ellipse">
            <a:avLst/>
          </a:prstGeom>
          <a:gradFill flip="none" rotWithShape="1">
            <a:gsLst>
              <a:gs pos="0">
                <a:schemeClr val="accent4">
                  <a:lumMod val="20000"/>
                  <a:lumOff val="80000"/>
                </a:schemeClr>
              </a:gs>
              <a:gs pos="86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615654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8295A66B-94C7-9B27-E8AA-C85291AB4268}"/>
              </a:ext>
            </a:extLst>
          </p:cNvPr>
          <p:cNvPicPr>
            <a:picLocks noChangeAspect="1"/>
          </p:cNvPicPr>
          <p:nvPr/>
        </p:nvPicPr>
        <p:blipFill rotWithShape="1">
          <a:blip r:embed="rId2" cstate="print">
            <a:duotone>
              <a:prstClr val="black"/>
              <a:schemeClr val="accent3">
                <a:tint val="45000"/>
                <a:satMod val="400000"/>
              </a:schemeClr>
            </a:duotone>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24352" y="2937142"/>
            <a:ext cx="12240703" cy="3897405"/>
          </a:xfrm>
          <a:custGeom>
            <a:avLst/>
            <a:gdLst>
              <a:gd name="connsiteX0" fmla="*/ 0 w 12240703"/>
              <a:gd name="connsiteY0" fmla="*/ 0 h 3897405"/>
              <a:gd name="connsiteX1" fmla="*/ 12240703 w 12240703"/>
              <a:gd name="connsiteY1" fmla="*/ 0 h 3897405"/>
              <a:gd name="connsiteX2" fmla="*/ 12240703 w 12240703"/>
              <a:gd name="connsiteY2" fmla="*/ 3897405 h 3897405"/>
              <a:gd name="connsiteX3" fmla="*/ 0 w 12240703"/>
              <a:gd name="connsiteY3" fmla="*/ 3897405 h 3897405"/>
            </a:gdLst>
            <a:ahLst/>
            <a:cxnLst>
              <a:cxn ang="0">
                <a:pos x="connsiteX0" y="connsiteY0"/>
              </a:cxn>
              <a:cxn ang="0">
                <a:pos x="connsiteX1" y="connsiteY1"/>
              </a:cxn>
              <a:cxn ang="0">
                <a:pos x="connsiteX2" y="connsiteY2"/>
              </a:cxn>
              <a:cxn ang="0">
                <a:pos x="connsiteX3" y="connsiteY3"/>
              </a:cxn>
            </a:cxnLst>
            <a:rect l="l" t="t" r="r" b="b"/>
            <a:pathLst>
              <a:path w="12240703" h="3897405">
                <a:moveTo>
                  <a:pt x="0" y="0"/>
                </a:moveTo>
                <a:lnTo>
                  <a:pt x="12240703" y="0"/>
                </a:lnTo>
                <a:lnTo>
                  <a:pt x="12240703" y="3897405"/>
                </a:lnTo>
                <a:lnTo>
                  <a:pt x="0" y="3897405"/>
                </a:lnTo>
                <a:close/>
              </a:path>
            </a:pathLst>
          </a:custGeom>
        </p:spPr>
      </p:pic>
      <p:sp>
        <p:nvSpPr>
          <p:cNvPr id="13" name="椭圆 12">
            <a:extLst>
              <a:ext uri="{FF2B5EF4-FFF2-40B4-BE49-F238E27FC236}">
                <a16:creationId xmlns:a16="http://schemas.microsoft.com/office/drawing/2014/main" id="{BF818ADE-BDD2-6776-C67B-B43CE3F2EC0E}"/>
              </a:ext>
            </a:extLst>
          </p:cNvPr>
          <p:cNvSpPr/>
          <p:nvPr/>
        </p:nvSpPr>
        <p:spPr>
          <a:xfrm>
            <a:off x="2295957" y="235765"/>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5">
            <a:extLst>
              <a:ext uri="{FF2B5EF4-FFF2-40B4-BE49-F238E27FC236}">
                <a16:creationId xmlns:a16="http://schemas.microsoft.com/office/drawing/2014/main" id="{7D4B0649-4984-3E87-E637-90C4E9592ECF}"/>
              </a:ext>
            </a:extLst>
          </p:cNvPr>
          <p:cNvSpPr/>
          <p:nvPr/>
        </p:nvSpPr>
        <p:spPr>
          <a:xfrm>
            <a:off x="2339445" y="280814"/>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圆角 2">
            <a:extLst>
              <a:ext uri="{FF2B5EF4-FFF2-40B4-BE49-F238E27FC236}">
                <a16:creationId xmlns:a16="http://schemas.microsoft.com/office/drawing/2014/main" id="{60B3B328-84E1-DF0E-120D-7CEB65CC4048}"/>
              </a:ext>
            </a:extLst>
          </p:cNvPr>
          <p:cNvSpPr/>
          <p:nvPr/>
        </p:nvSpPr>
        <p:spPr>
          <a:xfrm>
            <a:off x="938776" y="908050"/>
            <a:ext cx="10058400" cy="4754674"/>
          </a:xfrm>
          <a:prstGeom prst="roundRect">
            <a:avLst>
              <a:gd name="adj" fmla="val 5036"/>
            </a:avLst>
          </a:prstGeom>
          <a:gradFill flip="none" rotWithShape="1">
            <a:gsLst>
              <a:gs pos="100000">
                <a:schemeClr val="accent2"/>
              </a:gs>
              <a:gs pos="0">
                <a:schemeClr val="accent2">
                  <a:lumMod val="20000"/>
                  <a:lumOff val="80000"/>
                </a:schemeClr>
              </a:gs>
            </a:gsLst>
            <a:lin ang="2700000" scaled="1"/>
            <a:tileRect/>
          </a:gradFill>
          <a:ln>
            <a:noFill/>
          </a:ln>
          <a:effectLst>
            <a:outerShdw blurRad="127000" dist="38100" dir="2700000" sx="102000" sy="102000" algn="tl"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422D25C7-A402-FBEC-09A2-9328BBA922C8}"/>
              </a:ext>
            </a:extLst>
          </p:cNvPr>
          <p:cNvSpPr txBox="1"/>
          <p:nvPr/>
        </p:nvSpPr>
        <p:spPr>
          <a:xfrm>
            <a:off x="695325" y="235765"/>
            <a:ext cx="1826141" cy="584775"/>
          </a:xfrm>
          <a:prstGeom prst="rect">
            <a:avLst/>
          </a:prstGeom>
          <a:noFill/>
        </p:spPr>
        <p:txBody>
          <a:bodyPr wrap="none" rtlCol="0">
            <a:noAutofit/>
          </a:bodyPr>
          <a:lstStyle/>
          <a:p>
            <a:r>
              <a:rPr lang="zh-CN" altLang="en-US" sz="3200" dirty="0">
                <a:cs typeface="+mn-ea"/>
                <a:sym typeface="+mn-lt"/>
              </a:rPr>
              <a:t>竞品分析</a:t>
            </a:r>
          </a:p>
        </p:txBody>
      </p:sp>
      <p:sp>
        <p:nvSpPr>
          <p:cNvPr id="12" name="文本框 11">
            <a:extLst>
              <a:ext uri="{FF2B5EF4-FFF2-40B4-BE49-F238E27FC236}">
                <a16:creationId xmlns:a16="http://schemas.microsoft.com/office/drawing/2014/main" id="{FDDA2456-3E16-547D-CEE4-733EAA2E1E52}"/>
              </a:ext>
            </a:extLst>
          </p:cNvPr>
          <p:cNvSpPr txBox="1"/>
          <p:nvPr/>
        </p:nvSpPr>
        <p:spPr>
          <a:xfrm>
            <a:off x="1608395" y="2666492"/>
            <a:ext cx="4494946" cy="1456489"/>
          </a:xfrm>
          <a:prstGeom prst="rect">
            <a:avLst/>
          </a:prstGeom>
          <a:noFill/>
        </p:spPr>
        <p:txBody>
          <a:bodyPr wrap="square" rtlCol="0">
            <a:noAutofit/>
          </a:bodyPr>
          <a:lstStyle/>
          <a:p>
            <a:pPr>
              <a:lnSpc>
                <a:spcPct val="125000"/>
              </a:lnSpc>
            </a:pPr>
            <a:r>
              <a:rPr lang="zh-CN" altLang="en-US" dirty="0">
                <a:cs typeface="+mn-ea"/>
                <a:sym typeface="+mn-lt"/>
              </a:rPr>
              <a:t>竞品</a:t>
            </a:r>
            <a:r>
              <a:rPr lang="en-US" altLang="zh-CN" dirty="0">
                <a:cs typeface="+mn-ea"/>
                <a:sym typeface="+mn-lt"/>
              </a:rPr>
              <a:t>APP</a:t>
            </a:r>
            <a:r>
              <a:rPr lang="zh-CN" altLang="en-US" dirty="0">
                <a:cs typeface="+mn-ea"/>
                <a:sym typeface="+mn-lt"/>
              </a:rPr>
              <a:t>月活用户超过两千万，在运动</a:t>
            </a:r>
            <a:r>
              <a:rPr lang="en-US" altLang="zh-CN" dirty="0">
                <a:cs typeface="+mn-ea"/>
                <a:sym typeface="+mn-lt"/>
              </a:rPr>
              <a:t>APP</a:t>
            </a:r>
            <a:r>
              <a:rPr lang="zh-CN" altLang="en-US" dirty="0">
                <a:cs typeface="+mn-ea"/>
                <a:sym typeface="+mn-lt"/>
              </a:rPr>
              <a:t>里排名榜首，功能包括跑步、骑行、各类健身课程，在客户群体种有一个较好的反馈，客户粘性强。</a:t>
            </a:r>
          </a:p>
        </p:txBody>
      </p:sp>
      <p:grpSp>
        <p:nvGrpSpPr>
          <p:cNvPr id="15" name="组合 14">
            <a:extLst>
              <a:ext uri="{FF2B5EF4-FFF2-40B4-BE49-F238E27FC236}">
                <a16:creationId xmlns:a16="http://schemas.microsoft.com/office/drawing/2014/main" id="{80532D64-91F4-98A0-49FD-DB2B34E09A24}"/>
              </a:ext>
            </a:extLst>
          </p:cNvPr>
          <p:cNvGrpSpPr/>
          <p:nvPr/>
        </p:nvGrpSpPr>
        <p:grpSpPr>
          <a:xfrm rot="848330">
            <a:off x="6758111" y="704055"/>
            <a:ext cx="3802491" cy="5753211"/>
            <a:chOff x="3401709" y="235765"/>
            <a:chExt cx="4532683" cy="6858000"/>
          </a:xfrm>
          <a:effectLst>
            <a:outerShdw blurRad="127000" dist="38100" dir="2700000" sx="102000" sy="102000" algn="tl" rotWithShape="0">
              <a:schemeClr val="accent4">
                <a:alpha val="20000"/>
              </a:schemeClr>
            </a:outerShdw>
          </a:effectLst>
          <a:scene3d>
            <a:camera prst="perspectiveLeft"/>
            <a:lightRig rig="threePt" dir="t"/>
          </a:scene3d>
        </p:grpSpPr>
        <p:pic>
          <p:nvPicPr>
            <p:cNvPr id="7" name="图片 6">
              <a:extLst>
                <a:ext uri="{FF2B5EF4-FFF2-40B4-BE49-F238E27FC236}">
                  <a16:creationId xmlns:a16="http://schemas.microsoft.com/office/drawing/2014/main" id="{6AB471A1-C734-182F-CCE5-CD595BF63D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29034" y="381482"/>
              <a:ext cx="2927948" cy="6336817"/>
            </a:xfrm>
            <a:prstGeom prst="rect">
              <a:avLst/>
            </a:prstGeom>
          </p:spPr>
        </p:pic>
        <p:pic>
          <p:nvPicPr>
            <p:cNvPr id="14" name="图片 13">
              <a:extLst>
                <a:ext uri="{FF2B5EF4-FFF2-40B4-BE49-F238E27FC236}">
                  <a16:creationId xmlns:a16="http://schemas.microsoft.com/office/drawing/2014/main" id="{A5035A38-B1AA-D537-A988-FDDE565621C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01709" y="235765"/>
              <a:ext cx="4532683" cy="6858000"/>
            </a:xfrm>
            <a:prstGeom prst="rect">
              <a:avLst/>
            </a:prstGeom>
          </p:spPr>
        </p:pic>
      </p:grpSp>
      <p:pic>
        <p:nvPicPr>
          <p:cNvPr id="19" name="图片 18">
            <a:extLst>
              <a:ext uri="{FF2B5EF4-FFF2-40B4-BE49-F238E27FC236}">
                <a16:creationId xmlns:a16="http://schemas.microsoft.com/office/drawing/2014/main" id="{24217519-5228-1BD3-C41D-733CB119207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Blur radius="32"/>
                    </a14:imgEffect>
                  </a14:imgLayer>
                </a14:imgProps>
              </a:ext>
              <a:ext uri="{28A0092B-C50C-407E-A947-70E740481C1C}">
                <a14:useLocalDpi xmlns:a14="http://schemas.microsoft.com/office/drawing/2010/main"/>
              </a:ext>
            </a:extLst>
          </a:blip>
          <a:srcRect/>
          <a:stretch/>
        </p:blipFill>
        <p:spPr>
          <a:xfrm>
            <a:off x="9995280" y="4576712"/>
            <a:ext cx="1960366" cy="2142792"/>
          </a:xfrm>
          <a:prstGeom prst="rect">
            <a:avLst/>
          </a:prstGeom>
        </p:spPr>
      </p:pic>
      <p:sp>
        <p:nvSpPr>
          <p:cNvPr id="20" name="椭圆 19">
            <a:extLst>
              <a:ext uri="{FF2B5EF4-FFF2-40B4-BE49-F238E27FC236}">
                <a16:creationId xmlns:a16="http://schemas.microsoft.com/office/drawing/2014/main" id="{A3E506EC-FF43-C998-EE3D-84F8493CB45F}"/>
              </a:ext>
            </a:extLst>
          </p:cNvPr>
          <p:cNvSpPr/>
          <p:nvPr/>
        </p:nvSpPr>
        <p:spPr>
          <a:xfrm>
            <a:off x="1288252" y="1318517"/>
            <a:ext cx="810581" cy="810581"/>
          </a:xfrm>
          <a:prstGeom prst="ellipse">
            <a:avLst/>
          </a:prstGeom>
          <a:gradFill flip="none" rotWithShape="1">
            <a:gsLst>
              <a:gs pos="0">
                <a:schemeClr val="accent4">
                  <a:lumMod val="20000"/>
                  <a:lumOff val="80000"/>
                </a:schemeClr>
              </a:gs>
              <a:gs pos="86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B2DFA527-2F85-13EE-0756-8C9E8DB71402}"/>
              </a:ext>
            </a:extLst>
          </p:cNvPr>
          <p:cNvSpPr txBox="1"/>
          <p:nvPr/>
        </p:nvSpPr>
        <p:spPr>
          <a:xfrm>
            <a:off x="1564542" y="1492976"/>
            <a:ext cx="1415772" cy="461665"/>
          </a:xfrm>
          <a:prstGeom prst="rect">
            <a:avLst/>
          </a:prstGeom>
          <a:noFill/>
        </p:spPr>
        <p:txBody>
          <a:bodyPr wrap="none" rtlCol="0">
            <a:noAutofit/>
          </a:bodyPr>
          <a:lstStyle/>
          <a:p>
            <a:r>
              <a:rPr lang="zh-CN" altLang="en-US" sz="2400" dirty="0">
                <a:cs typeface="+mn-ea"/>
                <a:sym typeface="+mn-lt"/>
              </a:rPr>
              <a:t>竞品名称</a:t>
            </a:r>
          </a:p>
        </p:txBody>
      </p:sp>
    </p:spTree>
    <p:extLst>
      <p:ext uri="{BB962C8B-B14F-4D97-AF65-F5344CB8AC3E}">
        <p14:creationId xmlns:p14="http://schemas.microsoft.com/office/powerpoint/2010/main" val="308862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a:extLst>
              <a:ext uri="{FF2B5EF4-FFF2-40B4-BE49-F238E27FC236}">
                <a16:creationId xmlns:a16="http://schemas.microsoft.com/office/drawing/2014/main" id="{EE53B8DF-E3C1-1DAB-FAA4-A6DF54023550}"/>
              </a:ext>
            </a:extLst>
          </p:cNvPr>
          <p:cNvPicPr>
            <a:picLocks noChangeAspect="1"/>
          </p:cNvPicPr>
          <p:nvPr/>
        </p:nvPicPr>
        <p:blipFill rotWithShape="1">
          <a:blip r:embed="rId2" cstate="print">
            <a:duotone>
              <a:prstClr val="black"/>
              <a:schemeClr val="accent3">
                <a:tint val="45000"/>
                <a:satMod val="400000"/>
              </a:schemeClr>
            </a:duotone>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24352" y="2937142"/>
            <a:ext cx="12240703" cy="3897405"/>
          </a:xfrm>
          <a:custGeom>
            <a:avLst/>
            <a:gdLst>
              <a:gd name="connsiteX0" fmla="*/ 0 w 12240703"/>
              <a:gd name="connsiteY0" fmla="*/ 0 h 3897405"/>
              <a:gd name="connsiteX1" fmla="*/ 12240703 w 12240703"/>
              <a:gd name="connsiteY1" fmla="*/ 0 h 3897405"/>
              <a:gd name="connsiteX2" fmla="*/ 12240703 w 12240703"/>
              <a:gd name="connsiteY2" fmla="*/ 3897405 h 3897405"/>
              <a:gd name="connsiteX3" fmla="*/ 0 w 12240703"/>
              <a:gd name="connsiteY3" fmla="*/ 3897405 h 3897405"/>
            </a:gdLst>
            <a:ahLst/>
            <a:cxnLst>
              <a:cxn ang="0">
                <a:pos x="connsiteX0" y="connsiteY0"/>
              </a:cxn>
              <a:cxn ang="0">
                <a:pos x="connsiteX1" y="connsiteY1"/>
              </a:cxn>
              <a:cxn ang="0">
                <a:pos x="connsiteX2" y="connsiteY2"/>
              </a:cxn>
              <a:cxn ang="0">
                <a:pos x="connsiteX3" y="connsiteY3"/>
              </a:cxn>
            </a:cxnLst>
            <a:rect l="l" t="t" r="r" b="b"/>
            <a:pathLst>
              <a:path w="12240703" h="3897405">
                <a:moveTo>
                  <a:pt x="0" y="0"/>
                </a:moveTo>
                <a:lnTo>
                  <a:pt x="12240703" y="0"/>
                </a:lnTo>
                <a:lnTo>
                  <a:pt x="12240703" y="3897405"/>
                </a:lnTo>
                <a:lnTo>
                  <a:pt x="0" y="3897405"/>
                </a:lnTo>
                <a:close/>
              </a:path>
            </a:pathLst>
          </a:custGeom>
        </p:spPr>
      </p:pic>
      <p:pic>
        <p:nvPicPr>
          <p:cNvPr id="43" name="图片 42">
            <a:extLst>
              <a:ext uri="{FF2B5EF4-FFF2-40B4-BE49-F238E27FC236}">
                <a16:creationId xmlns:a16="http://schemas.microsoft.com/office/drawing/2014/main" id="{B978AA0C-B567-171C-F75B-A3F0837F407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radius="32"/>
                    </a14:imgEffect>
                  </a14:imgLayer>
                </a14:imgProps>
              </a:ext>
              <a:ext uri="{28A0092B-C50C-407E-A947-70E740481C1C}">
                <a14:useLocalDpi xmlns:a14="http://schemas.microsoft.com/office/drawing/2010/main"/>
              </a:ext>
            </a:extLst>
          </a:blip>
          <a:srcRect/>
          <a:stretch/>
        </p:blipFill>
        <p:spPr>
          <a:xfrm>
            <a:off x="328326" y="1060507"/>
            <a:ext cx="1960366" cy="2142792"/>
          </a:xfrm>
          <a:prstGeom prst="rect">
            <a:avLst/>
          </a:prstGeom>
        </p:spPr>
      </p:pic>
      <p:pic>
        <p:nvPicPr>
          <p:cNvPr id="45" name="图片 44">
            <a:extLst>
              <a:ext uri="{FF2B5EF4-FFF2-40B4-BE49-F238E27FC236}">
                <a16:creationId xmlns:a16="http://schemas.microsoft.com/office/drawing/2014/main" id="{BADF5B10-585F-90E5-0FC0-2EB28EC127F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a:xfrm>
            <a:off x="0" y="2156876"/>
            <a:ext cx="12186828" cy="3559626"/>
          </a:xfrm>
          <a:custGeom>
            <a:avLst/>
            <a:gdLst>
              <a:gd name="connsiteX0" fmla="*/ 0 w 12186828"/>
              <a:gd name="connsiteY0" fmla="*/ 0 h 3559626"/>
              <a:gd name="connsiteX1" fmla="*/ 12186828 w 12186828"/>
              <a:gd name="connsiteY1" fmla="*/ 0 h 3559626"/>
              <a:gd name="connsiteX2" fmla="*/ 12186828 w 12186828"/>
              <a:gd name="connsiteY2" fmla="*/ 3559626 h 3559626"/>
              <a:gd name="connsiteX3" fmla="*/ 0 w 12186828"/>
              <a:gd name="connsiteY3" fmla="*/ 3559626 h 3559626"/>
            </a:gdLst>
            <a:ahLst/>
            <a:cxnLst>
              <a:cxn ang="0">
                <a:pos x="connsiteX0" y="connsiteY0"/>
              </a:cxn>
              <a:cxn ang="0">
                <a:pos x="connsiteX1" y="connsiteY1"/>
              </a:cxn>
              <a:cxn ang="0">
                <a:pos x="connsiteX2" y="connsiteY2"/>
              </a:cxn>
              <a:cxn ang="0">
                <a:pos x="connsiteX3" y="connsiteY3"/>
              </a:cxn>
            </a:cxnLst>
            <a:rect l="l" t="t" r="r" b="b"/>
            <a:pathLst>
              <a:path w="12186828" h="3559626">
                <a:moveTo>
                  <a:pt x="0" y="0"/>
                </a:moveTo>
                <a:lnTo>
                  <a:pt x="12186828" y="0"/>
                </a:lnTo>
                <a:lnTo>
                  <a:pt x="12186828" y="3559626"/>
                </a:lnTo>
                <a:lnTo>
                  <a:pt x="0" y="3559626"/>
                </a:lnTo>
                <a:close/>
              </a:path>
            </a:pathLst>
          </a:custGeom>
        </p:spPr>
      </p:pic>
      <p:sp>
        <p:nvSpPr>
          <p:cNvPr id="46" name="矩形 45">
            <a:extLst>
              <a:ext uri="{FF2B5EF4-FFF2-40B4-BE49-F238E27FC236}">
                <a16:creationId xmlns:a16="http://schemas.microsoft.com/office/drawing/2014/main" id="{FCC9E3CF-3DD1-11BF-2F1A-6B375E4240CE}"/>
              </a:ext>
            </a:extLst>
          </p:cNvPr>
          <p:cNvSpPr>
            <a:spLocks/>
          </p:cNvSpPr>
          <p:nvPr/>
        </p:nvSpPr>
        <p:spPr>
          <a:xfrm>
            <a:off x="0" y="2156876"/>
            <a:ext cx="12186828" cy="3559626"/>
          </a:xfrm>
          <a:prstGeom prst="rect">
            <a:avLst/>
          </a:prstGeom>
          <a:solidFill>
            <a:schemeClr val="accent4">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a:extLst>
              <a:ext uri="{FF2B5EF4-FFF2-40B4-BE49-F238E27FC236}">
                <a16:creationId xmlns:a16="http://schemas.microsoft.com/office/drawing/2014/main" id="{8B5E984A-E2A2-DEBC-7A3E-28D07BAADF02}"/>
              </a:ext>
            </a:extLst>
          </p:cNvPr>
          <p:cNvGrpSpPr/>
          <p:nvPr/>
        </p:nvGrpSpPr>
        <p:grpSpPr>
          <a:xfrm>
            <a:off x="1838325" y="2579603"/>
            <a:ext cx="8515350" cy="2295508"/>
            <a:chOff x="2536825" y="3229610"/>
            <a:chExt cx="7143750" cy="1925762"/>
          </a:xfrm>
        </p:grpSpPr>
        <p:grpSp>
          <p:nvGrpSpPr>
            <p:cNvPr id="6" name="组合 5">
              <a:extLst>
                <a:ext uri="{FF2B5EF4-FFF2-40B4-BE49-F238E27FC236}">
                  <a16:creationId xmlns:a16="http://schemas.microsoft.com/office/drawing/2014/main" id="{02D1DFC7-A878-AFE2-430D-E97AB2E47DD3}"/>
                </a:ext>
              </a:extLst>
            </p:cNvPr>
            <p:cNvGrpSpPr/>
            <p:nvPr/>
          </p:nvGrpSpPr>
          <p:grpSpPr>
            <a:xfrm>
              <a:off x="2557145" y="3229610"/>
              <a:ext cx="7123430" cy="744114"/>
              <a:chOff x="4027" y="4825"/>
              <a:chExt cx="11218" cy="1172"/>
            </a:xfrm>
          </p:grpSpPr>
          <p:grpSp>
            <p:nvGrpSpPr>
              <p:cNvPr id="29" name="组合 28">
                <a:extLst>
                  <a:ext uri="{FF2B5EF4-FFF2-40B4-BE49-F238E27FC236}">
                    <a16:creationId xmlns:a16="http://schemas.microsoft.com/office/drawing/2014/main" id="{7ECD7435-C112-38FC-8C12-E29A45599046}"/>
                  </a:ext>
                </a:extLst>
              </p:cNvPr>
              <p:cNvGrpSpPr/>
              <p:nvPr/>
            </p:nvGrpSpPr>
            <p:grpSpPr>
              <a:xfrm>
                <a:off x="4027" y="4825"/>
                <a:ext cx="11218" cy="1172"/>
                <a:chOff x="4027" y="4825"/>
                <a:chExt cx="11218" cy="1172"/>
              </a:xfrm>
            </p:grpSpPr>
            <p:sp>
              <p:nvSpPr>
                <p:cNvPr id="31" name="Rectangle 2">
                  <a:extLst>
                    <a:ext uri="{FF2B5EF4-FFF2-40B4-BE49-F238E27FC236}">
                      <a16:creationId xmlns:a16="http://schemas.microsoft.com/office/drawing/2014/main" id="{899FE5C7-8034-67EA-9260-1633852CD9BB}"/>
                    </a:ext>
                  </a:extLst>
                </p:cNvPr>
                <p:cNvSpPr>
                  <a:spLocks noChangeArrowheads="1"/>
                </p:cNvSpPr>
                <p:nvPr/>
              </p:nvSpPr>
              <p:spPr bwMode="auto">
                <a:xfrm>
                  <a:off x="8832" y="4825"/>
                  <a:ext cx="1536" cy="341"/>
                </a:xfrm>
                <a:prstGeom prst="rect">
                  <a:avLst/>
                </a:prstGeom>
                <a:noFill/>
                <a:ln w="9525">
                  <a:noFill/>
                  <a:miter lim="800000"/>
                </a:ln>
              </p:spPr>
              <p:txBody>
                <a:bodyPr lIns="36977" tIns="36977" rIns="36977" bIns="36977"/>
                <a:lstStyle/>
                <a:p>
                  <a:pPr algn="ctr" defTabSz="739775"/>
                  <a:r>
                    <a:rPr lang="en-US" altLang="zh-CN" dirty="0">
                      <a:solidFill>
                        <a:schemeClr val="bg1"/>
                      </a:solidFill>
                      <a:cs typeface="+mn-ea"/>
                      <a:sym typeface="+mn-lt"/>
                    </a:rPr>
                    <a:t>CEO</a:t>
                  </a:r>
                  <a:endParaRPr lang="zh-CN" altLang="en-US" dirty="0">
                    <a:solidFill>
                      <a:schemeClr val="bg1"/>
                    </a:solidFill>
                    <a:cs typeface="+mn-ea"/>
                    <a:sym typeface="+mn-lt"/>
                  </a:endParaRPr>
                </a:p>
              </p:txBody>
            </p:sp>
            <p:grpSp>
              <p:nvGrpSpPr>
                <p:cNvPr id="32" name="组合 31">
                  <a:extLst>
                    <a:ext uri="{FF2B5EF4-FFF2-40B4-BE49-F238E27FC236}">
                      <a16:creationId xmlns:a16="http://schemas.microsoft.com/office/drawing/2014/main" id="{CA62E9FE-70F1-98DE-AF0C-B5831EBD135B}"/>
                    </a:ext>
                  </a:extLst>
                </p:cNvPr>
                <p:cNvGrpSpPr/>
                <p:nvPr/>
              </p:nvGrpSpPr>
              <p:grpSpPr>
                <a:xfrm>
                  <a:off x="4027" y="5625"/>
                  <a:ext cx="11218" cy="372"/>
                  <a:chOff x="2715808" y="3785863"/>
                  <a:chExt cx="7123421" cy="235937"/>
                </a:xfrm>
              </p:grpSpPr>
              <p:sp>
                <p:nvSpPr>
                  <p:cNvPr id="38" name="Rectangle 4">
                    <a:extLst>
                      <a:ext uri="{FF2B5EF4-FFF2-40B4-BE49-F238E27FC236}">
                        <a16:creationId xmlns:a16="http://schemas.microsoft.com/office/drawing/2014/main" id="{4F3B7C66-BA5A-1F32-A42C-EB03D8F5FA6E}"/>
                      </a:ext>
                    </a:extLst>
                  </p:cNvPr>
                  <p:cNvSpPr>
                    <a:spLocks noChangeArrowheads="1"/>
                  </p:cNvSpPr>
                  <p:nvPr/>
                </p:nvSpPr>
                <p:spPr bwMode="auto">
                  <a:xfrm>
                    <a:off x="8450641" y="3785863"/>
                    <a:ext cx="1388588" cy="235937"/>
                  </a:xfrm>
                  <a:prstGeom prst="rect">
                    <a:avLst/>
                  </a:prstGeom>
                  <a:noFill/>
                  <a:ln w="9525">
                    <a:noFill/>
                    <a:miter lim="800000"/>
                  </a:ln>
                </p:spPr>
                <p:txBody>
                  <a:bodyPr lIns="36977" tIns="36977" rIns="36977" bIns="36977" anchor="ctr"/>
                  <a:lstStyle/>
                  <a:p>
                    <a:pPr algn="ctr" defTabSz="739775"/>
                    <a:r>
                      <a:rPr lang="zh-CN" altLang="en-US" dirty="0">
                        <a:solidFill>
                          <a:schemeClr val="bg1"/>
                        </a:solidFill>
                        <a:cs typeface="+mn-ea"/>
                        <a:sym typeface="+mn-lt"/>
                      </a:rPr>
                      <a:t>电商部</a:t>
                    </a:r>
                  </a:p>
                </p:txBody>
              </p:sp>
              <p:sp>
                <p:nvSpPr>
                  <p:cNvPr id="39" name="Rectangle 4">
                    <a:extLst>
                      <a:ext uri="{FF2B5EF4-FFF2-40B4-BE49-F238E27FC236}">
                        <a16:creationId xmlns:a16="http://schemas.microsoft.com/office/drawing/2014/main" id="{8E3EF3BD-7F3B-6AE1-29F6-F18747EDF0CF}"/>
                      </a:ext>
                    </a:extLst>
                  </p:cNvPr>
                  <p:cNvSpPr>
                    <a:spLocks noChangeArrowheads="1"/>
                  </p:cNvSpPr>
                  <p:nvPr/>
                </p:nvSpPr>
                <p:spPr bwMode="auto">
                  <a:xfrm>
                    <a:off x="2715808" y="3785863"/>
                    <a:ext cx="1273122" cy="235937"/>
                  </a:xfrm>
                  <a:prstGeom prst="rect">
                    <a:avLst/>
                  </a:prstGeom>
                  <a:noFill/>
                  <a:ln w="9525">
                    <a:noFill/>
                    <a:miter lim="800000"/>
                  </a:ln>
                </p:spPr>
                <p:txBody>
                  <a:bodyPr lIns="36977" tIns="36977" rIns="36977" bIns="36977" anchor="ctr"/>
                  <a:lstStyle/>
                  <a:p>
                    <a:pPr algn="ctr" defTabSz="739775"/>
                    <a:r>
                      <a:rPr lang="zh-CN" altLang="en-US" dirty="0">
                        <a:solidFill>
                          <a:schemeClr val="bg1"/>
                        </a:solidFill>
                        <a:cs typeface="+mn-ea"/>
                        <a:sym typeface="+mn-lt"/>
                      </a:rPr>
                      <a:t>设计部</a:t>
                    </a:r>
                  </a:p>
                </p:txBody>
              </p:sp>
            </p:grpSp>
            <p:sp>
              <p:nvSpPr>
                <p:cNvPr id="33" name="Rectangle 4">
                  <a:extLst>
                    <a:ext uri="{FF2B5EF4-FFF2-40B4-BE49-F238E27FC236}">
                      <a16:creationId xmlns:a16="http://schemas.microsoft.com/office/drawing/2014/main" id="{EC071DB8-242D-FEFE-9833-56DAB2EE5317}"/>
                    </a:ext>
                  </a:extLst>
                </p:cNvPr>
                <p:cNvSpPr>
                  <a:spLocks noChangeArrowheads="1"/>
                </p:cNvSpPr>
                <p:nvPr/>
              </p:nvSpPr>
              <p:spPr bwMode="auto">
                <a:xfrm>
                  <a:off x="8500" y="5622"/>
                  <a:ext cx="2200" cy="372"/>
                </a:xfrm>
                <a:prstGeom prst="rect">
                  <a:avLst/>
                </a:prstGeom>
                <a:noFill/>
                <a:ln w="9525">
                  <a:noFill/>
                  <a:miter lim="800000"/>
                </a:ln>
              </p:spPr>
              <p:txBody>
                <a:bodyPr lIns="36977" tIns="36977" rIns="36977" bIns="36977"/>
                <a:lstStyle/>
                <a:p>
                  <a:pPr algn="ctr" defTabSz="739775"/>
                  <a:r>
                    <a:rPr lang="zh-CN" altLang="en-US" dirty="0">
                      <a:solidFill>
                        <a:schemeClr val="bg1"/>
                      </a:solidFill>
                      <a:cs typeface="+mn-ea"/>
                      <a:sym typeface="+mn-lt"/>
                    </a:rPr>
                    <a:t>研发部</a:t>
                  </a:r>
                </a:p>
              </p:txBody>
            </p:sp>
            <p:grpSp>
              <p:nvGrpSpPr>
                <p:cNvPr id="34" name="组合 33">
                  <a:extLst>
                    <a:ext uri="{FF2B5EF4-FFF2-40B4-BE49-F238E27FC236}">
                      <a16:creationId xmlns:a16="http://schemas.microsoft.com/office/drawing/2014/main" id="{C1A9560D-2F01-36FF-8B62-9996DC61FC58}"/>
                    </a:ext>
                  </a:extLst>
                </p:cNvPr>
                <p:cNvGrpSpPr/>
                <p:nvPr/>
              </p:nvGrpSpPr>
              <p:grpSpPr>
                <a:xfrm>
                  <a:off x="5020" y="5325"/>
                  <a:ext cx="9160" cy="284"/>
                  <a:chOff x="4407307" y="3622671"/>
                  <a:chExt cx="2921196" cy="180482"/>
                </a:xfrm>
              </p:grpSpPr>
              <p:cxnSp>
                <p:nvCxnSpPr>
                  <p:cNvPr id="35" name="AutoShape 15">
                    <a:extLst>
                      <a:ext uri="{FF2B5EF4-FFF2-40B4-BE49-F238E27FC236}">
                        <a16:creationId xmlns:a16="http://schemas.microsoft.com/office/drawing/2014/main" id="{9AFE90B8-4DD1-8E53-C591-2CDA94A65153}"/>
                      </a:ext>
                    </a:extLst>
                  </p:cNvPr>
                  <p:cNvCxnSpPr>
                    <a:cxnSpLocks noChangeShapeType="1"/>
                  </p:cNvCxnSpPr>
                  <p:nvPr/>
                </p:nvCxnSpPr>
                <p:spPr bwMode="auto">
                  <a:xfrm>
                    <a:off x="4407307" y="3626431"/>
                    <a:ext cx="2920740" cy="0"/>
                  </a:xfrm>
                  <a:prstGeom prst="straightConnector1">
                    <a:avLst/>
                  </a:prstGeom>
                  <a:noFill/>
                  <a:ln w="12700">
                    <a:solidFill>
                      <a:schemeClr val="bg1"/>
                    </a:solidFill>
                    <a:round/>
                  </a:ln>
                </p:spPr>
              </p:cxnSp>
              <p:cxnSp>
                <p:nvCxnSpPr>
                  <p:cNvPr id="36" name="Straight Arrow Connector 82">
                    <a:extLst>
                      <a:ext uri="{FF2B5EF4-FFF2-40B4-BE49-F238E27FC236}">
                        <a16:creationId xmlns:a16="http://schemas.microsoft.com/office/drawing/2014/main" id="{8A9D9C3B-1065-A62B-D432-70C4923CCEDF}"/>
                      </a:ext>
                    </a:extLst>
                  </p:cNvPr>
                  <p:cNvCxnSpPr/>
                  <p:nvPr/>
                </p:nvCxnSpPr>
                <p:spPr>
                  <a:xfrm>
                    <a:off x="7328502" y="3622671"/>
                    <a:ext cx="1" cy="180482"/>
                  </a:xfrm>
                  <a:prstGeom prst="straightConnector1">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93">
                    <a:extLst>
                      <a:ext uri="{FF2B5EF4-FFF2-40B4-BE49-F238E27FC236}">
                        <a16:creationId xmlns:a16="http://schemas.microsoft.com/office/drawing/2014/main" id="{7A29DA75-35F2-7818-D2DE-55C9EDD5918D}"/>
                      </a:ext>
                    </a:extLst>
                  </p:cNvPr>
                  <p:cNvCxnSpPr/>
                  <p:nvPr/>
                </p:nvCxnSpPr>
                <p:spPr>
                  <a:xfrm>
                    <a:off x="4407307" y="3622671"/>
                    <a:ext cx="0" cy="172140"/>
                  </a:xfrm>
                  <a:prstGeom prst="straightConnector1">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cxnSp>
            <p:nvCxnSpPr>
              <p:cNvPr id="30" name="Straight Arrow Connector 81">
                <a:extLst>
                  <a:ext uri="{FF2B5EF4-FFF2-40B4-BE49-F238E27FC236}">
                    <a16:creationId xmlns:a16="http://schemas.microsoft.com/office/drawing/2014/main" id="{EA5D2F52-9C44-0DE8-9653-81722F03F974}"/>
                  </a:ext>
                </a:extLst>
              </p:cNvPr>
              <p:cNvCxnSpPr/>
              <p:nvPr/>
            </p:nvCxnSpPr>
            <p:spPr>
              <a:xfrm flipH="1">
                <a:off x="9597" y="5186"/>
                <a:ext cx="6" cy="463"/>
              </a:xfrm>
              <a:prstGeom prst="straightConnector1">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 name="组合 6">
              <a:extLst>
                <a:ext uri="{FF2B5EF4-FFF2-40B4-BE49-F238E27FC236}">
                  <a16:creationId xmlns:a16="http://schemas.microsoft.com/office/drawing/2014/main" id="{72A1939C-6B42-A2D3-F8FD-D6E2AB3FC18D}"/>
                </a:ext>
              </a:extLst>
            </p:cNvPr>
            <p:cNvGrpSpPr/>
            <p:nvPr/>
          </p:nvGrpSpPr>
          <p:grpSpPr>
            <a:xfrm>
              <a:off x="2536825" y="3932536"/>
              <a:ext cx="7045960" cy="1222836"/>
              <a:chOff x="2536825" y="4105786"/>
              <a:chExt cx="7045960" cy="1222836"/>
            </a:xfrm>
          </p:grpSpPr>
          <p:cxnSp>
            <p:nvCxnSpPr>
              <p:cNvPr id="8" name="AutoShape 15">
                <a:extLst>
                  <a:ext uri="{FF2B5EF4-FFF2-40B4-BE49-F238E27FC236}">
                    <a16:creationId xmlns:a16="http://schemas.microsoft.com/office/drawing/2014/main" id="{540491BD-3BA2-3952-E989-8760E996DCB3}"/>
                  </a:ext>
                </a:extLst>
              </p:cNvPr>
              <p:cNvCxnSpPr>
                <a:cxnSpLocks noChangeShapeType="1"/>
              </p:cNvCxnSpPr>
              <p:nvPr/>
            </p:nvCxnSpPr>
            <p:spPr bwMode="auto">
              <a:xfrm>
                <a:off x="5191125" y="4237212"/>
                <a:ext cx="909320" cy="0"/>
              </a:xfrm>
              <a:prstGeom prst="straightConnector1">
                <a:avLst/>
              </a:prstGeom>
              <a:noFill/>
              <a:ln w="12700">
                <a:solidFill>
                  <a:schemeClr val="bg1"/>
                </a:solidFill>
                <a:round/>
              </a:ln>
            </p:spPr>
          </p:cxnSp>
          <p:sp>
            <p:nvSpPr>
              <p:cNvPr id="9" name="Rectangle 29">
                <a:extLst>
                  <a:ext uri="{FF2B5EF4-FFF2-40B4-BE49-F238E27FC236}">
                    <a16:creationId xmlns:a16="http://schemas.microsoft.com/office/drawing/2014/main" id="{C11221CE-4B6E-869C-9DB8-41F15C7DC887}"/>
                  </a:ext>
                </a:extLst>
              </p:cNvPr>
              <p:cNvSpPr>
                <a:spLocks noChangeArrowheads="1"/>
              </p:cNvSpPr>
              <p:nvPr/>
            </p:nvSpPr>
            <p:spPr bwMode="auto">
              <a:xfrm>
                <a:off x="2536825" y="4760378"/>
                <a:ext cx="755650" cy="197457"/>
              </a:xfrm>
              <a:prstGeom prst="rect">
                <a:avLst/>
              </a:prstGeom>
              <a:noFill/>
              <a:ln w="9525">
                <a:noFill/>
                <a:miter lim="800000"/>
              </a:ln>
            </p:spPr>
            <p:txBody>
              <a:bodyPr lIns="36977" tIns="36977" rIns="36977" bIns="36977"/>
              <a:lstStyle/>
              <a:p>
                <a:pPr algn="ctr" defTabSz="739775"/>
                <a:r>
                  <a:rPr lang="zh-CN" altLang="en-US" dirty="0">
                    <a:solidFill>
                      <a:schemeClr val="bg1"/>
                    </a:solidFill>
                    <a:cs typeface="+mn-ea"/>
                    <a:sym typeface="+mn-lt"/>
                  </a:rPr>
                  <a:t>职员</a:t>
                </a:r>
              </a:p>
            </p:txBody>
          </p:sp>
          <p:sp>
            <p:nvSpPr>
              <p:cNvPr id="10" name="Rectangle 29">
                <a:extLst>
                  <a:ext uri="{FF2B5EF4-FFF2-40B4-BE49-F238E27FC236}">
                    <a16:creationId xmlns:a16="http://schemas.microsoft.com/office/drawing/2014/main" id="{1AECB029-933B-16F9-5F7B-E0DEC6B3EB9B}"/>
                  </a:ext>
                </a:extLst>
              </p:cNvPr>
              <p:cNvSpPr>
                <a:spLocks noChangeArrowheads="1"/>
              </p:cNvSpPr>
              <p:nvPr/>
            </p:nvSpPr>
            <p:spPr bwMode="auto">
              <a:xfrm>
                <a:off x="3453130" y="5123546"/>
                <a:ext cx="1092200" cy="205076"/>
              </a:xfrm>
              <a:prstGeom prst="rect">
                <a:avLst/>
              </a:prstGeom>
              <a:noFill/>
              <a:ln w="9525">
                <a:noFill/>
                <a:miter lim="800000"/>
              </a:ln>
            </p:spPr>
            <p:txBody>
              <a:bodyPr lIns="36977" tIns="36977" rIns="36977" bIns="36977"/>
              <a:lstStyle/>
              <a:p>
                <a:pPr algn="ctr" defTabSz="739775"/>
                <a:r>
                  <a:rPr lang="zh-CN" altLang="en-US" dirty="0">
                    <a:solidFill>
                      <a:schemeClr val="bg1"/>
                    </a:solidFill>
                    <a:cs typeface="+mn-ea"/>
                    <a:sym typeface="+mn-lt"/>
                  </a:rPr>
                  <a:t>职员</a:t>
                </a:r>
              </a:p>
            </p:txBody>
          </p:sp>
          <p:sp>
            <p:nvSpPr>
              <p:cNvPr id="11" name="Rectangle 29">
                <a:extLst>
                  <a:ext uri="{FF2B5EF4-FFF2-40B4-BE49-F238E27FC236}">
                    <a16:creationId xmlns:a16="http://schemas.microsoft.com/office/drawing/2014/main" id="{33077B9A-59A7-508C-7BAC-9C9017CC0C20}"/>
                  </a:ext>
                </a:extLst>
              </p:cNvPr>
              <p:cNvSpPr>
                <a:spLocks noChangeArrowheads="1"/>
              </p:cNvSpPr>
              <p:nvPr/>
            </p:nvSpPr>
            <p:spPr bwMode="auto">
              <a:xfrm>
                <a:off x="7901940" y="4781330"/>
                <a:ext cx="776605" cy="197457"/>
              </a:xfrm>
              <a:prstGeom prst="rect">
                <a:avLst/>
              </a:prstGeom>
              <a:noFill/>
              <a:ln w="9525">
                <a:noFill/>
                <a:miter lim="800000"/>
              </a:ln>
            </p:spPr>
            <p:txBody>
              <a:bodyPr lIns="36977" tIns="36977" rIns="36977" bIns="36977"/>
              <a:lstStyle/>
              <a:p>
                <a:pPr algn="ctr" defTabSz="739775"/>
                <a:r>
                  <a:rPr lang="zh-CN" altLang="en-US" dirty="0">
                    <a:solidFill>
                      <a:schemeClr val="bg1"/>
                    </a:solidFill>
                    <a:cs typeface="+mn-ea"/>
                    <a:sym typeface="+mn-lt"/>
                  </a:rPr>
                  <a:t>职员</a:t>
                </a:r>
              </a:p>
            </p:txBody>
          </p:sp>
          <p:sp>
            <p:nvSpPr>
              <p:cNvPr id="12" name="Rectangle 29">
                <a:extLst>
                  <a:ext uri="{FF2B5EF4-FFF2-40B4-BE49-F238E27FC236}">
                    <a16:creationId xmlns:a16="http://schemas.microsoft.com/office/drawing/2014/main" id="{04A05406-78FE-7D13-A518-4E86ECD5CBCC}"/>
                  </a:ext>
                </a:extLst>
              </p:cNvPr>
              <p:cNvSpPr>
                <a:spLocks noChangeArrowheads="1"/>
              </p:cNvSpPr>
              <p:nvPr/>
            </p:nvSpPr>
            <p:spPr bwMode="auto">
              <a:xfrm>
                <a:off x="6240780" y="4781330"/>
                <a:ext cx="783590" cy="197457"/>
              </a:xfrm>
              <a:prstGeom prst="rect">
                <a:avLst/>
              </a:prstGeom>
              <a:noFill/>
              <a:ln w="9525">
                <a:noFill/>
                <a:miter lim="800000"/>
              </a:ln>
            </p:spPr>
            <p:txBody>
              <a:bodyPr lIns="36977" tIns="36977" rIns="36977" bIns="36977"/>
              <a:lstStyle/>
              <a:p>
                <a:pPr algn="ctr" defTabSz="739775"/>
                <a:r>
                  <a:rPr lang="zh-CN" altLang="en-US" dirty="0">
                    <a:solidFill>
                      <a:schemeClr val="bg1"/>
                    </a:solidFill>
                    <a:cs typeface="+mn-ea"/>
                    <a:sym typeface="+mn-lt"/>
                  </a:rPr>
                  <a:t>职员</a:t>
                </a:r>
              </a:p>
            </p:txBody>
          </p:sp>
          <p:sp>
            <p:nvSpPr>
              <p:cNvPr id="13" name="Rectangle 29">
                <a:extLst>
                  <a:ext uri="{FF2B5EF4-FFF2-40B4-BE49-F238E27FC236}">
                    <a16:creationId xmlns:a16="http://schemas.microsoft.com/office/drawing/2014/main" id="{E67E76BC-2C73-C499-AD41-F7815CC7CA6E}"/>
                  </a:ext>
                </a:extLst>
              </p:cNvPr>
              <p:cNvSpPr>
                <a:spLocks noChangeArrowheads="1"/>
              </p:cNvSpPr>
              <p:nvPr/>
            </p:nvSpPr>
            <p:spPr bwMode="auto">
              <a:xfrm>
                <a:off x="4555490" y="4771171"/>
                <a:ext cx="807720" cy="207616"/>
              </a:xfrm>
              <a:prstGeom prst="rect">
                <a:avLst/>
              </a:prstGeom>
              <a:noFill/>
              <a:ln w="9525">
                <a:noFill/>
                <a:miter lim="800000"/>
              </a:ln>
            </p:spPr>
            <p:txBody>
              <a:bodyPr lIns="36977" tIns="36977" rIns="36977" bIns="36977"/>
              <a:lstStyle/>
              <a:p>
                <a:pPr algn="ctr" defTabSz="739775"/>
                <a:r>
                  <a:rPr lang="zh-CN" altLang="en-US" dirty="0">
                    <a:solidFill>
                      <a:schemeClr val="bg1"/>
                    </a:solidFill>
                    <a:cs typeface="+mn-ea"/>
                    <a:sym typeface="+mn-lt"/>
                  </a:rPr>
                  <a:t>职员</a:t>
                </a:r>
              </a:p>
            </p:txBody>
          </p:sp>
          <p:sp>
            <p:nvSpPr>
              <p:cNvPr id="14" name="Rectangle 29">
                <a:extLst>
                  <a:ext uri="{FF2B5EF4-FFF2-40B4-BE49-F238E27FC236}">
                    <a16:creationId xmlns:a16="http://schemas.microsoft.com/office/drawing/2014/main" id="{B6243583-F129-8836-1D0D-7445A87642D3}"/>
                  </a:ext>
                </a:extLst>
              </p:cNvPr>
              <p:cNvSpPr>
                <a:spLocks noChangeArrowheads="1"/>
              </p:cNvSpPr>
              <p:nvPr/>
            </p:nvSpPr>
            <p:spPr bwMode="auto">
              <a:xfrm>
                <a:off x="7051040" y="5123546"/>
                <a:ext cx="822325" cy="205076"/>
              </a:xfrm>
              <a:prstGeom prst="rect">
                <a:avLst/>
              </a:prstGeom>
              <a:noFill/>
              <a:ln w="9525">
                <a:noFill/>
                <a:miter lim="800000"/>
              </a:ln>
            </p:spPr>
            <p:txBody>
              <a:bodyPr lIns="36977" tIns="36977" rIns="36977" bIns="36977"/>
              <a:lstStyle/>
              <a:p>
                <a:pPr algn="ctr" defTabSz="739775"/>
                <a:r>
                  <a:rPr lang="zh-CN" altLang="en-US" dirty="0">
                    <a:solidFill>
                      <a:schemeClr val="bg1"/>
                    </a:solidFill>
                    <a:cs typeface="+mn-ea"/>
                    <a:sym typeface="+mn-lt"/>
                  </a:rPr>
                  <a:t>职员</a:t>
                </a:r>
              </a:p>
            </p:txBody>
          </p:sp>
          <p:sp>
            <p:nvSpPr>
              <p:cNvPr id="15" name="Rectangle 29">
                <a:extLst>
                  <a:ext uri="{FF2B5EF4-FFF2-40B4-BE49-F238E27FC236}">
                    <a16:creationId xmlns:a16="http://schemas.microsoft.com/office/drawing/2014/main" id="{20EEB1D3-5B39-D3AD-8F0A-137FC0468042}"/>
                  </a:ext>
                </a:extLst>
              </p:cNvPr>
              <p:cNvSpPr>
                <a:spLocks noChangeArrowheads="1"/>
              </p:cNvSpPr>
              <p:nvPr/>
            </p:nvSpPr>
            <p:spPr bwMode="auto">
              <a:xfrm>
                <a:off x="5161646" y="5123546"/>
                <a:ext cx="1273077" cy="205076"/>
              </a:xfrm>
              <a:prstGeom prst="rect">
                <a:avLst/>
              </a:prstGeom>
              <a:noFill/>
              <a:ln w="9525">
                <a:noFill/>
                <a:miter lim="800000"/>
              </a:ln>
            </p:spPr>
            <p:txBody>
              <a:bodyPr lIns="36977" tIns="36977" rIns="36977" bIns="36977"/>
              <a:lstStyle/>
              <a:p>
                <a:pPr algn="ctr" defTabSz="739775"/>
                <a:r>
                  <a:rPr lang="zh-CN" altLang="en-US" dirty="0">
                    <a:solidFill>
                      <a:schemeClr val="bg1"/>
                    </a:solidFill>
                    <a:cs typeface="+mn-ea"/>
                    <a:sym typeface="+mn-lt"/>
                  </a:rPr>
                  <a:t>职员</a:t>
                </a:r>
              </a:p>
            </p:txBody>
          </p:sp>
          <p:cxnSp>
            <p:nvCxnSpPr>
              <p:cNvPr id="16" name="AutoShape 15">
                <a:extLst>
                  <a:ext uri="{FF2B5EF4-FFF2-40B4-BE49-F238E27FC236}">
                    <a16:creationId xmlns:a16="http://schemas.microsoft.com/office/drawing/2014/main" id="{A0ADE374-2CC2-968B-0AC2-27930306C495}"/>
                  </a:ext>
                </a:extLst>
              </p:cNvPr>
              <p:cNvCxnSpPr>
                <a:cxnSpLocks noChangeShapeType="1"/>
              </p:cNvCxnSpPr>
              <p:nvPr/>
            </p:nvCxnSpPr>
            <p:spPr bwMode="auto">
              <a:xfrm>
                <a:off x="3999865" y="4574984"/>
                <a:ext cx="5166360" cy="0"/>
              </a:xfrm>
              <a:prstGeom prst="straightConnector1">
                <a:avLst/>
              </a:prstGeom>
              <a:noFill/>
              <a:ln w="12700">
                <a:solidFill>
                  <a:schemeClr val="bg1"/>
                </a:solidFill>
                <a:round/>
              </a:ln>
            </p:spPr>
          </p:cxnSp>
          <p:cxnSp>
            <p:nvCxnSpPr>
              <p:cNvPr id="17" name="AutoShape 5">
                <a:extLst>
                  <a:ext uri="{FF2B5EF4-FFF2-40B4-BE49-F238E27FC236}">
                    <a16:creationId xmlns:a16="http://schemas.microsoft.com/office/drawing/2014/main" id="{166F9AF3-3F9A-766A-290D-7D0D469FF5BD}"/>
                  </a:ext>
                </a:extLst>
              </p:cNvPr>
              <p:cNvCxnSpPr>
                <a:cxnSpLocks noChangeShapeType="1"/>
              </p:cNvCxnSpPr>
              <p:nvPr/>
            </p:nvCxnSpPr>
            <p:spPr bwMode="auto">
              <a:xfrm>
                <a:off x="6096000" y="4147055"/>
                <a:ext cx="0" cy="423485"/>
              </a:xfrm>
              <a:prstGeom prst="straightConnector1">
                <a:avLst/>
              </a:prstGeom>
              <a:noFill/>
              <a:ln w="12700">
                <a:solidFill>
                  <a:schemeClr val="bg1"/>
                </a:solidFill>
                <a:round/>
              </a:ln>
            </p:spPr>
          </p:cxnSp>
          <p:cxnSp>
            <p:nvCxnSpPr>
              <p:cNvPr id="18" name="AutoShape 5">
                <a:extLst>
                  <a:ext uri="{FF2B5EF4-FFF2-40B4-BE49-F238E27FC236}">
                    <a16:creationId xmlns:a16="http://schemas.microsoft.com/office/drawing/2014/main" id="{50E47E8D-FC97-8C15-590F-994D0C33669E}"/>
                  </a:ext>
                </a:extLst>
              </p:cNvPr>
              <p:cNvCxnSpPr>
                <a:cxnSpLocks noChangeShapeType="1"/>
              </p:cNvCxnSpPr>
              <p:nvPr/>
            </p:nvCxnSpPr>
            <p:spPr bwMode="auto">
              <a:xfrm>
                <a:off x="2918460" y="4234672"/>
                <a:ext cx="0" cy="525705"/>
              </a:xfrm>
              <a:prstGeom prst="straightConnector1">
                <a:avLst/>
              </a:prstGeom>
              <a:noFill/>
              <a:ln w="12700">
                <a:solidFill>
                  <a:schemeClr val="bg1"/>
                </a:solidFill>
                <a:round/>
              </a:ln>
            </p:spPr>
          </p:cxnSp>
          <p:cxnSp>
            <p:nvCxnSpPr>
              <p:cNvPr id="19" name="AutoShape 5">
                <a:extLst>
                  <a:ext uri="{FF2B5EF4-FFF2-40B4-BE49-F238E27FC236}">
                    <a16:creationId xmlns:a16="http://schemas.microsoft.com/office/drawing/2014/main" id="{C47B33A9-9779-A6D5-53D9-22FAC801408C}"/>
                  </a:ext>
                </a:extLst>
              </p:cNvPr>
              <p:cNvCxnSpPr>
                <a:cxnSpLocks noChangeShapeType="1"/>
              </p:cNvCxnSpPr>
              <p:nvPr/>
            </p:nvCxnSpPr>
            <p:spPr bwMode="auto">
              <a:xfrm>
                <a:off x="3999865" y="4571809"/>
                <a:ext cx="0" cy="551737"/>
              </a:xfrm>
              <a:prstGeom prst="straightConnector1">
                <a:avLst/>
              </a:prstGeom>
              <a:noFill/>
              <a:ln w="12700">
                <a:solidFill>
                  <a:schemeClr val="bg1"/>
                </a:solidFill>
                <a:round/>
              </a:ln>
            </p:spPr>
          </p:cxnSp>
          <p:cxnSp>
            <p:nvCxnSpPr>
              <p:cNvPr id="20" name="AutoShape 5">
                <a:extLst>
                  <a:ext uri="{FF2B5EF4-FFF2-40B4-BE49-F238E27FC236}">
                    <a16:creationId xmlns:a16="http://schemas.microsoft.com/office/drawing/2014/main" id="{1438777D-BAA3-A2F5-7DEA-4B569BFA55BD}"/>
                  </a:ext>
                </a:extLst>
              </p:cNvPr>
              <p:cNvCxnSpPr>
                <a:cxnSpLocks noChangeShapeType="1"/>
                <a:endCxn id="21" idx="0"/>
              </p:cNvCxnSpPr>
              <p:nvPr/>
            </p:nvCxnSpPr>
            <p:spPr bwMode="auto">
              <a:xfrm>
                <a:off x="9166860" y="4571809"/>
                <a:ext cx="5080" cy="551737"/>
              </a:xfrm>
              <a:prstGeom prst="straightConnector1">
                <a:avLst/>
              </a:prstGeom>
              <a:noFill/>
              <a:ln w="12700">
                <a:solidFill>
                  <a:schemeClr val="bg1"/>
                </a:solidFill>
                <a:round/>
              </a:ln>
            </p:spPr>
          </p:cxnSp>
          <p:sp>
            <p:nvSpPr>
              <p:cNvPr id="21" name="Rectangle 29">
                <a:extLst>
                  <a:ext uri="{FF2B5EF4-FFF2-40B4-BE49-F238E27FC236}">
                    <a16:creationId xmlns:a16="http://schemas.microsoft.com/office/drawing/2014/main" id="{88550AC2-5483-912C-1B4C-43B7C37065C5}"/>
                  </a:ext>
                </a:extLst>
              </p:cNvPr>
              <p:cNvSpPr>
                <a:spLocks noChangeArrowheads="1"/>
              </p:cNvSpPr>
              <p:nvPr/>
            </p:nvSpPr>
            <p:spPr bwMode="auto">
              <a:xfrm>
                <a:off x="8760460" y="5123546"/>
                <a:ext cx="822325" cy="205076"/>
              </a:xfrm>
              <a:prstGeom prst="rect">
                <a:avLst/>
              </a:prstGeom>
              <a:noFill/>
              <a:ln w="9525">
                <a:noFill/>
                <a:miter lim="800000"/>
              </a:ln>
            </p:spPr>
            <p:txBody>
              <a:bodyPr lIns="36977" tIns="36977" rIns="36977" bIns="36977"/>
              <a:lstStyle/>
              <a:p>
                <a:pPr algn="ctr" defTabSz="739775"/>
                <a:r>
                  <a:rPr lang="zh-CN" altLang="en-US" dirty="0">
                    <a:solidFill>
                      <a:schemeClr val="bg1"/>
                    </a:solidFill>
                    <a:cs typeface="+mn-ea"/>
                    <a:sym typeface="+mn-lt"/>
                  </a:rPr>
                  <a:t>职员</a:t>
                </a:r>
              </a:p>
            </p:txBody>
          </p:sp>
          <p:sp>
            <p:nvSpPr>
              <p:cNvPr id="22" name="Rectangle 4">
                <a:extLst>
                  <a:ext uri="{FF2B5EF4-FFF2-40B4-BE49-F238E27FC236}">
                    <a16:creationId xmlns:a16="http://schemas.microsoft.com/office/drawing/2014/main" id="{078E1BD0-BBF0-0B26-B0D5-1ABD683FE580}"/>
                  </a:ext>
                </a:extLst>
              </p:cNvPr>
              <p:cNvSpPr>
                <a:spLocks noChangeArrowheads="1"/>
              </p:cNvSpPr>
              <p:nvPr/>
            </p:nvSpPr>
            <p:spPr bwMode="auto">
              <a:xfrm>
                <a:off x="3999865" y="4105786"/>
                <a:ext cx="1397000" cy="199362"/>
              </a:xfrm>
              <a:prstGeom prst="rect">
                <a:avLst/>
              </a:prstGeom>
              <a:noFill/>
              <a:ln w="9525">
                <a:noFill/>
                <a:miter lim="800000"/>
              </a:ln>
            </p:spPr>
            <p:txBody>
              <a:bodyPr lIns="36977" tIns="36977" rIns="36977" bIns="36977"/>
              <a:lstStyle/>
              <a:p>
                <a:pPr algn="ctr" defTabSz="739775"/>
                <a:r>
                  <a:rPr lang="zh-CN" altLang="en-US" dirty="0">
                    <a:solidFill>
                      <a:schemeClr val="bg1"/>
                    </a:solidFill>
                    <a:cs typeface="+mn-ea"/>
                    <a:sym typeface="+mn-lt"/>
                  </a:rPr>
                  <a:t>研发小组</a:t>
                </a:r>
              </a:p>
            </p:txBody>
          </p:sp>
          <p:cxnSp>
            <p:nvCxnSpPr>
              <p:cNvPr id="23" name="AutoShape 15">
                <a:extLst>
                  <a:ext uri="{FF2B5EF4-FFF2-40B4-BE49-F238E27FC236}">
                    <a16:creationId xmlns:a16="http://schemas.microsoft.com/office/drawing/2014/main" id="{C5399415-5F34-5FD8-9344-66CCE90DA2A7}"/>
                  </a:ext>
                </a:extLst>
              </p:cNvPr>
              <p:cNvCxnSpPr>
                <a:cxnSpLocks noChangeShapeType="1"/>
              </p:cNvCxnSpPr>
              <p:nvPr/>
            </p:nvCxnSpPr>
            <p:spPr bwMode="auto">
              <a:xfrm>
                <a:off x="2918460" y="4237212"/>
                <a:ext cx="1257300" cy="0"/>
              </a:xfrm>
              <a:prstGeom prst="straightConnector1">
                <a:avLst/>
              </a:prstGeom>
              <a:noFill/>
              <a:ln w="12700">
                <a:solidFill>
                  <a:schemeClr val="bg1"/>
                </a:solidFill>
                <a:round/>
              </a:ln>
            </p:spPr>
          </p:cxnSp>
          <p:cxnSp>
            <p:nvCxnSpPr>
              <p:cNvPr id="24" name="AutoShape 5">
                <a:extLst>
                  <a:ext uri="{FF2B5EF4-FFF2-40B4-BE49-F238E27FC236}">
                    <a16:creationId xmlns:a16="http://schemas.microsoft.com/office/drawing/2014/main" id="{238AB229-36D7-A83B-17BC-DBBFE41178B7}"/>
                  </a:ext>
                </a:extLst>
              </p:cNvPr>
              <p:cNvCxnSpPr>
                <a:cxnSpLocks noChangeShapeType="1"/>
              </p:cNvCxnSpPr>
              <p:nvPr/>
            </p:nvCxnSpPr>
            <p:spPr bwMode="auto">
              <a:xfrm>
                <a:off x="8283575" y="4571809"/>
                <a:ext cx="0" cy="209520"/>
              </a:xfrm>
              <a:prstGeom prst="straightConnector1">
                <a:avLst/>
              </a:prstGeom>
              <a:noFill/>
              <a:ln w="12700">
                <a:solidFill>
                  <a:schemeClr val="bg1"/>
                </a:solidFill>
                <a:round/>
              </a:ln>
            </p:spPr>
          </p:cxnSp>
          <p:cxnSp>
            <p:nvCxnSpPr>
              <p:cNvPr id="25" name="AutoShape 5">
                <a:extLst>
                  <a:ext uri="{FF2B5EF4-FFF2-40B4-BE49-F238E27FC236}">
                    <a16:creationId xmlns:a16="http://schemas.microsoft.com/office/drawing/2014/main" id="{96C656DC-758A-78D6-4AF2-2CF242429F39}"/>
                  </a:ext>
                </a:extLst>
              </p:cNvPr>
              <p:cNvCxnSpPr>
                <a:cxnSpLocks noChangeShapeType="1"/>
              </p:cNvCxnSpPr>
              <p:nvPr/>
            </p:nvCxnSpPr>
            <p:spPr bwMode="auto">
              <a:xfrm>
                <a:off x="6632575" y="4571809"/>
                <a:ext cx="0" cy="209520"/>
              </a:xfrm>
              <a:prstGeom prst="straightConnector1">
                <a:avLst/>
              </a:prstGeom>
              <a:noFill/>
              <a:ln w="12700">
                <a:solidFill>
                  <a:schemeClr val="bg1"/>
                </a:solidFill>
                <a:round/>
              </a:ln>
            </p:spPr>
          </p:cxnSp>
          <p:cxnSp>
            <p:nvCxnSpPr>
              <p:cNvPr id="26" name="AutoShape 5">
                <a:extLst>
                  <a:ext uri="{FF2B5EF4-FFF2-40B4-BE49-F238E27FC236}">
                    <a16:creationId xmlns:a16="http://schemas.microsoft.com/office/drawing/2014/main" id="{1F596C19-B582-1FF5-8EAD-E37960189C03}"/>
                  </a:ext>
                </a:extLst>
              </p:cNvPr>
              <p:cNvCxnSpPr>
                <a:cxnSpLocks noChangeShapeType="1"/>
              </p:cNvCxnSpPr>
              <p:nvPr/>
            </p:nvCxnSpPr>
            <p:spPr bwMode="auto">
              <a:xfrm>
                <a:off x="4982210" y="4571809"/>
                <a:ext cx="0" cy="209520"/>
              </a:xfrm>
              <a:prstGeom prst="straightConnector1">
                <a:avLst/>
              </a:prstGeom>
              <a:noFill/>
              <a:ln w="12700">
                <a:solidFill>
                  <a:schemeClr val="bg1"/>
                </a:solidFill>
                <a:round/>
              </a:ln>
            </p:spPr>
          </p:cxnSp>
          <p:cxnSp>
            <p:nvCxnSpPr>
              <p:cNvPr id="27" name="AutoShape 5">
                <a:extLst>
                  <a:ext uri="{FF2B5EF4-FFF2-40B4-BE49-F238E27FC236}">
                    <a16:creationId xmlns:a16="http://schemas.microsoft.com/office/drawing/2014/main" id="{9E1F30E0-A120-6BED-AD6D-1D41019C9834}"/>
                  </a:ext>
                </a:extLst>
              </p:cNvPr>
              <p:cNvCxnSpPr>
                <a:cxnSpLocks noChangeShapeType="1"/>
              </p:cNvCxnSpPr>
              <p:nvPr/>
            </p:nvCxnSpPr>
            <p:spPr bwMode="auto">
              <a:xfrm>
                <a:off x="7461885" y="4571809"/>
                <a:ext cx="0" cy="551737"/>
              </a:xfrm>
              <a:prstGeom prst="straightConnector1">
                <a:avLst/>
              </a:prstGeom>
              <a:noFill/>
              <a:ln w="12700">
                <a:solidFill>
                  <a:schemeClr val="bg1"/>
                </a:solidFill>
                <a:round/>
              </a:ln>
            </p:spPr>
          </p:cxnSp>
          <p:cxnSp>
            <p:nvCxnSpPr>
              <p:cNvPr id="28" name="AutoShape 5">
                <a:extLst>
                  <a:ext uri="{FF2B5EF4-FFF2-40B4-BE49-F238E27FC236}">
                    <a16:creationId xmlns:a16="http://schemas.microsoft.com/office/drawing/2014/main" id="{8F67B343-33E1-C2F9-7C01-A552FFD2175A}"/>
                  </a:ext>
                </a:extLst>
              </p:cNvPr>
              <p:cNvCxnSpPr>
                <a:cxnSpLocks noChangeShapeType="1"/>
              </p:cNvCxnSpPr>
              <p:nvPr/>
            </p:nvCxnSpPr>
            <p:spPr bwMode="auto">
              <a:xfrm>
                <a:off x="5798185" y="4571809"/>
                <a:ext cx="0" cy="551737"/>
              </a:xfrm>
              <a:prstGeom prst="straightConnector1">
                <a:avLst/>
              </a:prstGeom>
              <a:noFill/>
              <a:ln w="12700">
                <a:solidFill>
                  <a:schemeClr val="bg1"/>
                </a:solidFill>
                <a:round/>
              </a:ln>
            </p:spPr>
          </p:cxnSp>
        </p:grpSp>
      </p:grpSp>
      <p:sp>
        <p:nvSpPr>
          <p:cNvPr id="41" name="object 97">
            <a:extLst>
              <a:ext uri="{FF2B5EF4-FFF2-40B4-BE49-F238E27FC236}">
                <a16:creationId xmlns:a16="http://schemas.microsoft.com/office/drawing/2014/main" id="{22BE3F0D-B733-15DB-DB40-18FA1C202835}"/>
              </a:ext>
            </a:extLst>
          </p:cNvPr>
          <p:cNvSpPr txBox="1"/>
          <p:nvPr/>
        </p:nvSpPr>
        <p:spPr>
          <a:xfrm>
            <a:off x="901504" y="1082192"/>
            <a:ext cx="8046246" cy="338875"/>
          </a:xfrm>
          <a:prstGeom prst="rect">
            <a:avLst/>
          </a:prstGeom>
        </p:spPr>
        <p:txBody>
          <a:bodyPr vert="horz" wrap="square" lIns="0" tIns="13335" rIns="0" bIns="0" rtlCol="0">
            <a:noAutofit/>
          </a:bodyPr>
          <a:lstStyle/>
          <a:p>
            <a:pPr>
              <a:lnSpc>
                <a:spcPct val="125000"/>
              </a:lnSpc>
            </a:pPr>
            <a:r>
              <a:rPr lang="zh-CN" altLang="en-US" dirty="0">
                <a:cs typeface="+mn-ea"/>
                <a:sym typeface="+mn-lt"/>
              </a:rPr>
              <a:t>竞品</a:t>
            </a:r>
            <a:r>
              <a:rPr lang="en-US" altLang="zh-CN" dirty="0">
                <a:cs typeface="+mn-ea"/>
                <a:sym typeface="+mn-lt"/>
              </a:rPr>
              <a:t>APP</a:t>
            </a:r>
            <a:r>
              <a:rPr lang="zh-CN" altLang="en-US" dirty="0">
                <a:cs typeface="+mn-ea"/>
                <a:sym typeface="+mn-lt"/>
              </a:rPr>
              <a:t>月活用户超过两千万，在运动</a:t>
            </a:r>
            <a:r>
              <a:rPr lang="en-US" altLang="zh-CN" dirty="0">
                <a:cs typeface="+mn-ea"/>
                <a:sym typeface="+mn-lt"/>
              </a:rPr>
              <a:t>APP</a:t>
            </a:r>
            <a:r>
              <a:rPr lang="zh-CN" altLang="en-US" dirty="0">
                <a:cs typeface="+mn-ea"/>
                <a:sym typeface="+mn-lt"/>
              </a:rPr>
              <a:t>里排名榜首。</a:t>
            </a:r>
          </a:p>
        </p:txBody>
      </p:sp>
      <p:sp>
        <p:nvSpPr>
          <p:cNvPr id="47" name="椭圆 46">
            <a:extLst>
              <a:ext uri="{FF2B5EF4-FFF2-40B4-BE49-F238E27FC236}">
                <a16:creationId xmlns:a16="http://schemas.microsoft.com/office/drawing/2014/main" id="{7018FD2F-EAB1-C815-600D-0EE66E97A0BB}"/>
              </a:ext>
            </a:extLst>
          </p:cNvPr>
          <p:cNvSpPr/>
          <p:nvPr/>
        </p:nvSpPr>
        <p:spPr>
          <a:xfrm>
            <a:off x="2366895" y="413565"/>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椭圆 47">
            <a:extLst>
              <a:ext uri="{FF2B5EF4-FFF2-40B4-BE49-F238E27FC236}">
                <a16:creationId xmlns:a16="http://schemas.microsoft.com/office/drawing/2014/main" id="{2CCAC99E-AA32-DA84-3DF8-AC7B52DC1A5B}"/>
              </a:ext>
            </a:extLst>
          </p:cNvPr>
          <p:cNvSpPr/>
          <p:nvPr/>
        </p:nvSpPr>
        <p:spPr>
          <a:xfrm>
            <a:off x="2410383" y="458614"/>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文本框 48">
            <a:extLst>
              <a:ext uri="{FF2B5EF4-FFF2-40B4-BE49-F238E27FC236}">
                <a16:creationId xmlns:a16="http://schemas.microsoft.com/office/drawing/2014/main" id="{B4CB25B0-61D9-89B1-575E-42690A0FCE8A}"/>
              </a:ext>
            </a:extLst>
          </p:cNvPr>
          <p:cNvSpPr txBox="1"/>
          <p:nvPr/>
        </p:nvSpPr>
        <p:spPr>
          <a:xfrm>
            <a:off x="766263" y="413565"/>
            <a:ext cx="1826141" cy="584775"/>
          </a:xfrm>
          <a:prstGeom prst="rect">
            <a:avLst/>
          </a:prstGeom>
          <a:noFill/>
        </p:spPr>
        <p:txBody>
          <a:bodyPr wrap="none" rtlCol="0">
            <a:noAutofit/>
          </a:bodyPr>
          <a:lstStyle/>
          <a:p>
            <a:r>
              <a:rPr lang="zh-CN" altLang="en-US" sz="3200" dirty="0">
                <a:cs typeface="+mn-ea"/>
                <a:sym typeface="+mn-lt"/>
              </a:rPr>
              <a:t>竞品架构</a:t>
            </a:r>
          </a:p>
        </p:txBody>
      </p:sp>
      <p:sp>
        <p:nvSpPr>
          <p:cNvPr id="44" name="椭圆 43">
            <a:extLst>
              <a:ext uri="{FF2B5EF4-FFF2-40B4-BE49-F238E27FC236}">
                <a16:creationId xmlns:a16="http://schemas.microsoft.com/office/drawing/2014/main" id="{9A28A74F-5CA3-9555-A590-11A293798F20}"/>
              </a:ext>
            </a:extLst>
          </p:cNvPr>
          <p:cNvSpPr/>
          <p:nvPr/>
        </p:nvSpPr>
        <p:spPr>
          <a:xfrm>
            <a:off x="10703876" y="5311211"/>
            <a:ext cx="810581" cy="810581"/>
          </a:xfrm>
          <a:prstGeom prst="ellipse">
            <a:avLst/>
          </a:prstGeom>
          <a:gradFill flip="none" rotWithShape="1">
            <a:gsLst>
              <a:gs pos="0">
                <a:schemeClr val="accent4">
                  <a:lumMod val="20000"/>
                  <a:lumOff val="80000"/>
                </a:schemeClr>
              </a:gs>
              <a:gs pos="86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1660415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B27C7B05-1C60-3E02-D06C-B0AF5FF6D200}"/>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0" y="12525"/>
            <a:ext cx="12192000" cy="4238243"/>
          </a:xfrm>
          <a:custGeom>
            <a:avLst/>
            <a:gdLst>
              <a:gd name="connsiteX0" fmla="*/ 0 w 12192000"/>
              <a:gd name="connsiteY0" fmla="*/ 0 h 4238243"/>
              <a:gd name="connsiteX1" fmla="*/ 12192000 w 12192000"/>
              <a:gd name="connsiteY1" fmla="*/ 0 h 4238243"/>
              <a:gd name="connsiteX2" fmla="*/ 12192000 w 12192000"/>
              <a:gd name="connsiteY2" fmla="*/ 4238243 h 4238243"/>
              <a:gd name="connsiteX3" fmla="*/ 0 w 12192000"/>
              <a:gd name="connsiteY3" fmla="*/ 4238243 h 4238243"/>
            </a:gdLst>
            <a:ahLst/>
            <a:cxnLst>
              <a:cxn ang="0">
                <a:pos x="connsiteX0" y="connsiteY0"/>
              </a:cxn>
              <a:cxn ang="0">
                <a:pos x="connsiteX1" y="connsiteY1"/>
              </a:cxn>
              <a:cxn ang="0">
                <a:pos x="connsiteX2" y="connsiteY2"/>
              </a:cxn>
              <a:cxn ang="0">
                <a:pos x="connsiteX3" y="connsiteY3"/>
              </a:cxn>
            </a:cxnLst>
            <a:rect l="l" t="t" r="r" b="b"/>
            <a:pathLst>
              <a:path w="12192000" h="4238243">
                <a:moveTo>
                  <a:pt x="0" y="0"/>
                </a:moveTo>
                <a:lnTo>
                  <a:pt x="12192000" y="0"/>
                </a:lnTo>
                <a:lnTo>
                  <a:pt x="12192000" y="4238243"/>
                </a:lnTo>
                <a:lnTo>
                  <a:pt x="0" y="4238243"/>
                </a:lnTo>
                <a:close/>
              </a:path>
            </a:pathLst>
          </a:custGeom>
        </p:spPr>
      </p:pic>
      <p:pic>
        <p:nvPicPr>
          <p:cNvPr id="36" name="图片 35">
            <a:extLst>
              <a:ext uri="{FF2B5EF4-FFF2-40B4-BE49-F238E27FC236}">
                <a16:creationId xmlns:a16="http://schemas.microsoft.com/office/drawing/2014/main" id="{409E5842-8F53-3970-E007-E928F455E2A9}"/>
              </a:ext>
            </a:extLst>
          </p:cNvPr>
          <p:cNvPicPr>
            <a:picLocks noChangeAspect="1"/>
          </p:cNvPicPr>
          <p:nvPr/>
        </p:nvPicPr>
        <p:blipFill>
          <a:blip r:embed="rId4" cstate="print">
            <a:duotone>
              <a:schemeClr val="accent2">
                <a:shade val="45000"/>
                <a:satMod val="135000"/>
              </a:schemeClr>
              <a:prstClr val="white"/>
            </a:duotone>
            <a:alphaModFix amt="35000"/>
            <a:extLst>
              <a:ext uri="{28A0092B-C50C-407E-A947-70E740481C1C}">
                <a14:useLocalDpi xmlns:a14="http://schemas.microsoft.com/office/drawing/2010/main"/>
              </a:ext>
            </a:extLst>
          </a:blip>
          <a:srcRect/>
          <a:stretch>
            <a:fillRect/>
          </a:stretch>
        </p:blipFill>
        <p:spPr>
          <a:xfrm>
            <a:off x="-4572" y="-5502"/>
            <a:ext cx="12192000" cy="4238243"/>
          </a:xfrm>
          <a:custGeom>
            <a:avLst/>
            <a:gdLst>
              <a:gd name="connsiteX0" fmla="*/ 0 w 12192000"/>
              <a:gd name="connsiteY0" fmla="*/ 0 h 4238243"/>
              <a:gd name="connsiteX1" fmla="*/ 12192000 w 12192000"/>
              <a:gd name="connsiteY1" fmla="*/ 0 h 4238243"/>
              <a:gd name="connsiteX2" fmla="*/ 12192000 w 12192000"/>
              <a:gd name="connsiteY2" fmla="*/ 4238243 h 4238243"/>
              <a:gd name="connsiteX3" fmla="*/ 0 w 12192000"/>
              <a:gd name="connsiteY3" fmla="*/ 4238243 h 4238243"/>
            </a:gdLst>
            <a:ahLst/>
            <a:cxnLst>
              <a:cxn ang="0">
                <a:pos x="connsiteX0" y="connsiteY0"/>
              </a:cxn>
              <a:cxn ang="0">
                <a:pos x="connsiteX1" y="connsiteY1"/>
              </a:cxn>
              <a:cxn ang="0">
                <a:pos x="connsiteX2" y="connsiteY2"/>
              </a:cxn>
              <a:cxn ang="0">
                <a:pos x="connsiteX3" y="connsiteY3"/>
              </a:cxn>
            </a:cxnLst>
            <a:rect l="l" t="t" r="r" b="b"/>
            <a:pathLst>
              <a:path w="12192000" h="4238243">
                <a:moveTo>
                  <a:pt x="0" y="0"/>
                </a:moveTo>
                <a:lnTo>
                  <a:pt x="12192000" y="0"/>
                </a:lnTo>
                <a:lnTo>
                  <a:pt x="12192000" y="4238243"/>
                </a:lnTo>
                <a:lnTo>
                  <a:pt x="0" y="4238243"/>
                </a:lnTo>
                <a:close/>
              </a:path>
            </a:pathLst>
          </a:custGeom>
        </p:spPr>
      </p:pic>
      <p:sp>
        <p:nvSpPr>
          <p:cNvPr id="10" name="矩形: 圆角 9">
            <a:extLst>
              <a:ext uri="{FF2B5EF4-FFF2-40B4-BE49-F238E27FC236}">
                <a16:creationId xmlns:a16="http://schemas.microsoft.com/office/drawing/2014/main" id="{C73A958D-B085-9BEA-8A0A-7BEF67CA50CA}"/>
              </a:ext>
            </a:extLst>
          </p:cNvPr>
          <p:cNvSpPr/>
          <p:nvPr/>
        </p:nvSpPr>
        <p:spPr>
          <a:xfrm>
            <a:off x="4353420" y="1615442"/>
            <a:ext cx="3487810" cy="4621846"/>
          </a:xfrm>
          <a:prstGeom prst="roundRect">
            <a:avLst>
              <a:gd name="adj" fmla="val 0"/>
            </a:avLst>
          </a:prstGeom>
          <a:solidFill>
            <a:schemeClr val="bg1"/>
          </a:solidFill>
          <a:ln>
            <a:noFill/>
          </a:ln>
          <a:effectLst>
            <a:outerShdw blurRad="787400" dist="1270000" dir="5400000" sx="70000" sy="70000" algn="t"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Freeform 9">
            <a:extLst>
              <a:ext uri="{FF2B5EF4-FFF2-40B4-BE49-F238E27FC236}">
                <a16:creationId xmlns:a16="http://schemas.microsoft.com/office/drawing/2014/main" id="{C121C9FF-4EE2-71BD-C3BD-131953097B68}"/>
              </a:ext>
            </a:extLst>
          </p:cNvPr>
          <p:cNvSpPr>
            <a:spLocks noEditPoints="1"/>
          </p:cNvSpPr>
          <p:nvPr/>
        </p:nvSpPr>
        <p:spPr bwMode="auto">
          <a:xfrm>
            <a:off x="6103919" y="4519970"/>
            <a:ext cx="1391274" cy="1384369"/>
          </a:xfrm>
          <a:custGeom>
            <a:avLst/>
            <a:gdLst>
              <a:gd name="T0" fmla="*/ 1373 w 3209"/>
              <a:gd name="T1" fmla="*/ 3042 h 3192"/>
              <a:gd name="T2" fmla="*/ 1419 w 3209"/>
              <a:gd name="T3" fmla="*/ 2712 h 3192"/>
              <a:gd name="T4" fmla="*/ 1454 w 3209"/>
              <a:gd name="T5" fmla="*/ 2443 h 3192"/>
              <a:gd name="T6" fmla="*/ 1479 w 3209"/>
              <a:gd name="T7" fmla="*/ 2216 h 3192"/>
              <a:gd name="T8" fmla="*/ 1433 w 3209"/>
              <a:gd name="T9" fmla="*/ 2008 h 3192"/>
              <a:gd name="T10" fmla="*/ 1767 w 3209"/>
              <a:gd name="T11" fmla="*/ 1988 h 3192"/>
              <a:gd name="T12" fmla="*/ 1751 w 3209"/>
              <a:gd name="T13" fmla="*/ 2116 h 3192"/>
              <a:gd name="T14" fmla="*/ 1749 w 3209"/>
              <a:gd name="T15" fmla="*/ 2310 h 3192"/>
              <a:gd name="T16" fmla="*/ 1776 w 3209"/>
              <a:gd name="T17" fmla="*/ 2575 h 3192"/>
              <a:gd name="T18" fmla="*/ 1821 w 3209"/>
              <a:gd name="T19" fmla="*/ 2905 h 3192"/>
              <a:gd name="T20" fmla="*/ 1848 w 3209"/>
              <a:gd name="T21" fmla="*/ 3153 h 3192"/>
              <a:gd name="T22" fmla="*/ 1906 w 3209"/>
              <a:gd name="T23" fmla="*/ 3021 h 3192"/>
              <a:gd name="T24" fmla="*/ 1977 w 3209"/>
              <a:gd name="T25" fmla="*/ 2769 h 3192"/>
              <a:gd name="T26" fmla="*/ 2036 w 3209"/>
              <a:gd name="T27" fmla="*/ 2553 h 3192"/>
              <a:gd name="T28" fmla="*/ 2096 w 3209"/>
              <a:gd name="T29" fmla="*/ 2339 h 3192"/>
              <a:gd name="T30" fmla="*/ 2155 w 3209"/>
              <a:gd name="T31" fmla="*/ 2116 h 3192"/>
              <a:gd name="T32" fmla="*/ 2214 w 3209"/>
              <a:gd name="T33" fmla="*/ 1905 h 3192"/>
              <a:gd name="T34" fmla="*/ 2278 w 3209"/>
              <a:gd name="T35" fmla="*/ 1849 h 3192"/>
              <a:gd name="T36" fmla="*/ 2664 w 3209"/>
              <a:gd name="T37" fmla="*/ 1998 h 3192"/>
              <a:gd name="T38" fmla="*/ 3007 w 3209"/>
              <a:gd name="T39" fmla="*/ 2159 h 3192"/>
              <a:gd name="T40" fmla="*/ 3138 w 3209"/>
              <a:gd name="T41" fmla="*/ 2387 h 3192"/>
              <a:gd name="T42" fmla="*/ 3173 w 3209"/>
              <a:gd name="T43" fmla="*/ 2729 h 3192"/>
              <a:gd name="T44" fmla="*/ 3188 w 3209"/>
              <a:gd name="T45" fmla="*/ 2924 h 3192"/>
              <a:gd name="T46" fmla="*/ 3062 w 3209"/>
              <a:gd name="T47" fmla="*/ 3191 h 3192"/>
              <a:gd name="T48" fmla="*/ 160 w 3209"/>
              <a:gd name="T49" fmla="*/ 3190 h 3192"/>
              <a:gd name="T50" fmla="*/ 14 w 3209"/>
              <a:gd name="T51" fmla="*/ 2979 h 3192"/>
              <a:gd name="T52" fmla="*/ 33 w 3209"/>
              <a:gd name="T53" fmla="*/ 2780 h 3192"/>
              <a:gd name="T54" fmla="*/ 54 w 3209"/>
              <a:gd name="T55" fmla="*/ 2615 h 3192"/>
              <a:gd name="T56" fmla="*/ 111 w 3209"/>
              <a:gd name="T57" fmla="*/ 2258 h 3192"/>
              <a:gd name="T58" fmla="*/ 527 w 3209"/>
              <a:gd name="T59" fmla="*/ 2008 h 3192"/>
              <a:gd name="T60" fmla="*/ 931 w 3209"/>
              <a:gd name="T61" fmla="*/ 1849 h 3192"/>
              <a:gd name="T62" fmla="*/ 1025 w 3209"/>
              <a:gd name="T63" fmla="*/ 2001 h 3192"/>
              <a:gd name="T64" fmla="*/ 1084 w 3209"/>
              <a:gd name="T65" fmla="*/ 2218 h 3192"/>
              <a:gd name="T66" fmla="*/ 1155 w 3209"/>
              <a:gd name="T67" fmla="*/ 2478 h 3192"/>
              <a:gd name="T68" fmla="*/ 1215 w 3209"/>
              <a:gd name="T69" fmla="*/ 2694 h 3192"/>
              <a:gd name="T70" fmla="*/ 1273 w 3209"/>
              <a:gd name="T71" fmla="*/ 2911 h 3192"/>
              <a:gd name="T72" fmla="*/ 1338 w 3209"/>
              <a:gd name="T73" fmla="*/ 3159 h 3192"/>
              <a:gd name="T74" fmla="*/ 857 w 3209"/>
              <a:gd name="T75" fmla="*/ 800 h 3192"/>
              <a:gd name="T76" fmla="*/ 1004 w 3209"/>
              <a:gd name="T77" fmla="*/ 342 h 3192"/>
              <a:gd name="T78" fmla="*/ 1464 w 3209"/>
              <a:gd name="T79" fmla="*/ 19 h 3192"/>
              <a:gd name="T80" fmla="*/ 1741 w 3209"/>
              <a:gd name="T81" fmla="*/ 17 h 3192"/>
              <a:gd name="T82" fmla="*/ 2159 w 3209"/>
              <a:gd name="T83" fmla="*/ 270 h 3192"/>
              <a:gd name="T84" fmla="*/ 2333 w 3209"/>
              <a:gd name="T85" fmla="*/ 648 h 3192"/>
              <a:gd name="T86" fmla="*/ 2334 w 3209"/>
              <a:gd name="T87" fmla="*/ 976 h 3192"/>
              <a:gd name="T88" fmla="*/ 2229 w 3209"/>
              <a:gd name="T89" fmla="*/ 1284 h 3192"/>
              <a:gd name="T90" fmla="*/ 1793 w 3209"/>
              <a:gd name="T91" fmla="*/ 1675 h 3192"/>
              <a:gd name="T92" fmla="*/ 1266 w 3209"/>
              <a:gd name="T93" fmla="*/ 1599 h 3192"/>
              <a:gd name="T94" fmla="*/ 947 w 3209"/>
              <a:gd name="T95" fmla="*/ 1203 h 3192"/>
              <a:gd name="T96" fmla="*/ 874 w 3209"/>
              <a:gd name="T97" fmla="*/ 942 h 3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09" h="3192">
                <a:moveTo>
                  <a:pt x="1359" y="3176"/>
                </a:moveTo>
                <a:cubicBezTo>
                  <a:pt x="1364" y="3127"/>
                  <a:pt x="1367" y="3085"/>
                  <a:pt x="1373" y="3042"/>
                </a:cubicBezTo>
                <a:cubicBezTo>
                  <a:pt x="1383" y="2969"/>
                  <a:pt x="1395" y="2896"/>
                  <a:pt x="1406" y="2822"/>
                </a:cubicBezTo>
                <a:cubicBezTo>
                  <a:pt x="1411" y="2786"/>
                  <a:pt x="1414" y="2749"/>
                  <a:pt x="1419" y="2712"/>
                </a:cubicBezTo>
                <a:lnTo>
                  <a:pt x="1441" y="2542"/>
                </a:lnTo>
                <a:cubicBezTo>
                  <a:pt x="1446" y="2509"/>
                  <a:pt x="1450" y="2476"/>
                  <a:pt x="1454" y="2443"/>
                </a:cubicBezTo>
                <a:cubicBezTo>
                  <a:pt x="1459" y="2394"/>
                  <a:pt x="1462" y="2344"/>
                  <a:pt x="1468" y="2295"/>
                </a:cubicBezTo>
                <a:cubicBezTo>
                  <a:pt x="1471" y="2268"/>
                  <a:pt x="1476" y="2242"/>
                  <a:pt x="1479" y="2216"/>
                </a:cubicBezTo>
                <a:cubicBezTo>
                  <a:pt x="1484" y="2161"/>
                  <a:pt x="1462" y="2112"/>
                  <a:pt x="1447" y="2062"/>
                </a:cubicBezTo>
                <a:cubicBezTo>
                  <a:pt x="1443" y="2044"/>
                  <a:pt x="1436" y="2026"/>
                  <a:pt x="1433" y="2008"/>
                </a:cubicBezTo>
                <a:cubicBezTo>
                  <a:pt x="1433" y="2002"/>
                  <a:pt x="1444" y="1989"/>
                  <a:pt x="1450" y="1989"/>
                </a:cubicBezTo>
                <a:cubicBezTo>
                  <a:pt x="1556" y="1988"/>
                  <a:pt x="1662" y="1988"/>
                  <a:pt x="1767" y="1988"/>
                </a:cubicBezTo>
                <a:cubicBezTo>
                  <a:pt x="1782" y="1988"/>
                  <a:pt x="1788" y="1992"/>
                  <a:pt x="1782" y="2009"/>
                </a:cubicBezTo>
                <a:cubicBezTo>
                  <a:pt x="1770" y="2044"/>
                  <a:pt x="1761" y="2080"/>
                  <a:pt x="1751" y="2116"/>
                </a:cubicBezTo>
                <a:cubicBezTo>
                  <a:pt x="1747" y="2131"/>
                  <a:pt x="1742" y="2145"/>
                  <a:pt x="1740" y="2160"/>
                </a:cubicBezTo>
                <a:cubicBezTo>
                  <a:pt x="1731" y="2210"/>
                  <a:pt x="1739" y="2260"/>
                  <a:pt x="1749" y="2310"/>
                </a:cubicBezTo>
                <a:cubicBezTo>
                  <a:pt x="1757" y="2345"/>
                  <a:pt x="1759" y="2382"/>
                  <a:pt x="1762" y="2418"/>
                </a:cubicBezTo>
                <a:cubicBezTo>
                  <a:pt x="1767" y="2470"/>
                  <a:pt x="1770" y="2523"/>
                  <a:pt x="1776" y="2575"/>
                </a:cubicBezTo>
                <a:cubicBezTo>
                  <a:pt x="1786" y="2651"/>
                  <a:pt x="1798" y="2727"/>
                  <a:pt x="1809" y="2803"/>
                </a:cubicBezTo>
                <a:cubicBezTo>
                  <a:pt x="1814" y="2837"/>
                  <a:pt x="1818" y="2871"/>
                  <a:pt x="1821" y="2905"/>
                </a:cubicBezTo>
                <a:cubicBezTo>
                  <a:pt x="1827" y="2957"/>
                  <a:pt x="1830" y="3008"/>
                  <a:pt x="1835" y="3059"/>
                </a:cubicBezTo>
                <a:cubicBezTo>
                  <a:pt x="1838" y="3091"/>
                  <a:pt x="1843" y="3122"/>
                  <a:pt x="1848" y="3153"/>
                </a:cubicBezTo>
                <a:cubicBezTo>
                  <a:pt x="1848" y="3159"/>
                  <a:pt x="1856" y="3164"/>
                  <a:pt x="1866" y="3175"/>
                </a:cubicBezTo>
                <a:cubicBezTo>
                  <a:pt x="1881" y="3118"/>
                  <a:pt x="1893" y="3069"/>
                  <a:pt x="1906" y="3021"/>
                </a:cubicBezTo>
                <a:cubicBezTo>
                  <a:pt x="1920" y="2971"/>
                  <a:pt x="1936" y="2922"/>
                  <a:pt x="1950" y="2873"/>
                </a:cubicBezTo>
                <a:cubicBezTo>
                  <a:pt x="1960" y="2839"/>
                  <a:pt x="1968" y="2804"/>
                  <a:pt x="1977" y="2769"/>
                </a:cubicBezTo>
                <a:cubicBezTo>
                  <a:pt x="1988" y="2731"/>
                  <a:pt x="1999" y="2694"/>
                  <a:pt x="2009" y="2656"/>
                </a:cubicBezTo>
                <a:cubicBezTo>
                  <a:pt x="2019" y="2622"/>
                  <a:pt x="2027" y="2587"/>
                  <a:pt x="2036" y="2553"/>
                </a:cubicBezTo>
                <a:cubicBezTo>
                  <a:pt x="2046" y="2516"/>
                  <a:pt x="2057" y="2479"/>
                  <a:pt x="2068" y="2442"/>
                </a:cubicBezTo>
                <a:cubicBezTo>
                  <a:pt x="2077" y="2408"/>
                  <a:pt x="2086" y="2373"/>
                  <a:pt x="2096" y="2339"/>
                </a:cubicBezTo>
                <a:cubicBezTo>
                  <a:pt x="2106" y="2300"/>
                  <a:pt x="2118" y="2262"/>
                  <a:pt x="2128" y="2223"/>
                </a:cubicBezTo>
                <a:cubicBezTo>
                  <a:pt x="2138" y="2187"/>
                  <a:pt x="2146" y="2152"/>
                  <a:pt x="2155" y="2116"/>
                </a:cubicBezTo>
                <a:cubicBezTo>
                  <a:pt x="2165" y="2079"/>
                  <a:pt x="2177" y="2043"/>
                  <a:pt x="2187" y="2006"/>
                </a:cubicBezTo>
                <a:cubicBezTo>
                  <a:pt x="2196" y="1973"/>
                  <a:pt x="2205" y="1939"/>
                  <a:pt x="2214" y="1905"/>
                </a:cubicBezTo>
                <a:cubicBezTo>
                  <a:pt x="2218" y="1890"/>
                  <a:pt x="2218" y="1869"/>
                  <a:pt x="2228" y="1861"/>
                </a:cubicBezTo>
                <a:cubicBezTo>
                  <a:pt x="2240" y="1851"/>
                  <a:pt x="2264" y="1845"/>
                  <a:pt x="2278" y="1849"/>
                </a:cubicBezTo>
                <a:cubicBezTo>
                  <a:pt x="2342" y="1872"/>
                  <a:pt x="2404" y="1900"/>
                  <a:pt x="2467" y="1925"/>
                </a:cubicBezTo>
                <a:cubicBezTo>
                  <a:pt x="2532" y="1950"/>
                  <a:pt x="2598" y="1974"/>
                  <a:pt x="2664" y="1998"/>
                </a:cubicBezTo>
                <a:cubicBezTo>
                  <a:pt x="2716" y="2018"/>
                  <a:pt x="2767" y="2038"/>
                  <a:pt x="2819" y="2059"/>
                </a:cubicBezTo>
                <a:cubicBezTo>
                  <a:pt x="2886" y="2085"/>
                  <a:pt x="2949" y="2117"/>
                  <a:pt x="3007" y="2159"/>
                </a:cubicBezTo>
                <a:cubicBezTo>
                  <a:pt x="3060" y="2197"/>
                  <a:pt x="3101" y="2244"/>
                  <a:pt x="3124" y="2303"/>
                </a:cubicBezTo>
                <a:cubicBezTo>
                  <a:pt x="3135" y="2329"/>
                  <a:pt x="3135" y="2359"/>
                  <a:pt x="3138" y="2387"/>
                </a:cubicBezTo>
                <a:cubicBezTo>
                  <a:pt x="3143" y="2440"/>
                  <a:pt x="3146" y="2492"/>
                  <a:pt x="3151" y="2545"/>
                </a:cubicBezTo>
                <a:cubicBezTo>
                  <a:pt x="3158" y="2606"/>
                  <a:pt x="3166" y="2667"/>
                  <a:pt x="3173" y="2729"/>
                </a:cubicBezTo>
                <a:lnTo>
                  <a:pt x="3174" y="2737"/>
                </a:lnTo>
                <a:cubicBezTo>
                  <a:pt x="3178" y="2800"/>
                  <a:pt x="3183" y="2862"/>
                  <a:pt x="3188" y="2924"/>
                </a:cubicBezTo>
                <a:cubicBezTo>
                  <a:pt x="3191" y="2967"/>
                  <a:pt x="3195" y="3010"/>
                  <a:pt x="3200" y="3052"/>
                </a:cubicBezTo>
                <a:cubicBezTo>
                  <a:pt x="3209" y="3120"/>
                  <a:pt x="3135" y="3192"/>
                  <a:pt x="3062" y="3191"/>
                </a:cubicBezTo>
                <a:cubicBezTo>
                  <a:pt x="2660" y="3188"/>
                  <a:pt x="2257" y="3189"/>
                  <a:pt x="1855" y="3189"/>
                </a:cubicBezTo>
                <a:cubicBezTo>
                  <a:pt x="1290" y="3189"/>
                  <a:pt x="725" y="3189"/>
                  <a:pt x="160" y="3190"/>
                </a:cubicBezTo>
                <a:cubicBezTo>
                  <a:pt x="110" y="3190"/>
                  <a:pt x="66" y="3180"/>
                  <a:pt x="38" y="3140"/>
                </a:cubicBezTo>
                <a:cubicBezTo>
                  <a:pt x="5" y="3091"/>
                  <a:pt x="0" y="3036"/>
                  <a:pt x="14" y="2979"/>
                </a:cubicBezTo>
                <a:cubicBezTo>
                  <a:pt x="15" y="2974"/>
                  <a:pt x="18" y="2968"/>
                  <a:pt x="18" y="2963"/>
                </a:cubicBezTo>
                <a:cubicBezTo>
                  <a:pt x="23" y="2902"/>
                  <a:pt x="27" y="2841"/>
                  <a:pt x="33" y="2780"/>
                </a:cubicBezTo>
                <a:cubicBezTo>
                  <a:pt x="38" y="2728"/>
                  <a:pt x="47" y="2676"/>
                  <a:pt x="53" y="2624"/>
                </a:cubicBezTo>
                <a:lnTo>
                  <a:pt x="54" y="2615"/>
                </a:lnTo>
                <a:cubicBezTo>
                  <a:pt x="59" y="2555"/>
                  <a:pt x="58" y="2492"/>
                  <a:pt x="69" y="2433"/>
                </a:cubicBezTo>
                <a:cubicBezTo>
                  <a:pt x="80" y="2374"/>
                  <a:pt x="71" y="2313"/>
                  <a:pt x="111" y="2258"/>
                </a:cubicBezTo>
                <a:cubicBezTo>
                  <a:pt x="151" y="2205"/>
                  <a:pt x="198" y="2161"/>
                  <a:pt x="253" y="2126"/>
                </a:cubicBezTo>
                <a:cubicBezTo>
                  <a:pt x="338" y="2073"/>
                  <a:pt x="434" y="2043"/>
                  <a:pt x="527" y="2008"/>
                </a:cubicBezTo>
                <a:cubicBezTo>
                  <a:pt x="600" y="1980"/>
                  <a:pt x="672" y="1949"/>
                  <a:pt x="746" y="1920"/>
                </a:cubicBezTo>
                <a:cubicBezTo>
                  <a:pt x="807" y="1896"/>
                  <a:pt x="869" y="1872"/>
                  <a:pt x="931" y="1849"/>
                </a:cubicBezTo>
                <a:cubicBezTo>
                  <a:pt x="960" y="1838"/>
                  <a:pt x="986" y="1858"/>
                  <a:pt x="993" y="1887"/>
                </a:cubicBezTo>
                <a:cubicBezTo>
                  <a:pt x="1002" y="1925"/>
                  <a:pt x="1015" y="1963"/>
                  <a:pt x="1025" y="2001"/>
                </a:cubicBezTo>
                <a:cubicBezTo>
                  <a:pt x="1034" y="2035"/>
                  <a:pt x="1042" y="2070"/>
                  <a:pt x="1052" y="2104"/>
                </a:cubicBezTo>
                <a:cubicBezTo>
                  <a:pt x="1062" y="2142"/>
                  <a:pt x="1074" y="2180"/>
                  <a:pt x="1084" y="2218"/>
                </a:cubicBezTo>
                <a:cubicBezTo>
                  <a:pt x="1093" y="2251"/>
                  <a:pt x="1101" y="2285"/>
                  <a:pt x="1111" y="2318"/>
                </a:cubicBezTo>
                <a:cubicBezTo>
                  <a:pt x="1125" y="2372"/>
                  <a:pt x="1141" y="2424"/>
                  <a:pt x="1155" y="2478"/>
                </a:cubicBezTo>
                <a:cubicBezTo>
                  <a:pt x="1165" y="2511"/>
                  <a:pt x="1173" y="2545"/>
                  <a:pt x="1182" y="2578"/>
                </a:cubicBezTo>
                <a:cubicBezTo>
                  <a:pt x="1192" y="2617"/>
                  <a:pt x="1204" y="2655"/>
                  <a:pt x="1215" y="2694"/>
                </a:cubicBezTo>
                <a:cubicBezTo>
                  <a:pt x="1224" y="2729"/>
                  <a:pt x="1232" y="2764"/>
                  <a:pt x="1241" y="2798"/>
                </a:cubicBezTo>
                <a:cubicBezTo>
                  <a:pt x="1252" y="2836"/>
                  <a:pt x="1263" y="2873"/>
                  <a:pt x="1273" y="2911"/>
                </a:cubicBezTo>
                <a:cubicBezTo>
                  <a:pt x="1283" y="2946"/>
                  <a:pt x="1292" y="2980"/>
                  <a:pt x="1301" y="3015"/>
                </a:cubicBezTo>
                <a:cubicBezTo>
                  <a:pt x="1313" y="3063"/>
                  <a:pt x="1325" y="3111"/>
                  <a:pt x="1338" y="3159"/>
                </a:cubicBezTo>
                <a:cubicBezTo>
                  <a:pt x="1340" y="3165"/>
                  <a:pt x="1349" y="3168"/>
                  <a:pt x="1359" y="3176"/>
                </a:cubicBezTo>
                <a:close/>
                <a:moveTo>
                  <a:pt x="857" y="800"/>
                </a:moveTo>
                <a:cubicBezTo>
                  <a:pt x="869" y="739"/>
                  <a:pt x="882" y="664"/>
                  <a:pt x="897" y="588"/>
                </a:cubicBezTo>
                <a:cubicBezTo>
                  <a:pt x="914" y="499"/>
                  <a:pt x="955" y="418"/>
                  <a:pt x="1004" y="342"/>
                </a:cubicBezTo>
                <a:cubicBezTo>
                  <a:pt x="1075" y="231"/>
                  <a:pt x="1175" y="140"/>
                  <a:pt x="1292" y="79"/>
                </a:cubicBezTo>
                <a:cubicBezTo>
                  <a:pt x="1346" y="51"/>
                  <a:pt x="1403" y="28"/>
                  <a:pt x="1464" y="19"/>
                </a:cubicBezTo>
                <a:cubicBezTo>
                  <a:pt x="1509" y="13"/>
                  <a:pt x="1555" y="1"/>
                  <a:pt x="1600" y="1"/>
                </a:cubicBezTo>
                <a:cubicBezTo>
                  <a:pt x="1647" y="0"/>
                  <a:pt x="1695" y="8"/>
                  <a:pt x="1741" y="17"/>
                </a:cubicBezTo>
                <a:cubicBezTo>
                  <a:pt x="1785" y="26"/>
                  <a:pt x="1829" y="38"/>
                  <a:pt x="1870" y="55"/>
                </a:cubicBezTo>
                <a:cubicBezTo>
                  <a:pt x="1983" y="101"/>
                  <a:pt x="2082" y="175"/>
                  <a:pt x="2159" y="270"/>
                </a:cubicBezTo>
                <a:cubicBezTo>
                  <a:pt x="2216" y="341"/>
                  <a:pt x="2261" y="417"/>
                  <a:pt x="2294" y="499"/>
                </a:cubicBezTo>
                <a:cubicBezTo>
                  <a:pt x="2313" y="547"/>
                  <a:pt x="2322" y="598"/>
                  <a:pt x="2333" y="648"/>
                </a:cubicBezTo>
                <a:cubicBezTo>
                  <a:pt x="2342" y="694"/>
                  <a:pt x="2353" y="740"/>
                  <a:pt x="2353" y="786"/>
                </a:cubicBezTo>
                <a:cubicBezTo>
                  <a:pt x="2351" y="850"/>
                  <a:pt x="2344" y="913"/>
                  <a:pt x="2334" y="976"/>
                </a:cubicBezTo>
                <a:cubicBezTo>
                  <a:pt x="2329" y="1013"/>
                  <a:pt x="2318" y="1050"/>
                  <a:pt x="2310" y="1086"/>
                </a:cubicBezTo>
                <a:cubicBezTo>
                  <a:pt x="2294" y="1156"/>
                  <a:pt x="2263" y="1220"/>
                  <a:pt x="2229" y="1284"/>
                </a:cubicBezTo>
                <a:cubicBezTo>
                  <a:pt x="2173" y="1392"/>
                  <a:pt x="2096" y="1483"/>
                  <a:pt x="2001" y="1560"/>
                </a:cubicBezTo>
                <a:cubicBezTo>
                  <a:pt x="1939" y="1611"/>
                  <a:pt x="1869" y="1650"/>
                  <a:pt x="1793" y="1675"/>
                </a:cubicBezTo>
                <a:cubicBezTo>
                  <a:pt x="1724" y="1697"/>
                  <a:pt x="1655" y="1712"/>
                  <a:pt x="1584" y="1707"/>
                </a:cubicBezTo>
                <a:cubicBezTo>
                  <a:pt x="1470" y="1700"/>
                  <a:pt x="1360" y="1663"/>
                  <a:pt x="1266" y="1599"/>
                </a:cubicBezTo>
                <a:cubicBezTo>
                  <a:pt x="1181" y="1541"/>
                  <a:pt x="1107" y="1473"/>
                  <a:pt x="1052" y="1387"/>
                </a:cubicBezTo>
                <a:cubicBezTo>
                  <a:pt x="1013" y="1328"/>
                  <a:pt x="978" y="1266"/>
                  <a:pt x="947" y="1203"/>
                </a:cubicBezTo>
                <a:cubicBezTo>
                  <a:pt x="921" y="1148"/>
                  <a:pt x="905" y="1089"/>
                  <a:pt x="888" y="1032"/>
                </a:cubicBezTo>
                <a:cubicBezTo>
                  <a:pt x="879" y="1003"/>
                  <a:pt x="878" y="972"/>
                  <a:pt x="874" y="942"/>
                </a:cubicBezTo>
                <a:cubicBezTo>
                  <a:pt x="869" y="900"/>
                  <a:pt x="864" y="858"/>
                  <a:pt x="857" y="800"/>
                </a:cubicBezTo>
                <a:close/>
              </a:path>
            </a:pathLst>
          </a:custGeom>
          <a:gradFill>
            <a:gsLst>
              <a:gs pos="10000">
                <a:schemeClr val="accent1">
                  <a:alpha val="0"/>
                </a:schemeClr>
              </a:gs>
              <a:gs pos="100000">
                <a:schemeClr val="accent1">
                  <a:alpha val="20000"/>
                </a:schemeClr>
              </a:gs>
            </a:gsLst>
            <a:lin ang="2700000" scaled="1"/>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cs typeface="+mn-ea"/>
              <a:sym typeface="+mn-lt"/>
            </a:endParaRPr>
          </a:p>
        </p:txBody>
      </p:sp>
      <p:sp>
        <p:nvSpPr>
          <p:cNvPr id="12" name="矩形: 圆角 22">
            <a:extLst>
              <a:ext uri="{FF2B5EF4-FFF2-40B4-BE49-F238E27FC236}">
                <a16:creationId xmlns:a16="http://schemas.microsoft.com/office/drawing/2014/main" id="{5CF6509A-C405-62DB-38DD-E2F773456765}"/>
              </a:ext>
            </a:extLst>
          </p:cNvPr>
          <p:cNvSpPr/>
          <p:nvPr/>
        </p:nvSpPr>
        <p:spPr>
          <a:xfrm>
            <a:off x="695325" y="1615442"/>
            <a:ext cx="3487810" cy="4621846"/>
          </a:xfrm>
          <a:custGeom>
            <a:avLst/>
            <a:gdLst>
              <a:gd name="connsiteX0" fmla="*/ 0 w 3487810"/>
              <a:gd name="connsiteY0" fmla="*/ 0 h 4621846"/>
              <a:gd name="connsiteX1" fmla="*/ 0 w 3487810"/>
              <a:gd name="connsiteY1" fmla="*/ 0 h 4621846"/>
              <a:gd name="connsiteX2" fmla="*/ 3487810 w 3487810"/>
              <a:gd name="connsiteY2" fmla="*/ 0 h 4621846"/>
              <a:gd name="connsiteX3" fmla="*/ 3487810 w 3487810"/>
              <a:gd name="connsiteY3" fmla="*/ 0 h 4621846"/>
              <a:gd name="connsiteX4" fmla="*/ 3487810 w 3487810"/>
              <a:gd name="connsiteY4" fmla="*/ 4621846 h 4621846"/>
              <a:gd name="connsiteX5" fmla="*/ 3487810 w 3487810"/>
              <a:gd name="connsiteY5" fmla="*/ 4621846 h 4621846"/>
              <a:gd name="connsiteX6" fmla="*/ 0 w 3487810"/>
              <a:gd name="connsiteY6" fmla="*/ 4621846 h 4621846"/>
              <a:gd name="connsiteX7" fmla="*/ 0 w 3487810"/>
              <a:gd name="connsiteY7" fmla="*/ 4621846 h 4621846"/>
              <a:gd name="connsiteX8" fmla="*/ 0 w 3487810"/>
              <a:gd name="connsiteY8" fmla="*/ 0 h 4621846"/>
              <a:gd name="connsiteX0" fmla="*/ 695325 w 4183135"/>
              <a:gd name="connsiteY0" fmla="*/ 1615442 h 6237288"/>
              <a:gd name="connsiteX1" fmla="*/ 0 w 4183135"/>
              <a:gd name="connsiteY1" fmla="*/ 0 h 6237288"/>
              <a:gd name="connsiteX2" fmla="*/ 695325 w 4183135"/>
              <a:gd name="connsiteY2" fmla="*/ 1615442 h 6237288"/>
              <a:gd name="connsiteX3" fmla="*/ 4183135 w 4183135"/>
              <a:gd name="connsiteY3" fmla="*/ 1615442 h 6237288"/>
              <a:gd name="connsiteX4" fmla="*/ 4183135 w 4183135"/>
              <a:gd name="connsiteY4" fmla="*/ 1615442 h 6237288"/>
              <a:gd name="connsiteX5" fmla="*/ 4183135 w 4183135"/>
              <a:gd name="connsiteY5" fmla="*/ 6237288 h 6237288"/>
              <a:gd name="connsiteX6" fmla="*/ 4183135 w 4183135"/>
              <a:gd name="connsiteY6" fmla="*/ 6237288 h 6237288"/>
              <a:gd name="connsiteX7" fmla="*/ 695325 w 4183135"/>
              <a:gd name="connsiteY7" fmla="*/ 6237288 h 6237288"/>
              <a:gd name="connsiteX8" fmla="*/ 695325 w 4183135"/>
              <a:gd name="connsiteY8" fmla="*/ 6237288 h 6237288"/>
              <a:gd name="connsiteX9" fmla="*/ 695325 w 4183135"/>
              <a:gd name="connsiteY9" fmla="*/ 1615442 h 6237288"/>
              <a:gd name="connsiteX0" fmla="*/ 0 w 3487810"/>
              <a:gd name="connsiteY0" fmla="*/ 0 h 4621846"/>
              <a:gd name="connsiteX1" fmla="*/ 0 w 3487810"/>
              <a:gd name="connsiteY1" fmla="*/ 0 h 4621846"/>
              <a:gd name="connsiteX2" fmla="*/ 3487810 w 3487810"/>
              <a:gd name="connsiteY2" fmla="*/ 0 h 4621846"/>
              <a:gd name="connsiteX3" fmla="*/ 3487810 w 3487810"/>
              <a:gd name="connsiteY3" fmla="*/ 0 h 4621846"/>
              <a:gd name="connsiteX4" fmla="*/ 3487810 w 3487810"/>
              <a:gd name="connsiteY4" fmla="*/ 4621846 h 4621846"/>
              <a:gd name="connsiteX5" fmla="*/ 3487810 w 3487810"/>
              <a:gd name="connsiteY5" fmla="*/ 4621846 h 4621846"/>
              <a:gd name="connsiteX6" fmla="*/ 0 w 3487810"/>
              <a:gd name="connsiteY6" fmla="*/ 4621846 h 4621846"/>
              <a:gd name="connsiteX7" fmla="*/ 0 w 3487810"/>
              <a:gd name="connsiteY7" fmla="*/ 4621846 h 4621846"/>
              <a:gd name="connsiteX8" fmla="*/ 0 w 3487810"/>
              <a:gd name="connsiteY8" fmla="*/ 0 h 462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7810" h="4621846">
                <a:moveTo>
                  <a:pt x="0" y="0"/>
                </a:moveTo>
                <a:lnTo>
                  <a:pt x="0" y="0"/>
                </a:lnTo>
                <a:lnTo>
                  <a:pt x="3487810" y="0"/>
                </a:lnTo>
                <a:lnTo>
                  <a:pt x="3487810" y="0"/>
                </a:lnTo>
                <a:lnTo>
                  <a:pt x="3487810" y="4621846"/>
                </a:lnTo>
                <a:lnTo>
                  <a:pt x="3487810" y="4621846"/>
                </a:lnTo>
                <a:lnTo>
                  <a:pt x="0" y="4621846"/>
                </a:lnTo>
                <a:lnTo>
                  <a:pt x="0" y="4621846"/>
                </a:lnTo>
                <a:lnTo>
                  <a:pt x="0" y="0"/>
                </a:lnTo>
                <a:close/>
              </a:path>
            </a:pathLst>
          </a:custGeom>
          <a:solidFill>
            <a:schemeClr val="bg1"/>
          </a:solidFill>
          <a:ln>
            <a:noFill/>
          </a:ln>
          <a:effectLst>
            <a:outerShdw blurRad="787400" dist="1270000" dir="5400000" sx="70000" sy="70000" algn="t"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a:extLst>
              <a:ext uri="{FF2B5EF4-FFF2-40B4-BE49-F238E27FC236}">
                <a16:creationId xmlns:a16="http://schemas.microsoft.com/office/drawing/2014/main" id="{CBEE9F08-5795-5590-5D71-6CDDED5D701B}"/>
              </a:ext>
            </a:extLst>
          </p:cNvPr>
          <p:cNvSpPr/>
          <p:nvPr/>
        </p:nvSpPr>
        <p:spPr>
          <a:xfrm>
            <a:off x="927051" y="3054545"/>
            <a:ext cx="3024359" cy="963277"/>
          </a:xfrm>
          <a:prstGeom prst="rect">
            <a:avLst/>
          </a:prstGeom>
        </p:spPr>
        <p:txBody>
          <a:bodyPr wrap="square">
            <a:noAutofit/>
          </a:bodyPr>
          <a:lstStyle/>
          <a:p>
            <a:pPr marL="177800" indent="-177800" algn="just">
              <a:lnSpc>
                <a:spcPct val="120000"/>
              </a:lnSpc>
              <a:buFont typeface="Arial" panose="020B0604020202020204" pitchFamily="34" charset="0"/>
              <a:buChar char="•"/>
            </a:pPr>
            <a:r>
              <a:rPr lang="zh-CN" altLang="en-US" sz="1600" dirty="0">
                <a:solidFill>
                  <a:schemeClr val="tx1">
                    <a:lumMod val="75000"/>
                    <a:lumOff val="25000"/>
                  </a:schemeClr>
                </a:solidFill>
                <a:cs typeface="+mn-ea"/>
                <a:sym typeface="+mn-lt"/>
              </a:rPr>
              <a:t>目前国内大多数线上运动健身项目为跑步、行走等，大部分用户的线上付费习惯尚未养成。</a:t>
            </a:r>
            <a:endParaRPr lang="en-US" altLang="ja-JP" sz="1600" dirty="0">
              <a:solidFill>
                <a:schemeClr val="tx1">
                  <a:lumMod val="75000"/>
                  <a:lumOff val="25000"/>
                </a:schemeClr>
              </a:solidFill>
              <a:cs typeface="+mn-ea"/>
              <a:sym typeface="+mn-lt"/>
            </a:endParaRPr>
          </a:p>
        </p:txBody>
      </p:sp>
      <p:sp>
        <p:nvSpPr>
          <p:cNvPr id="14" name="矩形 13">
            <a:extLst>
              <a:ext uri="{FF2B5EF4-FFF2-40B4-BE49-F238E27FC236}">
                <a16:creationId xmlns:a16="http://schemas.microsoft.com/office/drawing/2014/main" id="{BCD5B3ED-5BCF-B4B0-A047-A52F1EB202DE}"/>
              </a:ext>
            </a:extLst>
          </p:cNvPr>
          <p:cNvSpPr/>
          <p:nvPr/>
        </p:nvSpPr>
        <p:spPr>
          <a:xfrm>
            <a:off x="927051" y="1897169"/>
            <a:ext cx="3024359" cy="830997"/>
          </a:xfrm>
          <a:prstGeom prst="rect">
            <a:avLst/>
          </a:prstGeom>
        </p:spPr>
        <p:txBody>
          <a:bodyPr wrap="square">
            <a:noAutofit/>
          </a:bodyPr>
          <a:lstStyle/>
          <a:p>
            <a:r>
              <a:rPr lang="zh-CN" altLang="en-US" sz="2400" dirty="0">
                <a:solidFill>
                  <a:schemeClr val="tx1">
                    <a:lumMod val="75000"/>
                    <a:lumOff val="25000"/>
                  </a:schemeClr>
                </a:solidFill>
                <a:cs typeface="+mn-ea"/>
                <a:sym typeface="+mn-lt"/>
              </a:rPr>
              <a:t>用户在线运动付费习惯未养成</a:t>
            </a:r>
          </a:p>
        </p:txBody>
      </p:sp>
      <p:sp>
        <p:nvSpPr>
          <p:cNvPr id="15" name="矩形 14">
            <a:extLst>
              <a:ext uri="{FF2B5EF4-FFF2-40B4-BE49-F238E27FC236}">
                <a16:creationId xmlns:a16="http://schemas.microsoft.com/office/drawing/2014/main" id="{B635222B-3DE2-7260-980F-01C8D8AAA161}"/>
              </a:ext>
            </a:extLst>
          </p:cNvPr>
          <p:cNvSpPr/>
          <p:nvPr/>
        </p:nvSpPr>
        <p:spPr>
          <a:xfrm>
            <a:off x="927051" y="4070810"/>
            <a:ext cx="3024359" cy="664221"/>
          </a:xfrm>
          <a:prstGeom prst="rect">
            <a:avLst/>
          </a:prstGeom>
        </p:spPr>
        <p:txBody>
          <a:bodyPr wrap="square">
            <a:noAutofit/>
          </a:bodyPr>
          <a:lstStyle/>
          <a:p>
            <a:pPr marL="177800" indent="-177800" algn="just">
              <a:lnSpc>
                <a:spcPct val="120000"/>
              </a:lnSpc>
              <a:buFont typeface="Arial" panose="020B0604020202020204" pitchFamily="34" charset="0"/>
              <a:buChar char="•"/>
            </a:pPr>
            <a:r>
              <a:rPr lang="zh-CN" altLang="en-US" sz="1600" dirty="0">
                <a:solidFill>
                  <a:schemeClr val="tx1">
                    <a:lumMod val="75000"/>
                    <a:lumOff val="25000"/>
                  </a:schemeClr>
                </a:solidFill>
                <a:cs typeface="+mn-ea"/>
                <a:sym typeface="+mn-lt"/>
              </a:rPr>
              <a:t>平台需要增加多样化的健身项目，吸引客户下单付费。</a:t>
            </a:r>
          </a:p>
        </p:txBody>
      </p:sp>
      <p:cxnSp>
        <p:nvCxnSpPr>
          <p:cNvPr id="16" name="直接连接符 15">
            <a:extLst>
              <a:ext uri="{FF2B5EF4-FFF2-40B4-BE49-F238E27FC236}">
                <a16:creationId xmlns:a16="http://schemas.microsoft.com/office/drawing/2014/main" id="{69E457C3-D293-2646-006C-20E7EBF0DA9C}"/>
              </a:ext>
            </a:extLst>
          </p:cNvPr>
          <p:cNvCxnSpPr>
            <a:cxnSpLocks/>
          </p:cNvCxnSpPr>
          <p:nvPr/>
        </p:nvCxnSpPr>
        <p:spPr>
          <a:xfrm>
            <a:off x="1035465" y="2887133"/>
            <a:ext cx="2807530" cy="0"/>
          </a:xfrm>
          <a:prstGeom prst="line">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4CB090FD-D2E1-1A7C-37F9-7D5FB6A15B22}"/>
              </a:ext>
            </a:extLst>
          </p:cNvPr>
          <p:cNvSpPr/>
          <p:nvPr/>
        </p:nvSpPr>
        <p:spPr>
          <a:xfrm>
            <a:off x="4585146" y="1897169"/>
            <a:ext cx="2835549" cy="461665"/>
          </a:xfrm>
          <a:prstGeom prst="rect">
            <a:avLst/>
          </a:prstGeom>
        </p:spPr>
        <p:txBody>
          <a:bodyPr wrap="square">
            <a:noAutofit/>
          </a:bodyPr>
          <a:lstStyle/>
          <a:p>
            <a:r>
              <a:rPr lang="zh-CN" altLang="en-US" sz="2400" dirty="0">
                <a:solidFill>
                  <a:schemeClr val="tx1">
                    <a:lumMod val="75000"/>
                    <a:lumOff val="25000"/>
                  </a:schemeClr>
                </a:solidFill>
                <a:cs typeface="+mn-ea"/>
                <a:sym typeface="+mn-lt"/>
              </a:rPr>
              <a:t>替代品竞争激烈</a:t>
            </a:r>
            <a:endParaRPr lang="ja-JP" altLang="en-US" sz="2400" dirty="0">
              <a:solidFill>
                <a:schemeClr val="tx1">
                  <a:lumMod val="75000"/>
                  <a:lumOff val="25000"/>
                </a:schemeClr>
              </a:solidFill>
              <a:cs typeface="+mn-ea"/>
              <a:sym typeface="+mn-lt"/>
            </a:endParaRPr>
          </a:p>
        </p:txBody>
      </p:sp>
      <p:cxnSp>
        <p:nvCxnSpPr>
          <p:cNvPr id="22" name="直接连接符 21">
            <a:extLst>
              <a:ext uri="{FF2B5EF4-FFF2-40B4-BE49-F238E27FC236}">
                <a16:creationId xmlns:a16="http://schemas.microsoft.com/office/drawing/2014/main" id="{98F1EFB9-1102-AE65-F0ED-AD2153074418}"/>
              </a:ext>
            </a:extLst>
          </p:cNvPr>
          <p:cNvCxnSpPr>
            <a:cxnSpLocks/>
          </p:cNvCxnSpPr>
          <p:nvPr/>
        </p:nvCxnSpPr>
        <p:spPr>
          <a:xfrm>
            <a:off x="4687663" y="2887133"/>
            <a:ext cx="2807530" cy="0"/>
          </a:xfrm>
          <a:prstGeom prst="line">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5">
            <a:extLst>
              <a:ext uri="{FF2B5EF4-FFF2-40B4-BE49-F238E27FC236}">
                <a16:creationId xmlns:a16="http://schemas.microsoft.com/office/drawing/2014/main" id="{20F5CFA5-04A3-F818-295A-AE0F3382F514}"/>
              </a:ext>
            </a:extLst>
          </p:cNvPr>
          <p:cNvSpPr>
            <a:spLocks noEditPoints="1"/>
          </p:cNvSpPr>
          <p:nvPr/>
        </p:nvSpPr>
        <p:spPr bwMode="auto">
          <a:xfrm>
            <a:off x="2439645" y="4502576"/>
            <a:ext cx="1403350" cy="1401763"/>
          </a:xfrm>
          <a:custGeom>
            <a:avLst/>
            <a:gdLst>
              <a:gd name="T0" fmla="*/ 801 w 2344"/>
              <a:gd name="T1" fmla="*/ 144 h 2344"/>
              <a:gd name="T2" fmla="*/ 200 w 2344"/>
              <a:gd name="T3" fmla="*/ 144 h 2344"/>
              <a:gd name="T4" fmla="*/ 0 w 2344"/>
              <a:gd name="T5" fmla="*/ 344 h 2344"/>
              <a:gd name="T6" fmla="*/ 0 w 2344"/>
              <a:gd name="T7" fmla="*/ 944 h 2344"/>
              <a:gd name="T8" fmla="*/ 200 w 2344"/>
              <a:gd name="T9" fmla="*/ 1144 h 2344"/>
              <a:gd name="T10" fmla="*/ 801 w 2344"/>
              <a:gd name="T11" fmla="*/ 1144 h 2344"/>
              <a:gd name="T12" fmla="*/ 1000 w 2344"/>
              <a:gd name="T13" fmla="*/ 944 h 2344"/>
              <a:gd name="T14" fmla="*/ 1000 w 2344"/>
              <a:gd name="T15" fmla="*/ 344 h 2344"/>
              <a:gd name="T16" fmla="*/ 801 w 2344"/>
              <a:gd name="T17" fmla="*/ 144 h 2344"/>
              <a:gd name="T18" fmla="*/ 2266 w 2344"/>
              <a:gd name="T19" fmla="*/ 503 h 2344"/>
              <a:gd name="T20" fmla="*/ 1842 w 2344"/>
              <a:gd name="T21" fmla="*/ 78 h 2344"/>
              <a:gd name="T22" fmla="*/ 1559 w 2344"/>
              <a:gd name="T23" fmla="*/ 78 h 2344"/>
              <a:gd name="T24" fmla="*/ 1500 w 2344"/>
              <a:gd name="T25" fmla="*/ 137 h 2344"/>
              <a:gd name="T26" fmla="*/ 1135 w 2344"/>
              <a:gd name="T27" fmla="*/ 503 h 2344"/>
              <a:gd name="T28" fmla="*/ 1076 w 2344"/>
              <a:gd name="T29" fmla="*/ 644 h 2344"/>
              <a:gd name="T30" fmla="*/ 1135 w 2344"/>
              <a:gd name="T31" fmla="*/ 785 h 2344"/>
              <a:gd name="T32" fmla="*/ 1193 w 2344"/>
              <a:gd name="T33" fmla="*/ 844 h 2344"/>
              <a:gd name="T34" fmla="*/ 1500 w 2344"/>
              <a:gd name="T35" fmla="*/ 1151 h 2344"/>
              <a:gd name="T36" fmla="*/ 1559 w 2344"/>
              <a:gd name="T37" fmla="*/ 1210 h 2344"/>
              <a:gd name="T38" fmla="*/ 1842 w 2344"/>
              <a:gd name="T39" fmla="*/ 1210 h 2344"/>
              <a:gd name="T40" fmla="*/ 2208 w 2344"/>
              <a:gd name="T41" fmla="*/ 844 h 2344"/>
              <a:gd name="T42" fmla="*/ 2266 w 2344"/>
              <a:gd name="T43" fmla="*/ 785 h 2344"/>
              <a:gd name="T44" fmla="*/ 2266 w 2344"/>
              <a:gd name="T45" fmla="*/ 503 h 2344"/>
              <a:gd name="T46" fmla="*/ 801 w 2344"/>
              <a:gd name="T47" fmla="*/ 1344 h 2344"/>
              <a:gd name="T48" fmla="*/ 200 w 2344"/>
              <a:gd name="T49" fmla="*/ 1344 h 2344"/>
              <a:gd name="T50" fmla="*/ 0 w 2344"/>
              <a:gd name="T51" fmla="*/ 1544 h 2344"/>
              <a:gd name="T52" fmla="*/ 0 w 2344"/>
              <a:gd name="T53" fmla="*/ 2144 h 2344"/>
              <a:gd name="T54" fmla="*/ 200 w 2344"/>
              <a:gd name="T55" fmla="*/ 2344 h 2344"/>
              <a:gd name="T56" fmla="*/ 801 w 2344"/>
              <a:gd name="T57" fmla="*/ 2344 h 2344"/>
              <a:gd name="T58" fmla="*/ 1000 w 2344"/>
              <a:gd name="T59" fmla="*/ 2144 h 2344"/>
              <a:gd name="T60" fmla="*/ 1000 w 2344"/>
              <a:gd name="T61" fmla="*/ 1544 h 2344"/>
              <a:gd name="T62" fmla="*/ 801 w 2344"/>
              <a:gd name="T63" fmla="*/ 1344 h 2344"/>
              <a:gd name="T64" fmla="*/ 2001 w 2344"/>
              <a:gd name="T65" fmla="*/ 1344 h 2344"/>
              <a:gd name="T66" fmla="*/ 1400 w 2344"/>
              <a:gd name="T67" fmla="*/ 1344 h 2344"/>
              <a:gd name="T68" fmla="*/ 1200 w 2344"/>
              <a:gd name="T69" fmla="*/ 1544 h 2344"/>
              <a:gd name="T70" fmla="*/ 1200 w 2344"/>
              <a:gd name="T71" fmla="*/ 2144 h 2344"/>
              <a:gd name="T72" fmla="*/ 1400 w 2344"/>
              <a:gd name="T73" fmla="*/ 2344 h 2344"/>
              <a:gd name="T74" fmla="*/ 2001 w 2344"/>
              <a:gd name="T75" fmla="*/ 2344 h 2344"/>
              <a:gd name="T76" fmla="*/ 2200 w 2344"/>
              <a:gd name="T77" fmla="*/ 2144 h 2344"/>
              <a:gd name="T78" fmla="*/ 2200 w 2344"/>
              <a:gd name="T79" fmla="*/ 1544 h 2344"/>
              <a:gd name="T80" fmla="*/ 2001 w 2344"/>
              <a:gd name="T81" fmla="*/ 1344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44" h="2344">
                <a:moveTo>
                  <a:pt x="801" y="144"/>
                </a:moveTo>
                <a:lnTo>
                  <a:pt x="200" y="144"/>
                </a:lnTo>
                <a:cubicBezTo>
                  <a:pt x="90" y="144"/>
                  <a:pt x="0" y="233"/>
                  <a:pt x="0" y="344"/>
                </a:cubicBezTo>
                <a:lnTo>
                  <a:pt x="0" y="944"/>
                </a:lnTo>
                <a:cubicBezTo>
                  <a:pt x="1" y="1054"/>
                  <a:pt x="90" y="1144"/>
                  <a:pt x="200" y="1144"/>
                </a:cubicBezTo>
                <a:lnTo>
                  <a:pt x="801" y="1144"/>
                </a:lnTo>
                <a:cubicBezTo>
                  <a:pt x="911" y="1144"/>
                  <a:pt x="1000" y="1054"/>
                  <a:pt x="1000" y="944"/>
                </a:cubicBezTo>
                <a:lnTo>
                  <a:pt x="1000" y="344"/>
                </a:lnTo>
                <a:cubicBezTo>
                  <a:pt x="1000" y="233"/>
                  <a:pt x="911" y="144"/>
                  <a:pt x="801" y="144"/>
                </a:cubicBezTo>
                <a:moveTo>
                  <a:pt x="2266" y="503"/>
                </a:moveTo>
                <a:lnTo>
                  <a:pt x="1842" y="78"/>
                </a:lnTo>
                <a:cubicBezTo>
                  <a:pt x="1764" y="0"/>
                  <a:pt x="1637" y="0"/>
                  <a:pt x="1559" y="78"/>
                </a:cubicBezTo>
                <a:lnTo>
                  <a:pt x="1500" y="137"/>
                </a:lnTo>
                <a:lnTo>
                  <a:pt x="1135" y="503"/>
                </a:lnTo>
                <a:cubicBezTo>
                  <a:pt x="1097" y="540"/>
                  <a:pt x="1076" y="591"/>
                  <a:pt x="1076" y="644"/>
                </a:cubicBezTo>
                <a:cubicBezTo>
                  <a:pt x="1076" y="697"/>
                  <a:pt x="1097" y="748"/>
                  <a:pt x="1135" y="785"/>
                </a:cubicBezTo>
                <a:lnTo>
                  <a:pt x="1193" y="844"/>
                </a:lnTo>
                <a:lnTo>
                  <a:pt x="1500" y="1151"/>
                </a:lnTo>
                <a:lnTo>
                  <a:pt x="1559" y="1210"/>
                </a:lnTo>
                <a:cubicBezTo>
                  <a:pt x="1637" y="1288"/>
                  <a:pt x="1764" y="1288"/>
                  <a:pt x="1842" y="1210"/>
                </a:cubicBezTo>
                <a:lnTo>
                  <a:pt x="2208" y="844"/>
                </a:lnTo>
                <a:lnTo>
                  <a:pt x="2266" y="785"/>
                </a:lnTo>
                <a:cubicBezTo>
                  <a:pt x="2344" y="707"/>
                  <a:pt x="2344" y="581"/>
                  <a:pt x="2266" y="503"/>
                </a:cubicBezTo>
                <a:moveTo>
                  <a:pt x="801" y="1344"/>
                </a:moveTo>
                <a:lnTo>
                  <a:pt x="200" y="1344"/>
                </a:lnTo>
                <a:cubicBezTo>
                  <a:pt x="90" y="1344"/>
                  <a:pt x="0" y="1433"/>
                  <a:pt x="0" y="1544"/>
                </a:cubicBezTo>
                <a:lnTo>
                  <a:pt x="0" y="2144"/>
                </a:lnTo>
                <a:cubicBezTo>
                  <a:pt x="1" y="2254"/>
                  <a:pt x="90" y="2344"/>
                  <a:pt x="200" y="2344"/>
                </a:cubicBezTo>
                <a:lnTo>
                  <a:pt x="801" y="2344"/>
                </a:lnTo>
                <a:cubicBezTo>
                  <a:pt x="911" y="2344"/>
                  <a:pt x="1000" y="2254"/>
                  <a:pt x="1000" y="2144"/>
                </a:cubicBezTo>
                <a:lnTo>
                  <a:pt x="1000" y="1544"/>
                </a:lnTo>
                <a:cubicBezTo>
                  <a:pt x="1000" y="1433"/>
                  <a:pt x="911" y="1344"/>
                  <a:pt x="801" y="1344"/>
                </a:cubicBezTo>
                <a:moveTo>
                  <a:pt x="2001" y="1344"/>
                </a:moveTo>
                <a:lnTo>
                  <a:pt x="1400" y="1344"/>
                </a:lnTo>
                <a:cubicBezTo>
                  <a:pt x="1290" y="1344"/>
                  <a:pt x="1200" y="1433"/>
                  <a:pt x="1200" y="1544"/>
                </a:cubicBezTo>
                <a:lnTo>
                  <a:pt x="1200" y="2144"/>
                </a:lnTo>
                <a:cubicBezTo>
                  <a:pt x="1201" y="2254"/>
                  <a:pt x="1290" y="2344"/>
                  <a:pt x="1400" y="2344"/>
                </a:cubicBezTo>
                <a:lnTo>
                  <a:pt x="2001" y="2344"/>
                </a:lnTo>
                <a:cubicBezTo>
                  <a:pt x="2111" y="2344"/>
                  <a:pt x="2200" y="2254"/>
                  <a:pt x="2200" y="2144"/>
                </a:cubicBezTo>
                <a:lnTo>
                  <a:pt x="2200" y="1544"/>
                </a:lnTo>
                <a:cubicBezTo>
                  <a:pt x="2200" y="1433"/>
                  <a:pt x="2111" y="1344"/>
                  <a:pt x="2001" y="1344"/>
                </a:cubicBezTo>
              </a:path>
            </a:pathLst>
          </a:custGeom>
          <a:gradFill>
            <a:gsLst>
              <a:gs pos="10000">
                <a:schemeClr val="accent1">
                  <a:alpha val="0"/>
                </a:schemeClr>
              </a:gs>
              <a:gs pos="100000">
                <a:schemeClr val="accent1">
                  <a:alpha val="20000"/>
                </a:schemeClr>
              </a:gs>
            </a:gsLst>
            <a:lin ang="2700000" scaled="1"/>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cs typeface="+mn-ea"/>
              <a:sym typeface="+mn-lt"/>
            </a:endParaRPr>
          </a:p>
        </p:txBody>
      </p:sp>
      <p:sp>
        <p:nvSpPr>
          <p:cNvPr id="30" name="Rectangle 3">
            <a:extLst>
              <a:ext uri="{FF2B5EF4-FFF2-40B4-BE49-F238E27FC236}">
                <a16:creationId xmlns:a16="http://schemas.microsoft.com/office/drawing/2014/main" id="{B2EFAAE6-F5A1-94C8-53E3-F1AF59B8343A}"/>
              </a:ext>
            </a:extLst>
          </p:cNvPr>
          <p:cNvSpPr/>
          <p:nvPr/>
        </p:nvSpPr>
        <p:spPr>
          <a:xfrm>
            <a:off x="695325" y="6191568"/>
            <a:ext cx="3487810" cy="45719"/>
          </a:xfrm>
          <a:prstGeom prst="rect">
            <a:avLst/>
          </a:prstGeom>
          <a:gradFill>
            <a:gsLst>
              <a:gs pos="100000">
                <a:schemeClr val="accent2">
                  <a:lumMod val="75000"/>
                </a:schemeClr>
              </a:gs>
              <a:gs pos="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31" name="Rectangle 3">
            <a:extLst>
              <a:ext uri="{FF2B5EF4-FFF2-40B4-BE49-F238E27FC236}">
                <a16:creationId xmlns:a16="http://schemas.microsoft.com/office/drawing/2014/main" id="{C235B209-7C72-E921-6297-8D6D580BA416}"/>
              </a:ext>
            </a:extLst>
          </p:cNvPr>
          <p:cNvSpPr/>
          <p:nvPr/>
        </p:nvSpPr>
        <p:spPr>
          <a:xfrm>
            <a:off x="4353420" y="6191568"/>
            <a:ext cx="3487810" cy="45719"/>
          </a:xfrm>
          <a:prstGeom prst="rect">
            <a:avLst/>
          </a:prstGeom>
          <a:gradFill>
            <a:gsLst>
              <a:gs pos="100000">
                <a:schemeClr val="accent2">
                  <a:lumMod val="75000"/>
                </a:schemeClr>
              </a:gs>
              <a:gs pos="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37" name="矩形 36">
            <a:extLst>
              <a:ext uri="{FF2B5EF4-FFF2-40B4-BE49-F238E27FC236}">
                <a16:creationId xmlns:a16="http://schemas.microsoft.com/office/drawing/2014/main" id="{A99702E3-FC8D-2BD7-5E90-8E52CBB0479B}"/>
              </a:ext>
            </a:extLst>
          </p:cNvPr>
          <p:cNvSpPr/>
          <p:nvPr/>
        </p:nvSpPr>
        <p:spPr>
          <a:xfrm>
            <a:off x="4470834" y="3033757"/>
            <a:ext cx="3024359" cy="963277"/>
          </a:xfrm>
          <a:prstGeom prst="rect">
            <a:avLst/>
          </a:prstGeom>
        </p:spPr>
        <p:txBody>
          <a:bodyPr wrap="square">
            <a:noAutofit/>
          </a:bodyPr>
          <a:lstStyle/>
          <a:p>
            <a:pPr marL="177800" indent="-177800" algn="just">
              <a:lnSpc>
                <a:spcPct val="120000"/>
              </a:lnSpc>
              <a:buFont typeface="Arial" panose="020B0604020202020204" pitchFamily="34" charset="0"/>
              <a:buChar char="•"/>
            </a:pPr>
            <a:r>
              <a:rPr lang="zh-CN" altLang="en-US" sz="1600" dirty="0">
                <a:solidFill>
                  <a:schemeClr val="tx1">
                    <a:lumMod val="75000"/>
                    <a:lumOff val="25000"/>
                  </a:schemeClr>
                </a:solidFill>
                <a:cs typeface="+mn-ea"/>
                <a:sym typeface="+mn-lt"/>
              </a:rPr>
              <a:t>目前国内大多数线上运动健身项目为跑步、行走等，大部分用户的线上付费习惯尚未养成。</a:t>
            </a:r>
            <a:endParaRPr lang="en-US" altLang="ja-JP" sz="1600" dirty="0">
              <a:solidFill>
                <a:schemeClr val="tx1">
                  <a:lumMod val="75000"/>
                  <a:lumOff val="25000"/>
                </a:schemeClr>
              </a:solidFill>
              <a:cs typeface="+mn-ea"/>
              <a:sym typeface="+mn-lt"/>
            </a:endParaRPr>
          </a:p>
        </p:txBody>
      </p:sp>
      <p:sp>
        <p:nvSpPr>
          <p:cNvPr id="38" name="矩形 37">
            <a:extLst>
              <a:ext uri="{FF2B5EF4-FFF2-40B4-BE49-F238E27FC236}">
                <a16:creationId xmlns:a16="http://schemas.microsoft.com/office/drawing/2014/main" id="{AAA3258E-5B65-E6F2-2779-673369A45301}"/>
              </a:ext>
            </a:extLst>
          </p:cNvPr>
          <p:cNvSpPr/>
          <p:nvPr/>
        </p:nvSpPr>
        <p:spPr>
          <a:xfrm>
            <a:off x="4470834" y="4050022"/>
            <a:ext cx="3024359" cy="664221"/>
          </a:xfrm>
          <a:prstGeom prst="rect">
            <a:avLst/>
          </a:prstGeom>
        </p:spPr>
        <p:txBody>
          <a:bodyPr wrap="square">
            <a:noAutofit/>
          </a:bodyPr>
          <a:lstStyle/>
          <a:p>
            <a:pPr marL="177800" indent="-177800" algn="just">
              <a:lnSpc>
                <a:spcPct val="120000"/>
              </a:lnSpc>
              <a:buFont typeface="Arial" panose="020B0604020202020204" pitchFamily="34" charset="0"/>
              <a:buChar char="•"/>
            </a:pPr>
            <a:r>
              <a:rPr lang="zh-CN" altLang="en-US" sz="1600" dirty="0">
                <a:solidFill>
                  <a:schemeClr val="tx1">
                    <a:lumMod val="75000"/>
                    <a:lumOff val="25000"/>
                  </a:schemeClr>
                </a:solidFill>
                <a:cs typeface="+mn-ea"/>
                <a:sym typeface="+mn-lt"/>
              </a:rPr>
              <a:t>平台需要增加多样化的健身项目，吸引客户下单付费。</a:t>
            </a:r>
          </a:p>
        </p:txBody>
      </p:sp>
      <p:sp>
        <p:nvSpPr>
          <p:cNvPr id="33" name="椭圆 32">
            <a:extLst>
              <a:ext uri="{FF2B5EF4-FFF2-40B4-BE49-F238E27FC236}">
                <a16:creationId xmlns:a16="http://schemas.microsoft.com/office/drawing/2014/main" id="{4F739F8E-C356-FE5B-A71A-8B789BC66986}"/>
              </a:ext>
            </a:extLst>
          </p:cNvPr>
          <p:cNvSpPr/>
          <p:nvPr/>
        </p:nvSpPr>
        <p:spPr>
          <a:xfrm>
            <a:off x="2366895" y="413565"/>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椭圆 34">
            <a:extLst>
              <a:ext uri="{FF2B5EF4-FFF2-40B4-BE49-F238E27FC236}">
                <a16:creationId xmlns:a16="http://schemas.microsoft.com/office/drawing/2014/main" id="{E3CAAE85-9199-C58D-790E-77C2BCFBA986}"/>
              </a:ext>
            </a:extLst>
          </p:cNvPr>
          <p:cNvSpPr/>
          <p:nvPr/>
        </p:nvSpPr>
        <p:spPr>
          <a:xfrm>
            <a:off x="2410383" y="458614"/>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文本框 6">
            <a:extLst>
              <a:ext uri="{FF2B5EF4-FFF2-40B4-BE49-F238E27FC236}">
                <a16:creationId xmlns:a16="http://schemas.microsoft.com/office/drawing/2014/main" id="{1AAF22A3-3EDB-3C58-A4D7-28B016798994}"/>
              </a:ext>
            </a:extLst>
          </p:cNvPr>
          <p:cNvSpPr txBox="1"/>
          <p:nvPr/>
        </p:nvSpPr>
        <p:spPr>
          <a:xfrm>
            <a:off x="766763" y="338903"/>
            <a:ext cx="1826141" cy="584775"/>
          </a:xfrm>
          <a:prstGeom prst="rect">
            <a:avLst/>
          </a:prstGeom>
          <a:noFill/>
        </p:spPr>
        <p:txBody>
          <a:bodyPr wrap="none" rtlCol="0">
            <a:noAutofit/>
          </a:bodyPr>
          <a:lstStyle/>
          <a:p>
            <a:r>
              <a:rPr lang="zh-CN" altLang="en-US" sz="3200" dirty="0">
                <a:cs typeface="+mn-ea"/>
                <a:sym typeface="+mn-lt"/>
              </a:rPr>
              <a:t>发展弱势</a:t>
            </a:r>
          </a:p>
        </p:txBody>
      </p:sp>
      <p:pic>
        <p:nvPicPr>
          <p:cNvPr id="29" name="图片 28">
            <a:extLst>
              <a:ext uri="{FF2B5EF4-FFF2-40B4-BE49-F238E27FC236}">
                <a16:creationId xmlns:a16="http://schemas.microsoft.com/office/drawing/2014/main" id="{ACD16FA4-E7B3-2448-923F-E5E1032D8DE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artisticBlur radius="32"/>
                    </a14:imgEffect>
                  </a14:imgLayer>
                </a14:imgProps>
              </a:ext>
              <a:ext uri="{28A0092B-C50C-407E-A947-70E740481C1C}">
                <a14:useLocalDpi xmlns:a14="http://schemas.microsoft.com/office/drawing/2010/main"/>
              </a:ext>
            </a:extLst>
          </a:blip>
          <a:srcRect/>
          <a:stretch/>
        </p:blipFill>
        <p:spPr>
          <a:xfrm>
            <a:off x="9883011" y="234272"/>
            <a:ext cx="1960366" cy="2142792"/>
          </a:xfrm>
          <a:prstGeom prst="rect">
            <a:avLst/>
          </a:prstGeom>
        </p:spPr>
      </p:pic>
      <p:sp>
        <p:nvSpPr>
          <p:cNvPr id="41" name="椭圆 40">
            <a:extLst>
              <a:ext uri="{FF2B5EF4-FFF2-40B4-BE49-F238E27FC236}">
                <a16:creationId xmlns:a16="http://schemas.microsoft.com/office/drawing/2014/main" id="{A04B723A-6145-2D9D-39F1-11BE64B1E753}"/>
              </a:ext>
            </a:extLst>
          </p:cNvPr>
          <p:cNvSpPr/>
          <p:nvPr/>
        </p:nvSpPr>
        <p:spPr>
          <a:xfrm>
            <a:off x="7474386" y="2044932"/>
            <a:ext cx="415178" cy="415178"/>
          </a:xfrm>
          <a:prstGeom prst="ellipse">
            <a:avLst/>
          </a:prstGeom>
          <a:gradFill flip="none" rotWithShape="1">
            <a:gsLst>
              <a:gs pos="0">
                <a:schemeClr val="accent1">
                  <a:lumMod val="20000"/>
                  <a:lumOff val="80000"/>
                </a:schemeClr>
              </a:gs>
              <a:gs pos="89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椭圆 41">
            <a:extLst>
              <a:ext uri="{FF2B5EF4-FFF2-40B4-BE49-F238E27FC236}">
                <a16:creationId xmlns:a16="http://schemas.microsoft.com/office/drawing/2014/main" id="{3ADC06A4-AE8D-DC12-F38F-603B6C311C77}"/>
              </a:ext>
            </a:extLst>
          </p:cNvPr>
          <p:cNvSpPr/>
          <p:nvPr/>
        </p:nvSpPr>
        <p:spPr>
          <a:xfrm>
            <a:off x="174849" y="5148041"/>
            <a:ext cx="810581" cy="810581"/>
          </a:xfrm>
          <a:prstGeom prst="ellipse">
            <a:avLst/>
          </a:prstGeom>
          <a:gradFill flip="none" rotWithShape="1">
            <a:gsLst>
              <a:gs pos="0">
                <a:schemeClr val="accent4">
                  <a:lumMod val="20000"/>
                  <a:lumOff val="80000"/>
                </a:schemeClr>
              </a:gs>
              <a:gs pos="86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矩形: 圆角 22">
            <a:extLst>
              <a:ext uri="{FF2B5EF4-FFF2-40B4-BE49-F238E27FC236}">
                <a16:creationId xmlns:a16="http://schemas.microsoft.com/office/drawing/2014/main" id="{63AE1CDA-78C5-6D37-04D4-3EA0CA03A21A}"/>
              </a:ext>
            </a:extLst>
          </p:cNvPr>
          <p:cNvSpPr/>
          <p:nvPr/>
        </p:nvSpPr>
        <p:spPr>
          <a:xfrm>
            <a:off x="8011515" y="1615442"/>
            <a:ext cx="3487810" cy="4621846"/>
          </a:xfrm>
          <a:prstGeom prst="roundRect">
            <a:avLst>
              <a:gd name="adj" fmla="val 0"/>
            </a:avLst>
          </a:prstGeom>
          <a:solidFill>
            <a:schemeClr val="bg1"/>
          </a:solidFill>
          <a:ln>
            <a:noFill/>
          </a:ln>
          <a:effectLst>
            <a:outerShdw blurRad="787400" dist="1270000" dir="5400000" sx="70000" sy="70000" algn="t"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矩形 24">
            <a:extLst>
              <a:ext uri="{FF2B5EF4-FFF2-40B4-BE49-F238E27FC236}">
                <a16:creationId xmlns:a16="http://schemas.microsoft.com/office/drawing/2014/main" id="{4C83943E-1763-8623-6E81-CA4AEF91BB8F}"/>
              </a:ext>
            </a:extLst>
          </p:cNvPr>
          <p:cNvSpPr/>
          <p:nvPr/>
        </p:nvSpPr>
        <p:spPr>
          <a:xfrm>
            <a:off x="8243240" y="1897169"/>
            <a:ext cx="2195483" cy="830997"/>
          </a:xfrm>
          <a:prstGeom prst="rect">
            <a:avLst/>
          </a:prstGeom>
        </p:spPr>
        <p:txBody>
          <a:bodyPr wrap="square">
            <a:noAutofit/>
          </a:bodyPr>
          <a:lstStyle/>
          <a:p>
            <a:r>
              <a:rPr lang="zh-CN" altLang="en-US" sz="2400" dirty="0">
                <a:solidFill>
                  <a:schemeClr val="tx1">
                    <a:lumMod val="75000"/>
                    <a:lumOff val="25000"/>
                  </a:schemeClr>
                </a:solidFill>
                <a:cs typeface="+mn-ea"/>
                <a:sym typeface="+mn-lt"/>
              </a:rPr>
              <a:t>运动硬件尚未发展完善</a:t>
            </a:r>
          </a:p>
        </p:txBody>
      </p:sp>
      <p:cxnSp>
        <p:nvCxnSpPr>
          <p:cNvPr id="26" name="直接连接符 25">
            <a:extLst>
              <a:ext uri="{FF2B5EF4-FFF2-40B4-BE49-F238E27FC236}">
                <a16:creationId xmlns:a16="http://schemas.microsoft.com/office/drawing/2014/main" id="{09435BD7-027C-0069-540C-9DE79AE347D4}"/>
              </a:ext>
            </a:extLst>
          </p:cNvPr>
          <p:cNvCxnSpPr>
            <a:cxnSpLocks/>
          </p:cNvCxnSpPr>
          <p:nvPr/>
        </p:nvCxnSpPr>
        <p:spPr>
          <a:xfrm>
            <a:off x="8351655" y="2887133"/>
            <a:ext cx="2807530" cy="0"/>
          </a:xfrm>
          <a:prstGeom prst="line">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Freeform 13">
            <a:extLst>
              <a:ext uri="{FF2B5EF4-FFF2-40B4-BE49-F238E27FC236}">
                <a16:creationId xmlns:a16="http://schemas.microsoft.com/office/drawing/2014/main" id="{378C0B26-C7F5-36E2-9A84-D4F7E0694420}"/>
              </a:ext>
            </a:extLst>
          </p:cNvPr>
          <p:cNvSpPr>
            <a:spLocks noEditPoints="1"/>
          </p:cNvSpPr>
          <p:nvPr/>
        </p:nvSpPr>
        <p:spPr bwMode="auto">
          <a:xfrm>
            <a:off x="9755835" y="4500989"/>
            <a:ext cx="1403350" cy="1403350"/>
          </a:xfrm>
          <a:custGeom>
            <a:avLst/>
            <a:gdLst>
              <a:gd name="T0" fmla="*/ 2078 w 3198"/>
              <a:gd name="T1" fmla="*/ 3199 h 3199"/>
              <a:gd name="T2" fmla="*/ 1927 w 3198"/>
              <a:gd name="T3" fmla="*/ 3131 h 3199"/>
              <a:gd name="T4" fmla="*/ 1590 w 3198"/>
              <a:gd name="T5" fmla="*/ 2923 h 3199"/>
              <a:gd name="T6" fmla="*/ 1256 w 3198"/>
              <a:gd name="T7" fmla="*/ 3127 h 3199"/>
              <a:gd name="T8" fmla="*/ 1106 w 3198"/>
              <a:gd name="T9" fmla="*/ 3194 h 3199"/>
              <a:gd name="T10" fmla="*/ 1029 w 3198"/>
              <a:gd name="T11" fmla="*/ 3177 h 3199"/>
              <a:gd name="T12" fmla="*/ 1025 w 3198"/>
              <a:gd name="T13" fmla="*/ 3175 h 3199"/>
              <a:gd name="T14" fmla="*/ 633 w 3198"/>
              <a:gd name="T15" fmla="*/ 2943 h 3199"/>
              <a:gd name="T16" fmla="*/ 629 w 3198"/>
              <a:gd name="T17" fmla="*/ 2940 h 3199"/>
              <a:gd name="T18" fmla="*/ 565 w 3198"/>
              <a:gd name="T19" fmla="*/ 2699 h 3199"/>
              <a:gd name="T20" fmla="*/ 602 w 3198"/>
              <a:gd name="T21" fmla="*/ 2531 h 3199"/>
              <a:gd name="T22" fmla="*/ 186 w 3198"/>
              <a:gd name="T23" fmla="*/ 2090 h 3199"/>
              <a:gd name="T24" fmla="*/ 169 w 3198"/>
              <a:gd name="T25" fmla="*/ 2090 h 3199"/>
              <a:gd name="T26" fmla="*/ 33 w 3198"/>
              <a:gd name="T27" fmla="*/ 1933 h 3199"/>
              <a:gd name="T28" fmla="*/ 0 w 3198"/>
              <a:gd name="T29" fmla="*/ 1601 h 3199"/>
              <a:gd name="T30" fmla="*/ 33 w 3198"/>
              <a:gd name="T31" fmla="*/ 1269 h 3199"/>
              <a:gd name="T32" fmla="*/ 172 w 3198"/>
              <a:gd name="T33" fmla="*/ 1112 h 3199"/>
              <a:gd name="T34" fmla="*/ 186 w 3198"/>
              <a:gd name="T35" fmla="*/ 1112 h 3199"/>
              <a:gd name="T36" fmla="*/ 602 w 3198"/>
              <a:gd name="T37" fmla="*/ 671 h 3199"/>
              <a:gd name="T38" fmla="*/ 565 w 3198"/>
              <a:gd name="T39" fmla="*/ 503 h 3199"/>
              <a:gd name="T40" fmla="*/ 629 w 3198"/>
              <a:gd name="T41" fmla="*/ 262 h 3199"/>
              <a:gd name="T42" fmla="*/ 633 w 3198"/>
              <a:gd name="T43" fmla="*/ 259 h 3199"/>
              <a:gd name="T44" fmla="*/ 1047 w 3198"/>
              <a:gd name="T45" fmla="*/ 18 h 3199"/>
              <a:gd name="T46" fmla="*/ 1052 w 3198"/>
              <a:gd name="T47" fmla="*/ 16 h 3199"/>
              <a:gd name="T48" fmla="*/ 1127 w 3198"/>
              <a:gd name="T49" fmla="*/ 0 h 3199"/>
              <a:gd name="T50" fmla="*/ 1278 w 3198"/>
              <a:gd name="T51" fmla="*/ 66 h 3199"/>
              <a:gd name="T52" fmla="*/ 1607 w 3198"/>
              <a:gd name="T53" fmla="*/ 262 h 3199"/>
              <a:gd name="T54" fmla="*/ 1934 w 3198"/>
              <a:gd name="T55" fmla="*/ 70 h 3199"/>
              <a:gd name="T56" fmla="*/ 2084 w 3198"/>
              <a:gd name="T57" fmla="*/ 5 h 3199"/>
              <a:gd name="T58" fmla="*/ 2161 w 3198"/>
              <a:gd name="T59" fmla="*/ 22 h 3199"/>
              <a:gd name="T60" fmla="*/ 2165 w 3198"/>
              <a:gd name="T61" fmla="*/ 24 h 3199"/>
              <a:gd name="T62" fmla="*/ 2565 w 3198"/>
              <a:gd name="T63" fmla="*/ 259 h 3199"/>
              <a:gd name="T64" fmla="*/ 2569 w 3198"/>
              <a:gd name="T65" fmla="*/ 262 h 3199"/>
              <a:gd name="T66" fmla="*/ 2632 w 3198"/>
              <a:gd name="T67" fmla="*/ 503 h 3199"/>
              <a:gd name="T68" fmla="*/ 2596 w 3198"/>
              <a:gd name="T69" fmla="*/ 671 h 3199"/>
              <a:gd name="T70" fmla="*/ 3012 w 3198"/>
              <a:gd name="T71" fmla="*/ 1112 h 3199"/>
              <a:gd name="T72" fmla="*/ 3026 w 3198"/>
              <a:gd name="T73" fmla="*/ 1112 h 3199"/>
              <a:gd name="T74" fmla="*/ 3165 w 3198"/>
              <a:gd name="T75" fmla="*/ 1269 h 3199"/>
              <a:gd name="T76" fmla="*/ 3198 w 3198"/>
              <a:gd name="T77" fmla="*/ 1601 h 3199"/>
              <a:gd name="T78" fmla="*/ 3165 w 3198"/>
              <a:gd name="T79" fmla="*/ 1933 h 3199"/>
              <a:gd name="T80" fmla="*/ 3026 w 3198"/>
              <a:gd name="T81" fmla="*/ 2090 h 3199"/>
              <a:gd name="T82" fmla="*/ 3012 w 3198"/>
              <a:gd name="T83" fmla="*/ 2090 h 3199"/>
              <a:gd name="T84" fmla="*/ 2596 w 3198"/>
              <a:gd name="T85" fmla="*/ 2531 h 3199"/>
              <a:gd name="T86" fmla="*/ 2632 w 3198"/>
              <a:gd name="T87" fmla="*/ 2699 h 3199"/>
              <a:gd name="T88" fmla="*/ 2569 w 3198"/>
              <a:gd name="T89" fmla="*/ 2940 h 3199"/>
              <a:gd name="T90" fmla="*/ 2565 w 3198"/>
              <a:gd name="T91" fmla="*/ 2943 h 3199"/>
              <a:gd name="T92" fmla="*/ 2158 w 3198"/>
              <a:gd name="T93" fmla="*/ 3181 h 3199"/>
              <a:gd name="T94" fmla="*/ 2154 w 3198"/>
              <a:gd name="T95" fmla="*/ 3183 h 3199"/>
              <a:gd name="T96" fmla="*/ 2078 w 3198"/>
              <a:gd name="T97" fmla="*/ 3199 h 3199"/>
              <a:gd name="T98" fmla="*/ 1592 w 3198"/>
              <a:gd name="T99" fmla="*/ 2185 h 3199"/>
              <a:gd name="T100" fmla="*/ 2146 w 3198"/>
              <a:gd name="T101" fmla="*/ 1599 h 3199"/>
              <a:gd name="T102" fmla="*/ 1592 w 3198"/>
              <a:gd name="T103" fmla="*/ 1012 h 3199"/>
              <a:gd name="T104" fmla="*/ 1038 w 3198"/>
              <a:gd name="T105" fmla="*/ 1599 h 3199"/>
              <a:gd name="T106" fmla="*/ 1592 w 3198"/>
              <a:gd name="T107" fmla="*/ 2185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98" h="3199">
                <a:moveTo>
                  <a:pt x="2078" y="3199"/>
                </a:moveTo>
                <a:cubicBezTo>
                  <a:pt x="2020" y="3199"/>
                  <a:pt x="1964" y="3174"/>
                  <a:pt x="1927" y="3131"/>
                </a:cubicBezTo>
                <a:cubicBezTo>
                  <a:pt x="1877" y="3073"/>
                  <a:pt x="1720" y="2923"/>
                  <a:pt x="1590" y="2923"/>
                </a:cubicBezTo>
                <a:cubicBezTo>
                  <a:pt x="1462" y="2923"/>
                  <a:pt x="1302" y="3074"/>
                  <a:pt x="1256" y="3127"/>
                </a:cubicBezTo>
                <a:cubicBezTo>
                  <a:pt x="1218" y="3170"/>
                  <a:pt x="1163" y="3194"/>
                  <a:pt x="1106" y="3194"/>
                </a:cubicBezTo>
                <a:cubicBezTo>
                  <a:pt x="1079" y="3194"/>
                  <a:pt x="1053" y="3188"/>
                  <a:pt x="1029" y="3177"/>
                </a:cubicBezTo>
                <a:lnTo>
                  <a:pt x="1025" y="3175"/>
                </a:lnTo>
                <a:lnTo>
                  <a:pt x="633" y="2943"/>
                </a:lnTo>
                <a:lnTo>
                  <a:pt x="629" y="2940"/>
                </a:lnTo>
                <a:cubicBezTo>
                  <a:pt x="557" y="2887"/>
                  <a:pt x="530" y="2784"/>
                  <a:pt x="565" y="2699"/>
                </a:cubicBezTo>
                <a:cubicBezTo>
                  <a:pt x="566" y="2699"/>
                  <a:pt x="602" y="2611"/>
                  <a:pt x="602" y="2531"/>
                </a:cubicBezTo>
                <a:cubicBezTo>
                  <a:pt x="602" y="2288"/>
                  <a:pt x="415" y="2090"/>
                  <a:pt x="186" y="2090"/>
                </a:cubicBezTo>
                <a:lnTo>
                  <a:pt x="169" y="2090"/>
                </a:lnTo>
                <a:cubicBezTo>
                  <a:pt x="104" y="2090"/>
                  <a:pt x="50" y="2029"/>
                  <a:pt x="33" y="1933"/>
                </a:cubicBezTo>
                <a:cubicBezTo>
                  <a:pt x="32" y="1925"/>
                  <a:pt x="0" y="1744"/>
                  <a:pt x="0" y="1601"/>
                </a:cubicBezTo>
                <a:cubicBezTo>
                  <a:pt x="0" y="1458"/>
                  <a:pt x="32" y="1277"/>
                  <a:pt x="33" y="1269"/>
                </a:cubicBezTo>
                <a:cubicBezTo>
                  <a:pt x="50" y="1172"/>
                  <a:pt x="105" y="1110"/>
                  <a:pt x="172" y="1112"/>
                </a:cubicBezTo>
                <a:lnTo>
                  <a:pt x="186" y="1112"/>
                </a:lnTo>
                <a:cubicBezTo>
                  <a:pt x="415" y="1112"/>
                  <a:pt x="602" y="914"/>
                  <a:pt x="602" y="671"/>
                </a:cubicBezTo>
                <a:cubicBezTo>
                  <a:pt x="602" y="591"/>
                  <a:pt x="566" y="504"/>
                  <a:pt x="565" y="503"/>
                </a:cubicBezTo>
                <a:cubicBezTo>
                  <a:pt x="530" y="418"/>
                  <a:pt x="557" y="315"/>
                  <a:pt x="629" y="262"/>
                </a:cubicBezTo>
                <a:lnTo>
                  <a:pt x="633" y="259"/>
                </a:lnTo>
                <a:lnTo>
                  <a:pt x="1047" y="18"/>
                </a:lnTo>
                <a:lnTo>
                  <a:pt x="1052" y="16"/>
                </a:lnTo>
                <a:cubicBezTo>
                  <a:pt x="1075" y="6"/>
                  <a:pt x="1100" y="0"/>
                  <a:pt x="1127" y="0"/>
                </a:cubicBezTo>
                <a:cubicBezTo>
                  <a:pt x="1185" y="0"/>
                  <a:pt x="1241" y="25"/>
                  <a:pt x="1278" y="66"/>
                </a:cubicBezTo>
                <a:cubicBezTo>
                  <a:pt x="1327" y="120"/>
                  <a:pt x="1482" y="262"/>
                  <a:pt x="1607" y="262"/>
                </a:cubicBezTo>
                <a:cubicBezTo>
                  <a:pt x="1731" y="262"/>
                  <a:pt x="1885" y="123"/>
                  <a:pt x="1934" y="70"/>
                </a:cubicBezTo>
                <a:cubicBezTo>
                  <a:pt x="1973" y="29"/>
                  <a:pt x="2027" y="5"/>
                  <a:pt x="2084" y="5"/>
                </a:cubicBezTo>
                <a:cubicBezTo>
                  <a:pt x="2111" y="5"/>
                  <a:pt x="2137" y="11"/>
                  <a:pt x="2161" y="22"/>
                </a:cubicBezTo>
                <a:lnTo>
                  <a:pt x="2165" y="24"/>
                </a:lnTo>
                <a:lnTo>
                  <a:pt x="2565" y="259"/>
                </a:lnTo>
                <a:lnTo>
                  <a:pt x="2569" y="262"/>
                </a:lnTo>
                <a:cubicBezTo>
                  <a:pt x="2641" y="315"/>
                  <a:pt x="2668" y="419"/>
                  <a:pt x="2632" y="503"/>
                </a:cubicBezTo>
                <a:cubicBezTo>
                  <a:pt x="2632" y="504"/>
                  <a:pt x="2596" y="591"/>
                  <a:pt x="2596" y="671"/>
                </a:cubicBezTo>
                <a:cubicBezTo>
                  <a:pt x="2596" y="914"/>
                  <a:pt x="2783" y="1112"/>
                  <a:pt x="3012" y="1112"/>
                </a:cubicBezTo>
                <a:lnTo>
                  <a:pt x="3026" y="1112"/>
                </a:lnTo>
                <a:cubicBezTo>
                  <a:pt x="3093" y="1110"/>
                  <a:pt x="3147" y="1172"/>
                  <a:pt x="3165" y="1269"/>
                </a:cubicBezTo>
                <a:cubicBezTo>
                  <a:pt x="3166" y="1277"/>
                  <a:pt x="3198" y="1458"/>
                  <a:pt x="3198" y="1601"/>
                </a:cubicBezTo>
                <a:cubicBezTo>
                  <a:pt x="3198" y="1744"/>
                  <a:pt x="3166" y="1925"/>
                  <a:pt x="3165" y="1933"/>
                </a:cubicBezTo>
                <a:cubicBezTo>
                  <a:pt x="3147" y="2030"/>
                  <a:pt x="3093" y="2092"/>
                  <a:pt x="3026" y="2090"/>
                </a:cubicBezTo>
                <a:lnTo>
                  <a:pt x="3012" y="2090"/>
                </a:lnTo>
                <a:cubicBezTo>
                  <a:pt x="2783" y="2090"/>
                  <a:pt x="2596" y="2288"/>
                  <a:pt x="2596" y="2531"/>
                </a:cubicBezTo>
                <a:cubicBezTo>
                  <a:pt x="2596" y="2611"/>
                  <a:pt x="2632" y="2699"/>
                  <a:pt x="2632" y="2699"/>
                </a:cubicBezTo>
                <a:cubicBezTo>
                  <a:pt x="2668" y="2784"/>
                  <a:pt x="2640" y="2887"/>
                  <a:pt x="2569" y="2940"/>
                </a:cubicBezTo>
                <a:lnTo>
                  <a:pt x="2565" y="2943"/>
                </a:lnTo>
                <a:lnTo>
                  <a:pt x="2158" y="3181"/>
                </a:lnTo>
                <a:lnTo>
                  <a:pt x="2154" y="3183"/>
                </a:lnTo>
                <a:cubicBezTo>
                  <a:pt x="2131" y="3194"/>
                  <a:pt x="2105" y="3199"/>
                  <a:pt x="2078" y="3199"/>
                </a:cubicBezTo>
                <a:close/>
                <a:moveTo>
                  <a:pt x="1592" y="2185"/>
                </a:moveTo>
                <a:cubicBezTo>
                  <a:pt x="1897" y="2185"/>
                  <a:pt x="2146" y="1922"/>
                  <a:pt x="2146" y="1599"/>
                </a:cubicBezTo>
                <a:cubicBezTo>
                  <a:pt x="2146" y="1275"/>
                  <a:pt x="1897" y="1012"/>
                  <a:pt x="1592" y="1012"/>
                </a:cubicBezTo>
                <a:cubicBezTo>
                  <a:pt x="1286" y="1012"/>
                  <a:pt x="1038" y="1275"/>
                  <a:pt x="1038" y="1599"/>
                </a:cubicBezTo>
                <a:cubicBezTo>
                  <a:pt x="1038" y="1922"/>
                  <a:pt x="1286" y="2185"/>
                  <a:pt x="1592" y="2185"/>
                </a:cubicBezTo>
                <a:close/>
              </a:path>
            </a:pathLst>
          </a:custGeom>
          <a:gradFill>
            <a:gsLst>
              <a:gs pos="10000">
                <a:schemeClr val="accent1">
                  <a:alpha val="0"/>
                </a:schemeClr>
              </a:gs>
              <a:gs pos="100000">
                <a:schemeClr val="accent1">
                  <a:alpha val="20000"/>
                </a:schemeClr>
              </a:gs>
            </a:gsLst>
            <a:lin ang="2700000" scaled="1"/>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cs typeface="+mn-ea"/>
              <a:sym typeface="+mn-lt"/>
            </a:endParaRPr>
          </a:p>
        </p:txBody>
      </p:sp>
      <p:sp>
        <p:nvSpPr>
          <p:cNvPr id="32" name="Rectangle 3">
            <a:extLst>
              <a:ext uri="{FF2B5EF4-FFF2-40B4-BE49-F238E27FC236}">
                <a16:creationId xmlns:a16="http://schemas.microsoft.com/office/drawing/2014/main" id="{8E9538E3-75DD-E5E9-2855-F2BD936DC30B}"/>
              </a:ext>
            </a:extLst>
          </p:cNvPr>
          <p:cNvSpPr/>
          <p:nvPr/>
        </p:nvSpPr>
        <p:spPr>
          <a:xfrm>
            <a:off x="8011515" y="6191568"/>
            <a:ext cx="3487810" cy="45719"/>
          </a:xfrm>
          <a:prstGeom prst="rect">
            <a:avLst/>
          </a:prstGeom>
          <a:gradFill>
            <a:gsLst>
              <a:gs pos="100000">
                <a:schemeClr val="accent2">
                  <a:lumMod val="75000"/>
                </a:schemeClr>
              </a:gs>
              <a:gs pos="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39" name="矩形 38">
            <a:extLst>
              <a:ext uri="{FF2B5EF4-FFF2-40B4-BE49-F238E27FC236}">
                <a16:creationId xmlns:a16="http://schemas.microsoft.com/office/drawing/2014/main" id="{14B59A90-878B-CF87-B0E5-4E35287F7E86}"/>
              </a:ext>
            </a:extLst>
          </p:cNvPr>
          <p:cNvSpPr/>
          <p:nvPr/>
        </p:nvSpPr>
        <p:spPr>
          <a:xfrm>
            <a:off x="8243240" y="3033757"/>
            <a:ext cx="3024359" cy="963277"/>
          </a:xfrm>
          <a:prstGeom prst="rect">
            <a:avLst/>
          </a:prstGeom>
        </p:spPr>
        <p:txBody>
          <a:bodyPr wrap="square">
            <a:noAutofit/>
          </a:bodyPr>
          <a:lstStyle/>
          <a:p>
            <a:pPr marL="177800" indent="-177800" algn="just">
              <a:lnSpc>
                <a:spcPct val="120000"/>
              </a:lnSpc>
              <a:buFont typeface="Arial" panose="020B0604020202020204" pitchFamily="34" charset="0"/>
              <a:buChar char="•"/>
            </a:pPr>
            <a:r>
              <a:rPr lang="zh-CN" altLang="en-US" sz="1600" dirty="0">
                <a:solidFill>
                  <a:schemeClr val="tx1">
                    <a:lumMod val="75000"/>
                    <a:lumOff val="25000"/>
                  </a:schemeClr>
                </a:solidFill>
                <a:cs typeface="+mn-ea"/>
                <a:sym typeface="+mn-lt"/>
              </a:rPr>
              <a:t>目前国内大多数线上运动健身项目为跑步、行走等，大部分用户的线上付费习惯尚未养成。</a:t>
            </a:r>
            <a:endParaRPr lang="en-US" altLang="ja-JP" sz="1600" dirty="0">
              <a:solidFill>
                <a:schemeClr val="tx1">
                  <a:lumMod val="75000"/>
                  <a:lumOff val="25000"/>
                </a:schemeClr>
              </a:solidFill>
              <a:cs typeface="+mn-ea"/>
              <a:sym typeface="+mn-lt"/>
            </a:endParaRPr>
          </a:p>
        </p:txBody>
      </p:sp>
      <p:sp>
        <p:nvSpPr>
          <p:cNvPr id="40" name="矩形 39">
            <a:extLst>
              <a:ext uri="{FF2B5EF4-FFF2-40B4-BE49-F238E27FC236}">
                <a16:creationId xmlns:a16="http://schemas.microsoft.com/office/drawing/2014/main" id="{BBB81073-55E5-93B8-6513-3242048264D2}"/>
              </a:ext>
            </a:extLst>
          </p:cNvPr>
          <p:cNvSpPr/>
          <p:nvPr/>
        </p:nvSpPr>
        <p:spPr>
          <a:xfrm>
            <a:off x="8243240" y="4050022"/>
            <a:ext cx="3024359" cy="664221"/>
          </a:xfrm>
          <a:prstGeom prst="rect">
            <a:avLst/>
          </a:prstGeom>
        </p:spPr>
        <p:txBody>
          <a:bodyPr wrap="square">
            <a:noAutofit/>
          </a:bodyPr>
          <a:lstStyle/>
          <a:p>
            <a:pPr marL="177800" indent="-177800" algn="just">
              <a:lnSpc>
                <a:spcPct val="120000"/>
              </a:lnSpc>
              <a:buFont typeface="Arial" panose="020B0604020202020204" pitchFamily="34" charset="0"/>
              <a:buChar char="•"/>
            </a:pPr>
            <a:r>
              <a:rPr lang="zh-CN" altLang="en-US" sz="1600" dirty="0">
                <a:solidFill>
                  <a:schemeClr val="tx1">
                    <a:lumMod val="75000"/>
                    <a:lumOff val="25000"/>
                  </a:schemeClr>
                </a:solidFill>
                <a:cs typeface="+mn-ea"/>
                <a:sym typeface="+mn-lt"/>
              </a:rPr>
              <a:t>平台需要增加多样化的健身项目，吸引客户下单付费。</a:t>
            </a:r>
          </a:p>
        </p:txBody>
      </p:sp>
    </p:spTree>
    <p:extLst>
      <p:ext uri="{BB962C8B-B14F-4D97-AF65-F5344CB8AC3E}">
        <p14:creationId xmlns:p14="http://schemas.microsoft.com/office/powerpoint/2010/main" val="1956492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椭圆 38">
            <a:extLst>
              <a:ext uri="{FF2B5EF4-FFF2-40B4-BE49-F238E27FC236}">
                <a16:creationId xmlns:a16="http://schemas.microsoft.com/office/drawing/2014/main" id="{A688557C-1F72-D8D5-DEFE-FD92AB265E44}"/>
              </a:ext>
            </a:extLst>
          </p:cNvPr>
          <p:cNvSpPr/>
          <p:nvPr/>
        </p:nvSpPr>
        <p:spPr>
          <a:xfrm>
            <a:off x="283517" y="5223744"/>
            <a:ext cx="983827" cy="983827"/>
          </a:xfrm>
          <a:prstGeom prst="ellipse">
            <a:avLst/>
          </a:prstGeom>
          <a:gradFill flip="none" rotWithShape="1">
            <a:gsLst>
              <a:gs pos="0">
                <a:schemeClr val="accent1">
                  <a:lumMod val="20000"/>
                  <a:lumOff val="80000"/>
                </a:schemeClr>
              </a:gs>
              <a:gs pos="89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1" name="图片 40">
            <a:extLst>
              <a:ext uri="{FF2B5EF4-FFF2-40B4-BE49-F238E27FC236}">
                <a16:creationId xmlns:a16="http://schemas.microsoft.com/office/drawing/2014/main" id="{F7DD74D9-08B6-C106-FE71-B64B65E90A25}"/>
              </a:ext>
            </a:extLst>
          </p:cNvPr>
          <p:cNvPicPr>
            <a:picLocks noChangeAspect="1"/>
          </p:cNvPicPr>
          <p:nvPr/>
        </p:nvPicPr>
        <p:blipFill rotWithShape="1">
          <a:blip r:embed="rId2" cstate="print">
            <a:duotone>
              <a:prstClr val="black"/>
              <a:schemeClr val="accent3">
                <a:tint val="45000"/>
                <a:satMod val="400000"/>
              </a:schemeClr>
            </a:duotone>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0864" y="3156756"/>
            <a:ext cx="12240703" cy="3701244"/>
          </a:xfrm>
          <a:custGeom>
            <a:avLst/>
            <a:gdLst>
              <a:gd name="connsiteX0" fmla="*/ 0 w 12240703"/>
              <a:gd name="connsiteY0" fmla="*/ 0 h 3701244"/>
              <a:gd name="connsiteX1" fmla="*/ 12240703 w 12240703"/>
              <a:gd name="connsiteY1" fmla="*/ 0 h 3701244"/>
              <a:gd name="connsiteX2" fmla="*/ 12240703 w 12240703"/>
              <a:gd name="connsiteY2" fmla="*/ 3701244 h 3701244"/>
              <a:gd name="connsiteX3" fmla="*/ 0 w 12240703"/>
              <a:gd name="connsiteY3" fmla="*/ 3701244 h 3701244"/>
            </a:gdLst>
            <a:ahLst/>
            <a:cxnLst>
              <a:cxn ang="0">
                <a:pos x="connsiteX0" y="connsiteY0"/>
              </a:cxn>
              <a:cxn ang="0">
                <a:pos x="connsiteX1" y="connsiteY1"/>
              </a:cxn>
              <a:cxn ang="0">
                <a:pos x="connsiteX2" y="connsiteY2"/>
              </a:cxn>
              <a:cxn ang="0">
                <a:pos x="connsiteX3" y="connsiteY3"/>
              </a:cxn>
            </a:cxnLst>
            <a:rect l="l" t="t" r="r" b="b"/>
            <a:pathLst>
              <a:path w="12240703" h="3701244">
                <a:moveTo>
                  <a:pt x="0" y="0"/>
                </a:moveTo>
                <a:lnTo>
                  <a:pt x="12240703" y="0"/>
                </a:lnTo>
                <a:lnTo>
                  <a:pt x="12240703" y="3701244"/>
                </a:lnTo>
                <a:lnTo>
                  <a:pt x="0" y="3701244"/>
                </a:lnTo>
                <a:close/>
              </a:path>
            </a:pathLst>
          </a:custGeom>
        </p:spPr>
      </p:pic>
      <p:sp>
        <p:nvSpPr>
          <p:cNvPr id="11" name="矩形: 圆角 10">
            <a:extLst>
              <a:ext uri="{FF2B5EF4-FFF2-40B4-BE49-F238E27FC236}">
                <a16:creationId xmlns:a16="http://schemas.microsoft.com/office/drawing/2014/main" id="{3339FB99-72EF-7EBF-F21A-B08FAF4C827E}"/>
              </a:ext>
            </a:extLst>
          </p:cNvPr>
          <p:cNvSpPr/>
          <p:nvPr/>
        </p:nvSpPr>
        <p:spPr>
          <a:xfrm>
            <a:off x="775431" y="1421227"/>
            <a:ext cx="10601028" cy="4553724"/>
          </a:xfrm>
          <a:prstGeom prst="roundRect">
            <a:avLst>
              <a:gd name="adj" fmla="val 5532"/>
            </a:avLst>
          </a:prstGeom>
          <a:solidFill>
            <a:schemeClr val="bg1"/>
          </a:solidFill>
          <a:ln>
            <a:noFill/>
          </a:ln>
          <a:effectLst>
            <a:outerShdw blurRad="520700" dist="38100" dir="2700000" sx="102000" sy="102000" algn="tl" rotWithShape="0">
              <a:schemeClr val="accent4">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cxnSp>
        <p:nvCxnSpPr>
          <p:cNvPr id="12" name="直接连接符 11">
            <a:extLst>
              <a:ext uri="{FF2B5EF4-FFF2-40B4-BE49-F238E27FC236}">
                <a16:creationId xmlns:a16="http://schemas.microsoft.com/office/drawing/2014/main" id="{10EE8B71-F4FD-154C-0293-72E877D16BFD}"/>
              </a:ext>
            </a:extLst>
          </p:cNvPr>
          <p:cNvCxnSpPr>
            <a:cxnSpLocks/>
          </p:cNvCxnSpPr>
          <p:nvPr/>
        </p:nvCxnSpPr>
        <p:spPr>
          <a:xfrm>
            <a:off x="0" y="3632200"/>
            <a:ext cx="1040122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F7C7BEDA-FD81-6416-38FE-78AD92AA08E5}"/>
              </a:ext>
            </a:extLst>
          </p:cNvPr>
          <p:cNvSpPr txBox="1"/>
          <p:nvPr/>
        </p:nvSpPr>
        <p:spPr>
          <a:xfrm>
            <a:off x="1061277" y="2403850"/>
            <a:ext cx="1797288" cy="646331"/>
          </a:xfrm>
          <a:prstGeom prst="rect">
            <a:avLst/>
          </a:prstGeom>
          <a:noFill/>
        </p:spPr>
        <p:txBody>
          <a:bodyPr wrap="none" rtlCol="0">
            <a:noAutofit/>
          </a:bodyPr>
          <a:lstStyle/>
          <a:p>
            <a:pPr algn="ctr"/>
            <a:r>
              <a:rPr lang="zh-CN" altLang="en-US" dirty="0">
                <a:cs typeface="+mn-ea"/>
                <a:sym typeface="+mn-lt"/>
              </a:rPr>
              <a:t>初创期</a:t>
            </a:r>
            <a:endParaRPr lang="en-US" altLang="zh-CN" dirty="0">
              <a:cs typeface="+mn-ea"/>
              <a:sym typeface="+mn-lt"/>
            </a:endParaRPr>
          </a:p>
          <a:p>
            <a:pPr algn="ctr"/>
            <a:r>
              <a:rPr lang="en-US" altLang="zh-CN" dirty="0">
                <a:solidFill>
                  <a:schemeClr val="accent4"/>
                </a:solidFill>
                <a:cs typeface="+mn-ea"/>
                <a:sym typeface="+mn-lt"/>
              </a:rPr>
              <a:t>(2000-2001</a:t>
            </a:r>
            <a:r>
              <a:rPr lang="zh-CN" altLang="en-US" dirty="0">
                <a:solidFill>
                  <a:schemeClr val="accent4"/>
                </a:solidFill>
                <a:cs typeface="+mn-ea"/>
                <a:sym typeface="+mn-lt"/>
              </a:rPr>
              <a:t>年</a:t>
            </a:r>
            <a:r>
              <a:rPr lang="en-US" altLang="zh-CN" dirty="0">
                <a:solidFill>
                  <a:schemeClr val="accent4"/>
                </a:solidFill>
                <a:cs typeface="+mn-ea"/>
                <a:sym typeface="+mn-lt"/>
              </a:rPr>
              <a:t>)</a:t>
            </a:r>
          </a:p>
        </p:txBody>
      </p:sp>
      <p:sp>
        <p:nvSpPr>
          <p:cNvPr id="14" name="文本框 13">
            <a:extLst>
              <a:ext uri="{FF2B5EF4-FFF2-40B4-BE49-F238E27FC236}">
                <a16:creationId xmlns:a16="http://schemas.microsoft.com/office/drawing/2014/main" id="{B134286B-FD3E-AB57-D8A7-2A8F907ABCE1}"/>
              </a:ext>
            </a:extLst>
          </p:cNvPr>
          <p:cNvSpPr txBox="1"/>
          <p:nvPr/>
        </p:nvSpPr>
        <p:spPr>
          <a:xfrm>
            <a:off x="3091981" y="4246296"/>
            <a:ext cx="1797287" cy="646331"/>
          </a:xfrm>
          <a:prstGeom prst="rect">
            <a:avLst/>
          </a:prstGeom>
          <a:noFill/>
        </p:spPr>
        <p:txBody>
          <a:bodyPr wrap="none" rtlCol="0">
            <a:noAutofit/>
          </a:bodyPr>
          <a:lstStyle/>
          <a:p>
            <a:pPr algn="ctr"/>
            <a:r>
              <a:rPr lang="zh-CN" altLang="en-US" dirty="0">
                <a:cs typeface="+mn-ea"/>
                <a:sym typeface="+mn-lt"/>
              </a:rPr>
              <a:t>成长期</a:t>
            </a:r>
            <a:endParaRPr lang="en-US" altLang="zh-CN" dirty="0">
              <a:cs typeface="+mn-ea"/>
              <a:sym typeface="+mn-lt"/>
            </a:endParaRPr>
          </a:p>
          <a:p>
            <a:pPr algn="ctr"/>
            <a:r>
              <a:rPr lang="en-US" altLang="zh-CN" dirty="0">
                <a:solidFill>
                  <a:schemeClr val="accent4"/>
                </a:solidFill>
                <a:cs typeface="+mn-ea"/>
                <a:sym typeface="+mn-lt"/>
              </a:rPr>
              <a:t>(2001-2002</a:t>
            </a:r>
            <a:r>
              <a:rPr lang="zh-CN" altLang="en-US" dirty="0">
                <a:solidFill>
                  <a:schemeClr val="accent4"/>
                </a:solidFill>
                <a:cs typeface="+mn-ea"/>
                <a:sym typeface="+mn-lt"/>
              </a:rPr>
              <a:t>年</a:t>
            </a:r>
            <a:r>
              <a:rPr lang="en-US" altLang="zh-CN" dirty="0">
                <a:solidFill>
                  <a:schemeClr val="accent4"/>
                </a:solidFill>
                <a:cs typeface="+mn-ea"/>
                <a:sym typeface="+mn-lt"/>
              </a:rPr>
              <a:t>)</a:t>
            </a:r>
          </a:p>
        </p:txBody>
      </p:sp>
      <p:sp>
        <p:nvSpPr>
          <p:cNvPr id="15" name="文本框 14">
            <a:extLst>
              <a:ext uri="{FF2B5EF4-FFF2-40B4-BE49-F238E27FC236}">
                <a16:creationId xmlns:a16="http://schemas.microsoft.com/office/drawing/2014/main" id="{B7004C06-9E4A-CB59-1344-1D0F40AF9A62}"/>
              </a:ext>
            </a:extLst>
          </p:cNvPr>
          <p:cNvSpPr txBox="1"/>
          <p:nvPr/>
        </p:nvSpPr>
        <p:spPr>
          <a:xfrm>
            <a:off x="5171997" y="2392128"/>
            <a:ext cx="1840568" cy="646331"/>
          </a:xfrm>
          <a:prstGeom prst="rect">
            <a:avLst/>
          </a:prstGeom>
          <a:noFill/>
        </p:spPr>
        <p:txBody>
          <a:bodyPr wrap="none" rtlCol="0">
            <a:noAutofit/>
          </a:bodyPr>
          <a:lstStyle/>
          <a:p>
            <a:pPr algn="ctr"/>
            <a:r>
              <a:rPr lang="zh-CN" altLang="en-US" dirty="0">
                <a:cs typeface="+mn-ea"/>
                <a:sym typeface="+mn-lt"/>
              </a:rPr>
              <a:t>高速发展期</a:t>
            </a:r>
            <a:endParaRPr lang="en-US" altLang="zh-CN" dirty="0">
              <a:cs typeface="+mn-ea"/>
              <a:sym typeface="+mn-lt"/>
            </a:endParaRPr>
          </a:p>
          <a:p>
            <a:pPr algn="ctr"/>
            <a:r>
              <a:rPr lang="en-US" altLang="zh-CN" dirty="0">
                <a:solidFill>
                  <a:schemeClr val="accent4"/>
                </a:solidFill>
                <a:cs typeface="+mn-ea"/>
                <a:sym typeface="+mn-lt"/>
              </a:rPr>
              <a:t>(2002-2003</a:t>
            </a:r>
            <a:r>
              <a:rPr lang="zh-CN" altLang="en-US" dirty="0">
                <a:solidFill>
                  <a:schemeClr val="accent4"/>
                </a:solidFill>
                <a:cs typeface="+mn-ea"/>
                <a:sym typeface="+mn-lt"/>
              </a:rPr>
              <a:t>年</a:t>
            </a:r>
            <a:r>
              <a:rPr lang="en-US" altLang="zh-CN" dirty="0">
                <a:solidFill>
                  <a:schemeClr val="accent4"/>
                </a:solidFill>
                <a:cs typeface="+mn-ea"/>
                <a:sym typeface="+mn-lt"/>
              </a:rPr>
              <a:t>)</a:t>
            </a:r>
          </a:p>
        </p:txBody>
      </p:sp>
      <p:sp>
        <p:nvSpPr>
          <p:cNvPr id="16" name="文本框 15">
            <a:extLst>
              <a:ext uri="{FF2B5EF4-FFF2-40B4-BE49-F238E27FC236}">
                <a16:creationId xmlns:a16="http://schemas.microsoft.com/office/drawing/2014/main" id="{023ACCBA-0D4A-CFAE-DC0D-D4FCE86FC947}"/>
              </a:ext>
            </a:extLst>
          </p:cNvPr>
          <p:cNvSpPr txBox="1"/>
          <p:nvPr/>
        </p:nvSpPr>
        <p:spPr>
          <a:xfrm>
            <a:off x="7300962" y="4246296"/>
            <a:ext cx="1609736" cy="646331"/>
          </a:xfrm>
          <a:prstGeom prst="rect">
            <a:avLst/>
          </a:prstGeom>
          <a:noFill/>
        </p:spPr>
        <p:txBody>
          <a:bodyPr wrap="none" rtlCol="0">
            <a:noAutofit/>
          </a:bodyPr>
          <a:lstStyle/>
          <a:p>
            <a:pPr algn="ctr"/>
            <a:r>
              <a:rPr lang="zh-CN" altLang="en-US" dirty="0">
                <a:cs typeface="+mn-ea"/>
                <a:sym typeface="+mn-lt"/>
              </a:rPr>
              <a:t>稳定期</a:t>
            </a:r>
            <a:endParaRPr lang="en-US" altLang="zh-CN" dirty="0">
              <a:cs typeface="+mn-ea"/>
              <a:sym typeface="+mn-lt"/>
            </a:endParaRPr>
          </a:p>
          <a:p>
            <a:pPr algn="ctr"/>
            <a:r>
              <a:rPr lang="en-US" altLang="zh-CN" dirty="0">
                <a:solidFill>
                  <a:schemeClr val="accent4"/>
                </a:solidFill>
                <a:cs typeface="+mn-ea"/>
                <a:sym typeface="+mn-lt"/>
              </a:rPr>
              <a:t>(2003-2004)</a:t>
            </a:r>
          </a:p>
        </p:txBody>
      </p:sp>
      <p:sp>
        <p:nvSpPr>
          <p:cNvPr id="17" name="文本框 16">
            <a:extLst>
              <a:ext uri="{FF2B5EF4-FFF2-40B4-BE49-F238E27FC236}">
                <a16:creationId xmlns:a16="http://schemas.microsoft.com/office/drawing/2014/main" id="{635BE62A-872A-7454-CEFE-ADEE876A04E0}"/>
              </a:ext>
            </a:extLst>
          </p:cNvPr>
          <p:cNvSpPr txBox="1"/>
          <p:nvPr/>
        </p:nvSpPr>
        <p:spPr>
          <a:xfrm>
            <a:off x="9457487" y="2403850"/>
            <a:ext cx="1393330" cy="646331"/>
          </a:xfrm>
          <a:prstGeom prst="rect">
            <a:avLst/>
          </a:prstGeom>
          <a:noFill/>
        </p:spPr>
        <p:txBody>
          <a:bodyPr wrap="none" rtlCol="0">
            <a:noAutofit/>
          </a:bodyPr>
          <a:lstStyle/>
          <a:p>
            <a:pPr algn="ctr"/>
            <a:r>
              <a:rPr lang="zh-CN" altLang="en-US" dirty="0">
                <a:cs typeface="+mn-ea"/>
                <a:sym typeface="+mn-lt"/>
              </a:rPr>
              <a:t>创新发展期</a:t>
            </a:r>
            <a:endParaRPr lang="en-US" altLang="zh-CN" dirty="0">
              <a:cs typeface="+mn-ea"/>
              <a:sym typeface="+mn-lt"/>
            </a:endParaRPr>
          </a:p>
          <a:p>
            <a:pPr algn="ctr"/>
            <a:r>
              <a:rPr lang="en-US" altLang="zh-CN" dirty="0">
                <a:solidFill>
                  <a:schemeClr val="accent5">
                    <a:lumMod val="75000"/>
                  </a:schemeClr>
                </a:solidFill>
                <a:cs typeface="+mn-ea"/>
                <a:sym typeface="+mn-lt"/>
              </a:rPr>
              <a:t>(2004</a:t>
            </a:r>
            <a:r>
              <a:rPr lang="zh-CN" altLang="en-US" dirty="0">
                <a:solidFill>
                  <a:schemeClr val="accent5">
                    <a:lumMod val="75000"/>
                  </a:schemeClr>
                </a:solidFill>
                <a:cs typeface="+mn-ea"/>
                <a:sym typeface="+mn-lt"/>
              </a:rPr>
              <a:t>至今 </a:t>
            </a:r>
            <a:r>
              <a:rPr lang="en-US" altLang="zh-CN" dirty="0">
                <a:solidFill>
                  <a:schemeClr val="accent5">
                    <a:lumMod val="75000"/>
                  </a:schemeClr>
                </a:solidFill>
                <a:cs typeface="+mn-ea"/>
                <a:sym typeface="+mn-lt"/>
              </a:rPr>
              <a:t>) </a:t>
            </a:r>
          </a:p>
        </p:txBody>
      </p:sp>
      <p:sp>
        <p:nvSpPr>
          <p:cNvPr id="18" name="椭圆 17">
            <a:extLst>
              <a:ext uri="{FF2B5EF4-FFF2-40B4-BE49-F238E27FC236}">
                <a16:creationId xmlns:a16="http://schemas.microsoft.com/office/drawing/2014/main" id="{CFAC3195-3D45-60ED-F457-259B38545EDB}"/>
              </a:ext>
            </a:extLst>
          </p:cNvPr>
          <p:cNvSpPr/>
          <p:nvPr/>
        </p:nvSpPr>
        <p:spPr>
          <a:xfrm>
            <a:off x="9907081" y="3380247"/>
            <a:ext cx="494141" cy="494141"/>
          </a:xfrm>
          <a:prstGeom prst="ellipse">
            <a:avLst/>
          </a:prstGeom>
          <a:solidFill>
            <a:schemeClr val="bg1"/>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cs typeface="+mn-ea"/>
              <a:sym typeface="+mn-lt"/>
            </a:endParaRPr>
          </a:p>
        </p:txBody>
      </p:sp>
      <p:sp>
        <p:nvSpPr>
          <p:cNvPr id="19" name="iconfont-1191-866892">
            <a:extLst>
              <a:ext uri="{FF2B5EF4-FFF2-40B4-BE49-F238E27FC236}">
                <a16:creationId xmlns:a16="http://schemas.microsoft.com/office/drawing/2014/main" id="{9944E776-F6C8-DF9B-46AD-CFCD7656F8C3}"/>
              </a:ext>
            </a:extLst>
          </p:cNvPr>
          <p:cNvSpPr/>
          <p:nvPr/>
        </p:nvSpPr>
        <p:spPr>
          <a:xfrm>
            <a:off x="10022456" y="3489886"/>
            <a:ext cx="263390" cy="274863"/>
          </a:xfrm>
          <a:custGeom>
            <a:avLst/>
            <a:gdLst>
              <a:gd name="T0" fmla="*/ 6616 w 7940"/>
              <a:gd name="T1" fmla="*/ 8286 h 8286"/>
              <a:gd name="T2" fmla="*/ 6616 w 7940"/>
              <a:gd name="T3" fmla="*/ 4638 h 8286"/>
              <a:gd name="T4" fmla="*/ 5734 w 7940"/>
              <a:gd name="T5" fmla="*/ 3726 h 8286"/>
              <a:gd name="T6" fmla="*/ 2205 w 7940"/>
              <a:gd name="T7" fmla="*/ 3726 h 8286"/>
              <a:gd name="T8" fmla="*/ 1323 w 7940"/>
              <a:gd name="T9" fmla="*/ 4638 h 8286"/>
              <a:gd name="T10" fmla="*/ 1323 w 7940"/>
              <a:gd name="T11" fmla="*/ 8286 h 8286"/>
              <a:gd name="T12" fmla="*/ 0 w 7940"/>
              <a:gd name="T13" fmla="*/ 8286 h 8286"/>
              <a:gd name="T14" fmla="*/ 0 w 7940"/>
              <a:gd name="T15" fmla="*/ 2359 h 8286"/>
              <a:gd name="T16" fmla="*/ 3970 w 7940"/>
              <a:gd name="T17" fmla="*/ 0 h 8286"/>
              <a:gd name="T18" fmla="*/ 7940 w 7940"/>
              <a:gd name="T19" fmla="*/ 2359 h 8286"/>
              <a:gd name="T20" fmla="*/ 7940 w 7940"/>
              <a:gd name="T21" fmla="*/ 8286 h 8286"/>
              <a:gd name="T22" fmla="*/ 6616 w 7940"/>
              <a:gd name="T23" fmla="*/ 8286 h 8286"/>
              <a:gd name="T24" fmla="*/ 5734 w 7940"/>
              <a:gd name="T25" fmla="*/ 5550 h 8286"/>
              <a:gd name="T26" fmla="*/ 2205 w 7940"/>
              <a:gd name="T27" fmla="*/ 5550 h 8286"/>
              <a:gd name="T28" fmla="*/ 2205 w 7940"/>
              <a:gd name="T29" fmla="*/ 4638 h 8286"/>
              <a:gd name="T30" fmla="*/ 5734 w 7940"/>
              <a:gd name="T31" fmla="*/ 4638 h 8286"/>
              <a:gd name="T32" fmla="*/ 5734 w 7940"/>
              <a:gd name="T33" fmla="*/ 5550 h 8286"/>
              <a:gd name="T34" fmla="*/ 5734 w 7940"/>
              <a:gd name="T35" fmla="*/ 6918 h 8286"/>
              <a:gd name="T36" fmla="*/ 2205 w 7940"/>
              <a:gd name="T37" fmla="*/ 6918 h 8286"/>
              <a:gd name="T38" fmla="*/ 2205 w 7940"/>
              <a:gd name="T39" fmla="*/ 6006 h 8286"/>
              <a:gd name="T40" fmla="*/ 5734 w 7940"/>
              <a:gd name="T41" fmla="*/ 6006 h 8286"/>
              <a:gd name="T42" fmla="*/ 5734 w 7940"/>
              <a:gd name="T43" fmla="*/ 6918 h 8286"/>
              <a:gd name="T44" fmla="*/ 5734 w 7940"/>
              <a:gd name="T45" fmla="*/ 8286 h 8286"/>
              <a:gd name="T46" fmla="*/ 2205 w 7940"/>
              <a:gd name="T47" fmla="*/ 8286 h 8286"/>
              <a:gd name="T48" fmla="*/ 2205 w 7940"/>
              <a:gd name="T49" fmla="*/ 7374 h 8286"/>
              <a:gd name="T50" fmla="*/ 5734 w 7940"/>
              <a:gd name="T51" fmla="*/ 7374 h 8286"/>
              <a:gd name="T52" fmla="*/ 5734 w 7940"/>
              <a:gd name="T53" fmla="*/ 8286 h 8286"/>
              <a:gd name="T54" fmla="*/ 5734 w 7940"/>
              <a:gd name="T55" fmla="*/ 8286 h 8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40" h="8286">
                <a:moveTo>
                  <a:pt x="6616" y="8286"/>
                </a:moveTo>
                <a:lnTo>
                  <a:pt x="6616" y="4638"/>
                </a:lnTo>
                <a:cubicBezTo>
                  <a:pt x="6616" y="4135"/>
                  <a:pt x="6222" y="3726"/>
                  <a:pt x="5734" y="3726"/>
                </a:cubicBezTo>
                <a:lnTo>
                  <a:pt x="2205" y="3726"/>
                </a:lnTo>
                <a:cubicBezTo>
                  <a:pt x="1718" y="3726"/>
                  <a:pt x="1323" y="4135"/>
                  <a:pt x="1323" y="4638"/>
                </a:cubicBezTo>
                <a:lnTo>
                  <a:pt x="1323" y="8286"/>
                </a:lnTo>
                <a:lnTo>
                  <a:pt x="0" y="8286"/>
                </a:lnTo>
                <a:lnTo>
                  <a:pt x="0" y="2359"/>
                </a:lnTo>
                <a:lnTo>
                  <a:pt x="3970" y="0"/>
                </a:lnTo>
                <a:lnTo>
                  <a:pt x="7940" y="2359"/>
                </a:lnTo>
                <a:lnTo>
                  <a:pt x="7940" y="8286"/>
                </a:lnTo>
                <a:lnTo>
                  <a:pt x="6616" y="8286"/>
                </a:lnTo>
                <a:close/>
                <a:moveTo>
                  <a:pt x="5734" y="5550"/>
                </a:moveTo>
                <a:lnTo>
                  <a:pt x="2205" y="5550"/>
                </a:lnTo>
                <a:lnTo>
                  <a:pt x="2205" y="4638"/>
                </a:lnTo>
                <a:lnTo>
                  <a:pt x="5734" y="4638"/>
                </a:lnTo>
                <a:lnTo>
                  <a:pt x="5734" y="5550"/>
                </a:lnTo>
                <a:close/>
                <a:moveTo>
                  <a:pt x="5734" y="6918"/>
                </a:moveTo>
                <a:lnTo>
                  <a:pt x="2205" y="6918"/>
                </a:lnTo>
                <a:lnTo>
                  <a:pt x="2205" y="6006"/>
                </a:lnTo>
                <a:lnTo>
                  <a:pt x="5734" y="6006"/>
                </a:lnTo>
                <a:lnTo>
                  <a:pt x="5734" y="6918"/>
                </a:lnTo>
                <a:close/>
                <a:moveTo>
                  <a:pt x="5734" y="8286"/>
                </a:moveTo>
                <a:lnTo>
                  <a:pt x="2205" y="8286"/>
                </a:lnTo>
                <a:lnTo>
                  <a:pt x="2205" y="7374"/>
                </a:lnTo>
                <a:lnTo>
                  <a:pt x="5734" y="7374"/>
                </a:lnTo>
                <a:lnTo>
                  <a:pt x="5734" y="8286"/>
                </a:lnTo>
                <a:close/>
                <a:moveTo>
                  <a:pt x="5734" y="8286"/>
                </a:move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cs typeface="+mn-ea"/>
              <a:sym typeface="+mn-lt"/>
            </a:endParaRPr>
          </a:p>
        </p:txBody>
      </p:sp>
      <p:sp>
        <p:nvSpPr>
          <p:cNvPr id="20" name="椭圆 19">
            <a:extLst>
              <a:ext uri="{FF2B5EF4-FFF2-40B4-BE49-F238E27FC236}">
                <a16:creationId xmlns:a16="http://schemas.microsoft.com/office/drawing/2014/main" id="{E4F4A780-EF59-D697-CC4A-800249C43352}"/>
              </a:ext>
            </a:extLst>
          </p:cNvPr>
          <p:cNvSpPr/>
          <p:nvPr/>
        </p:nvSpPr>
        <p:spPr>
          <a:xfrm>
            <a:off x="1713800" y="3387830"/>
            <a:ext cx="494141" cy="494141"/>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sym typeface="+mn-lt"/>
            </a:endParaRPr>
          </a:p>
        </p:txBody>
      </p:sp>
      <p:sp>
        <p:nvSpPr>
          <p:cNvPr id="21" name="iconfont-1191-801512">
            <a:extLst>
              <a:ext uri="{FF2B5EF4-FFF2-40B4-BE49-F238E27FC236}">
                <a16:creationId xmlns:a16="http://schemas.microsoft.com/office/drawing/2014/main" id="{41DEC532-DDEC-D66A-6D5F-2F6D02A3C4D8}"/>
              </a:ext>
            </a:extLst>
          </p:cNvPr>
          <p:cNvSpPr/>
          <p:nvPr/>
        </p:nvSpPr>
        <p:spPr>
          <a:xfrm>
            <a:off x="1827678" y="3497469"/>
            <a:ext cx="266384" cy="274862"/>
          </a:xfrm>
          <a:custGeom>
            <a:avLst/>
            <a:gdLst>
              <a:gd name="T0" fmla="*/ 40 w 7790"/>
              <a:gd name="T1" fmla="*/ 0 h 8036"/>
              <a:gd name="T2" fmla="*/ 3458 w 7790"/>
              <a:gd name="T3" fmla="*/ 0 h 8036"/>
              <a:gd name="T4" fmla="*/ 3458 w 7790"/>
              <a:gd name="T5" fmla="*/ 3418 h 8036"/>
              <a:gd name="T6" fmla="*/ 40 w 7790"/>
              <a:gd name="T7" fmla="*/ 3418 h 8036"/>
              <a:gd name="T8" fmla="*/ 40 w 7790"/>
              <a:gd name="T9" fmla="*/ 0 h 8036"/>
              <a:gd name="T10" fmla="*/ 7790 w 7790"/>
              <a:gd name="T11" fmla="*/ 1695 h 8036"/>
              <a:gd name="T12" fmla="*/ 6170 w 7790"/>
              <a:gd name="T13" fmla="*/ 103 h 8036"/>
              <a:gd name="T14" fmla="*/ 4577 w 7790"/>
              <a:gd name="T15" fmla="*/ 1723 h 8036"/>
              <a:gd name="T16" fmla="*/ 6198 w 7790"/>
              <a:gd name="T17" fmla="*/ 3316 h 8036"/>
              <a:gd name="T18" fmla="*/ 7790 w 7790"/>
              <a:gd name="T19" fmla="*/ 1695 h 8036"/>
              <a:gd name="T20" fmla="*/ 0 w 7790"/>
              <a:gd name="T21" fmla="*/ 4618 h 8036"/>
              <a:gd name="T22" fmla="*/ 3417 w 7790"/>
              <a:gd name="T23" fmla="*/ 4618 h 8036"/>
              <a:gd name="T24" fmla="*/ 3417 w 7790"/>
              <a:gd name="T25" fmla="*/ 8036 h 8036"/>
              <a:gd name="T26" fmla="*/ 0 w 7790"/>
              <a:gd name="T27" fmla="*/ 8036 h 8036"/>
              <a:gd name="T28" fmla="*/ 0 w 7790"/>
              <a:gd name="T29" fmla="*/ 4618 h 8036"/>
              <a:gd name="T30" fmla="*/ 4353 w 7790"/>
              <a:gd name="T31" fmla="*/ 4618 h 8036"/>
              <a:gd name="T32" fmla="*/ 7770 w 7790"/>
              <a:gd name="T33" fmla="*/ 4618 h 8036"/>
              <a:gd name="T34" fmla="*/ 7770 w 7790"/>
              <a:gd name="T35" fmla="*/ 8036 h 8036"/>
              <a:gd name="T36" fmla="*/ 4353 w 7790"/>
              <a:gd name="T37" fmla="*/ 8036 h 8036"/>
              <a:gd name="T38" fmla="*/ 4353 w 7790"/>
              <a:gd name="T39" fmla="*/ 4618 h 8036"/>
              <a:gd name="T40" fmla="*/ 4353 w 7790"/>
              <a:gd name="T41" fmla="*/ 4618 h 8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90" h="8036">
                <a:moveTo>
                  <a:pt x="40" y="0"/>
                </a:moveTo>
                <a:lnTo>
                  <a:pt x="3458" y="0"/>
                </a:lnTo>
                <a:lnTo>
                  <a:pt x="3458" y="3418"/>
                </a:lnTo>
                <a:lnTo>
                  <a:pt x="40" y="3418"/>
                </a:lnTo>
                <a:lnTo>
                  <a:pt x="40" y="0"/>
                </a:lnTo>
                <a:close/>
                <a:moveTo>
                  <a:pt x="7790" y="1695"/>
                </a:moveTo>
                <a:lnTo>
                  <a:pt x="6170" y="103"/>
                </a:lnTo>
                <a:lnTo>
                  <a:pt x="4577" y="1723"/>
                </a:lnTo>
                <a:lnTo>
                  <a:pt x="6198" y="3316"/>
                </a:lnTo>
                <a:lnTo>
                  <a:pt x="7790" y="1695"/>
                </a:lnTo>
                <a:close/>
                <a:moveTo>
                  <a:pt x="0" y="4618"/>
                </a:moveTo>
                <a:lnTo>
                  <a:pt x="3417" y="4618"/>
                </a:lnTo>
                <a:lnTo>
                  <a:pt x="3417" y="8036"/>
                </a:lnTo>
                <a:lnTo>
                  <a:pt x="0" y="8036"/>
                </a:lnTo>
                <a:lnTo>
                  <a:pt x="0" y="4618"/>
                </a:lnTo>
                <a:close/>
                <a:moveTo>
                  <a:pt x="4353" y="4618"/>
                </a:moveTo>
                <a:lnTo>
                  <a:pt x="7770" y="4618"/>
                </a:lnTo>
                <a:lnTo>
                  <a:pt x="7770" y="8036"/>
                </a:lnTo>
                <a:lnTo>
                  <a:pt x="4353" y="8036"/>
                </a:lnTo>
                <a:lnTo>
                  <a:pt x="4353" y="4618"/>
                </a:lnTo>
                <a:close/>
                <a:moveTo>
                  <a:pt x="4353" y="4618"/>
                </a:move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cs typeface="+mn-ea"/>
              <a:sym typeface="+mn-lt"/>
            </a:endParaRPr>
          </a:p>
        </p:txBody>
      </p:sp>
      <p:sp>
        <p:nvSpPr>
          <p:cNvPr id="22" name="椭圆 21">
            <a:extLst>
              <a:ext uri="{FF2B5EF4-FFF2-40B4-BE49-F238E27FC236}">
                <a16:creationId xmlns:a16="http://schemas.microsoft.com/office/drawing/2014/main" id="{D4C5B058-06E1-46C7-9554-EFA3ABE17D66}"/>
              </a:ext>
            </a:extLst>
          </p:cNvPr>
          <p:cNvSpPr/>
          <p:nvPr/>
        </p:nvSpPr>
        <p:spPr>
          <a:xfrm>
            <a:off x="5810440" y="3313588"/>
            <a:ext cx="494141" cy="494141"/>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iconfont-117-337179">
            <a:extLst>
              <a:ext uri="{FF2B5EF4-FFF2-40B4-BE49-F238E27FC236}">
                <a16:creationId xmlns:a16="http://schemas.microsoft.com/office/drawing/2014/main" id="{A85DAA50-1DE6-C4D3-EF1E-F79CD7425308}"/>
              </a:ext>
            </a:extLst>
          </p:cNvPr>
          <p:cNvSpPr/>
          <p:nvPr/>
        </p:nvSpPr>
        <p:spPr>
          <a:xfrm>
            <a:off x="5928040" y="3423227"/>
            <a:ext cx="258941" cy="274862"/>
          </a:xfrm>
          <a:custGeom>
            <a:avLst/>
            <a:gdLst>
              <a:gd name="T0" fmla="*/ 8672 w 10672"/>
              <a:gd name="T1" fmla="*/ 0 h 11328"/>
              <a:gd name="T2" fmla="*/ 10088 w 10672"/>
              <a:gd name="T3" fmla="*/ 584 h 11328"/>
              <a:gd name="T4" fmla="*/ 10672 w 10672"/>
              <a:gd name="T5" fmla="*/ 2000 h 11328"/>
              <a:gd name="T6" fmla="*/ 10672 w 10672"/>
              <a:gd name="T7" fmla="*/ 9328 h 11328"/>
              <a:gd name="T8" fmla="*/ 10088 w 10672"/>
              <a:gd name="T9" fmla="*/ 10744 h 11328"/>
              <a:gd name="T10" fmla="*/ 8672 w 10672"/>
              <a:gd name="T11" fmla="*/ 11328 h 11328"/>
              <a:gd name="T12" fmla="*/ 2000 w 10672"/>
              <a:gd name="T13" fmla="*/ 11328 h 11328"/>
              <a:gd name="T14" fmla="*/ 584 w 10672"/>
              <a:gd name="T15" fmla="*/ 10744 h 11328"/>
              <a:gd name="T16" fmla="*/ 0 w 10672"/>
              <a:gd name="T17" fmla="*/ 9328 h 11328"/>
              <a:gd name="T18" fmla="*/ 0 w 10672"/>
              <a:gd name="T19" fmla="*/ 2000 h 11328"/>
              <a:gd name="T20" fmla="*/ 584 w 10672"/>
              <a:gd name="T21" fmla="*/ 584 h 11328"/>
              <a:gd name="T22" fmla="*/ 2000 w 10672"/>
              <a:gd name="T23" fmla="*/ 0 h 11328"/>
              <a:gd name="T24" fmla="*/ 8672 w 10672"/>
              <a:gd name="T25" fmla="*/ 0 h 11328"/>
              <a:gd name="T26" fmla="*/ 9328 w 10672"/>
              <a:gd name="T27" fmla="*/ 9328 h 11328"/>
              <a:gd name="T28" fmla="*/ 9328 w 10672"/>
              <a:gd name="T29" fmla="*/ 4480 h 11328"/>
              <a:gd name="T30" fmla="*/ 8672 w 10672"/>
              <a:gd name="T31" fmla="*/ 4656 h 11328"/>
              <a:gd name="T32" fmla="*/ 7664 w 10672"/>
              <a:gd name="T33" fmla="*/ 4656 h 11328"/>
              <a:gd name="T34" fmla="*/ 6976 w 10672"/>
              <a:gd name="T35" fmla="*/ 6304 h 11328"/>
              <a:gd name="T36" fmla="*/ 5328 w 10672"/>
              <a:gd name="T37" fmla="*/ 6992 h 11328"/>
              <a:gd name="T38" fmla="*/ 3688 w 10672"/>
              <a:gd name="T39" fmla="*/ 6304 h 11328"/>
              <a:gd name="T40" fmla="*/ 3008 w 10672"/>
              <a:gd name="T41" fmla="*/ 4656 h 11328"/>
              <a:gd name="T42" fmla="*/ 2000 w 10672"/>
              <a:gd name="T43" fmla="*/ 4656 h 11328"/>
              <a:gd name="T44" fmla="*/ 1328 w 10672"/>
              <a:gd name="T45" fmla="*/ 4480 h 11328"/>
              <a:gd name="T46" fmla="*/ 1328 w 10672"/>
              <a:gd name="T47" fmla="*/ 9328 h 11328"/>
              <a:gd name="T48" fmla="*/ 1528 w 10672"/>
              <a:gd name="T49" fmla="*/ 9800 h 11328"/>
              <a:gd name="T50" fmla="*/ 2000 w 10672"/>
              <a:gd name="T51" fmla="*/ 10000 h 11328"/>
              <a:gd name="T52" fmla="*/ 8672 w 10672"/>
              <a:gd name="T53" fmla="*/ 10000 h 11328"/>
              <a:gd name="T54" fmla="*/ 9136 w 10672"/>
              <a:gd name="T55" fmla="*/ 9800 h 11328"/>
              <a:gd name="T56" fmla="*/ 9328 w 10672"/>
              <a:gd name="T57" fmla="*/ 9328 h 11328"/>
              <a:gd name="T58" fmla="*/ 3664 w 10672"/>
              <a:gd name="T59" fmla="*/ 4656 h 11328"/>
              <a:gd name="T60" fmla="*/ 4152 w 10672"/>
              <a:gd name="T61" fmla="*/ 5832 h 11328"/>
              <a:gd name="T62" fmla="*/ 5328 w 10672"/>
              <a:gd name="T63" fmla="*/ 6320 h 11328"/>
              <a:gd name="T64" fmla="*/ 6512 w 10672"/>
              <a:gd name="T65" fmla="*/ 5832 h 11328"/>
              <a:gd name="T66" fmla="*/ 7008 w 10672"/>
              <a:gd name="T67" fmla="*/ 4656 h 11328"/>
              <a:gd name="T68" fmla="*/ 3664 w 10672"/>
              <a:gd name="T69" fmla="*/ 4656 h 11328"/>
              <a:gd name="T70" fmla="*/ 9328 w 10672"/>
              <a:gd name="T71" fmla="*/ 3328 h 11328"/>
              <a:gd name="T72" fmla="*/ 9328 w 10672"/>
              <a:gd name="T73" fmla="*/ 2000 h 11328"/>
              <a:gd name="T74" fmla="*/ 9136 w 10672"/>
              <a:gd name="T75" fmla="*/ 1528 h 11328"/>
              <a:gd name="T76" fmla="*/ 8672 w 10672"/>
              <a:gd name="T77" fmla="*/ 1328 h 11328"/>
              <a:gd name="T78" fmla="*/ 2000 w 10672"/>
              <a:gd name="T79" fmla="*/ 1328 h 11328"/>
              <a:gd name="T80" fmla="*/ 1528 w 10672"/>
              <a:gd name="T81" fmla="*/ 1528 h 11328"/>
              <a:gd name="T82" fmla="*/ 1328 w 10672"/>
              <a:gd name="T83" fmla="*/ 2000 h 11328"/>
              <a:gd name="T84" fmla="*/ 1328 w 10672"/>
              <a:gd name="T85" fmla="*/ 3328 h 11328"/>
              <a:gd name="T86" fmla="*/ 1528 w 10672"/>
              <a:gd name="T87" fmla="*/ 3800 h 11328"/>
              <a:gd name="T88" fmla="*/ 2000 w 10672"/>
              <a:gd name="T89" fmla="*/ 4000 h 11328"/>
              <a:gd name="T90" fmla="*/ 8672 w 10672"/>
              <a:gd name="T91" fmla="*/ 4000 h 11328"/>
              <a:gd name="T92" fmla="*/ 9136 w 10672"/>
              <a:gd name="T93" fmla="*/ 3800 h 11328"/>
              <a:gd name="T94" fmla="*/ 9328 w 10672"/>
              <a:gd name="T95" fmla="*/ 3328 h 1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672" h="11328">
                <a:moveTo>
                  <a:pt x="8672" y="0"/>
                </a:moveTo>
                <a:cubicBezTo>
                  <a:pt x="9227" y="0"/>
                  <a:pt x="9699" y="195"/>
                  <a:pt x="10088" y="584"/>
                </a:cubicBezTo>
                <a:cubicBezTo>
                  <a:pt x="10478" y="973"/>
                  <a:pt x="10672" y="1445"/>
                  <a:pt x="10672" y="2000"/>
                </a:cubicBezTo>
                <a:lnTo>
                  <a:pt x="10672" y="9328"/>
                </a:lnTo>
                <a:cubicBezTo>
                  <a:pt x="10672" y="9883"/>
                  <a:pt x="10478" y="10355"/>
                  <a:pt x="10088" y="10744"/>
                </a:cubicBezTo>
                <a:cubicBezTo>
                  <a:pt x="9699" y="11133"/>
                  <a:pt x="9227" y="11328"/>
                  <a:pt x="8672" y="11328"/>
                </a:cubicBezTo>
                <a:lnTo>
                  <a:pt x="2000" y="11328"/>
                </a:lnTo>
                <a:cubicBezTo>
                  <a:pt x="1446" y="11328"/>
                  <a:pt x="974" y="11133"/>
                  <a:pt x="584" y="10744"/>
                </a:cubicBezTo>
                <a:cubicBezTo>
                  <a:pt x="195" y="10355"/>
                  <a:pt x="0" y="9883"/>
                  <a:pt x="0" y="9328"/>
                </a:cubicBezTo>
                <a:lnTo>
                  <a:pt x="0" y="2000"/>
                </a:lnTo>
                <a:cubicBezTo>
                  <a:pt x="0" y="1445"/>
                  <a:pt x="195" y="973"/>
                  <a:pt x="584" y="584"/>
                </a:cubicBezTo>
                <a:cubicBezTo>
                  <a:pt x="974" y="195"/>
                  <a:pt x="1446" y="0"/>
                  <a:pt x="2000" y="0"/>
                </a:cubicBezTo>
                <a:lnTo>
                  <a:pt x="8672" y="0"/>
                </a:lnTo>
                <a:close/>
                <a:moveTo>
                  <a:pt x="9328" y="9328"/>
                </a:moveTo>
                <a:lnTo>
                  <a:pt x="9328" y="4480"/>
                </a:lnTo>
                <a:cubicBezTo>
                  <a:pt x="9126" y="4597"/>
                  <a:pt x="8907" y="4656"/>
                  <a:pt x="8672" y="4656"/>
                </a:cubicBezTo>
                <a:lnTo>
                  <a:pt x="7664" y="4656"/>
                </a:lnTo>
                <a:cubicBezTo>
                  <a:pt x="7664" y="5296"/>
                  <a:pt x="7435" y="5845"/>
                  <a:pt x="6976" y="6304"/>
                </a:cubicBezTo>
                <a:cubicBezTo>
                  <a:pt x="6518" y="6763"/>
                  <a:pt x="5968" y="6992"/>
                  <a:pt x="5328" y="6992"/>
                </a:cubicBezTo>
                <a:cubicBezTo>
                  <a:pt x="4688" y="6992"/>
                  <a:pt x="4142" y="6763"/>
                  <a:pt x="3688" y="6304"/>
                </a:cubicBezTo>
                <a:cubicBezTo>
                  <a:pt x="3235" y="5845"/>
                  <a:pt x="3008" y="5296"/>
                  <a:pt x="3008" y="4656"/>
                </a:cubicBezTo>
                <a:lnTo>
                  <a:pt x="2000" y="4656"/>
                </a:lnTo>
                <a:cubicBezTo>
                  <a:pt x="1755" y="4656"/>
                  <a:pt x="1531" y="4597"/>
                  <a:pt x="1328" y="4480"/>
                </a:cubicBezTo>
                <a:lnTo>
                  <a:pt x="1328" y="9328"/>
                </a:lnTo>
                <a:cubicBezTo>
                  <a:pt x="1328" y="9509"/>
                  <a:pt x="1395" y="9667"/>
                  <a:pt x="1528" y="9800"/>
                </a:cubicBezTo>
                <a:cubicBezTo>
                  <a:pt x="1662" y="9933"/>
                  <a:pt x="1819" y="10000"/>
                  <a:pt x="2000" y="10000"/>
                </a:cubicBezTo>
                <a:lnTo>
                  <a:pt x="8672" y="10000"/>
                </a:lnTo>
                <a:cubicBezTo>
                  <a:pt x="8854" y="10000"/>
                  <a:pt x="9008" y="9933"/>
                  <a:pt x="9136" y="9800"/>
                </a:cubicBezTo>
                <a:cubicBezTo>
                  <a:pt x="9264" y="9667"/>
                  <a:pt x="9328" y="9509"/>
                  <a:pt x="9328" y="9328"/>
                </a:cubicBezTo>
                <a:close/>
                <a:moveTo>
                  <a:pt x="3664" y="4656"/>
                </a:moveTo>
                <a:cubicBezTo>
                  <a:pt x="3664" y="5115"/>
                  <a:pt x="3827" y="5507"/>
                  <a:pt x="4152" y="5832"/>
                </a:cubicBezTo>
                <a:cubicBezTo>
                  <a:pt x="4478" y="6157"/>
                  <a:pt x="4870" y="6320"/>
                  <a:pt x="5328" y="6320"/>
                </a:cubicBezTo>
                <a:cubicBezTo>
                  <a:pt x="5787" y="6320"/>
                  <a:pt x="6182" y="6157"/>
                  <a:pt x="6512" y="5832"/>
                </a:cubicBezTo>
                <a:cubicBezTo>
                  <a:pt x="6843" y="5507"/>
                  <a:pt x="7008" y="5115"/>
                  <a:pt x="7008" y="4656"/>
                </a:cubicBezTo>
                <a:lnTo>
                  <a:pt x="3664" y="4656"/>
                </a:lnTo>
                <a:close/>
                <a:moveTo>
                  <a:pt x="9328" y="3328"/>
                </a:moveTo>
                <a:lnTo>
                  <a:pt x="9328" y="2000"/>
                </a:lnTo>
                <a:cubicBezTo>
                  <a:pt x="9328" y="1819"/>
                  <a:pt x="9264" y="1661"/>
                  <a:pt x="9136" y="1528"/>
                </a:cubicBezTo>
                <a:cubicBezTo>
                  <a:pt x="9008" y="1395"/>
                  <a:pt x="8854" y="1328"/>
                  <a:pt x="8672" y="1328"/>
                </a:cubicBezTo>
                <a:lnTo>
                  <a:pt x="2000" y="1328"/>
                </a:lnTo>
                <a:cubicBezTo>
                  <a:pt x="1819" y="1328"/>
                  <a:pt x="1662" y="1395"/>
                  <a:pt x="1528" y="1528"/>
                </a:cubicBezTo>
                <a:cubicBezTo>
                  <a:pt x="1395" y="1661"/>
                  <a:pt x="1328" y="1819"/>
                  <a:pt x="1328" y="2000"/>
                </a:cubicBezTo>
                <a:lnTo>
                  <a:pt x="1328" y="3328"/>
                </a:lnTo>
                <a:cubicBezTo>
                  <a:pt x="1328" y="3509"/>
                  <a:pt x="1395" y="3667"/>
                  <a:pt x="1528" y="3800"/>
                </a:cubicBezTo>
                <a:cubicBezTo>
                  <a:pt x="1662" y="3933"/>
                  <a:pt x="1819" y="4000"/>
                  <a:pt x="2000" y="4000"/>
                </a:cubicBezTo>
                <a:lnTo>
                  <a:pt x="8672" y="4000"/>
                </a:lnTo>
                <a:cubicBezTo>
                  <a:pt x="8854" y="4000"/>
                  <a:pt x="9008" y="3933"/>
                  <a:pt x="9136" y="3800"/>
                </a:cubicBezTo>
                <a:cubicBezTo>
                  <a:pt x="9264" y="3667"/>
                  <a:pt x="9328" y="3509"/>
                  <a:pt x="9328" y="332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24" name="椭圆 23">
            <a:extLst>
              <a:ext uri="{FF2B5EF4-FFF2-40B4-BE49-F238E27FC236}">
                <a16:creationId xmlns:a16="http://schemas.microsoft.com/office/drawing/2014/main" id="{AF4D0F15-625D-F697-DE84-067B2A5CDC69}"/>
              </a:ext>
            </a:extLst>
          </p:cNvPr>
          <p:cNvSpPr/>
          <p:nvPr/>
        </p:nvSpPr>
        <p:spPr>
          <a:xfrm>
            <a:off x="3762120" y="3387830"/>
            <a:ext cx="494141" cy="494141"/>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iconfont-1191-801535">
            <a:extLst>
              <a:ext uri="{FF2B5EF4-FFF2-40B4-BE49-F238E27FC236}">
                <a16:creationId xmlns:a16="http://schemas.microsoft.com/office/drawing/2014/main" id="{3350F0B5-08CE-71BD-AC30-292678E038E4}"/>
              </a:ext>
            </a:extLst>
          </p:cNvPr>
          <p:cNvSpPr/>
          <p:nvPr/>
        </p:nvSpPr>
        <p:spPr>
          <a:xfrm>
            <a:off x="3900870" y="3497469"/>
            <a:ext cx="216640" cy="274863"/>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26" name="椭圆 25">
            <a:extLst>
              <a:ext uri="{FF2B5EF4-FFF2-40B4-BE49-F238E27FC236}">
                <a16:creationId xmlns:a16="http://schemas.microsoft.com/office/drawing/2014/main" id="{1C11717D-2C03-23D7-BB76-DEAA423EB615}"/>
              </a:ext>
            </a:extLst>
          </p:cNvPr>
          <p:cNvSpPr/>
          <p:nvPr/>
        </p:nvSpPr>
        <p:spPr>
          <a:xfrm>
            <a:off x="7858760" y="3380247"/>
            <a:ext cx="494141" cy="494141"/>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iconfont-1191-866887">
            <a:extLst>
              <a:ext uri="{FF2B5EF4-FFF2-40B4-BE49-F238E27FC236}">
                <a16:creationId xmlns:a16="http://schemas.microsoft.com/office/drawing/2014/main" id="{79DED21B-EEFB-06EC-F9D3-0072E7AECA78}"/>
              </a:ext>
            </a:extLst>
          </p:cNvPr>
          <p:cNvSpPr/>
          <p:nvPr/>
        </p:nvSpPr>
        <p:spPr>
          <a:xfrm>
            <a:off x="7968399" y="3489923"/>
            <a:ext cx="274863" cy="274789"/>
          </a:xfrm>
          <a:custGeom>
            <a:avLst/>
            <a:gdLst>
              <a:gd name="T0" fmla="*/ 1929 w 7768"/>
              <a:gd name="T1" fmla="*/ 3699 h 7766"/>
              <a:gd name="T2" fmla="*/ 3359 w 7768"/>
              <a:gd name="T3" fmla="*/ 3699 h 7766"/>
              <a:gd name="T4" fmla="*/ 3638 w 7768"/>
              <a:gd name="T5" fmla="*/ 3259 h 7766"/>
              <a:gd name="T6" fmla="*/ 3638 w 7768"/>
              <a:gd name="T7" fmla="*/ 1829 h 7766"/>
              <a:gd name="T8" fmla="*/ 1930 w 7768"/>
              <a:gd name="T9" fmla="*/ 17 h 7766"/>
              <a:gd name="T10" fmla="*/ 0 w 7768"/>
              <a:gd name="T11" fmla="*/ 1829 h 7766"/>
              <a:gd name="T12" fmla="*/ 1930 w 7768"/>
              <a:gd name="T13" fmla="*/ 3699 h 7766"/>
              <a:gd name="T14" fmla="*/ 1930 w 7768"/>
              <a:gd name="T15" fmla="*/ 3699 h 7766"/>
              <a:gd name="T16" fmla="*/ 1929 w 7768"/>
              <a:gd name="T17" fmla="*/ 3699 h 7766"/>
              <a:gd name="T18" fmla="*/ 4543 w 7768"/>
              <a:gd name="T19" fmla="*/ 3698 h 7766"/>
              <a:gd name="T20" fmla="*/ 5972 w 7768"/>
              <a:gd name="T21" fmla="*/ 3698 h 7766"/>
              <a:gd name="T22" fmla="*/ 7768 w 7768"/>
              <a:gd name="T23" fmla="*/ 1828 h 7766"/>
              <a:gd name="T24" fmla="*/ 5972 w 7768"/>
              <a:gd name="T25" fmla="*/ 0 h 7766"/>
              <a:gd name="T26" fmla="*/ 4165 w 7768"/>
              <a:gd name="T27" fmla="*/ 1829 h 7766"/>
              <a:gd name="T28" fmla="*/ 4165 w 7768"/>
              <a:gd name="T29" fmla="*/ 3258 h 7766"/>
              <a:gd name="T30" fmla="*/ 4543 w 7768"/>
              <a:gd name="T31" fmla="*/ 3698 h 7766"/>
              <a:gd name="T32" fmla="*/ 4543 w 7768"/>
              <a:gd name="T33" fmla="*/ 3698 h 7766"/>
              <a:gd name="T34" fmla="*/ 5972 w 7768"/>
              <a:gd name="T35" fmla="*/ 4233 h 7766"/>
              <a:gd name="T36" fmla="*/ 4543 w 7768"/>
              <a:gd name="T37" fmla="*/ 4233 h 7766"/>
              <a:gd name="T38" fmla="*/ 4165 w 7768"/>
              <a:gd name="T39" fmla="*/ 4649 h 7766"/>
              <a:gd name="T40" fmla="*/ 4165 w 7768"/>
              <a:gd name="T41" fmla="*/ 5871 h 7766"/>
              <a:gd name="T42" fmla="*/ 5972 w 7768"/>
              <a:gd name="T43" fmla="*/ 7766 h 7766"/>
              <a:gd name="T44" fmla="*/ 7768 w 7768"/>
              <a:gd name="T45" fmla="*/ 5871 h 7766"/>
              <a:gd name="T46" fmla="*/ 5972 w 7768"/>
              <a:gd name="T47" fmla="*/ 4233 h 7766"/>
              <a:gd name="T48" fmla="*/ 5972 w 7768"/>
              <a:gd name="T49" fmla="*/ 4233 h 7766"/>
              <a:gd name="T50" fmla="*/ 3359 w 7768"/>
              <a:gd name="T51" fmla="*/ 4233 h 7766"/>
              <a:gd name="T52" fmla="*/ 1929 w 7768"/>
              <a:gd name="T53" fmla="*/ 4233 h 7766"/>
              <a:gd name="T54" fmla="*/ 0 w 7768"/>
              <a:gd name="T55" fmla="*/ 5871 h 7766"/>
              <a:gd name="T56" fmla="*/ 1929 w 7768"/>
              <a:gd name="T57" fmla="*/ 7750 h 7766"/>
              <a:gd name="T58" fmla="*/ 3638 w 7768"/>
              <a:gd name="T59" fmla="*/ 5871 h 7766"/>
              <a:gd name="T60" fmla="*/ 3638 w 7768"/>
              <a:gd name="T61" fmla="*/ 4649 h 7766"/>
              <a:gd name="T62" fmla="*/ 3359 w 7768"/>
              <a:gd name="T63" fmla="*/ 4233 h 7766"/>
              <a:gd name="T64" fmla="*/ 3359 w 7768"/>
              <a:gd name="T65" fmla="*/ 4233 h 7766"/>
              <a:gd name="T66" fmla="*/ 3359 w 7768"/>
              <a:gd name="T67" fmla="*/ 4233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68" h="7766">
                <a:moveTo>
                  <a:pt x="1929" y="3699"/>
                </a:moveTo>
                <a:lnTo>
                  <a:pt x="3359" y="3699"/>
                </a:lnTo>
                <a:cubicBezTo>
                  <a:pt x="3589" y="3699"/>
                  <a:pt x="3638" y="3488"/>
                  <a:pt x="3638" y="3259"/>
                </a:cubicBezTo>
                <a:lnTo>
                  <a:pt x="3638" y="1829"/>
                </a:lnTo>
                <a:cubicBezTo>
                  <a:pt x="3638" y="809"/>
                  <a:pt x="2949" y="17"/>
                  <a:pt x="1930" y="17"/>
                </a:cubicBezTo>
                <a:cubicBezTo>
                  <a:pt x="911" y="17"/>
                  <a:pt x="0" y="809"/>
                  <a:pt x="0" y="1829"/>
                </a:cubicBezTo>
                <a:cubicBezTo>
                  <a:pt x="0" y="2848"/>
                  <a:pt x="911" y="3699"/>
                  <a:pt x="1930" y="3699"/>
                </a:cubicBezTo>
                <a:lnTo>
                  <a:pt x="1930" y="3699"/>
                </a:lnTo>
                <a:lnTo>
                  <a:pt x="1929" y="3699"/>
                </a:lnTo>
                <a:close/>
                <a:moveTo>
                  <a:pt x="4543" y="3698"/>
                </a:moveTo>
                <a:lnTo>
                  <a:pt x="5972" y="3698"/>
                </a:lnTo>
                <a:cubicBezTo>
                  <a:pt x="6991" y="3698"/>
                  <a:pt x="7768" y="2848"/>
                  <a:pt x="7768" y="1828"/>
                </a:cubicBezTo>
                <a:cubicBezTo>
                  <a:pt x="7768" y="809"/>
                  <a:pt x="6991" y="0"/>
                  <a:pt x="5972" y="0"/>
                </a:cubicBezTo>
                <a:cubicBezTo>
                  <a:pt x="4953" y="0"/>
                  <a:pt x="4165" y="809"/>
                  <a:pt x="4165" y="1829"/>
                </a:cubicBezTo>
                <a:lnTo>
                  <a:pt x="4165" y="3258"/>
                </a:lnTo>
                <a:cubicBezTo>
                  <a:pt x="4165" y="3488"/>
                  <a:pt x="4313" y="3698"/>
                  <a:pt x="4543" y="3698"/>
                </a:cubicBezTo>
                <a:lnTo>
                  <a:pt x="4543" y="3698"/>
                </a:lnTo>
                <a:close/>
                <a:moveTo>
                  <a:pt x="5972" y="4233"/>
                </a:moveTo>
                <a:lnTo>
                  <a:pt x="4543" y="4233"/>
                </a:lnTo>
                <a:cubicBezTo>
                  <a:pt x="4313" y="4233"/>
                  <a:pt x="4165" y="4419"/>
                  <a:pt x="4165" y="4649"/>
                </a:cubicBezTo>
                <a:lnTo>
                  <a:pt x="4165" y="5871"/>
                </a:lnTo>
                <a:cubicBezTo>
                  <a:pt x="4165" y="6890"/>
                  <a:pt x="4953" y="7766"/>
                  <a:pt x="5972" y="7766"/>
                </a:cubicBezTo>
                <a:cubicBezTo>
                  <a:pt x="6991" y="7766"/>
                  <a:pt x="7768" y="6891"/>
                  <a:pt x="7768" y="5871"/>
                </a:cubicBezTo>
                <a:cubicBezTo>
                  <a:pt x="7768" y="4852"/>
                  <a:pt x="6991" y="4233"/>
                  <a:pt x="5972" y="4233"/>
                </a:cubicBezTo>
                <a:lnTo>
                  <a:pt x="5972" y="4233"/>
                </a:lnTo>
                <a:close/>
                <a:moveTo>
                  <a:pt x="3359" y="4233"/>
                </a:moveTo>
                <a:lnTo>
                  <a:pt x="1929" y="4233"/>
                </a:lnTo>
                <a:cubicBezTo>
                  <a:pt x="911" y="4233"/>
                  <a:pt x="0" y="4852"/>
                  <a:pt x="0" y="5871"/>
                </a:cubicBezTo>
                <a:cubicBezTo>
                  <a:pt x="0" y="6890"/>
                  <a:pt x="911" y="7750"/>
                  <a:pt x="1929" y="7750"/>
                </a:cubicBezTo>
                <a:cubicBezTo>
                  <a:pt x="2949" y="7750"/>
                  <a:pt x="3638" y="6890"/>
                  <a:pt x="3638" y="5871"/>
                </a:cubicBezTo>
                <a:lnTo>
                  <a:pt x="3638" y="4649"/>
                </a:lnTo>
                <a:cubicBezTo>
                  <a:pt x="3638" y="4419"/>
                  <a:pt x="3589" y="4233"/>
                  <a:pt x="3359" y="4233"/>
                </a:cubicBezTo>
                <a:lnTo>
                  <a:pt x="3359" y="4233"/>
                </a:lnTo>
                <a:close/>
                <a:moveTo>
                  <a:pt x="3359" y="4233"/>
                </a:move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28" name="直接连接符 27">
            <a:extLst>
              <a:ext uri="{FF2B5EF4-FFF2-40B4-BE49-F238E27FC236}">
                <a16:creationId xmlns:a16="http://schemas.microsoft.com/office/drawing/2014/main" id="{71F73FA9-DE31-5445-11A1-07F4CB617FC9}"/>
              </a:ext>
            </a:extLst>
          </p:cNvPr>
          <p:cNvCxnSpPr>
            <a:stCxn id="13" idx="2"/>
            <a:endCxn id="20" idx="0"/>
          </p:cNvCxnSpPr>
          <p:nvPr/>
        </p:nvCxnSpPr>
        <p:spPr>
          <a:xfrm>
            <a:off x="1959921" y="3050181"/>
            <a:ext cx="950" cy="337649"/>
          </a:xfrm>
          <a:prstGeom prst="line">
            <a:avLst/>
          </a:prstGeom>
          <a:ln>
            <a:gradFill>
              <a:gsLst>
                <a:gs pos="0">
                  <a:schemeClr val="accent4"/>
                </a:gs>
                <a:gs pos="100000">
                  <a:schemeClr val="accent4">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467933B0-3578-DF8E-5E60-231134B4D491}"/>
              </a:ext>
            </a:extLst>
          </p:cNvPr>
          <p:cNvCxnSpPr/>
          <p:nvPr/>
        </p:nvCxnSpPr>
        <p:spPr>
          <a:xfrm>
            <a:off x="6037899" y="2988162"/>
            <a:ext cx="951" cy="337649"/>
          </a:xfrm>
          <a:prstGeom prst="line">
            <a:avLst/>
          </a:prstGeom>
          <a:ln>
            <a:gradFill>
              <a:gsLst>
                <a:gs pos="0">
                  <a:schemeClr val="accent4"/>
                </a:gs>
                <a:gs pos="100000">
                  <a:schemeClr val="accent4">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9CBC0010-0146-FDA1-D14C-46409D91713C}"/>
              </a:ext>
            </a:extLst>
          </p:cNvPr>
          <p:cNvCxnSpPr/>
          <p:nvPr/>
        </p:nvCxnSpPr>
        <p:spPr>
          <a:xfrm>
            <a:off x="10114927" y="2982904"/>
            <a:ext cx="951" cy="337649"/>
          </a:xfrm>
          <a:prstGeom prst="line">
            <a:avLst/>
          </a:prstGeom>
          <a:ln>
            <a:gradFill>
              <a:gsLst>
                <a:gs pos="0">
                  <a:schemeClr val="accent4"/>
                </a:gs>
                <a:gs pos="100000">
                  <a:schemeClr val="accent4">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1122C3E5-0AF3-4E19-E5CA-75BBDA441867}"/>
              </a:ext>
            </a:extLst>
          </p:cNvPr>
          <p:cNvCxnSpPr>
            <a:cxnSpLocks/>
          </p:cNvCxnSpPr>
          <p:nvPr/>
        </p:nvCxnSpPr>
        <p:spPr>
          <a:xfrm flipV="1">
            <a:off x="8104879" y="3914499"/>
            <a:ext cx="951" cy="337649"/>
          </a:xfrm>
          <a:prstGeom prst="line">
            <a:avLst/>
          </a:prstGeom>
          <a:ln>
            <a:gradFill>
              <a:gsLst>
                <a:gs pos="0">
                  <a:schemeClr val="accent4">
                    <a:alpha val="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172F4A9A-E314-3CF1-77FF-B3AF2864301F}"/>
              </a:ext>
            </a:extLst>
          </p:cNvPr>
          <p:cNvCxnSpPr>
            <a:cxnSpLocks/>
          </p:cNvCxnSpPr>
          <p:nvPr/>
        </p:nvCxnSpPr>
        <p:spPr>
          <a:xfrm flipV="1">
            <a:off x="3983483" y="3914499"/>
            <a:ext cx="951" cy="337649"/>
          </a:xfrm>
          <a:prstGeom prst="line">
            <a:avLst/>
          </a:prstGeom>
          <a:ln>
            <a:gradFill>
              <a:gsLst>
                <a:gs pos="0">
                  <a:schemeClr val="accent4">
                    <a:alpha val="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29B76790-83AD-104C-9530-B0E0CFA2F3E7}"/>
              </a:ext>
            </a:extLst>
          </p:cNvPr>
          <p:cNvCxnSpPr>
            <a:stCxn id="18" idx="6"/>
          </p:cNvCxnSpPr>
          <p:nvPr/>
        </p:nvCxnSpPr>
        <p:spPr>
          <a:xfrm flipV="1">
            <a:off x="10401222" y="3627317"/>
            <a:ext cx="1384378" cy="1"/>
          </a:xfrm>
          <a:prstGeom prst="line">
            <a:avLst/>
          </a:prstGeom>
          <a:ln w="190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椭圆 34">
            <a:extLst>
              <a:ext uri="{FF2B5EF4-FFF2-40B4-BE49-F238E27FC236}">
                <a16:creationId xmlns:a16="http://schemas.microsoft.com/office/drawing/2014/main" id="{37B86BFB-DBC3-234F-1440-DBF0C4FDC9B9}"/>
              </a:ext>
            </a:extLst>
          </p:cNvPr>
          <p:cNvSpPr/>
          <p:nvPr/>
        </p:nvSpPr>
        <p:spPr>
          <a:xfrm>
            <a:off x="2366895" y="413565"/>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椭圆 35">
            <a:extLst>
              <a:ext uri="{FF2B5EF4-FFF2-40B4-BE49-F238E27FC236}">
                <a16:creationId xmlns:a16="http://schemas.microsoft.com/office/drawing/2014/main" id="{8BF1478C-59D3-F97D-80E7-A430B9E8AA07}"/>
              </a:ext>
            </a:extLst>
          </p:cNvPr>
          <p:cNvSpPr/>
          <p:nvPr/>
        </p:nvSpPr>
        <p:spPr>
          <a:xfrm>
            <a:off x="2410383" y="458614"/>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文本框 33">
            <a:extLst>
              <a:ext uri="{FF2B5EF4-FFF2-40B4-BE49-F238E27FC236}">
                <a16:creationId xmlns:a16="http://schemas.microsoft.com/office/drawing/2014/main" id="{4F2C8580-D3D1-5356-9FF4-E9A64E814422}"/>
              </a:ext>
            </a:extLst>
          </p:cNvPr>
          <p:cNvSpPr txBox="1"/>
          <p:nvPr/>
        </p:nvSpPr>
        <p:spPr>
          <a:xfrm>
            <a:off x="766763" y="338903"/>
            <a:ext cx="1826141" cy="584775"/>
          </a:xfrm>
          <a:prstGeom prst="rect">
            <a:avLst/>
          </a:prstGeom>
          <a:noFill/>
        </p:spPr>
        <p:txBody>
          <a:bodyPr wrap="none" rtlCol="0">
            <a:noAutofit/>
          </a:bodyPr>
          <a:lstStyle/>
          <a:p>
            <a:r>
              <a:rPr lang="zh-CN" altLang="en-US" sz="3200" dirty="0">
                <a:cs typeface="+mn-ea"/>
                <a:sym typeface="+mn-lt"/>
              </a:rPr>
              <a:t>发展流程</a:t>
            </a:r>
          </a:p>
        </p:txBody>
      </p:sp>
      <p:pic>
        <p:nvPicPr>
          <p:cNvPr id="38" name="图片 37">
            <a:extLst>
              <a:ext uri="{FF2B5EF4-FFF2-40B4-BE49-F238E27FC236}">
                <a16:creationId xmlns:a16="http://schemas.microsoft.com/office/drawing/2014/main" id="{4350C812-12F0-CBD8-BD54-7BF89B24CB7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radius="32"/>
                    </a14:imgEffect>
                  </a14:imgLayer>
                </a14:imgProps>
              </a:ext>
              <a:ext uri="{28A0092B-C50C-407E-A947-70E740481C1C}">
                <a14:useLocalDpi xmlns:a14="http://schemas.microsoft.com/office/drawing/2010/main"/>
              </a:ext>
            </a:extLst>
          </a:blip>
          <a:srcRect/>
          <a:stretch/>
        </p:blipFill>
        <p:spPr>
          <a:xfrm>
            <a:off x="9320409" y="317318"/>
            <a:ext cx="1960366" cy="2142792"/>
          </a:xfrm>
          <a:prstGeom prst="rect">
            <a:avLst/>
          </a:prstGeom>
        </p:spPr>
      </p:pic>
      <p:sp>
        <p:nvSpPr>
          <p:cNvPr id="40" name="椭圆 39">
            <a:extLst>
              <a:ext uri="{FF2B5EF4-FFF2-40B4-BE49-F238E27FC236}">
                <a16:creationId xmlns:a16="http://schemas.microsoft.com/office/drawing/2014/main" id="{91EACFA4-D41A-445C-6F76-C65DA440A77F}"/>
              </a:ext>
            </a:extLst>
          </p:cNvPr>
          <p:cNvSpPr/>
          <p:nvPr/>
        </p:nvSpPr>
        <p:spPr>
          <a:xfrm>
            <a:off x="6643994" y="1246306"/>
            <a:ext cx="278057" cy="278057"/>
          </a:xfrm>
          <a:prstGeom prst="ellipse">
            <a:avLst/>
          </a:prstGeom>
          <a:gradFill flip="none" rotWithShape="1">
            <a:gsLst>
              <a:gs pos="0">
                <a:schemeClr val="accent4">
                  <a:lumMod val="20000"/>
                  <a:lumOff val="80000"/>
                </a:schemeClr>
              </a:gs>
              <a:gs pos="86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4289517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任意多边形: 形状 54">
            <a:extLst>
              <a:ext uri="{FF2B5EF4-FFF2-40B4-BE49-F238E27FC236}">
                <a16:creationId xmlns:a16="http://schemas.microsoft.com/office/drawing/2014/main" id="{20B5B6D7-2EE3-17B4-2D48-AF6B05840833}"/>
              </a:ext>
            </a:extLst>
          </p:cNvPr>
          <p:cNvSpPr/>
          <p:nvPr/>
        </p:nvSpPr>
        <p:spPr>
          <a:xfrm>
            <a:off x="98323" y="-15293"/>
            <a:ext cx="11995354" cy="6778905"/>
          </a:xfrm>
          <a:custGeom>
            <a:avLst/>
            <a:gdLst>
              <a:gd name="connsiteX0" fmla="*/ 1088975 w 11995354"/>
              <a:gd name="connsiteY0" fmla="*/ 0 h 6778905"/>
              <a:gd name="connsiteX1" fmla="*/ 10906380 w 11995354"/>
              <a:gd name="connsiteY1" fmla="*/ 0 h 6778905"/>
              <a:gd name="connsiteX2" fmla="*/ 10971045 w 11995354"/>
              <a:gd name="connsiteY2" fmla="*/ 90936 h 6778905"/>
              <a:gd name="connsiteX3" fmla="*/ 11995354 w 11995354"/>
              <a:gd name="connsiteY3" fmla="*/ 3444294 h 6778905"/>
              <a:gd name="connsiteX4" fmla="*/ 11127050 w 11995354"/>
              <a:gd name="connsiteY4" fmla="*/ 6554308 h 6778905"/>
              <a:gd name="connsiteX5" fmla="*/ 10983064 w 11995354"/>
              <a:gd name="connsiteY5" fmla="*/ 6778905 h 6778905"/>
              <a:gd name="connsiteX6" fmla="*/ 1012290 w 11995354"/>
              <a:gd name="connsiteY6" fmla="*/ 6778905 h 6778905"/>
              <a:gd name="connsiteX7" fmla="*/ 868304 w 11995354"/>
              <a:gd name="connsiteY7" fmla="*/ 6554308 h 6778905"/>
              <a:gd name="connsiteX8" fmla="*/ 0 w 11995354"/>
              <a:gd name="connsiteY8" fmla="*/ 3444294 h 6778905"/>
              <a:gd name="connsiteX9" fmla="*/ 1024309 w 11995354"/>
              <a:gd name="connsiteY9" fmla="*/ 90936 h 6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95354" h="6778905">
                <a:moveTo>
                  <a:pt x="1088975" y="0"/>
                </a:moveTo>
                <a:lnTo>
                  <a:pt x="10906380" y="0"/>
                </a:lnTo>
                <a:lnTo>
                  <a:pt x="10971045" y="90936"/>
                </a:lnTo>
                <a:cubicBezTo>
                  <a:pt x="11617741" y="1048171"/>
                  <a:pt x="11995354" y="2202134"/>
                  <a:pt x="11995354" y="3444294"/>
                </a:cubicBezTo>
                <a:cubicBezTo>
                  <a:pt x="11995354" y="4582941"/>
                  <a:pt x="11678054" y="5647478"/>
                  <a:pt x="11127050" y="6554308"/>
                </a:cubicBezTo>
                <a:lnTo>
                  <a:pt x="10983064" y="6778905"/>
                </a:lnTo>
                <a:lnTo>
                  <a:pt x="1012290" y="6778905"/>
                </a:lnTo>
                <a:lnTo>
                  <a:pt x="868304" y="6554308"/>
                </a:lnTo>
                <a:cubicBezTo>
                  <a:pt x="317300" y="5647478"/>
                  <a:pt x="0" y="4582941"/>
                  <a:pt x="0" y="3444294"/>
                </a:cubicBezTo>
                <a:cubicBezTo>
                  <a:pt x="0" y="2202134"/>
                  <a:pt x="377614" y="1048171"/>
                  <a:pt x="1024309" y="90936"/>
                </a:cubicBezTo>
                <a:close/>
              </a:path>
            </a:pathLst>
          </a:cu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sp>
        <p:nvSpPr>
          <p:cNvPr id="57" name="任意多边形: 形状 56">
            <a:extLst>
              <a:ext uri="{FF2B5EF4-FFF2-40B4-BE49-F238E27FC236}">
                <a16:creationId xmlns:a16="http://schemas.microsoft.com/office/drawing/2014/main" id="{F1F58A18-5EB9-4987-5F0A-A104D1A469F8}"/>
              </a:ext>
            </a:extLst>
          </p:cNvPr>
          <p:cNvSpPr/>
          <p:nvPr/>
        </p:nvSpPr>
        <p:spPr>
          <a:xfrm>
            <a:off x="1573161" y="-17729"/>
            <a:ext cx="9045678" cy="6897500"/>
          </a:xfrm>
          <a:custGeom>
            <a:avLst/>
            <a:gdLst>
              <a:gd name="connsiteX0" fmla="*/ 1595891 w 9045678"/>
              <a:gd name="connsiteY0" fmla="*/ 0 h 6897500"/>
              <a:gd name="connsiteX1" fmla="*/ 7449787 w 9045678"/>
              <a:gd name="connsiteY1" fmla="*/ 0 h 6897500"/>
              <a:gd name="connsiteX2" fmla="*/ 7563894 w 9045678"/>
              <a:gd name="connsiteY2" fmla="*/ 98842 h 6897500"/>
              <a:gd name="connsiteX3" fmla="*/ 9045678 w 9045678"/>
              <a:gd name="connsiteY3" fmla="*/ 3446729 h 6897500"/>
              <a:gd name="connsiteX4" fmla="*/ 7563894 w 9045678"/>
              <a:gd name="connsiteY4" fmla="*/ 6794617 h 6897500"/>
              <a:gd name="connsiteX5" fmla="*/ 7445121 w 9045678"/>
              <a:gd name="connsiteY5" fmla="*/ 6897500 h 6897500"/>
              <a:gd name="connsiteX6" fmla="*/ 1600558 w 9045678"/>
              <a:gd name="connsiteY6" fmla="*/ 6897500 h 6897500"/>
              <a:gd name="connsiteX7" fmla="*/ 1481785 w 9045678"/>
              <a:gd name="connsiteY7" fmla="*/ 6794617 h 6897500"/>
              <a:gd name="connsiteX8" fmla="*/ 0 w 9045678"/>
              <a:gd name="connsiteY8" fmla="*/ 3446729 h 6897500"/>
              <a:gd name="connsiteX9" fmla="*/ 1481784 w 9045678"/>
              <a:gd name="connsiteY9" fmla="*/ 98842 h 68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5678" h="6897500">
                <a:moveTo>
                  <a:pt x="1595891" y="0"/>
                </a:moveTo>
                <a:lnTo>
                  <a:pt x="7449787" y="0"/>
                </a:lnTo>
                <a:lnTo>
                  <a:pt x="7563894" y="98842"/>
                </a:lnTo>
                <a:cubicBezTo>
                  <a:pt x="8474185" y="926195"/>
                  <a:pt x="9045678" y="2119722"/>
                  <a:pt x="9045678" y="3446729"/>
                </a:cubicBezTo>
                <a:cubicBezTo>
                  <a:pt x="9045678" y="4773736"/>
                  <a:pt x="8474185" y="5967263"/>
                  <a:pt x="7563894" y="6794617"/>
                </a:cubicBezTo>
                <a:lnTo>
                  <a:pt x="7445121" y="6897500"/>
                </a:lnTo>
                <a:lnTo>
                  <a:pt x="1600558" y="6897500"/>
                </a:lnTo>
                <a:lnTo>
                  <a:pt x="1481785" y="6794617"/>
                </a:lnTo>
                <a:cubicBezTo>
                  <a:pt x="571493" y="5967263"/>
                  <a:pt x="0" y="4773736"/>
                  <a:pt x="0" y="3446729"/>
                </a:cubicBezTo>
                <a:cubicBezTo>
                  <a:pt x="0" y="2119722"/>
                  <a:pt x="571493" y="926195"/>
                  <a:pt x="1481784" y="98842"/>
                </a:cubicBezTo>
                <a:close/>
              </a:path>
            </a:pathLst>
          </a:custGeom>
          <a:solidFill>
            <a:schemeClr val="accent4">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2" name="椭圆 11">
            <a:extLst>
              <a:ext uri="{FF2B5EF4-FFF2-40B4-BE49-F238E27FC236}">
                <a16:creationId xmlns:a16="http://schemas.microsoft.com/office/drawing/2014/main" id="{5C43AE60-4A31-2093-44F4-B575DAF83D51}"/>
              </a:ext>
            </a:extLst>
          </p:cNvPr>
          <p:cNvSpPr/>
          <p:nvPr/>
        </p:nvSpPr>
        <p:spPr>
          <a:xfrm>
            <a:off x="3429000" y="762000"/>
            <a:ext cx="5334000" cy="53340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矩形: 圆角 12">
            <a:extLst>
              <a:ext uri="{FF2B5EF4-FFF2-40B4-BE49-F238E27FC236}">
                <a16:creationId xmlns:a16="http://schemas.microsoft.com/office/drawing/2014/main" id="{72CD0CF5-7075-2297-6811-9663603D49A3}"/>
              </a:ext>
            </a:extLst>
          </p:cNvPr>
          <p:cNvSpPr/>
          <p:nvPr/>
        </p:nvSpPr>
        <p:spPr>
          <a:xfrm>
            <a:off x="4655820" y="2033552"/>
            <a:ext cx="2880360" cy="2880356"/>
          </a:xfrm>
          <a:prstGeom prst="roundRect">
            <a:avLst>
              <a:gd name="adj" fmla="val 50000"/>
            </a:avLst>
          </a:prstGeom>
          <a:gradFill flip="none" rotWithShape="1">
            <a:gsLst>
              <a:gs pos="100000">
                <a:schemeClr val="accent4">
                  <a:lumMod val="75000"/>
                </a:schemeClr>
              </a:gs>
              <a:gs pos="79000">
                <a:schemeClr val="accent4">
                  <a:lumMod val="80000"/>
                  <a:lumOff val="20000"/>
                </a:schemeClr>
              </a:gs>
              <a:gs pos="18000">
                <a:schemeClr val="accent4"/>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4" name="椭圆 13">
            <a:extLst>
              <a:ext uri="{FF2B5EF4-FFF2-40B4-BE49-F238E27FC236}">
                <a16:creationId xmlns:a16="http://schemas.microsoft.com/office/drawing/2014/main" id="{D86972DB-C885-F819-114C-927C4E592BB6}"/>
              </a:ext>
            </a:extLst>
          </p:cNvPr>
          <p:cNvSpPr/>
          <p:nvPr/>
        </p:nvSpPr>
        <p:spPr>
          <a:xfrm>
            <a:off x="4465320" y="1798320"/>
            <a:ext cx="3261360" cy="3261360"/>
          </a:xfrm>
          <a:prstGeom prst="ellipse">
            <a:avLst/>
          </a:prstGeom>
          <a:noFill/>
          <a:ln w="1270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5" name="椭圆 14">
            <a:extLst>
              <a:ext uri="{FF2B5EF4-FFF2-40B4-BE49-F238E27FC236}">
                <a16:creationId xmlns:a16="http://schemas.microsoft.com/office/drawing/2014/main" id="{27BB8483-3940-613C-06D8-353B83AF63C3}"/>
              </a:ext>
            </a:extLst>
          </p:cNvPr>
          <p:cNvSpPr/>
          <p:nvPr/>
        </p:nvSpPr>
        <p:spPr>
          <a:xfrm>
            <a:off x="4560810" y="1893810"/>
            <a:ext cx="3070380" cy="3070380"/>
          </a:xfrm>
          <a:prstGeom prst="ellipse">
            <a:avLst/>
          </a:prstGeom>
          <a:noFill/>
          <a:ln w="1905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6" name="组合 15">
            <a:extLst>
              <a:ext uri="{FF2B5EF4-FFF2-40B4-BE49-F238E27FC236}">
                <a16:creationId xmlns:a16="http://schemas.microsoft.com/office/drawing/2014/main" id="{121F7007-7BF1-F1FB-4333-BF08F61F9A9D}"/>
              </a:ext>
            </a:extLst>
          </p:cNvPr>
          <p:cNvGrpSpPr/>
          <p:nvPr/>
        </p:nvGrpSpPr>
        <p:grpSpPr>
          <a:xfrm>
            <a:off x="7828592" y="4350221"/>
            <a:ext cx="3589753" cy="1171984"/>
            <a:chOff x="7270663" y="797797"/>
            <a:chExt cx="3821881" cy="1247769"/>
          </a:xfrm>
        </p:grpSpPr>
        <p:sp>
          <p:nvSpPr>
            <p:cNvPr id="17" name="矩形: 圆角 16">
              <a:extLst>
                <a:ext uri="{FF2B5EF4-FFF2-40B4-BE49-F238E27FC236}">
                  <a16:creationId xmlns:a16="http://schemas.microsoft.com/office/drawing/2014/main" id="{C89D3767-9657-2305-7CCB-EB7D820ABF6C}"/>
                </a:ext>
              </a:extLst>
            </p:cNvPr>
            <p:cNvSpPr/>
            <p:nvPr/>
          </p:nvSpPr>
          <p:spPr>
            <a:xfrm>
              <a:off x="7270663" y="797797"/>
              <a:ext cx="1247770" cy="1247769"/>
            </a:xfrm>
            <a:prstGeom prst="roundRect">
              <a:avLst>
                <a:gd name="adj" fmla="val 50000"/>
              </a:avLst>
            </a:prstGeom>
            <a:gradFill>
              <a:gsLst>
                <a:gs pos="0">
                  <a:schemeClr val="accent4"/>
                </a:gs>
                <a:gs pos="98230">
                  <a:schemeClr val="accent4">
                    <a:lumMod val="75000"/>
                  </a:schemeClr>
                </a:gs>
              </a:gsLst>
              <a:lin ang="27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8" name="文本框 17">
              <a:extLst>
                <a:ext uri="{FF2B5EF4-FFF2-40B4-BE49-F238E27FC236}">
                  <a16:creationId xmlns:a16="http://schemas.microsoft.com/office/drawing/2014/main" id="{5B7131FC-48F8-686F-B93D-289B4742F9BB}"/>
                </a:ext>
              </a:extLst>
            </p:cNvPr>
            <p:cNvSpPr txBox="1"/>
            <p:nvPr/>
          </p:nvSpPr>
          <p:spPr>
            <a:xfrm>
              <a:off x="8686973" y="1120066"/>
              <a:ext cx="2405571" cy="710995"/>
            </a:xfrm>
            <a:prstGeom prst="rect">
              <a:avLst/>
            </a:prstGeom>
            <a:noFill/>
          </p:spPr>
          <p:txBody>
            <a:bodyPr wrap="square" rtlCol="0">
              <a:noAutofit/>
            </a:bodyPr>
            <a:lstStyle/>
            <a:p>
              <a:pPr algn="r">
                <a:lnSpc>
                  <a:spcPct val="120000"/>
                </a:lnSpc>
              </a:pPr>
              <a:r>
                <a:rPr lang="zh-CN" altLang="en-US" sz="1600" dirty="0">
                  <a:solidFill>
                    <a:schemeClr val="tx1">
                      <a:lumMod val="75000"/>
                      <a:lumOff val="25000"/>
                    </a:schemeClr>
                  </a:solidFill>
                  <a:cs typeface="+mn-ea"/>
                  <a:sym typeface="+mn-lt"/>
                </a:rPr>
                <a:t>这里写解释性文字，这里写解释性文字</a:t>
              </a:r>
            </a:p>
          </p:txBody>
        </p:sp>
        <p:sp>
          <p:nvSpPr>
            <p:cNvPr id="19" name="文本框 18">
              <a:extLst>
                <a:ext uri="{FF2B5EF4-FFF2-40B4-BE49-F238E27FC236}">
                  <a16:creationId xmlns:a16="http://schemas.microsoft.com/office/drawing/2014/main" id="{7159E408-1BB7-870A-9239-DCA7B3DE0072}"/>
                </a:ext>
              </a:extLst>
            </p:cNvPr>
            <p:cNvSpPr txBox="1"/>
            <p:nvPr/>
          </p:nvSpPr>
          <p:spPr>
            <a:xfrm>
              <a:off x="7331852" y="1188196"/>
              <a:ext cx="1125390" cy="425983"/>
            </a:xfrm>
            <a:prstGeom prst="rect">
              <a:avLst/>
            </a:prstGeom>
            <a:noFill/>
          </p:spPr>
          <p:txBody>
            <a:bodyPr wrap="square" rtlCol="0">
              <a:noAutofit/>
            </a:bodyPr>
            <a:lstStyle/>
            <a:p>
              <a:pPr algn="ctr"/>
              <a:r>
                <a:rPr lang="zh-CN" altLang="en-US" sz="2000" dirty="0">
                  <a:solidFill>
                    <a:schemeClr val="bg1"/>
                  </a:solidFill>
                  <a:cs typeface="+mn-ea"/>
                  <a:sym typeface="+mn-lt"/>
                </a:rPr>
                <a:t>乐动力</a:t>
              </a:r>
              <a:endParaRPr lang="en-US" altLang="zh-CN" sz="2000" dirty="0">
                <a:solidFill>
                  <a:schemeClr val="bg1"/>
                </a:solidFill>
                <a:cs typeface="+mn-ea"/>
                <a:sym typeface="+mn-lt"/>
              </a:endParaRPr>
            </a:p>
          </p:txBody>
        </p:sp>
      </p:grpSp>
      <p:grpSp>
        <p:nvGrpSpPr>
          <p:cNvPr id="20" name="组合 19">
            <a:extLst>
              <a:ext uri="{FF2B5EF4-FFF2-40B4-BE49-F238E27FC236}">
                <a16:creationId xmlns:a16="http://schemas.microsoft.com/office/drawing/2014/main" id="{639FEBA8-9A49-41EE-1C40-D60BB5501A3F}"/>
              </a:ext>
            </a:extLst>
          </p:cNvPr>
          <p:cNvGrpSpPr/>
          <p:nvPr/>
        </p:nvGrpSpPr>
        <p:grpSpPr>
          <a:xfrm>
            <a:off x="8200550" y="2342396"/>
            <a:ext cx="3125217" cy="1171983"/>
            <a:chOff x="8149696" y="2736575"/>
            <a:chExt cx="3327305" cy="1247768"/>
          </a:xfrm>
        </p:grpSpPr>
        <p:sp>
          <p:nvSpPr>
            <p:cNvPr id="21" name="矩形: 圆角 20">
              <a:extLst>
                <a:ext uri="{FF2B5EF4-FFF2-40B4-BE49-F238E27FC236}">
                  <a16:creationId xmlns:a16="http://schemas.microsoft.com/office/drawing/2014/main" id="{4DCD94FB-449D-5C51-4565-FF9FE6EBAD2F}"/>
                </a:ext>
              </a:extLst>
            </p:cNvPr>
            <p:cNvSpPr/>
            <p:nvPr/>
          </p:nvSpPr>
          <p:spPr>
            <a:xfrm>
              <a:off x="8149696" y="2736575"/>
              <a:ext cx="1247770" cy="1247768"/>
            </a:xfrm>
            <a:prstGeom prst="roundRect">
              <a:avLst>
                <a:gd name="adj" fmla="val 50000"/>
              </a:avLst>
            </a:prstGeom>
            <a:gradFill>
              <a:gsLst>
                <a:gs pos="0">
                  <a:schemeClr val="accent4"/>
                </a:gs>
                <a:gs pos="98230">
                  <a:schemeClr val="accent4">
                    <a:lumMod val="75000"/>
                  </a:schemeClr>
                </a:gs>
              </a:gsLst>
              <a:lin ang="27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2" name="文本框 21">
              <a:extLst>
                <a:ext uri="{FF2B5EF4-FFF2-40B4-BE49-F238E27FC236}">
                  <a16:creationId xmlns:a16="http://schemas.microsoft.com/office/drawing/2014/main" id="{9A6A3C93-6E0F-35A1-81BA-C32D1F4772B1}"/>
                </a:ext>
              </a:extLst>
            </p:cNvPr>
            <p:cNvSpPr txBox="1"/>
            <p:nvPr/>
          </p:nvSpPr>
          <p:spPr>
            <a:xfrm>
              <a:off x="9397466" y="3027675"/>
              <a:ext cx="2079535" cy="710996"/>
            </a:xfrm>
            <a:prstGeom prst="rect">
              <a:avLst/>
            </a:prstGeom>
            <a:noFill/>
          </p:spPr>
          <p:txBody>
            <a:bodyPr wrap="square" rtlCol="0">
              <a:noAutofit/>
            </a:bodyPr>
            <a:lstStyle/>
            <a:p>
              <a:pPr algn="r">
                <a:lnSpc>
                  <a:spcPct val="120000"/>
                </a:lnSpc>
              </a:pPr>
              <a:r>
                <a:rPr lang="zh-CN" altLang="en-US" sz="1600" dirty="0">
                  <a:solidFill>
                    <a:schemeClr val="tx1">
                      <a:lumMod val="75000"/>
                      <a:lumOff val="25000"/>
                    </a:schemeClr>
                  </a:solidFill>
                  <a:cs typeface="+mn-ea"/>
                  <a:sym typeface="+mn-lt"/>
                </a:rPr>
                <a:t>这里写解释性文字，这里写解释性文字</a:t>
              </a:r>
            </a:p>
          </p:txBody>
        </p:sp>
        <p:sp>
          <p:nvSpPr>
            <p:cNvPr id="23" name="文本框 22">
              <a:extLst>
                <a:ext uri="{FF2B5EF4-FFF2-40B4-BE49-F238E27FC236}">
                  <a16:creationId xmlns:a16="http://schemas.microsoft.com/office/drawing/2014/main" id="{DCF86DF1-EBFE-0E56-54C5-00088CED3B07}"/>
                </a:ext>
              </a:extLst>
            </p:cNvPr>
            <p:cNvSpPr txBox="1"/>
            <p:nvPr/>
          </p:nvSpPr>
          <p:spPr>
            <a:xfrm>
              <a:off x="8204497" y="3156540"/>
              <a:ext cx="1138168" cy="425983"/>
            </a:xfrm>
            <a:prstGeom prst="rect">
              <a:avLst/>
            </a:prstGeom>
            <a:noFill/>
          </p:spPr>
          <p:txBody>
            <a:bodyPr wrap="square" rtlCol="0">
              <a:noAutofit/>
            </a:bodyPr>
            <a:lstStyle/>
            <a:p>
              <a:pPr algn="ctr"/>
              <a:r>
                <a:rPr lang="zh-CN" altLang="en-US" sz="2000" dirty="0">
                  <a:solidFill>
                    <a:schemeClr val="bg1"/>
                  </a:solidFill>
                  <a:cs typeface="+mn-ea"/>
                  <a:sym typeface="+mn-lt"/>
                </a:rPr>
                <a:t>糖豆</a:t>
              </a:r>
              <a:endParaRPr lang="en-US" altLang="zh-CN" sz="2000" dirty="0">
                <a:solidFill>
                  <a:schemeClr val="bg1"/>
                </a:solidFill>
                <a:cs typeface="+mn-ea"/>
                <a:sym typeface="+mn-lt"/>
              </a:endParaRPr>
            </a:p>
          </p:txBody>
        </p:sp>
      </p:grpSp>
      <p:grpSp>
        <p:nvGrpSpPr>
          <p:cNvPr id="24" name="组合 23">
            <a:extLst>
              <a:ext uri="{FF2B5EF4-FFF2-40B4-BE49-F238E27FC236}">
                <a16:creationId xmlns:a16="http://schemas.microsoft.com/office/drawing/2014/main" id="{BF84A1F1-9785-828B-D96B-549DA407ACA4}"/>
              </a:ext>
            </a:extLst>
          </p:cNvPr>
          <p:cNvGrpSpPr/>
          <p:nvPr/>
        </p:nvGrpSpPr>
        <p:grpSpPr>
          <a:xfrm>
            <a:off x="826053" y="2421860"/>
            <a:ext cx="3198223" cy="1171983"/>
            <a:chOff x="695325" y="2736575"/>
            <a:chExt cx="3405034" cy="1247768"/>
          </a:xfrm>
        </p:grpSpPr>
        <p:sp>
          <p:nvSpPr>
            <p:cNvPr id="25" name="矩形: 圆角 24">
              <a:extLst>
                <a:ext uri="{FF2B5EF4-FFF2-40B4-BE49-F238E27FC236}">
                  <a16:creationId xmlns:a16="http://schemas.microsoft.com/office/drawing/2014/main" id="{7683B0C7-82D6-3DEF-6AC9-12F9A01F127D}"/>
                </a:ext>
              </a:extLst>
            </p:cNvPr>
            <p:cNvSpPr/>
            <p:nvPr/>
          </p:nvSpPr>
          <p:spPr>
            <a:xfrm flipH="1">
              <a:off x="2836263" y="2736575"/>
              <a:ext cx="1247770" cy="1247768"/>
            </a:xfrm>
            <a:prstGeom prst="roundRect">
              <a:avLst>
                <a:gd name="adj" fmla="val 50000"/>
              </a:avLst>
            </a:prstGeom>
            <a:gradFill flip="none" rotWithShape="1">
              <a:gsLst>
                <a:gs pos="0">
                  <a:schemeClr val="accent4"/>
                </a:gs>
                <a:gs pos="98230">
                  <a:schemeClr val="accent4">
                    <a:lumMod val="7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6" name="文本框 25">
              <a:extLst>
                <a:ext uri="{FF2B5EF4-FFF2-40B4-BE49-F238E27FC236}">
                  <a16:creationId xmlns:a16="http://schemas.microsoft.com/office/drawing/2014/main" id="{A2D1B3E4-6740-5890-A899-BE66BA17E2DE}"/>
                </a:ext>
              </a:extLst>
            </p:cNvPr>
            <p:cNvSpPr txBox="1"/>
            <p:nvPr/>
          </p:nvSpPr>
          <p:spPr>
            <a:xfrm flipH="1">
              <a:off x="695325" y="3027676"/>
              <a:ext cx="1971994" cy="710995"/>
            </a:xfrm>
            <a:prstGeom prst="rect">
              <a:avLst/>
            </a:prstGeom>
            <a:noFill/>
          </p:spPr>
          <p:txBody>
            <a:bodyPr wrap="square" rtlCol="0">
              <a:noAutofit/>
            </a:bodyPr>
            <a:lstStyle/>
            <a:p>
              <a:pPr algn="r">
                <a:lnSpc>
                  <a:spcPct val="120000"/>
                </a:lnSpc>
              </a:pPr>
              <a:r>
                <a:rPr lang="zh-CN" altLang="en-US" sz="1600" dirty="0">
                  <a:solidFill>
                    <a:schemeClr val="tx1">
                      <a:lumMod val="75000"/>
                      <a:lumOff val="25000"/>
                    </a:schemeClr>
                  </a:solidFill>
                  <a:cs typeface="+mn-ea"/>
                  <a:sym typeface="+mn-lt"/>
                </a:rPr>
                <a:t>这里写解释性文字，这里写解释性文字</a:t>
              </a:r>
            </a:p>
          </p:txBody>
        </p:sp>
        <p:sp>
          <p:nvSpPr>
            <p:cNvPr id="27" name="文本框 26">
              <a:extLst>
                <a:ext uri="{FF2B5EF4-FFF2-40B4-BE49-F238E27FC236}">
                  <a16:creationId xmlns:a16="http://schemas.microsoft.com/office/drawing/2014/main" id="{B88FBE4C-B698-3E42-8FFA-7A3052E24CD2}"/>
                </a:ext>
              </a:extLst>
            </p:cNvPr>
            <p:cNvSpPr txBox="1"/>
            <p:nvPr/>
          </p:nvSpPr>
          <p:spPr>
            <a:xfrm flipH="1">
              <a:off x="2776918" y="3035518"/>
              <a:ext cx="1323441" cy="753661"/>
            </a:xfrm>
            <a:prstGeom prst="rect">
              <a:avLst/>
            </a:prstGeom>
            <a:noFill/>
          </p:spPr>
          <p:txBody>
            <a:bodyPr wrap="square" rtlCol="0">
              <a:noAutofit/>
            </a:bodyPr>
            <a:lstStyle/>
            <a:p>
              <a:pPr algn="ctr"/>
              <a:r>
                <a:rPr lang="zh-CN" altLang="en-US" sz="2000" dirty="0">
                  <a:solidFill>
                    <a:schemeClr val="bg1"/>
                  </a:solidFill>
                  <a:cs typeface="+mn-ea"/>
                  <a:sym typeface="+mn-lt"/>
                </a:rPr>
                <a:t>华为运动</a:t>
              </a:r>
              <a:endParaRPr lang="en-US" altLang="zh-CN" sz="2000" dirty="0">
                <a:solidFill>
                  <a:schemeClr val="bg1"/>
                </a:solidFill>
                <a:cs typeface="+mn-ea"/>
                <a:sym typeface="+mn-lt"/>
              </a:endParaRPr>
            </a:p>
            <a:p>
              <a:pPr algn="ctr"/>
              <a:r>
                <a:rPr lang="zh-CN" altLang="en-US" sz="2000" dirty="0">
                  <a:solidFill>
                    <a:schemeClr val="bg1"/>
                  </a:solidFill>
                  <a:cs typeface="+mn-ea"/>
                  <a:sym typeface="+mn-lt"/>
                </a:rPr>
                <a:t>健康</a:t>
              </a:r>
              <a:endParaRPr lang="en-US" altLang="zh-CN" sz="2000" dirty="0">
                <a:solidFill>
                  <a:schemeClr val="bg1"/>
                </a:solidFill>
                <a:cs typeface="+mn-ea"/>
                <a:sym typeface="+mn-lt"/>
              </a:endParaRPr>
            </a:p>
          </p:txBody>
        </p:sp>
      </p:grpSp>
      <p:grpSp>
        <p:nvGrpSpPr>
          <p:cNvPr id="28" name="组合 27">
            <a:extLst>
              <a:ext uri="{FF2B5EF4-FFF2-40B4-BE49-F238E27FC236}">
                <a16:creationId xmlns:a16="http://schemas.microsoft.com/office/drawing/2014/main" id="{525A4F5F-2FFD-B37D-DF7D-0E9DF93387EB}"/>
              </a:ext>
            </a:extLst>
          </p:cNvPr>
          <p:cNvGrpSpPr/>
          <p:nvPr/>
        </p:nvGrpSpPr>
        <p:grpSpPr>
          <a:xfrm flipH="1">
            <a:off x="977680" y="4412222"/>
            <a:ext cx="3629575" cy="1171983"/>
            <a:chOff x="7270400" y="797796"/>
            <a:chExt cx="3864277" cy="1247768"/>
          </a:xfrm>
        </p:grpSpPr>
        <p:sp>
          <p:nvSpPr>
            <p:cNvPr id="29" name="矩形: 圆角 28">
              <a:extLst>
                <a:ext uri="{FF2B5EF4-FFF2-40B4-BE49-F238E27FC236}">
                  <a16:creationId xmlns:a16="http://schemas.microsoft.com/office/drawing/2014/main" id="{8A35912B-4DCE-EF41-DFE8-C87BB4A7F30C}"/>
                </a:ext>
              </a:extLst>
            </p:cNvPr>
            <p:cNvSpPr/>
            <p:nvPr/>
          </p:nvSpPr>
          <p:spPr>
            <a:xfrm>
              <a:off x="7270663" y="797796"/>
              <a:ext cx="1247770" cy="1247768"/>
            </a:xfrm>
            <a:prstGeom prst="roundRect">
              <a:avLst>
                <a:gd name="adj" fmla="val 50000"/>
              </a:avLst>
            </a:prstGeom>
            <a:gradFill flip="none" rotWithShape="1">
              <a:gsLst>
                <a:gs pos="0">
                  <a:schemeClr val="accent4"/>
                </a:gs>
                <a:gs pos="98230">
                  <a:schemeClr val="accent4">
                    <a:lumMod val="7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30" name="文本框 29">
              <a:extLst>
                <a:ext uri="{FF2B5EF4-FFF2-40B4-BE49-F238E27FC236}">
                  <a16:creationId xmlns:a16="http://schemas.microsoft.com/office/drawing/2014/main" id="{B75581AB-BD1F-42D7-1E09-951BF3DD0E0A}"/>
                </a:ext>
              </a:extLst>
            </p:cNvPr>
            <p:cNvSpPr txBox="1"/>
            <p:nvPr/>
          </p:nvSpPr>
          <p:spPr>
            <a:xfrm>
              <a:off x="8687377" y="1120067"/>
              <a:ext cx="2447300" cy="710995"/>
            </a:xfrm>
            <a:prstGeom prst="rect">
              <a:avLst/>
            </a:prstGeom>
            <a:noFill/>
          </p:spPr>
          <p:txBody>
            <a:bodyPr wrap="square" rtlCol="0">
              <a:noAutofit/>
            </a:bodyPr>
            <a:lstStyle/>
            <a:p>
              <a:pPr algn="r">
                <a:lnSpc>
                  <a:spcPct val="120000"/>
                </a:lnSpc>
              </a:pPr>
              <a:r>
                <a:rPr lang="zh-CN" altLang="en-US" sz="1600" dirty="0">
                  <a:solidFill>
                    <a:schemeClr val="tx1">
                      <a:lumMod val="75000"/>
                      <a:lumOff val="25000"/>
                    </a:schemeClr>
                  </a:solidFill>
                  <a:cs typeface="+mn-ea"/>
                  <a:sym typeface="+mn-lt"/>
                </a:rPr>
                <a:t>这里写解释性文字，这里写解释性文字</a:t>
              </a:r>
            </a:p>
          </p:txBody>
        </p:sp>
        <p:sp>
          <p:nvSpPr>
            <p:cNvPr id="31" name="文本框 30">
              <a:extLst>
                <a:ext uri="{FF2B5EF4-FFF2-40B4-BE49-F238E27FC236}">
                  <a16:creationId xmlns:a16="http://schemas.microsoft.com/office/drawing/2014/main" id="{ECE04A1D-BA5A-23ED-C627-AAEE91A18070}"/>
                </a:ext>
              </a:extLst>
            </p:cNvPr>
            <p:cNvSpPr txBox="1"/>
            <p:nvPr/>
          </p:nvSpPr>
          <p:spPr>
            <a:xfrm>
              <a:off x="7270400" y="1196604"/>
              <a:ext cx="1245837" cy="458750"/>
            </a:xfrm>
            <a:prstGeom prst="rect">
              <a:avLst/>
            </a:prstGeom>
            <a:noFill/>
          </p:spPr>
          <p:txBody>
            <a:bodyPr wrap="square" rtlCol="0">
              <a:noAutofit/>
            </a:bodyPr>
            <a:lstStyle/>
            <a:p>
              <a:pPr algn="ctr"/>
              <a:r>
                <a:rPr lang="zh-CN" altLang="en-US" sz="2200" dirty="0">
                  <a:solidFill>
                    <a:schemeClr val="bg1"/>
                  </a:solidFill>
                  <a:cs typeface="+mn-ea"/>
                  <a:sym typeface="+mn-lt"/>
                </a:rPr>
                <a:t>乐动力</a:t>
              </a:r>
              <a:endParaRPr lang="en-US" altLang="zh-CN" sz="2200" dirty="0">
                <a:solidFill>
                  <a:schemeClr val="bg1"/>
                </a:solidFill>
                <a:cs typeface="+mn-ea"/>
                <a:sym typeface="+mn-lt"/>
              </a:endParaRPr>
            </a:p>
          </p:txBody>
        </p:sp>
      </p:grpSp>
      <p:grpSp>
        <p:nvGrpSpPr>
          <p:cNvPr id="32" name="组合 31">
            <a:extLst>
              <a:ext uri="{FF2B5EF4-FFF2-40B4-BE49-F238E27FC236}">
                <a16:creationId xmlns:a16="http://schemas.microsoft.com/office/drawing/2014/main" id="{0E1BBDB9-6CAF-C387-E086-AF7E508A7717}"/>
              </a:ext>
            </a:extLst>
          </p:cNvPr>
          <p:cNvGrpSpPr/>
          <p:nvPr/>
        </p:nvGrpSpPr>
        <p:grpSpPr>
          <a:xfrm>
            <a:off x="6951133" y="762001"/>
            <a:ext cx="3731525" cy="1171983"/>
            <a:chOff x="7270663" y="797796"/>
            <a:chExt cx="3972821" cy="1247768"/>
          </a:xfrm>
        </p:grpSpPr>
        <p:sp>
          <p:nvSpPr>
            <p:cNvPr id="33" name="矩形: 圆角 32">
              <a:extLst>
                <a:ext uri="{FF2B5EF4-FFF2-40B4-BE49-F238E27FC236}">
                  <a16:creationId xmlns:a16="http://schemas.microsoft.com/office/drawing/2014/main" id="{91E0A88D-145F-2F3A-BB99-FE863AF658FC}"/>
                </a:ext>
              </a:extLst>
            </p:cNvPr>
            <p:cNvSpPr/>
            <p:nvPr/>
          </p:nvSpPr>
          <p:spPr>
            <a:xfrm>
              <a:off x="7270663" y="797796"/>
              <a:ext cx="1247770" cy="1247768"/>
            </a:xfrm>
            <a:prstGeom prst="roundRect">
              <a:avLst>
                <a:gd name="adj" fmla="val 50000"/>
              </a:avLst>
            </a:prstGeom>
            <a:gradFill>
              <a:gsLst>
                <a:gs pos="0">
                  <a:schemeClr val="accent4"/>
                </a:gs>
                <a:gs pos="98230">
                  <a:schemeClr val="accent4">
                    <a:lumMod val="75000"/>
                  </a:schemeClr>
                </a:gs>
              </a:gsLst>
              <a:lin ang="27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34" name="文本框 33">
              <a:extLst>
                <a:ext uri="{FF2B5EF4-FFF2-40B4-BE49-F238E27FC236}">
                  <a16:creationId xmlns:a16="http://schemas.microsoft.com/office/drawing/2014/main" id="{9F30964A-BD61-9957-A128-0AFA6241EBAF}"/>
                </a:ext>
              </a:extLst>
            </p:cNvPr>
            <p:cNvSpPr txBox="1"/>
            <p:nvPr/>
          </p:nvSpPr>
          <p:spPr>
            <a:xfrm>
              <a:off x="8617893" y="1083762"/>
              <a:ext cx="2625591" cy="710995"/>
            </a:xfrm>
            <a:prstGeom prst="rect">
              <a:avLst/>
            </a:prstGeom>
            <a:noFill/>
          </p:spPr>
          <p:txBody>
            <a:bodyPr wrap="square" rtlCol="0">
              <a:noAutofit/>
            </a:bodyPr>
            <a:lstStyle/>
            <a:p>
              <a:pPr algn="r">
                <a:lnSpc>
                  <a:spcPct val="120000"/>
                </a:lnSpc>
              </a:pPr>
              <a:r>
                <a:rPr lang="zh-CN" altLang="en-US" sz="1600" dirty="0">
                  <a:solidFill>
                    <a:schemeClr val="tx1">
                      <a:lumMod val="75000"/>
                      <a:lumOff val="25000"/>
                    </a:schemeClr>
                  </a:solidFill>
                  <a:cs typeface="+mn-ea"/>
                  <a:sym typeface="+mn-lt"/>
                </a:rPr>
                <a:t>这里写解释性文字，这里写解释性文字</a:t>
              </a:r>
            </a:p>
          </p:txBody>
        </p:sp>
        <p:sp>
          <p:nvSpPr>
            <p:cNvPr id="35" name="文本框 34">
              <a:extLst>
                <a:ext uri="{FF2B5EF4-FFF2-40B4-BE49-F238E27FC236}">
                  <a16:creationId xmlns:a16="http://schemas.microsoft.com/office/drawing/2014/main" id="{BEF3724D-7568-1E1B-16D2-74275FD9BD58}"/>
                </a:ext>
              </a:extLst>
            </p:cNvPr>
            <p:cNvSpPr txBox="1"/>
            <p:nvPr/>
          </p:nvSpPr>
          <p:spPr>
            <a:xfrm>
              <a:off x="7381098" y="1217761"/>
              <a:ext cx="1026898" cy="425983"/>
            </a:xfrm>
            <a:prstGeom prst="rect">
              <a:avLst/>
            </a:prstGeom>
            <a:noFill/>
          </p:spPr>
          <p:txBody>
            <a:bodyPr wrap="square" rtlCol="0">
              <a:noAutofit/>
            </a:bodyPr>
            <a:lstStyle/>
            <a:p>
              <a:pPr algn="ctr"/>
              <a:r>
                <a:rPr lang="en-US" altLang="zh-CN" sz="2000" dirty="0">
                  <a:solidFill>
                    <a:schemeClr val="bg1"/>
                  </a:solidFill>
                  <a:cs typeface="+mn-ea"/>
                  <a:sym typeface="+mn-lt"/>
                </a:rPr>
                <a:t>keep</a:t>
              </a:r>
              <a:endParaRPr lang="zh-CN" altLang="en-US" sz="2000" dirty="0">
                <a:solidFill>
                  <a:schemeClr val="bg1"/>
                </a:solidFill>
                <a:cs typeface="+mn-ea"/>
                <a:sym typeface="+mn-lt"/>
              </a:endParaRPr>
            </a:p>
          </p:txBody>
        </p:sp>
      </p:grpSp>
      <p:grpSp>
        <p:nvGrpSpPr>
          <p:cNvPr id="36" name="组合 35">
            <a:extLst>
              <a:ext uri="{FF2B5EF4-FFF2-40B4-BE49-F238E27FC236}">
                <a16:creationId xmlns:a16="http://schemas.microsoft.com/office/drawing/2014/main" id="{69D5A468-807D-5EF1-1ECC-6B01CD45AD7B}"/>
              </a:ext>
            </a:extLst>
          </p:cNvPr>
          <p:cNvGrpSpPr/>
          <p:nvPr/>
        </p:nvGrpSpPr>
        <p:grpSpPr>
          <a:xfrm>
            <a:off x="1477823" y="805130"/>
            <a:ext cx="3843498" cy="1171983"/>
            <a:chOff x="695325" y="612237"/>
            <a:chExt cx="4092033" cy="1247770"/>
          </a:xfrm>
        </p:grpSpPr>
        <p:sp>
          <p:nvSpPr>
            <p:cNvPr id="37" name="矩形: 圆角 36">
              <a:extLst>
                <a:ext uri="{FF2B5EF4-FFF2-40B4-BE49-F238E27FC236}">
                  <a16:creationId xmlns:a16="http://schemas.microsoft.com/office/drawing/2014/main" id="{A749FE7D-4E27-C418-2A77-AE402BC6C4A8}"/>
                </a:ext>
              </a:extLst>
            </p:cNvPr>
            <p:cNvSpPr/>
            <p:nvPr/>
          </p:nvSpPr>
          <p:spPr>
            <a:xfrm flipH="1">
              <a:off x="3489859" y="612237"/>
              <a:ext cx="1247770" cy="1247770"/>
            </a:xfrm>
            <a:prstGeom prst="roundRect">
              <a:avLst>
                <a:gd name="adj" fmla="val 50000"/>
              </a:avLst>
            </a:prstGeom>
            <a:gradFill flip="none" rotWithShape="1">
              <a:gsLst>
                <a:gs pos="30000">
                  <a:schemeClr val="accent4"/>
                </a:gs>
                <a:gs pos="98230">
                  <a:schemeClr val="accent4">
                    <a:lumMod val="7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mn-ea"/>
                <a:sym typeface="+mn-lt"/>
              </a:endParaRPr>
            </a:p>
          </p:txBody>
        </p:sp>
        <p:sp>
          <p:nvSpPr>
            <p:cNvPr id="38" name="文本框 37">
              <a:extLst>
                <a:ext uri="{FF2B5EF4-FFF2-40B4-BE49-F238E27FC236}">
                  <a16:creationId xmlns:a16="http://schemas.microsoft.com/office/drawing/2014/main" id="{E06631BD-3D6B-FB1E-3758-7684E27B9940}"/>
                </a:ext>
              </a:extLst>
            </p:cNvPr>
            <p:cNvSpPr txBox="1"/>
            <p:nvPr/>
          </p:nvSpPr>
          <p:spPr>
            <a:xfrm flipH="1">
              <a:off x="695325" y="908421"/>
              <a:ext cx="2625591" cy="710996"/>
            </a:xfrm>
            <a:prstGeom prst="rect">
              <a:avLst/>
            </a:prstGeom>
            <a:noFill/>
          </p:spPr>
          <p:txBody>
            <a:bodyPr wrap="square" rtlCol="0">
              <a:noAutofit/>
            </a:bodyPr>
            <a:lstStyle/>
            <a:p>
              <a:pPr algn="r">
                <a:lnSpc>
                  <a:spcPct val="120000"/>
                </a:lnSpc>
              </a:pPr>
              <a:r>
                <a:rPr lang="zh-CN" altLang="en-US" sz="1600" dirty="0">
                  <a:solidFill>
                    <a:schemeClr val="tx1">
                      <a:lumMod val="75000"/>
                      <a:lumOff val="25000"/>
                    </a:schemeClr>
                  </a:solidFill>
                  <a:cs typeface="+mn-ea"/>
                  <a:sym typeface="+mn-lt"/>
                </a:rPr>
                <a:t>这里写解释性文字，这里写解释性文字</a:t>
              </a:r>
            </a:p>
          </p:txBody>
        </p:sp>
        <p:sp>
          <p:nvSpPr>
            <p:cNvPr id="39" name="文本框 38">
              <a:extLst>
                <a:ext uri="{FF2B5EF4-FFF2-40B4-BE49-F238E27FC236}">
                  <a16:creationId xmlns:a16="http://schemas.microsoft.com/office/drawing/2014/main" id="{D2487F3B-E6A1-71AC-0EC7-821BFF34B3CC}"/>
                </a:ext>
              </a:extLst>
            </p:cNvPr>
            <p:cNvSpPr txBox="1"/>
            <p:nvPr/>
          </p:nvSpPr>
          <p:spPr>
            <a:xfrm flipH="1">
              <a:off x="3487492" y="1018352"/>
              <a:ext cx="1299866" cy="425983"/>
            </a:xfrm>
            <a:prstGeom prst="rect">
              <a:avLst/>
            </a:prstGeom>
            <a:noFill/>
          </p:spPr>
          <p:txBody>
            <a:bodyPr wrap="square" rtlCol="0">
              <a:noAutofit/>
            </a:bodyPr>
            <a:lstStyle/>
            <a:p>
              <a:pPr algn="ctr"/>
              <a:r>
                <a:rPr lang="zh-CN" altLang="en-US" sz="2000" dirty="0">
                  <a:solidFill>
                    <a:schemeClr val="bg1"/>
                  </a:solidFill>
                  <a:cs typeface="+mn-ea"/>
                  <a:sym typeface="+mn-lt"/>
                </a:rPr>
                <a:t>小米运动</a:t>
              </a:r>
              <a:endParaRPr lang="en-US" altLang="zh-CN" sz="2000" dirty="0">
                <a:solidFill>
                  <a:schemeClr val="bg1"/>
                </a:solidFill>
                <a:cs typeface="+mn-ea"/>
                <a:sym typeface="+mn-lt"/>
              </a:endParaRPr>
            </a:p>
          </p:txBody>
        </p:sp>
      </p:grpSp>
      <p:grpSp>
        <p:nvGrpSpPr>
          <p:cNvPr id="40" name="组合 39">
            <a:extLst>
              <a:ext uri="{FF2B5EF4-FFF2-40B4-BE49-F238E27FC236}">
                <a16:creationId xmlns:a16="http://schemas.microsoft.com/office/drawing/2014/main" id="{3DEA52E2-59FC-D2B5-ECF1-4ABAD1FDA4B4}"/>
              </a:ext>
            </a:extLst>
          </p:cNvPr>
          <p:cNvGrpSpPr/>
          <p:nvPr/>
        </p:nvGrpSpPr>
        <p:grpSpPr>
          <a:xfrm>
            <a:off x="5548573" y="5276964"/>
            <a:ext cx="3076925" cy="1171983"/>
            <a:chOff x="9280317" y="5721342"/>
            <a:chExt cx="3213815" cy="1224124"/>
          </a:xfrm>
        </p:grpSpPr>
        <p:sp>
          <p:nvSpPr>
            <p:cNvPr id="41" name="文本框 40">
              <a:extLst>
                <a:ext uri="{FF2B5EF4-FFF2-40B4-BE49-F238E27FC236}">
                  <a16:creationId xmlns:a16="http://schemas.microsoft.com/office/drawing/2014/main" id="{86AA8FD4-0CC5-B987-38B2-0807C368D914}"/>
                </a:ext>
              </a:extLst>
            </p:cNvPr>
            <p:cNvSpPr txBox="1"/>
            <p:nvPr/>
          </p:nvSpPr>
          <p:spPr>
            <a:xfrm flipH="1">
              <a:off x="10599759" y="6003378"/>
              <a:ext cx="1894373" cy="697523"/>
            </a:xfrm>
            <a:prstGeom prst="rect">
              <a:avLst/>
            </a:prstGeom>
            <a:noFill/>
          </p:spPr>
          <p:txBody>
            <a:bodyPr wrap="square" rtlCol="0">
              <a:noAutofit/>
            </a:bodyPr>
            <a:lstStyle/>
            <a:p>
              <a:pPr algn="r">
                <a:lnSpc>
                  <a:spcPct val="120000"/>
                </a:lnSpc>
              </a:pPr>
              <a:r>
                <a:rPr lang="zh-CN" altLang="en-US" sz="1600" dirty="0">
                  <a:solidFill>
                    <a:schemeClr val="tx1">
                      <a:lumMod val="75000"/>
                      <a:lumOff val="25000"/>
                    </a:schemeClr>
                  </a:solidFill>
                  <a:cs typeface="+mn-ea"/>
                  <a:sym typeface="+mn-lt"/>
                </a:rPr>
                <a:t>这里写解释性文字，这里写解释性文字</a:t>
              </a:r>
            </a:p>
          </p:txBody>
        </p:sp>
        <p:grpSp>
          <p:nvGrpSpPr>
            <p:cNvPr id="42" name="组合 41">
              <a:extLst>
                <a:ext uri="{FF2B5EF4-FFF2-40B4-BE49-F238E27FC236}">
                  <a16:creationId xmlns:a16="http://schemas.microsoft.com/office/drawing/2014/main" id="{1E1F5D9F-8519-058F-2192-C558AD4700CB}"/>
                </a:ext>
              </a:extLst>
            </p:cNvPr>
            <p:cNvGrpSpPr/>
            <p:nvPr/>
          </p:nvGrpSpPr>
          <p:grpSpPr>
            <a:xfrm>
              <a:off x="9280317" y="5721342"/>
              <a:ext cx="1319442" cy="1224124"/>
              <a:chOff x="5901010" y="5260284"/>
              <a:chExt cx="1319442" cy="1224124"/>
            </a:xfrm>
          </p:grpSpPr>
          <p:sp>
            <p:nvSpPr>
              <p:cNvPr id="43" name="矩形: 圆角 42">
                <a:extLst>
                  <a:ext uri="{FF2B5EF4-FFF2-40B4-BE49-F238E27FC236}">
                    <a16:creationId xmlns:a16="http://schemas.microsoft.com/office/drawing/2014/main" id="{F87EB447-6CC2-1FA7-9231-B82C996DB605}"/>
                  </a:ext>
                </a:extLst>
              </p:cNvPr>
              <p:cNvSpPr/>
              <p:nvPr/>
            </p:nvSpPr>
            <p:spPr>
              <a:xfrm flipH="1">
                <a:off x="5901010" y="5260284"/>
                <a:ext cx="1224126" cy="1224124"/>
              </a:xfrm>
              <a:prstGeom prst="roundRect">
                <a:avLst>
                  <a:gd name="adj" fmla="val 50000"/>
                </a:avLst>
              </a:prstGeom>
              <a:gradFill>
                <a:gsLst>
                  <a:gs pos="0">
                    <a:schemeClr val="accent4"/>
                  </a:gs>
                  <a:gs pos="98230">
                    <a:schemeClr val="accent4">
                      <a:lumMod val="75000"/>
                    </a:schemeClr>
                  </a:gs>
                </a:gsLst>
                <a:lin ang="27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44" name="文本框 43">
                <a:extLst>
                  <a:ext uri="{FF2B5EF4-FFF2-40B4-BE49-F238E27FC236}">
                    <a16:creationId xmlns:a16="http://schemas.microsoft.com/office/drawing/2014/main" id="{4B7CFB5B-1315-4269-F25A-615FDC3D37C0}"/>
                  </a:ext>
                </a:extLst>
              </p:cNvPr>
              <p:cNvSpPr txBox="1"/>
              <p:nvPr/>
            </p:nvSpPr>
            <p:spPr>
              <a:xfrm flipH="1">
                <a:off x="5905273" y="5672291"/>
                <a:ext cx="1315179" cy="417911"/>
              </a:xfrm>
              <a:prstGeom prst="rect">
                <a:avLst/>
              </a:prstGeom>
              <a:noFill/>
            </p:spPr>
            <p:txBody>
              <a:bodyPr wrap="square" rtlCol="0">
                <a:noAutofit/>
              </a:bodyPr>
              <a:lstStyle/>
              <a:p>
                <a:pPr algn="ctr"/>
                <a:r>
                  <a:rPr lang="en-US" altLang="zh-CN" sz="2000" dirty="0">
                    <a:solidFill>
                      <a:schemeClr val="bg1"/>
                    </a:solidFill>
                    <a:cs typeface="+mn-ea"/>
                    <a:sym typeface="+mn-lt"/>
                  </a:rPr>
                  <a:t>PICOOC</a:t>
                </a:r>
              </a:p>
            </p:txBody>
          </p:sp>
        </p:grpSp>
      </p:grpSp>
      <p:sp>
        <p:nvSpPr>
          <p:cNvPr id="45" name="文本框 44">
            <a:extLst>
              <a:ext uri="{FF2B5EF4-FFF2-40B4-BE49-F238E27FC236}">
                <a16:creationId xmlns:a16="http://schemas.microsoft.com/office/drawing/2014/main" id="{4BF5412C-D273-F71D-1446-3224DB4E081B}"/>
              </a:ext>
            </a:extLst>
          </p:cNvPr>
          <p:cNvSpPr txBox="1"/>
          <p:nvPr/>
        </p:nvSpPr>
        <p:spPr>
          <a:xfrm>
            <a:off x="5086803" y="3089573"/>
            <a:ext cx="2069785" cy="584775"/>
          </a:xfrm>
          <a:prstGeom prst="rect">
            <a:avLst/>
          </a:prstGeom>
          <a:noFill/>
        </p:spPr>
        <p:txBody>
          <a:bodyPr wrap="square" rtlCol="0">
            <a:noAutofit/>
          </a:bodyPr>
          <a:lstStyle/>
          <a:p>
            <a:pPr algn="ctr"/>
            <a:r>
              <a:rPr lang="zh-CN" altLang="en-US" sz="3200" dirty="0">
                <a:solidFill>
                  <a:schemeClr val="bg1"/>
                </a:solidFill>
                <a:cs typeface="+mn-ea"/>
                <a:sym typeface="+mn-lt"/>
              </a:rPr>
              <a:t>运动</a:t>
            </a:r>
            <a:r>
              <a:rPr lang="en-US" altLang="zh-CN" sz="3200" dirty="0">
                <a:solidFill>
                  <a:schemeClr val="bg1"/>
                </a:solidFill>
                <a:cs typeface="+mn-ea"/>
                <a:sym typeface="+mn-lt"/>
              </a:rPr>
              <a:t>APP</a:t>
            </a:r>
          </a:p>
        </p:txBody>
      </p:sp>
      <p:sp>
        <p:nvSpPr>
          <p:cNvPr id="46" name="弧形 45">
            <a:extLst>
              <a:ext uri="{FF2B5EF4-FFF2-40B4-BE49-F238E27FC236}">
                <a16:creationId xmlns:a16="http://schemas.microsoft.com/office/drawing/2014/main" id="{435B198B-C130-A445-6AA5-99D2554E806C}"/>
              </a:ext>
            </a:extLst>
          </p:cNvPr>
          <p:cNvSpPr/>
          <p:nvPr/>
        </p:nvSpPr>
        <p:spPr>
          <a:xfrm>
            <a:off x="571473" y="-2095529"/>
            <a:ext cx="11049028" cy="11049058"/>
          </a:xfrm>
          <a:prstGeom prst="arc">
            <a:avLst>
              <a:gd name="adj1" fmla="val 9739053"/>
              <a:gd name="adj2" fmla="val 13045835"/>
            </a:avLst>
          </a:prstGeom>
          <a:ln w="38100" cap="rnd">
            <a:gradFill>
              <a:gsLst>
                <a:gs pos="0">
                  <a:schemeClr val="accent4">
                    <a:alpha val="0"/>
                  </a:schemeClr>
                </a:gs>
                <a:gs pos="100000">
                  <a:schemeClr val="accent4">
                    <a:lumMod val="7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47" name="弧形 46">
            <a:extLst>
              <a:ext uri="{FF2B5EF4-FFF2-40B4-BE49-F238E27FC236}">
                <a16:creationId xmlns:a16="http://schemas.microsoft.com/office/drawing/2014/main" id="{48443F80-05B6-A051-79B0-597E50435AE8}"/>
              </a:ext>
            </a:extLst>
          </p:cNvPr>
          <p:cNvSpPr/>
          <p:nvPr/>
        </p:nvSpPr>
        <p:spPr>
          <a:xfrm flipH="1" flipV="1">
            <a:off x="571473" y="-2095529"/>
            <a:ext cx="11049028" cy="11049058"/>
          </a:xfrm>
          <a:prstGeom prst="arc">
            <a:avLst>
              <a:gd name="adj1" fmla="val 9530899"/>
              <a:gd name="adj2" fmla="val 13043684"/>
            </a:avLst>
          </a:prstGeom>
          <a:ln w="19050" cap="rnd">
            <a:gradFill>
              <a:gsLst>
                <a:gs pos="2000">
                  <a:schemeClr val="accent4">
                    <a:alpha val="0"/>
                  </a:schemeClr>
                </a:gs>
                <a:gs pos="100000">
                  <a:schemeClr val="accent4">
                    <a:lumMod val="75000"/>
                  </a:schemeClr>
                </a:gs>
              </a:gsLst>
              <a:lin ang="5400000" scaled="1"/>
            </a:gradFill>
          </a:ln>
          <a:effectLst>
            <a:softEdge rad="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2650389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CDEAF78-7532-F8EA-20A6-75264BD56830}"/>
              </a:ext>
            </a:extLst>
          </p:cNvPr>
          <p:cNvSpPr>
            <a:spLocks noGrp="1"/>
          </p:cNvSpPr>
          <p:nvPr>
            <p:ph type="body" sz="quarter" idx="10"/>
          </p:nvPr>
        </p:nvSpPr>
        <p:spPr/>
        <p:txBody>
          <a:bodyPr/>
          <a:lstStyle/>
          <a:p>
            <a:r>
              <a:rPr lang="en-US" altLang="zh-CN" dirty="0">
                <a:sym typeface="+mn-lt"/>
              </a:rPr>
              <a:t>03</a:t>
            </a:r>
            <a:endParaRPr lang="zh-CN" altLang="en-US" dirty="0">
              <a:sym typeface="+mn-lt"/>
            </a:endParaRPr>
          </a:p>
        </p:txBody>
      </p:sp>
      <p:sp>
        <p:nvSpPr>
          <p:cNvPr id="3" name="文本占位符 2">
            <a:extLst>
              <a:ext uri="{FF2B5EF4-FFF2-40B4-BE49-F238E27FC236}">
                <a16:creationId xmlns:a16="http://schemas.microsoft.com/office/drawing/2014/main" id="{92BA4BAA-11D1-ABC1-5281-FFD79148A1ED}"/>
              </a:ext>
            </a:extLst>
          </p:cNvPr>
          <p:cNvSpPr>
            <a:spLocks noGrp="1"/>
          </p:cNvSpPr>
          <p:nvPr>
            <p:ph type="body" sz="quarter" idx="11"/>
          </p:nvPr>
        </p:nvSpPr>
        <p:spPr/>
        <p:txBody>
          <a:bodyPr/>
          <a:lstStyle/>
          <a:p>
            <a:r>
              <a:rPr lang="zh-CN" altLang="en-US" dirty="0">
                <a:sym typeface="+mn-lt"/>
              </a:rPr>
              <a:t>用户画像</a:t>
            </a:r>
          </a:p>
        </p:txBody>
      </p:sp>
      <p:sp>
        <p:nvSpPr>
          <p:cNvPr id="4" name="文本占位符 3">
            <a:extLst>
              <a:ext uri="{FF2B5EF4-FFF2-40B4-BE49-F238E27FC236}">
                <a16:creationId xmlns:a16="http://schemas.microsoft.com/office/drawing/2014/main" id="{E3AEE53F-567C-53C2-6AFE-6583E0FA183F}"/>
              </a:ext>
            </a:extLst>
          </p:cNvPr>
          <p:cNvSpPr>
            <a:spLocks noGrp="1"/>
          </p:cNvSpPr>
          <p:nvPr>
            <p:ph type="body" sz="quarter" idx="12"/>
          </p:nvPr>
        </p:nvSpPr>
        <p:spPr/>
        <p:txBody>
          <a:bodyPr/>
          <a:lstStyle/>
          <a:p>
            <a:r>
              <a:rPr lang="en-US" altLang="zh-CN" dirty="0">
                <a:sym typeface="+mn-lt"/>
              </a:rPr>
              <a:t>THE THIRD</a:t>
            </a:r>
            <a:endParaRPr lang="zh-CN" altLang="en-US" dirty="0">
              <a:sym typeface="+mn-lt"/>
            </a:endParaRPr>
          </a:p>
        </p:txBody>
      </p:sp>
    </p:spTree>
    <p:extLst>
      <p:ext uri="{BB962C8B-B14F-4D97-AF65-F5344CB8AC3E}">
        <p14:creationId xmlns:p14="http://schemas.microsoft.com/office/powerpoint/2010/main" val="3488874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椭圆 39">
            <a:extLst>
              <a:ext uri="{FF2B5EF4-FFF2-40B4-BE49-F238E27FC236}">
                <a16:creationId xmlns:a16="http://schemas.microsoft.com/office/drawing/2014/main" id="{0276338C-6E01-0B34-421E-CA4D5370F9B3}"/>
              </a:ext>
            </a:extLst>
          </p:cNvPr>
          <p:cNvSpPr/>
          <p:nvPr/>
        </p:nvSpPr>
        <p:spPr>
          <a:xfrm>
            <a:off x="3434798" y="1845236"/>
            <a:ext cx="847234" cy="847234"/>
          </a:xfrm>
          <a:prstGeom prst="ellipse">
            <a:avLst/>
          </a:prstGeom>
          <a:gradFill flip="none" rotWithShape="1">
            <a:gsLst>
              <a:gs pos="0">
                <a:schemeClr val="accent1">
                  <a:lumMod val="20000"/>
                  <a:lumOff val="80000"/>
                </a:schemeClr>
              </a:gs>
              <a:gs pos="89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2" name="图片 41">
            <a:extLst>
              <a:ext uri="{FF2B5EF4-FFF2-40B4-BE49-F238E27FC236}">
                <a16:creationId xmlns:a16="http://schemas.microsoft.com/office/drawing/2014/main" id="{102C6493-A918-39F7-BF5C-4E942CFDE8EA}"/>
              </a:ext>
            </a:extLst>
          </p:cNvPr>
          <p:cNvPicPr>
            <a:picLocks noChangeAspect="1"/>
          </p:cNvPicPr>
          <p:nvPr/>
        </p:nvPicPr>
        <p:blipFill rotWithShape="1">
          <a:blip r:embed="rId2" cstate="print">
            <a:duotone>
              <a:prstClr val="black"/>
              <a:schemeClr val="accent3">
                <a:tint val="45000"/>
                <a:satMod val="400000"/>
              </a:schemeClr>
            </a:duotone>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24352" y="2781270"/>
            <a:ext cx="12240703" cy="4076730"/>
          </a:xfrm>
          <a:custGeom>
            <a:avLst/>
            <a:gdLst>
              <a:gd name="connsiteX0" fmla="*/ 0 w 12240703"/>
              <a:gd name="connsiteY0" fmla="*/ 0 h 4076730"/>
              <a:gd name="connsiteX1" fmla="*/ 12240703 w 12240703"/>
              <a:gd name="connsiteY1" fmla="*/ 0 h 4076730"/>
              <a:gd name="connsiteX2" fmla="*/ 12240703 w 12240703"/>
              <a:gd name="connsiteY2" fmla="*/ 4076730 h 4076730"/>
              <a:gd name="connsiteX3" fmla="*/ 0 w 12240703"/>
              <a:gd name="connsiteY3" fmla="*/ 4076730 h 4076730"/>
            </a:gdLst>
            <a:ahLst/>
            <a:cxnLst>
              <a:cxn ang="0">
                <a:pos x="connsiteX0" y="connsiteY0"/>
              </a:cxn>
              <a:cxn ang="0">
                <a:pos x="connsiteX1" y="connsiteY1"/>
              </a:cxn>
              <a:cxn ang="0">
                <a:pos x="connsiteX2" y="connsiteY2"/>
              </a:cxn>
              <a:cxn ang="0">
                <a:pos x="connsiteX3" y="connsiteY3"/>
              </a:cxn>
            </a:cxnLst>
            <a:rect l="l" t="t" r="r" b="b"/>
            <a:pathLst>
              <a:path w="12240703" h="4076730">
                <a:moveTo>
                  <a:pt x="0" y="0"/>
                </a:moveTo>
                <a:lnTo>
                  <a:pt x="12240703" y="0"/>
                </a:lnTo>
                <a:lnTo>
                  <a:pt x="12240703" y="4076730"/>
                </a:lnTo>
                <a:lnTo>
                  <a:pt x="0" y="4076730"/>
                </a:lnTo>
                <a:close/>
              </a:path>
            </a:pathLst>
          </a:custGeom>
        </p:spPr>
      </p:pic>
      <p:sp>
        <p:nvSpPr>
          <p:cNvPr id="44" name="椭圆 43">
            <a:extLst>
              <a:ext uri="{FF2B5EF4-FFF2-40B4-BE49-F238E27FC236}">
                <a16:creationId xmlns:a16="http://schemas.microsoft.com/office/drawing/2014/main" id="{5CB10A2D-8AF3-725F-A6BE-995F8F04356B}"/>
              </a:ext>
            </a:extLst>
          </p:cNvPr>
          <p:cNvSpPr/>
          <p:nvPr/>
        </p:nvSpPr>
        <p:spPr>
          <a:xfrm>
            <a:off x="2366895" y="413565"/>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椭圆 44">
            <a:extLst>
              <a:ext uri="{FF2B5EF4-FFF2-40B4-BE49-F238E27FC236}">
                <a16:creationId xmlns:a16="http://schemas.microsoft.com/office/drawing/2014/main" id="{B28DAFBC-09E3-59C3-6C0E-73BEB383EC4F}"/>
              </a:ext>
            </a:extLst>
          </p:cNvPr>
          <p:cNvSpPr/>
          <p:nvPr/>
        </p:nvSpPr>
        <p:spPr>
          <a:xfrm>
            <a:off x="2410383" y="458614"/>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a:extLst>
              <a:ext uri="{FF2B5EF4-FFF2-40B4-BE49-F238E27FC236}">
                <a16:creationId xmlns:a16="http://schemas.microsoft.com/office/drawing/2014/main" id="{28A42250-236B-AD92-A218-30CE6F38EC59}"/>
              </a:ext>
            </a:extLst>
          </p:cNvPr>
          <p:cNvSpPr txBox="1"/>
          <p:nvPr/>
        </p:nvSpPr>
        <p:spPr>
          <a:xfrm>
            <a:off x="1287992" y="4979643"/>
            <a:ext cx="1754716" cy="614720"/>
          </a:xfrm>
          <a:prstGeom prst="rect">
            <a:avLst/>
          </a:prstGeom>
          <a:noFill/>
        </p:spPr>
        <p:txBody>
          <a:bodyPr wrap="square" rtlCol="0">
            <a:noAutofit/>
          </a:bodyPr>
          <a:lstStyle/>
          <a:p>
            <a:pPr>
              <a:lnSpc>
                <a:spcPct val="125000"/>
              </a:lnSpc>
            </a:pPr>
            <a:r>
              <a:rPr lang="zh-CN" altLang="en-US" sz="1400" dirty="0">
                <a:solidFill>
                  <a:schemeClr val="accent5">
                    <a:lumMod val="50000"/>
                  </a:schemeClr>
                </a:solidFill>
                <a:cs typeface="+mn-ea"/>
                <a:sym typeface="+mn-lt"/>
              </a:rPr>
              <a:t>就今年而言，职场女性客户增速如上。</a:t>
            </a:r>
          </a:p>
        </p:txBody>
      </p:sp>
      <p:sp>
        <p:nvSpPr>
          <p:cNvPr id="7" name="椭圆 6">
            <a:extLst>
              <a:ext uri="{FF2B5EF4-FFF2-40B4-BE49-F238E27FC236}">
                <a16:creationId xmlns:a16="http://schemas.microsoft.com/office/drawing/2014/main" id="{090C4495-0F91-57A0-4158-83D77D02FD02}"/>
              </a:ext>
            </a:extLst>
          </p:cNvPr>
          <p:cNvSpPr/>
          <p:nvPr/>
        </p:nvSpPr>
        <p:spPr>
          <a:xfrm>
            <a:off x="978693" y="1719965"/>
            <a:ext cx="2373314" cy="2373314"/>
          </a:xfrm>
          <a:prstGeom prst="ellipse">
            <a:avLst/>
          </a:prstGeom>
          <a:noFill/>
          <a:ln w="28575">
            <a:gradFill>
              <a:gsLst>
                <a:gs pos="0">
                  <a:schemeClr val="accent5">
                    <a:lumMod val="60000"/>
                    <a:lumOff val="40000"/>
                  </a:schemeClr>
                </a:gs>
                <a:gs pos="100000">
                  <a:schemeClr val="accent4">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a:extLst>
              <a:ext uri="{FF2B5EF4-FFF2-40B4-BE49-F238E27FC236}">
                <a16:creationId xmlns:a16="http://schemas.microsoft.com/office/drawing/2014/main" id="{42312C60-96D3-A06E-B10A-BA3B079C53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17600" y="1841500"/>
            <a:ext cx="2095500" cy="2095500"/>
          </a:xfrm>
          <a:custGeom>
            <a:avLst/>
            <a:gdLst>
              <a:gd name="connsiteX0" fmla="*/ 1047750 w 2095500"/>
              <a:gd name="connsiteY0" fmla="*/ 0 h 2095500"/>
              <a:gd name="connsiteX1" fmla="*/ 2095500 w 2095500"/>
              <a:gd name="connsiteY1" fmla="*/ 1047750 h 2095500"/>
              <a:gd name="connsiteX2" fmla="*/ 1047750 w 2095500"/>
              <a:gd name="connsiteY2" fmla="*/ 2095500 h 2095500"/>
              <a:gd name="connsiteX3" fmla="*/ 0 w 2095500"/>
              <a:gd name="connsiteY3" fmla="*/ 1047750 h 2095500"/>
              <a:gd name="connsiteX4" fmla="*/ 1047750 w 2095500"/>
              <a:gd name="connsiteY4" fmla="*/ 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2095500">
                <a:moveTo>
                  <a:pt x="1047750" y="0"/>
                </a:moveTo>
                <a:cubicBezTo>
                  <a:pt x="1626406" y="0"/>
                  <a:pt x="2095500" y="469094"/>
                  <a:pt x="2095500" y="1047750"/>
                </a:cubicBezTo>
                <a:cubicBezTo>
                  <a:pt x="2095500" y="1626406"/>
                  <a:pt x="1626406" y="2095500"/>
                  <a:pt x="1047750" y="2095500"/>
                </a:cubicBezTo>
                <a:cubicBezTo>
                  <a:pt x="469094" y="2095500"/>
                  <a:pt x="0" y="1626406"/>
                  <a:pt x="0" y="1047750"/>
                </a:cubicBezTo>
                <a:cubicBezTo>
                  <a:pt x="0" y="469094"/>
                  <a:pt x="469094" y="0"/>
                  <a:pt x="1047750" y="0"/>
                </a:cubicBezTo>
                <a:close/>
              </a:path>
            </a:pathLst>
          </a:custGeom>
        </p:spPr>
      </p:pic>
      <p:pic>
        <p:nvPicPr>
          <p:cNvPr id="10" name="图片 9">
            <a:extLst>
              <a:ext uri="{FF2B5EF4-FFF2-40B4-BE49-F238E27FC236}">
                <a16:creationId xmlns:a16="http://schemas.microsoft.com/office/drawing/2014/main" id="{2C0F6D64-AB0D-19AC-F262-EC2DA5466C0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375400" y="1858872"/>
            <a:ext cx="2095500" cy="2095500"/>
          </a:xfrm>
          <a:custGeom>
            <a:avLst/>
            <a:gdLst>
              <a:gd name="connsiteX0" fmla="*/ 1047750 w 2095500"/>
              <a:gd name="connsiteY0" fmla="*/ 0 h 2095500"/>
              <a:gd name="connsiteX1" fmla="*/ 2095500 w 2095500"/>
              <a:gd name="connsiteY1" fmla="*/ 1047750 h 2095500"/>
              <a:gd name="connsiteX2" fmla="*/ 1047750 w 2095500"/>
              <a:gd name="connsiteY2" fmla="*/ 2095500 h 2095500"/>
              <a:gd name="connsiteX3" fmla="*/ 0 w 2095500"/>
              <a:gd name="connsiteY3" fmla="*/ 1047750 h 2095500"/>
              <a:gd name="connsiteX4" fmla="*/ 1047750 w 2095500"/>
              <a:gd name="connsiteY4" fmla="*/ 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2095500">
                <a:moveTo>
                  <a:pt x="1047750" y="0"/>
                </a:moveTo>
                <a:cubicBezTo>
                  <a:pt x="1626406" y="0"/>
                  <a:pt x="2095500" y="469094"/>
                  <a:pt x="2095500" y="1047750"/>
                </a:cubicBezTo>
                <a:cubicBezTo>
                  <a:pt x="2095500" y="1626406"/>
                  <a:pt x="1626406" y="2095500"/>
                  <a:pt x="1047750" y="2095500"/>
                </a:cubicBezTo>
                <a:cubicBezTo>
                  <a:pt x="469094" y="2095500"/>
                  <a:pt x="0" y="1626406"/>
                  <a:pt x="0" y="1047750"/>
                </a:cubicBezTo>
                <a:cubicBezTo>
                  <a:pt x="0" y="469094"/>
                  <a:pt x="469094" y="0"/>
                  <a:pt x="1047750" y="0"/>
                </a:cubicBezTo>
                <a:close/>
              </a:path>
            </a:pathLst>
          </a:custGeom>
        </p:spPr>
      </p:pic>
      <p:pic>
        <p:nvPicPr>
          <p:cNvPr id="11" name="图片 10">
            <a:extLst>
              <a:ext uri="{FF2B5EF4-FFF2-40B4-BE49-F238E27FC236}">
                <a16:creationId xmlns:a16="http://schemas.microsoft.com/office/drawing/2014/main" id="{9483545F-764F-9D0C-3F9C-3450CA20C47D}"/>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004300" y="1894148"/>
            <a:ext cx="2095500" cy="2061279"/>
          </a:xfrm>
          <a:custGeom>
            <a:avLst/>
            <a:gdLst>
              <a:gd name="connsiteX0" fmla="*/ 1047750 w 2095500"/>
              <a:gd name="connsiteY0" fmla="*/ 0 h 2061279"/>
              <a:gd name="connsiteX1" fmla="*/ 2095500 w 2095500"/>
              <a:gd name="connsiteY1" fmla="*/ 1047750 h 2061279"/>
              <a:gd name="connsiteX2" fmla="*/ 1359319 w 2095500"/>
              <a:gd name="connsiteY2" fmla="*/ 2048395 h 2061279"/>
              <a:gd name="connsiteX3" fmla="*/ 1309212 w 2095500"/>
              <a:gd name="connsiteY3" fmla="*/ 2061279 h 2061279"/>
              <a:gd name="connsiteX4" fmla="*/ 786288 w 2095500"/>
              <a:gd name="connsiteY4" fmla="*/ 2061279 h 2061279"/>
              <a:gd name="connsiteX5" fmla="*/ 736181 w 2095500"/>
              <a:gd name="connsiteY5" fmla="*/ 2048395 h 2061279"/>
              <a:gd name="connsiteX6" fmla="*/ 0 w 2095500"/>
              <a:gd name="connsiteY6" fmla="*/ 1047750 h 2061279"/>
              <a:gd name="connsiteX7" fmla="*/ 1047750 w 2095500"/>
              <a:gd name="connsiteY7" fmla="*/ 0 h 206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00" h="2061279">
                <a:moveTo>
                  <a:pt x="1047750" y="0"/>
                </a:moveTo>
                <a:cubicBezTo>
                  <a:pt x="1626406" y="0"/>
                  <a:pt x="2095500" y="469094"/>
                  <a:pt x="2095500" y="1047750"/>
                </a:cubicBezTo>
                <a:cubicBezTo>
                  <a:pt x="2095500" y="1517908"/>
                  <a:pt x="1785825" y="1915738"/>
                  <a:pt x="1359319" y="2048395"/>
                </a:cubicBezTo>
                <a:lnTo>
                  <a:pt x="1309212" y="2061279"/>
                </a:lnTo>
                <a:lnTo>
                  <a:pt x="786288" y="2061279"/>
                </a:lnTo>
                <a:lnTo>
                  <a:pt x="736181" y="2048395"/>
                </a:lnTo>
                <a:cubicBezTo>
                  <a:pt x="309675" y="1915738"/>
                  <a:pt x="0" y="1517908"/>
                  <a:pt x="0" y="1047750"/>
                </a:cubicBezTo>
                <a:cubicBezTo>
                  <a:pt x="0" y="469094"/>
                  <a:pt x="469094" y="0"/>
                  <a:pt x="1047750" y="0"/>
                </a:cubicBezTo>
                <a:close/>
              </a:path>
            </a:pathLst>
          </a:custGeom>
        </p:spPr>
      </p:pic>
      <p:pic>
        <p:nvPicPr>
          <p:cNvPr id="12" name="图片 11">
            <a:extLst>
              <a:ext uri="{FF2B5EF4-FFF2-40B4-BE49-F238E27FC236}">
                <a16:creationId xmlns:a16="http://schemas.microsoft.com/office/drawing/2014/main" id="{0D8647DF-A095-5270-EFEF-07FA1E85DEBD}"/>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3746500" y="1841500"/>
            <a:ext cx="2095500" cy="2095500"/>
          </a:xfrm>
          <a:custGeom>
            <a:avLst/>
            <a:gdLst>
              <a:gd name="connsiteX0" fmla="*/ 1047750 w 2095500"/>
              <a:gd name="connsiteY0" fmla="*/ 0 h 2095500"/>
              <a:gd name="connsiteX1" fmla="*/ 2095500 w 2095500"/>
              <a:gd name="connsiteY1" fmla="*/ 1047750 h 2095500"/>
              <a:gd name="connsiteX2" fmla="*/ 1047750 w 2095500"/>
              <a:gd name="connsiteY2" fmla="*/ 2095500 h 2095500"/>
              <a:gd name="connsiteX3" fmla="*/ 0 w 2095500"/>
              <a:gd name="connsiteY3" fmla="*/ 1047750 h 2095500"/>
              <a:gd name="connsiteX4" fmla="*/ 1047750 w 2095500"/>
              <a:gd name="connsiteY4" fmla="*/ 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2095500">
                <a:moveTo>
                  <a:pt x="1047750" y="0"/>
                </a:moveTo>
                <a:cubicBezTo>
                  <a:pt x="1626406" y="0"/>
                  <a:pt x="2095500" y="469094"/>
                  <a:pt x="2095500" y="1047750"/>
                </a:cubicBezTo>
                <a:cubicBezTo>
                  <a:pt x="2095500" y="1626406"/>
                  <a:pt x="1626406" y="2095500"/>
                  <a:pt x="1047750" y="2095500"/>
                </a:cubicBezTo>
                <a:cubicBezTo>
                  <a:pt x="469094" y="2095500"/>
                  <a:pt x="0" y="1626406"/>
                  <a:pt x="0" y="1047750"/>
                </a:cubicBezTo>
                <a:cubicBezTo>
                  <a:pt x="0" y="469094"/>
                  <a:pt x="469094" y="0"/>
                  <a:pt x="1047750" y="0"/>
                </a:cubicBezTo>
                <a:close/>
              </a:path>
            </a:pathLst>
          </a:custGeom>
        </p:spPr>
      </p:pic>
      <p:sp>
        <p:nvSpPr>
          <p:cNvPr id="13" name="椭圆 12">
            <a:extLst>
              <a:ext uri="{FF2B5EF4-FFF2-40B4-BE49-F238E27FC236}">
                <a16:creationId xmlns:a16="http://schemas.microsoft.com/office/drawing/2014/main" id="{71FF702D-387D-E4FC-EE08-3849B5BE1292}"/>
              </a:ext>
            </a:extLst>
          </p:cNvPr>
          <p:cNvSpPr/>
          <p:nvPr/>
        </p:nvSpPr>
        <p:spPr>
          <a:xfrm>
            <a:off x="3607593" y="1719965"/>
            <a:ext cx="2373314" cy="2373314"/>
          </a:xfrm>
          <a:prstGeom prst="ellipse">
            <a:avLst/>
          </a:prstGeom>
          <a:noFill/>
          <a:ln w="28575">
            <a:gradFill>
              <a:gsLst>
                <a:gs pos="0">
                  <a:schemeClr val="accent5">
                    <a:lumMod val="60000"/>
                    <a:lumOff val="40000"/>
                  </a:schemeClr>
                </a:gs>
                <a:gs pos="100000">
                  <a:schemeClr val="accent4">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椭圆 13">
            <a:extLst>
              <a:ext uri="{FF2B5EF4-FFF2-40B4-BE49-F238E27FC236}">
                <a16:creationId xmlns:a16="http://schemas.microsoft.com/office/drawing/2014/main" id="{8064299F-79B6-C36D-72CA-7A5E4DAA7BB9}"/>
              </a:ext>
            </a:extLst>
          </p:cNvPr>
          <p:cNvSpPr/>
          <p:nvPr/>
        </p:nvSpPr>
        <p:spPr>
          <a:xfrm>
            <a:off x="6236493" y="1719965"/>
            <a:ext cx="2373314" cy="2373314"/>
          </a:xfrm>
          <a:prstGeom prst="ellipse">
            <a:avLst/>
          </a:prstGeom>
          <a:noFill/>
          <a:ln w="28575">
            <a:gradFill>
              <a:gsLst>
                <a:gs pos="0">
                  <a:schemeClr val="accent5">
                    <a:lumMod val="60000"/>
                    <a:lumOff val="40000"/>
                  </a:schemeClr>
                </a:gs>
                <a:gs pos="100000">
                  <a:schemeClr val="accent4">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4">
            <a:extLst>
              <a:ext uri="{FF2B5EF4-FFF2-40B4-BE49-F238E27FC236}">
                <a16:creationId xmlns:a16="http://schemas.microsoft.com/office/drawing/2014/main" id="{95F7B9AA-965D-77E5-90D1-EEB8E669A5D9}"/>
              </a:ext>
            </a:extLst>
          </p:cNvPr>
          <p:cNvSpPr/>
          <p:nvPr/>
        </p:nvSpPr>
        <p:spPr>
          <a:xfrm>
            <a:off x="8865393" y="1738130"/>
            <a:ext cx="2373314" cy="2373314"/>
          </a:xfrm>
          <a:prstGeom prst="ellipse">
            <a:avLst/>
          </a:prstGeom>
          <a:noFill/>
          <a:ln w="28575">
            <a:gradFill>
              <a:gsLst>
                <a:gs pos="0">
                  <a:schemeClr val="accent5">
                    <a:lumMod val="60000"/>
                    <a:lumOff val="40000"/>
                  </a:schemeClr>
                </a:gs>
                <a:gs pos="100000">
                  <a:schemeClr val="accent4">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17">
            <a:extLst>
              <a:ext uri="{FF2B5EF4-FFF2-40B4-BE49-F238E27FC236}">
                <a16:creationId xmlns:a16="http://schemas.microsoft.com/office/drawing/2014/main" id="{2D575EB6-BD86-03A1-83C2-302C5543F21E}"/>
              </a:ext>
            </a:extLst>
          </p:cNvPr>
          <p:cNvSpPr txBox="1"/>
          <p:nvPr/>
        </p:nvSpPr>
        <p:spPr>
          <a:xfrm>
            <a:off x="6982807" y="4460294"/>
            <a:ext cx="936408" cy="523220"/>
          </a:xfrm>
          <a:prstGeom prst="rect">
            <a:avLst/>
          </a:prstGeom>
          <a:noFill/>
        </p:spPr>
        <p:txBody>
          <a:bodyPr wrap="square" rtlCol="0">
            <a:noAutofit/>
          </a:bodyPr>
          <a:lstStyle/>
          <a:p>
            <a:r>
              <a:rPr lang="en-US" altLang="zh-CN" sz="2800" dirty="0">
                <a:solidFill>
                  <a:schemeClr val="accent5">
                    <a:lumMod val="50000"/>
                  </a:schemeClr>
                </a:solidFill>
                <a:cs typeface="+mn-ea"/>
                <a:sym typeface="+mn-lt"/>
              </a:rPr>
              <a:t>33%</a:t>
            </a:r>
            <a:endParaRPr lang="zh-CN" altLang="en-US" sz="2800" dirty="0">
              <a:solidFill>
                <a:schemeClr val="accent5">
                  <a:lumMod val="50000"/>
                </a:schemeClr>
              </a:solidFill>
              <a:cs typeface="+mn-ea"/>
              <a:sym typeface="+mn-lt"/>
            </a:endParaRPr>
          </a:p>
        </p:txBody>
      </p:sp>
      <p:sp>
        <p:nvSpPr>
          <p:cNvPr id="19" name="文本框 18">
            <a:extLst>
              <a:ext uri="{FF2B5EF4-FFF2-40B4-BE49-F238E27FC236}">
                <a16:creationId xmlns:a16="http://schemas.microsoft.com/office/drawing/2014/main" id="{4FCC769A-3B9F-9AE1-5F55-A9046FDDAB97}"/>
              </a:ext>
            </a:extLst>
          </p:cNvPr>
          <p:cNvSpPr txBox="1"/>
          <p:nvPr/>
        </p:nvSpPr>
        <p:spPr>
          <a:xfrm>
            <a:off x="6684962" y="4972103"/>
            <a:ext cx="1636658" cy="611578"/>
          </a:xfrm>
          <a:prstGeom prst="rect">
            <a:avLst/>
          </a:prstGeom>
          <a:noFill/>
        </p:spPr>
        <p:txBody>
          <a:bodyPr wrap="square" rtlCol="0">
            <a:noAutofit/>
          </a:bodyPr>
          <a:lstStyle/>
          <a:p>
            <a:pPr>
              <a:lnSpc>
                <a:spcPct val="125000"/>
              </a:lnSpc>
            </a:pPr>
            <a:r>
              <a:rPr lang="zh-CN" altLang="en-US" sz="1400" dirty="0">
                <a:solidFill>
                  <a:schemeClr val="accent5">
                    <a:lumMod val="50000"/>
                  </a:schemeClr>
                </a:solidFill>
                <a:cs typeface="+mn-ea"/>
                <a:sym typeface="+mn-lt"/>
              </a:rPr>
              <a:t>近三成运动客户为男性。</a:t>
            </a:r>
          </a:p>
        </p:txBody>
      </p:sp>
      <p:sp>
        <p:nvSpPr>
          <p:cNvPr id="21" name="文本框 20">
            <a:extLst>
              <a:ext uri="{FF2B5EF4-FFF2-40B4-BE49-F238E27FC236}">
                <a16:creationId xmlns:a16="http://schemas.microsoft.com/office/drawing/2014/main" id="{C905F878-9044-4DD5-28F8-75BE7A7E1A72}"/>
              </a:ext>
            </a:extLst>
          </p:cNvPr>
          <p:cNvSpPr txBox="1"/>
          <p:nvPr/>
        </p:nvSpPr>
        <p:spPr>
          <a:xfrm>
            <a:off x="9446416" y="4944912"/>
            <a:ext cx="1542633" cy="611578"/>
          </a:xfrm>
          <a:prstGeom prst="rect">
            <a:avLst/>
          </a:prstGeom>
          <a:noFill/>
        </p:spPr>
        <p:txBody>
          <a:bodyPr wrap="square" rtlCol="0">
            <a:noAutofit/>
          </a:bodyPr>
          <a:lstStyle/>
          <a:p>
            <a:pPr>
              <a:lnSpc>
                <a:spcPct val="125000"/>
              </a:lnSpc>
            </a:pPr>
            <a:r>
              <a:rPr lang="zh-CN" altLang="en-US" sz="1400" dirty="0">
                <a:solidFill>
                  <a:schemeClr val="accent5">
                    <a:lumMod val="50000"/>
                  </a:schemeClr>
                </a:solidFill>
                <a:cs typeface="+mn-ea"/>
                <a:sym typeface="+mn-lt"/>
              </a:rPr>
              <a:t>近七成运动客户为女性。</a:t>
            </a:r>
          </a:p>
        </p:txBody>
      </p:sp>
      <p:sp>
        <p:nvSpPr>
          <p:cNvPr id="22" name="椭圆 21">
            <a:extLst>
              <a:ext uri="{FF2B5EF4-FFF2-40B4-BE49-F238E27FC236}">
                <a16:creationId xmlns:a16="http://schemas.microsoft.com/office/drawing/2014/main" id="{A646C8F6-3A9B-EB1C-A0A4-D144FA07252D}"/>
              </a:ext>
            </a:extLst>
          </p:cNvPr>
          <p:cNvSpPr/>
          <p:nvPr/>
        </p:nvSpPr>
        <p:spPr>
          <a:xfrm>
            <a:off x="4457068" y="3751602"/>
            <a:ext cx="614038" cy="61403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22">
            <a:extLst>
              <a:ext uri="{FF2B5EF4-FFF2-40B4-BE49-F238E27FC236}">
                <a16:creationId xmlns:a16="http://schemas.microsoft.com/office/drawing/2014/main" id="{57284315-150E-1467-7347-02166D4CF7C1}"/>
              </a:ext>
            </a:extLst>
          </p:cNvPr>
          <p:cNvSpPr/>
          <p:nvPr/>
        </p:nvSpPr>
        <p:spPr>
          <a:xfrm>
            <a:off x="4510985" y="3805518"/>
            <a:ext cx="506206" cy="506206"/>
          </a:xfrm>
          <a:prstGeom prst="ellipse">
            <a:avLst/>
          </a:prstGeom>
          <a:gradFill flip="none" rotWithShape="1">
            <a:gsLst>
              <a:gs pos="0">
                <a:schemeClr val="accent4">
                  <a:lumMod val="60000"/>
                  <a:lumOff val="40000"/>
                </a:schemeClr>
              </a:gs>
              <a:gs pos="73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4" name="图形 23">
            <a:extLst>
              <a:ext uri="{FF2B5EF4-FFF2-40B4-BE49-F238E27FC236}">
                <a16:creationId xmlns:a16="http://schemas.microsoft.com/office/drawing/2014/main" id="{A56C4FE2-9A9E-E5D0-2C0C-2067371A4128}"/>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566483" y="3849942"/>
            <a:ext cx="395210" cy="395210"/>
          </a:xfrm>
          <a:prstGeom prst="rect">
            <a:avLst/>
          </a:prstGeom>
        </p:spPr>
      </p:pic>
      <p:sp>
        <p:nvSpPr>
          <p:cNvPr id="25" name="椭圆 24">
            <a:extLst>
              <a:ext uri="{FF2B5EF4-FFF2-40B4-BE49-F238E27FC236}">
                <a16:creationId xmlns:a16="http://schemas.microsoft.com/office/drawing/2014/main" id="{31EC598A-5BCC-3621-CF6B-CC02C65B4FFE}"/>
              </a:ext>
            </a:extLst>
          </p:cNvPr>
          <p:cNvSpPr/>
          <p:nvPr/>
        </p:nvSpPr>
        <p:spPr>
          <a:xfrm>
            <a:off x="1828168" y="3730134"/>
            <a:ext cx="614038" cy="61403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椭圆 25">
            <a:extLst>
              <a:ext uri="{FF2B5EF4-FFF2-40B4-BE49-F238E27FC236}">
                <a16:creationId xmlns:a16="http://schemas.microsoft.com/office/drawing/2014/main" id="{D2084891-967F-BA38-75BE-DB7969B6A39D}"/>
              </a:ext>
            </a:extLst>
          </p:cNvPr>
          <p:cNvSpPr/>
          <p:nvPr/>
        </p:nvSpPr>
        <p:spPr>
          <a:xfrm>
            <a:off x="1882085" y="3784050"/>
            <a:ext cx="506206" cy="506206"/>
          </a:xfrm>
          <a:prstGeom prst="ellipse">
            <a:avLst/>
          </a:prstGeom>
          <a:gradFill flip="none" rotWithShape="1">
            <a:gsLst>
              <a:gs pos="0">
                <a:schemeClr val="accent4">
                  <a:lumMod val="60000"/>
                  <a:lumOff val="40000"/>
                </a:schemeClr>
              </a:gs>
              <a:gs pos="73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7" name="图形 26">
            <a:extLst>
              <a:ext uri="{FF2B5EF4-FFF2-40B4-BE49-F238E27FC236}">
                <a16:creationId xmlns:a16="http://schemas.microsoft.com/office/drawing/2014/main" id="{344332BC-812F-710F-3556-FD5F62017E1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37583" y="3828474"/>
            <a:ext cx="395210" cy="395210"/>
          </a:xfrm>
          <a:prstGeom prst="rect">
            <a:avLst/>
          </a:prstGeom>
        </p:spPr>
      </p:pic>
      <p:sp>
        <p:nvSpPr>
          <p:cNvPr id="28" name="椭圆 27">
            <a:extLst>
              <a:ext uri="{FF2B5EF4-FFF2-40B4-BE49-F238E27FC236}">
                <a16:creationId xmlns:a16="http://schemas.microsoft.com/office/drawing/2014/main" id="{016532D4-33DA-C2F7-3EDB-444B6CBA3C1D}"/>
              </a:ext>
            </a:extLst>
          </p:cNvPr>
          <p:cNvSpPr/>
          <p:nvPr/>
        </p:nvSpPr>
        <p:spPr>
          <a:xfrm>
            <a:off x="7144950" y="3749258"/>
            <a:ext cx="614038" cy="61403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椭圆 28">
            <a:extLst>
              <a:ext uri="{FF2B5EF4-FFF2-40B4-BE49-F238E27FC236}">
                <a16:creationId xmlns:a16="http://schemas.microsoft.com/office/drawing/2014/main" id="{492342F9-4A1E-B9F5-7B7B-18ECB55663ED}"/>
              </a:ext>
            </a:extLst>
          </p:cNvPr>
          <p:cNvSpPr/>
          <p:nvPr/>
        </p:nvSpPr>
        <p:spPr>
          <a:xfrm>
            <a:off x="7198867" y="3803174"/>
            <a:ext cx="506206" cy="506206"/>
          </a:xfrm>
          <a:prstGeom prst="ellipse">
            <a:avLst/>
          </a:prstGeom>
          <a:gradFill flip="none" rotWithShape="1">
            <a:gsLst>
              <a:gs pos="0">
                <a:schemeClr val="accent4">
                  <a:lumMod val="60000"/>
                  <a:lumOff val="40000"/>
                </a:schemeClr>
              </a:gs>
              <a:gs pos="73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0" name="图形 29">
            <a:extLst>
              <a:ext uri="{FF2B5EF4-FFF2-40B4-BE49-F238E27FC236}">
                <a16:creationId xmlns:a16="http://schemas.microsoft.com/office/drawing/2014/main" id="{71690EF3-77AC-05E8-88B7-33D555BE5E4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54365" y="3847598"/>
            <a:ext cx="395210" cy="395210"/>
          </a:xfrm>
          <a:prstGeom prst="rect">
            <a:avLst/>
          </a:prstGeom>
        </p:spPr>
      </p:pic>
      <p:sp>
        <p:nvSpPr>
          <p:cNvPr id="31" name="椭圆 30">
            <a:extLst>
              <a:ext uri="{FF2B5EF4-FFF2-40B4-BE49-F238E27FC236}">
                <a16:creationId xmlns:a16="http://schemas.microsoft.com/office/drawing/2014/main" id="{F933E17E-4350-182C-744E-E2BA7DC327A8}"/>
              </a:ext>
            </a:extLst>
          </p:cNvPr>
          <p:cNvSpPr/>
          <p:nvPr/>
        </p:nvSpPr>
        <p:spPr>
          <a:xfrm>
            <a:off x="9739552" y="3749258"/>
            <a:ext cx="614038" cy="61403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椭圆 31">
            <a:extLst>
              <a:ext uri="{FF2B5EF4-FFF2-40B4-BE49-F238E27FC236}">
                <a16:creationId xmlns:a16="http://schemas.microsoft.com/office/drawing/2014/main" id="{E17E9472-4244-AAF5-FB1B-26052DD9C9F1}"/>
              </a:ext>
            </a:extLst>
          </p:cNvPr>
          <p:cNvSpPr/>
          <p:nvPr/>
        </p:nvSpPr>
        <p:spPr>
          <a:xfrm>
            <a:off x="9793469" y="3803174"/>
            <a:ext cx="506206" cy="506206"/>
          </a:xfrm>
          <a:prstGeom prst="ellipse">
            <a:avLst/>
          </a:prstGeom>
          <a:gradFill flip="none" rotWithShape="1">
            <a:gsLst>
              <a:gs pos="0">
                <a:schemeClr val="accent4">
                  <a:lumMod val="60000"/>
                  <a:lumOff val="40000"/>
                </a:schemeClr>
              </a:gs>
              <a:gs pos="73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3" name="图形 32">
            <a:extLst>
              <a:ext uri="{FF2B5EF4-FFF2-40B4-BE49-F238E27FC236}">
                <a16:creationId xmlns:a16="http://schemas.microsoft.com/office/drawing/2014/main" id="{09550782-8655-99FE-A433-0408FCCBC4B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848967" y="3847598"/>
            <a:ext cx="395210" cy="395210"/>
          </a:xfrm>
          <a:prstGeom prst="rect">
            <a:avLst/>
          </a:prstGeom>
        </p:spPr>
      </p:pic>
      <p:sp>
        <p:nvSpPr>
          <p:cNvPr id="34" name="文本框 33">
            <a:extLst>
              <a:ext uri="{FF2B5EF4-FFF2-40B4-BE49-F238E27FC236}">
                <a16:creationId xmlns:a16="http://schemas.microsoft.com/office/drawing/2014/main" id="{C73806D3-0F7A-D6B0-DCA6-4FDDADFAD472}"/>
              </a:ext>
            </a:extLst>
          </p:cNvPr>
          <p:cNvSpPr txBox="1"/>
          <p:nvPr/>
        </p:nvSpPr>
        <p:spPr>
          <a:xfrm>
            <a:off x="766763" y="338903"/>
            <a:ext cx="1826141" cy="584775"/>
          </a:xfrm>
          <a:prstGeom prst="rect">
            <a:avLst/>
          </a:prstGeom>
          <a:noFill/>
        </p:spPr>
        <p:txBody>
          <a:bodyPr wrap="none" rtlCol="0">
            <a:noAutofit/>
          </a:bodyPr>
          <a:lstStyle/>
          <a:p>
            <a:r>
              <a:rPr lang="zh-CN" altLang="en-US" sz="3200" dirty="0">
                <a:cs typeface="+mn-ea"/>
                <a:sym typeface="+mn-lt"/>
              </a:rPr>
              <a:t>用户画像</a:t>
            </a:r>
          </a:p>
        </p:txBody>
      </p:sp>
      <p:sp>
        <p:nvSpPr>
          <p:cNvPr id="35" name="文本框 34">
            <a:extLst>
              <a:ext uri="{FF2B5EF4-FFF2-40B4-BE49-F238E27FC236}">
                <a16:creationId xmlns:a16="http://schemas.microsoft.com/office/drawing/2014/main" id="{C0E69EDC-3387-0E64-1829-3EAA56FE8BCD}"/>
              </a:ext>
            </a:extLst>
          </p:cNvPr>
          <p:cNvSpPr txBox="1"/>
          <p:nvPr/>
        </p:nvSpPr>
        <p:spPr>
          <a:xfrm>
            <a:off x="9623641" y="4431450"/>
            <a:ext cx="936408" cy="523220"/>
          </a:xfrm>
          <a:prstGeom prst="rect">
            <a:avLst/>
          </a:prstGeom>
          <a:noFill/>
        </p:spPr>
        <p:txBody>
          <a:bodyPr wrap="square" rtlCol="0">
            <a:noAutofit/>
          </a:bodyPr>
          <a:lstStyle/>
          <a:p>
            <a:r>
              <a:rPr lang="en-US" altLang="zh-CN" sz="2800" dirty="0">
                <a:solidFill>
                  <a:schemeClr val="accent5">
                    <a:lumMod val="50000"/>
                  </a:schemeClr>
                </a:solidFill>
                <a:cs typeface="+mn-ea"/>
                <a:sym typeface="+mn-lt"/>
              </a:rPr>
              <a:t>67%</a:t>
            </a:r>
            <a:endParaRPr lang="zh-CN" altLang="en-US" sz="2800" dirty="0">
              <a:solidFill>
                <a:schemeClr val="accent5">
                  <a:lumMod val="50000"/>
                </a:schemeClr>
              </a:solidFill>
              <a:cs typeface="+mn-ea"/>
              <a:sym typeface="+mn-lt"/>
            </a:endParaRPr>
          </a:p>
        </p:txBody>
      </p:sp>
      <p:sp>
        <p:nvSpPr>
          <p:cNvPr id="36" name="文本框 35">
            <a:extLst>
              <a:ext uri="{FF2B5EF4-FFF2-40B4-BE49-F238E27FC236}">
                <a16:creationId xmlns:a16="http://schemas.microsoft.com/office/drawing/2014/main" id="{1E6CA58E-C01C-5B51-FA36-7A338AD0F52E}"/>
              </a:ext>
            </a:extLst>
          </p:cNvPr>
          <p:cNvSpPr txBox="1"/>
          <p:nvPr/>
        </p:nvSpPr>
        <p:spPr>
          <a:xfrm>
            <a:off x="1459970" y="4421692"/>
            <a:ext cx="1315536" cy="523220"/>
          </a:xfrm>
          <a:prstGeom prst="rect">
            <a:avLst/>
          </a:prstGeom>
          <a:noFill/>
        </p:spPr>
        <p:txBody>
          <a:bodyPr wrap="square" rtlCol="0">
            <a:noAutofit/>
          </a:bodyPr>
          <a:lstStyle/>
          <a:p>
            <a:r>
              <a:rPr lang="en-US" altLang="zh-CN" sz="2800" dirty="0">
                <a:solidFill>
                  <a:schemeClr val="accent5">
                    <a:lumMod val="50000"/>
                  </a:schemeClr>
                </a:solidFill>
                <a:cs typeface="+mn-ea"/>
                <a:sym typeface="+mn-lt"/>
              </a:rPr>
              <a:t>18.3%</a:t>
            </a:r>
            <a:endParaRPr lang="zh-CN" altLang="en-US" sz="2800" dirty="0">
              <a:solidFill>
                <a:schemeClr val="accent5">
                  <a:lumMod val="50000"/>
                </a:schemeClr>
              </a:solidFill>
              <a:cs typeface="+mn-ea"/>
              <a:sym typeface="+mn-lt"/>
            </a:endParaRPr>
          </a:p>
        </p:txBody>
      </p:sp>
      <p:sp>
        <p:nvSpPr>
          <p:cNvPr id="38" name="文本框 37">
            <a:extLst>
              <a:ext uri="{FF2B5EF4-FFF2-40B4-BE49-F238E27FC236}">
                <a16:creationId xmlns:a16="http://schemas.microsoft.com/office/drawing/2014/main" id="{A35962AD-8854-CBC1-98F0-C3914CC60C10}"/>
              </a:ext>
            </a:extLst>
          </p:cNvPr>
          <p:cNvSpPr txBox="1"/>
          <p:nvPr/>
        </p:nvSpPr>
        <p:spPr>
          <a:xfrm>
            <a:off x="3860388" y="5015677"/>
            <a:ext cx="1836637" cy="614720"/>
          </a:xfrm>
          <a:prstGeom prst="rect">
            <a:avLst/>
          </a:prstGeom>
          <a:noFill/>
        </p:spPr>
        <p:txBody>
          <a:bodyPr wrap="square" rtlCol="0">
            <a:noAutofit/>
          </a:bodyPr>
          <a:lstStyle/>
          <a:p>
            <a:pPr>
              <a:lnSpc>
                <a:spcPct val="125000"/>
              </a:lnSpc>
            </a:pPr>
            <a:r>
              <a:rPr lang="zh-CN" altLang="en-US" sz="1400" dirty="0">
                <a:solidFill>
                  <a:schemeClr val="accent5">
                    <a:lumMod val="50000"/>
                  </a:schemeClr>
                </a:solidFill>
                <a:cs typeface="+mn-ea"/>
                <a:sym typeface="+mn-lt"/>
              </a:rPr>
              <a:t>就今年而言，自由职业女性客户增速如上。</a:t>
            </a:r>
          </a:p>
        </p:txBody>
      </p:sp>
      <p:sp>
        <p:nvSpPr>
          <p:cNvPr id="39" name="文本框 38">
            <a:extLst>
              <a:ext uri="{FF2B5EF4-FFF2-40B4-BE49-F238E27FC236}">
                <a16:creationId xmlns:a16="http://schemas.microsoft.com/office/drawing/2014/main" id="{146D063D-9AE8-51E7-A289-A5519D952BDA}"/>
              </a:ext>
            </a:extLst>
          </p:cNvPr>
          <p:cNvSpPr txBox="1"/>
          <p:nvPr/>
        </p:nvSpPr>
        <p:spPr>
          <a:xfrm>
            <a:off x="4158091" y="4472143"/>
            <a:ext cx="1315536" cy="523220"/>
          </a:xfrm>
          <a:prstGeom prst="rect">
            <a:avLst/>
          </a:prstGeom>
          <a:noFill/>
        </p:spPr>
        <p:txBody>
          <a:bodyPr wrap="square" rtlCol="0">
            <a:noAutofit/>
          </a:bodyPr>
          <a:lstStyle/>
          <a:p>
            <a:r>
              <a:rPr lang="en-US" altLang="zh-CN" sz="2800" dirty="0">
                <a:solidFill>
                  <a:schemeClr val="accent5">
                    <a:lumMod val="50000"/>
                  </a:schemeClr>
                </a:solidFill>
                <a:cs typeface="+mn-ea"/>
                <a:sym typeface="+mn-lt"/>
              </a:rPr>
              <a:t>18.3%</a:t>
            </a:r>
            <a:endParaRPr lang="zh-CN" altLang="en-US" sz="2800" dirty="0">
              <a:solidFill>
                <a:schemeClr val="accent5">
                  <a:lumMod val="50000"/>
                </a:schemeClr>
              </a:solidFill>
              <a:cs typeface="+mn-ea"/>
              <a:sym typeface="+mn-lt"/>
            </a:endParaRPr>
          </a:p>
        </p:txBody>
      </p:sp>
      <p:pic>
        <p:nvPicPr>
          <p:cNvPr id="37" name="图片 36">
            <a:extLst>
              <a:ext uri="{FF2B5EF4-FFF2-40B4-BE49-F238E27FC236}">
                <a16:creationId xmlns:a16="http://schemas.microsoft.com/office/drawing/2014/main" id="{9FEED49D-ABA0-48EA-678B-06B40530A95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radius="32"/>
                    </a14:imgEffect>
                  </a14:imgLayer>
                </a14:imgProps>
              </a:ext>
              <a:ext uri="{28A0092B-C50C-407E-A947-70E740481C1C}">
                <a14:useLocalDpi xmlns:a14="http://schemas.microsoft.com/office/drawing/2010/main"/>
              </a:ext>
            </a:extLst>
          </a:blip>
          <a:srcRect/>
          <a:stretch/>
        </p:blipFill>
        <p:spPr>
          <a:xfrm>
            <a:off x="10231634" y="4715208"/>
            <a:ext cx="1960366" cy="2142792"/>
          </a:xfrm>
          <a:prstGeom prst="rect">
            <a:avLst/>
          </a:prstGeom>
        </p:spPr>
      </p:pic>
      <p:sp>
        <p:nvSpPr>
          <p:cNvPr id="41" name="椭圆 40">
            <a:extLst>
              <a:ext uri="{FF2B5EF4-FFF2-40B4-BE49-F238E27FC236}">
                <a16:creationId xmlns:a16="http://schemas.microsoft.com/office/drawing/2014/main" id="{56C846CE-4AED-2231-C5AA-E333C84141B7}"/>
              </a:ext>
            </a:extLst>
          </p:cNvPr>
          <p:cNvSpPr/>
          <p:nvPr/>
        </p:nvSpPr>
        <p:spPr>
          <a:xfrm>
            <a:off x="8707941" y="2117896"/>
            <a:ext cx="296359" cy="296359"/>
          </a:xfrm>
          <a:prstGeom prst="ellipse">
            <a:avLst/>
          </a:prstGeom>
          <a:gradFill flip="none" rotWithShape="1">
            <a:gsLst>
              <a:gs pos="0">
                <a:schemeClr val="accent4">
                  <a:lumMod val="20000"/>
                  <a:lumOff val="80000"/>
                </a:schemeClr>
              </a:gs>
              <a:gs pos="86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2266297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32B1FEB-2460-F774-EC79-90BDC2F37323}"/>
              </a:ext>
            </a:extLst>
          </p:cNvPr>
          <p:cNvPicPr>
            <a:picLocks noChangeAspect="1"/>
          </p:cNvPicPr>
          <p:nvPr/>
        </p:nvPicPr>
        <p:blipFill rotWithShape="1">
          <a:blip r:embed="rId2" cstate="print">
            <a:duotone>
              <a:prstClr val="black"/>
              <a:schemeClr val="accent3">
                <a:tint val="45000"/>
                <a:satMod val="400000"/>
              </a:schemeClr>
            </a:duotone>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24352" y="2781270"/>
            <a:ext cx="12240703" cy="4076730"/>
          </a:xfrm>
          <a:custGeom>
            <a:avLst/>
            <a:gdLst>
              <a:gd name="connsiteX0" fmla="*/ 0 w 12240703"/>
              <a:gd name="connsiteY0" fmla="*/ 0 h 4076730"/>
              <a:gd name="connsiteX1" fmla="*/ 12240703 w 12240703"/>
              <a:gd name="connsiteY1" fmla="*/ 0 h 4076730"/>
              <a:gd name="connsiteX2" fmla="*/ 12240703 w 12240703"/>
              <a:gd name="connsiteY2" fmla="*/ 4076730 h 4076730"/>
              <a:gd name="connsiteX3" fmla="*/ 0 w 12240703"/>
              <a:gd name="connsiteY3" fmla="*/ 4076730 h 4076730"/>
            </a:gdLst>
            <a:ahLst/>
            <a:cxnLst>
              <a:cxn ang="0">
                <a:pos x="connsiteX0" y="connsiteY0"/>
              </a:cxn>
              <a:cxn ang="0">
                <a:pos x="connsiteX1" y="connsiteY1"/>
              </a:cxn>
              <a:cxn ang="0">
                <a:pos x="connsiteX2" y="connsiteY2"/>
              </a:cxn>
              <a:cxn ang="0">
                <a:pos x="connsiteX3" y="connsiteY3"/>
              </a:cxn>
            </a:cxnLst>
            <a:rect l="l" t="t" r="r" b="b"/>
            <a:pathLst>
              <a:path w="12240703" h="4076730">
                <a:moveTo>
                  <a:pt x="0" y="0"/>
                </a:moveTo>
                <a:lnTo>
                  <a:pt x="12240703" y="0"/>
                </a:lnTo>
                <a:lnTo>
                  <a:pt x="12240703" y="4076730"/>
                </a:lnTo>
                <a:lnTo>
                  <a:pt x="0" y="4076730"/>
                </a:lnTo>
                <a:close/>
              </a:path>
            </a:pathLst>
          </a:custGeom>
        </p:spPr>
      </p:pic>
      <p:sp>
        <p:nvSpPr>
          <p:cNvPr id="6" name="椭圆 5">
            <a:extLst>
              <a:ext uri="{FF2B5EF4-FFF2-40B4-BE49-F238E27FC236}">
                <a16:creationId xmlns:a16="http://schemas.microsoft.com/office/drawing/2014/main" id="{652B17AE-5F78-5D0C-E261-96086E78B91B}"/>
              </a:ext>
            </a:extLst>
          </p:cNvPr>
          <p:cNvSpPr/>
          <p:nvPr/>
        </p:nvSpPr>
        <p:spPr>
          <a:xfrm>
            <a:off x="3108791" y="338903"/>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a:extLst>
              <a:ext uri="{FF2B5EF4-FFF2-40B4-BE49-F238E27FC236}">
                <a16:creationId xmlns:a16="http://schemas.microsoft.com/office/drawing/2014/main" id="{360A5DD9-24C6-F3D6-CD02-30E0F8E92F56}"/>
              </a:ext>
            </a:extLst>
          </p:cNvPr>
          <p:cNvSpPr/>
          <p:nvPr/>
        </p:nvSpPr>
        <p:spPr>
          <a:xfrm>
            <a:off x="3152279" y="383952"/>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5" name="图表 4">
            <a:extLst>
              <a:ext uri="{FF2B5EF4-FFF2-40B4-BE49-F238E27FC236}">
                <a16:creationId xmlns:a16="http://schemas.microsoft.com/office/drawing/2014/main" id="{11CE9D91-C23A-3EFE-4B87-432584A8C3A3}"/>
              </a:ext>
            </a:extLst>
          </p:cNvPr>
          <p:cNvGraphicFramePr/>
          <p:nvPr>
            <p:extLst>
              <p:ext uri="{D42A27DB-BD31-4B8C-83A1-F6EECF244321}">
                <p14:modId xmlns:p14="http://schemas.microsoft.com/office/powerpoint/2010/main" val="2260832685"/>
              </p:ext>
            </p:extLst>
          </p:nvPr>
        </p:nvGraphicFramePr>
        <p:xfrm>
          <a:off x="6096000" y="2263305"/>
          <a:ext cx="5004067" cy="3336044"/>
        </p:xfrm>
        <a:graphic>
          <a:graphicData uri="http://schemas.openxmlformats.org/drawingml/2006/chart">
            <c:chart xmlns:c="http://schemas.openxmlformats.org/drawingml/2006/chart" xmlns:r="http://schemas.openxmlformats.org/officeDocument/2006/relationships" r:id="rId4"/>
          </a:graphicData>
        </a:graphic>
      </p:graphicFrame>
      <p:sp>
        <p:nvSpPr>
          <p:cNvPr id="7" name="文本框 6">
            <a:extLst>
              <a:ext uri="{FF2B5EF4-FFF2-40B4-BE49-F238E27FC236}">
                <a16:creationId xmlns:a16="http://schemas.microsoft.com/office/drawing/2014/main" id="{DCD91C1B-223B-8526-B100-6D87971C85FF}"/>
              </a:ext>
            </a:extLst>
          </p:cNvPr>
          <p:cNvSpPr txBox="1"/>
          <p:nvPr/>
        </p:nvSpPr>
        <p:spPr>
          <a:xfrm>
            <a:off x="766763" y="338903"/>
            <a:ext cx="2646878" cy="584775"/>
          </a:xfrm>
          <a:prstGeom prst="rect">
            <a:avLst/>
          </a:prstGeom>
          <a:noFill/>
        </p:spPr>
        <p:txBody>
          <a:bodyPr wrap="none" rtlCol="0">
            <a:noAutofit/>
          </a:bodyPr>
          <a:lstStyle/>
          <a:p>
            <a:r>
              <a:rPr lang="zh-CN" altLang="en-US" sz="3200" dirty="0">
                <a:cs typeface="+mn-ea"/>
                <a:sym typeface="+mn-lt"/>
              </a:rPr>
              <a:t>用户城市分布</a:t>
            </a:r>
          </a:p>
        </p:txBody>
      </p:sp>
      <p:sp>
        <p:nvSpPr>
          <p:cNvPr id="2" name="矩形: 圆角 1">
            <a:extLst>
              <a:ext uri="{FF2B5EF4-FFF2-40B4-BE49-F238E27FC236}">
                <a16:creationId xmlns:a16="http://schemas.microsoft.com/office/drawing/2014/main" id="{9E5C92C5-FE15-F2E4-7E1E-3A34543595A4}"/>
              </a:ext>
            </a:extLst>
          </p:cNvPr>
          <p:cNvSpPr/>
          <p:nvPr/>
        </p:nvSpPr>
        <p:spPr>
          <a:xfrm>
            <a:off x="801428" y="1911667"/>
            <a:ext cx="4701702" cy="18905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文本框 7">
            <a:extLst>
              <a:ext uri="{FF2B5EF4-FFF2-40B4-BE49-F238E27FC236}">
                <a16:creationId xmlns:a16="http://schemas.microsoft.com/office/drawing/2014/main" id="{41925DF2-9AA3-77A6-B9ED-0947C9C6F7DF}"/>
              </a:ext>
            </a:extLst>
          </p:cNvPr>
          <p:cNvSpPr txBox="1"/>
          <p:nvPr/>
        </p:nvSpPr>
        <p:spPr>
          <a:xfrm flipH="1">
            <a:off x="1057741" y="2301815"/>
            <a:ext cx="4102099" cy="1110240"/>
          </a:xfrm>
          <a:prstGeom prst="rect">
            <a:avLst/>
          </a:prstGeom>
          <a:noFill/>
        </p:spPr>
        <p:txBody>
          <a:bodyPr wrap="square" rtlCol="0">
            <a:noAutofit/>
          </a:bodyPr>
          <a:lstStyle/>
          <a:p>
            <a:pPr>
              <a:lnSpc>
                <a:spcPct val="125000"/>
              </a:lnSpc>
            </a:pPr>
            <a:r>
              <a:rPr lang="zh-CN" altLang="en-US" dirty="0">
                <a:cs typeface="+mn-ea"/>
                <a:sym typeface="+mn-lt"/>
              </a:rPr>
              <a:t>近</a:t>
            </a:r>
            <a:r>
              <a:rPr lang="en-US" altLang="zh-CN" dirty="0">
                <a:cs typeface="+mn-ea"/>
                <a:sym typeface="+mn-lt"/>
              </a:rPr>
              <a:t>6</a:t>
            </a:r>
            <a:r>
              <a:rPr lang="zh-CN" altLang="en-US" dirty="0">
                <a:cs typeface="+mn-ea"/>
                <a:sym typeface="+mn-lt"/>
              </a:rPr>
              <a:t>成运动健身客户来自三线及以下城市，中小城市工作生活压力小，运动健身时间充裕。</a:t>
            </a:r>
          </a:p>
        </p:txBody>
      </p:sp>
      <p:sp>
        <p:nvSpPr>
          <p:cNvPr id="11" name="矩形: 圆角 10">
            <a:extLst>
              <a:ext uri="{FF2B5EF4-FFF2-40B4-BE49-F238E27FC236}">
                <a16:creationId xmlns:a16="http://schemas.microsoft.com/office/drawing/2014/main" id="{4D4396A2-BE17-5D33-C346-3809C2589DDB}"/>
              </a:ext>
            </a:extLst>
          </p:cNvPr>
          <p:cNvSpPr/>
          <p:nvPr/>
        </p:nvSpPr>
        <p:spPr>
          <a:xfrm>
            <a:off x="757938" y="3954475"/>
            <a:ext cx="4701702" cy="18905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文本框 8">
            <a:extLst>
              <a:ext uri="{FF2B5EF4-FFF2-40B4-BE49-F238E27FC236}">
                <a16:creationId xmlns:a16="http://schemas.microsoft.com/office/drawing/2014/main" id="{C6A13573-BB79-F8EC-B736-BFBFAD9B2C51}"/>
              </a:ext>
            </a:extLst>
          </p:cNvPr>
          <p:cNvSpPr txBox="1"/>
          <p:nvPr/>
        </p:nvSpPr>
        <p:spPr>
          <a:xfrm flipH="1">
            <a:off x="1057739" y="4344622"/>
            <a:ext cx="4102099" cy="1110240"/>
          </a:xfrm>
          <a:prstGeom prst="rect">
            <a:avLst/>
          </a:prstGeom>
          <a:noFill/>
        </p:spPr>
        <p:txBody>
          <a:bodyPr wrap="square" rtlCol="0">
            <a:noAutofit/>
          </a:bodyPr>
          <a:lstStyle/>
          <a:p>
            <a:pPr>
              <a:lnSpc>
                <a:spcPct val="125000"/>
              </a:lnSpc>
            </a:pPr>
            <a:r>
              <a:rPr lang="zh-CN" altLang="en-US" dirty="0">
                <a:cs typeface="+mn-ea"/>
                <a:sym typeface="+mn-lt"/>
              </a:rPr>
              <a:t>近</a:t>
            </a:r>
            <a:r>
              <a:rPr lang="en-US" altLang="zh-CN" dirty="0">
                <a:cs typeface="+mn-ea"/>
                <a:sym typeface="+mn-lt"/>
              </a:rPr>
              <a:t>6</a:t>
            </a:r>
            <a:r>
              <a:rPr lang="zh-CN" altLang="en-US" dirty="0">
                <a:cs typeface="+mn-ea"/>
                <a:sym typeface="+mn-lt"/>
              </a:rPr>
              <a:t>成运动健身客户来自三线及以下城市，中小城市工作生活压力小，运动健身时间充裕。</a:t>
            </a:r>
          </a:p>
        </p:txBody>
      </p:sp>
      <p:sp>
        <p:nvSpPr>
          <p:cNvPr id="3" name="矩形: 圆角 2">
            <a:extLst>
              <a:ext uri="{FF2B5EF4-FFF2-40B4-BE49-F238E27FC236}">
                <a16:creationId xmlns:a16="http://schemas.microsoft.com/office/drawing/2014/main" id="{70D91005-103E-5117-5EF7-3BE1750B4146}"/>
              </a:ext>
            </a:extLst>
          </p:cNvPr>
          <p:cNvSpPr/>
          <p:nvPr/>
        </p:nvSpPr>
        <p:spPr>
          <a:xfrm>
            <a:off x="7067885" y="1911667"/>
            <a:ext cx="3210128" cy="505678"/>
          </a:xfrm>
          <a:prstGeom prst="roundRect">
            <a:avLst>
              <a:gd name="adj" fmla="val 3484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文本框 3">
            <a:extLst>
              <a:ext uri="{FF2B5EF4-FFF2-40B4-BE49-F238E27FC236}">
                <a16:creationId xmlns:a16="http://schemas.microsoft.com/office/drawing/2014/main" id="{042174C3-4253-768D-F282-6E9A438CFFBF}"/>
              </a:ext>
            </a:extLst>
          </p:cNvPr>
          <p:cNvSpPr txBox="1"/>
          <p:nvPr/>
        </p:nvSpPr>
        <p:spPr>
          <a:xfrm>
            <a:off x="7195622" y="1979840"/>
            <a:ext cx="2954655" cy="369332"/>
          </a:xfrm>
          <a:prstGeom prst="rect">
            <a:avLst/>
          </a:prstGeom>
          <a:noFill/>
        </p:spPr>
        <p:txBody>
          <a:bodyPr wrap="none" rtlCol="0">
            <a:noAutofit/>
          </a:bodyPr>
          <a:lstStyle/>
          <a:p>
            <a:r>
              <a:rPr lang="zh-CN" altLang="en-US" dirty="0">
                <a:solidFill>
                  <a:schemeClr val="bg1"/>
                </a:solidFill>
                <a:cs typeface="+mn-ea"/>
                <a:sym typeface="+mn-lt"/>
              </a:rPr>
              <a:t>运动健身客户城市等级分布</a:t>
            </a:r>
          </a:p>
        </p:txBody>
      </p:sp>
    </p:spTree>
    <p:extLst>
      <p:ext uri="{BB962C8B-B14F-4D97-AF65-F5344CB8AC3E}">
        <p14:creationId xmlns:p14="http://schemas.microsoft.com/office/powerpoint/2010/main" val="206427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14" name="椭圆 13">
            <a:extLst>
              <a:ext uri="{FF2B5EF4-FFF2-40B4-BE49-F238E27FC236}">
                <a16:creationId xmlns:a16="http://schemas.microsoft.com/office/drawing/2014/main" id="{5DCBE6C9-4EDB-A2F4-44C7-61D0A77A2249}"/>
              </a:ext>
            </a:extLst>
          </p:cNvPr>
          <p:cNvSpPr/>
          <p:nvPr/>
        </p:nvSpPr>
        <p:spPr>
          <a:xfrm>
            <a:off x="950102" y="2036236"/>
            <a:ext cx="702357" cy="702357"/>
          </a:xfrm>
          <a:prstGeom prst="ellipse">
            <a:avLst/>
          </a:prstGeom>
          <a:gradFill flip="none" rotWithShape="1">
            <a:gsLst>
              <a:gs pos="0">
                <a:schemeClr val="accent4">
                  <a:lumMod val="20000"/>
                  <a:lumOff val="80000"/>
                </a:schemeClr>
              </a:gs>
              <a:gs pos="86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a:extLst>
              <a:ext uri="{FF2B5EF4-FFF2-40B4-BE49-F238E27FC236}">
                <a16:creationId xmlns:a16="http://schemas.microsoft.com/office/drawing/2014/main" id="{E36CB9EA-4802-F189-4C30-D3B4D2149366}"/>
              </a:ext>
            </a:extLst>
          </p:cNvPr>
          <p:cNvSpPr/>
          <p:nvPr/>
        </p:nvSpPr>
        <p:spPr>
          <a:xfrm>
            <a:off x="3933228" y="336266"/>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7">
            <a:extLst>
              <a:ext uri="{FF2B5EF4-FFF2-40B4-BE49-F238E27FC236}">
                <a16:creationId xmlns:a16="http://schemas.microsoft.com/office/drawing/2014/main" id="{1F781670-FF8F-6491-6687-413A9A22D61D}"/>
              </a:ext>
            </a:extLst>
          </p:cNvPr>
          <p:cNvSpPr/>
          <p:nvPr/>
        </p:nvSpPr>
        <p:spPr>
          <a:xfrm>
            <a:off x="3976716" y="381315"/>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a:extLst>
              <a:ext uri="{FF2B5EF4-FFF2-40B4-BE49-F238E27FC236}">
                <a16:creationId xmlns:a16="http://schemas.microsoft.com/office/drawing/2014/main" id="{F91828EA-6211-927F-C03A-9A80429447C3}"/>
              </a:ext>
            </a:extLst>
          </p:cNvPr>
          <p:cNvSpPr txBox="1"/>
          <p:nvPr/>
        </p:nvSpPr>
        <p:spPr>
          <a:xfrm>
            <a:off x="766763" y="338903"/>
            <a:ext cx="3547766" cy="584775"/>
          </a:xfrm>
          <a:prstGeom prst="rect">
            <a:avLst/>
          </a:prstGeom>
          <a:noFill/>
        </p:spPr>
        <p:txBody>
          <a:bodyPr wrap="none" rtlCol="0">
            <a:noAutofit/>
          </a:bodyPr>
          <a:lstStyle/>
          <a:p>
            <a:r>
              <a:rPr lang="zh-CN" altLang="en-US" sz="3200" dirty="0">
                <a:cs typeface="+mn-ea"/>
                <a:sym typeface="+mn-lt"/>
              </a:rPr>
              <a:t>用户健身时间分布</a:t>
            </a:r>
          </a:p>
        </p:txBody>
      </p:sp>
      <p:sp>
        <p:nvSpPr>
          <p:cNvPr id="10" name="文本框 9">
            <a:extLst>
              <a:ext uri="{FF2B5EF4-FFF2-40B4-BE49-F238E27FC236}">
                <a16:creationId xmlns:a16="http://schemas.microsoft.com/office/drawing/2014/main" id="{67B86687-D977-2AC3-FFB9-CE33E6DDA4D9}"/>
              </a:ext>
            </a:extLst>
          </p:cNvPr>
          <p:cNvSpPr txBox="1"/>
          <p:nvPr/>
        </p:nvSpPr>
        <p:spPr>
          <a:xfrm>
            <a:off x="766763" y="1225886"/>
            <a:ext cx="7749237" cy="369332"/>
          </a:xfrm>
          <a:prstGeom prst="rect">
            <a:avLst/>
          </a:prstGeom>
          <a:noFill/>
        </p:spPr>
        <p:txBody>
          <a:bodyPr wrap="none" rtlCol="0">
            <a:noAutofit/>
          </a:bodyPr>
          <a:lstStyle/>
          <a:p>
            <a:r>
              <a:rPr lang="zh-CN" altLang="en-US" dirty="0">
                <a:cs typeface="+mn-ea"/>
                <a:sym typeface="+mn-lt"/>
              </a:rPr>
              <a:t>运动健身用户工作日健身热情更高，每晚</a:t>
            </a:r>
            <a:r>
              <a:rPr lang="en-US" altLang="zh-CN" dirty="0">
                <a:cs typeface="+mn-ea"/>
                <a:sym typeface="+mn-lt"/>
              </a:rPr>
              <a:t>18-24</a:t>
            </a:r>
            <a:r>
              <a:rPr lang="zh-CN" altLang="en-US" dirty="0">
                <a:cs typeface="+mn-ea"/>
                <a:sym typeface="+mn-lt"/>
              </a:rPr>
              <a:t>时健身人数迎来全天峰值。</a:t>
            </a:r>
          </a:p>
        </p:txBody>
      </p:sp>
      <p:sp>
        <p:nvSpPr>
          <p:cNvPr id="12" name="椭圆 11">
            <a:extLst>
              <a:ext uri="{FF2B5EF4-FFF2-40B4-BE49-F238E27FC236}">
                <a16:creationId xmlns:a16="http://schemas.microsoft.com/office/drawing/2014/main" id="{3C8F3E2C-4D8E-4318-81A0-997ED55911E3}"/>
              </a:ext>
            </a:extLst>
          </p:cNvPr>
          <p:cNvSpPr/>
          <p:nvPr/>
        </p:nvSpPr>
        <p:spPr>
          <a:xfrm>
            <a:off x="10578003" y="680255"/>
            <a:ext cx="312716" cy="312716"/>
          </a:xfrm>
          <a:prstGeom prst="ellipse">
            <a:avLst/>
          </a:prstGeom>
          <a:gradFill flip="none" rotWithShape="1">
            <a:gsLst>
              <a:gs pos="0">
                <a:schemeClr val="accent1">
                  <a:lumMod val="20000"/>
                  <a:lumOff val="80000"/>
                </a:schemeClr>
              </a:gs>
              <a:gs pos="89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3" name="图片 12">
            <a:extLst>
              <a:ext uri="{FF2B5EF4-FFF2-40B4-BE49-F238E27FC236}">
                <a16:creationId xmlns:a16="http://schemas.microsoft.com/office/drawing/2014/main" id="{AA44F4C0-252F-3C12-E23F-8FD4A84F8D0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radius="32"/>
                    </a14:imgEffect>
                  </a14:imgLayer>
                </a14:imgProps>
              </a:ext>
              <a:ext uri="{28A0092B-C50C-407E-A947-70E740481C1C}">
                <a14:useLocalDpi xmlns:a14="http://schemas.microsoft.com/office/drawing/2010/main"/>
              </a:ext>
            </a:extLst>
          </a:blip>
          <a:srcRect/>
          <a:stretch/>
        </p:blipFill>
        <p:spPr>
          <a:xfrm>
            <a:off x="10231634" y="4715208"/>
            <a:ext cx="1960366" cy="2142792"/>
          </a:xfrm>
          <a:prstGeom prst="rect">
            <a:avLst/>
          </a:prstGeom>
        </p:spPr>
      </p:pic>
      <p:sp>
        <p:nvSpPr>
          <p:cNvPr id="2" name="矩形 1">
            <a:extLst>
              <a:ext uri="{FF2B5EF4-FFF2-40B4-BE49-F238E27FC236}">
                <a16:creationId xmlns:a16="http://schemas.microsoft.com/office/drawing/2014/main" id="{2EC4BB63-2ECA-849E-17E0-77B43D7E0272}"/>
              </a:ext>
            </a:extLst>
          </p:cNvPr>
          <p:cNvSpPr/>
          <p:nvPr/>
        </p:nvSpPr>
        <p:spPr>
          <a:xfrm>
            <a:off x="1079123" y="2327086"/>
            <a:ext cx="4854749" cy="3451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6" name="图表 5">
            <a:extLst>
              <a:ext uri="{FF2B5EF4-FFF2-40B4-BE49-F238E27FC236}">
                <a16:creationId xmlns:a16="http://schemas.microsoft.com/office/drawing/2014/main" id="{8E911C4E-1D76-EB7C-412B-331C07C7F05E}"/>
              </a:ext>
            </a:extLst>
          </p:cNvPr>
          <p:cNvGraphicFramePr/>
          <p:nvPr>
            <p:extLst>
              <p:ext uri="{D42A27DB-BD31-4B8C-83A1-F6EECF244321}">
                <p14:modId xmlns:p14="http://schemas.microsoft.com/office/powerpoint/2010/main" val="825460817"/>
              </p:ext>
            </p:extLst>
          </p:nvPr>
        </p:nvGraphicFramePr>
        <p:xfrm>
          <a:off x="1110780" y="2387415"/>
          <a:ext cx="4604219" cy="3391084"/>
        </p:xfrm>
        <a:graphic>
          <a:graphicData uri="http://schemas.openxmlformats.org/drawingml/2006/chart">
            <c:chart xmlns:c="http://schemas.openxmlformats.org/drawingml/2006/chart" xmlns:r="http://schemas.openxmlformats.org/officeDocument/2006/relationships" r:id="rId4"/>
          </a:graphicData>
        </a:graphic>
      </p:graphicFrame>
      <p:sp>
        <p:nvSpPr>
          <p:cNvPr id="16" name="矩形 15">
            <a:extLst>
              <a:ext uri="{FF2B5EF4-FFF2-40B4-BE49-F238E27FC236}">
                <a16:creationId xmlns:a16="http://schemas.microsoft.com/office/drawing/2014/main" id="{F1A2343E-543A-603C-003C-C666648CA65C}"/>
              </a:ext>
            </a:extLst>
          </p:cNvPr>
          <p:cNvSpPr/>
          <p:nvPr/>
        </p:nvSpPr>
        <p:spPr>
          <a:xfrm>
            <a:off x="6387149" y="2387414"/>
            <a:ext cx="4854749" cy="3451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9" name="图表 8">
            <a:extLst>
              <a:ext uri="{FF2B5EF4-FFF2-40B4-BE49-F238E27FC236}">
                <a16:creationId xmlns:a16="http://schemas.microsoft.com/office/drawing/2014/main" id="{734587AB-8D1B-1615-68C5-BD86F3912A12}"/>
              </a:ext>
            </a:extLst>
          </p:cNvPr>
          <p:cNvGraphicFramePr/>
          <p:nvPr>
            <p:extLst>
              <p:ext uri="{D42A27DB-BD31-4B8C-83A1-F6EECF244321}">
                <p14:modId xmlns:p14="http://schemas.microsoft.com/office/powerpoint/2010/main" val="566407501"/>
              </p:ext>
            </p:extLst>
          </p:nvPr>
        </p:nvGraphicFramePr>
        <p:xfrm>
          <a:off x="6598923" y="2327086"/>
          <a:ext cx="4291796" cy="34514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75640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0B3F894-4D2C-80DC-EDE8-A584A00F2DF7}"/>
              </a:ext>
            </a:extLst>
          </p:cNvPr>
          <p:cNvSpPr>
            <a:spLocks noGrp="1"/>
          </p:cNvSpPr>
          <p:nvPr>
            <p:ph type="body" sz="quarter" idx="10"/>
          </p:nvPr>
        </p:nvSpPr>
        <p:spPr/>
        <p:txBody>
          <a:bodyPr/>
          <a:lstStyle/>
          <a:p>
            <a:r>
              <a:rPr lang="zh-CN" altLang="en-US" dirty="0">
                <a:sym typeface="+mn-lt"/>
              </a:rPr>
              <a:t>目录</a:t>
            </a:r>
          </a:p>
        </p:txBody>
      </p:sp>
      <p:sp>
        <p:nvSpPr>
          <p:cNvPr id="4" name="文本占位符 3">
            <a:extLst>
              <a:ext uri="{FF2B5EF4-FFF2-40B4-BE49-F238E27FC236}">
                <a16:creationId xmlns:a16="http://schemas.microsoft.com/office/drawing/2014/main" id="{27F4742C-F48F-3807-1DC6-90FC2D10EB0B}"/>
              </a:ext>
            </a:extLst>
          </p:cNvPr>
          <p:cNvSpPr>
            <a:spLocks noGrp="1"/>
          </p:cNvSpPr>
          <p:nvPr>
            <p:ph type="body" sz="quarter" idx="12"/>
          </p:nvPr>
        </p:nvSpPr>
        <p:spPr/>
        <p:txBody>
          <a:bodyPr/>
          <a:lstStyle/>
          <a:p>
            <a:r>
              <a:rPr lang="zh-CN" altLang="en-US" dirty="0">
                <a:cs typeface="+mn-ea"/>
                <a:sym typeface="+mn-lt"/>
              </a:rPr>
              <a:t>发展现状</a:t>
            </a:r>
          </a:p>
        </p:txBody>
      </p:sp>
      <p:sp>
        <p:nvSpPr>
          <p:cNvPr id="5" name="文本占位符 4">
            <a:extLst>
              <a:ext uri="{FF2B5EF4-FFF2-40B4-BE49-F238E27FC236}">
                <a16:creationId xmlns:a16="http://schemas.microsoft.com/office/drawing/2014/main" id="{DEF93613-0147-E263-0452-8CD617C81620}"/>
              </a:ext>
            </a:extLst>
          </p:cNvPr>
          <p:cNvSpPr>
            <a:spLocks noGrp="1"/>
          </p:cNvSpPr>
          <p:nvPr>
            <p:ph type="body" sz="quarter" idx="13"/>
          </p:nvPr>
        </p:nvSpPr>
        <p:spPr/>
        <p:txBody>
          <a:bodyPr/>
          <a:lstStyle/>
          <a:p>
            <a:r>
              <a:rPr lang="zh-CN" altLang="en-US" dirty="0">
                <a:cs typeface="+mn-ea"/>
                <a:sym typeface="+mn-lt"/>
              </a:rPr>
              <a:t>竞争分析</a:t>
            </a:r>
          </a:p>
        </p:txBody>
      </p:sp>
      <p:sp>
        <p:nvSpPr>
          <p:cNvPr id="6" name="文本占位符 5">
            <a:extLst>
              <a:ext uri="{FF2B5EF4-FFF2-40B4-BE49-F238E27FC236}">
                <a16:creationId xmlns:a16="http://schemas.microsoft.com/office/drawing/2014/main" id="{9070F23B-E75B-41AF-C77C-404224B85A15}"/>
              </a:ext>
            </a:extLst>
          </p:cNvPr>
          <p:cNvSpPr>
            <a:spLocks noGrp="1"/>
          </p:cNvSpPr>
          <p:nvPr>
            <p:ph type="body" sz="quarter" idx="14"/>
          </p:nvPr>
        </p:nvSpPr>
        <p:spPr/>
        <p:txBody>
          <a:bodyPr/>
          <a:lstStyle/>
          <a:p>
            <a:r>
              <a:rPr lang="zh-CN" altLang="en-US" dirty="0">
                <a:cs typeface="+mn-ea"/>
                <a:sym typeface="+mn-lt"/>
              </a:rPr>
              <a:t>用户画像</a:t>
            </a:r>
          </a:p>
        </p:txBody>
      </p:sp>
      <p:sp>
        <p:nvSpPr>
          <p:cNvPr id="7" name="文本占位符 6">
            <a:extLst>
              <a:ext uri="{FF2B5EF4-FFF2-40B4-BE49-F238E27FC236}">
                <a16:creationId xmlns:a16="http://schemas.microsoft.com/office/drawing/2014/main" id="{819E6E66-CA11-5883-0C99-E98D0AF1F023}"/>
              </a:ext>
            </a:extLst>
          </p:cNvPr>
          <p:cNvSpPr>
            <a:spLocks noGrp="1"/>
          </p:cNvSpPr>
          <p:nvPr>
            <p:ph type="body" sz="quarter" idx="15"/>
          </p:nvPr>
        </p:nvSpPr>
        <p:spPr/>
        <p:txBody>
          <a:bodyPr/>
          <a:lstStyle/>
          <a:p>
            <a:r>
              <a:rPr lang="zh-CN" altLang="en-US" dirty="0">
                <a:cs typeface="+mn-ea"/>
                <a:sym typeface="+mn-lt"/>
              </a:rPr>
              <a:t>消费趋势</a:t>
            </a:r>
          </a:p>
        </p:txBody>
      </p:sp>
      <p:sp>
        <p:nvSpPr>
          <p:cNvPr id="8" name="文本占位符 7">
            <a:extLst>
              <a:ext uri="{FF2B5EF4-FFF2-40B4-BE49-F238E27FC236}">
                <a16:creationId xmlns:a16="http://schemas.microsoft.com/office/drawing/2014/main" id="{D2E93963-F2F4-F88B-E679-339FADF3F4FC}"/>
              </a:ext>
            </a:extLst>
          </p:cNvPr>
          <p:cNvSpPr>
            <a:spLocks noGrp="1"/>
          </p:cNvSpPr>
          <p:nvPr>
            <p:ph type="body" sz="quarter" idx="16"/>
          </p:nvPr>
        </p:nvSpPr>
        <p:spPr/>
        <p:txBody>
          <a:bodyPr/>
          <a:lstStyle/>
          <a:p>
            <a:endParaRPr lang="zh-CN" altLang="en-US">
              <a:sym typeface="+mn-lt"/>
            </a:endParaRPr>
          </a:p>
        </p:txBody>
      </p:sp>
      <p:sp>
        <p:nvSpPr>
          <p:cNvPr id="9" name="文本占位符 8">
            <a:extLst>
              <a:ext uri="{FF2B5EF4-FFF2-40B4-BE49-F238E27FC236}">
                <a16:creationId xmlns:a16="http://schemas.microsoft.com/office/drawing/2014/main" id="{7EF1622E-02B9-6DA4-2CDC-65FD67B56C45}"/>
              </a:ext>
            </a:extLst>
          </p:cNvPr>
          <p:cNvSpPr>
            <a:spLocks noGrp="1"/>
          </p:cNvSpPr>
          <p:nvPr>
            <p:ph type="body" sz="quarter" idx="17"/>
          </p:nvPr>
        </p:nvSpPr>
        <p:spPr/>
        <p:txBody>
          <a:bodyPr/>
          <a:lstStyle/>
          <a:p>
            <a:endParaRPr lang="zh-CN" altLang="en-US">
              <a:sym typeface="+mn-lt"/>
            </a:endParaRPr>
          </a:p>
        </p:txBody>
      </p:sp>
      <p:sp>
        <p:nvSpPr>
          <p:cNvPr id="10" name="文本占位符 9">
            <a:extLst>
              <a:ext uri="{FF2B5EF4-FFF2-40B4-BE49-F238E27FC236}">
                <a16:creationId xmlns:a16="http://schemas.microsoft.com/office/drawing/2014/main" id="{84849202-BF34-0E02-597F-F23B931A9EE9}"/>
              </a:ext>
            </a:extLst>
          </p:cNvPr>
          <p:cNvSpPr>
            <a:spLocks noGrp="1"/>
          </p:cNvSpPr>
          <p:nvPr>
            <p:ph type="body" sz="quarter" idx="18"/>
          </p:nvPr>
        </p:nvSpPr>
        <p:spPr/>
        <p:txBody>
          <a:bodyPr/>
          <a:lstStyle/>
          <a:p>
            <a:endParaRPr lang="zh-CN" altLang="en-US">
              <a:sym typeface="+mn-lt"/>
            </a:endParaRPr>
          </a:p>
        </p:txBody>
      </p:sp>
      <p:sp>
        <p:nvSpPr>
          <p:cNvPr id="11" name="文本占位符 10">
            <a:extLst>
              <a:ext uri="{FF2B5EF4-FFF2-40B4-BE49-F238E27FC236}">
                <a16:creationId xmlns:a16="http://schemas.microsoft.com/office/drawing/2014/main" id="{FF8794A6-F8CF-1593-9124-AFD8B646019D}"/>
              </a:ext>
            </a:extLst>
          </p:cNvPr>
          <p:cNvSpPr>
            <a:spLocks noGrp="1"/>
          </p:cNvSpPr>
          <p:nvPr>
            <p:ph type="body" sz="quarter" idx="19"/>
          </p:nvPr>
        </p:nvSpPr>
        <p:spPr/>
        <p:txBody>
          <a:bodyPr/>
          <a:lstStyle/>
          <a:p>
            <a:endParaRPr lang="zh-CN" altLang="en-US">
              <a:sym typeface="+mn-lt"/>
            </a:endParaRPr>
          </a:p>
        </p:txBody>
      </p:sp>
      <p:pic>
        <p:nvPicPr>
          <p:cNvPr id="12" name="图形 11">
            <a:extLst>
              <a:ext uri="{FF2B5EF4-FFF2-40B4-BE49-F238E27FC236}">
                <a16:creationId xmlns:a16="http://schemas.microsoft.com/office/drawing/2014/main" id="{4845A7E5-9CE2-F043-E03F-DB9FEE6C8DA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57401" y="4260759"/>
            <a:ext cx="912965" cy="912965"/>
          </a:xfrm>
          <a:prstGeom prst="rect">
            <a:avLst/>
          </a:prstGeom>
        </p:spPr>
      </p:pic>
      <p:pic>
        <p:nvPicPr>
          <p:cNvPr id="13" name="图形 12">
            <a:extLst>
              <a:ext uri="{FF2B5EF4-FFF2-40B4-BE49-F238E27FC236}">
                <a16:creationId xmlns:a16="http://schemas.microsoft.com/office/drawing/2014/main" id="{CB3CF640-ADF5-DA88-C183-03E8E168BCD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3186" y="4272808"/>
            <a:ext cx="912965" cy="912965"/>
          </a:xfrm>
          <a:prstGeom prst="rect">
            <a:avLst/>
          </a:prstGeom>
        </p:spPr>
      </p:pic>
      <p:pic>
        <p:nvPicPr>
          <p:cNvPr id="14" name="图形 13">
            <a:extLst>
              <a:ext uri="{FF2B5EF4-FFF2-40B4-BE49-F238E27FC236}">
                <a16:creationId xmlns:a16="http://schemas.microsoft.com/office/drawing/2014/main" id="{69A0F0DC-3B21-05DC-141A-F821C1FF479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0142740" y="4224710"/>
            <a:ext cx="912965" cy="912965"/>
          </a:xfrm>
          <a:custGeom>
            <a:avLst/>
            <a:gdLst>
              <a:gd name="connsiteX0" fmla="*/ 0 w 1139007"/>
              <a:gd name="connsiteY0" fmla="*/ 0 h 1139007"/>
              <a:gd name="connsiteX1" fmla="*/ 1139007 w 1139007"/>
              <a:gd name="connsiteY1" fmla="*/ 0 h 1139007"/>
              <a:gd name="connsiteX2" fmla="*/ 1139007 w 1139007"/>
              <a:gd name="connsiteY2" fmla="*/ 1139007 h 1139007"/>
              <a:gd name="connsiteX3" fmla="*/ 0 w 1139007"/>
              <a:gd name="connsiteY3" fmla="*/ 1139007 h 1139007"/>
            </a:gdLst>
            <a:ahLst/>
            <a:cxnLst>
              <a:cxn ang="0">
                <a:pos x="connsiteX0" y="connsiteY0"/>
              </a:cxn>
              <a:cxn ang="0">
                <a:pos x="connsiteX1" y="connsiteY1"/>
              </a:cxn>
              <a:cxn ang="0">
                <a:pos x="connsiteX2" y="connsiteY2"/>
              </a:cxn>
              <a:cxn ang="0">
                <a:pos x="connsiteX3" y="connsiteY3"/>
              </a:cxn>
            </a:cxnLst>
            <a:rect l="l" t="t" r="r" b="b"/>
            <a:pathLst>
              <a:path w="1139007" h="1139007">
                <a:moveTo>
                  <a:pt x="0" y="0"/>
                </a:moveTo>
                <a:lnTo>
                  <a:pt x="1139007" y="0"/>
                </a:lnTo>
                <a:lnTo>
                  <a:pt x="1139007" y="1139007"/>
                </a:lnTo>
                <a:lnTo>
                  <a:pt x="0" y="1139007"/>
                </a:lnTo>
                <a:close/>
              </a:path>
            </a:pathLst>
          </a:custGeom>
        </p:spPr>
      </p:pic>
      <p:pic>
        <p:nvPicPr>
          <p:cNvPr id="15" name="图形 14">
            <a:extLst>
              <a:ext uri="{FF2B5EF4-FFF2-40B4-BE49-F238E27FC236}">
                <a16:creationId xmlns:a16="http://schemas.microsoft.com/office/drawing/2014/main" id="{7E556DF6-757D-5799-038A-5F8F7E41CE6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90654" y="4224710"/>
            <a:ext cx="912965" cy="912965"/>
          </a:xfrm>
          <a:prstGeom prst="rect">
            <a:avLst/>
          </a:prstGeom>
        </p:spPr>
      </p:pic>
      <p:sp>
        <p:nvSpPr>
          <p:cNvPr id="16" name="文本框 15">
            <a:extLst>
              <a:ext uri="{FF2B5EF4-FFF2-40B4-BE49-F238E27FC236}">
                <a16:creationId xmlns:a16="http://schemas.microsoft.com/office/drawing/2014/main" id="{4A9A7EDD-3797-466C-1002-0C44A458911F}"/>
              </a:ext>
            </a:extLst>
          </p:cNvPr>
          <p:cNvSpPr txBox="1"/>
          <p:nvPr/>
        </p:nvSpPr>
        <p:spPr>
          <a:xfrm>
            <a:off x="862337" y="1086819"/>
            <a:ext cx="9520555" cy="307777"/>
          </a:xfrm>
          <a:prstGeom prst="rect">
            <a:avLst/>
          </a:prstGeom>
          <a:noFill/>
        </p:spPr>
        <p:txBody>
          <a:bodyPr wrap="none" rtlCol="0">
            <a:noAutofit/>
          </a:bodyPr>
          <a:lstStyle/>
          <a:p>
            <a:r>
              <a:rPr lang="zh-CN" altLang="en-US" sz="1400" dirty="0">
                <a:cs typeface="+mn-ea"/>
                <a:sym typeface="+mn-lt"/>
              </a:rPr>
              <a:t>随着社会的发展，人们对于健康更为重视，本报告是对于国内健身现状的一个调查报告。将以以下四个目录进行分析。</a:t>
            </a:r>
          </a:p>
        </p:txBody>
      </p:sp>
      <p:sp>
        <p:nvSpPr>
          <p:cNvPr id="17" name="文本框 16">
            <a:extLst>
              <a:ext uri="{FF2B5EF4-FFF2-40B4-BE49-F238E27FC236}">
                <a16:creationId xmlns:a16="http://schemas.microsoft.com/office/drawing/2014/main" id="{17D9CBD3-AA54-D1B3-42D8-3B62A1AFDAB6}"/>
              </a:ext>
            </a:extLst>
          </p:cNvPr>
          <p:cNvSpPr txBox="1"/>
          <p:nvPr/>
        </p:nvSpPr>
        <p:spPr>
          <a:xfrm>
            <a:off x="1668545" y="454433"/>
            <a:ext cx="1454244" cy="369332"/>
          </a:xfrm>
          <a:prstGeom prst="rect">
            <a:avLst/>
          </a:prstGeom>
          <a:noFill/>
        </p:spPr>
        <p:txBody>
          <a:bodyPr wrap="none" rtlCol="0">
            <a:spAutoFit/>
          </a:bodyPr>
          <a:lstStyle/>
          <a:p>
            <a:r>
              <a:rPr lang="en-US" altLang="zh-CN" dirty="0">
                <a:solidFill>
                  <a:schemeClr val="accent2"/>
                </a:solidFill>
                <a:cs typeface="+mn-ea"/>
                <a:sym typeface="+mn-lt"/>
              </a:rPr>
              <a:t>CONTENTS</a:t>
            </a:r>
            <a:endParaRPr lang="zh-CN" altLang="en-US" dirty="0">
              <a:solidFill>
                <a:schemeClr val="accent2"/>
              </a:solidFill>
              <a:cs typeface="+mn-ea"/>
              <a:sym typeface="+mn-lt"/>
            </a:endParaRPr>
          </a:p>
        </p:txBody>
      </p:sp>
    </p:spTree>
    <p:extLst>
      <p:ext uri="{BB962C8B-B14F-4D97-AF65-F5344CB8AC3E}">
        <p14:creationId xmlns:p14="http://schemas.microsoft.com/office/powerpoint/2010/main" val="418321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穿黑色衣服的人在打电话&#10;&#10;中度可信度描述已自动生成">
            <a:extLst>
              <a:ext uri="{FF2B5EF4-FFF2-40B4-BE49-F238E27FC236}">
                <a16:creationId xmlns:a16="http://schemas.microsoft.com/office/drawing/2014/main" id="{4B61AF6E-5C29-050B-E355-E065C0B05330}"/>
              </a:ext>
            </a:extLst>
          </p:cNvPr>
          <p:cNvPicPr>
            <a:picLocks noChangeAspect="1"/>
          </p:cNvPicPr>
          <p:nvPr/>
        </p:nvPicPr>
        <p:blipFill>
          <a:blip r:embed="rId2" cstate="print">
            <a:lum bright="70000" contrast="-70000"/>
            <a:extLst>
              <a:ext uri="{28A0092B-C50C-407E-A947-70E740481C1C}">
                <a14:useLocalDpi xmlns:a14="http://schemas.microsoft.com/office/drawing/2010/main"/>
              </a:ext>
            </a:extLst>
          </a:blip>
          <a:stretch>
            <a:fillRect/>
          </a:stretch>
        </p:blipFill>
        <p:spPr>
          <a:xfrm>
            <a:off x="0" y="-71438"/>
            <a:ext cx="4630366" cy="6945549"/>
          </a:xfrm>
          <a:prstGeom prst="rect">
            <a:avLst/>
          </a:prstGeom>
        </p:spPr>
      </p:pic>
      <p:pic>
        <p:nvPicPr>
          <p:cNvPr id="12" name="图片 11" descr="穿黑色衣服的人在打电话&#10;&#10;中度可信度描述已自动生成">
            <a:extLst>
              <a:ext uri="{FF2B5EF4-FFF2-40B4-BE49-F238E27FC236}">
                <a16:creationId xmlns:a16="http://schemas.microsoft.com/office/drawing/2014/main" id="{37AD626B-EE1E-A4C1-2833-3584AD71821E}"/>
              </a:ext>
            </a:extLst>
          </p:cNvPr>
          <p:cNvPicPr>
            <a:picLocks noChangeAspect="1"/>
          </p:cNvPicPr>
          <p:nvPr/>
        </p:nvPicPr>
        <p:blipFill>
          <a:blip r:embed="rId2" cstate="print">
            <a:duotone>
              <a:schemeClr val="accent2">
                <a:shade val="45000"/>
                <a:satMod val="135000"/>
              </a:schemeClr>
              <a:prstClr val="white"/>
            </a:duotone>
            <a:alphaModFix/>
            <a:extLst>
              <a:ext uri="{28A0092B-C50C-407E-A947-70E740481C1C}">
                <a14:useLocalDpi xmlns:a14="http://schemas.microsoft.com/office/drawing/2010/main"/>
              </a:ext>
            </a:extLst>
          </a:blip>
          <a:stretch>
            <a:fillRect/>
          </a:stretch>
        </p:blipFill>
        <p:spPr>
          <a:xfrm>
            <a:off x="0" y="-35719"/>
            <a:ext cx="4630366" cy="6945549"/>
          </a:xfrm>
          <a:prstGeom prst="rect">
            <a:avLst/>
          </a:prstGeom>
        </p:spPr>
      </p:pic>
      <p:sp>
        <p:nvSpPr>
          <p:cNvPr id="9" name="椭圆 8">
            <a:extLst>
              <a:ext uri="{FF2B5EF4-FFF2-40B4-BE49-F238E27FC236}">
                <a16:creationId xmlns:a16="http://schemas.microsoft.com/office/drawing/2014/main" id="{7627AEDB-DE17-9DC8-E623-F0FF90064FAF}"/>
              </a:ext>
            </a:extLst>
          </p:cNvPr>
          <p:cNvSpPr/>
          <p:nvPr/>
        </p:nvSpPr>
        <p:spPr>
          <a:xfrm>
            <a:off x="3086562" y="351451"/>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a:extLst>
              <a:ext uri="{FF2B5EF4-FFF2-40B4-BE49-F238E27FC236}">
                <a16:creationId xmlns:a16="http://schemas.microsoft.com/office/drawing/2014/main" id="{F1BF246D-EB92-3F2D-3A2D-6D11DBEEB8E0}"/>
              </a:ext>
            </a:extLst>
          </p:cNvPr>
          <p:cNvSpPr/>
          <p:nvPr/>
        </p:nvSpPr>
        <p:spPr>
          <a:xfrm>
            <a:off x="3130050" y="396500"/>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a:extLst>
              <a:ext uri="{FF2B5EF4-FFF2-40B4-BE49-F238E27FC236}">
                <a16:creationId xmlns:a16="http://schemas.microsoft.com/office/drawing/2014/main" id="{331D5955-6632-9DAD-58C9-ED5781ADAFBD}"/>
              </a:ext>
            </a:extLst>
          </p:cNvPr>
          <p:cNvSpPr txBox="1"/>
          <p:nvPr/>
        </p:nvSpPr>
        <p:spPr>
          <a:xfrm>
            <a:off x="766763" y="338903"/>
            <a:ext cx="2646878" cy="584775"/>
          </a:xfrm>
          <a:prstGeom prst="rect">
            <a:avLst/>
          </a:prstGeom>
          <a:noFill/>
        </p:spPr>
        <p:txBody>
          <a:bodyPr wrap="none" rtlCol="0">
            <a:noAutofit/>
          </a:bodyPr>
          <a:lstStyle/>
          <a:p>
            <a:r>
              <a:rPr lang="zh-CN" altLang="en-US" sz="3200" dirty="0">
                <a:cs typeface="+mn-ea"/>
                <a:sym typeface="+mn-lt"/>
              </a:rPr>
              <a:t>用户收入分析</a:t>
            </a:r>
          </a:p>
        </p:txBody>
      </p:sp>
      <p:sp>
        <p:nvSpPr>
          <p:cNvPr id="7" name="文本框 6">
            <a:extLst>
              <a:ext uri="{FF2B5EF4-FFF2-40B4-BE49-F238E27FC236}">
                <a16:creationId xmlns:a16="http://schemas.microsoft.com/office/drawing/2014/main" id="{C9CDC218-372F-5384-6A8D-316133B1513D}"/>
              </a:ext>
            </a:extLst>
          </p:cNvPr>
          <p:cNvSpPr txBox="1"/>
          <p:nvPr/>
        </p:nvSpPr>
        <p:spPr>
          <a:xfrm>
            <a:off x="766763" y="2174299"/>
            <a:ext cx="3543536" cy="1223348"/>
          </a:xfrm>
          <a:prstGeom prst="rect">
            <a:avLst/>
          </a:prstGeom>
          <a:noFill/>
        </p:spPr>
        <p:txBody>
          <a:bodyPr wrap="square" rtlCol="0">
            <a:noAutofit/>
          </a:bodyPr>
          <a:lstStyle/>
          <a:p>
            <a:pPr>
              <a:lnSpc>
                <a:spcPct val="125000"/>
              </a:lnSpc>
            </a:pPr>
            <a:r>
              <a:rPr lang="zh-CN" altLang="en-US" sz="2000" dirty="0">
                <a:cs typeface="+mn-ea"/>
                <a:sym typeface="+mn-lt"/>
              </a:rPr>
              <a:t>城市中产阶级是运动健身的主力人群，收入越高对健康越关注。</a:t>
            </a:r>
          </a:p>
        </p:txBody>
      </p:sp>
      <p:sp>
        <p:nvSpPr>
          <p:cNvPr id="8" name="文本框 7">
            <a:extLst>
              <a:ext uri="{FF2B5EF4-FFF2-40B4-BE49-F238E27FC236}">
                <a16:creationId xmlns:a16="http://schemas.microsoft.com/office/drawing/2014/main" id="{0D9FE0E6-5027-D7D8-73FD-788BE6A42239}"/>
              </a:ext>
            </a:extLst>
          </p:cNvPr>
          <p:cNvSpPr txBox="1"/>
          <p:nvPr/>
        </p:nvSpPr>
        <p:spPr>
          <a:xfrm>
            <a:off x="766763" y="3500438"/>
            <a:ext cx="3543536" cy="1223348"/>
          </a:xfrm>
          <a:prstGeom prst="rect">
            <a:avLst/>
          </a:prstGeom>
          <a:noFill/>
        </p:spPr>
        <p:txBody>
          <a:bodyPr wrap="square" rtlCol="0">
            <a:noAutofit/>
          </a:bodyPr>
          <a:lstStyle/>
          <a:p>
            <a:pPr>
              <a:lnSpc>
                <a:spcPct val="125000"/>
              </a:lnSpc>
            </a:pPr>
            <a:r>
              <a:rPr lang="zh-CN" altLang="en-US" sz="2000" dirty="0">
                <a:cs typeface="+mn-ea"/>
                <a:sym typeface="+mn-lt"/>
              </a:rPr>
              <a:t>城市中产阶级是运动健身的主力人群，收入越高对健康越关注。</a:t>
            </a:r>
          </a:p>
        </p:txBody>
      </p:sp>
      <p:sp>
        <p:nvSpPr>
          <p:cNvPr id="13" name="椭圆 12">
            <a:extLst>
              <a:ext uri="{FF2B5EF4-FFF2-40B4-BE49-F238E27FC236}">
                <a16:creationId xmlns:a16="http://schemas.microsoft.com/office/drawing/2014/main" id="{50465539-D311-9383-FF3A-72834F2700B3}"/>
              </a:ext>
            </a:extLst>
          </p:cNvPr>
          <p:cNvSpPr/>
          <p:nvPr/>
        </p:nvSpPr>
        <p:spPr>
          <a:xfrm>
            <a:off x="4206749" y="5331724"/>
            <a:ext cx="847234" cy="847234"/>
          </a:xfrm>
          <a:prstGeom prst="ellipse">
            <a:avLst/>
          </a:prstGeom>
          <a:gradFill flip="none" rotWithShape="1">
            <a:gsLst>
              <a:gs pos="0">
                <a:schemeClr val="accent1">
                  <a:lumMod val="20000"/>
                  <a:lumOff val="80000"/>
                </a:schemeClr>
              </a:gs>
              <a:gs pos="89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3">
            <a:extLst>
              <a:ext uri="{FF2B5EF4-FFF2-40B4-BE49-F238E27FC236}">
                <a16:creationId xmlns:a16="http://schemas.microsoft.com/office/drawing/2014/main" id="{6811DE23-B04C-7114-6F61-AC0BED5A77D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radius="32"/>
                    </a14:imgEffect>
                  </a14:imgLayer>
                </a14:imgProps>
              </a:ext>
              <a:ext uri="{28A0092B-C50C-407E-A947-70E740481C1C}">
                <a14:useLocalDpi xmlns:a14="http://schemas.microsoft.com/office/drawing/2010/main"/>
              </a:ext>
            </a:extLst>
          </a:blip>
          <a:srcRect/>
          <a:stretch/>
        </p:blipFill>
        <p:spPr>
          <a:xfrm>
            <a:off x="10231634" y="4715208"/>
            <a:ext cx="1960366" cy="2142792"/>
          </a:xfrm>
          <a:prstGeom prst="rect">
            <a:avLst/>
          </a:prstGeom>
        </p:spPr>
      </p:pic>
      <p:sp>
        <p:nvSpPr>
          <p:cNvPr id="16" name="矩形: 圆角 15">
            <a:extLst>
              <a:ext uri="{FF2B5EF4-FFF2-40B4-BE49-F238E27FC236}">
                <a16:creationId xmlns:a16="http://schemas.microsoft.com/office/drawing/2014/main" id="{3D942516-9840-815E-CA32-A8C3F3EFF462}"/>
              </a:ext>
            </a:extLst>
          </p:cNvPr>
          <p:cNvSpPr/>
          <p:nvPr/>
        </p:nvSpPr>
        <p:spPr>
          <a:xfrm>
            <a:off x="7160346" y="1062765"/>
            <a:ext cx="2710789" cy="484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文本框 16">
            <a:extLst>
              <a:ext uri="{FF2B5EF4-FFF2-40B4-BE49-F238E27FC236}">
                <a16:creationId xmlns:a16="http://schemas.microsoft.com/office/drawing/2014/main" id="{3526021C-C877-CAB4-1D76-564E6F03F65F}"/>
              </a:ext>
            </a:extLst>
          </p:cNvPr>
          <p:cNvSpPr txBox="1"/>
          <p:nvPr/>
        </p:nvSpPr>
        <p:spPr>
          <a:xfrm>
            <a:off x="7241995" y="1120585"/>
            <a:ext cx="2547492" cy="369332"/>
          </a:xfrm>
          <a:prstGeom prst="rect">
            <a:avLst/>
          </a:prstGeom>
          <a:noFill/>
        </p:spPr>
        <p:txBody>
          <a:bodyPr wrap="none" rtlCol="0">
            <a:noAutofit/>
          </a:bodyPr>
          <a:lstStyle/>
          <a:p>
            <a:r>
              <a:rPr lang="zh-CN" altLang="en-US" dirty="0">
                <a:solidFill>
                  <a:schemeClr val="bg1"/>
                </a:solidFill>
                <a:cs typeface="+mn-ea"/>
                <a:sym typeface="+mn-lt"/>
              </a:rPr>
              <a:t>运动健身客户收入分析</a:t>
            </a:r>
          </a:p>
        </p:txBody>
      </p:sp>
      <p:pic>
        <p:nvPicPr>
          <p:cNvPr id="18" name="图片 17">
            <a:extLst>
              <a:ext uri="{FF2B5EF4-FFF2-40B4-BE49-F238E27FC236}">
                <a16:creationId xmlns:a16="http://schemas.microsoft.com/office/drawing/2014/main" id="{C81D15E7-944F-06E1-4CFF-E23EB2C8FD2F}"/>
              </a:ext>
            </a:extLst>
          </p:cNvPr>
          <p:cNvPicPr>
            <a:picLocks noChangeAspect="1"/>
          </p:cNvPicPr>
          <p:nvPr/>
        </p:nvPicPr>
        <p:blipFill rotWithShape="1">
          <a:blip r:embed="rId5" cstate="print">
            <a:duotone>
              <a:prstClr val="black"/>
              <a:schemeClr val="accent3">
                <a:tint val="45000"/>
                <a:satMod val="400000"/>
              </a:schemeClr>
            </a:duotone>
            <a:alphaModFix amt="50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24352" y="2781270"/>
            <a:ext cx="12240703" cy="4076730"/>
          </a:xfrm>
          <a:custGeom>
            <a:avLst/>
            <a:gdLst>
              <a:gd name="connsiteX0" fmla="*/ 0 w 12240703"/>
              <a:gd name="connsiteY0" fmla="*/ 0 h 4076730"/>
              <a:gd name="connsiteX1" fmla="*/ 12240703 w 12240703"/>
              <a:gd name="connsiteY1" fmla="*/ 0 h 4076730"/>
              <a:gd name="connsiteX2" fmla="*/ 12240703 w 12240703"/>
              <a:gd name="connsiteY2" fmla="*/ 4076730 h 4076730"/>
              <a:gd name="connsiteX3" fmla="*/ 0 w 12240703"/>
              <a:gd name="connsiteY3" fmla="*/ 4076730 h 4076730"/>
            </a:gdLst>
            <a:ahLst/>
            <a:cxnLst>
              <a:cxn ang="0">
                <a:pos x="connsiteX0" y="connsiteY0"/>
              </a:cxn>
              <a:cxn ang="0">
                <a:pos x="connsiteX1" y="connsiteY1"/>
              </a:cxn>
              <a:cxn ang="0">
                <a:pos x="connsiteX2" y="connsiteY2"/>
              </a:cxn>
              <a:cxn ang="0">
                <a:pos x="connsiteX3" y="connsiteY3"/>
              </a:cxn>
            </a:cxnLst>
            <a:rect l="l" t="t" r="r" b="b"/>
            <a:pathLst>
              <a:path w="12240703" h="4076730">
                <a:moveTo>
                  <a:pt x="0" y="0"/>
                </a:moveTo>
                <a:lnTo>
                  <a:pt x="12240703" y="0"/>
                </a:lnTo>
                <a:lnTo>
                  <a:pt x="12240703" y="4076730"/>
                </a:lnTo>
                <a:lnTo>
                  <a:pt x="0" y="4076730"/>
                </a:lnTo>
                <a:close/>
              </a:path>
            </a:pathLst>
          </a:custGeom>
        </p:spPr>
      </p:pic>
      <p:graphicFrame>
        <p:nvGraphicFramePr>
          <p:cNvPr id="6" name="图表 5">
            <a:extLst>
              <a:ext uri="{FF2B5EF4-FFF2-40B4-BE49-F238E27FC236}">
                <a16:creationId xmlns:a16="http://schemas.microsoft.com/office/drawing/2014/main" id="{AEB899E1-37F3-0ECB-B3ED-8886A5BE7843}"/>
              </a:ext>
            </a:extLst>
          </p:cNvPr>
          <p:cNvGraphicFramePr/>
          <p:nvPr>
            <p:extLst>
              <p:ext uri="{D42A27DB-BD31-4B8C-83A1-F6EECF244321}">
                <p14:modId xmlns:p14="http://schemas.microsoft.com/office/powerpoint/2010/main" val="1545370538"/>
              </p:ext>
            </p:extLst>
          </p:nvPr>
        </p:nvGraphicFramePr>
        <p:xfrm>
          <a:off x="5551928" y="1736095"/>
          <a:ext cx="5930240" cy="395349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68085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9FFD2982-5C76-2A2F-F0AA-C36727A217DA}"/>
              </a:ext>
            </a:extLst>
          </p:cNvPr>
          <p:cNvPicPr>
            <a:picLocks noChangeAspect="1"/>
          </p:cNvPicPr>
          <p:nvPr/>
        </p:nvPicPr>
        <p:blipFill rotWithShape="1">
          <a:blip r:embed="rId2" cstate="print">
            <a:duotone>
              <a:prstClr val="black"/>
              <a:schemeClr val="accent3">
                <a:tint val="45000"/>
                <a:satMod val="400000"/>
              </a:schemeClr>
            </a:duotone>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24352" y="2781270"/>
            <a:ext cx="12240703" cy="4076730"/>
          </a:xfrm>
          <a:custGeom>
            <a:avLst/>
            <a:gdLst>
              <a:gd name="connsiteX0" fmla="*/ 0 w 12240703"/>
              <a:gd name="connsiteY0" fmla="*/ 0 h 4076730"/>
              <a:gd name="connsiteX1" fmla="*/ 12240703 w 12240703"/>
              <a:gd name="connsiteY1" fmla="*/ 0 h 4076730"/>
              <a:gd name="connsiteX2" fmla="*/ 12240703 w 12240703"/>
              <a:gd name="connsiteY2" fmla="*/ 4076730 h 4076730"/>
              <a:gd name="connsiteX3" fmla="*/ 0 w 12240703"/>
              <a:gd name="connsiteY3" fmla="*/ 4076730 h 4076730"/>
            </a:gdLst>
            <a:ahLst/>
            <a:cxnLst>
              <a:cxn ang="0">
                <a:pos x="connsiteX0" y="connsiteY0"/>
              </a:cxn>
              <a:cxn ang="0">
                <a:pos x="connsiteX1" y="connsiteY1"/>
              </a:cxn>
              <a:cxn ang="0">
                <a:pos x="connsiteX2" y="connsiteY2"/>
              </a:cxn>
              <a:cxn ang="0">
                <a:pos x="connsiteX3" y="connsiteY3"/>
              </a:cxn>
            </a:cxnLst>
            <a:rect l="l" t="t" r="r" b="b"/>
            <a:pathLst>
              <a:path w="12240703" h="4076730">
                <a:moveTo>
                  <a:pt x="0" y="0"/>
                </a:moveTo>
                <a:lnTo>
                  <a:pt x="12240703" y="0"/>
                </a:lnTo>
                <a:lnTo>
                  <a:pt x="12240703" y="4076730"/>
                </a:lnTo>
                <a:lnTo>
                  <a:pt x="0" y="4076730"/>
                </a:lnTo>
                <a:close/>
              </a:path>
            </a:pathLst>
          </a:custGeom>
        </p:spPr>
      </p:pic>
      <p:sp>
        <p:nvSpPr>
          <p:cNvPr id="10" name="矩形 9">
            <a:extLst>
              <a:ext uri="{FF2B5EF4-FFF2-40B4-BE49-F238E27FC236}">
                <a16:creationId xmlns:a16="http://schemas.microsoft.com/office/drawing/2014/main" id="{1F0E724A-1453-707B-251E-0E6622CD510A}"/>
              </a:ext>
            </a:extLst>
          </p:cNvPr>
          <p:cNvSpPr/>
          <p:nvPr/>
        </p:nvSpPr>
        <p:spPr>
          <a:xfrm>
            <a:off x="-24352" y="2321771"/>
            <a:ext cx="12211202" cy="3463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TextBox 14">
            <a:extLst>
              <a:ext uri="{FF2B5EF4-FFF2-40B4-BE49-F238E27FC236}">
                <a16:creationId xmlns:a16="http://schemas.microsoft.com/office/drawing/2014/main" id="{4ADBA308-E299-9078-206E-CEFFEA4CAD30}"/>
              </a:ext>
            </a:extLst>
          </p:cNvPr>
          <p:cNvSpPr txBox="1"/>
          <p:nvPr/>
        </p:nvSpPr>
        <p:spPr>
          <a:xfrm>
            <a:off x="931820" y="3324373"/>
            <a:ext cx="2322684" cy="1399550"/>
          </a:xfrm>
          <a:prstGeom prst="rect">
            <a:avLst/>
          </a:prstGeom>
        </p:spPr>
        <p:txBody>
          <a:bodyPr wrap="square" rtlCol="0">
            <a:noAutofit/>
          </a:bodyPr>
          <a:lstStyle>
            <a:defPPr>
              <a:defRPr lang="zh-CN"/>
            </a:defPPr>
            <a:lvl1pPr algn="ctr">
              <a:defRPr sz="140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defRPr>
            </a:lvl1pPr>
          </a:lstStyle>
          <a:p>
            <a:pPr>
              <a:lnSpc>
                <a:spcPct val="120000"/>
              </a:lnSpc>
            </a:pPr>
            <a:r>
              <a:rPr lang="zh-CN" altLang="en-US" sz="1800" dirty="0">
                <a:solidFill>
                  <a:schemeClr val="bg1">
                    <a:lumMod val="50000"/>
                  </a:schemeClr>
                </a:solidFill>
                <a:latin typeface="+mn-lt"/>
                <a:ea typeface="+mn-ea"/>
                <a:cs typeface="+mn-ea"/>
                <a:sym typeface="+mn-lt"/>
              </a:rPr>
              <a:t>运动健身客户互联网使用偏好对于美颜、旅游、音乐及购物都明显高于全网客户。</a:t>
            </a:r>
            <a:endParaRPr lang="en-US" altLang="zh-CN" sz="1800" dirty="0">
              <a:solidFill>
                <a:schemeClr val="bg1">
                  <a:lumMod val="50000"/>
                </a:schemeClr>
              </a:solidFill>
              <a:latin typeface="+mn-lt"/>
              <a:ea typeface="+mn-ea"/>
              <a:cs typeface="+mn-ea"/>
              <a:sym typeface="+mn-lt"/>
            </a:endParaRPr>
          </a:p>
        </p:txBody>
      </p:sp>
      <p:grpSp>
        <p:nvGrpSpPr>
          <p:cNvPr id="12" name="组合 11">
            <a:extLst>
              <a:ext uri="{FF2B5EF4-FFF2-40B4-BE49-F238E27FC236}">
                <a16:creationId xmlns:a16="http://schemas.microsoft.com/office/drawing/2014/main" id="{5B8CB41B-6DA8-83EB-D39E-E6E36DAD80B3}"/>
              </a:ext>
            </a:extLst>
          </p:cNvPr>
          <p:cNvGrpSpPr/>
          <p:nvPr/>
        </p:nvGrpSpPr>
        <p:grpSpPr>
          <a:xfrm>
            <a:off x="1489640" y="1893458"/>
            <a:ext cx="1207044" cy="768502"/>
            <a:chOff x="1991347" y="3390411"/>
            <a:chExt cx="1207044" cy="768502"/>
          </a:xfrm>
        </p:grpSpPr>
        <p:sp>
          <p:nvSpPr>
            <p:cNvPr id="13" name="椭圆 12">
              <a:extLst>
                <a:ext uri="{FF2B5EF4-FFF2-40B4-BE49-F238E27FC236}">
                  <a16:creationId xmlns:a16="http://schemas.microsoft.com/office/drawing/2014/main" id="{02210CFB-80AC-56FE-66C6-06A9AD40C5A3}"/>
                </a:ext>
              </a:extLst>
            </p:cNvPr>
            <p:cNvSpPr/>
            <p:nvPr/>
          </p:nvSpPr>
          <p:spPr>
            <a:xfrm>
              <a:off x="2192800" y="3390411"/>
              <a:ext cx="768502" cy="768502"/>
            </a:xfrm>
            <a:prstGeom prst="ellipse">
              <a:avLst/>
            </a:prstGeom>
            <a:gradFill flip="none" rotWithShape="1">
              <a:gsLst>
                <a:gs pos="100000">
                  <a:schemeClr val="accent4">
                    <a:alpha val="99000"/>
                  </a:schemeClr>
                </a:gs>
                <a:gs pos="42000">
                  <a:schemeClr val="accent2">
                    <a:alpha val="70000"/>
                  </a:schemeClr>
                </a:gs>
                <a:gs pos="0">
                  <a:schemeClr val="accent4">
                    <a:alpha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4" name="TextBox 14">
              <a:extLst>
                <a:ext uri="{FF2B5EF4-FFF2-40B4-BE49-F238E27FC236}">
                  <a16:creationId xmlns:a16="http://schemas.microsoft.com/office/drawing/2014/main" id="{8AFC6A63-21E3-63E5-C535-921E01FB7397}"/>
                </a:ext>
              </a:extLst>
            </p:cNvPr>
            <p:cNvSpPr txBox="1"/>
            <p:nvPr/>
          </p:nvSpPr>
          <p:spPr>
            <a:xfrm>
              <a:off x="1991347" y="3480016"/>
              <a:ext cx="1207044" cy="561885"/>
            </a:xfrm>
            <a:prstGeom prst="rect">
              <a:avLst/>
            </a:prstGeom>
          </p:spPr>
          <p:txBody>
            <a:bodyPr wrap="square" rtlCol="0">
              <a:spAutoFit/>
            </a:bodyPr>
            <a:lstStyle>
              <a:defPPr>
                <a:defRPr lang="zh-CN"/>
              </a:defPPr>
              <a:lvl1pPr algn="ctr">
                <a:defRPr sz="140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defRPr>
              </a:lvl1pPr>
            </a:lstStyle>
            <a:p>
              <a:pPr>
                <a:lnSpc>
                  <a:spcPct val="120000"/>
                </a:lnSpc>
              </a:pPr>
              <a:r>
                <a:rPr lang="en-US" altLang="zh-CN" sz="2800" dirty="0">
                  <a:solidFill>
                    <a:schemeClr val="bg1"/>
                  </a:solidFill>
                  <a:latin typeface="+mn-lt"/>
                  <a:ea typeface="+mn-ea"/>
                  <a:cs typeface="+mn-ea"/>
                  <a:sym typeface="+mn-lt"/>
                </a:rPr>
                <a:t>01</a:t>
              </a:r>
              <a:endParaRPr lang="zh-CN" altLang="en-US" sz="2800" dirty="0">
                <a:solidFill>
                  <a:schemeClr val="bg1"/>
                </a:solidFill>
                <a:latin typeface="+mn-lt"/>
                <a:ea typeface="+mn-ea"/>
                <a:cs typeface="+mn-ea"/>
                <a:sym typeface="+mn-lt"/>
              </a:endParaRPr>
            </a:p>
          </p:txBody>
        </p:sp>
      </p:grpSp>
      <p:sp>
        <p:nvSpPr>
          <p:cNvPr id="27" name="椭圆 26">
            <a:extLst>
              <a:ext uri="{FF2B5EF4-FFF2-40B4-BE49-F238E27FC236}">
                <a16:creationId xmlns:a16="http://schemas.microsoft.com/office/drawing/2014/main" id="{26A42593-7872-B8C7-AE10-AA178548188D}"/>
              </a:ext>
            </a:extLst>
          </p:cNvPr>
          <p:cNvSpPr/>
          <p:nvPr/>
        </p:nvSpPr>
        <p:spPr>
          <a:xfrm>
            <a:off x="3086562" y="351451"/>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椭圆 27">
            <a:extLst>
              <a:ext uri="{FF2B5EF4-FFF2-40B4-BE49-F238E27FC236}">
                <a16:creationId xmlns:a16="http://schemas.microsoft.com/office/drawing/2014/main" id="{8BC18C4A-3AA0-DD68-5E0B-B1B187DA8156}"/>
              </a:ext>
            </a:extLst>
          </p:cNvPr>
          <p:cNvSpPr/>
          <p:nvPr/>
        </p:nvSpPr>
        <p:spPr>
          <a:xfrm>
            <a:off x="3130050" y="396500"/>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文本框 28">
            <a:extLst>
              <a:ext uri="{FF2B5EF4-FFF2-40B4-BE49-F238E27FC236}">
                <a16:creationId xmlns:a16="http://schemas.microsoft.com/office/drawing/2014/main" id="{A43BED65-0ECF-ED64-9826-9C596F13ECE4}"/>
              </a:ext>
            </a:extLst>
          </p:cNvPr>
          <p:cNvSpPr txBox="1"/>
          <p:nvPr/>
        </p:nvSpPr>
        <p:spPr>
          <a:xfrm>
            <a:off x="766763" y="338903"/>
            <a:ext cx="2646878" cy="584775"/>
          </a:xfrm>
          <a:prstGeom prst="rect">
            <a:avLst/>
          </a:prstGeom>
          <a:noFill/>
        </p:spPr>
        <p:txBody>
          <a:bodyPr wrap="none" rtlCol="0">
            <a:noAutofit/>
          </a:bodyPr>
          <a:lstStyle/>
          <a:p>
            <a:r>
              <a:rPr lang="zh-CN" altLang="en-US" sz="3200" dirty="0">
                <a:cs typeface="+mn-ea"/>
                <a:sym typeface="+mn-lt"/>
              </a:rPr>
              <a:t>用户偏好分析</a:t>
            </a:r>
          </a:p>
        </p:txBody>
      </p:sp>
      <p:sp>
        <p:nvSpPr>
          <p:cNvPr id="30" name="TextBox 14">
            <a:extLst>
              <a:ext uri="{FF2B5EF4-FFF2-40B4-BE49-F238E27FC236}">
                <a16:creationId xmlns:a16="http://schemas.microsoft.com/office/drawing/2014/main" id="{E739742E-2734-DAF5-B42C-AFA80456FEAF}"/>
              </a:ext>
            </a:extLst>
          </p:cNvPr>
          <p:cNvSpPr txBox="1"/>
          <p:nvPr/>
        </p:nvSpPr>
        <p:spPr>
          <a:xfrm>
            <a:off x="3598634" y="3324373"/>
            <a:ext cx="2322684" cy="1399550"/>
          </a:xfrm>
          <a:prstGeom prst="rect">
            <a:avLst/>
          </a:prstGeom>
        </p:spPr>
        <p:txBody>
          <a:bodyPr wrap="square" rtlCol="0">
            <a:noAutofit/>
          </a:bodyPr>
          <a:lstStyle>
            <a:defPPr>
              <a:defRPr lang="zh-CN"/>
            </a:defPPr>
            <a:lvl1pPr algn="ctr">
              <a:defRPr sz="140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defRPr>
            </a:lvl1pPr>
          </a:lstStyle>
          <a:p>
            <a:pPr>
              <a:lnSpc>
                <a:spcPct val="120000"/>
              </a:lnSpc>
            </a:pPr>
            <a:r>
              <a:rPr lang="zh-CN" altLang="en-US" sz="1800" dirty="0">
                <a:solidFill>
                  <a:schemeClr val="bg1">
                    <a:lumMod val="50000"/>
                  </a:schemeClr>
                </a:solidFill>
                <a:latin typeface="+mn-lt"/>
                <a:ea typeface="+mn-ea"/>
                <a:cs typeface="+mn-ea"/>
                <a:sym typeface="+mn-lt"/>
              </a:rPr>
              <a:t>运动健身客户互联网使用偏好对于美颜、旅游、音乐及购物都明显高于全网客户。</a:t>
            </a:r>
            <a:endParaRPr lang="en-US" altLang="zh-CN" sz="1800" dirty="0">
              <a:solidFill>
                <a:schemeClr val="bg1">
                  <a:lumMod val="50000"/>
                </a:schemeClr>
              </a:solidFill>
              <a:latin typeface="+mn-lt"/>
              <a:ea typeface="+mn-ea"/>
              <a:cs typeface="+mn-ea"/>
              <a:sym typeface="+mn-lt"/>
            </a:endParaRPr>
          </a:p>
        </p:txBody>
      </p:sp>
      <p:sp>
        <p:nvSpPr>
          <p:cNvPr id="31" name="TextBox 14">
            <a:extLst>
              <a:ext uri="{FF2B5EF4-FFF2-40B4-BE49-F238E27FC236}">
                <a16:creationId xmlns:a16="http://schemas.microsoft.com/office/drawing/2014/main" id="{E6B08FE8-5497-00C5-55B6-2C1F707F7518}"/>
              </a:ext>
            </a:extLst>
          </p:cNvPr>
          <p:cNvSpPr txBox="1"/>
          <p:nvPr/>
        </p:nvSpPr>
        <p:spPr>
          <a:xfrm>
            <a:off x="6244035" y="3324373"/>
            <a:ext cx="2322684" cy="1399550"/>
          </a:xfrm>
          <a:prstGeom prst="rect">
            <a:avLst/>
          </a:prstGeom>
        </p:spPr>
        <p:txBody>
          <a:bodyPr wrap="square" rtlCol="0">
            <a:noAutofit/>
          </a:bodyPr>
          <a:lstStyle>
            <a:defPPr>
              <a:defRPr lang="zh-CN"/>
            </a:defPPr>
            <a:lvl1pPr algn="ctr">
              <a:defRPr sz="140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defRPr>
            </a:lvl1pPr>
          </a:lstStyle>
          <a:p>
            <a:pPr>
              <a:lnSpc>
                <a:spcPct val="120000"/>
              </a:lnSpc>
            </a:pPr>
            <a:r>
              <a:rPr lang="zh-CN" altLang="en-US" sz="1800" dirty="0">
                <a:solidFill>
                  <a:schemeClr val="bg1">
                    <a:lumMod val="50000"/>
                  </a:schemeClr>
                </a:solidFill>
                <a:latin typeface="+mn-lt"/>
                <a:ea typeface="+mn-ea"/>
                <a:cs typeface="+mn-ea"/>
                <a:sym typeface="+mn-lt"/>
              </a:rPr>
              <a:t>运动健身客户互联网使用偏好对于美颜、旅游、音乐及购物都明显高于全网客户。</a:t>
            </a:r>
            <a:endParaRPr lang="en-US" altLang="zh-CN" sz="1800" dirty="0">
              <a:solidFill>
                <a:schemeClr val="bg1">
                  <a:lumMod val="50000"/>
                </a:schemeClr>
              </a:solidFill>
              <a:latin typeface="+mn-lt"/>
              <a:ea typeface="+mn-ea"/>
              <a:cs typeface="+mn-ea"/>
              <a:sym typeface="+mn-lt"/>
            </a:endParaRPr>
          </a:p>
        </p:txBody>
      </p:sp>
      <p:sp>
        <p:nvSpPr>
          <p:cNvPr id="32" name="TextBox 14">
            <a:extLst>
              <a:ext uri="{FF2B5EF4-FFF2-40B4-BE49-F238E27FC236}">
                <a16:creationId xmlns:a16="http://schemas.microsoft.com/office/drawing/2014/main" id="{E299DE0E-4BC6-74DC-BE1E-E73C8CAF5E98}"/>
              </a:ext>
            </a:extLst>
          </p:cNvPr>
          <p:cNvSpPr txBox="1"/>
          <p:nvPr/>
        </p:nvSpPr>
        <p:spPr>
          <a:xfrm>
            <a:off x="8970252" y="3324373"/>
            <a:ext cx="2322684" cy="1399550"/>
          </a:xfrm>
          <a:prstGeom prst="rect">
            <a:avLst/>
          </a:prstGeom>
        </p:spPr>
        <p:txBody>
          <a:bodyPr wrap="square" rtlCol="0">
            <a:noAutofit/>
          </a:bodyPr>
          <a:lstStyle>
            <a:defPPr>
              <a:defRPr lang="zh-CN"/>
            </a:defPPr>
            <a:lvl1pPr algn="ctr">
              <a:defRPr sz="140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defRPr>
            </a:lvl1pPr>
          </a:lstStyle>
          <a:p>
            <a:pPr>
              <a:lnSpc>
                <a:spcPct val="120000"/>
              </a:lnSpc>
            </a:pPr>
            <a:r>
              <a:rPr lang="zh-CN" altLang="en-US" sz="1800" dirty="0">
                <a:solidFill>
                  <a:schemeClr val="bg1">
                    <a:lumMod val="50000"/>
                  </a:schemeClr>
                </a:solidFill>
                <a:latin typeface="+mn-lt"/>
                <a:ea typeface="+mn-ea"/>
                <a:cs typeface="+mn-ea"/>
                <a:sym typeface="+mn-lt"/>
              </a:rPr>
              <a:t>运动健身客户互联网使用偏好对于美颜、旅游、音乐及购物都明显高于全网客户。</a:t>
            </a:r>
            <a:endParaRPr lang="en-US" altLang="zh-CN" sz="1800" dirty="0">
              <a:solidFill>
                <a:schemeClr val="bg1">
                  <a:lumMod val="50000"/>
                </a:schemeClr>
              </a:solidFill>
              <a:latin typeface="+mn-lt"/>
              <a:ea typeface="+mn-ea"/>
              <a:cs typeface="+mn-ea"/>
              <a:sym typeface="+mn-lt"/>
            </a:endParaRPr>
          </a:p>
        </p:txBody>
      </p:sp>
      <p:grpSp>
        <p:nvGrpSpPr>
          <p:cNvPr id="33" name="组合 32">
            <a:extLst>
              <a:ext uri="{FF2B5EF4-FFF2-40B4-BE49-F238E27FC236}">
                <a16:creationId xmlns:a16="http://schemas.microsoft.com/office/drawing/2014/main" id="{D05BC179-54DD-C6A2-7C1F-F420625B6F73}"/>
              </a:ext>
            </a:extLst>
          </p:cNvPr>
          <p:cNvGrpSpPr/>
          <p:nvPr/>
        </p:nvGrpSpPr>
        <p:grpSpPr>
          <a:xfrm>
            <a:off x="4160294" y="1878974"/>
            <a:ext cx="1207044" cy="768502"/>
            <a:chOff x="1991347" y="3390411"/>
            <a:chExt cx="1207044" cy="768502"/>
          </a:xfrm>
        </p:grpSpPr>
        <p:sp>
          <p:nvSpPr>
            <p:cNvPr id="34" name="椭圆 33">
              <a:extLst>
                <a:ext uri="{FF2B5EF4-FFF2-40B4-BE49-F238E27FC236}">
                  <a16:creationId xmlns:a16="http://schemas.microsoft.com/office/drawing/2014/main" id="{0968699B-13C3-5D1A-AF04-EF9A24D5D301}"/>
                </a:ext>
              </a:extLst>
            </p:cNvPr>
            <p:cNvSpPr/>
            <p:nvPr/>
          </p:nvSpPr>
          <p:spPr>
            <a:xfrm>
              <a:off x="2192800" y="3390411"/>
              <a:ext cx="768502" cy="768502"/>
            </a:xfrm>
            <a:prstGeom prst="ellipse">
              <a:avLst/>
            </a:prstGeom>
            <a:gradFill flip="none" rotWithShape="1">
              <a:gsLst>
                <a:gs pos="100000">
                  <a:schemeClr val="accent4">
                    <a:alpha val="99000"/>
                  </a:schemeClr>
                </a:gs>
                <a:gs pos="42000">
                  <a:schemeClr val="accent2">
                    <a:alpha val="70000"/>
                  </a:schemeClr>
                </a:gs>
                <a:gs pos="0">
                  <a:schemeClr val="accent4">
                    <a:alpha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5" name="TextBox 14">
              <a:extLst>
                <a:ext uri="{FF2B5EF4-FFF2-40B4-BE49-F238E27FC236}">
                  <a16:creationId xmlns:a16="http://schemas.microsoft.com/office/drawing/2014/main" id="{34E5BA77-4C4A-F7BB-1B52-3A290DA9388D}"/>
                </a:ext>
              </a:extLst>
            </p:cNvPr>
            <p:cNvSpPr txBox="1"/>
            <p:nvPr/>
          </p:nvSpPr>
          <p:spPr>
            <a:xfrm>
              <a:off x="1991347" y="3480016"/>
              <a:ext cx="1207044" cy="561885"/>
            </a:xfrm>
            <a:prstGeom prst="rect">
              <a:avLst/>
            </a:prstGeom>
          </p:spPr>
          <p:txBody>
            <a:bodyPr wrap="square" rtlCol="0">
              <a:spAutoFit/>
            </a:bodyPr>
            <a:lstStyle>
              <a:defPPr>
                <a:defRPr lang="zh-CN"/>
              </a:defPPr>
              <a:lvl1pPr algn="ctr">
                <a:defRPr sz="140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defRPr>
              </a:lvl1pPr>
            </a:lstStyle>
            <a:p>
              <a:pPr>
                <a:lnSpc>
                  <a:spcPct val="120000"/>
                </a:lnSpc>
              </a:pPr>
              <a:r>
                <a:rPr lang="en-US" altLang="zh-CN" sz="2800" dirty="0">
                  <a:solidFill>
                    <a:schemeClr val="bg1"/>
                  </a:solidFill>
                  <a:latin typeface="+mn-lt"/>
                  <a:ea typeface="+mn-ea"/>
                  <a:cs typeface="+mn-ea"/>
                  <a:sym typeface="+mn-lt"/>
                </a:rPr>
                <a:t>02</a:t>
              </a:r>
              <a:endParaRPr lang="zh-CN" altLang="en-US" sz="2800" dirty="0">
                <a:solidFill>
                  <a:schemeClr val="bg1"/>
                </a:solidFill>
                <a:latin typeface="+mn-lt"/>
                <a:ea typeface="+mn-ea"/>
                <a:cs typeface="+mn-ea"/>
                <a:sym typeface="+mn-lt"/>
              </a:endParaRPr>
            </a:p>
          </p:txBody>
        </p:sp>
      </p:grpSp>
      <p:grpSp>
        <p:nvGrpSpPr>
          <p:cNvPr id="36" name="组合 35">
            <a:extLst>
              <a:ext uri="{FF2B5EF4-FFF2-40B4-BE49-F238E27FC236}">
                <a16:creationId xmlns:a16="http://schemas.microsoft.com/office/drawing/2014/main" id="{54A999BD-86A5-ACEB-8B6F-1D492C5A5B9B}"/>
              </a:ext>
            </a:extLst>
          </p:cNvPr>
          <p:cNvGrpSpPr/>
          <p:nvPr/>
        </p:nvGrpSpPr>
        <p:grpSpPr>
          <a:xfrm>
            <a:off x="6806556" y="1878974"/>
            <a:ext cx="1207044" cy="768502"/>
            <a:chOff x="1991347" y="3390411"/>
            <a:chExt cx="1207044" cy="768502"/>
          </a:xfrm>
        </p:grpSpPr>
        <p:sp>
          <p:nvSpPr>
            <p:cNvPr id="37" name="椭圆 36">
              <a:extLst>
                <a:ext uri="{FF2B5EF4-FFF2-40B4-BE49-F238E27FC236}">
                  <a16:creationId xmlns:a16="http://schemas.microsoft.com/office/drawing/2014/main" id="{6D3CCFAE-168D-1CAF-0619-A69A07FD3E38}"/>
                </a:ext>
              </a:extLst>
            </p:cNvPr>
            <p:cNvSpPr/>
            <p:nvPr/>
          </p:nvSpPr>
          <p:spPr>
            <a:xfrm>
              <a:off x="2192800" y="3390411"/>
              <a:ext cx="768502" cy="768502"/>
            </a:xfrm>
            <a:prstGeom prst="ellipse">
              <a:avLst/>
            </a:prstGeom>
            <a:gradFill flip="none" rotWithShape="1">
              <a:gsLst>
                <a:gs pos="100000">
                  <a:schemeClr val="accent4">
                    <a:alpha val="99000"/>
                  </a:schemeClr>
                </a:gs>
                <a:gs pos="42000">
                  <a:schemeClr val="accent2">
                    <a:alpha val="70000"/>
                  </a:schemeClr>
                </a:gs>
                <a:gs pos="0">
                  <a:schemeClr val="accent4">
                    <a:alpha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8" name="TextBox 14">
              <a:extLst>
                <a:ext uri="{FF2B5EF4-FFF2-40B4-BE49-F238E27FC236}">
                  <a16:creationId xmlns:a16="http://schemas.microsoft.com/office/drawing/2014/main" id="{46D566FB-CBD3-B22C-8948-3392353D0E2B}"/>
                </a:ext>
              </a:extLst>
            </p:cNvPr>
            <p:cNvSpPr txBox="1"/>
            <p:nvPr/>
          </p:nvSpPr>
          <p:spPr>
            <a:xfrm>
              <a:off x="1991347" y="3480016"/>
              <a:ext cx="1207044" cy="561885"/>
            </a:xfrm>
            <a:prstGeom prst="rect">
              <a:avLst/>
            </a:prstGeom>
          </p:spPr>
          <p:txBody>
            <a:bodyPr wrap="square" rtlCol="0">
              <a:spAutoFit/>
            </a:bodyPr>
            <a:lstStyle>
              <a:defPPr>
                <a:defRPr lang="zh-CN"/>
              </a:defPPr>
              <a:lvl1pPr algn="ctr">
                <a:defRPr sz="140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defRPr>
              </a:lvl1pPr>
            </a:lstStyle>
            <a:p>
              <a:pPr>
                <a:lnSpc>
                  <a:spcPct val="120000"/>
                </a:lnSpc>
              </a:pPr>
              <a:r>
                <a:rPr lang="en-US" altLang="zh-CN" sz="2800" dirty="0">
                  <a:solidFill>
                    <a:schemeClr val="bg1"/>
                  </a:solidFill>
                  <a:latin typeface="+mn-lt"/>
                  <a:ea typeface="+mn-ea"/>
                  <a:cs typeface="+mn-ea"/>
                  <a:sym typeface="+mn-lt"/>
                </a:rPr>
                <a:t>03</a:t>
              </a:r>
              <a:endParaRPr lang="zh-CN" altLang="en-US" sz="2800" dirty="0">
                <a:solidFill>
                  <a:schemeClr val="bg1"/>
                </a:solidFill>
                <a:latin typeface="+mn-lt"/>
                <a:ea typeface="+mn-ea"/>
                <a:cs typeface="+mn-ea"/>
                <a:sym typeface="+mn-lt"/>
              </a:endParaRPr>
            </a:p>
          </p:txBody>
        </p:sp>
      </p:grpSp>
      <p:grpSp>
        <p:nvGrpSpPr>
          <p:cNvPr id="39" name="组合 38">
            <a:extLst>
              <a:ext uri="{FF2B5EF4-FFF2-40B4-BE49-F238E27FC236}">
                <a16:creationId xmlns:a16="http://schemas.microsoft.com/office/drawing/2014/main" id="{F7A9C978-CCF0-4114-8397-5A4092F4AFF0}"/>
              </a:ext>
            </a:extLst>
          </p:cNvPr>
          <p:cNvGrpSpPr/>
          <p:nvPr/>
        </p:nvGrpSpPr>
        <p:grpSpPr>
          <a:xfrm>
            <a:off x="9417268" y="1893458"/>
            <a:ext cx="1207044" cy="768502"/>
            <a:chOff x="1991347" y="3390411"/>
            <a:chExt cx="1207044" cy="768502"/>
          </a:xfrm>
        </p:grpSpPr>
        <p:sp>
          <p:nvSpPr>
            <p:cNvPr id="40" name="椭圆 39">
              <a:extLst>
                <a:ext uri="{FF2B5EF4-FFF2-40B4-BE49-F238E27FC236}">
                  <a16:creationId xmlns:a16="http://schemas.microsoft.com/office/drawing/2014/main" id="{07D37A3C-BEB9-F457-F66D-B868CCD8BCF9}"/>
                </a:ext>
              </a:extLst>
            </p:cNvPr>
            <p:cNvSpPr/>
            <p:nvPr/>
          </p:nvSpPr>
          <p:spPr>
            <a:xfrm>
              <a:off x="2192800" y="3390411"/>
              <a:ext cx="768502" cy="768502"/>
            </a:xfrm>
            <a:prstGeom prst="ellipse">
              <a:avLst/>
            </a:prstGeom>
            <a:gradFill flip="none" rotWithShape="1">
              <a:gsLst>
                <a:gs pos="100000">
                  <a:schemeClr val="accent4">
                    <a:alpha val="99000"/>
                  </a:schemeClr>
                </a:gs>
                <a:gs pos="42000">
                  <a:schemeClr val="accent2">
                    <a:alpha val="70000"/>
                  </a:schemeClr>
                </a:gs>
                <a:gs pos="0">
                  <a:schemeClr val="accent4">
                    <a:alpha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1" name="TextBox 14">
              <a:extLst>
                <a:ext uri="{FF2B5EF4-FFF2-40B4-BE49-F238E27FC236}">
                  <a16:creationId xmlns:a16="http://schemas.microsoft.com/office/drawing/2014/main" id="{3BAFFA19-0CE0-9EFB-090B-70BA7682BA84}"/>
                </a:ext>
              </a:extLst>
            </p:cNvPr>
            <p:cNvSpPr txBox="1"/>
            <p:nvPr/>
          </p:nvSpPr>
          <p:spPr>
            <a:xfrm>
              <a:off x="1991347" y="3480016"/>
              <a:ext cx="1207044" cy="561885"/>
            </a:xfrm>
            <a:prstGeom prst="rect">
              <a:avLst/>
            </a:prstGeom>
          </p:spPr>
          <p:txBody>
            <a:bodyPr wrap="square" rtlCol="0">
              <a:spAutoFit/>
            </a:bodyPr>
            <a:lstStyle>
              <a:defPPr>
                <a:defRPr lang="zh-CN"/>
              </a:defPPr>
              <a:lvl1pPr algn="ctr">
                <a:defRPr sz="140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defRPr>
              </a:lvl1pPr>
            </a:lstStyle>
            <a:p>
              <a:pPr>
                <a:lnSpc>
                  <a:spcPct val="120000"/>
                </a:lnSpc>
              </a:pPr>
              <a:r>
                <a:rPr lang="en-US" altLang="zh-CN" sz="2800" dirty="0">
                  <a:solidFill>
                    <a:schemeClr val="bg1"/>
                  </a:solidFill>
                  <a:latin typeface="+mn-lt"/>
                  <a:ea typeface="+mn-ea"/>
                  <a:cs typeface="+mn-ea"/>
                  <a:sym typeface="+mn-lt"/>
                </a:rPr>
                <a:t>04</a:t>
              </a:r>
              <a:endParaRPr lang="zh-CN" altLang="en-US" sz="2800" dirty="0">
                <a:solidFill>
                  <a:schemeClr val="bg1"/>
                </a:solidFill>
                <a:latin typeface="+mn-lt"/>
                <a:ea typeface="+mn-ea"/>
                <a:cs typeface="+mn-ea"/>
                <a:sym typeface="+mn-lt"/>
              </a:endParaRPr>
            </a:p>
          </p:txBody>
        </p:sp>
      </p:grpSp>
      <p:sp>
        <p:nvSpPr>
          <p:cNvPr id="49" name="任意多边形: 形状 48">
            <a:extLst>
              <a:ext uri="{FF2B5EF4-FFF2-40B4-BE49-F238E27FC236}">
                <a16:creationId xmlns:a16="http://schemas.microsoft.com/office/drawing/2014/main" id="{94E84445-5431-5181-D905-8B7E6D5C0E14}"/>
              </a:ext>
            </a:extLst>
          </p:cNvPr>
          <p:cNvSpPr/>
          <p:nvPr/>
        </p:nvSpPr>
        <p:spPr>
          <a:xfrm>
            <a:off x="-48704" y="3003977"/>
            <a:ext cx="375531" cy="702358"/>
          </a:xfrm>
          <a:custGeom>
            <a:avLst/>
            <a:gdLst>
              <a:gd name="connsiteX0" fmla="*/ 24352 w 375531"/>
              <a:gd name="connsiteY0" fmla="*/ 0 h 702358"/>
              <a:gd name="connsiteX1" fmla="*/ 375531 w 375531"/>
              <a:gd name="connsiteY1" fmla="*/ 351179 h 702358"/>
              <a:gd name="connsiteX2" fmla="*/ 24352 w 375531"/>
              <a:gd name="connsiteY2" fmla="*/ 702358 h 702358"/>
              <a:gd name="connsiteX3" fmla="*/ 0 w 375531"/>
              <a:gd name="connsiteY3" fmla="*/ 699903 h 702358"/>
              <a:gd name="connsiteX4" fmla="*/ 0 w 375531"/>
              <a:gd name="connsiteY4" fmla="*/ 2455 h 70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31" h="702358">
                <a:moveTo>
                  <a:pt x="24352" y="0"/>
                </a:moveTo>
                <a:cubicBezTo>
                  <a:pt x="218303" y="0"/>
                  <a:pt x="375531" y="157228"/>
                  <a:pt x="375531" y="351179"/>
                </a:cubicBezTo>
                <a:cubicBezTo>
                  <a:pt x="375531" y="545130"/>
                  <a:pt x="218303" y="702358"/>
                  <a:pt x="24352" y="702358"/>
                </a:cubicBezTo>
                <a:lnTo>
                  <a:pt x="0" y="699903"/>
                </a:lnTo>
                <a:lnTo>
                  <a:pt x="0" y="2455"/>
                </a:lnTo>
                <a:close/>
              </a:path>
            </a:pathLst>
          </a:custGeom>
          <a:gradFill flip="none" rotWithShape="1">
            <a:gsLst>
              <a:gs pos="0">
                <a:schemeClr val="accent4">
                  <a:lumMod val="20000"/>
                  <a:lumOff val="80000"/>
                </a:schemeClr>
              </a:gs>
              <a:gs pos="86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4" name="椭圆 43">
            <a:extLst>
              <a:ext uri="{FF2B5EF4-FFF2-40B4-BE49-F238E27FC236}">
                <a16:creationId xmlns:a16="http://schemas.microsoft.com/office/drawing/2014/main" id="{B0980D6F-5899-B0C1-9A44-885F73126E99}"/>
              </a:ext>
            </a:extLst>
          </p:cNvPr>
          <p:cNvSpPr/>
          <p:nvPr/>
        </p:nvSpPr>
        <p:spPr>
          <a:xfrm>
            <a:off x="10578003" y="680255"/>
            <a:ext cx="312716" cy="312716"/>
          </a:xfrm>
          <a:prstGeom prst="ellipse">
            <a:avLst/>
          </a:prstGeom>
          <a:gradFill flip="none" rotWithShape="1">
            <a:gsLst>
              <a:gs pos="0">
                <a:schemeClr val="accent1">
                  <a:lumMod val="20000"/>
                  <a:lumOff val="80000"/>
                </a:schemeClr>
              </a:gs>
              <a:gs pos="89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5" name="图片 44">
            <a:extLst>
              <a:ext uri="{FF2B5EF4-FFF2-40B4-BE49-F238E27FC236}">
                <a16:creationId xmlns:a16="http://schemas.microsoft.com/office/drawing/2014/main" id="{918EA099-CCCE-CF70-CBF3-B6AFA65E212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radius="32"/>
                    </a14:imgEffect>
                  </a14:imgLayer>
                </a14:imgProps>
              </a:ext>
              <a:ext uri="{28A0092B-C50C-407E-A947-70E740481C1C}">
                <a14:useLocalDpi xmlns:a14="http://schemas.microsoft.com/office/drawing/2010/main"/>
              </a:ext>
            </a:extLst>
          </a:blip>
          <a:srcRect/>
          <a:stretch/>
        </p:blipFill>
        <p:spPr>
          <a:xfrm>
            <a:off x="10231634" y="4715208"/>
            <a:ext cx="1960366" cy="2142792"/>
          </a:xfrm>
          <a:prstGeom prst="rect">
            <a:avLst/>
          </a:prstGeom>
        </p:spPr>
      </p:pic>
    </p:spTree>
    <p:extLst>
      <p:ext uri="{BB962C8B-B14F-4D97-AF65-F5344CB8AC3E}">
        <p14:creationId xmlns:p14="http://schemas.microsoft.com/office/powerpoint/2010/main" val="593138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a:extLst>
              <a:ext uri="{FF2B5EF4-FFF2-40B4-BE49-F238E27FC236}">
                <a16:creationId xmlns:a16="http://schemas.microsoft.com/office/drawing/2014/main" id="{1F1220A2-060F-4004-2BC8-9422766F4714}"/>
              </a:ext>
            </a:extLst>
          </p:cNvPr>
          <p:cNvPicPr>
            <a:picLocks noChangeAspect="1"/>
          </p:cNvPicPr>
          <p:nvPr/>
        </p:nvPicPr>
        <p:blipFill rotWithShape="1">
          <a:blip r:embed="rId2" cstate="print">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0" y="2654553"/>
            <a:ext cx="12240703" cy="4076730"/>
          </a:xfrm>
          <a:custGeom>
            <a:avLst/>
            <a:gdLst>
              <a:gd name="connsiteX0" fmla="*/ 0 w 12240703"/>
              <a:gd name="connsiteY0" fmla="*/ 0 h 4076730"/>
              <a:gd name="connsiteX1" fmla="*/ 12240703 w 12240703"/>
              <a:gd name="connsiteY1" fmla="*/ 0 h 4076730"/>
              <a:gd name="connsiteX2" fmla="*/ 12240703 w 12240703"/>
              <a:gd name="connsiteY2" fmla="*/ 4076730 h 4076730"/>
              <a:gd name="connsiteX3" fmla="*/ 0 w 12240703"/>
              <a:gd name="connsiteY3" fmla="*/ 4076730 h 4076730"/>
            </a:gdLst>
            <a:ahLst/>
            <a:cxnLst>
              <a:cxn ang="0">
                <a:pos x="connsiteX0" y="connsiteY0"/>
              </a:cxn>
              <a:cxn ang="0">
                <a:pos x="connsiteX1" y="connsiteY1"/>
              </a:cxn>
              <a:cxn ang="0">
                <a:pos x="connsiteX2" y="connsiteY2"/>
              </a:cxn>
              <a:cxn ang="0">
                <a:pos x="connsiteX3" y="connsiteY3"/>
              </a:cxn>
            </a:cxnLst>
            <a:rect l="l" t="t" r="r" b="b"/>
            <a:pathLst>
              <a:path w="12240703" h="4076730">
                <a:moveTo>
                  <a:pt x="0" y="0"/>
                </a:moveTo>
                <a:lnTo>
                  <a:pt x="12240703" y="0"/>
                </a:lnTo>
                <a:lnTo>
                  <a:pt x="12240703" y="4076730"/>
                </a:lnTo>
                <a:lnTo>
                  <a:pt x="0" y="4076730"/>
                </a:lnTo>
                <a:close/>
              </a:path>
            </a:pathLst>
          </a:custGeom>
        </p:spPr>
      </p:pic>
      <p:sp>
        <p:nvSpPr>
          <p:cNvPr id="4" name="文本框 3">
            <a:extLst>
              <a:ext uri="{FF2B5EF4-FFF2-40B4-BE49-F238E27FC236}">
                <a16:creationId xmlns:a16="http://schemas.microsoft.com/office/drawing/2014/main" id="{9982F898-381B-C741-64E4-E31BFDA438B2}"/>
              </a:ext>
            </a:extLst>
          </p:cNvPr>
          <p:cNvSpPr txBox="1"/>
          <p:nvPr/>
        </p:nvSpPr>
        <p:spPr>
          <a:xfrm>
            <a:off x="766763" y="974968"/>
            <a:ext cx="5262979" cy="369332"/>
          </a:xfrm>
          <a:prstGeom prst="rect">
            <a:avLst/>
          </a:prstGeom>
          <a:noFill/>
        </p:spPr>
        <p:txBody>
          <a:bodyPr wrap="none" rtlCol="0">
            <a:noAutofit/>
          </a:bodyPr>
          <a:lstStyle/>
          <a:p>
            <a:r>
              <a:rPr lang="zh-CN" altLang="en-US" dirty="0">
                <a:cs typeface="+mn-ea"/>
                <a:sym typeface="+mn-lt"/>
              </a:rPr>
              <a:t>不同年龄健身参与度特征明显，中年人健身比例低</a:t>
            </a:r>
          </a:p>
        </p:txBody>
      </p:sp>
      <p:sp>
        <p:nvSpPr>
          <p:cNvPr id="26" name="椭圆 25">
            <a:extLst>
              <a:ext uri="{FF2B5EF4-FFF2-40B4-BE49-F238E27FC236}">
                <a16:creationId xmlns:a16="http://schemas.microsoft.com/office/drawing/2014/main" id="{2AF26B68-1E36-AB4C-D2FA-3DBCA29B8928}"/>
              </a:ext>
            </a:extLst>
          </p:cNvPr>
          <p:cNvSpPr/>
          <p:nvPr/>
        </p:nvSpPr>
        <p:spPr>
          <a:xfrm>
            <a:off x="3086562" y="351451"/>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椭圆 26">
            <a:extLst>
              <a:ext uri="{FF2B5EF4-FFF2-40B4-BE49-F238E27FC236}">
                <a16:creationId xmlns:a16="http://schemas.microsoft.com/office/drawing/2014/main" id="{BE3AA0DB-5460-5BF6-7589-BF12EE4F395B}"/>
              </a:ext>
            </a:extLst>
          </p:cNvPr>
          <p:cNvSpPr/>
          <p:nvPr/>
        </p:nvSpPr>
        <p:spPr>
          <a:xfrm>
            <a:off x="3130050" y="396500"/>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文本框 27">
            <a:extLst>
              <a:ext uri="{FF2B5EF4-FFF2-40B4-BE49-F238E27FC236}">
                <a16:creationId xmlns:a16="http://schemas.microsoft.com/office/drawing/2014/main" id="{D1A1B3BA-837A-0F08-3234-0407164D36C2}"/>
              </a:ext>
            </a:extLst>
          </p:cNvPr>
          <p:cNvSpPr txBox="1"/>
          <p:nvPr/>
        </p:nvSpPr>
        <p:spPr>
          <a:xfrm>
            <a:off x="766763" y="338903"/>
            <a:ext cx="2646878" cy="584775"/>
          </a:xfrm>
          <a:prstGeom prst="rect">
            <a:avLst/>
          </a:prstGeom>
          <a:noFill/>
        </p:spPr>
        <p:txBody>
          <a:bodyPr wrap="none" rtlCol="0">
            <a:noAutofit/>
          </a:bodyPr>
          <a:lstStyle/>
          <a:p>
            <a:r>
              <a:rPr lang="zh-CN" altLang="en-US" sz="3200" dirty="0">
                <a:cs typeface="+mn-ea"/>
                <a:sym typeface="+mn-lt"/>
              </a:rPr>
              <a:t>用户年龄分析</a:t>
            </a:r>
          </a:p>
        </p:txBody>
      </p:sp>
      <p:cxnSp>
        <p:nvCxnSpPr>
          <p:cNvPr id="35" name="直接连接符 34">
            <a:extLst>
              <a:ext uri="{FF2B5EF4-FFF2-40B4-BE49-F238E27FC236}">
                <a16:creationId xmlns:a16="http://schemas.microsoft.com/office/drawing/2014/main" id="{49CCB75C-A6F3-F8D3-9D66-816286F06947}"/>
              </a:ext>
            </a:extLst>
          </p:cNvPr>
          <p:cNvCxnSpPr>
            <a:cxnSpLocks/>
          </p:cNvCxnSpPr>
          <p:nvPr/>
        </p:nvCxnSpPr>
        <p:spPr>
          <a:xfrm>
            <a:off x="4329031" y="3886003"/>
            <a:ext cx="3886890" cy="0"/>
          </a:xfrm>
          <a:prstGeom prst="line">
            <a:avLst/>
          </a:prstGeom>
          <a:ln w="6350" cap="flat">
            <a:solidFill>
              <a:schemeClr val="tx1">
                <a:lumMod val="85000"/>
                <a:lumOff val="15000"/>
              </a:schemeClr>
            </a:solidFill>
            <a:prstDash val="solid"/>
            <a:miter/>
          </a:ln>
        </p:spPr>
      </p:cxnSp>
      <p:cxnSp>
        <p:nvCxnSpPr>
          <p:cNvPr id="36" name="直接连接符 35">
            <a:extLst>
              <a:ext uri="{FF2B5EF4-FFF2-40B4-BE49-F238E27FC236}">
                <a16:creationId xmlns:a16="http://schemas.microsoft.com/office/drawing/2014/main" id="{2D398F85-B2FA-B054-EC91-B4C15C810E8A}"/>
              </a:ext>
            </a:extLst>
          </p:cNvPr>
          <p:cNvCxnSpPr>
            <a:cxnSpLocks/>
          </p:cNvCxnSpPr>
          <p:nvPr/>
        </p:nvCxnSpPr>
        <p:spPr>
          <a:xfrm>
            <a:off x="5148842" y="2657769"/>
            <a:ext cx="2247269" cy="2451805"/>
          </a:xfrm>
          <a:prstGeom prst="line">
            <a:avLst/>
          </a:prstGeom>
          <a:ln w="6350" cap="flat">
            <a:solidFill>
              <a:schemeClr val="tx1">
                <a:lumMod val="85000"/>
                <a:lumOff val="15000"/>
              </a:schemeClr>
            </a:solidFill>
            <a:prstDash val="solid"/>
            <a:miter/>
          </a:ln>
        </p:spPr>
      </p:cxnSp>
      <p:cxnSp>
        <p:nvCxnSpPr>
          <p:cNvPr id="37" name="直接连接符 36">
            <a:extLst>
              <a:ext uri="{FF2B5EF4-FFF2-40B4-BE49-F238E27FC236}">
                <a16:creationId xmlns:a16="http://schemas.microsoft.com/office/drawing/2014/main" id="{F234C83D-E0FC-C059-DAB4-7CDF6001111B}"/>
              </a:ext>
            </a:extLst>
          </p:cNvPr>
          <p:cNvCxnSpPr>
            <a:cxnSpLocks/>
          </p:cNvCxnSpPr>
          <p:nvPr/>
        </p:nvCxnSpPr>
        <p:spPr>
          <a:xfrm flipH="1">
            <a:off x="5148842" y="2657769"/>
            <a:ext cx="2247269" cy="2451805"/>
          </a:xfrm>
          <a:prstGeom prst="line">
            <a:avLst/>
          </a:prstGeom>
          <a:ln w="6350" cap="flat">
            <a:solidFill>
              <a:schemeClr val="tx1">
                <a:lumMod val="85000"/>
                <a:lumOff val="15000"/>
              </a:schemeClr>
            </a:solidFill>
            <a:prstDash val="solid"/>
            <a:miter/>
          </a:ln>
        </p:spPr>
      </p:cxnSp>
      <p:sp>
        <p:nvSpPr>
          <p:cNvPr id="38" name="椭圆 37">
            <a:extLst>
              <a:ext uri="{FF2B5EF4-FFF2-40B4-BE49-F238E27FC236}">
                <a16:creationId xmlns:a16="http://schemas.microsoft.com/office/drawing/2014/main" id="{65B839A1-45E3-FC87-A24B-E6AD1B0CC7EF}"/>
              </a:ext>
            </a:extLst>
          </p:cNvPr>
          <p:cNvSpPr/>
          <p:nvPr/>
        </p:nvSpPr>
        <p:spPr>
          <a:xfrm>
            <a:off x="4670631" y="2163117"/>
            <a:ext cx="657724" cy="657724"/>
          </a:xfrm>
          <a:prstGeom prst="ellipse">
            <a:avLst/>
          </a:prstGeom>
          <a:gradFill>
            <a:gsLst>
              <a:gs pos="0">
                <a:schemeClr val="accent4">
                  <a:lumMod val="20000"/>
                  <a:lumOff val="80000"/>
                </a:schemeClr>
              </a:gs>
              <a:gs pos="86000">
                <a:schemeClr val="accent4"/>
              </a:gs>
            </a:gsLst>
            <a:lin ang="2700000" scaled="1"/>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9" name="椭圆 38">
            <a:extLst>
              <a:ext uri="{FF2B5EF4-FFF2-40B4-BE49-F238E27FC236}">
                <a16:creationId xmlns:a16="http://schemas.microsoft.com/office/drawing/2014/main" id="{AE7328BB-62BF-445B-E6AF-954796FE4837}"/>
              </a:ext>
            </a:extLst>
          </p:cNvPr>
          <p:cNvSpPr/>
          <p:nvPr/>
        </p:nvSpPr>
        <p:spPr>
          <a:xfrm>
            <a:off x="3671307" y="3557142"/>
            <a:ext cx="657724" cy="657724"/>
          </a:xfrm>
          <a:prstGeom prst="ellipse">
            <a:avLst/>
          </a:prstGeom>
          <a:gradFill>
            <a:gsLst>
              <a:gs pos="0">
                <a:schemeClr val="accent4">
                  <a:lumMod val="20000"/>
                  <a:lumOff val="80000"/>
                </a:schemeClr>
              </a:gs>
              <a:gs pos="86000">
                <a:schemeClr val="accent4"/>
              </a:gs>
            </a:gsLst>
            <a:lin ang="2700000" scaled="1"/>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椭圆 39">
            <a:extLst>
              <a:ext uri="{FF2B5EF4-FFF2-40B4-BE49-F238E27FC236}">
                <a16:creationId xmlns:a16="http://schemas.microsoft.com/office/drawing/2014/main" id="{E84F5649-57BC-9953-2A94-A59B71C28E8A}"/>
              </a:ext>
            </a:extLst>
          </p:cNvPr>
          <p:cNvSpPr/>
          <p:nvPr/>
        </p:nvSpPr>
        <p:spPr>
          <a:xfrm>
            <a:off x="8215921" y="3557142"/>
            <a:ext cx="657724" cy="657724"/>
          </a:xfrm>
          <a:prstGeom prst="ellipse">
            <a:avLst/>
          </a:prstGeom>
          <a:gradFill>
            <a:gsLst>
              <a:gs pos="0">
                <a:schemeClr val="accent4">
                  <a:lumMod val="20000"/>
                  <a:lumOff val="80000"/>
                </a:schemeClr>
              </a:gs>
              <a:gs pos="86000">
                <a:schemeClr val="accent4"/>
              </a:gs>
            </a:gsLst>
            <a:lin ang="2700000" scaled="1"/>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椭圆 40">
            <a:extLst>
              <a:ext uri="{FF2B5EF4-FFF2-40B4-BE49-F238E27FC236}">
                <a16:creationId xmlns:a16="http://schemas.microsoft.com/office/drawing/2014/main" id="{58DB3E56-BF53-DAF6-C3DE-89E876E2A48C}"/>
              </a:ext>
            </a:extLst>
          </p:cNvPr>
          <p:cNvSpPr/>
          <p:nvPr/>
        </p:nvSpPr>
        <p:spPr>
          <a:xfrm>
            <a:off x="7163073" y="2163117"/>
            <a:ext cx="657724" cy="657724"/>
          </a:xfrm>
          <a:prstGeom prst="ellipse">
            <a:avLst/>
          </a:prstGeom>
          <a:gradFill>
            <a:gsLst>
              <a:gs pos="0">
                <a:schemeClr val="accent4">
                  <a:lumMod val="20000"/>
                  <a:lumOff val="80000"/>
                </a:schemeClr>
              </a:gs>
              <a:gs pos="86000">
                <a:schemeClr val="accent4"/>
              </a:gs>
            </a:gsLst>
            <a:lin ang="2700000" scaled="1"/>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椭圆 41">
            <a:extLst>
              <a:ext uri="{FF2B5EF4-FFF2-40B4-BE49-F238E27FC236}">
                <a16:creationId xmlns:a16="http://schemas.microsoft.com/office/drawing/2014/main" id="{1C46D6E8-E89A-750E-8F53-AF7B15557C01}"/>
              </a:ext>
            </a:extLst>
          </p:cNvPr>
          <p:cNvSpPr/>
          <p:nvPr/>
        </p:nvSpPr>
        <p:spPr>
          <a:xfrm>
            <a:off x="4670631" y="5005343"/>
            <a:ext cx="657724" cy="657724"/>
          </a:xfrm>
          <a:prstGeom prst="ellipse">
            <a:avLst/>
          </a:prstGeom>
          <a:gradFill>
            <a:gsLst>
              <a:gs pos="0">
                <a:schemeClr val="accent4">
                  <a:lumMod val="20000"/>
                  <a:lumOff val="80000"/>
                </a:schemeClr>
              </a:gs>
              <a:gs pos="86000">
                <a:schemeClr val="accent4"/>
              </a:gs>
            </a:gsLst>
            <a:lin ang="2700000" scaled="1"/>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椭圆 42">
            <a:extLst>
              <a:ext uri="{FF2B5EF4-FFF2-40B4-BE49-F238E27FC236}">
                <a16:creationId xmlns:a16="http://schemas.microsoft.com/office/drawing/2014/main" id="{E1E70311-56C2-2F62-39D3-04BF7FE2EC27}"/>
              </a:ext>
            </a:extLst>
          </p:cNvPr>
          <p:cNvSpPr/>
          <p:nvPr/>
        </p:nvSpPr>
        <p:spPr>
          <a:xfrm>
            <a:off x="7163073" y="5005343"/>
            <a:ext cx="657724" cy="657724"/>
          </a:xfrm>
          <a:prstGeom prst="ellipse">
            <a:avLst/>
          </a:prstGeom>
          <a:gradFill>
            <a:gsLst>
              <a:gs pos="0">
                <a:schemeClr val="accent4">
                  <a:lumMod val="20000"/>
                  <a:lumOff val="80000"/>
                </a:schemeClr>
              </a:gs>
              <a:gs pos="86000">
                <a:schemeClr val="accent4"/>
              </a:gs>
            </a:gsLst>
            <a:lin ang="2700000" scaled="1"/>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TextBox 38">
            <a:extLst>
              <a:ext uri="{FF2B5EF4-FFF2-40B4-BE49-F238E27FC236}">
                <a16:creationId xmlns:a16="http://schemas.microsoft.com/office/drawing/2014/main" id="{D174DCB0-4B7D-C015-EC4E-18C5F01C8723}"/>
              </a:ext>
            </a:extLst>
          </p:cNvPr>
          <p:cNvSpPr txBox="1"/>
          <p:nvPr/>
        </p:nvSpPr>
        <p:spPr>
          <a:xfrm>
            <a:off x="1485125" y="2064800"/>
            <a:ext cx="3076333" cy="523220"/>
          </a:xfrm>
          <a:prstGeom prst="rect">
            <a:avLst/>
          </a:prstGeom>
          <a:noFill/>
        </p:spPr>
        <p:txBody>
          <a:bodyPr wrap="square" rtlCol="0" anchor="t">
            <a:noAutofit/>
          </a:bodyPr>
          <a:lstStyle/>
          <a:p>
            <a:pPr algn="r" defTabSz="179975">
              <a:defRPr/>
            </a:pPr>
            <a:r>
              <a:rPr lang="en-US" altLang="zh-CN" sz="2800" dirty="0">
                <a:solidFill>
                  <a:schemeClr val="accent4"/>
                </a:solidFill>
                <a:cs typeface="+mn-ea"/>
                <a:sym typeface="+mn-lt"/>
              </a:rPr>
              <a:t>70</a:t>
            </a:r>
            <a:r>
              <a:rPr lang="zh-CN" altLang="en-US" sz="2800" dirty="0">
                <a:solidFill>
                  <a:schemeClr val="accent4"/>
                </a:solidFill>
                <a:cs typeface="+mn-ea"/>
                <a:sym typeface="+mn-lt"/>
              </a:rPr>
              <a:t>后</a:t>
            </a:r>
            <a:endParaRPr lang="zh-TW" altLang="en-US" sz="2800" dirty="0">
              <a:solidFill>
                <a:schemeClr val="accent4"/>
              </a:solidFill>
              <a:cs typeface="+mn-ea"/>
              <a:sym typeface="+mn-lt"/>
            </a:endParaRPr>
          </a:p>
        </p:txBody>
      </p:sp>
      <p:sp>
        <p:nvSpPr>
          <p:cNvPr id="45" name="TextBox 10">
            <a:extLst>
              <a:ext uri="{FF2B5EF4-FFF2-40B4-BE49-F238E27FC236}">
                <a16:creationId xmlns:a16="http://schemas.microsoft.com/office/drawing/2014/main" id="{3E3C4389-09FE-5E48-A5BC-9FBB55C1E7EE}"/>
              </a:ext>
            </a:extLst>
          </p:cNvPr>
          <p:cNvSpPr txBox="1"/>
          <p:nvPr/>
        </p:nvSpPr>
        <p:spPr>
          <a:xfrm>
            <a:off x="1233752" y="2478365"/>
            <a:ext cx="3371608" cy="307777"/>
          </a:xfrm>
          <a:prstGeom prst="rect">
            <a:avLst/>
          </a:prstGeom>
          <a:noFill/>
        </p:spPr>
        <p:txBody>
          <a:bodyPr wrap="square" rtlCol="0" anchor="t">
            <a:noAutofit/>
          </a:bodyPr>
          <a:lstStyle/>
          <a:p>
            <a:pPr algn="r"/>
            <a:r>
              <a:rPr lang="zh-CN" altLang="en-US" sz="1400" dirty="0">
                <a:solidFill>
                  <a:schemeClr val="bg1">
                    <a:lumMod val="65000"/>
                  </a:schemeClr>
                </a:solidFill>
                <a:cs typeface="+mn-ea"/>
                <a:sym typeface="+mn-lt"/>
              </a:rPr>
              <a:t>健身用户占整个年龄段人口</a:t>
            </a:r>
            <a:r>
              <a:rPr lang="en-US" altLang="zh-CN" sz="1400" dirty="0">
                <a:solidFill>
                  <a:schemeClr val="bg1">
                    <a:lumMod val="65000"/>
                  </a:schemeClr>
                </a:solidFill>
                <a:cs typeface="+mn-ea"/>
                <a:sym typeface="+mn-lt"/>
              </a:rPr>
              <a:t>1.268%</a:t>
            </a:r>
            <a:endParaRPr lang="en-US" altLang="zh-CN" sz="1400" dirty="0">
              <a:solidFill>
                <a:schemeClr val="tx1">
                  <a:lumMod val="85000"/>
                  <a:lumOff val="15000"/>
                </a:schemeClr>
              </a:solidFill>
              <a:cs typeface="+mn-ea"/>
              <a:sym typeface="+mn-lt"/>
            </a:endParaRPr>
          </a:p>
        </p:txBody>
      </p:sp>
      <p:sp>
        <p:nvSpPr>
          <p:cNvPr id="46" name="TextBox 38">
            <a:extLst>
              <a:ext uri="{FF2B5EF4-FFF2-40B4-BE49-F238E27FC236}">
                <a16:creationId xmlns:a16="http://schemas.microsoft.com/office/drawing/2014/main" id="{0E4AF26E-3583-2506-8B0E-E8DA347DA46C}"/>
              </a:ext>
            </a:extLst>
          </p:cNvPr>
          <p:cNvSpPr txBox="1"/>
          <p:nvPr/>
        </p:nvSpPr>
        <p:spPr>
          <a:xfrm>
            <a:off x="449497" y="3451427"/>
            <a:ext cx="3076333" cy="523220"/>
          </a:xfrm>
          <a:prstGeom prst="rect">
            <a:avLst/>
          </a:prstGeom>
          <a:noFill/>
        </p:spPr>
        <p:txBody>
          <a:bodyPr wrap="square" rtlCol="0" anchor="t">
            <a:noAutofit/>
          </a:bodyPr>
          <a:lstStyle/>
          <a:p>
            <a:pPr algn="r" defTabSz="179975">
              <a:defRPr/>
            </a:pPr>
            <a:r>
              <a:rPr lang="en-US" altLang="zh-CN" sz="2800" dirty="0">
                <a:solidFill>
                  <a:schemeClr val="accent4"/>
                </a:solidFill>
                <a:cs typeface="+mn-ea"/>
                <a:sym typeface="+mn-lt"/>
              </a:rPr>
              <a:t>75</a:t>
            </a:r>
            <a:r>
              <a:rPr lang="zh-CN" altLang="en-US" sz="2800" dirty="0">
                <a:solidFill>
                  <a:schemeClr val="accent4"/>
                </a:solidFill>
                <a:cs typeface="+mn-ea"/>
                <a:sym typeface="+mn-lt"/>
              </a:rPr>
              <a:t>后</a:t>
            </a:r>
            <a:endParaRPr lang="zh-TW" altLang="en-US" sz="2800" dirty="0">
              <a:solidFill>
                <a:schemeClr val="accent4"/>
              </a:solidFill>
              <a:cs typeface="+mn-ea"/>
              <a:sym typeface="+mn-lt"/>
            </a:endParaRPr>
          </a:p>
        </p:txBody>
      </p:sp>
      <p:sp>
        <p:nvSpPr>
          <p:cNvPr id="47" name="TextBox 10">
            <a:extLst>
              <a:ext uri="{FF2B5EF4-FFF2-40B4-BE49-F238E27FC236}">
                <a16:creationId xmlns:a16="http://schemas.microsoft.com/office/drawing/2014/main" id="{FA9D58D0-680A-27E9-0C54-A37A20CE1774}"/>
              </a:ext>
            </a:extLst>
          </p:cNvPr>
          <p:cNvSpPr txBox="1"/>
          <p:nvPr/>
        </p:nvSpPr>
        <p:spPr>
          <a:xfrm>
            <a:off x="311317" y="3920980"/>
            <a:ext cx="3371608" cy="307777"/>
          </a:xfrm>
          <a:prstGeom prst="rect">
            <a:avLst/>
          </a:prstGeom>
          <a:noFill/>
        </p:spPr>
        <p:txBody>
          <a:bodyPr wrap="square" rtlCol="0" anchor="t">
            <a:noAutofit/>
          </a:bodyPr>
          <a:lstStyle/>
          <a:p>
            <a:pPr algn="r"/>
            <a:r>
              <a:rPr lang="zh-CN" altLang="en-US" sz="1400" dirty="0">
                <a:solidFill>
                  <a:schemeClr val="bg1">
                    <a:lumMod val="65000"/>
                  </a:schemeClr>
                </a:solidFill>
                <a:cs typeface="+mn-ea"/>
                <a:sym typeface="+mn-lt"/>
              </a:rPr>
              <a:t>健身用户占整个年龄段人口</a:t>
            </a:r>
            <a:r>
              <a:rPr lang="en-US" altLang="zh-CN" sz="1400" dirty="0">
                <a:solidFill>
                  <a:schemeClr val="bg1">
                    <a:lumMod val="65000"/>
                  </a:schemeClr>
                </a:solidFill>
                <a:cs typeface="+mn-ea"/>
                <a:sym typeface="+mn-lt"/>
              </a:rPr>
              <a:t>1.268%</a:t>
            </a:r>
            <a:endParaRPr lang="en-US" altLang="zh-CN" sz="1400" dirty="0">
              <a:solidFill>
                <a:schemeClr val="tx1">
                  <a:lumMod val="85000"/>
                  <a:lumOff val="15000"/>
                </a:schemeClr>
              </a:solidFill>
              <a:cs typeface="+mn-ea"/>
              <a:sym typeface="+mn-lt"/>
            </a:endParaRPr>
          </a:p>
        </p:txBody>
      </p:sp>
      <p:sp>
        <p:nvSpPr>
          <p:cNvPr id="48" name="TextBox 38">
            <a:extLst>
              <a:ext uri="{FF2B5EF4-FFF2-40B4-BE49-F238E27FC236}">
                <a16:creationId xmlns:a16="http://schemas.microsoft.com/office/drawing/2014/main" id="{2A145BCF-C437-9817-D344-1C45152E22F7}"/>
              </a:ext>
            </a:extLst>
          </p:cNvPr>
          <p:cNvSpPr txBox="1"/>
          <p:nvPr/>
        </p:nvSpPr>
        <p:spPr>
          <a:xfrm>
            <a:off x="1485125" y="4915054"/>
            <a:ext cx="3076333" cy="523220"/>
          </a:xfrm>
          <a:prstGeom prst="rect">
            <a:avLst/>
          </a:prstGeom>
          <a:noFill/>
        </p:spPr>
        <p:txBody>
          <a:bodyPr wrap="square" rtlCol="0" anchor="t">
            <a:noAutofit/>
          </a:bodyPr>
          <a:lstStyle/>
          <a:p>
            <a:pPr algn="r" defTabSz="179975">
              <a:defRPr/>
            </a:pPr>
            <a:r>
              <a:rPr lang="en-US" altLang="zh-CN" sz="2800" dirty="0">
                <a:solidFill>
                  <a:schemeClr val="accent4"/>
                </a:solidFill>
                <a:cs typeface="+mn-ea"/>
                <a:sym typeface="+mn-lt"/>
              </a:rPr>
              <a:t>80</a:t>
            </a:r>
            <a:r>
              <a:rPr lang="zh-CN" altLang="en-US" sz="2800" dirty="0">
                <a:solidFill>
                  <a:schemeClr val="accent4"/>
                </a:solidFill>
                <a:cs typeface="+mn-ea"/>
                <a:sym typeface="+mn-lt"/>
              </a:rPr>
              <a:t>后</a:t>
            </a:r>
            <a:endParaRPr lang="zh-TW" altLang="en-US" sz="2800" dirty="0">
              <a:solidFill>
                <a:schemeClr val="accent4"/>
              </a:solidFill>
              <a:cs typeface="+mn-ea"/>
              <a:sym typeface="+mn-lt"/>
            </a:endParaRPr>
          </a:p>
        </p:txBody>
      </p:sp>
      <p:sp>
        <p:nvSpPr>
          <p:cNvPr id="49" name="TextBox 10">
            <a:extLst>
              <a:ext uri="{FF2B5EF4-FFF2-40B4-BE49-F238E27FC236}">
                <a16:creationId xmlns:a16="http://schemas.microsoft.com/office/drawing/2014/main" id="{2E743772-F8EE-EB2B-E0B7-D8A0E09495F6}"/>
              </a:ext>
            </a:extLst>
          </p:cNvPr>
          <p:cNvSpPr txBox="1"/>
          <p:nvPr/>
        </p:nvSpPr>
        <p:spPr>
          <a:xfrm>
            <a:off x="1529026" y="5328619"/>
            <a:ext cx="3076334" cy="307777"/>
          </a:xfrm>
          <a:prstGeom prst="rect">
            <a:avLst/>
          </a:prstGeom>
          <a:noFill/>
        </p:spPr>
        <p:txBody>
          <a:bodyPr wrap="square" rtlCol="0" anchor="t">
            <a:noAutofit/>
          </a:bodyPr>
          <a:lstStyle/>
          <a:p>
            <a:pPr algn="r"/>
            <a:r>
              <a:rPr lang="zh-CN" altLang="en-US" sz="1400" dirty="0">
                <a:solidFill>
                  <a:schemeClr val="bg1">
                    <a:lumMod val="65000"/>
                  </a:schemeClr>
                </a:solidFill>
                <a:cs typeface="+mn-ea"/>
                <a:sym typeface="+mn-lt"/>
              </a:rPr>
              <a:t>健身用户占整个年龄段人口</a:t>
            </a:r>
            <a:r>
              <a:rPr lang="en-US" altLang="zh-CN" sz="1400" dirty="0">
                <a:solidFill>
                  <a:schemeClr val="bg1">
                    <a:lumMod val="65000"/>
                  </a:schemeClr>
                </a:solidFill>
                <a:cs typeface="+mn-ea"/>
                <a:sym typeface="+mn-lt"/>
              </a:rPr>
              <a:t>1.268%</a:t>
            </a:r>
            <a:endParaRPr lang="en-US" altLang="zh-CN" sz="1400" dirty="0">
              <a:solidFill>
                <a:schemeClr val="tx1">
                  <a:lumMod val="85000"/>
                  <a:lumOff val="15000"/>
                </a:schemeClr>
              </a:solidFill>
              <a:cs typeface="+mn-ea"/>
              <a:sym typeface="+mn-lt"/>
            </a:endParaRPr>
          </a:p>
        </p:txBody>
      </p:sp>
      <p:sp>
        <p:nvSpPr>
          <p:cNvPr id="50" name="TextBox 38">
            <a:extLst>
              <a:ext uri="{FF2B5EF4-FFF2-40B4-BE49-F238E27FC236}">
                <a16:creationId xmlns:a16="http://schemas.microsoft.com/office/drawing/2014/main" id="{CDE84A8A-15BB-BF24-8060-D33651938E00}"/>
              </a:ext>
            </a:extLst>
          </p:cNvPr>
          <p:cNvSpPr txBox="1"/>
          <p:nvPr/>
        </p:nvSpPr>
        <p:spPr>
          <a:xfrm>
            <a:off x="7842630" y="2064800"/>
            <a:ext cx="3076333" cy="523220"/>
          </a:xfrm>
          <a:prstGeom prst="rect">
            <a:avLst/>
          </a:prstGeom>
          <a:noFill/>
        </p:spPr>
        <p:txBody>
          <a:bodyPr wrap="square" rtlCol="0" anchor="t">
            <a:noAutofit/>
          </a:bodyPr>
          <a:lstStyle/>
          <a:p>
            <a:pPr defTabSz="179975">
              <a:defRPr/>
            </a:pPr>
            <a:r>
              <a:rPr lang="en-US" altLang="zh-CN" sz="2800" dirty="0">
                <a:solidFill>
                  <a:schemeClr val="accent4"/>
                </a:solidFill>
                <a:cs typeface="+mn-ea"/>
                <a:sym typeface="+mn-lt"/>
              </a:rPr>
              <a:t>95</a:t>
            </a:r>
            <a:r>
              <a:rPr lang="zh-CN" altLang="en-US" sz="2800" dirty="0">
                <a:solidFill>
                  <a:schemeClr val="accent4"/>
                </a:solidFill>
                <a:cs typeface="+mn-ea"/>
                <a:sym typeface="+mn-lt"/>
              </a:rPr>
              <a:t>后</a:t>
            </a:r>
            <a:endParaRPr lang="zh-TW" altLang="en-US" sz="2800" dirty="0">
              <a:solidFill>
                <a:schemeClr val="accent4"/>
              </a:solidFill>
              <a:cs typeface="+mn-ea"/>
              <a:sym typeface="+mn-lt"/>
            </a:endParaRPr>
          </a:p>
        </p:txBody>
      </p:sp>
      <p:sp>
        <p:nvSpPr>
          <p:cNvPr id="51" name="TextBox 10">
            <a:extLst>
              <a:ext uri="{FF2B5EF4-FFF2-40B4-BE49-F238E27FC236}">
                <a16:creationId xmlns:a16="http://schemas.microsoft.com/office/drawing/2014/main" id="{19D01D81-D053-03BD-8DA9-BF6C8132D962}"/>
              </a:ext>
            </a:extLst>
          </p:cNvPr>
          <p:cNvSpPr txBox="1"/>
          <p:nvPr/>
        </p:nvSpPr>
        <p:spPr>
          <a:xfrm>
            <a:off x="7886531" y="2478365"/>
            <a:ext cx="3371608" cy="307777"/>
          </a:xfrm>
          <a:prstGeom prst="rect">
            <a:avLst/>
          </a:prstGeom>
          <a:noFill/>
        </p:spPr>
        <p:txBody>
          <a:bodyPr wrap="square" rtlCol="0" anchor="t">
            <a:noAutofit/>
          </a:bodyPr>
          <a:lstStyle/>
          <a:p>
            <a:r>
              <a:rPr lang="zh-CN" altLang="en-US" sz="1400" dirty="0">
                <a:solidFill>
                  <a:schemeClr val="bg1">
                    <a:lumMod val="65000"/>
                  </a:schemeClr>
                </a:solidFill>
                <a:cs typeface="+mn-ea"/>
                <a:sym typeface="+mn-lt"/>
              </a:rPr>
              <a:t>健身用户占整个年龄段人口</a:t>
            </a:r>
            <a:r>
              <a:rPr lang="en-US" altLang="zh-CN" sz="1400" dirty="0">
                <a:solidFill>
                  <a:schemeClr val="bg1">
                    <a:lumMod val="65000"/>
                  </a:schemeClr>
                </a:solidFill>
                <a:cs typeface="+mn-ea"/>
                <a:sym typeface="+mn-lt"/>
              </a:rPr>
              <a:t>1.12%</a:t>
            </a:r>
            <a:endParaRPr lang="en-US" altLang="zh-CN" sz="1400" dirty="0">
              <a:solidFill>
                <a:schemeClr val="tx1">
                  <a:lumMod val="85000"/>
                  <a:lumOff val="15000"/>
                </a:schemeClr>
              </a:solidFill>
              <a:cs typeface="+mn-ea"/>
              <a:sym typeface="+mn-lt"/>
            </a:endParaRPr>
          </a:p>
        </p:txBody>
      </p:sp>
      <p:sp>
        <p:nvSpPr>
          <p:cNvPr id="52" name="TextBox 38">
            <a:extLst>
              <a:ext uri="{FF2B5EF4-FFF2-40B4-BE49-F238E27FC236}">
                <a16:creationId xmlns:a16="http://schemas.microsoft.com/office/drawing/2014/main" id="{3767280B-B34A-F608-B518-10D21C021E97}"/>
              </a:ext>
            </a:extLst>
          </p:cNvPr>
          <p:cNvSpPr txBox="1"/>
          <p:nvPr/>
        </p:nvSpPr>
        <p:spPr>
          <a:xfrm>
            <a:off x="8873645" y="3451427"/>
            <a:ext cx="3076333" cy="523220"/>
          </a:xfrm>
          <a:prstGeom prst="rect">
            <a:avLst/>
          </a:prstGeom>
          <a:noFill/>
        </p:spPr>
        <p:txBody>
          <a:bodyPr wrap="square" rtlCol="0" anchor="t">
            <a:noAutofit/>
          </a:bodyPr>
          <a:lstStyle/>
          <a:p>
            <a:pPr defTabSz="179975">
              <a:defRPr/>
            </a:pPr>
            <a:r>
              <a:rPr lang="en-US" altLang="zh-CN" sz="2800" dirty="0">
                <a:solidFill>
                  <a:schemeClr val="accent4"/>
                </a:solidFill>
                <a:cs typeface="+mn-ea"/>
                <a:sym typeface="+mn-lt"/>
              </a:rPr>
              <a:t>90</a:t>
            </a:r>
            <a:r>
              <a:rPr lang="zh-CN" altLang="en-US" sz="2800" dirty="0">
                <a:solidFill>
                  <a:schemeClr val="accent4"/>
                </a:solidFill>
                <a:cs typeface="+mn-ea"/>
                <a:sym typeface="+mn-lt"/>
              </a:rPr>
              <a:t>后</a:t>
            </a:r>
            <a:endParaRPr lang="zh-TW" altLang="en-US" sz="2800" dirty="0">
              <a:solidFill>
                <a:schemeClr val="accent4"/>
              </a:solidFill>
              <a:cs typeface="+mn-ea"/>
              <a:sym typeface="+mn-lt"/>
            </a:endParaRPr>
          </a:p>
        </p:txBody>
      </p:sp>
      <p:sp>
        <p:nvSpPr>
          <p:cNvPr id="53" name="TextBox 10">
            <a:extLst>
              <a:ext uri="{FF2B5EF4-FFF2-40B4-BE49-F238E27FC236}">
                <a16:creationId xmlns:a16="http://schemas.microsoft.com/office/drawing/2014/main" id="{3AC854CB-7896-C88B-D466-6C8B352D5A1C}"/>
              </a:ext>
            </a:extLst>
          </p:cNvPr>
          <p:cNvSpPr txBox="1"/>
          <p:nvPr/>
        </p:nvSpPr>
        <p:spPr>
          <a:xfrm>
            <a:off x="8917546" y="3864992"/>
            <a:ext cx="3076332" cy="307777"/>
          </a:xfrm>
          <a:prstGeom prst="rect">
            <a:avLst/>
          </a:prstGeom>
          <a:noFill/>
        </p:spPr>
        <p:txBody>
          <a:bodyPr wrap="square" rtlCol="0" anchor="t">
            <a:noAutofit/>
          </a:bodyPr>
          <a:lstStyle/>
          <a:p>
            <a:r>
              <a:rPr lang="zh-CN" altLang="en-US" sz="1400" dirty="0">
                <a:solidFill>
                  <a:schemeClr val="bg1">
                    <a:lumMod val="65000"/>
                  </a:schemeClr>
                </a:solidFill>
                <a:cs typeface="+mn-ea"/>
                <a:sym typeface="+mn-lt"/>
              </a:rPr>
              <a:t>健身用户占整个年龄段人口</a:t>
            </a:r>
            <a:r>
              <a:rPr lang="en-US" altLang="zh-CN" sz="1400" dirty="0">
                <a:solidFill>
                  <a:schemeClr val="bg1">
                    <a:lumMod val="65000"/>
                  </a:schemeClr>
                </a:solidFill>
                <a:cs typeface="+mn-ea"/>
                <a:sym typeface="+mn-lt"/>
              </a:rPr>
              <a:t>1.268%</a:t>
            </a:r>
            <a:endParaRPr lang="en-US" altLang="zh-CN" sz="1400" dirty="0">
              <a:solidFill>
                <a:schemeClr val="tx1">
                  <a:lumMod val="85000"/>
                  <a:lumOff val="15000"/>
                </a:schemeClr>
              </a:solidFill>
              <a:cs typeface="+mn-ea"/>
              <a:sym typeface="+mn-lt"/>
            </a:endParaRPr>
          </a:p>
        </p:txBody>
      </p:sp>
      <p:sp>
        <p:nvSpPr>
          <p:cNvPr id="54" name="TextBox 38">
            <a:extLst>
              <a:ext uri="{FF2B5EF4-FFF2-40B4-BE49-F238E27FC236}">
                <a16:creationId xmlns:a16="http://schemas.microsoft.com/office/drawing/2014/main" id="{B16267D4-6FDE-E866-4A2E-EC88F26DFFDF}"/>
              </a:ext>
            </a:extLst>
          </p:cNvPr>
          <p:cNvSpPr txBox="1"/>
          <p:nvPr/>
        </p:nvSpPr>
        <p:spPr>
          <a:xfrm>
            <a:off x="7842630" y="4915054"/>
            <a:ext cx="3076333" cy="523220"/>
          </a:xfrm>
          <a:prstGeom prst="rect">
            <a:avLst/>
          </a:prstGeom>
          <a:noFill/>
        </p:spPr>
        <p:txBody>
          <a:bodyPr wrap="square" rtlCol="0" anchor="t">
            <a:noAutofit/>
          </a:bodyPr>
          <a:lstStyle/>
          <a:p>
            <a:pPr defTabSz="179975">
              <a:defRPr/>
            </a:pPr>
            <a:r>
              <a:rPr lang="en-US" altLang="zh-TW" sz="2800" dirty="0">
                <a:solidFill>
                  <a:schemeClr val="accent4"/>
                </a:solidFill>
                <a:cs typeface="+mn-ea"/>
                <a:sym typeface="+mn-lt"/>
              </a:rPr>
              <a:t>85</a:t>
            </a:r>
            <a:r>
              <a:rPr lang="zh-CN" altLang="en-US" sz="2800" dirty="0">
                <a:solidFill>
                  <a:schemeClr val="accent4"/>
                </a:solidFill>
                <a:cs typeface="+mn-ea"/>
                <a:sym typeface="+mn-lt"/>
              </a:rPr>
              <a:t>后</a:t>
            </a:r>
            <a:endParaRPr lang="zh-TW" altLang="en-US" sz="2800" dirty="0">
              <a:solidFill>
                <a:schemeClr val="accent4"/>
              </a:solidFill>
              <a:cs typeface="+mn-ea"/>
              <a:sym typeface="+mn-lt"/>
            </a:endParaRPr>
          </a:p>
        </p:txBody>
      </p:sp>
      <p:sp>
        <p:nvSpPr>
          <p:cNvPr id="55" name="TextBox 10">
            <a:extLst>
              <a:ext uri="{FF2B5EF4-FFF2-40B4-BE49-F238E27FC236}">
                <a16:creationId xmlns:a16="http://schemas.microsoft.com/office/drawing/2014/main" id="{676F86C9-0428-1754-2F36-9EF9AD4A46F4}"/>
              </a:ext>
            </a:extLst>
          </p:cNvPr>
          <p:cNvSpPr txBox="1"/>
          <p:nvPr/>
        </p:nvSpPr>
        <p:spPr>
          <a:xfrm>
            <a:off x="7886531" y="5328619"/>
            <a:ext cx="3371608" cy="307777"/>
          </a:xfrm>
          <a:prstGeom prst="rect">
            <a:avLst/>
          </a:prstGeom>
          <a:noFill/>
        </p:spPr>
        <p:txBody>
          <a:bodyPr wrap="square" rtlCol="0" anchor="t">
            <a:noAutofit/>
          </a:bodyPr>
          <a:lstStyle/>
          <a:p>
            <a:r>
              <a:rPr lang="zh-CN" altLang="en-US" sz="1400" dirty="0">
                <a:solidFill>
                  <a:schemeClr val="bg1">
                    <a:lumMod val="65000"/>
                  </a:schemeClr>
                </a:solidFill>
                <a:cs typeface="+mn-ea"/>
                <a:sym typeface="+mn-lt"/>
              </a:rPr>
              <a:t>健身用户占整个年龄段人口</a:t>
            </a:r>
            <a:r>
              <a:rPr lang="en-US" altLang="zh-CN" sz="1400" dirty="0">
                <a:solidFill>
                  <a:schemeClr val="bg1">
                    <a:lumMod val="65000"/>
                  </a:schemeClr>
                </a:solidFill>
                <a:cs typeface="+mn-ea"/>
                <a:sym typeface="+mn-lt"/>
              </a:rPr>
              <a:t>1.268%</a:t>
            </a:r>
            <a:endParaRPr lang="en-US" altLang="zh-CN" sz="1400" dirty="0">
              <a:solidFill>
                <a:schemeClr val="tx1">
                  <a:lumMod val="85000"/>
                  <a:lumOff val="15000"/>
                </a:schemeClr>
              </a:solidFill>
              <a:cs typeface="+mn-ea"/>
              <a:sym typeface="+mn-lt"/>
            </a:endParaRPr>
          </a:p>
        </p:txBody>
      </p:sp>
      <p:grpSp>
        <p:nvGrpSpPr>
          <p:cNvPr id="31" name="组合 30">
            <a:extLst>
              <a:ext uri="{FF2B5EF4-FFF2-40B4-BE49-F238E27FC236}">
                <a16:creationId xmlns:a16="http://schemas.microsoft.com/office/drawing/2014/main" id="{2BBC1560-A3ED-3F3E-D8E1-A747C761915C}"/>
              </a:ext>
            </a:extLst>
          </p:cNvPr>
          <p:cNvGrpSpPr/>
          <p:nvPr/>
        </p:nvGrpSpPr>
        <p:grpSpPr>
          <a:xfrm>
            <a:off x="4865689" y="3075175"/>
            <a:ext cx="2832624" cy="1642442"/>
            <a:chOff x="4689213" y="2891458"/>
            <a:chExt cx="2832624" cy="1642442"/>
          </a:xfrm>
        </p:grpSpPr>
        <p:sp>
          <p:nvSpPr>
            <p:cNvPr id="32" name="任意多边形: 形状 31">
              <a:extLst>
                <a:ext uri="{FF2B5EF4-FFF2-40B4-BE49-F238E27FC236}">
                  <a16:creationId xmlns:a16="http://schemas.microsoft.com/office/drawing/2014/main" id="{70F01823-5B1D-1E2B-E9ED-638776738B43}"/>
                </a:ext>
              </a:extLst>
            </p:cNvPr>
            <p:cNvSpPr/>
            <p:nvPr/>
          </p:nvSpPr>
          <p:spPr>
            <a:xfrm>
              <a:off x="4746887" y="2926358"/>
              <a:ext cx="2765425" cy="1606550"/>
            </a:xfrm>
            <a:custGeom>
              <a:avLst/>
              <a:gdLst>
                <a:gd name="connsiteX0" fmla="*/ 1597025 w 2765425"/>
                <a:gd name="connsiteY0" fmla="*/ 317500 h 1565275"/>
                <a:gd name="connsiteX1" fmla="*/ 1406525 w 2765425"/>
                <a:gd name="connsiteY1" fmla="*/ 107950 h 1565275"/>
                <a:gd name="connsiteX2" fmla="*/ 952500 w 2765425"/>
                <a:gd name="connsiteY2" fmla="*/ 0 h 1565275"/>
                <a:gd name="connsiteX3" fmla="*/ 631825 w 2765425"/>
                <a:gd name="connsiteY3" fmla="*/ 117475 h 1565275"/>
                <a:gd name="connsiteX4" fmla="*/ 384175 w 2765425"/>
                <a:gd name="connsiteY4" fmla="*/ 419100 h 1565275"/>
                <a:gd name="connsiteX5" fmla="*/ 327025 w 2765425"/>
                <a:gd name="connsiteY5" fmla="*/ 768350 h 1565275"/>
                <a:gd name="connsiteX6" fmla="*/ 41275 w 2765425"/>
                <a:gd name="connsiteY6" fmla="*/ 949325 h 1565275"/>
                <a:gd name="connsiteX7" fmla="*/ 0 w 2765425"/>
                <a:gd name="connsiteY7" fmla="*/ 1238250 h 1565275"/>
                <a:gd name="connsiteX8" fmla="*/ 161925 w 2765425"/>
                <a:gd name="connsiteY8" fmla="*/ 1501775 h 1565275"/>
                <a:gd name="connsiteX9" fmla="*/ 365125 w 2765425"/>
                <a:gd name="connsiteY9" fmla="*/ 1565275 h 1565275"/>
                <a:gd name="connsiteX10" fmla="*/ 2422525 w 2765425"/>
                <a:gd name="connsiteY10" fmla="*/ 1565275 h 1565275"/>
                <a:gd name="connsiteX11" fmla="*/ 2682875 w 2765425"/>
                <a:gd name="connsiteY11" fmla="*/ 1412875 h 1565275"/>
                <a:gd name="connsiteX12" fmla="*/ 2765425 w 2765425"/>
                <a:gd name="connsiteY12" fmla="*/ 1117600 h 1565275"/>
                <a:gd name="connsiteX13" fmla="*/ 2571750 w 2765425"/>
                <a:gd name="connsiteY13" fmla="*/ 828675 h 1565275"/>
                <a:gd name="connsiteX14" fmla="*/ 2343150 w 2765425"/>
                <a:gd name="connsiteY14" fmla="*/ 765175 h 1565275"/>
                <a:gd name="connsiteX15" fmla="*/ 2244725 w 2765425"/>
                <a:gd name="connsiteY15" fmla="*/ 428625 h 1565275"/>
                <a:gd name="connsiteX16" fmla="*/ 1968500 w 2765425"/>
                <a:gd name="connsiteY16" fmla="*/ 250825 h 1565275"/>
                <a:gd name="connsiteX17" fmla="*/ 1597025 w 2765425"/>
                <a:gd name="connsiteY17" fmla="*/ 317500 h 1565275"/>
                <a:gd name="connsiteX0" fmla="*/ 1597025 w 2765425"/>
                <a:gd name="connsiteY0" fmla="*/ 317500 h 1565275"/>
                <a:gd name="connsiteX1" fmla="*/ 1406525 w 2765425"/>
                <a:gd name="connsiteY1" fmla="*/ 107950 h 1565275"/>
                <a:gd name="connsiteX2" fmla="*/ 952500 w 2765425"/>
                <a:gd name="connsiteY2" fmla="*/ 0 h 1565275"/>
                <a:gd name="connsiteX3" fmla="*/ 606425 w 2765425"/>
                <a:gd name="connsiteY3" fmla="*/ 76200 h 1565275"/>
                <a:gd name="connsiteX4" fmla="*/ 384175 w 2765425"/>
                <a:gd name="connsiteY4" fmla="*/ 419100 h 1565275"/>
                <a:gd name="connsiteX5" fmla="*/ 327025 w 2765425"/>
                <a:gd name="connsiteY5" fmla="*/ 768350 h 1565275"/>
                <a:gd name="connsiteX6" fmla="*/ 41275 w 2765425"/>
                <a:gd name="connsiteY6" fmla="*/ 949325 h 1565275"/>
                <a:gd name="connsiteX7" fmla="*/ 0 w 2765425"/>
                <a:gd name="connsiteY7" fmla="*/ 1238250 h 1565275"/>
                <a:gd name="connsiteX8" fmla="*/ 161925 w 2765425"/>
                <a:gd name="connsiteY8" fmla="*/ 1501775 h 1565275"/>
                <a:gd name="connsiteX9" fmla="*/ 365125 w 2765425"/>
                <a:gd name="connsiteY9" fmla="*/ 1565275 h 1565275"/>
                <a:gd name="connsiteX10" fmla="*/ 2422525 w 2765425"/>
                <a:gd name="connsiteY10" fmla="*/ 1565275 h 1565275"/>
                <a:gd name="connsiteX11" fmla="*/ 2682875 w 2765425"/>
                <a:gd name="connsiteY11" fmla="*/ 1412875 h 1565275"/>
                <a:gd name="connsiteX12" fmla="*/ 2765425 w 2765425"/>
                <a:gd name="connsiteY12" fmla="*/ 1117600 h 1565275"/>
                <a:gd name="connsiteX13" fmla="*/ 2571750 w 2765425"/>
                <a:gd name="connsiteY13" fmla="*/ 828675 h 1565275"/>
                <a:gd name="connsiteX14" fmla="*/ 2343150 w 2765425"/>
                <a:gd name="connsiteY14" fmla="*/ 765175 h 1565275"/>
                <a:gd name="connsiteX15" fmla="*/ 2244725 w 2765425"/>
                <a:gd name="connsiteY15" fmla="*/ 428625 h 1565275"/>
                <a:gd name="connsiteX16" fmla="*/ 1968500 w 2765425"/>
                <a:gd name="connsiteY16" fmla="*/ 250825 h 1565275"/>
                <a:gd name="connsiteX17" fmla="*/ 1597025 w 2765425"/>
                <a:gd name="connsiteY17" fmla="*/ 317500 h 1565275"/>
                <a:gd name="connsiteX0" fmla="*/ 1597025 w 2765425"/>
                <a:gd name="connsiteY0" fmla="*/ 358775 h 1606550"/>
                <a:gd name="connsiteX1" fmla="*/ 1406525 w 2765425"/>
                <a:gd name="connsiteY1" fmla="*/ 149225 h 1606550"/>
                <a:gd name="connsiteX2" fmla="*/ 955675 w 2765425"/>
                <a:gd name="connsiteY2" fmla="*/ 0 h 1606550"/>
                <a:gd name="connsiteX3" fmla="*/ 606425 w 2765425"/>
                <a:gd name="connsiteY3" fmla="*/ 117475 h 1606550"/>
                <a:gd name="connsiteX4" fmla="*/ 384175 w 2765425"/>
                <a:gd name="connsiteY4" fmla="*/ 460375 h 1606550"/>
                <a:gd name="connsiteX5" fmla="*/ 327025 w 2765425"/>
                <a:gd name="connsiteY5" fmla="*/ 809625 h 1606550"/>
                <a:gd name="connsiteX6" fmla="*/ 41275 w 2765425"/>
                <a:gd name="connsiteY6" fmla="*/ 990600 h 1606550"/>
                <a:gd name="connsiteX7" fmla="*/ 0 w 2765425"/>
                <a:gd name="connsiteY7" fmla="*/ 1279525 h 1606550"/>
                <a:gd name="connsiteX8" fmla="*/ 161925 w 2765425"/>
                <a:gd name="connsiteY8" fmla="*/ 1543050 h 1606550"/>
                <a:gd name="connsiteX9" fmla="*/ 365125 w 2765425"/>
                <a:gd name="connsiteY9" fmla="*/ 1606550 h 1606550"/>
                <a:gd name="connsiteX10" fmla="*/ 2422525 w 2765425"/>
                <a:gd name="connsiteY10" fmla="*/ 1606550 h 1606550"/>
                <a:gd name="connsiteX11" fmla="*/ 2682875 w 2765425"/>
                <a:gd name="connsiteY11" fmla="*/ 1454150 h 1606550"/>
                <a:gd name="connsiteX12" fmla="*/ 2765425 w 2765425"/>
                <a:gd name="connsiteY12" fmla="*/ 1158875 h 1606550"/>
                <a:gd name="connsiteX13" fmla="*/ 2571750 w 2765425"/>
                <a:gd name="connsiteY13" fmla="*/ 869950 h 1606550"/>
                <a:gd name="connsiteX14" fmla="*/ 2343150 w 2765425"/>
                <a:gd name="connsiteY14" fmla="*/ 806450 h 1606550"/>
                <a:gd name="connsiteX15" fmla="*/ 2244725 w 2765425"/>
                <a:gd name="connsiteY15" fmla="*/ 469900 h 1606550"/>
                <a:gd name="connsiteX16" fmla="*/ 1968500 w 2765425"/>
                <a:gd name="connsiteY16" fmla="*/ 292100 h 1606550"/>
                <a:gd name="connsiteX17" fmla="*/ 1597025 w 2765425"/>
                <a:gd name="connsiteY17" fmla="*/ 358775 h 1606550"/>
                <a:gd name="connsiteX0" fmla="*/ 1597025 w 2765425"/>
                <a:gd name="connsiteY0" fmla="*/ 358775 h 1606550"/>
                <a:gd name="connsiteX1" fmla="*/ 1406525 w 2765425"/>
                <a:gd name="connsiteY1" fmla="*/ 149225 h 1606550"/>
                <a:gd name="connsiteX2" fmla="*/ 955675 w 2765425"/>
                <a:gd name="connsiteY2" fmla="*/ 0 h 1606550"/>
                <a:gd name="connsiteX3" fmla="*/ 606425 w 2765425"/>
                <a:gd name="connsiteY3" fmla="*/ 117475 h 1606550"/>
                <a:gd name="connsiteX4" fmla="*/ 384175 w 2765425"/>
                <a:gd name="connsiteY4" fmla="*/ 460375 h 1606550"/>
                <a:gd name="connsiteX5" fmla="*/ 269875 w 2765425"/>
                <a:gd name="connsiteY5" fmla="*/ 768350 h 1606550"/>
                <a:gd name="connsiteX6" fmla="*/ 41275 w 2765425"/>
                <a:gd name="connsiteY6" fmla="*/ 990600 h 1606550"/>
                <a:gd name="connsiteX7" fmla="*/ 0 w 2765425"/>
                <a:gd name="connsiteY7" fmla="*/ 1279525 h 1606550"/>
                <a:gd name="connsiteX8" fmla="*/ 161925 w 2765425"/>
                <a:gd name="connsiteY8" fmla="*/ 1543050 h 1606550"/>
                <a:gd name="connsiteX9" fmla="*/ 365125 w 2765425"/>
                <a:gd name="connsiteY9" fmla="*/ 1606550 h 1606550"/>
                <a:gd name="connsiteX10" fmla="*/ 2422525 w 2765425"/>
                <a:gd name="connsiteY10" fmla="*/ 1606550 h 1606550"/>
                <a:gd name="connsiteX11" fmla="*/ 2682875 w 2765425"/>
                <a:gd name="connsiteY11" fmla="*/ 1454150 h 1606550"/>
                <a:gd name="connsiteX12" fmla="*/ 2765425 w 2765425"/>
                <a:gd name="connsiteY12" fmla="*/ 1158875 h 1606550"/>
                <a:gd name="connsiteX13" fmla="*/ 2571750 w 2765425"/>
                <a:gd name="connsiteY13" fmla="*/ 869950 h 1606550"/>
                <a:gd name="connsiteX14" fmla="*/ 2343150 w 2765425"/>
                <a:gd name="connsiteY14" fmla="*/ 806450 h 1606550"/>
                <a:gd name="connsiteX15" fmla="*/ 2244725 w 2765425"/>
                <a:gd name="connsiteY15" fmla="*/ 469900 h 1606550"/>
                <a:gd name="connsiteX16" fmla="*/ 1968500 w 2765425"/>
                <a:gd name="connsiteY16" fmla="*/ 292100 h 1606550"/>
                <a:gd name="connsiteX17" fmla="*/ 1597025 w 2765425"/>
                <a:gd name="connsiteY17" fmla="*/ 358775 h 1606550"/>
                <a:gd name="connsiteX0" fmla="*/ 1597025 w 2765425"/>
                <a:gd name="connsiteY0" fmla="*/ 358775 h 1606550"/>
                <a:gd name="connsiteX1" fmla="*/ 1406525 w 2765425"/>
                <a:gd name="connsiteY1" fmla="*/ 149225 h 1606550"/>
                <a:gd name="connsiteX2" fmla="*/ 955675 w 2765425"/>
                <a:gd name="connsiteY2" fmla="*/ 0 h 1606550"/>
                <a:gd name="connsiteX3" fmla="*/ 606425 w 2765425"/>
                <a:gd name="connsiteY3" fmla="*/ 117475 h 1606550"/>
                <a:gd name="connsiteX4" fmla="*/ 384175 w 2765425"/>
                <a:gd name="connsiteY4" fmla="*/ 460375 h 1606550"/>
                <a:gd name="connsiteX5" fmla="*/ 269875 w 2765425"/>
                <a:gd name="connsiteY5" fmla="*/ 768350 h 1606550"/>
                <a:gd name="connsiteX6" fmla="*/ 41275 w 2765425"/>
                <a:gd name="connsiteY6" fmla="*/ 990600 h 1606550"/>
                <a:gd name="connsiteX7" fmla="*/ 0 w 2765425"/>
                <a:gd name="connsiteY7" fmla="*/ 1279525 h 1606550"/>
                <a:gd name="connsiteX8" fmla="*/ 161925 w 2765425"/>
                <a:gd name="connsiteY8" fmla="*/ 1543050 h 1606550"/>
                <a:gd name="connsiteX9" fmla="*/ 365125 w 2765425"/>
                <a:gd name="connsiteY9" fmla="*/ 1606550 h 1606550"/>
                <a:gd name="connsiteX10" fmla="*/ 2422525 w 2765425"/>
                <a:gd name="connsiteY10" fmla="*/ 1606550 h 1606550"/>
                <a:gd name="connsiteX11" fmla="*/ 2682875 w 2765425"/>
                <a:gd name="connsiteY11" fmla="*/ 1454150 h 1606550"/>
                <a:gd name="connsiteX12" fmla="*/ 2765425 w 2765425"/>
                <a:gd name="connsiteY12" fmla="*/ 1158875 h 1606550"/>
                <a:gd name="connsiteX13" fmla="*/ 2571750 w 2765425"/>
                <a:gd name="connsiteY13" fmla="*/ 869950 h 1606550"/>
                <a:gd name="connsiteX14" fmla="*/ 2343150 w 2765425"/>
                <a:gd name="connsiteY14" fmla="*/ 806450 h 1606550"/>
                <a:gd name="connsiteX15" fmla="*/ 2244725 w 2765425"/>
                <a:gd name="connsiteY15" fmla="*/ 469900 h 1606550"/>
                <a:gd name="connsiteX16" fmla="*/ 1968500 w 2765425"/>
                <a:gd name="connsiteY16" fmla="*/ 292100 h 1606550"/>
                <a:gd name="connsiteX17" fmla="*/ 1597025 w 2765425"/>
                <a:gd name="connsiteY17" fmla="*/ 358775 h 1606550"/>
                <a:gd name="connsiteX0" fmla="*/ 1597025 w 2765425"/>
                <a:gd name="connsiteY0" fmla="*/ 358775 h 1606550"/>
                <a:gd name="connsiteX1" fmla="*/ 1406525 w 2765425"/>
                <a:gd name="connsiteY1" fmla="*/ 149225 h 1606550"/>
                <a:gd name="connsiteX2" fmla="*/ 955675 w 2765425"/>
                <a:gd name="connsiteY2" fmla="*/ 0 h 1606550"/>
                <a:gd name="connsiteX3" fmla="*/ 606425 w 2765425"/>
                <a:gd name="connsiteY3" fmla="*/ 117475 h 1606550"/>
                <a:gd name="connsiteX4" fmla="*/ 384175 w 2765425"/>
                <a:gd name="connsiteY4" fmla="*/ 460375 h 1606550"/>
                <a:gd name="connsiteX5" fmla="*/ 327025 w 2765425"/>
                <a:gd name="connsiteY5" fmla="*/ 752475 h 1606550"/>
                <a:gd name="connsiteX6" fmla="*/ 41275 w 2765425"/>
                <a:gd name="connsiteY6" fmla="*/ 990600 h 1606550"/>
                <a:gd name="connsiteX7" fmla="*/ 0 w 2765425"/>
                <a:gd name="connsiteY7" fmla="*/ 1279525 h 1606550"/>
                <a:gd name="connsiteX8" fmla="*/ 161925 w 2765425"/>
                <a:gd name="connsiteY8" fmla="*/ 1543050 h 1606550"/>
                <a:gd name="connsiteX9" fmla="*/ 365125 w 2765425"/>
                <a:gd name="connsiteY9" fmla="*/ 1606550 h 1606550"/>
                <a:gd name="connsiteX10" fmla="*/ 2422525 w 2765425"/>
                <a:gd name="connsiteY10" fmla="*/ 1606550 h 1606550"/>
                <a:gd name="connsiteX11" fmla="*/ 2682875 w 2765425"/>
                <a:gd name="connsiteY11" fmla="*/ 1454150 h 1606550"/>
                <a:gd name="connsiteX12" fmla="*/ 2765425 w 2765425"/>
                <a:gd name="connsiteY12" fmla="*/ 1158875 h 1606550"/>
                <a:gd name="connsiteX13" fmla="*/ 2571750 w 2765425"/>
                <a:gd name="connsiteY13" fmla="*/ 869950 h 1606550"/>
                <a:gd name="connsiteX14" fmla="*/ 2343150 w 2765425"/>
                <a:gd name="connsiteY14" fmla="*/ 806450 h 1606550"/>
                <a:gd name="connsiteX15" fmla="*/ 2244725 w 2765425"/>
                <a:gd name="connsiteY15" fmla="*/ 469900 h 1606550"/>
                <a:gd name="connsiteX16" fmla="*/ 1968500 w 2765425"/>
                <a:gd name="connsiteY16" fmla="*/ 292100 h 1606550"/>
                <a:gd name="connsiteX17" fmla="*/ 1597025 w 2765425"/>
                <a:gd name="connsiteY17" fmla="*/ 358775 h 1606550"/>
                <a:gd name="connsiteX0" fmla="*/ 1597025 w 2765425"/>
                <a:gd name="connsiteY0" fmla="*/ 358775 h 1606550"/>
                <a:gd name="connsiteX1" fmla="*/ 1406525 w 2765425"/>
                <a:gd name="connsiteY1" fmla="*/ 149225 h 1606550"/>
                <a:gd name="connsiteX2" fmla="*/ 955675 w 2765425"/>
                <a:gd name="connsiteY2" fmla="*/ 0 h 1606550"/>
                <a:gd name="connsiteX3" fmla="*/ 606425 w 2765425"/>
                <a:gd name="connsiteY3" fmla="*/ 117475 h 1606550"/>
                <a:gd name="connsiteX4" fmla="*/ 384175 w 2765425"/>
                <a:gd name="connsiteY4" fmla="*/ 460375 h 1606550"/>
                <a:gd name="connsiteX5" fmla="*/ 327025 w 2765425"/>
                <a:gd name="connsiteY5" fmla="*/ 752475 h 1606550"/>
                <a:gd name="connsiteX6" fmla="*/ 41275 w 2765425"/>
                <a:gd name="connsiteY6" fmla="*/ 990600 h 1606550"/>
                <a:gd name="connsiteX7" fmla="*/ 0 w 2765425"/>
                <a:gd name="connsiteY7" fmla="*/ 1279525 h 1606550"/>
                <a:gd name="connsiteX8" fmla="*/ 161925 w 2765425"/>
                <a:gd name="connsiteY8" fmla="*/ 1543050 h 1606550"/>
                <a:gd name="connsiteX9" fmla="*/ 365125 w 2765425"/>
                <a:gd name="connsiteY9" fmla="*/ 1606550 h 1606550"/>
                <a:gd name="connsiteX10" fmla="*/ 2422525 w 2765425"/>
                <a:gd name="connsiteY10" fmla="*/ 1606550 h 1606550"/>
                <a:gd name="connsiteX11" fmla="*/ 2682875 w 2765425"/>
                <a:gd name="connsiteY11" fmla="*/ 1454150 h 1606550"/>
                <a:gd name="connsiteX12" fmla="*/ 2765425 w 2765425"/>
                <a:gd name="connsiteY12" fmla="*/ 1158875 h 1606550"/>
                <a:gd name="connsiteX13" fmla="*/ 2571750 w 2765425"/>
                <a:gd name="connsiteY13" fmla="*/ 869950 h 1606550"/>
                <a:gd name="connsiteX14" fmla="*/ 2343150 w 2765425"/>
                <a:gd name="connsiteY14" fmla="*/ 806450 h 1606550"/>
                <a:gd name="connsiteX15" fmla="*/ 2244725 w 2765425"/>
                <a:gd name="connsiteY15" fmla="*/ 469900 h 1606550"/>
                <a:gd name="connsiteX16" fmla="*/ 1968500 w 2765425"/>
                <a:gd name="connsiteY16" fmla="*/ 292100 h 1606550"/>
                <a:gd name="connsiteX17" fmla="*/ 1597025 w 2765425"/>
                <a:gd name="connsiteY17" fmla="*/ 358775 h 1606550"/>
                <a:gd name="connsiteX0" fmla="*/ 1597025 w 2765425"/>
                <a:gd name="connsiteY0" fmla="*/ 358775 h 1606550"/>
                <a:gd name="connsiteX1" fmla="*/ 1406525 w 2765425"/>
                <a:gd name="connsiteY1" fmla="*/ 149225 h 1606550"/>
                <a:gd name="connsiteX2" fmla="*/ 955675 w 2765425"/>
                <a:gd name="connsiteY2" fmla="*/ 0 h 1606550"/>
                <a:gd name="connsiteX3" fmla="*/ 606425 w 2765425"/>
                <a:gd name="connsiteY3" fmla="*/ 117475 h 1606550"/>
                <a:gd name="connsiteX4" fmla="*/ 384175 w 2765425"/>
                <a:gd name="connsiteY4" fmla="*/ 460375 h 1606550"/>
                <a:gd name="connsiteX5" fmla="*/ 327025 w 2765425"/>
                <a:gd name="connsiteY5" fmla="*/ 752475 h 1606550"/>
                <a:gd name="connsiteX6" fmla="*/ 41275 w 2765425"/>
                <a:gd name="connsiteY6" fmla="*/ 990600 h 1606550"/>
                <a:gd name="connsiteX7" fmla="*/ 0 w 2765425"/>
                <a:gd name="connsiteY7" fmla="*/ 1279525 h 1606550"/>
                <a:gd name="connsiteX8" fmla="*/ 161925 w 2765425"/>
                <a:gd name="connsiteY8" fmla="*/ 1543050 h 1606550"/>
                <a:gd name="connsiteX9" fmla="*/ 365125 w 2765425"/>
                <a:gd name="connsiteY9" fmla="*/ 1606550 h 1606550"/>
                <a:gd name="connsiteX10" fmla="*/ 2422525 w 2765425"/>
                <a:gd name="connsiteY10" fmla="*/ 1606550 h 1606550"/>
                <a:gd name="connsiteX11" fmla="*/ 2682875 w 2765425"/>
                <a:gd name="connsiteY11" fmla="*/ 1454150 h 1606550"/>
                <a:gd name="connsiteX12" fmla="*/ 2765425 w 2765425"/>
                <a:gd name="connsiteY12" fmla="*/ 1158875 h 1606550"/>
                <a:gd name="connsiteX13" fmla="*/ 2571750 w 2765425"/>
                <a:gd name="connsiteY13" fmla="*/ 869950 h 1606550"/>
                <a:gd name="connsiteX14" fmla="*/ 2301875 w 2765425"/>
                <a:gd name="connsiteY14" fmla="*/ 736600 h 1606550"/>
                <a:gd name="connsiteX15" fmla="*/ 2244725 w 2765425"/>
                <a:gd name="connsiteY15" fmla="*/ 469900 h 1606550"/>
                <a:gd name="connsiteX16" fmla="*/ 1968500 w 2765425"/>
                <a:gd name="connsiteY16" fmla="*/ 292100 h 1606550"/>
                <a:gd name="connsiteX17" fmla="*/ 1597025 w 2765425"/>
                <a:gd name="connsiteY17" fmla="*/ 358775 h 1606550"/>
                <a:gd name="connsiteX0" fmla="*/ 1597025 w 2765425"/>
                <a:gd name="connsiteY0" fmla="*/ 358775 h 1606550"/>
                <a:gd name="connsiteX1" fmla="*/ 1406525 w 2765425"/>
                <a:gd name="connsiteY1" fmla="*/ 149225 h 1606550"/>
                <a:gd name="connsiteX2" fmla="*/ 955675 w 2765425"/>
                <a:gd name="connsiteY2" fmla="*/ 0 h 1606550"/>
                <a:gd name="connsiteX3" fmla="*/ 606425 w 2765425"/>
                <a:gd name="connsiteY3" fmla="*/ 117475 h 1606550"/>
                <a:gd name="connsiteX4" fmla="*/ 384175 w 2765425"/>
                <a:gd name="connsiteY4" fmla="*/ 460375 h 1606550"/>
                <a:gd name="connsiteX5" fmla="*/ 327025 w 2765425"/>
                <a:gd name="connsiteY5" fmla="*/ 752475 h 1606550"/>
                <a:gd name="connsiteX6" fmla="*/ 41275 w 2765425"/>
                <a:gd name="connsiteY6" fmla="*/ 990600 h 1606550"/>
                <a:gd name="connsiteX7" fmla="*/ 0 w 2765425"/>
                <a:gd name="connsiteY7" fmla="*/ 1279525 h 1606550"/>
                <a:gd name="connsiteX8" fmla="*/ 161925 w 2765425"/>
                <a:gd name="connsiteY8" fmla="*/ 1543050 h 1606550"/>
                <a:gd name="connsiteX9" fmla="*/ 365125 w 2765425"/>
                <a:gd name="connsiteY9" fmla="*/ 1606550 h 1606550"/>
                <a:gd name="connsiteX10" fmla="*/ 2422525 w 2765425"/>
                <a:gd name="connsiteY10" fmla="*/ 1606550 h 1606550"/>
                <a:gd name="connsiteX11" fmla="*/ 2682875 w 2765425"/>
                <a:gd name="connsiteY11" fmla="*/ 1454150 h 1606550"/>
                <a:gd name="connsiteX12" fmla="*/ 2765425 w 2765425"/>
                <a:gd name="connsiteY12" fmla="*/ 1158875 h 1606550"/>
                <a:gd name="connsiteX13" fmla="*/ 2571750 w 2765425"/>
                <a:gd name="connsiteY13" fmla="*/ 869950 h 1606550"/>
                <a:gd name="connsiteX14" fmla="*/ 2301875 w 2765425"/>
                <a:gd name="connsiteY14" fmla="*/ 736600 h 1606550"/>
                <a:gd name="connsiteX15" fmla="*/ 2244725 w 2765425"/>
                <a:gd name="connsiteY15" fmla="*/ 469900 h 1606550"/>
                <a:gd name="connsiteX16" fmla="*/ 1968500 w 2765425"/>
                <a:gd name="connsiteY16" fmla="*/ 292100 h 1606550"/>
                <a:gd name="connsiteX17" fmla="*/ 1597025 w 2765425"/>
                <a:gd name="connsiteY17" fmla="*/ 358775 h 1606550"/>
                <a:gd name="connsiteX0" fmla="*/ 1597025 w 2765425"/>
                <a:gd name="connsiteY0" fmla="*/ 358775 h 1606550"/>
                <a:gd name="connsiteX1" fmla="*/ 1406525 w 2765425"/>
                <a:gd name="connsiteY1" fmla="*/ 149225 h 1606550"/>
                <a:gd name="connsiteX2" fmla="*/ 955675 w 2765425"/>
                <a:gd name="connsiteY2" fmla="*/ 0 h 1606550"/>
                <a:gd name="connsiteX3" fmla="*/ 606425 w 2765425"/>
                <a:gd name="connsiteY3" fmla="*/ 117475 h 1606550"/>
                <a:gd name="connsiteX4" fmla="*/ 384175 w 2765425"/>
                <a:gd name="connsiteY4" fmla="*/ 460375 h 1606550"/>
                <a:gd name="connsiteX5" fmla="*/ 327025 w 2765425"/>
                <a:gd name="connsiteY5" fmla="*/ 752475 h 1606550"/>
                <a:gd name="connsiteX6" fmla="*/ 41275 w 2765425"/>
                <a:gd name="connsiteY6" fmla="*/ 990600 h 1606550"/>
                <a:gd name="connsiteX7" fmla="*/ 0 w 2765425"/>
                <a:gd name="connsiteY7" fmla="*/ 1279525 h 1606550"/>
                <a:gd name="connsiteX8" fmla="*/ 161925 w 2765425"/>
                <a:gd name="connsiteY8" fmla="*/ 1543050 h 1606550"/>
                <a:gd name="connsiteX9" fmla="*/ 365125 w 2765425"/>
                <a:gd name="connsiteY9" fmla="*/ 1606550 h 1606550"/>
                <a:gd name="connsiteX10" fmla="*/ 2422525 w 2765425"/>
                <a:gd name="connsiteY10" fmla="*/ 1606550 h 1606550"/>
                <a:gd name="connsiteX11" fmla="*/ 2682875 w 2765425"/>
                <a:gd name="connsiteY11" fmla="*/ 1454150 h 1606550"/>
                <a:gd name="connsiteX12" fmla="*/ 2765425 w 2765425"/>
                <a:gd name="connsiteY12" fmla="*/ 1158875 h 1606550"/>
                <a:gd name="connsiteX13" fmla="*/ 2571750 w 2765425"/>
                <a:gd name="connsiteY13" fmla="*/ 869950 h 1606550"/>
                <a:gd name="connsiteX14" fmla="*/ 2301875 w 2765425"/>
                <a:gd name="connsiteY14" fmla="*/ 736600 h 1606550"/>
                <a:gd name="connsiteX15" fmla="*/ 2244725 w 2765425"/>
                <a:gd name="connsiteY15" fmla="*/ 469900 h 1606550"/>
                <a:gd name="connsiteX16" fmla="*/ 1968500 w 2765425"/>
                <a:gd name="connsiteY16" fmla="*/ 292100 h 1606550"/>
                <a:gd name="connsiteX17" fmla="*/ 1597025 w 2765425"/>
                <a:gd name="connsiteY17" fmla="*/ 358775 h 1606550"/>
                <a:gd name="connsiteX0" fmla="*/ 1597025 w 2765425"/>
                <a:gd name="connsiteY0" fmla="*/ 358775 h 1606550"/>
                <a:gd name="connsiteX1" fmla="*/ 1406525 w 2765425"/>
                <a:gd name="connsiteY1" fmla="*/ 149225 h 1606550"/>
                <a:gd name="connsiteX2" fmla="*/ 955675 w 2765425"/>
                <a:gd name="connsiteY2" fmla="*/ 0 h 1606550"/>
                <a:gd name="connsiteX3" fmla="*/ 606425 w 2765425"/>
                <a:gd name="connsiteY3" fmla="*/ 117475 h 1606550"/>
                <a:gd name="connsiteX4" fmla="*/ 384175 w 2765425"/>
                <a:gd name="connsiteY4" fmla="*/ 460375 h 1606550"/>
                <a:gd name="connsiteX5" fmla="*/ 327025 w 2765425"/>
                <a:gd name="connsiteY5" fmla="*/ 752475 h 1606550"/>
                <a:gd name="connsiteX6" fmla="*/ 41275 w 2765425"/>
                <a:gd name="connsiteY6" fmla="*/ 990600 h 1606550"/>
                <a:gd name="connsiteX7" fmla="*/ 0 w 2765425"/>
                <a:gd name="connsiteY7" fmla="*/ 1279525 h 1606550"/>
                <a:gd name="connsiteX8" fmla="*/ 161925 w 2765425"/>
                <a:gd name="connsiteY8" fmla="*/ 1543050 h 1606550"/>
                <a:gd name="connsiteX9" fmla="*/ 365125 w 2765425"/>
                <a:gd name="connsiteY9" fmla="*/ 1606550 h 1606550"/>
                <a:gd name="connsiteX10" fmla="*/ 2422525 w 2765425"/>
                <a:gd name="connsiteY10" fmla="*/ 1606550 h 1606550"/>
                <a:gd name="connsiteX11" fmla="*/ 2682875 w 2765425"/>
                <a:gd name="connsiteY11" fmla="*/ 1454150 h 1606550"/>
                <a:gd name="connsiteX12" fmla="*/ 2765425 w 2765425"/>
                <a:gd name="connsiteY12" fmla="*/ 1158875 h 1606550"/>
                <a:gd name="connsiteX13" fmla="*/ 2571750 w 2765425"/>
                <a:gd name="connsiteY13" fmla="*/ 869950 h 1606550"/>
                <a:gd name="connsiteX14" fmla="*/ 2301875 w 2765425"/>
                <a:gd name="connsiteY14" fmla="*/ 736600 h 1606550"/>
                <a:gd name="connsiteX15" fmla="*/ 2244725 w 2765425"/>
                <a:gd name="connsiteY15" fmla="*/ 469900 h 1606550"/>
                <a:gd name="connsiteX16" fmla="*/ 1968500 w 2765425"/>
                <a:gd name="connsiteY16" fmla="*/ 247650 h 1606550"/>
                <a:gd name="connsiteX17" fmla="*/ 1597025 w 2765425"/>
                <a:gd name="connsiteY17" fmla="*/ 358775 h 1606550"/>
                <a:gd name="connsiteX0" fmla="*/ 1597025 w 2765425"/>
                <a:gd name="connsiteY0" fmla="*/ 358775 h 1606550"/>
                <a:gd name="connsiteX1" fmla="*/ 1406525 w 2765425"/>
                <a:gd name="connsiteY1" fmla="*/ 149225 h 1606550"/>
                <a:gd name="connsiteX2" fmla="*/ 955675 w 2765425"/>
                <a:gd name="connsiteY2" fmla="*/ 0 h 1606550"/>
                <a:gd name="connsiteX3" fmla="*/ 606425 w 2765425"/>
                <a:gd name="connsiteY3" fmla="*/ 117475 h 1606550"/>
                <a:gd name="connsiteX4" fmla="*/ 384175 w 2765425"/>
                <a:gd name="connsiteY4" fmla="*/ 460375 h 1606550"/>
                <a:gd name="connsiteX5" fmla="*/ 327025 w 2765425"/>
                <a:gd name="connsiteY5" fmla="*/ 752475 h 1606550"/>
                <a:gd name="connsiteX6" fmla="*/ 41275 w 2765425"/>
                <a:gd name="connsiteY6" fmla="*/ 990600 h 1606550"/>
                <a:gd name="connsiteX7" fmla="*/ 0 w 2765425"/>
                <a:gd name="connsiteY7" fmla="*/ 1279525 h 1606550"/>
                <a:gd name="connsiteX8" fmla="*/ 161925 w 2765425"/>
                <a:gd name="connsiteY8" fmla="*/ 1543050 h 1606550"/>
                <a:gd name="connsiteX9" fmla="*/ 365125 w 2765425"/>
                <a:gd name="connsiteY9" fmla="*/ 1606550 h 1606550"/>
                <a:gd name="connsiteX10" fmla="*/ 2422525 w 2765425"/>
                <a:gd name="connsiteY10" fmla="*/ 1606550 h 1606550"/>
                <a:gd name="connsiteX11" fmla="*/ 2682875 w 2765425"/>
                <a:gd name="connsiteY11" fmla="*/ 1454150 h 1606550"/>
                <a:gd name="connsiteX12" fmla="*/ 2765425 w 2765425"/>
                <a:gd name="connsiteY12" fmla="*/ 1158875 h 1606550"/>
                <a:gd name="connsiteX13" fmla="*/ 2571750 w 2765425"/>
                <a:gd name="connsiteY13" fmla="*/ 869950 h 1606550"/>
                <a:gd name="connsiteX14" fmla="*/ 2301875 w 2765425"/>
                <a:gd name="connsiteY14" fmla="*/ 736600 h 1606550"/>
                <a:gd name="connsiteX15" fmla="*/ 2244725 w 2765425"/>
                <a:gd name="connsiteY15" fmla="*/ 469900 h 1606550"/>
                <a:gd name="connsiteX16" fmla="*/ 1968500 w 2765425"/>
                <a:gd name="connsiteY16" fmla="*/ 247650 h 1606550"/>
                <a:gd name="connsiteX17" fmla="*/ 1597025 w 2765425"/>
                <a:gd name="connsiteY17" fmla="*/ 358775 h 1606550"/>
                <a:gd name="connsiteX0" fmla="*/ 1571625 w 2765425"/>
                <a:gd name="connsiteY0" fmla="*/ 320675 h 1606550"/>
                <a:gd name="connsiteX1" fmla="*/ 1406525 w 2765425"/>
                <a:gd name="connsiteY1" fmla="*/ 149225 h 1606550"/>
                <a:gd name="connsiteX2" fmla="*/ 955675 w 2765425"/>
                <a:gd name="connsiteY2" fmla="*/ 0 h 1606550"/>
                <a:gd name="connsiteX3" fmla="*/ 606425 w 2765425"/>
                <a:gd name="connsiteY3" fmla="*/ 117475 h 1606550"/>
                <a:gd name="connsiteX4" fmla="*/ 384175 w 2765425"/>
                <a:gd name="connsiteY4" fmla="*/ 460375 h 1606550"/>
                <a:gd name="connsiteX5" fmla="*/ 327025 w 2765425"/>
                <a:gd name="connsiteY5" fmla="*/ 752475 h 1606550"/>
                <a:gd name="connsiteX6" fmla="*/ 41275 w 2765425"/>
                <a:gd name="connsiteY6" fmla="*/ 990600 h 1606550"/>
                <a:gd name="connsiteX7" fmla="*/ 0 w 2765425"/>
                <a:gd name="connsiteY7" fmla="*/ 1279525 h 1606550"/>
                <a:gd name="connsiteX8" fmla="*/ 161925 w 2765425"/>
                <a:gd name="connsiteY8" fmla="*/ 1543050 h 1606550"/>
                <a:gd name="connsiteX9" fmla="*/ 365125 w 2765425"/>
                <a:gd name="connsiteY9" fmla="*/ 1606550 h 1606550"/>
                <a:gd name="connsiteX10" fmla="*/ 2422525 w 2765425"/>
                <a:gd name="connsiteY10" fmla="*/ 1606550 h 1606550"/>
                <a:gd name="connsiteX11" fmla="*/ 2682875 w 2765425"/>
                <a:gd name="connsiteY11" fmla="*/ 1454150 h 1606550"/>
                <a:gd name="connsiteX12" fmla="*/ 2765425 w 2765425"/>
                <a:gd name="connsiteY12" fmla="*/ 1158875 h 1606550"/>
                <a:gd name="connsiteX13" fmla="*/ 2571750 w 2765425"/>
                <a:gd name="connsiteY13" fmla="*/ 869950 h 1606550"/>
                <a:gd name="connsiteX14" fmla="*/ 2301875 w 2765425"/>
                <a:gd name="connsiteY14" fmla="*/ 736600 h 1606550"/>
                <a:gd name="connsiteX15" fmla="*/ 2244725 w 2765425"/>
                <a:gd name="connsiteY15" fmla="*/ 469900 h 1606550"/>
                <a:gd name="connsiteX16" fmla="*/ 1968500 w 2765425"/>
                <a:gd name="connsiteY16" fmla="*/ 247650 h 1606550"/>
                <a:gd name="connsiteX17" fmla="*/ 1571625 w 2765425"/>
                <a:gd name="connsiteY17" fmla="*/ 320675 h 1606550"/>
                <a:gd name="connsiteX0" fmla="*/ 1571625 w 2765425"/>
                <a:gd name="connsiteY0" fmla="*/ 320675 h 1606550"/>
                <a:gd name="connsiteX1" fmla="*/ 1406525 w 2765425"/>
                <a:gd name="connsiteY1" fmla="*/ 149225 h 1606550"/>
                <a:gd name="connsiteX2" fmla="*/ 955675 w 2765425"/>
                <a:gd name="connsiteY2" fmla="*/ 0 h 1606550"/>
                <a:gd name="connsiteX3" fmla="*/ 606425 w 2765425"/>
                <a:gd name="connsiteY3" fmla="*/ 117475 h 1606550"/>
                <a:gd name="connsiteX4" fmla="*/ 384175 w 2765425"/>
                <a:gd name="connsiteY4" fmla="*/ 460375 h 1606550"/>
                <a:gd name="connsiteX5" fmla="*/ 327025 w 2765425"/>
                <a:gd name="connsiteY5" fmla="*/ 752475 h 1606550"/>
                <a:gd name="connsiteX6" fmla="*/ 41275 w 2765425"/>
                <a:gd name="connsiteY6" fmla="*/ 990600 h 1606550"/>
                <a:gd name="connsiteX7" fmla="*/ 0 w 2765425"/>
                <a:gd name="connsiteY7" fmla="*/ 1279525 h 1606550"/>
                <a:gd name="connsiteX8" fmla="*/ 161925 w 2765425"/>
                <a:gd name="connsiteY8" fmla="*/ 1543050 h 1606550"/>
                <a:gd name="connsiteX9" fmla="*/ 365125 w 2765425"/>
                <a:gd name="connsiteY9" fmla="*/ 1606550 h 1606550"/>
                <a:gd name="connsiteX10" fmla="*/ 2422525 w 2765425"/>
                <a:gd name="connsiteY10" fmla="*/ 1606550 h 1606550"/>
                <a:gd name="connsiteX11" fmla="*/ 2682875 w 2765425"/>
                <a:gd name="connsiteY11" fmla="*/ 1454150 h 1606550"/>
                <a:gd name="connsiteX12" fmla="*/ 2765425 w 2765425"/>
                <a:gd name="connsiteY12" fmla="*/ 1158875 h 1606550"/>
                <a:gd name="connsiteX13" fmla="*/ 2571750 w 2765425"/>
                <a:gd name="connsiteY13" fmla="*/ 869950 h 1606550"/>
                <a:gd name="connsiteX14" fmla="*/ 2301875 w 2765425"/>
                <a:gd name="connsiteY14" fmla="*/ 736600 h 1606550"/>
                <a:gd name="connsiteX15" fmla="*/ 2244725 w 2765425"/>
                <a:gd name="connsiteY15" fmla="*/ 469900 h 1606550"/>
                <a:gd name="connsiteX16" fmla="*/ 1968500 w 2765425"/>
                <a:gd name="connsiteY16" fmla="*/ 247650 h 1606550"/>
                <a:gd name="connsiteX17" fmla="*/ 1571625 w 2765425"/>
                <a:gd name="connsiteY17" fmla="*/ 320675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65425" h="1606550">
                  <a:moveTo>
                    <a:pt x="1571625" y="320675"/>
                  </a:moveTo>
                  <a:lnTo>
                    <a:pt x="1406525" y="149225"/>
                  </a:lnTo>
                  <a:cubicBezTo>
                    <a:pt x="1256242" y="99483"/>
                    <a:pt x="1255183" y="14817"/>
                    <a:pt x="955675" y="0"/>
                  </a:cubicBezTo>
                  <a:lnTo>
                    <a:pt x="606425" y="117475"/>
                  </a:lnTo>
                  <a:lnTo>
                    <a:pt x="384175" y="460375"/>
                  </a:lnTo>
                  <a:lnTo>
                    <a:pt x="327025" y="752475"/>
                  </a:lnTo>
                  <a:cubicBezTo>
                    <a:pt x="107950" y="721783"/>
                    <a:pt x="117475" y="916517"/>
                    <a:pt x="41275" y="990600"/>
                  </a:cubicBezTo>
                  <a:lnTo>
                    <a:pt x="0" y="1279525"/>
                  </a:lnTo>
                  <a:lnTo>
                    <a:pt x="161925" y="1543050"/>
                  </a:lnTo>
                  <a:lnTo>
                    <a:pt x="365125" y="1606550"/>
                  </a:lnTo>
                  <a:lnTo>
                    <a:pt x="2422525" y="1606550"/>
                  </a:lnTo>
                  <a:lnTo>
                    <a:pt x="2682875" y="1454150"/>
                  </a:lnTo>
                  <a:lnTo>
                    <a:pt x="2765425" y="1158875"/>
                  </a:lnTo>
                  <a:lnTo>
                    <a:pt x="2571750" y="869950"/>
                  </a:lnTo>
                  <a:cubicBezTo>
                    <a:pt x="2538942" y="822325"/>
                    <a:pt x="2598208" y="746125"/>
                    <a:pt x="2301875" y="736600"/>
                  </a:cubicBezTo>
                  <a:lnTo>
                    <a:pt x="2244725" y="469900"/>
                  </a:lnTo>
                  <a:lnTo>
                    <a:pt x="1968500" y="247650"/>
                  </a:lnTo>
                  <a:cubicBezTo>
                    <a:pt x="1755775" y="195792"/>
                    <a:pt x="1695450" y="283633"/>
                    <a:pt x="1571625" y="320675"/>
                  </a:cubicBezTo>
                  <a:close/>
                </a:path>
              </a:pathLst>
            </a:custGeom>
            <a:solidFill>
              <a:srgbClr val="FC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图形 37">
              <a:extLst>
                <a:ext uri="{FF2B5EF4-FFF2-40B4-BE49-F238E27FC236}">
                  <a16:creationId xmlns:a16="http://schemas.microsoft.com/office/drawing/2014/main" id="{1870E3C8-B70E-E30D-4D4A-940D5CD6A0F1}"/>
                </a:ext>
              </a:extLst>
            </p:cNvPr>
            <p:cNvSpPr/>
            <p:nvPr/>
          </p:nvSpPr>
          <p:spPr>
            <a:xfrm>
              <a:off x="4689213" y="2891458"/>
              <a:ext cx="2832624" cy="1642442"/>
            </a:xfrm>
            <a:custGeom>
              <a:avLst/>
              <a:gdLst>
                <a:gd name="connsiteX0" fmla="*/ 1862900 w 2202561"/>
                <a:gd name="connsiteY0" fmla="*/ 1277112 h 1277112"/>
                <a:gd name="connsiteX1" fmla="*/ 339662 w 2202561"/>
                <a:gd name="connsiteY1" fmla="*/ 1277112 h 1277112"/>
                <a:gd name="connsiteX2" fmla="*/ 0 w 2202561"/>
                <a:gd name="connsiteY2" fmla="*/ 937451 h 1277112"/>
                <a:gd name="connsiteX3" fmla="*/ 0 w 2202561"/>
                <a:gd name="connsiteY3" fmla="*/ 933164 h 1277112"/>
                <a:gd name="connsiteX4" fmla="*/ 251555 w 2202561"/>
                <a:gd name="connsiteY4" fmla="*/ 605409 h 1277112"/>
                <a:gd name="connsiteX5" fmla="*/ 250984 w 2202561"/>
                <a:gd name="connsiteY5" fmla="*/ 582168 h 1277112"/>
                <a:gd name="connsiteX6" fmla="*/ 833247 w 2202561"/>
                <a:gd name="connsiteY6" fmla="*/ 0 h 1277112"/>
                <a:gd name="connsiteX7" fmla="*/ 1294067 w 2202561"/>
                <a:gd name="connsiteY7" fmla="*/ 226790 h 1277112"/>
                <a:gd name="connsiteX8" fmla="*/ 1469327 w 2202561"/>
                <a:gd name="connsiteY8" fmla="*/ 187262 h 1277112"/>
                <a:gd name="connsiteX9" fmla="*/ 1879187 w 2202561"/>
                <a:gd name="connsiteY9" fmla="*/ 593979 h 1277112"/>
                <a:gd name="connsiteX10" fmla="*/ 2202561 w 2202561"/>
                <a:gd name="connsiteY10" fmla="*/ 933260 h 1277112"/>
                <a:gd name="connsiteX11" fmla="*/ 2202561 w 2202561"/>
                <a:gd name="connsiteY11" fmla="*/ 937546 h 1277112"/>
                <a:gd name="connsiteX12" fmla="*/ 1862900 w 2202561"/>
                <a:gd name="connsiteY12" fmla="*/ 1277112 h 1277112"/>
                <a:gd name="connsiteX13" fmla="*/ 833247 w 2202561"/>
                <a:gd name="connsiteY13" fmla="*/ 66675 h 1277112"/>
                <a:gd name="connsiteX14" fmla="*/ 317659 w 2202561"/>
                <a:gd name="connsiteY14" fmla="*/ 582168 h 1277112"/>
                <a:gd name="connsiteX15" fmla="*/ 320040 w 2202561"/>
                <a:gd name="connsiteY15" fmla="*/ 628745 h 1277112"/>
                <a:gd name="connsiteX16" fmla="*/ 322802 w 2202561"/>
                <a:gd name="connsiteY16" fmla="*/ 659225 h 1277112"/>
                <a:gd name="connsiteX17" fmla="*/ 292608 w 2202561"/>
                <a:gd name="connsiteY17" fmla="*/ 664559 h 1277112"/>
                <a:gd name="connsiteX18" fmla="*/ 66675 w 2202561"/>
                <a:gd name="connsiteY18" fmla="*/ 933260 h 1277112"/>
                <a:gd name="connsiteX19" fmla="*/ 66675 w 2202561"/>
                <a:gd name="connsiteY19" fmla="*/ 937546 h 1277112"/>
                <a:gd name="connsiteX20" fmla="*/ 339662 w 2202561"/>
                <a:gd name="connsiteY20" fmla="*/ 1210532 h 1277112"/>
                <a:gd name="connsiteX21" fmla="*/ 1862900 w 2202561"/>
                <a:gd name="connsiteY21" fmla="*/ 1210532 h 1277112"/>
                <a:gd name="connsiteX22" fmla="*/ 2135886 w 2202561"/>
                <a:gd name="connsiteY22" fmla="*/ 937546 h 1277112"/>
                <a:gd name="connsiteX23" fmla="*/ 2135886 w 2202561"/>
                <a:gd name="connsiteY23" fmla="*/ 933260 h 1277112"/>
                <a:gd name="connsiteX24" fmla="*/ 1862900 w 2202561"/>
                <a:gd name="connsiteY24" fmla="*/ 660273 h 1277112"/>
                <a:gd name="connsiteX25" fmla="*/ 1808321 w 2202561"/>
                <a:gd name="connsiteY25" fmla="*/ 660273 h 1277112"/>
                <a:gd name="connsiteX26" fmla="*/ 1811179 w 2202561"/>
                <a:gd name="connsiteY26" fmla="*/ 624364 h 1277112"/>
                <a:gd name="connsiteX27" fmla="*/ 1812608 w 2202561"/>
                <a:gd name="connsiteY27" fmla="*/ 597218 h 1277112"/>
                <a:gd name="connsiteX28" fmla="*/ 1469422 w 2202561"/>
                <a:gd name="connsiteY28" fmla="*/ 254032 h 1277112"/>
                <a:gd name="connsiteX29" fmla="*/ 1300543 w 2202561"/>
                <a:gd name="connsiteY29" fmla="*/ 298704 h 1277112"/>
                <a:gd name="connsiteX30" fmla="*/ 1274064 w 2202561"/>
                <a:gd name="connsiteY30" fmla="*/ 313754 h 1277112"/>
                <a:gd name="connsiteX31" fmla="*/ 1256729 w 2202561"/>
                <a:gd name="connsiteY31" fmla="*/ 288798 h 1277112"/>
                <a:gd name="connsiteX32" fmla="*/ 833247 w 2202561"/>
                <a:gd name="connsiteY32" fmla="*/ 66675 h 127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02561" h="1277112">
                  <a:moveTo>
                    <a:pt x="1862900" y="1277112"/>
                  </a:moveTo>
                  <a:lnTo>
                    <a:pt x="339662" y="1277112"/>
                  </a:lnTo>
                  <a:cubicBezTo>
                    <a:pt x="152400" y="1277112"/>
                    <a:pt x="0" y="1124807"/>
                    <a:pt x="0" y="937451"/>
                  </a:cubicBezTo>
                  <a:lnTo>
                    <a:pt x="0" y="933164"/>
                  </a:lnTo>
                  <a:cubicBezTo>
                    <a:pt x="0" y="778288"/>
                    <a:pt x="104108" y="644938"/>
                    <a:pt x="251555" y="605409"/>
                  </a:cubicBezTo>
                  <a:cubicBezTo>
                    <a:pt x="251174" y="597313"/>
                    <a:pt x="250984" y="589598"/>
                    <a:pt x="250984" y="582168"/>
                  </a:cubicBezTo>
                  <a:cubicBezTo>
                    <a:pt x="250984" y="261176"/>
                    <a:pt x="512159" y="0"/>
                    <a:pt x="833247" y="0"/>
                  </a:cubicBezTo>
                  <a:cubicBezTo>
                    <a:pt x="1013841" y="0"/>
                    <a:pt x="1183958" y="84201"/>
                    <a:pt x="1294067" y="226790"/>
                  </a:cubicBezTo>
                  <a:cubicBezTo>
                    <a:pt x="1348740" y="200787"/>
                    <a:pt x="1408843" y="187262"/>
                    <a:pt x="1469327" y="187262"/>
                  </a:cubicBezTo>
                  <a:cubicBezTo>
                    <a:pt x="1694307" y="187262"/>
                    <a:pt x="1877473" y="369380"/>
                    <a:pt x="1879187" y="593979"/>
                  </a:cubicBezTo>
                  <a:cubicBezTo>
                    <a:pt x="2058924" y="602552"/>
                    <a:pt x="2202561" y="751427"/>
                    <a:pt x="2202561" y="933260"/>
                  </a:cubicBezTo>
                  <a:lnTo>
                    <a:pt x="2202561" y="937546"/>
                  </a:lnTo>
                  <a:cubicBezTo>
                    <a:pt x="2202561" y="1124807"/>
                    <a:pt x="2050161" y="1277112"/>
                    <a:pt x="1862900" y="1277112"/>
                  </a:cubicBezTo>
                  <a:close/>
                  <a:moveTo>
                    <a:pt x="833247" y="66675"/>
                  </a:moveTo>
                  <a:cubicBezTo>
                    <a:pt x="548926" y="66675"/>
                    <a:pt x="317659" y="297942"/>
                    <a:pt x="317659" y="582168"/>
                  </a:cubicBezTo>
                  <a:cubicBezTo>
                    <a:pt x="317659" y="595979"/>
                    <a:pt x="318421" y="610743"/>
                    <a:pt x="320040" y="628745"/>
                  </a:cubicBezTo>
                  <a:lnTo>
                    <a:pt x="322802" y="659225"/>
                  </a:lnTo>
                  <a:lnTo>
                    <a:pt x="292608" y="664559"/>
                  </a:lnTo>
                  <a:cubicBezTo>
                    <a:pt x="161735" y="687610"/>
                    <a:pt x="66675" y="800576"/>
                    <a:pt x="66675" y="933260"/>
                  </a:cubicBezTo>
                  <a:lnTo>
                    <a:pt x="66675" y="937546"/>
                  </a:lnTo>
                  <a:cubicBezTo>
                    <a:pt x="66675" y="1088041"/>
                    <a:pt x="189167" y="1210532"/>
                    <a:pt x="339662" y="1210532"/>
                  </a:cubicBezTo>
                  <a:lnTo>
                    <a:pt x="1862900" y="1210532"/>
                  </a:lnTo>
                  <a:cubicBezTo>
                    <a:pt x="2013395" y="1210532"/>
                    <a:pt x="2135886" y="1088041"/>
                    <a:pt x="2135886" y="937546"/>
                  </a:cubicBezTo>
                  <a:lnTo>
                    <a:pt x="2135886" y="933260"/>
                  </a:lnTo>
                  <a:cubicBezTo>
                    <a:pt x="2135886" y="782765"/>
                    <a:pt x="2013395" y="660273"/>
                    <a:pt x="1862900" y="660273"/>
                  </a:cubicBezTo>
                  <a:lnTo>
                    <a:pt x="1808321" y="660273"/>
                  </a:lnTo>
                  <a:lnTo>
                    <a:pt x="1811179" y="624364"/>
                  </a:lnTo>
                  <a:cubicBezTo>
                    <a:pt x="1811941" y="614553"/>
                    <a:pt x="1812608" y="605695"/>
                    <a:pt x="1812608" y="597218"/>
                  </a:cubicBezTo>
                  <a:cubicBezTo>
                    <a:pt x="1812608" y="407956"/>
                    <a:pt x="1658684" y="254032"/>
                    <a:pt x="1469422" y="254032"/>
                  </a:cubicBezTo>
                  <a:cubicBezTo>
                    <a:pt x="1410462" y="254032"/>
                    <a:pt x="1352074" y="269462"/>
                    <a:pt x="1300543" y="298704"/>
                  </a:cubicBezTo>
                  <a:lnTo>
                    <a:pt x="1274064" y="313754"/>
                  </a:lnTo>
                  <a:lnTo>
                    <a:pt x="1256729" y="288798"/>
                  </a:lnTo>
                  <a:cubicBezTo>
                    <a:pt x="1160050" y="149638"/>
                    <a:pt x="1001840" y="66675"/>
                    <a:pt x="833247" y="66675"/>
                  </a:cubicBezTo>
                  <a:close/>
                </a:path>
              </a:pathLst>
            </a:custGeom>
            <a:gradFill flip="none" rotWithShape="1">
              <a:gsLst>
                <a:gs pos="72000">
                  <a:schemeClr val="accent4">
                    <a:alpha val="34000"/>
                  </a:schemeClr>
                </a:gs>
                <a:gs pos="22000">
                  <a:schemeClr val="accent4"/>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34" name="Text Placeholder 3">
              <a:extLst>
                <a:ext uri="{FF2B5EF4-FFF2-40B4-BE49-F238E27FC236}">
                  <a16:creationId xmlns:a16="http://schemas.microsoft.com/office/drawing/2014/main" id="{D82B891E-7A2A-E445-ABF4-BB64D114E5A3}"/>
                </a:ext>
              </a:extLst>
            </p:cNvPr>
            <p:cNvSpPr txBox="1">
              <a:spLocks/>
            </p:cNvSpPr>
            <p:nvPr/>
          </p:nvSpPr>
          <p:spPr>
            <a:xfrm>
              <a:off x="5041900" y="3252261"/>
              <a:ext cx="2057400" cy="1028572"/>
            </a:xfrm>
            <a:prstGeom prst="rect">
              <a:avLst/>
            </a:prstGeom>
          </p:spPr>
          <p:txBody>
            <a:bodyPr vert="horz" lIns="91440" tIns="45720" rIns="91440" bIns="45720" rtlCol="0" anchor="ctr"/>
            <a:lstStyle>
              <a:defPPr>
                <a:defRPr lang="zh-CN"/>
              </a:defPPr>
              <a:lvl1pPr algn="ctr" fontAlgn="ctr">
                <a:lnSpc>
                  <a:spcPct val="120000"/>
                </a:lnSpc>
                <a:defRPr sz="2800" kern="0" spc="300">
                  <a:solidFill>
                    <a:schemeClr val="bg1"/>
                  </a:solidFill>
                  <a:latin typeface="思源宋體 Heavy" panose="02020900000000000000" pitchFamily="18" charset="-128"/>
                  <a:ea typeface="思源宋體 Heavy" panose="02020900000000000000" pitchFamily="18" charset="-12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gn="ctr">
                <a:lnSpc>
                  <a:spcPct val="120000"/>
                </a:lnSpc>
              </a:pPr>
              <a:r>
                <a:rPr lang="zh-CN" altLang="en-US" sz="3200" kern="0" spc="300" dirty="0">
                  <a:gradFill flip="none" rotWithShape="1">
                    <a:gsLst>
                      <a:gs pos="87000">
                        <a:schemeClr val="accent4"/>
                      </a:gs>
                      <a:gs pos="0">
                        <a:schemeClr val="accent4">
                          <a:lumMod val="20000"/>
                          <a:lumOff val="80000"/>
                        </a:schemeClr>
                      </a:gs>
                    </a:gsLst>
                    <a:lin ang="2700000" scaled="1"/>
                    <a:tileRect/>
                  </a:gradFill>
                  <a:cs typeface="+mn-ea"/>
                  <a:sym typeface="+mn-lt"/>
                </a:rPr>
                <a:t>用户年龄</a:t>
              </a:r>
            </a:p>
          </p:txBody>
        </p:sp>
      </p:grpSp>
      <p:pic>
        <p:nvPicPr>
          <p:cNvPr id="68" name="图形 67">
            <a:extLst>
              <a:ext uri="{FF2B5EF4-FFF2-40B4-BE49-F238E27FC236}">
                <a16:creationId xmlns:a16="http://schemas.microsoft.com/office/drawing/2014/main" id="{4E4C6ACE-E1AC-6502-9A3A-4170D164EAF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09661" y="2282490"/>
            <a:ext cx="395210" cy="395210"/>
          </a:xfrm>
          <a:prstGeom prst="rect">
            <a:avLst/>
          </a:prstGeom>
        </p:spPr>
      </p:pic>
      <p:pic>
        <p:nvPicPr>
          <p:cNvPr id="69" name="图形 68">
            <a:extLst>
              <a:ext uri="{FF2B5EF4-FFF2-40B4-BE49-F238E27FC236}">
                <a16:creationId xmlns:a16="http://schemas.microsoft.com/office/drawing/2014/main" id="{2622AD2E-28AC-BD9D-D8C1-373F630553F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02536" y="3667387"/>
            <a:ext cx="395210" cy="395210"/>
          </a:xfrm>
          <a:prstGeom prst="rect">
            <a:avLst/>
          </a:prstGeom>
        </p:spPr>
      </p:pic>
      <p:pic>
        <p:nvPicPr>
          <p:cNvPr id="70" name="图形 69">
            <a:extLst>
              <a:ext uri="{FF2B5EF4-FFF2-40B4-BE49-F238E27FC236}">
                <a16:creationId xmlns:a16="http://schemas.microsoft.com/office/drawing/2014/main" id="{053063CA-9E7F-5829-F1B7-26B6E8C81CD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01888" y="5136600"/>
            <a:ext cx="395210" cy="395210"/>
          </a:xfrm>
          <a:prstGeom prst="rect">
            <a:avLst/>
          </a:prstGeom>
        </p:spPr>
      </p:pic>
      <p:pic>
        <p:nvPicPr>
          <p:cNvPr id="71" name="图形 70">
            <a:extLst>
              <a:ext uri="{FF2B5EF4-FFF2-40B4-BE49-F238E27FC236}">
                <a16:creationId xmlns:a16="http://schemas.microsoft.com/office/drawing/2014/main" id="{222E431B-B3C9-54F8-3E34-4D6AA47DA65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94330" y="2291856"/>
            <a:ext cx="395210" cy="395210"/>
          </a:xfrm>
          <a:prstGeom prst="rect">
            <a:avLst/>
          </a:prstGeom>
        </p:spPr>
      </p:pic>
      <p:pic>
        <p:nvPicPr>
          <p:cNvPr id="72" name="图形 71">
            <a:extLst>
              <a:ext uri="{FF2B5EF4-FFF2-40B4-BE49-F238E27FC236}">
                <a16:creationId xmlns:a16="http://schemas.microsoft.com/office/drawing/2014/main" id="{D4A3BBAA-9BCF-2851-BFF7-4524C330210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46512" y="3686066"/>
            <a:ext cx="395210" cy="395210"/>
          </a:xfrm>
          <a:prstGeom prst="rect">
            <a:avLst/>
          </a:prstGeom>
        </p:spPr>
      </p:pic>
      <p:pic>
        <p:nvPicPr>
          <p:cNvPr id="73" name="图形 72">
            <a:extLst>
              <a:ext uri="{FF2B5EF4-FFF2-40B4-BE49-F238E27FC236}">
                <a16:creationId xmlns:a16="http://schemas.microsoft.com/office/drawing/2014/main" id="{625EC2B1-C9A4-389E-BF6F-7278E28742A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94330" y="5136600"/>
            <a:ext cx="395210" cy="395210"/>
          </a:xfrm>
          <a:prstGeom prst="rect">
            <a:avLst/>
          </a:prstGeom>
        </p:spPr>
      </p:pic>
    </p:spTree>
    <p:extLst>
      <p:ext uri="{BB962C8B-B14F-4D97-AF65-F5344CB8AC3E}">
        <p14:creationId xmlns:p14="http://schemas.microsoft.com/office/powerpoint/2010/main" val="2525920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D018BF8-1851-88A0-2FDA-6A0D12972C1A}"/>
              </a:ext>
            </a:extLst>
          </p:cNvPr>
          <p:cNvSpPr>
            <a:spLocks noGrp="1"/>
          </p:cNvSpPr>
          <p:nvPr>
            <p:ph type="body" sz="quarter" idx="10"/>
          </p:nvPr>
        </p:nvSpPr>
        <p:spPr/>
        <p:txBody>
          <a:bodyPr/>
          <a:lstStyle/>
          <a:p>
            <a:r>
              <a:rPr lang="en-US" altLang="zh-CN" dirty="0">
                <a:sym typeface="+mn-lt"/>
              </a:rPr>
              <a:t>04</a:t>
            </a:r>
            <a:endParaRPr lang="zh-CN" altLang="en-US" dirty="0">
              <a:sym typeface="+mn-lt"/>
            </a:endParaRPr>
          </a:p>
        </p:txBody>
      </p:sp>
      <p:sp>
        <p:nvSpPr>
          <p:cNvPr id="3" name="文本占位符 2">
            <a:extLst>
              <a:ext uri="{FF2B5EF4-FFF2-40B4-BE49-F238E27FC236}">
                <a16:creationId xmlns:a16="http://schemas.microsoft.com/office/drawing/2014/main" id="{00A6E1BF-5BD3-A264-FF55-E9AB2D10C831}"/>
              </a:ext>
            </a:extLst>
          </p:cNvPr>
          <p:cNvSpPr>
            <a:spLocks noGrp="1"/>
          </p:cNvSpPr>
          <p:nvPr>
            <p:ph type="body" sz="quarter" idx="11"/>
          </p:nvPr>
        </p:nvSpPr>
        <p:spPr>
          <a:xfrm>
            <a:off x="4628643" y="3527292"/>
            <a:ext cx="3124200" cy="914400"/>
          </a:xfrm>
        </p:spPr>
        <p:txBody>
          <a:bodyPr/>
          <a:lstStyle/>
          <a:p>
            <a:r>
              <a:rPr lang="zh-CN" altLang="en-US" dirty="0">
                <a:sym typeface="+mn-lt"/>
              </a:rPr>
              <a:t>消费趋势</a:t>
            </a:r>
          </a:p>
        </p:txBody>
      </p:sp>
      <p:sp>
        <p:nvSpPr>
          <p:cNvPr id="4" name="文本占位符 3">
            <a:extLst>
              <a:ext uri="{FF2B5EF4-FFF2-40B4-BE49-F238E27FC236}">
                <a16:creationId xmlns:a16="http://schemas.microsoft.com/office/drawing/2014/main" id="{C63893B2-C9DB-10E8-2FC0-871F07474F2E}"/>
              </a:ext>
            </a:extLst>
          </p:cNvPr>
          <p:cNvSpPr>
            <a:spLocks noGrp="1"/>
          </p:cNvSpPr>
          <p:nvPr>
            <p:ph type="body" sz="quarter" idx="12"/>
          </p:nvPr>
        </p:nvSpPr>
        <p:spPr>
          <a:xfrm>
            <a:off x="398760" y="4842269"/>
            <a:ext cx="12192000" cy="1921553"/>
          </a:xfrm>
        </p:spPr>
        <p:txBody>
          <a:bodyPr/>
          <a:lstStyle/>
          <a:p>
            <a:r>
              <a:rPr lang="en-US" altLang="zh-CN" dirty="0">
                <a:sym typeface="+mn-lt"/>
              </a:rPr>
              <a:t>THE FIFTH</a:t>
            </a:r>
            <a:endParaRPr lang="zh-CN" altLang="en-US" dirty="0">
              <a:sym typeface="+mn-lt"/>
            </a:endParaRPr>
          </a:p>
        </p:txBody>
      </p:sp>
    </p:spTree>
    <p:extLst>
      <p:ext uri="{BB962C8B-B14F-4D97-AF65-F5344CB8AC3E}">
        <p14:creationId xmlns:p14="http://schemas.microsoft.com/office/powerpoint/2010/main" val="1656138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70">
            <a:extLst>
              <a:ext uri="{FF2B5EF4-FFF2-40B4-BE49-F238E27FC236}">
                <a16:creationId xmlns:a16="http://schemas.microsoft.com/office/drawing/2014/main" id="{A9FDEB78-146B-7445-2EBB-3D248E7CA2E6}"/>
              </a:ext>
            </a:extLst>
          </p:cNvPr>
          <p:cNvPicPr>
            <a:picLocks noChangeAspect="1"/>
          </p:cNvPicPr>
          <p:nvPr/>
        </p:nvPicPr>
        <p:blipFill rotWithShape="1">
          <a:blip r:embed="rId2" cstate="print">
            <a:duotone>
              <a:prstClr val="black"/>
              <a:schemeClr val="accent3">
                <a:tint val="45000"/>
                <a:satMod val="400000"/>
              </a:schemeClr>
            </a:duotone>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24352" y="2781270"/>
            <a:ext cx="12240703" cy="4076730"/>
          </a:xfrm>
          <a:custGeom>
            <a:avLst/>
            <a:gdLst>
              <a:gd name="connsiteX0" fmla="*/ 0 w 12240703"/>
              <a:gd name="connsiteY0" fmla="*/ 0 h 4076730"/>
              <a:gd name="connsiteX1" fmla="*/ 12240703 w 12240703"/>
              <a:gd name="connsiteY1" fmla="*/ 0 h 4076730"/>
              <a:gd name="connsiteX2" fmla="*/ 12240703 w 12240703"/>
              <a:gd name="connsiteY2" fmla="*/ 4076730 h 4076730"/>
              <a:gd name="connsiteX3" fmla="*/ 0 w 12240703"/>
              <a:gd name="connsiteY3" fmla="*/ 4076730 h 4076730"/>
            </a:gdLst>
            <a:ahLst/>
            <a:cxnLst>
              <a:cxn ang="0">
                <a:pos x="connsiteX0" y="connsiteY0"/>
              </a:cxn>
              <a:cxn ang="0">
                <a:pos x="connsiteX1" y="connsiteY1"/>
              </a:cxn>
              <a:cxn ang="0">
                <a:pos x="connsiteX2" y="connsiteY2"/>
              </a:cxn>
              <a:cxn ang="0">
                <a:pos x="connsiteX3" y="connsiteY3"/>
              </a:cxn>
            </a:cxnLst>
            <a:rect l="l" t="t" r="r" b="b"/>
            <a:pathLst>
              <a:path w="12240703" h="4076730">
                <a:moveTo>
                  <a:pt x="0" y="0"/>
                </a:moveTo>
                <a:lnTo>
                  <a:pt x="12240703" y="0"/>
                </a:lnTo>
                <a:lnTo>
                  <a:pt x="12240703" y="4076730"/>
                </a:lnTo>
                <a:lnTo>
                  <a:pt x="0" y="4076730"/>
                </a:lnTo>
                <a:close/>
              </a:path>
            </a:pathLst>
          </a:custGeom>
        </p:spPr>
      </p:pic>
      <p:sp>
        <p:nvSpPr>
          <p:cNvPr id="68" name="椭圆 67">
            <a:extLst>
              <a:ext uri="{FF2B5EF4-FFF2-40B4-BE49-F238E27FC236}">
                <a16:creationId xmlns:a16="http://schemas.microsoft.com/office/drawing/2014/main" id="{F071D78B-AFB1-1705-78A5-ACAE4F01362C}"/>
              </a:ext>
            </a:extLst>
          </p:cNvPr>
          <p:cNvSpPr/>
          <p:nvPr/>
        </p:nvSpPr>
        <p:spPr>
          <a:xfrm>
            <a:off x="2248362" y="362074"/>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椭圆 68">
            <a:extLst>
              <a:ext uri="{FF2B5EF4-FFF2-40B4-BE49-F238E27FC236}">
                <a16:creationId xmlns:a16="http://schemas.microsoft.com/office/drawing/2014/main" id="{E1B89861-A59E-5B90-1B66-4684713667C5}"/>
              </a:ext>
            </a:extLst>
          </p:cNvPr>
          <p:cNvSpPr/>
          <p:nvPr/>
        </p:nvSpPr>
        <p:spPr>
          <a:xfrm>
            <a:off x="2291850" y="407123"/>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文本框 8">
            <a:extLst>
              <a:ext uri="{FF2B5EF4-FFF2-40B4-BE49-F238E27FC236}">
                <a16:creationId xmlns:a16="http://schemas.microsoft.com/office/drawing/2014/main" id="{D7F59B5E-73BF-D964-52E4-CC6AD8C66146}"/>
              </a:ext>
            </a:extLst>
          </p:cNvPr>
          <p:cNvSpPr txBox="1"/>
          <p:nvPr/>
        </p:nvSpPr>
        <p:spPr>
          <a:xfrm>
            <a:off x="766763" y="989743"/>
            <a:ext cx="8032968" cy="369332"/>
          </a:xfrm>
          <a:prstGeom prst="rect">
            <a:avLst/>
          </a:prstGeom>
          <a:noFill/>
        </p:spPr>
        <p:txBody>
          <a:bodyPr wrap="none" rtlCol="0">
            <a:noAutofit/>
          </a:bodyPr>
          <a:lstStyle/>
          <a:p>
            <a:r>
              <a:rPr kumimoji="0" lang="zh-CN" altLang="en-US" b="0" i="0" u="none" strike="noStrike" kern="1200" cap="none" spc="0" normalizeH="0" baseline="0" noProof="0" dirty="0">
                <a:ln>
                  <a:noFill/>
                </a:ln>
                <a:solidFill>
                  <a:prstClr val="black"/>
                </a:solidFill>
                <a:effectLst/>
                <a:uLnTx/>
                <a:uFillTx/>
                <a:cs typeface="+mn-ea"/>
                <a:sym typeface="+mn-lt"/>
              </a:rPr>
              <a:t>随着疫情的影响，家庭健身成为重要的运动场景</a:t>
            </a:r>
            <a:r>
              <a:rPr lang="zh-CN" altLang="en-US" dirty="0">
                <a:solidFill>
                  <a:prstClr val="black"/>
                </a:solidFill>
                <a:cs typeface="+mn-ea"/>
                <a:sym typeface="+mn-lt"/>
              </a:rPr>
              <a:t>，</a:t>
            </a:r>
            <a:r>
              <a:rPr kumimoji="0" lang="zh-CN" altLang="en-US" b="0" i="0" u="none" strike="noStrike" kern="1200" cap="none" spc="0" normalizeH="0" baseline="0" noProof="0" dirty="0">
                <a:ln>
                  <a:noFill/>
                </a:ln>
                <a:solidFill>
                  <a:prstClr val="black"/>
                </a:solidFill>
                <a:effectLst/>
                <a:uLnTx/>
                <a:uFillTx/>
                <a:cs typeface="+mn-ea"/>
                <a:sym typeface="+mn-lt"/>
              </a:rPr>
              <a:t>互联网健身平台竞争激烈。</a:t>
            </a:r>
            <a:endParaRPr lang="zh-CN" altLang="en-US" dirty="0">
              <a:cs typeface="+mn-ea"/>
              <a:sym typeface="+mn-lt"/>
            </a:endParaRPr>
          </a:p>
        </p:txBody>
      </p:sp>
      <p:sp>
        <p:nvSpPr>
          <p:cNvPr id="47" name="文本框 46">
            <a:extLst>
              <a:ext uri="{FF2B5EF4-FFF2-40B4-BE49-F238E27FC236}">
                <a16:creationId xmlns:a16="http://schemas.microsoft.com/office/drawing/2014/main" id="{7740E073-3664-0C0D-3BB4-3A907B9E5094}"/>
              </a:ext>
            </a:extLst>
          </p:cNvPr>
          <p:cNvSpPr txBox="1"/>
          <p:nvPr/>
        </p:nvSpPr>
        <p:spPr>
          <a:xfrm>
            <a:off x="1143594" y="1872826"/>
            <a:ext cx="481260" cy="1252074"/>
          </a:xfrm>
          <a:prstGeom prst="rect">
            <a:avLst/>
          </a:prstGeom>
          <a:noFill/>
        </p:spPr>
        <p:txBody>
          <a:bodyPr wrap="square" rtlCol="0">
            <a:noAutofit/>
          </a:bodyPr>
          <a:lstStyle/>
          <a:p>
            <a:pPr algn="ctr">
              <a:lnSpc>
                <a:spcPct val="120000"/>
              </a:lnSpc>
            </a:pPr>
            <a:r>
              <a:rPr lang="en-US" altLang="zh-CN" sz="6600" kern="0" spc="300" dirty="0">
                <a:solidFill>
                  <a:schemeClr val="accent1"/>
                </a:solidFill>
                <a:cs typeface="+mn-ea"/>
                <a:sym typeface="+mn-lt"/>
              </a:rPr>
              <a:t>1</a:t>
            </a:r>
            <a:endParaRPr lang="zh-TW" altLang="en-US" sz="6600" kern="0" spc="300" dirty="0">
              <a:solidFill>
                <a:schemeClr val="accent1"/>
              </a:solidFill>
              <a:cs typeface="+mn-ea"/>
              <a:sym typeface="+mn-lt"/>
            </a:endParaRPr>
          </a:p>
        </p:txBody>
      </p:sp>
      <p:sp>
        <p:nvSpPr>
          <p:cNvPr id="48" name="TextBox 76">
            <a:extLst>
              <a:ext uri="{FF2B5EF4-FFF2-40B4-BE49-F238E27FC236}">
                <a16:creationId xmlns:a16="http://schemas.microsoft.com/office/drawing/2014/main" id="{9C9BCFE3-66B1-2B3A-5C44-63FD61CD59F0}"/>
              </a:ext>
            </a:extLst>
          </p:cNvPr>
          <p:cNvSpPr txBox="1"/>
          <p:nvPr/>
        </p:nvSpPr>
        <p:spPr>
          <a:xfrm>
            <a:off x="1519839" y="2261639"/>
            <a:ext cx="2397129" cy="514051"/>
          </a:xfrm>
          <a:prstGeom prst="rect">
            <a:avLst/>
          </a:prstGeom>
          <a:noFill/>
        </p:spPr>
        <p:txBody>
          <a:bodyPr wrap="square" lIns="91440" tIns="45720" rIns="91440" bIns="45720" rtlCol="0">
            <a:noAutofit/>
          </a:bodyPr>
          <a:lstStyle/>
          <a:p>
            <a:pPr>
              <a:lnSpc>
                <a:spcPct val="120000"/>
              </a:lnSpc>
              <a:spcBef>
                <a:spcPct val="20000"/>
              </a:spcBef>
            </a:pPr>
            <a:r>
              <a:rPr lang="zh-CN" altLang="en-US" sz="2400" kern="0" dirty="0">
                <a:effectLst/>
                <a:cs typeface="+mn-ea"/>
                <a:sym typeface="+mn-lt"/>
              </a:rPr>
              <a:t>传统健身行业</a:t>
            </a:r>
            <a:endParaRPr lang="en-US" altLang="zh-TW" sz="2400" kern="0" dirty="0">
              <a:effectLst/>
              <a:cs typeface="+mn-ea"/>
              <a:sym typeface="+mn-lt"/>
            </a:endParaRPr>
          </a:p>
        </p:txBody>
      </p:sp>
      <p:sp>
        <p:nvSpPr>
          <p:cNvPr id="49" name="TextBox 115">
            <a:extLst>
              <a:ext uri="{FF2B5EF4-FFF2-40B4-BE49-F238E27FC236}">
                <a16:creationId xmlns:a16="http://schemas.microsoft.com/office/drawing/2014/main" id="{B2530DD1-9566-26AF-DD1F-68BE5379779F}"/>
              </a:ext>
            </a:extLst>
          </p:cNvPr>
          <p:cNvSpPr txBox="1"/>
          <p:nvPr/>
        </p:nvSpPr>
        <p:spPr>
          <a:xfrm>
            <a:off x="1081312" y="2923991"/>
            <a:ext cx="2739278" cy="855362"/>
          </a:xfrm>
          <a:prstGeom prst="rect">
            <a:avLst/>
          </a:prstGeom>
          <a:noFill/>
        </p:spPr>
        <p:txBody>
          <a:bodyPr wrap="square" lIns="91440" tIns="45720" rIns="91440" bIns="45720" rtlCol="0">
            <a:noAutofit/>
          </a:bodyPr>
          <a:lstStyle/>
          <a:p>
            <a:pPr>
              <a:lnSpc>
                <a:spcPct val="120000"/>
              </a:lnSpc>
            </a:pPr>
            <a:r>
              <a:rPr lang="zh-CN" altLang="en-US" sz="1400" dirty="0">
                <a:solidFill>
                  <a:schemeClr val="bg1">
                    <a:lumMod val="50000"/>
                  </a:schemeClr>
                </a:solidFill>
                <a:cs typeface="+mn-ea"/>
                <a:sym typeface="+mn-lt"/>
              </a:rPr>
              <a:t>传统健身行业发展不佳，盈利模式单一，营运成本较高，</a:t>
            </a:r>
            <a:r>
              <a:rPr lang="zh-CN" altLang="en-US" sz="1400" b="0" i="0" dirty="0">
                <a:solidFill>
                  <a:schemeClr val="bg1">
                    <a:lumMod val="50000"/>
                  </a:schemeClr>
                </a:solidFill>
                <a:effectLst/>
                <a:cs typeface="+mn-ea"/>
                <a:sym typeface="+mn-lt"/>
              </a:rPr>
              <a:t>服务质量不佳、客户粘性低等。</a:t>
            </a:r>
            <a:endParaRPr lang="en-US" altLang="zh-CN" sz="1400" dirty="0">
              <a:solidFill>
                <a:schemeClr val="bg1">
                  <a:lumMod val="50000"/>
                </a:schemeClr>
              </a:solidFill>
              <a:cs typeface="+mn-ea"/>
              <a:sym typeface="+mn-lt"/>
            </a:endParaRPr>
          </a:p>
        </p:txBody>
      </p:sp>
      <p:sp>
        <p:nvSpPr>
          <p:cNvPr id="50" name="文本框 49">
            <a:extLst>
              <a:ext uri="{FF2B5EF4-FFF2-40B4-BE49-F238E27FC236}">
                <a16:creationId xmlns:a16="http://schemas.microsoft.com/office/drawing/2014/main" id="{A03C2315-8C8B-38E2-AD2D-F9EC6145BFEA}"/>
              </a:ext>
            </a:extLst>
          </p:cNvPr>
          <p:cNvSpPr txBox="1"/>
          <p:nvPr/>
        </p:nvSpPr>
        <p:spPr>
          <a:xfrm>
            <a:off x="2825119" y="3694393"/>
            <a:ext cx="481260" cy="1252074"/>
          </a:xfrm>
          <a:prstGeom prst="rect">
            <a:avLst/>
          </a:prstGeom>
          <a:noFill/>
        </p:spPr>
        <p:txBody>
          <a:bodyPr wrap="square" rtlCol="0">
            <a:noAutofit/>
          </a:bodyPr>
          <a:lstStyle/>
          <a:p>
            <a:pPr algn="ctr">
              <a:lnSpc>
                <a:spcPct val="120000"/>
              </a:lnSpc>
            </a:pPr>
            <a:r>
              <a:rPr lang="en-US" altLang="zh-CN" sz="6600" kern="0" spc="300" dirty="0">
                <a:solidFill>
                  <a:schemeClr val="accent1"/>
                </a:solidFill>
                <a:cs typeface="+mn-ea"/>
                <a:sym typeface="+mn-lt"/>
              </a:rPr>
              <a:t>4</a:t>
            </a:r>
            <a:endParaRPr lang="zh-TW" altLang="en-US" sz="6600" kern="0" spc="300" dirty="0">
              <a:solidFill>
                <a:schemeClr val="accent1"/>
              </a:solidFill>
              <a:cs typeface="+mn-ea"/>
              <a:sym typeface="+mn-lt"/>
            </a:endParaRPr>
          </a:p>
        </p:txBody>
      </p:sp>
      <p:sp>
        <p:nvSpPr>
          <p:cNvPr id="51" name="TextBox 76">
            <a:extLst>
              <a:ext uri="{FF2B5EF4-FFF2-40B4-BE49-F238E27FC236}">
                <a16:creationId xmlns:a16="http://schemas.microsoft.com/office/drawing/2014/main" id="{244D1464-3F95-E130-E5AE-7E844AA8F001}"/>
              </a:ext>
            </a:extLst>
          </p:cNvPr>
          <p:cNvSpPr txBox="1"/>
          <p:nvPr/>
        </p:nvSpPr>
        <p:spPr>
          <a:xfrm>
            <a:off x="3218827" y="4111158"/>
            <a:ext cx="2397129" cy="514051"/>
          </a:xfrm>
          <a:prstGeom prst="rect">
            <a:avLst/>
          </a:prstGeom>
          <a:noFill/>
        </p:spPr>
        <p:txBody>
          <a:bodyPr wrap="square" lIns="91440" tIns="45720" rIns="91440" bIns="45720" rtlCol="0">
            <a:noAutofit/>
          </a:bodyPr>
          <a:lstStyle/>
          <a:p>
            <a:pPr>
              <a:lnSpc>
                <a:spcPct val="120000"/>
              </a:lnSpc>
              <a:spcBef>
                <a:spcPct val="20000"/>
              </a:spcBef>
            </a:pPr>
            <a:r>
              <a:rPr lang="zh-CN" altLang="en-US" sz="2400" kern="0" dirty="0">
                <a:effectLst/>
                <a:cs typeface="+mn-ea"/>
                <a:sym typeface="+mn-lt"/>
              </a:rPr>
              <a:t>家庭健身优势</a:t>
            </a:r>
            <a:endParaRPr lang="en-US" altLang="zh-TW" sz="2400" kern="0" dirty="0">
              <a:effectLst/>
              <a:cs typeface="+mn-ea"/>
              <a:sym typeface="+mn-lt"/>
            </a:endParaRPr>
          </a:p>
        </p:txBody>
      </p:sp>
      <p:sp>
        <p:nvSpPr>
          <p:cNvPr id="52" name="TextBox 115">
            <a:extLst>
              <a:ext uri="{FF2B5EF4-FFF2-40B4-BE49-F238E27FC236}">
                <a16:creationId xmlns:a16="http://schemas.microsoft.com/office/drawing/2014/main" id="{2BBB5810-4D2D-A012-1A56-5327A4523634}"/>
              </a:ext>
            </a:extLst>
          </p:cNvPr>
          <p:cNvSpPr txBox="1"/>
          <p:nvPr/>
        </p:nvSpPr>
        <p:spPr>
          <a:xfrm>
            <a:off x="2762837" y="4745558"/>
            <a:ext cx="2739278" cy="855362"/>
          </a:xfrm>
          <a:prstGeom prst="rect">
            <a:avLst/>
          </a:prstGeom>
          <a:noFill/>
        </p:spPr>
        <p:txBody>
          <a:bodyPr wrap="square" lIns="91440" tIns="45720" rIns="91440" bIns="45720" rtlCol="0">
            <a:noAutofit/>
          </a:bodyPr>
          <a:lstStyle/>
          <a:p>
            <a:pPr>
              <a:lnSpc>
                <a:spcPct val="120000"/>
              </a:lnSpc>
            </a:pPr>
            <a:r>
              <a:rPr lang="zh-CN" altLang="en-US" sz="1400" b="0" i="0" dirty="0">
                <a:solidFill>
                  <a:schemeClr val="bg1">
                    <a:lumMod val="50000"/>
                  </a:schemeClr>
                </a:solidFill>
                <a:effectLst/>
                <a:cs typeface="+mn-ea"/>
                <a:sym typeface="+mn-lt"/>
              </a:rPr>
              <a:t>时间灵活，可以随时随地进行锻炼，健身计划不会再被打乱，能够专注训练本身等优势。</a:t>
            </a:r>
            <a:endParaRPr lang="en-US" altLang="zh-CN" sz="1400" dirty="0">
              <a:solidFill>
                <a:schemeClr val="bg1">
                  <a:lumMod val="50000"/>
                </a:schemeClr>
              </a:solidFill>
              <a:cs typeface="+mn-ea"/>
              <a:sym typeface="+mn-lt"/>
            </a:endParaRPr>
          </a:p>
        </p:txBody>
      </p:sp>
      <p:sp>
        <p:nvSpPr>
          <p:cNvPr id="53" name="文本框 52">
            <a:extLst>
              <a:ext uri="{FF2B5EF4-FFF2-40B4-BE49-F238E27FC236}">
                <a16:creationId xmlns:a16="http://schemas.microsoft.com/office/drawing/2014/main" id="{9E0D4425-877B-04D9-EFDA-50AD0648E328}"/>
              </a:ext>
            </a:extLst>
          </p:cNvPr>
          <p:cNvSpPr txBox="1"/>
          <p:nvPr/>
        </p:nvSpPr>
        <p:spPr>
          <a:xfrm>
            <a:off x="4960323" y="1872826"/>
            <a:ext cx="481260" cy="1252074"/>
          </a:xfrm>
          <a:prstGeom prst="rect">
            <a:avLst/>
          </a:prstGeom>
          <a:noFill/>
        </p:spPr>
        <p:txBody>
          <a:bodyPr wrap="square" rtlCol="0">
            <a:noAutofit/>
          </a:bodyPr>
          <a:lstStyle/>
          <a:p>
            <a:pPr algn="ctr">
              <a:lnSpc>
                <a:spcPct val="120000"/>
              </a:lnSpc>
            </a:pPr>
            <a:r>
              <a:rPr lang="en-US" altLang="zh-CN" sz="6600" kern="0" spc="300" dirty="0">
                <a:solidFill>
                  <a:schemeClr val="accent1"/>
                </a:solidFill>
                <a:cs typeface="+mn-ea"/>
                <a:sym typeface="+mn-lt"/>
              </a:rPr>
              <a:t>2</a:t>
            </a:r>
            <a:endParaRPr lang="zh-TW" altLang="en-US" sz="6600" kern="0" spc="300" dirty="0">
              <a:solidFill>
                <a:schemeClr val="accent1"/>
              </a:solidFill>
              <a:cs typeface="+mn-ea"/>
              <a:sym typeface="+mn-lt"/>
            </a:endParaRPr>
          </a:p>
        </p:txBody>
      </p:sp>
      <p:sp>
        <p:nvSpPr>
          <p:cNvPr id="54" name="TextBox 76">
            <a:extLst>
              <a:ext uri="{FF2B5EF4-FFF2-40B4-BE49-F238E27FC236}">
                <a16:creationId xmlns:a16="http://schemas.microsoft.com/office/drawing/2014/main" id="{F6F76411-812C-3D2F-5465-84C0B3A19D58}"/>
              </a:ext>
            </a:extLst>
          </p:cNvPr>
          <p:cNvSpPr txBox="1"/>
          <p:nvPr/>
        </p:nvSpPr>
        <p:spPr>
          <a:xfrm>
            <a:off x="5354031" y="2261639"/>
            <a:ext cx="2397129" cy="514051"/>
          </a:xfrm>
          <a:prstGeom prst="rect">
            <a:avLst/>
          </a:prstGeom>
          <a:noFill/>
        </p:spPr>
        <p:txBody>
          <a:bodyPr wrap="square" lIns="91440" tIns="45720" rIns="91440" bIns="45720" rtlCol="0">
            <a:noAutofit/>
          </a:bodyPr>
          <a:lstStyle/>
          <a:p>
            <a:pPr>
              <a:lnSpc>
                <a:spcPct val="120000"/>
              </a:lnSpc>
              <a:spcBef>
                <a:spcPct val="20000"/>
              </a:spcBef>
            </a:pPr>
            <a:r>
              <a:rPr lang="zh-CN" altLang="en-US" sz="2400" kern="0" dirty="0">
                <a:effectLst/>
                <a:cs typeface="+mn-ea"/>
                <a:sym typeface="+mn-lt"/>
              </a:rPr>
              <a:t>生活节奏</a:t>
            </a:r>
            <a:endParaRPr lang="en-US" altLang="zh-TW" sz="2400" kern="0" dirty="0">
              <a:effectLst/>
              <a:cs typeface="+mn-ea"/>
              <a:sym typeface="+mn-lt"/>
            </a:endParaRPr>
          </a:p>
        </p:txBody>
      </p:sp>
      <p:sp>
        <p:nvSpPr>
          <p:cNvPr id="55" name="TextBox 115">
            <a:extLst>
              <a:ext uri="{FF2B5EF4-FFF2-40B4-BE49-F238E27FC236}">
                <a16:creationId xmlns:a16="http://schemas.microsoft.com/office/drawing/2014/main" id="{AE38A198-99CB-115F-0C35-85EA88DB82C1}"/>
              </a:ext>
            </a:extLst>
          </p:cNvPr>
          <p:cNvSpPr txBox="1"/>
          <p:nvPr/>
        </p:nvSpPr>
        <p:spPr>
          <a:xfrm>
            <a:off x="4898041" y="2923991"/>
            <a:ext cx="2739278" cy="855362"/>
          </a:xfrm>
          <a:prstGeom prst="rect">
            <a:avLst/>
          </a:prstGeom>
          <a:noFill/>
        </p:spPr>
        <p:txBody>
          <a:bodyPr wrap="square" lIns="91440" tIns="45720" rIns="91440" bIns="45720" rtlCol="0">
            <a:noAutofit/>
          </a:bodyPr>
          <a:lstStyle/>
          <a:p>
            <a:pPr>
              <a:lnSpc>
                <a:spcPct val="120000"/>
              </a:lnSpc>
            </a:pPr>
            <a:r>
              <a:rPr lang="zh-CN" altLang="en-US" sz="1400" b="0" i="0" dirty="0">
                <a:solidFill>
                  <a:schemeClr val="bg1">
                    <a:lumMod val="50000"/>
                  </a:schemeClr>
                </a:solidFill>
                <a:effectLst/>
                <a:cs typeface="+mn-ea"/>
                <a:sym typeface="+mn-lt"/>
              </a:rPr>
              <a:t>随着生活节奏的加快，人们忙碌的生活并不允许人们经常在健身房和家里两边跑。</a:t>
            </a:r>
            <a:endParaRPr lang="en-US" altLang="zh-CN" sz="1400" dirty="0">
              <a:solidFill>
                <a:schemeClr val="bg1">
                  <a:lumMod val="50000"/>
                </a:schemeClr>
              </a:solidFill>
              <a:cs typeface="+mn-ea"/>
              <a:sym typeface="+mn-lt"/>
            </a:endParaRPr>
          </a:p>
        </p:txBody>
      </p:sp>
      <p:sp>
        <p:nvSpPr>
          <p:cNvPr id="56" name="文本框 55">
            <a:extLst>
              <a:ext uri="{FF2B5EF4-FFF2-40B4-BE49-F238E27FC236}">
                <a16:creationId xmlns:a16="http://schemas.microsoft.com/office/drawing/2014/main" id="{01905EE8-0EB8-2482-7910-E281AE0D52AF}"/>
              </a:ext>
            </a:extLst>
          </p:cNvPr>
          <p:cNvSpPr txBox="1"/>
          <p:nvPr/>
        </p:nvSpPr>
        <p:spPr>
          <a:xfrm>
            <a:off x="8728626" y="1872826"/>
            <a:ext cx="481260" cy="1252074"/>
          </a:xfrm>
          <a:prstGeom prst="rect">
            <a:avLst/>
          </a:prstGeom>
          <a:noFill/>
        </p:spPr>
        <p:txBody>
          <a:bodyPr wrap="square" rtlCol="0">
            <a:noAutofit/>
          </a:bodyPr>
          <a:lstStyle/>
          <a:p>
            <a:pPr algn="ctr">
              <a:lnSpc>
                <a:spcPct val="120000"/>
              </a:lnSpc>
            </a:pPr>
            <a:r>
              <a:rPr lang="en-US" altLang="zh-CN" sz="6600" kern="0" spc="300" dirty="0">
                <a:solidFill>
                  <a:schemeClr val="accent1"/>
                </a:solidFill>
                <a:cs typeface="+mn-ea"/>
                <a:sym typeface="+mn-lt"/>
              </a:rPr>
              <a:t>3</a:t>
            </a:r>
            <a:endParaRPr lang="zh-TW" altLang="en-US" sz="6600" kern="0" spc="300" dirty="0">
              <a:solidFill>
                <a:schemeClr val="accent1"/>
              </a:solidFill>
              <a:cs typeface="+mn-ea"/>
              <a:sym typeface="+mn-lt"/>
            </a:endParaRPr>
          </a:p>
        </p:txBody>
      </p:sp>
      <p:sp>
        <p:nvSpPr>
          <p:cNvPr id="57" name="TextBox 76">
            <a:extLst>
              <a:ext uri="{FF2B5EF4-FFF2-40B4-BE49-F238E27FC236}">
                <a16:creationId xmlns:a16="http://schemas.microsoft.com/office/drawing/2014/main" id="{EDE8E941-A79D-167E-936E-7BC62AB66A86}"/>
              </a:ext>
            </a:extLst>
          </p:cNvPr>
          <p:cNvSpPr txBox="1"/>
          <p:nvPr/>
        </p:nvSpPr>
        <p:spPr>
          <a:xfrm>
            <a:off x="9125447" y="2242260"/>
            <a:ext cx="2397129" cy="514051"/>
          </a:xfrm>
          <a:prstGeom prst="rect">
            <a:avLst/>
          </a:prstGeom>
          <a:noFill/>
        </p:spPr>
        <p:txBody>
          <a:bodyPr wrap="square" lIns="91440" tIns="45720" rIns="91440" bIns="45720" rtlCol="0">
            <a:noAutofit/>
          </a:bodyPr>
          <a:lstStyle/>
          <a:p>
            <a:pPr>
              <a:lnSpc>
                <a:spcPct val="120000"/>
              </a:lnSpc>
              <a:spcBef>
                <a:spcPct val="20000"/>
              </a:spcBef>
            </a:pPr>
            <a:r>
              <a:rPr lang="zh-CN" altLang="en-US" sz="2400" kern="0" dirty="0">
                <a:effectLst/>
                <a:cs typeface="+mn-ea"/>
                <a:sym typeface="+mn-lt"/>
              </a:rPr>
              <a:t>互联网</a:t>
            </a:r>
            <a:endParaRPr lang="en-US" altLang="zh-TW" sz="2400" kern="0" dirty="0">
              <a:effectLst/>
              <a:cs typeface="+mn-ea"/>
              <a:sym typeface="+mn-lt"/>
            </a:endParaRPr>
          </a:p>
        </p:txBody>
      </p:sp>
      <p:sp>
        <p:nvSpPr>
          <p:cNvPr id="58" name="TextBox 115">
            <a:extLst>
              <a:ext uri="{FF2B5EF4-FFF2-40B4-BE49-F238E27FC236}">
                <a16:creationId xmlns:a16="http://schemas.microsoft.com/office/drawing/2014/main" id="{A2D0A2BF-9AE2-EC48-EF15-3103C4AB76B8}"/>
              </a:ext>
            </a:extLst>
          </p:cNvPr>
          <p:cNvSpPr txBox="1"/>
          <p:nvPr/>
        </p:nvSpPr>
        <p:spPr>
          <a:xfrm>
            <a:off x="8666344" y="2923991"/>
            <a:ext cx="2739278" cy="855362"/>
          </a:xfrm>
          <a:prstGeom prst="rect">
            <a:avLst/>
          </a:prstGeom>
          <a:noFill/>
        </p:spPr>
        <p:txBody>
          <a:bodyPr wrap="square" lIns="91440" tIns="45720" rIns="91440" bIns="45720" rtlCol="0">
            <a:noAutofit/>
          </a:bodyPr>
          <a:lstStyle/>
          <a:p>
            <a:pPr>
              <a:lnSpc>
                <a:spcPct val="120000"/>
              </a:lnSpc>
            </a:pPr>
            <a:r>
              <a:rPr lang="zh-CN" altLang="en-US" sz="1400" b="0" i="0" dirty="0">
                <a:solidFill>
                  <a:schemeClr val="bg1">
                    <a:lumMod val="50000"/>
                  </a:schemeClr>
                </a:solidFill>
                <a:effectLst/>
                <a:cs typeface="+mn-ea"/>
                <a:sym typeface="+mn-lt"/>
              </a:rPr>
              <a:t>移动互联网、</a:t>
            </a:r>
            <a:r>
              <a:rPr lang="en-US" altLang="zh-CN" sz="1400" b="0" i="0" dirty="0">
                <a:solidFill>
                  <a:schemeClr val="bg1">
                    <a:lumMod val="50000"/>
                  </a:schemeClr>
                </a:solidFill>
                <a:effectLst/>
                <a:cs typeface="+mn-ea"/>
                <a:sym typeface="+mn-lt"/>
              </a:rPr>
              <a:t>5G</a:t>
            </a:r>
            <a:r>
              <a:rPr lang="zh-CN" altLang="en-US" sz="1400" b="0" i="0" dirty="0">
                <a:solidFill>
                  <a:schemeClr val="bg1">
                    <a:lumMod val="50000"/>
                  </a:schemeClr>
                </a:solidFill>
                <a:effectLst/>
                <a:cs typeface="+mn-ea"/>
                <a:sym typeface="+mn-lt"/>
              </a:rPr>
              <a:t>的普及也将有效解决家庭健身缺乏专业合理的健身计划等问题。</a:t>
            </a:r>
            <a:endParaRPr lang="en-US" altLang="zh-CN" sz="1400" dirty="0">
              <a:solidFill>
                <a:schemeClr val="bg1">
                  <a:lumMod val="50000"/>
                </a:schemeClr>
              </a:solidFill>
              <a:cs typeface="+mn-ea"/>
              <a:sym typeface="+mn-lt"/>
            </a:endParaRPr>
          </a:p>
        </p:txBody>
      </p:sp>
      <p:sp>
        <p:nvSpPr>
          <p:cNvPr id="59" name="文本框 58">
            <a:extLst>
              <a:ext uri="{FF2B5EF4-FFF2-40B4-BE49-F238E27FC236}">
                <a16:creationId xmlns:a16="http://schemas.microsoft.com/office/drawing/2014/main" id="{3043773C-11D9-253E-C095-44FFF1E909EA}"/>
              </a:ext>
            </a:extLst>
          </p:cNvPr>
          <p:cNvSpPr txBox="1"/>
          <p:nvPr/>
        </p:nvSpPr>
        <p:spPr>
          <a:xfrm>
            <a:off x="6990719" y="3694393"/>
            <a:ext cx="481260" cy="1252074"/>
          </a:xfrm>
          <a:prstGeom prst="rect">
            <a:avLst/>
          </a:prstGeom>
          <a:noFill/>
        </p:spPr>
        <p:txBody>
          <a:bodyPr wrap="square" rtlCol="0">
            <a:noAutofit/>
          </a:bodyPr>
          <a:lstStyle/>
          <a:p>
            <a:pPr algn="ctr">
              <a:lnSpc>
                <a:spcPct val="120000"/>
              </a:lnSpc>
            </a:pPr>
            <a:r>
              <a:rPr lang="en-US" altLang="zh-CN" sz="6600" kern="0" spc="300" dirty="0">
                <a:solidFill>
                  <a:schemeClr val="accent1"/>
                </a:solidFill>
                <a:cs typeface="+mn-ea"/>
                <a:sym typeface="+mn-lt"/>
              </a:rPr>
              <a:t>5</a:t>
            </a:r>
            <a:endParaRPr lang="zh-TW" altLang="en-US" sz="6600" kern="0" spc="300" dirty="0">
              <a:solidFill>
                <a:schemeClr val="accent1"/>
              </a:solidFill>
              <a:cs typeface="+mn-ea"/>
              <a:sym typeface="+mn-lt"/>
            </a:endParaRPr>
          </a:p>
        </p:txBody>
      </p:sp>
      <p:sp>
        <p:nvSpPr>
          <p:cNvPr id="60" name="TextBox 76">
            <a:extLst>
              <a:ext uri="{FF2B5EF4-FFF2-40B4-BE49-F238E27FC236}">
                <a16:creationId xmlns:a16="http://schemas.microsoft.com/office/drawing/2014/main" id="{18E02916-B650-536D-BF79-30FDB085308E}"/>
              </a:ext>
            </a:extLst>
          </p:cNvPr>
          <p:cNvSpPr txBox="1"/>
          <p:nvPr/>
        </p:nvSpPr>
        <p:spPr>
          <a:xfrm>
            <a:off x="7384427" y="4111158"/>
            <a:ext cx="2397129" cy="514051"/>
          </a:xfrm>
          <a:prstGeom prst="rect">
            <a:avLst/>
          </a:prstGeom>
          <a:noFill/>
        </p:spPr>
        <p:txBody>
          <a:bodyPr wrap="square" lIns="91440" tIns="45720" rIns="91440" bIns="45720" rtlCol="0">
            <a:noAutofit/>
          </a:bodyPr>
          <a:lstStyle/>
          <a:p>
            <a:pPr>
              <a:lnSpc>
                <a:spcPct val="120000"/>
              </a:lnSpc>
              <a:spcBef>
                <a:spcPct val="20000"/>
              </a:spcBef>
            </a:pPr>
            <a:r>
              <a:rPr lang="zh-CN" altLang="en-US" sz="2400" kern="0" dirty="0">
                <a:effectLst/>
                <a:cs typeface="+mn-ea"/>
                <a:sym typeface="+mn-lt"/>
              </a:rPr>
              <a:t>投资风口</a:t>
            </a:r>
            <a:endParaRPr lang="en-US" altLang="zh-TW" sz="2400" kern="0" dirty="0">
              <a:effectLst/>
              <a:cs typeface="+mn-ea"/>
              <a:sym typeface="+mn-lt"/>
            </a:endParaRPr>
          </a:p>
        </p:txBody>
      </p:sp>
      <p:sp>
        <p:nvSpPr>
          <p:cNvPr id="61" name="TextBox 115">
            <a:extLst>
              <a:ext uri="{FF2B5EF4-FFF2-40B4-BE49-F238E27FC236}">
                <a16:creationId xmlns:a16="http://schemas.microsoft.com/office/drawing/2014/main" id="{3186529E-BBFB-BAC0-3353-3D839CEBFA0F}"/>
              </a:ext>
            </a:extLst>
          </p:cNvPr>
          <p:cNvSpPr txBox="1"/>
          <p:nvPr/>
        </p:nvSpPr>
        <p:spPr>
          <a:xfrm>
            <a:off x="6928437" y="4745558"/>
            <a:ext cx="2739278" cy="855362"/>
          </a:xfrm>
          <a:prstGeom prst="rect">
            <a:avLst/>
          </a:prstGeom>
          <a:noFill/>
        </p:spPr>
        <p:txBody>
          <a:bodyPr wrap="square" lIns="91440" tIns="45720" rIns="91440" bIns="45720" rtlCol="0">
            <a:noAutofit/>
          </a:bodyPr>
          <a:lstStyle/>
          <a:p>
            <a:pPr>
              <a:lnSpc>
                <a:spcPct val="120000"/>
              </a:lnSpc>
            </a:pPr>
            <a:r>
              <a:rPr lang="zh-CN" altLang="en-US" sz="1400" b="0" i="0" dirty="0">
                <a:solidFill>
                  <a:schemeClr val="bg1">
                    <a:lumMod val="50000"/>
                  </a:schemeClr>
                </a:solidFill>
                <a:effectLst/>
                <a:cs typeface="+mn-ea"/>
                <a:sym typeface="+mn-lt"/>
              </a:rPr>
              <a:t>中国数亿用户规模的市场以及年轻人逐渐高涨的健身需求使得中国的家庭健身风口也逐渐显现。</a:t>
            </a:r>
            <a:endParaRPr lang="en-US" altLang="zh-CN" sz="1400" dirty="0">
              <a:solidFill>
                <a:schemeClr val="bg1">
                  <a:lumMod val="50000"/>
                </a:schemeClr>
              </a:solidFill>
              <a:cs typeface="+mn-ea"/>
              <a:sym typeface="+mn-lt"/>
            </a:endParaRPr>
          </a:p>
        </p:txBody>
      </p:sp>
      <p:cxnSp>
        <p:nvCxnSpPr>
          <p:cNvPr id="62" name="直接连接符 61">
            <a:extLst>
              <a:ext uri="{FF2B5EF4-FFF2-40B4-BE49-F238E27FC236}">
                <a16:creationId xmlns:a16="http://schemas.microsoft.com/office/drawing/2014/main" id="{8B57A72F-242C-2A83-38AA-6C8F2A712AEE}"/>
              </a:ext>
            </a:extLst>
          </p:cNvPr>
          <p:cNvCxnSpPr>
            <a:cxnSpLocks/>
          </p:cNvCxnSpPr>
          <p:nvPr/>
        </p:nvCxnSpPr>
        <p:spPr>
          <a:xfrm>
            <a:off x="1143594" y="3797861"/>
            <a:ext cx="28905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9D215465-ACD3-5803-B6F9-E3EFEB0B205A}"/>
              </a:ext>
            </a:extLst>
          </p:cNvPr>
          <p:cNvCxnSpPr>
            <a:cxnSpLocks/>
          </p:cNvCxnSpPr>
          <p:nvPr/>
        </p:nvCxnSpPr>
        <p:spPr>
          <a:xfrm>
            <a:off x="4966273" y="3797861"/>
            <a:ext cx="28905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979EDC23-39BC-7551-94B4-A91A6FB9BDDA}"/>
              </a:ext>
            </a:extLst>
          </p:cNvPr>
          <p:cNvCxnSpPr>
            <a:cxnSpLocks/>
          </p:cNvCxnSpPr>
          <p:nvPr/>
        </p:nvCxnSpPr>
        <p:spPr>
          <a:xfrm>
            <a:off x="8728626" y="3797861"/>
            <a:ext cx="28905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363D9BB6-BF9A-8D67-8CFA-8AABC59FE45C}"/>
              </a:ext>
            </a:extLst>
          </p:cNvPr>
          <p:cNvCxnSpPr>
            <a:cxnSpLocks/>
          </p:cNvCxnSpPr>
          <p:nvPr/>
        </p:nvCxnSpPr>
        <p:spPr>
          <a:xfrm>
            <a:off x="2877026" y="5630758"/>
            <a:ext cx="28905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B30ABFE9-4126-D45B-B8CF-69C3D199FAEF}"/>
              </a:ext>
            </a:extLst>
          </p:cNvPr>
          <p:cNvCxnSpPr>
            <a:cxnSpLocks/>
          </p:cNvCxnSpPr>
          <p:nvPr/>
        </p:nvCxnSpPr>
        <p:spPr>
          <a:xfrm>
            <a:off x="6990719" y="5630758"/>
            <a:ext cx="28905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05665BF5-26C6-142B-0D49-67D3D39AABBB}"/>
              </a:ext>
            </a:extLst>
          </p:cNvPr>
          <p:cNvSpPr txBox="1"/>
          <p:nvPr/>
        </p:nvSpPr>
        <p:spPr>
          <a:xfrm>
            <a:off x="766763" y="338903"/>
            <a:ext cx="1826141" cy="584775"/>
          </a:xfrm>
          <a:prstGeom prst="rect">
            <a:avLst/>
          </a:prstGeom>
          <a:noFill/>
        </p:spPr>
        <p:txBody>
          <a:bodyPr wrap="none" rtlCol="0">
            <a:noAutofit/>
          </a:bodyPr>
          <a:lstStyle/>
          <a:p>
            <a:r>
              <a:rPr lang="zh-CN" altLang="en-US" sz="3200" dirty="0">
                <a:cs typeface="+mn-ea"/>
                <a:sym typeface="+mn-lt"/>
              </a:rPr>
              <a:t>家庭健身</a:t>
            </a:r>
          </a:p>
        </p:txBody>
      </p:sp>
      <p:sp>
        <p:nvSpPr>
          <p:cNvPr id="73" name="椭圆 72">
            <a:extLst>
              <a:ext uri="{FF2B5EF4-FFF2-40B4-BE49-F238E27FC236}">
                <a16:creationId xmlns:a16="http://schemas.microsoft.com/office/drawing/2014/main" id="{BC2DF2E9-94A9-E4F6-F249-A8A719FDE08C}"/>
              </a:ext>
            </a:extLst>
          </p:cNvPr>
          <p:cNvSpPr/>
          <p:nvPr/>
        </p:nvSpPr>
        <p:spPr>
          <a:xfrm>
            <a:off x="10968059" y="767320"/>
            <a:ext cx="312716" cy="312716"/>
          </a:xfrm>
          <a:prstGeom prst="ellipse">
            <a:avLst/>
          </a:prstGeom>
          <a:gradFill flip="none" rotWithShape="1">
            <a:gsLst>
              <a:gs pos="0">
                <a:schemeClr val="accent1">
                  <a:lumMod val="20000"/>
                  <a:lumOff val="80000"/>
                </a:schemeClr>
              </a:gs>
              <a:gs pos="89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4" name="图片 73">
            <a:extLst>
              <a:ext uri="{FF2B5EF4-FFF2-40B4-BE49-F238E27FC236}">
                <a16:creationId xmlns:a16="http://schemas.microsoft.com/office/drawing/2014/main" id="{867243F2-D884-1290-3E52-B72187B156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radius="32"/>
                    </a14:imgEffect>
                  </a14:imgLayer>
                </a14:imgProps>
              </a:ext>
              <a:ext uri="{28A0092B-C50C-407E-A947-70E740481C1C}">
                <a14:useLocalDpi xmlns:a14="http://schemas.microsoft.com/office/drawing/2010/main"/>
              </a:ext>
            </a:extLst>
          </a:blip>
          <a:srcRect/>
          <a:stretch/>
        </p:blipFill>
        <p:spPr>
          <a:xfrm>
            <a:off x="-67381" y="4881111"/>
            <a:ext cx="1960366" cy="2142792"/>
          </a:xfrm>
          <a:prstGeom prst="rect">
            <a:avLst/>
          </a:prstGeom>
        </p:spPr>
      </p:pic>
    </p:spTree>
    <p:extLst>
      <p:ext uri="{BB962C8B-B14F-4D97-AF65-F5344CB8AC3E}">
        <p14:creationId xmlns:p14="http://schemas.microsoft.com/office/powerpoint/2010/main" val="3772702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6958256-E24E-F76E-7E33-6A60E7A96B4E}"/>
              </a:ext>
            </a:extLst>
          </p:cNvPr>
          <p:cNvGrpSpPr/>
          <p:nvPr/>
        </p:nvGrpSpPr>
        <p:grpSpPr>
          <a:xfrm>
            <a:off x="731043" y="2978745"/>
            <a:ext cx="10729913" cy="2832155"/>
            <a:chOff x="695325" y="3379959"/>
            <a:chExt cx="10729913" cy="2832155"/>
          </a:xfrm>
        </p:grpSpPr>
        <p:grpSp>
          <p:nvGrpSpPr>
            <p:cNvPr id="10" name="组合 9">
              <a:extLst>
                <a:ext uri="{FF2B5EF4-FFF2-40B4-BE49-F238E27FC236}">
                  <a16:creationId xmlns:a16="http://schemas.microsoft.com/office/drawing/2014/main" id="{24EEF9FC-81C5-8B35-0F79-F14C6144A391}"/>
                </a:ext>
              </a:extLst>
            </p:cNvPr>
            <p:cNvGrpSpPr/>
            <p:nvPr/>
          </p:nvGrpSpPr>
          <p:grpSpPr>
            <a:xfrm>
              <a:off x="695325" y="3379959"/>
              <a:ext cx="2582776" cy="2832155"/>
              <a:chOff x="695325" y="3379959"/>
              <a:chExt cx="2582776" cy="2832155"/>
            </a:xfrm>
          </p:grpSpPr>
          <p:sp>
            <p:nvSpPr>
              <p:cNvPr id="23" name="矩形: 圆角 22">
                <a:extLst>
                  <a:ext uri="{FF2B5EF4-FFF2-40B4-BE49-F238E27FC236}">
                    <a16:creationId xmlns:a16="http://schemas.microsoft.com/office/drawing/2014/main" id="{DD124846-EFBB-9CBB-952F-45C73A7EEC3E}"/>
                  </a:ext>
                </a:extLst>
              </p:cNvPr>
              <p:cNvSpPr/>
              <p:nvPr/>
            </p:nvSpPr>
            <p:spPr>
              <a:xfrm>
                <a:off x="695325" y="3379959"/>
                <a:ext cx="2582776" cy="2832155"/>
              </a:xfrm>
              <a:prstGeom prst="roundRect">
                <a:avLst>
                  <a:gd name="adj" fmla="val 1893"/>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2F2F2"/>
                  </a:solidFill>
                  <a:effectLst/>
                  <a:uLnTx/>
                  <a:uFillTx/>
                  <a:cs typeface="+mn-ea"/>
                  <a:sym typeface="+mn-lt"/>
                </a:endParaRPr>
              </a:p>
            </p:txBody>
          </p:sp>
          <p:sp>
            <p:nvSpPr>
              <p:cNvPr id="24" name="矩形 23">
                <a:extLst>
                  <a:ext uri="{FF2B5EF4-FFF2-40B4-BE49-F238E27FC236}">
                    <a16:creationId xmlns:a16="http://schemas.microsoft.com/office/drawing/2014/main" id="{DE11F6F2-BB6C-92C5-9522-7F033218A5B1}"/>
                  </a:ext>
                </a:extLst>
              </p:cNvPr>
              <p:cNvSpPr/>
              <p:nvPr/>
            </p:nvSpPr>
            <p:spPr>
              <a:xfrm>
                <a:off x="1023149" y="3542119"/>
                <a:ext cx="1927131" cy="514051"/>
              </a:xfrm>
              <a:prstGeom prst="rect">
                <a:avLst/>
              </a:prstGeom>
            </p:spPr>
            <p:txBody>
              <a:bodyPr wrap="none">
                <a:noAutofit/>
              </a:bodyPr>
              <a:lstStyle/>
              <a:p>
                <a:pPr marL="0" marR="0" lvl="2" indent="0" algn="ctr" fontAlgn="auto">
                  <a:lnSpc>
                    <a:spcPct val="120000"/>
                  </a:lnSpc>
                  <a:spcBef>
                    <a:spcPts val="0"/>
                  </a:spcBef>
                  <a:spcAft>
                    <a:spcPts val="0"/>
                  </a:spcAft>
                  <a:buClrTx/>
                  <a:buSzTx/>
                  <a:buFontTx/>
                  <a:buNone/>
                  <a:tabLst/>
                  <a:defRPr/>
                </a:pPr>
                <a:r>
                  <a:rPr lang="zh-CN" altLang="en-US" sz="2400" kern="0" spc="300" dirty="0">
                    <a:gradFill flip="none" rotWithShape="1">
                      <a:gsLst>
                        <a:gs pos="49000">
                          <a:schemeClr val="accent2"/>
                        </a:gs>
                        <a:gs pos="0">
                          <a:schemeClr val="accent2">
                            <a:lumMod val="20000"/>
                            <a:lumOff val="80000"/>
                          </a:schemeClr>
                        </a:gs>
                      </a:gsLst>
                      <a:lin ang="2700000" scaled="1"/>
                      <a:tileRect/>
                    </a:gradFill>
                    <a:cs typeface="+mn-ea"/>
                    <a:sym typeface="+mn-lt"/>
                  </a:rPr>
                  <a:t>付费意愿低</a:t>
                </a:r>
              </a:p>
            </p:txBody>
          </p:sp>
          <p:sp>
            <p:nvSpPr>
              <p:cNvPr id="25" name="矩形 24">
                <a:extLst>
                  <a:ext uri="{FF2B5EF4-FFF2-40B4-BE49-F238E27FC236}">
                    <a16:creationId xmlns:a16="http://schemas.microsoft.com/office/drawing/2014/main" id="{1606C98A-3F8F-8164-DB38-A5AB6543191C}"/>
                  </a:ext>
                </a:extLst>
              </p:cNvPr>
              <p:cNvSpPr/>
              <p:nvPr/>
            </p:nvSpPr>
            <p:spPr>
              <a:xfrm>
                <a:off x="871150" y="4056170"/>
                <a:ext cx="2352824" cy="2150269"/>
              </a:xfrm>
              <a:prstGeom prst="rect">
                <a:avLst/>
              </a:prstGeom>
            </p:spPr>
            <p:txBody>
              <a:bodyPr wrap="square">
                <a:noAutofit/>
              </a:bodyPr>
              <a:lstStyle/>
              <a:p>
                <a:pPr>
                  <a:lnSpc>
                    <a:spcPct val="125000"/>
                  </a:lnSpc>
                </a:pPr>
                <a:r>
                  <a:rPr lang="zh-CN" altLang="en-US" b="0" i="0" dirty="0">
                    <a:solidFill>
                      <a:schemeClr val="bg1">
                        <a:lumMod val="50000"/>
                      </a:schemeClr>
                    </a:solidFill>
                    <a:effectLst/>
                    <a:cs typeface="+mn-ea"/>
                    <a:sym typeface="+mn-lt"/>
                  </a:rPr>
                  <a:t>线上健身者的付费</a:t>
                </a:r>
                <a:r>
                  <a:rPr lang="en-US" altLang="zh-CN" b="0" i="0" dirty="0">
                    <a:solidFill>
                      <a:schemeClr val="bg1">
                        <a:lumMod val="50000"/>
                      </a:schemeClr>
                    </a:solidFill>
                    <a:effectLst/>
                    <a:cs typeface="+mn-ea"/>
                    <a:sym typeface="+mn-lt"/>
                  </a:rPr>
                  <a:t>11-50</a:t>
                </a:r>
                <a:r>
                  <a:rPr lang="zh-CN" altLang="en-US" b="0" i="0" dirty="0">
                    <a:solidFill>
                      <a:schemeClr val="bg1">
                        <a:lumMod val="50000"/>
                      </a:schemeClr>
                    </a:solidFill>
                    <a:effectLst/>
                    <a:cs typeface="+mn-ea"/>
                    <a:sym typeface="+mn-lt"/>
                  </a:rPr>
                  <a:t>元</a:t>
                </a:r>
                <a:r>
                  <a:rPr lang="en-US" altLang="zh-CN" b="0" i="0" dirty="0">
                    <a:solidFill>
                      <a:schemeClr val="bg1">
                        <a:lumMod val="50000"/>
                      </a:schemeClr>
                    </a:solidFill>
                    <a:effectLst/>
                    <a:cs typeface="+mn-ea"/>
                    <a:sym typeface="+mn-lt"/>
                  </a:rPr>
                  <a:t>/</a:t>
                </a:r>
                <a:r>
                  <a:rPr lang="zh-CN" altLang="en-US" b="0" i="0" dirty="0">
                    <a:solidFill>
                      <a:schemeClr val="bg1">
                        <a:lumMod val="50000"/>
                      </a:schemeClr>
                    </a:solidFill>
                    <a:effectLst/>
                    <a:cs typeface="+mn-ea"/>
                    <a:sym typeface="+mn-lt"/>
                  </a:rPr>
                  <a:t>月占比超过</a:t>
                </a:r>
                <a:r>
                  <a:rPr lang="en-US" altLang="zh-CN" b="0" i="0" dirty="0">
                    <a:solidFill>
                      <a:schemeClr val="bg1">
                        <a:lumMod val="50000"/>
                      </a:schemeClr>
                    </a:solidFill>
                    <a:effectLst/>
                    <a:cs typeface="+mn-ea"/>
                    <a:sym typeface="+mn-lt"/>
                  </a:rPr>
                  <a:t>37%</a:t>
                </a:r>
                <a:r>
                  <a:rPr lang="zh-CN" altLang="en-US" b="0" i="0" dirty="0">
                    <a:solidFill>
                      <a:schemeClr val="bg1">
                        <a:lumMod val="50000"/>
                      </a:schemeClr>
                    </a:solidFill>
                    <a:effectLst/>
                    <a:cs typeface="+mn-ea"/>
                    <a:sym typeface="+mn-lt"/>
                  </a:rPr>
                  <a:t>。高于</a:t>
                </a:r>
                <a:r>
                  <a:rPr lang="en-US" altLang="zh-CN" b="0" i="0" dirty="0">
                    <a:solidFill>
                      <a:schemeClr val="bg1">
                        <a:lumMod val="50000"/>
                      </a:schemeClr>
                    </a:solidFill>
                    <a:effectLst/>
                    <a:cs typeface="+mn-ea"/>
                    <a:sym typeface="+mn-lt"/>
                  </a:rPr>
                  <a:t>50</a:t>
                </a:r>
                <a:r>
                  <a:rPr lang="zh-CN" altLang="en-US" b="0" i="0" dirty="0">
                    <a:solidFill>
                      <a:schemeClr val="bg1">
                        <a:lumMod val="50000"/>
                      </a:schemeClr>
                    </a:solidFill>
                    <a:effectLst/>
                    <a:cs typeface="+mn-ea"/>
                    <a:sym typeface="+mn-lt"/>
                  </a:rPr>
                  <a:t>元</a:t>
                </a:r>
                <a:r>
                  <a:rPr lang="en-US" altLang="zh-CN" b="0" i="0" dirty="0">
                    <a:solidFill>
                      <a:schemeClr val="bg1">
                        <a:lumMod val="50000"/>
                      </a:schemeClr>
                    </a:solidFill>
                    <a:effectLst/>
                    <a:cs typeface="+mn-ea"/>
                    <a:sym typeface="+mn-lt"/>
                  </a:rPr>
                  <a:t>/</a:t>
                </a:r>
                <a:r>
                  <a:rPr lang="zh-CN" altLang="en-US" b="0" i="0" dirty="0">
                    <a:solidFill>
                      <a:schemeClr val="bg1">
                        <a:lumMod val="50000"/>
                      </a:schemeClr>
                    </a:solidFill>
                    <a:effectLst/>
                    <a:cs typeface="+mn-ea"/>
                    <a:sym typeface="+mn-lt"/>
                  </a:rPr>
                  <a:t>月只有不足</a:t>
                </a:r>
                <a:r>
                  <a:rPr lang="en-US" altLang="zh-CN" b="0" i="0" dirty="0">
                    <a:solidFill>
                      <a:schemeClr val="bg1">
                        <a:lumMod val="50000"/>
                      </a:schemeClr>
                    </a:solidFill>
                    <a:effectLst/>
                    <a:cs typeface="+mn-ea"/>
                    <a:sym typeface="+mn-lt"/>
                  </a:rPr>
                  <a:t>30%</a:t>
                </a:r>
                <a:r>
                  <a:rPr lang="zh-CN" altLang="en-US" b="0" i="0" dirty="0">
                    <a:solidFill>
                      <a:schemeClr val="bg1">
                        <a:lumMod val="50000"/>
                      </a:schemeClr>
                    </a:solidFill>
                    <a:effectLst/>
                    <a:cs typeface="+mn-ea"/>
                    <a:sym typeface="+mn-lt"/>
                  </a:rPr>
                  <a:t>。有</a:t>
                </a:r>
                <a:r>
                  <a:rPr lang="en-US" altLang="zh-CN" b="0" i="0" dirty="0">
                    <a:solidFill>
                      <a:schemeClr val="bg1">
                        <a:lumMod val="50000"/>
                      </a:schemeClr>
                    </a:solidFill>
                    <a:effectLst/>
                    <a:cs typeface="+mn-ea"/>
                    <a:sym typeface="+mn-lt"/>
                  </a:rPr>
                  <a:t>11.5%</a:t>
                </a:r>
                <a:r>
                  <a:rPr lang="zh-CN" altLang="en-US" b="0" i="0" dirty="0">
                    <a:solidFill>
                      <a:schemeClr val="bg1">
                        <a:lumMod val="50000"/>
                      </a:schemeClr>
                    </a:solidFill>
                    <a:effectLst/>
                    <a:cs typeface="+mn-ea"/>
                    <a:sym typeface="+mn-lt"/>
                  </a:rPr>
                  <a:t>的线上健身用户，表示不愿意付费。</a:t>
                </a:r>
                <a:endParaRPr lang="en-US" altLang="zh-CN" dirty="0">
                  <a:solidFill>
                    <a:schemeClr val="bg1">
                      <a:lumMod val="50000"/>
                    </a:schemeClr>
                  </a:solidFill>
                  <a:cs typeface="+mn-ea"/>
                  <a:sym typeface="+mn-lt"/>
                </a:endParaRPr>
              </a:p>
            </p:txBody>
          </p:sp>
        </p:grpSp>
        <p:grpSp>
          <p:nvGrpSpPr>
            <p:cNvPr id="11" name="组合 10">
              <a:extLst>
                <a:ext uri="{FF2B5EF4-FFF2-40B4-BE49-F238E27FC236}">
                  <a16:creationId xmlns:a16="http://schemas.microsoft.com/office/drawing/2014/main" id="{C0595778-2B8F-5C54-E302-096F1DD2AAF9}"/>
                </a:ext>
              </a:extLst>
            </p:cNvPr>
            <p:cNvGrpSpPr/>
            <p:nvPr/>
          </p:nvGrpSpPr>
          <p:grpSpPr>
            <a:xfrm>
              <a:off x="3411037" y="3379959"/>
              <a:ext cx="2582776" cy="2832155"/>
              <a:chOff x="695325" y="3379959"/>
              <a:chExt cx="2582776" cy="2832155"/>
            </a:xfrm>
          </p:grpSpPr>
          <p:sp>
            <p:nvSpPr>
              <p:cNvPr id="20" name="矩形: 圆角 19">
                <a:extLst>
                  <a:ext uri="{FF2B5EF4-FFF2-40B4-BE49-F238E27FC236}">
                    <a16:creationId xmlns:a16="http://schemas.microsoft.com/office/drawing/2014/main" id="{C1E9C008-D8ED-0160-4C47-A63DA40DEE62}"/>
                  </a:ext>
                </a:extLst>
              </p:cNvPr>
              <p:cNvSpPr/>
              <p:nvPr/>
            </p:nvSpPr>
            <p:spPr>
              <a:xfrm>
                <a:off x="695325" y="3379959"/>
                <a:ext cx="2582776" cy="2832155"/>
              </a:xfrm>
              <a:prstGeom prst="roundRect">
                <a:avLst>
                  <a:gd name="adj" fmla="val 1893"/>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2F2F2"/>
                  </a:solidFill>
                  <a:effectLst/>
                  <a:uLnTx/>
                  <a:uFillTx/>
                  <a:cs typeface="+mn-ea"/>
                  <a:sym typeface="+mn-lt"/>
                </a:endParaRPr>
              </a:p>
            </p:txBody>
          </p:sp>
          <p:sp>
            <p:nvSpPr>
              <p:cNvPr id="21" name="矩形 20">
                <a:extLst>
                  <a:ext uri="{FF2B5EF4-FFF2-40B4-BE49-F238E27FC236}">
                    <a16:creationId xmlns:a16="http://schemas.microsoft.com/office/drawing/2014/main" id="{C54FF3B4-F961-0D90-A148-CF2ECFACF2FB}"/>
                  </a:ext>
                </a:extLst>
              </p:cNvPr>
              <p:cNvSpPr/>
              <p:nvPr/>
            </p:nvSpPr>
            <p:spPr>
              <a:xfrm>
                <a:off x="1201885" y="3542119"/>
                <a:ext cx="1569660" cy="514051"/>
              </a:xfrm>
              <a:prstGeom prst="rect">
                <a:avLst/>
              </a:prstGeom>
            </p:spPr>
            <p:txBody>
              <a:bodyPr wrap="none">
                <a:noAutofit/>
              </a:bodyPr>
              <a:lstStyle/>
              <a:p>
                <a:pPr marL="0" marR="0" lvl="2" indent="0" algn="ctr" fontAlgn="auto">
                  <a:lnSpc>
                    <a:spcPct val="120000"/>
                  </a:lnSpc>
                  <a:spcBef>
                    <a:spcPts val="0"/>
                  </a:spcBef>
                  <a:spcAft>
                    <a:spcPts val="0"/>
                  </a:spcAft>
                  <a:buClrTx/>
                  <a:buSzTx/>
                  <a:buFontTx/>
                  <a:buNone/>
                  <a:tabLst/>
                  <a:defRPr/>
                </a:pPr>
                <a:r>
                  <a:rPr lang="zh-CN" altLang="en-US" sz="2400" kern="0" spc="300" dirty="0">
                    <a:gradFill flip="none" rotWithShape="1">
                      <a:gsLst>
                        <a:gs pos="49000">
                          <a:schemeClr val="accent2"/>
                        </a:gs>
                        <a:gs pos="0">
                          <a:schemeClr val="accent2">
                            <a:lumMod val="20000"/>
                            <a:lumOff val="80000"/>
                          </a:schemeClr>
                        </a:gs>
                      </a:gsLst>
                      <a:lin ang="2700000" scaled="1"/>
                      <a:tileRect/>
                    </a:gradFill>
                    <a:cs typeface="+mn-ea"/>
                    <a:sym typeface="+mn-lt"/>
                  </a:rPr>
                  <a:t>疫情影响</a:t>
                </a:r>
              </a:p>
            </p:txBody>
          </p:sp>
          <p:sp>
            <p:nvSpPr>
              <p:cNvPr id="22" name="矩形 21">
                <a:extLst>
                  <a:ext uri="{FF2B5EF4-FFF2-40B4-BE49-F238E27FC236}">
                    <a16:creationId xmlns:a16="http://schemas.microsoft.com/office/drawing/2014/main" id="{80A24248-2A9B-E5CE-0792-AD47270FFA2C}"/>
                  </a:ext>
                </a:extLst>
              </p:cNvPr>
              <p:cNvSpPr/>
              <p:nvPr/>
            </p:nvSpPr>
            <p:spPr>
              <a:xfrm>
                <a:off x="871149" y="4056170"/>
                <a:ext cx="2263283" cy="1457771"/>
              </a:xfrm>
              <a:prstGeom prst="rect">
                <a:avLst/>
              </a:prstGeom>
            </p:spPr>
            <p:txBody>
              <a:bodyPr wrap="square">
                <a:noAutofit/>
              </a:bodyPr>
              <a:lstStyle/>
              <a:p>
                <a:pPr>
                  <a:lnSpc>
                    <a:spcPct val="125000"/>
                  </a:lnSpc>
                </a:pPr>
                <a:r>
                  <a:rPr lang="zh-CN" altLang="en-US" b="0" i="0" dirty="0">
                    <a:solidFill>
                      <a:schemeClr val="bg1">
                        <a:lumMod val="50000"/>
                      </a:schemeClr>
                    </a:solidFill>
                    <a:effectLst/>
                    <a:cs typeface="+mn-ea"/>
                    <a:sym typeface="+mn-lt"/>
                  </a:rPr>
                  <a:t>疫情让线上健身得到提速，相关的产品形态及付费模式在趋于成熟。</a:t>
                </a:r>
                <a:endParaRPr lang="en-US" altLang="zh-CN" dirty="0">
                  <a:solidFill>
                    <a:schemeClr val="bg1">
                      <a:lumMod val="50000"/>
                    </a:schemeClr>
                  </a:solidFill>
                  <a:cs typeface="+mn-ea"/>
                  <a:sym typeface="+mn-lt"/>
                </a:endParaRPr>
              </a:p>
            </p:txBody>
          </p:sp>
        </p:grpSp>
        <p:grpSp>
          <p:nvGrpSpPr>
            <p:cNvPr id="12" name="组合 11">
              <a:extLst>
                <a:ext uri="{FF2B5EF4-FFF2-40B4-BE49-F238E27FC236}">
                  <a16:creationId xmlns:a16="http://schemas.microsoft.com/office/drawing/2014/main" id="{BE090A9A-8A68-6BA9-FC47-72575B376FEE}"/>
                </a:ext>
              </a:extLst>
            </p:cNvPr>
            <p:cNvGrpSpPr/>
            <p:nvPr/>
          </p:nvGrpSpPr>
          <p:grpSpPr>
            <a:xfrm>
              <a:off x="6126749" y="3379959"/>
              <a:ext cx="2582776" cy="2832155"/>
              <a:chOff x="695325" y="3379959"/>
              <a:chExt cx="2582776" cy="2832155"/>
            </a:xfrm>
          </p:grpSpPr>
          <p:sp>
            <p:nvSpPr>
              <p:cNvPr id="17" name="矩形: 圆角 16">
                <a:extLst>
                  <a:ext uri="{FF2B5EF4-FFF2-40B4-BE49-F238E27FC236}">
                    <a16:creationId xmlns:a16="http://schemas.microsoft.com/office/drawing/2014/main" id="{178FB187-D022-C010-8854-A391036F4499}"/>
                  </a:ext>
                </a:extLst>
              </p:cNvPr>
              <p:cNvSpPr/>
              <p:nvPr/>
            </p:nvSpPr>
            <p:spPr>
              <a:xfrm>
                <a:off x="695325" y="3379959"/>
                <a:ext cx="2582776" cy="2832155"/>
              </a:xfrm>
              <a:prstGeom prst="roundRect">
                <a:avLst>
                  <a:gd name="adj" fmla="val 1893"/>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2F2F2"/>
                  </a:solidFill>
                  <a:effectLst/>
                  <a:uLnTx/>
                  <a:uFillTx/>
                  <a:cs typeface="+mn-ea"/>
                  <a:sym typeface="+mn-lt"/>
                </a:endParaRPr>
              </a:p>
            </p:txBody>
          </p:sp>
          <p:sp>
            <p:nvSpPr>
              <p:cNvPr id="18" name="矩形 17">
                <a:extLst>
                  <a:ext uri="{FF2B5EF4-FFF2-40B4-BE49-F238E27FC236}">
                    <a16:creationId xmlns:a16="http://schemas.microsoft.com/office/drawing/2014/main" id="{9DB42C60-1C14-627F-920B-1A3DD616D4D8}"/>
                  </a:ext>
                </a:extLst>
              </p:cNvPr>
              <p:cNvSpPr/>
              <p:nvPr/>
            </p:nvSpPr>
            <p:spPr>
              <a:xfrm>
                <a:off x="1201887" y="3542119"/>
                <a:ext cx="1569660" cy="514051"/>
              </a:xfrm>
              <a:prstGeom prst="rect">
                <a:avLst/>
              </a:prstGeom>
            </p:spPr>
            <p:txBody>
              <a:bodyPr wrap="none">
                <a:noAutofit/>
              </a:bodyPr>
              <a:lstStyle/>
              <a:p>
                <a:pPr marL="0" marR="0" lvl="2" indent="0" algn="ctr" fontAlgn="auto">
                  <a:lnSpc>
                    <a:spcPct val="120000"/>
                  </a:lnSpc>
                  <a:spcBef>
                    <a:spcPts val="0"/>
                  </a:spcBef>
                  <a:spcAft>
                    <a:spcPts val="0"/>
                  </a:spcAft>
                  <a:buClrTx/>
                  <a:buSzTx/>
                  <a:buFontTx/>
                  <a:buNone/>
                  <a:tabLst/>
                  <a:defRPr/>
                </a:pPr>
                <a:r>
                  <a:rPr lang="zh-CN" altLang="en-US" sz="2400" kern="0" spc="300" dirty="0">
                    <a:gradFill flip="none" rotWithShape="1">
                      <a:gsLst>
                        <a:gs pos="49000">
                          <a:schemeClr val="accent2"/>
                        </a:gs>
                        <a:gs pos="0">
                          <a:schemeClr val="accent2">
                            <a:lumMod val="20000"/>
                            <a:lumOff val="80000"/>
                          </a:schemeClr>
                        </a:gs>
                      </a:gsLst>
                      <a:lin ang="2700000" scaled="1"/>
                      <a:tileRect/>
                    </a:gradFill>
                    <a:cs typeface="+mn-ea"/>
                    <a:sym typeface="+mn-lt"/>
                  </a:rPr>
                  <a:t>健身生态</a:t>
                </a:r>
              </a:p>
            </p:txBody>
          </p:sp>
          <p:sp>
            <p:nvSpPr>
              <p:cNvPr id="19" name="矩形 18">
                <a:extLst>
                  <a:ext uri="{FF2B5EF4-FFF2-40B4-BE49-F238E27FC236}">
                    <a16:creationId xmlns:a16="http://schemas.microsoft.com/office/drawing/2014/main" id="{68E9651F-EB78-CD6F-A40F-7D5E81AEAD86}"/>
                  </a:ext>
                </a:extLst>
              </p:cNvPr>
              <p:cNvSpPr/>
              <p:nvPr/>
            </p:nvSpPr>
            <p:spPr>
              <a:xfrm>
                <a:off x="871149" y="4056170"/>
                <a:ext cx="2263283" cy="2150269"/>
              </a:xfrm>
              <a:prstGeom prst="rect">
                <a:avLst/>
              </a:prstGeom>
            </p:spPr>
            <p:txBody>
              <a:bodyPr wrap="square">
                <a:noAutofit/>
              </a:bodyPr>
              <a:lstStyle/>
              <a:p>
                <a:pPr>
                  <a:lnSpc>
                    <a:spcPct val="125000"/>
                  </a:lnSpc>
                </a:pPr>
                <a:r>
                  <a:rPr lang="zh-CN" altLang="en-US" b="0" i="0" dirty="0">
                    <a:solidFill>
                      <a:schemeClr val="bg1">
                        <a:lumMod val="50000"/>
                      </a:schemeClr>
                    </a:solidFill>
                    <a:effectLst/>
                    <a:cs typeface="+mn-ea"/>
                    <a:sym typeface="+mn-lt"/>
                  </a:rPr>
                  <a:t>以健身工具作为起点，到吃穿用练的服务生态，再到智能单车、跑步机等，均有助于提高用户的「获得感」，提高付费意愿。</a:t>
                </a:r>
                <a:endParaRPr lang="en-US" altLang="zh-CN" dirty="0">
                  <a:solidFill>
                    <a:schemeClr val="bg1">
                      <a:lumMod val="50000"/>
                    </a:schemeClr>
                  </a:solidFill>
                  <a:cs typeface="+mn-ea"/>
                  <a:sym typeface="+mn-lt"/>
                </a:endParaRPr>
              </a:p>
            </p:txBody>
          </p:sp>
        </p:grpSp>
        <p:grpSp>
          <p:nvGrpSpPr>
            <p:cNvPr id="13" name="组合 12">
              <a:extLst>
                <a:ext uri="{FF2B5EF4-FFF2-40B4-BE49-F238E27FC236}">
                  <a16:creationId xmlns:a16="http://schemas.microsoft.com/office/drawing/2014/main" id="{D435333C-CF7B-7411-01C5-685B37C4ED1F}"/>
                </a:ext>
              </a:extLst>
            </p:cNvPr>
            <p:cNvGrpSpPr/>
            <p:nvPr/>
          </p:nvGrpSpPr>
          <p:grpSpPr>
            <a:xfrm>
              <a:off x="8842462" y="3379959"/>
              <a:ext cx="2582776" cy="2832155"/>
              <a:chOff x="695325" y="3379959"/>
              <a:chExt cx="2582776" cy="2832155"/>
            </a:xfrm>
          </p:grpSpPr>
          <p:sp>
            <p:nvSpPr>
              <p:cNvPr id="14" name="矩形: 圆角 13">
                <a:extLst>
                  <a:ext uri="{FF2B5EF4-FFF2-40B4-BE49-F238E27FC236}">
                    <a16:creationId xmlns:a16="http://schemas.microsoft.com/office/drawing/2014/main" id="{C9BA4BDC-335B-A95D-477B-9B094544CE79}"/>
                  </a:ext>
                </a:extLst>
              </p:cNvPr>
              <p:cNvSpPr/>
              <p:nvPr/>
            </p:nvSpPr>
            <p:spPr>
              <a:xfrm>
                <a:off x="695325" y="3379959"/>
                <a:ext cx="2582776" cy="2832155"/>
              </a:xfrm>
              <a:prstGeom prst="roundRect">
                <a:avLst>
                  <a:gd name="adj" fmla="val 1893"/>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2F2F2"/>
                  </a:solidFill>
                  <a:effectLst/>
                  <a:uLnTx/>
                  <a:uFillTx/>
                  <a:cs typeface="+mn-ea"/>
                  <a:sym typeface="+mn-lt"/>
                </a:endParaRPr>
              </a:p>
            </p:txBody>
          </p:sp>
          <p:sp>
            <p:nvSpPr>
              <p:cNvPr id="15" name="矩形 14">
                <a:extLst>
                  <a:ext uri="{FF2B5EF4-FFF2-40B4-BE49-F238E27FC236}">
                    <a16:creationId xmlns:a16="http://schemas.microsoft.com/office/drawing/2014/main" id="{823BE75D-52C3-9524-BBE4-4441034C79AF}"/>
                  </a:ext>
                </a:extLst>
              </p:cNvPr>
              <p:cNvSpPr/>
              <p:nvPr/>
            </p:nvSpPr>
            <p:spPr>
              <a:xfrm>
                <a:off x="1201886" y="3542119"/>
                <a:ext cx="1569660" cy="514051"/>
              </a:xfrm>
              <a:prstGeom prst="rect">
                <a:avLst/>
              </a:prstGeom>
            </p:spPr>
            <p:txBody>
              <a:bodyPr wrap="none">
                <a:noAutofit/>
              </a:bodyPr>
              <a:lstStyle/>
              <a:p>
                <a:pPr marL="0" marR="0" lvl="2" indent="0" algn="ctr" fontAlgn="auto">
                  <a:lnSpc>
                    <a:spcPct val="120000"/>
                  </a:lnSpc>
                  <a:spcBef>
                    <a:spcPts val="0"/>
                  </a:spcBef>
                  <a:spcAft>
                    <a:spcPts val="0"/>
                  </a:spcAft>
                  <a:buClrTx/>
                  <a:buSzTx/>
                  <a:buFontTx/>
                  <a:buNone/>
                  <a:tabLst/>
                  <a:defRPr/>
                </a:pPr>
                <a:r>
                  <a:rPr lang="zh-CN" altLang="en-US" sz="2400" kern="0" spc="300" dirty="0">
                    <a:gradFill flip="none" rotWithShape="1">
                      <a:gsLst>
                        <a:gs pos="49000">
                          <a:schemeClr val="accent2"/>
                        </a:gs>
                        <a:gs pos="0">
                          <a:schemeClr val="accent2">
                            <a:lumMod val="20000"/>
                            <a:lumOff val="80000"/>
                          </a:schemeClr>
                        </a:gs>
                      </a:gsLst>
                      <a:lin ang="2700000" scaled="1"/>
                      <a:tileRect/>
                    </a:gradFill>
                    <a:cs typeface="+mn-ea"/>
                    <a:sym typeface="+mn-lt"/>
                  </a:rPr>
                  <a:t>线下引流</a:t>
                </a:r>
              </a:p>
            </p:txBody>
          </p:sp>
          <p:sp>
            <p:nvSpPr>
              <p:cNvPr id="16" name="矩形 15">
                <a:extLst>
                  <a:ext uri="{FF2B5EF4-FFF2-40B4-BE49-F238E27FC236}">
                    <a16:creationId xmlns:a16="http://schemas.microsoft.com/office/drawing/2014/main" id="{050BD508-8747-1856-F1A3-305AA3730D20}"/>
                  </a:ext>
                </a:extLst>
              </p:cNvPr>
              <p:cNvSpPr/>
              <p:nvPr/>
            </p:nvSpPr>
            <p:spPr>
              <a:xfrm>
                <a:off x="871149" y="4056170"/>
                <a:ext cx="2263283" cy="1457771"/>
              </a:xfrm>
              <a:prstGeom prst="rect">
                <a:avLst/>
              </a:prstGeom>
            </p:spPr>
            <p:txBody>
              <a:bodyPr wrap="square">
                <a:noAutofit/>
              </a:bodyPr>
              <a:lstStyle/>
              <a:p>
                <a:pPr>
                  <a:lnSpc>
                    <a:spcPct val="125000"/>
                  </a:lnSpc>
                </a:pPr>
                <a:r>
                  <a:rPr lang="zh-CN" altLang="en-US" b="0" i="0" dirty="0">
                    <a:solidFill>
                      <a:schemeClr val="bg1">
                        <a:lumMod val="50000"/>
                      </a:schemeClr>
                    </a:solidFill>
                    <a:effectLst/>
                    <a:cs typeface="+mn-ea"/>
                    <a:sym typeface="+mn-lt"/>
                  </a:rPr>
                  <a:t>高达</a:t>
                </a:r>
                <a:r>
                  <a:rPr lang="en-US" altLang="zh-CN" b="0" i="0" dirty="0">
                    <a:solidFill>
                      <a:schemeClr val="bg1">
                        <a:lumMod val="50000"/>
                      </a:schemeClr>
                    </a:solidFill>
                    <a:effectLst/>
                    <a:cs typeface="+mn-ea"/>
                    <a:sym typeface="+mn-lt"/>
                  </a:rPr>
                  <a:t>87%</a:t>
                </a:r>
                <a:r>
                  <a:rPr lang="zh-CN" altLang="en-US" b="0" i="0" dirty="0">
                    <a:solidFill>
                      <a:schemeClr val="bg1">
                        <a:lumMod val="50000"/>
                      </a:schemeClr>
                    </a:solidFill>
                    <a:effectLst/>
                    <a:cs typeface="+mn-ea"/>
                    <a:sym typeface="+mn-lt"/>
                  </a:rPr>
                  <a:t>的线上健身用户，是一年内曾为线下健身服务付费的健身人群。</a:t>
                </a:r>
                <a:endParaRPr lang="en-US" altLang="zh-CN" dirty="0">
                  <a:solidFill>
                    <a:schemeClr val="bg1">
                      <a:lumMod val="50000"/>
                    </a:schemeClr>
                  </a:solidFill>
                  <a:cs typeface="+mn-ea"/>
                  <a:sym typeface="+mn-lt"/>
                </a:endParaRPr>
              </a:p>
            </p:txBody>
          </p:sp>
        </p:grpSp>
      </p:grpSp>
      <p:sp>
        <p:nvSpPr>
          <p:cNvPr id="26" name="椭圆 25">
            <a:extLst>
              <a:ext uri="{FF2B5EF4-FFF2-40B4-BE49-F238E27FC236}">
                <a16:creationId xmlns:a16="http://schemas.microsoft.com/office/drawing/2014/main" id="{64538F63-3292-6F3F-8450-7C414B885C80}"/>
              </a:ext>
            </a:extLst>
          </p:cNvPr>
          <p:cNvSpPr/>
          <p:nvPr/>
        </p:nvSpPr>
        <p:spPr>
          <a:xfrm>
            <a:off x="2261062" y="338903"/>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椭圆 26">
            <a:extLst>
              <a:ext uri="{FF2B5EF4-FFF2-40B4-BE49-F238E27FC236}">
                <a16:creationId xmlns:a16="http://schemas.microsoft.com/office/drawing/2014/main" id="{53C2CBE9-B9F9-C934-EFF8-08C8D211B538}"/>
              </a:ext>
            </a:extLst>
          </p:cNvPr>
          <p:cNvSpPr/>
          <p:nvPr/>
        </p:nvSpPr>
        <p:spPr>
          <a:xfrm>
            <a:off x="2304550" y="383952"/>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文本框 27">
            <a:extLst>
              <a:ext uri="{FF2B5EF4-FFF2-40B4-BE49-F238E27FC236}">
                <a16:creationId xmlns:a16="http://schemas.microsoft.com/office/drawing/2014/main" id="{7811F2E6-D431-6060-49AA-816207171B98}"/>
              </a:ext>
            </a:extLst>
          </p:cNvPr>
          <p:cNvSpPr txBox="1"/>
          <p:nvPr/>
        </p:nvSpPr>
        <p:spPr>
          <a:xfrm>
            <a:off x="766763" y="338903"/>
            <a:ext cx="1826141" cy="584775"/>
          </a:xfrm>
          <a:prstGeom prst="rect">
            <a:avLst/>
          </a:prstGeom>
          <a:noFill/>
        </p:spPr>
        <p:txBody>
          <a:bodyPr wrap="none" rtlCol="0">
            <a:noAutofit/>
          </a:bodyPr>
          <a:lstStyle/>
          <a:p>
            <a:r>
              <a:rPr lang="zh-CN" altLang="en-US" sz="3200" dirty="0">
                <a:cs typeface="+mn-ea"/>
                <a:sym typeface="+mn-lt"/>
              </a:rPr>
              <a:t>付费健身</a:t>
            </a:r>
          </a:p>
        </p:txBody>
      </p:sp>
      <p:pic>
        <p:nvPicPr>
          <p:cNvPr id="31" name="图片 30">
            <a:extLst>
              <a:ext uri="{FF2B5EF4-FFF2-40B4-BE49-F238E27FC236}">
                <a16:creationId xmlns:a16="http://schemas.microsoft.com/office/drawing/2014/main" id="{4330CDBE-CF1D-8C98-36F4-01440B40387F}"/>
              </a:ext>
            </a:extLst>
          </p:cNvPr>
          <p:cNvPicPr>
            <a:picLocks noChangeAspect="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a:xfrm>
            <a:off x="7496901" y="1211913"/>
            <a:ext cx="4695099" cy="1415367"/>
          </a:xfrm>
          <a:custGeom>
            <a:avLst/>
            <a:gdLst>
              <a:gd name="connsiteX0" fmla="*/ 0 w 4695099"/>
              <a:gd name="connsiteY0" fmla="*/ 0 h 1415367"/>
              <a:gd name="connsiteX1" fmla="*/ 4695099 w 4695099"/>
              <a:gd name="connsiteY1" fmla="*/ 0 h 1415367"/>
              <a:gd name="connsiteX2" fmla="*/ 4695099 w 4695099"/>
              <a:gd name="connsiteY2" fmla="*/ 1415367 h 1415367"/>
              <a:gd name="connsiteX3" fmla="*/ 0 w 4695099"/>
              <a:gd name="connsiteY3" fmla="*/ 1415367 h 1415367"/>
            </a:gdLst>
            <a:ahLst/>
            <a:cxnLst>
              <a:cxn ang="0">
                <a:pos x="connsiteX0" y="connsiteY0"/>
              </a:cxn>
              <a:cxn ang="0">
                <a:pos x="connsiteX1" y="connsiteY1"/>
              </a:cxn>
              <a:cxn ang="0">
                <a:pos x="connsiteX2" y="connsiteY2"/>
              </a:cxn>
              <a:cxn ang="0">
                <a:pos x="connsiteX3" y="connsiteY3"/>
              </a:cxn>
            </a:cxnLst>
            <a:rect l="l" t="t" r="r" b="b"/>
            <a:pathLst>
              <a:path w="4695099" h="1415367">
                <a:moveTo>
                  <a:pt x="0" y="0"/>
                </a:moveTo>
                <a:lnTo>
                  <a:pt x="4695099" y="0"/>
                </a:lnTo>
                <a:lnTo>
                  <a:pt x="4695099" y="1415367"/>
                </a:lnTo>
                <a:lnTo>
                  <a:pt x="0" y="1415367"/>
                </a:lnTo>
                <a:close/>
              </a:path>
            </a:pathLst>
          </a:custGeom>
        </p:spPr>
      </p:pic>
      <p:sp>
        <p:nvSpPr>
          <p:cNvPr id="7" name="矩形 6">
            <a:extLst>
              <a:ext uri="{FF2B5EF4-FFF2-40B4-BE49-F238E27FC236}">
                <a16:creationId xmlns:a16="http://schemas.microsoft.com/office/drawing/2014/main" id="{C24F8AE8-C310-6A9B-D8EF-9CA22AE197EF}"/>
              </a:ext>
            </a:extLst>
          </p:cNvPr>
          <p:cNvSpPr/>
          <p:nvPr/>
        </p:nvSpPr>
        <p:spPr>
          <a:xfrm>
            <a:off x="0" y="1211913"/>
            <a:ext cx="12192000" cy="1415367"/>
          </a:xfrm>
          <a:prstGeom prst="rect">
            <a:avLst/>
          </a:prstGeom>
          <a:gradFill flip="none" rotWithShape="1">
            <a:gsLst>
              <a:gs pos="0">
                <a:schemeClr val="accent4"/>
              </a:gs>
              <a:gs pos="62000">
                <a:schemeClr val="accent2">
                  <a:alpha val="92000"/>
                </a:schemeClr>
              </a:gs>
              <a:gs pos="10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2F2F2"/>
              </a:solidFill>
              <a:effectLst/>
              <a:uLnTx/>
              <a:uFillTx/>
              <a:cs typeface="+mn-ea"/>
              <a:sym typeface="+mn-lt"/>
            </a:endParaRPr>
          </a:p>
        </p:txBody>
      </p:sp>
      <p:sp>
        <p:nvSpPr>
          <p:cNvPr id="8" name="矩形 7">
            <a:extLst>
              <a:ext uri="{FF2B5EF4-FFF2-40B4-BE49-F238E27FC236}">
                <a16:creationId xmlns:a16="http://schemas.microsoft.com/office/drawing/2014/main" id="{64F2BC6B-8CC1-5C58-21A4-29E1B61EDB90}"/>
              </a:ext>
            </a:extLst>
          </p:cNvPr>
          <p:cNvSpPr/>
          <p:nvPr/>
        </p:nvSpPr>
        <p:spPr>
          <a:xfrm>
            <a:off x="766763" y="1678783"/>
            <a:ext cx="6938508" cy="419025"/>
          </a:xfrm>
          <a:prstGeom prst="rect">
            <a:avLst/>
          </a:prstGeom>
        </p:spPr>
        <p:txBody>
          <a:bodyPr wrap="square">
            <a:noAutofit/>
          </a:bodyPr>
          <a:lstStyle/>
          <a:p>
            <a:pPr>
              <a:lnSpc>
                <a:spcPct val="125000"/>
              </a:lnSpc>
            </a:pPr>
            <a:r>
              <a:rPr lang="zh-CN" altLang="en-US" dirty="0">
                <a:solidFill>
                  <a:schemeClr val="bg1"/>
                </a:solidFill>
                <a:cs typeface="+mn-ea"/>
                <a:sym typeface="+mn-lt"/>
              </a:rPr>
              <a:t>国内付费健身用户占比仍然较低，运动健身平台变现潜力尚待释放。</a:t>
            </a:r>
            <a:endParaRPr lang="en-US" altLang="zh-CN" dirty="0">
              <a:solidFill>
                <a:schemeClr val="bg1"/>
              </a:solidFill>
              <a:cs typeface="+mn-ea"/>
              <a:sym typeface="+mn-lt"/>
            </a:endParaRPr>
          </a:p>
        </p:txBody>
      </p:sp>
      <p:sp>
        <p:nvSpPr>
          <p:cNvPr id="36" name="椭圆 35">
            <a:extLst>
              <a:ext uri="{FF2B5EF4-FFF2-40B4-BE49-F238E27FC236}">
                <a16:creationId xmlns:a16="http://schemas.microsoft.com/office/drawing/2014/main" id="{E58A5E54-E4E6-1178-6793-82E4DB0B4E62}"/>
              </a:ext>
            </a:extLst>
          </p:cNvPr>
          <p:cNvSpPr/>
          <p:nvPr/>
        </p:nvSpPr>
        <p:spPr>
          <a:xfrm>
            <a:off x="10798043" y="923678"/>
            <a:ext cx="312716" cy="312716"/>
          </a:xfrm>
          <a:prstGeom prst="ellipse">
            <a:avLst/>
          </a:prstGeom>
          <a:gradFill flip="none" rotWithShape="1">
            <a:gsLst>
              <a:gs pos="0">
                <a:schemeClr val="accent1">
                  <a:lumMod val="20000"/>
                  <a:lumOff val="80000"/>
                </a:schemeClr>
              </a:gs>
              <a:gs pos="89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7" name="图片 36">
            <a:extLst>
              <a:ext uri="{FF2B5EF4-FFF2-40B4-BE49-F238E27FC236}">
                <a16:creationId xmlns:a16="http://schemas.microsoft.com/office/drawing/2014/main" id="{4C8A696B-2E47-77D9-3FF2-D182CBB78E9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radius="32"/>
                    </a14:imgEffect>
                  </a14:imgLayer>
                </a14:imgProps>
              </a:ext>
              <a:ext uri="{28A0092B-C50C-407E-A947-70E740481C1C}">
                <a14:useLocalDpi xmlns:a14="http://schemas.microsoft.com/office/drawing/2010/main"/>
              </a:ext>
            </a:extLst>
          </a:blip>
          <a:srcRect/>
          <a:stretch/>
        </p:blipFill>
        <p:spPr>
          <a:xfrm>
            <a:off x="10231634" y="4715208"/>
            <a:ext cx="1960366" cy="2142792"/>
          </a:xfrm>
          <a:prstGeom prst="rect">
            <a:avLst/>
          </a:prstGeom>
        </p:spPr>
      </p:pic>
    </p:spTree>
    <p:extLst>
      <p:ext uri="{BB962C8B-B14F-4D97-AF65-F5344CB8AC3E}">
        <p14:creationId xmlns:p14="http://schemas.microsoft.com/office/powerpoint/2010/main" val="1934069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0F51F38E-6665-E636-3F6E-85FEBD7DBEC2}"/>
              </a:ext>
            </a:extLst>
          </p:cNvPr>
          <p:cNvPicPr>
            <a:picLocks noChangeAspect="1"/>
          </p:cNvPicPr>
          <p:nvPr/>
        </p:nvPicPr>
        <p:blipFill rotWithShape="1">
          <a:blip r:embed="rId2" cstate="print">
            <a:duotone>
              <a:prstClr val="black"/>
              <a:schemeClr val="accent3">
                <a:tint val="45000"/>
                <a:satMod val="400000"/>
              </a:schemeClr>
            </a:duotone>
            <a:alphaModFix amt="35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24352" y="2781270"/>
            <a:ext cx="12240703" cy="4076730"/>
          </a:xfrm>
          <a:custGeom>
            <a:avLst/>
            <a:gdLst>
              <a:gd name="connsiteX0" fmla="*/ 0 w 12240703"/>
              <a:gd name="connsiteY0" fmla="*/ 0 h 4076730"/>
              <a:gd name="connsiteX1" fmla="*/ 12240703 w 12240703"/>
              <a:gd name="connsiteY1" fmla="*/ 0 h 4076730"/>
              <a:gd name="connsiteX2" fmla="*/ 12240703 w 12240703"/>
              <a:gd name="connsiteY2" fmla="*/ 4076730 h 4076730"/>
              <a:gd name="connsiteX3" fmla="*/ 0 w 12240703"/>
              <a:gd name="connsiteY3" fmla="*/ 4076730 h 4076730"/>
            </a:gdLst>
            <a:ahLst/>
            <a:cxnLst>
              <a:cxn ang="0">
                <a:pos x="connsiteX0" y="connsiteY0"/>
              </a:cxn>
              <a:cxn ang="0">
                <a:pos x="connsiteX1" y="connsiteY1"/>
              </a:cxn>
              <a:cxn ang="0">
                <a:pos x="connsiteX2" y="connsiteY2"/>
              </a:cxn>
              <a:cxn ang="0">
                <a:pos x="connsiteX3" y="connsiteY3"/>
              </a:cxn>
            </a:cxnLst>
            <a:rect l="l" t="t" r="r" b="b"/>
            <a:pathLst>
              <a:path w="12240703" h="4076730">
                <a:moveTo>
                  <a:pt x="0" y="0"/>
                </a:moveTo>
                <a:lnTo>
                  <a:pt x="12240703" y="0"/>
                </a:lnTo>
                <a:lnTo>
                  <a:pt x="12240703" y="4076730"/>
                </a:lnTo>
                <a:lnTo>
                  <a:pt x="0" y="4076730"/>
                </a:lnTo>
                <a:close/>
              </a:path>
            </a:pathLst>
          </a:custGeom>
        </p:spPr>
      </p:pic>
      <p:pic>
        <p:nvPicPr>
          <p:cNvPr id="3" name="图形 2">
            <a:extLst>
              <a:ext uri="{FF2B5EF4-FFF2-40B4-BE49-F238E27FC236}">
                <a16:creationId xmlns:a16="http://schemas.microsoft.com/office/drawing/2014/main" id="{B9619861-E2C0-E86A-B51A-1166F96ADDC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75733" y="2186623"/>
            <a:ext cx="5242948" cy="2627628"/>
          </a:xfrm>
          <a:prstGeom prst="rect">
            <a:avLst/>
          </a:prstGeom>
        </p:spPr>
      </p:pic>
      <p:sp>
        <p:nvSpPr>
          <p:cNvPr id="32" name="椭圆 31">
            <a:extLst>
              <a:ext uri="{FF2B5EF4-FFF2-40B4-BE49-F238E27FC236}">
                <a16:creationId xmlns:a16="http://schemas.microsoft.com/office/drawing/2014/main" id="{F047DFF9-6745-7FB4-9325-207876949335}"/>
              </a:ext>
            </a:extLst>
          </p:cNvPr>
          <p:cNvSpPr/>
          <p:nvPr/>
        </p:nvSpPr>
        <p:spPr>
          <a:xfrm>
            <a:off x="6407191" y="2505963"/>
            <a:ext cx="1988950" cy="1988950"/>
          </a:xfrm>
          <a:prstGeom prst="ellipse">
            <a:avLst/>
          </a:prstGeom>
          <a:gradFill flip="none" rotWithShape="1">
            <a:gsLst>
              <a:gs pos="100000">
                <a:schemeClr val="accent4"/>
              </a:gs>
              <a:gs pos="0">
                <a:schemeClr val="accent4">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3" name="Text Placeholder 3">
            <a:extLst>
              <a:ext uri="{FF2B5EF4-FFF2-40B4-BE49-F238E27FC236}">
                <a16:creationId xmlns:a16="http://schemas.microsoft.com/office/drawing/2014/main" id="{6139690B-45CD-9A6D-D46C-52ECE670372C}"/>
              </a:ext>
            </a:extLst>
          </p:cNvPr>
          <p:cNvSpPr txBox="1">
            <a:spLocks/>
          </p:cNvSpPr>
          <p:nvPr/>
        </p:nvSpPr>
        <p:spPr>
          <a:xfrm>
            <a:off x="6417428" y="3544469"/>
            <a:ext cx="2029674" cy="446906"/>
          </a:xfrm>
          <a:prstGeom prst="rect">
            <a:avLst/>
          </a:prstGeom>
        </p:spPr>
        <p:txBody>
          <a:bodyPr vert="horz" lIns="91440" tIns="45720" rIns="91440" bIns="45720" rtlCol="0" anchor="ctr">
            <a:noAutofit/>
          </a:bodyPr>
          <a:lstStyle>
            <a:defPPr>
              <a:defRPr lang="zh-CN"/>
            </a:defPPr>
            <a:lvl1pPr algn="ctr" fontAlgn="ctr">
              <a:lnSpc>
                <a:spcPct val="120000"/>
              </a:lnSpc>
              <a:defRPr sz="2800" kern="0" spc="300">
                <a:solidFill>
                  <a:schemeClr val="bg1"/>
                </a:solidFill>
                <a:latin typeface="思源宋體 Heavy" panose="02020900000000000000" pitchFamily="18" charset="-128"/>
                <a:ea typeface="思源宋體 Heavy" panose="02020900000000000000" pitchFamily="18" charset="-12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latin typeface="+mn-lt"/>
                <a:ea typeface="+mn-ea"/>
                <a:cs typeface="+mn-ea"/>
                <a:sym typeface="+mn-lt"/>
              </a:rPr>
              <a:t>劣势</a:t>
            </a:r>
          </a:p>
        </p:txBody>
      </p:sp>
      <p:grpSp>
        <p:nvGrpSpPr>
          <p:cNvPr id="34" name="组合 33">
            <a:extLst>
              <a:ext uri="{FF2B5EF4-FFF2-40B4-BE49-F238E27FC236}">
                <a16:creationId xmlns:a16="http://schemas.microsoft.com/office/drawing/2014/main" id="{8C925544-0BC8-D227-112E-F8E0DEF58431}"/>
              </a:ext>
            </a:extLst>
          </p:cNvPr>
          <p:cNvGrpSpPr/>
          <p:nvPr/>
        </p:nvGrpSpPr>
        <p:grpSpPr>
          <a:xfrm>
            <a:off x="6184625" y="2283399"/>
            <a:ext cx="2434080" cy="2434076"/>
            <a:chOff x="3462383" y="3726373"/>
            <a:chExt cx="1087120" cy="1087118"/>
          </a:xfrm>
        </p:grpSpPr>
        <p:sp>
          <p:nvSpPr>
            <p:cNvPr id="36" name="椭圆 1">
              <a:extLst>
                <a:ext uri="{FF2B5EF4-FFF2-40B4-BE49-F238E27FC236}">
                  <a16:creationId xmlns:a16="http://schemas.microsoft.com/office/drawing/2014/main" id="{8147ECDE-BA2D-4E1D-9FFF-F6CC93B514CF}"/>
                </a:ext>
              </a:extLst>
            </p:cNvPr>
            <p:cNvSpPr/>
            <p:nvPr/>
          </p:nvSpPr>
          <p:spPr>
            <a:xfrm>
              <a:off x="3462383" y="3726373"/>
              <a:ext cx="1087120" cy="1087118"/>
            </a:xfrm>
            <a:custGeom>
              <a:avLst/>
              <a:gdLst>
                <a:gd name="connsiteX0" fmla="*/ 0 w 2471598"/>
                <a:gd name="connsiteY0" fmla="*/ 1235798 h 2471596"/>
                <a:gd name="connsiteX1" fmla="*/ 1235799 w 2471598"/>
                <a:gd name="connsiteY1" fmla="*/ 0 h 2471596"/>
                <a:gd name="connsiteX2" fmla="*/ 2471598 w 2471598"/>
                <a:gd name="connsiteY2" fmla="*/ 1235798 h 2471596"/>
                <a:gd name="connsiteX3" fmla="*/ 1235799 w 2471598"/>
                <a:gd name="connsiteY3" fmla="*/ 2471596 h 2471596"/>
                <a:gd name="connsiteX4" fmla="*/ 0 w 2471598"/>
                <a:gd name="connsiteY4" fmla="*/ 1235798 h 2471596"/>
                <a:gd name="connsiteX0" fmla="*/ 4860202 w 7331800"/>
                <a:gd name="connsiteY0" fmla="*/ 3896449 h 5132247"/>
                <a:gd name="connsiteX1" fmla="*/ 0 w 7331800"/>
                <a:gd name="connsiteY1" fmla="*/ 0 h 5132247"/>
                <a:gd name="connsiteX2" fmla="*/ 6096001 w 7331800"/>
                <a:gd name="connsiteY2" fmla="*/ 2660651 h 5132247"/>
                <a:gd name="connsiteX3" fmla="*/ 7331800 w 7331800"/>
                <a:gd name="connsiteY3" fmla="*/ 3896449 h 5132247"/>
                <a:gd name="connsiteX4" fmla="*/ 6096001 w 7331800"/>
                <a:gd name="connsiteY4" fmla="*/ 5132247 h 5132247"/>
                <a:gd name="connsiteX5" fmla="*/ 4860202 w 7331800"/>
                <a:gd name="connsiteY5" fmla="*/ 3896449 h 5132247"/>
                <a:gd name="connsiteX0" fmla="*/ 0 w 2471598"/>
                <a:gd name="connsiteY0" fmla="*/ 1235798 h 2471596"/>
                <a:gd name="connsiteX1" fmla="*/ 1235799 w 2471598"/>
                <a:gd name="connsiteY1" fmla="*/ 0 h 2471596"/>
                <a:gd name="connsiteX2" fmla="*/ 2471598 w 2471598"/>
                <a:gd name="connsiteY2" fmla="*/ 1235798 h 2471596"/>
                <a:gd name="connsiteX3" fmla="*/ 1235799 w 2471598"/>
                <a:gd name="connsiteY3" fmla="*/ 2471596 h 2471596"/>
                <a:gd name="connsiteX4" fmla="*/ 0 w 2471598"/>
                <a:gd name="connsiteY4" fmla="*/ 1235798 h 247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598" h="2471596">
                  <a:moveTo>
                    <a:pt x="0" y="1235798"/>
                  </a:moveTo>
                  <a:cubicBezTo>
                    <a:pt x="0" y="553286"/>
                    <a:pt x="553286" y="0"/>
                    <a:pt x="1235799" y="0"/>
                  </a:cubicBezTo>
                  <a:cubicBezTo>
                    <a:pt x="1918312" y="0"/>
                    <a:pt x="2471598" y="553286"/>
                    <a:pt x="2471598" y="1235798"/>
                  </a:cubicBezTo>
                  <a:cubicBezTo>
                    <a:pt x="2471598" y="1918310"/>
                    <a:pt x="1918312" y="2471596"/>
                    <a:pt x="1235799" y="2471596"/>
                  </a:cubicBezTo>
                  <a:cubicBezTo>
                    <a:pt x="553286" y="2471596"/>
                    <a:pt x="0" y="1918310"/>
                    <a:pt x="0" y="1235798"/>
                  </a:cubicBezTo>
                  <a:close/>
                </a:path>
              </a:pathLst>
            </a:cu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E18CA71A-D630-B082-4122-6A308EDE6FA5}"/>
                </a:ext>
              </a:extLst>
            </p:cNvPr>
            <p:cNvSpPr/>
            <p:nvPr/>
          </p:nvSpPr>
          <p:spPr>
            <a:xfrm>
              <a:off x="3496655" y="3760645"/>
              <a:ext cx="1018576" cy="1018574"/>
            </a:xfrm>
            <a:custGeom>
              <a:avLst/>
              <a:gdLst>
                <a:gd name="connsiteX0" fmla="*/ 0 w 2471598"/>
                <a:gd name="connsiteY0" fmla="*/ 1235798 h 2471596"/>
                <a:gd name="connsiteX1" fmla="*/ 1235799 w 2471598"/>
                <a:gd name="connsiteY1" fmla="*/ 0 h 2471596"/>
                <a:gd name="connsiteX2" fmla="*/ 2471598 w 2471598"/>
                <a:gd name="connsiteY2" fmla="*/ 1235798 h 2471596"/>
                <a:gd name="connsiteX3" fmla="*/ 1235799 w 2471598"/>
                <a:gd name="connsiteY3" fmla="*/ 2471596 h 2471596"/>
                <a:gd name="connsiteX4" fmla="*/ 0 w 2471598"/>
                <a:gd name="connsiteY4" fmla="*/ 1235798 h 2471596"/>
                <a:gd name="connsiteX0" fmla="*/ 4860202 w 7331800"/>
                <a:gd name="connsiteY0" fmla="*/ 3896449 h 5132247"/>
                <a:gd name="connsiteX1" fmla="*/ 0 w 7331800"/>
                <a:gd name="connsiteY1" fmla="*/ 0 h 5132247"/>
                <a:gd name="connsiteX2" fmla="*/ 6096001 w 7331800"/>
                <a:gd name="connsiteY2" fmla="*/ 2660651 h 5132247"/>
                <a:gd name="connsiteX3" fmla="*/ 7331800 w 7331800"/>
                <a:gd name="connsiteY3" fmla="*/ 3896449 h 5132247"/>
                <a:gd name="connsiteX4" fmla="*/ 6096001 w 7331800"/>
                <a:gd name="connsiteY4" fmla="*/ 5132247 h 5132247"/>
                <a:gd name="connsiteX5" fmla="*/ 4860202 w 7331800"/>
                <a:gd name="connsiteY5" fmla="*/ 3896449 h 5132247"/>
                <a:gd name="connsiteX0" fmla="*/ 0 w 2471598"/>
                <a:gd name="connsiteY0" fmla="*/ 1235798 h 2471596"/>
                <a:gd name="connsiteX1" fmla="*/ 1235799 w 2471598"/>
                <a:gd name="connsiteY1" fmla="*/ 0 h 2471596"/>
                <a:gd name="connsiteX2" fmla="*/ 2471598 w 2471598"/>
                <a:gd name="connsiteY2" fmla="*/ 1235798 h 2471596"/>
                <a:gd name="connsiteX3" fmla="*/ 1235799 w 2471598"/>
                <a:gd name="connsiteY3" fmla="*/ 2471596 h 2471596"/>
                <a:gd name="connsiteX4" fmla="*/ 0 w 2471598"/>
                <a:gd name="connsiteY4" fmla="*/ 1235798 h 247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598" h="2471596">
                  <a:moveTo>
                    <a:pt x="0" y="1235798"/>
                  </a:moveTo>
                  <a:cubicBezTo>
                    <a:pt x="0" y="553286"/>
                    <a:pt x="553286" y="0"/>
                    <a:pt x="1235799" y="0"/>
                  </a:cubicBezTo>
                  <a:cubicBezTo>
                    <a:pt x="1918312" y="0"/>
                    <a:pt x="2471598" y="553286"/>
                    <a:pt x="2471598" y="1235798"/>
                  </a:cubicBezTo>
                  <a:cubicBezTo>
                    <a:pt x="2471598" y="1918310"/>
                    <a:pt x="1918312" y="2471596"/>
                    <a:pt x="1235799" y="2471596"/>
                  </a:cubicBezTo>
                  <a:cubicBezTo>
                    <a:pt x="553286" y="2471596"/>
                    <a:pt x="0" y="1918310"/>
                    <a:pt x="0" y="1235798"/>
                  </a:cubicBezTo>
                  <a:close/>
                </a:path>
              </a:pathLst>
            </a:cu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8" name="椭圆 1">
              <a:extLst>
                <a:ext uri="{FF2B5EF4-FFF2-40B4-BE49-F238E27FC236}">
                  <a16:creationId xmlns:a16="http://schemas.microsoft.com/office/drawing/2014/main" id="{4E2C6DD3-27EC-1DDA-428D-1C96A9612360}"/>
                </a:ext>
              </a:extLst>
            </p:cNvPr>
            <p:cNvSpPr/>
            <p:nvPr/>
          </p:nvSpPr>
          <p:spPr>
            <a:xfrm>
              <a:off x="3533411" y="3797401"/>
              <a:ext cx="945065" cy="945062"/>
            </a:xfrm>
            <a:custGeom>
              <a:avLst/>
              <a:gdLst>
                <a:gd name="connsiteX0" fmla="*/ 0 w 2471598"/>
                <a:gd name="connsiteY0" fmla="*/ 1235798 h 2471596"/>
                <a:gd name="connsiteX1" fmla="*/ 1235799 w 2471598"/>
                <a:gd name="connsiteY1" fmla="*/ 0 h 2471596"/>
                <a:gd name="connsiteX2" fmla="*/ 2471598 w 2471598"/>
                <a:gd name="connsiteY2" fmla="*/ 1235798 h 2471596"/>
                <a:gd name="connsiteX3" fmla="*/ 1235799 w 2471598"/>
                <a:gd name="connsiteY3" fmla="*/ 2471596 h 2471596"/>
                <a:gd name="connsiteX4" fmla="*/ 0 w 2471598"/>
                <a:gd name="connsiteY4" fmla="*/ 1235798 h 2471596"/>
                <a:gd name="connsiteX0" fmla="*/ 4860202 w 7331800"/>
                <a:gd name="connsiteY0" fmla="*/ 3896449 h 5132247"/>
                <a:gd name="connsiteX1" fmla="*/ 0 w 7331800"/>
                <a:gd name="connsiteY1" fmla="*/ 0 h 5132247"/>
                <a:gd name="connsiteX2" fmla="*/ 6096001 w 7331800"/>
                <a:gd name="connsiteY2" fmla="*/ 2660651 h 5132247"/>
                <a:gd name="connsiteX3" fmla="*/ 7331800 w 7331800"/>
                <a:gd name="connsiteY3" fmla="*/ 3896449 h 5132247"/>
                <a:gd name="connsiteX4" fmla="*/ 6096001 w 7331800"/>
                <a:gd name="connsiteY4" fmla="*/ 5132247 h 5132247"/>
                <a:gd name="connsiteX5" fmla="*/ 4860202 w 7331800"/>
                <a:gd name="connsiteY5" fmla="*/ 3896449 h 5132247"/>
                <a:gd name="connsiteX0" fmla="*/ 0 w 2471598"/>
                <a:gd name="connsiteY0" fmla="*/ 1235798 h 2471596"/>
                <a:gd name="connsiteX1" fmla="*/ 1235799 w 2471598"/>
                <a:gd name="connsiteY1" fmla="*/ 0 h 2471596"/>
                <a:gd name="connsiteX2" fmla="*/ 2471598 w 2471598"/>
                <a:gd name="connsiteY2" fmla="*/ 1235798 h 2471596"/>
                <a:gd name="connsiteX3" fmla="*/ 1235799 w 2471598"/>
                <a:gd name="connsiteY3" fmla="*/ 2471596 h 2471596"/>
                <a:gd name="connsiteX4" fmla="*/ 0 w 2471598"/>
                <a:gd name="connsiteY4" fmla="*/ 1235798 h 247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598" h="2471596">
                  <a:moveTo>
                    <a:pt x="0" y="1235798"/>
                  </a:moveTo>
                  <a:cubicBezTo>
                    <a:pt x="0" y="553286"/>
                    <a:pt x="553286" y="0"/>
                    <a:pt x="1235799" y="0"/>
                  </a:cubicBezTo>
                  <a:cubicBezTo>
                    <a:pt x="1918312" y="0"/>
                    <a:pt x="2471598" y="553286"/>
                    <a:pt x="2471598" y="1235798"/>
                  </a:cubicBezTo>
                  <a:cubicBezTo>
                    <a:pt x="2471598" y="1918310"/>
                    <a:pt x="1918312" y="2471596"/>
                    <a:pt x="1235799" y="2471596"/>
                  </a:cubicBezTo>
                  <a:cubicBezTo>
                    <a:pt x="553286" y="2471596"/>
                    <a:pt x="0" y="1918310"/>
                    <a:pt x="0" y="1235798"/>
                  </a:cubicBezTo>
                  <a:close/>
                </a:path>
              </a:pathLst>
            </a:cu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5" name="任意多边形: 形状 34">
            <a:extLst>
              <a:ext uri="{FF2B5EF4-FFF2-40B4-BE49-F238E27FC236}">
                <a16:creationId xmlns:a16="http://schemas.microsoft.com/office/drawing/2014/main" id="{29C40783-372E-E00D-B385-03D051EA8CD4}"/>
              </a:ext>
            </a:extLst>
          </p:cNvPr>
          <p:cNvSpPr/>
          <p:nvPr/>
        </p:nvSpPr>
        <p:spPr>
          <a:xfrm>
            <a:off x="7174798" y="2855848"/>
            <a:ext cx="491194" cy="553677"/>
          </a:xfrm>
          <a:custGeom>
            <a:avLst/>
            <a:gdLst>
              <a:gd name="connsiteX0" fmla="*/ 430483 w 435952"/>
              <a:gd name="connsiteY0" fmla="*/ 247706 h 491408"/>
              <a:gd name="connsiteX1" fmla="*/ 296348 w 435952"/>
              <a:gd name="connsiteY1" fmla="*/ 373615 h 491408"/>
              <a:gd name="connsiteX2" fmla="*/ 284777 w 435952"/>
              <a:gd name="connsiteY2" fmla="*/ 378605 h 491408"/>
              <a:gd name="connsiteX3" fmla="*/ 225716 w 435952"/>
              <a:gd name="connsiteY3" fmla="*/ 396209 h 491408"/>
              <a:gd name="connsiteX4" fmla="*/ 216338 w 435952"/>
              <a:gd name="connsiteY4" fmla="*/ 394015 h 491408"/>
              <a:gd name="connsiteX5" fmla="*/ 214035 w 435952"/>
              <a:gd name="connsiteY5" fmla="*/ 385241 h 491408"/>
              <a:gd name="connsiteX6" fmla="*/ 232790 w 435952"/>
              <a:gd name="connsiteY6" fmla="*/ 329744 h 491408"/>
              <a:gd name="connsiteX7" fmla="*/ 238109 w 435952"/>
              <a:gd name="connsiteY7" fmla="*/ 318886 h 491408"/>
              <a:gd name="connsiteX8" fmla="*/ 372244 w 435952"/>
              <a:gd name="connsiteY8" fmla="*/ 193032 h 491408"/>
              <a:gd name="connsiteX9" fmla="*/ 398622 w 435952"/>
              <a:gd name="connsiteY9" fmla="*/ 193032 h 491408"/>
              <a:gd name="connsiteX10" fmla="*/ 430483 w 435952"/>
              <a:gd name="connsiteY10" fmla="*/ 222974 h 491408"/>
              <a:gd name="connsiteX11" fmla="*/ 430483 w 435952"/>
              <a:gd name="connsiteY11" fmla="*/ 247706 h 491408"/>
              <a:gd name="connsiteX12" fmla="*/ 430483 w 435952"/>
              <a:gd name="connsiteY12" fmla="*/ 247706 h 491408"/>
              <a:gd name="connsiteX13" fmla="*/ 249680 w 435952"/>
              <a:gd name="connsiteY13" fmla="*/ 335996 h 491408"/>
              <a:gd name="connsiteX14" fmla="*/ 249406 w 435952"/>
              <a:gd name="connsiteY14" fmla="*/ 337202 h 491408"/>
              <a:gd name="connsiteX15" fmla="*/ 237067 w 435952"/>
              <a:gd name="connsiteY15" fmla="*/ 374547 h 491408"/>
              <a:gd name="connsiteX16" fmla="*/ 276825 w 435952"/>
              <a:gd name="connsiteY16" fmla="*/ 362976 h 491408"/>
              <a:gd name="connsiteX17" fmla="*/ 278141 w 435952"/>
              <a:gd name="connsiteY17" fmla="*/ 362757 h 491408"/>
              <a:gd name="connsiteX18" fmla="*/ 249680 w 435952"/>
              <a:gd name="connsiteY18" fmla="*/ 335996 h 491408"/>
              <a:gd name="connsiteX19" fmla="*/ 203122 w 435952"/>
              <a:gd name="connsiteY19" fmla="*/ 352667 h 491408"/>
              <a:gd name="connsiteX20" fmla="*/ 118232 w 435952"/>
              <a:gd name="connsiteY20" fmla="*/ 352667 h 491408"/>
              <a:gd name="connsiteX21" fmla="*/ 97722 w 435952"/>
              <a:gd name="connsiteY21" fmla="*/ 332541 h 491408"/>
              <a:gd name="connsiteX22" fmla="*/ 118232 w 435952"/>
              <a:gd name="connsiteY22" fmla="*/ 312415 h 491408"/>
              <a:gd name="connsiteX23" fmla="*/ 216283 w 435952"/>
              <a:gd name="connsiteY23" fmla="*/ 312415 h 491408"/>
              <a:gd name="connsiteX24" fmla="*/ 214309 w 435952"/>
              <a:gd name="connsiteY24" fmla="*/ 319654 h 491408"/>
              <a:gd name="connsiteX25" fmla="*/ 203122 w 435952"/>
              <a:gd name="connsiteY25" fmla="*/ 352667 h 491408"/>
              <a:gd name="connsiteX26" fmla="*/ 118232 w 435952"/>
              <a:gd name="connsiteY26" fmla="*/ 212938 h 491408"/>
              <a:gd name="connsiteX27" fmla="*/ 97722 w 435952"/>
              <a:gd name="connsiteY27" fmla="*/ 192812 h 491408"/>
              <a:gd name="connsiteX28" fmla="*/ 118232 w 435952"/>
              <a:gd name="connsiteY28" fmla="*/ 172687 h 491408"/>
              <a:gd name="connsiteX29" fmla="*/ 261635 w 435952"/>
              <a:gd name="connsiteY29" fmla="*/ 172687 h 491408"/>
              <a:gd name="connsiteX30" fmla="*/ 282144 w 435952"/>
              <a:gd name="connsiteY30" fmla="*/ 192812 h 491408"/>
              <a:gd name="connsiteX31" fmla="*/ 261635 w 435952"/>
              <a:gd name="connsiteY31" fmla="*/ 212938 h 491408"/>
              <a:gd name="connsiteX32" fmla="*/ 118232 w 435952"/>
              <a:gd name="connsiteY32" fmla="*/ 212938 h 491408"/>
              <a:gd name="connsiteX33" fmla="*/ 221493 w 435952"/>
              <a:gd name="connsiteY33" fmla="*/ 352667 h 491408"/>
              <a:gd name="connsiteX34" fmla="*/ 221548 w 435952"/>
              <a:gd name="connsiteY34" fmla="*/ 352338 h 491408"/>
              <a:gd name="connsiteX35" fmla="*/ 221877 w 435952"/>
              <a:gd name="connsiteY35" fmla="*/ 352667 h 491408"/>
              <a:gd name="connsiteX36" fmla="*/ 221493 w 435952"/>
              <a:gd name="connsiteY36" fmla="*/ 352667 h 491408"/>
              <a:gd name="connsiteX37" fmla="*/ 97722 w 435952"/>
              <a:gd name="connsiteY37" fmla="*/ 263280 h 491408"/>
              <a:gd name="connsiteX38" fmla="*/ 118232 w 435952"/>
              <a:gd name="connsiteY38" fmla="*/ 243154 h 491408"/>
              <a:gd name="connsiteX39" fmla="*/ 261635 w 435952"/>
              <a:gd name="connsiteY39" fmla="*/ 243154 h 491408"/>
              <a:gd name="connsiteX40" fmla="*/ 277593 w 435952"/>
              <a:gd name="connsiteY40" fmla="*/ 251215 h 491408"/>
              <a:gd name="connsiteX41" fmla="*/ 243264 w 435952"/>
              <a:gd name="connsiteY41" fmla="*/ 283461 h 491408"/>
              <a:gd name="connsiteX42" fmla="*/ 118232 w 435952"/>
              <a:gd name="connsiteY42" fmla="*/ 283461 h 491408"/>
              <a:gd name="connsiteX43" fmla="*/ 97722 w 435952"/>
              <a:gd name="connsiteY43" fmla="*/ 263280 h 491408"/>
              <a:gd name="connsiteX44" fmla="*/ 97722 w 435952"/>
              <a:gd name="connsiteY44" fmla="*/ 263280 h 491408"/>
              <a:gd name="connsiteX45" fmla="*/ 336106 w 435952"/>
              <a:gd name="connsiteY45" fmla="*/ 106277 h 491408"/>
              <a:gd name="connsiteX46" fmla="*/ 315596 w 435952"/>
              <a:gd name="connsiteY46" fmla="*/ 86151 h 491408"/>
              <a:gd name="connsiteX47" fmla="*/ 274467 w 435952"/>
              <a:gd name="connsiteY47" fmla="*/ 86151 h 491408"/>
              <a:gd name="connsiteX48" fmla="*/ 274467 w 435952"/>
              <a:gd name="connsiteY48" fmla="*/ 120809 h 491408"/>
              <a:gd name="connsiteX49" fmla="*/ 264212 w 435952"/>
              <a:gd name="connsiteY49" fmla="*/ 130900 h 491408"/>
              <a:gd name="connsiteX50" fmla="*/ 115655 w 435952"/>
              <a:gd name="connsiteY50" fmla="*/ 130900 h 491408"/>
              <a:gd name="connsiteX51" fmla="*/ 105400 w 435952"/>
              <a:gd name="connsiteY51" fmla="*/ 120809 h 491408"/>
              <a:gd name="connsiteX52" fmla="*/ 105400 w 435952"/>
              <a:gd name="connsiteY52" fmla="*/ 86151 h 491408"/>
              <a:gd name="connsiteX53" fmla="*/ 61474 w 435952"/>
              <a:gd name="connsiteY53" fmla="*/ 86151 h 491408"/>
              <a:gd name="connsiteX54" fmla="*/ 40964 w 435952"/>
              <a:gd name="connsiteY54" fmla="*/ 106277 h 491408"/>
              <a:gd name="connsiteX55" fmla="*/ 40964 w 435952"/>
              <a:gd name="connsiteY55" fmla="*/ 430921 h 491408"/>
              <a:gd name="connsiteX56" fmla="*/ 61474 w 435952"/>
              <a:gd name="connsiteY56" fmla="*/ 451047 h 491408"/>
              <a:gd name="connsiteX57" fmla="*/ 315596 w 435952"/>
              <a:gd name="connsiteY57" fmla="*/ 451047 h 491408"/>
              <a:gd name="connsiteX58" fmla="*/ 336106 w 435952"/>
              <a:gd name="connsiteY58" fmla="*/ 430921 h 491408"/>
              <a:gd name="connsiteX59" fmla="*/ 336106 w 435952"/>
              <a:gd name="connsiteY59" fmla="*/ 364183 h 491408"/>
              <a:gd name="connsiteX60" fmla="*/ 377070 w 435952"/>
              <a:gd name="connsiteY60" fmla="*/ 325741 h 491408"/>
              <a:gd name="connsiteX61" fmla="*/ 377070 w 435952"/>
              <a:gd name="connsiteY61" fmla="*/ 430976 h 491408"/>
              <a:gd name="connsiteX62" fmla="*/ 315596 w 435952"/>
              <a:gd name="connsiteY62" fmla="*/ 491408 h 491408"/>
              <a:gd name="connsiteX63" fmla="*/ 61474 w 435952"/>
              <a:gd name="connsiteY63" fmla="*/ 491408 h 491408"/>
              <a:gd name="connsiteX64" fmla="*/ 0 w 435952"/>
              <a:gd name="connsiteY64" fmla="*/ 430976 h 491408"/>
              <a:gd name="connsiteX65" fmla="*/ 0 w 435952"/>
              <a:gd name="connsiteY65" fmla="*/ 106332 h 491408"/>
              <a:gd name="connsiteX66" fmla="*/ 61474 w 435952"/>
              <a:gd name="connsiteY66" fmla="*/ 45900 h 491408"/>
              <a:gd name="connsiteX67" fmla="*/ 136877 w 435952"/>
              <a:gd name="connsiteY67" fmla="*/ 45900 h 491408"/>
              <a:gd name="connsiteX68" fmla="*/ 189961 w 435952"/>
              <a:gd name="connsiteY68" fmla="*/ 0 h 491408"/>
              <a:gd name="connsiteX69" fmla="*/ 243045 w 435952"/>
              <a:gd name="connsiteY69" fmla="*/ 45900 h 491408"/>
              <a:gd name="connsiteX70" fmla="*/ 315651 w 435952"/>
              <a:gd name="connsiteY70" fmla="*/ 45900 h 491408"/>
              <a:gd name="connsiteX71" fmla="*/ 377125 w 435952"/>
              <a:gd name="connsiteY71" fmla="*/ 106332 h 491408"/>
              <a:gd name="connsiteX72" fmla="*/ 377125 w 435952"/>
              <a:gd name="connsiteY72" fmla="*/ 157880 h 491408"/>
              <a:gd name="connsiteX73" fmla="*/ 336160 w 435952"/>
              <a:gd name="connsiteY73" fmla="*/ 196322 h 491408"/>
              <a:gd name="connsiteX74" fmla="*/ 336160 w 435952"/>
              <a:gd name="connsiteY74" fmla="*/ 106277 h 491408"/>
              <a:gd name="connsiteX75" fmla="*/ 336106 w 435952"/>
              <a:gd name="connsiteY75" fmla="*/ 106277 h 491408"/>
              <a:gd name="connsiteX76" fmla="*/ 189961 w 435952"/>
              <a:gd name="connsiteY76" fmla="*/ 30216 h 491408"/>
              <a:gd name="connsiteX77" fmla="*/ 166929 w 435952"/>
              <a:gd name="connsiteY77" fmla="*/ 52864 h 491408"/>
              <a:gd name="connsiteX78" fmla="*/ 189961 w 435952"/>
              <a:gd name="connsiteY78" fmla="*/ 75513 h 491408"/>
              <a:gd name="connsiteX79" fmla="*/ 212993 w 435952"/>
              <a:gd name="connsiteY79" fmla="*/ 52864 h 491408"/>
              <a:gd name="connsiteX80" fmla="*/ 189961 w 435952"/>
              <a:gd name="connsiteY80" fmla="*/ 30216 h 491408"/>
              <a:gd name="connsiteX81" fmla="*/ 189961 w 435952"/>
              <a:gd name="connsiteY81" fmla="*/ 30216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35952" h="491408">
                <a:moveTo>
                  <a:pt x="430483" y="247706"/>
                </a:moveTo>
                <a:lnTo>
                  <a:pt x="296348" y="373615"/>
                </a:lnTo>
                <a:cubicBezTo>
                  <a:pt x="293112" y="376631"/>
                  <a:pt x="288999" y="378222"/>
                  <a:pt x="284777" y="378605"/>
                </a:cubicBezTo>
                <a:lnTo>
                  <a:pt x="225716" y="396209"/>
                </a:lnTo>
                <a:cubicBezTo>
                  <a:pt x="222425" y="397196"/>
                  <a:pt x="218806" y="396318"/>
                  <a:pt x="216338" y="394015"/>
                </a:cubicBezTo>
                <a:cubicBezTo>
                  <a:pt x="213870" y="391712"/>
                  <a:pt x="212993" y="388312"/>
                  <a:pt x="214035" y="385241"/>
                </a:cubicBezTo>
                <a:lnTo>
                  <a:pt x="232790" y="329744"/>
                </a:lnTo>
                <a:cubicBezTo>
                  <a:pt x="233174" y="325796"/>
                  <a:pt x="234874" y="321902"/>
                  <a:pt x="238109" y="318886"/>
                </a:cubicBezTo>
                <a:lnTo>
                  <a:pt x="372244" y="193032"/>
                </a:lnTo>
                <a:cubicBezTo>
                  <a:pt x="379538" y="186232"/>
                  <a:pt x="391383" y="186232"/>
                  <a:pt x="398622" y="193032"/>
                </a:cubicBezTo>
                <a:lnTo>
                  <a:pt x="430483" y="222974"/>
                </a:lnTo>
                <a:cubicBezTo>
                  <a:pt x="437776" y="229774"/>
                  <a:pt x="437776" y="240906"/>
                  <a:pt x="430483" y="247706"/>
                </a:cubicBezTo>
                <a:lnTo>
                  <a:pt x="430483" y="247706"/>
                </a:lnTo>
                <a:close/>
                <a:moveTo>
                  <a:pt x="249680" y="335996"/>
                </a:moveTo>
                <a:cubicBezTo>
                  <a:pt x="249625" y="336380"/>
                  <a:pt x="249570" y="336818"/>
                  <a:pt x="249406" y="337202"/>
                </a:cubicBezTo>
                <a:lnTo>
                  <a:pt x="237067" y="374547"/>
                </a:lnTo>
                <a:lnTo>
                  <a:pt x="276825" y="362976"/>
                </a:lnTo>
                <a:cubicBezTo>
                  <a:pt x="277264" y="362867"/>
                  <a:pt x="277703" y="362812"/>
                  <a:pt x="278141" y="362757"/>
                </a:cubicBezTo>
                <a:lnTo>
                  <a:pt x="249680" y="335996"/>
                </a:lnTo>
                <a:close/>
                <a:moveTo>
                  <a:pt x="203122" y="352667"/>
                </a:moveTo>
                <a:lnTo>
                  <a:pt x="118232" y="352667"/>
                </a:lnTo>
                <a:cubicBezTo>
                  <a:pt x="106935" y="352667"/>
                  <a:pt x="97722" y="343618"/>
                  <a:pt x="97722" y="332541"/>
                </a:cubicBezTo>
                <a:cubicBezTo>
                  <a:pt x="97722" y="321409"/>
                  <a:pt x="106880" y="312415"/>
                  <a:pt x="118232" y="312415"/>
                </a:cubicBezTo>
                <a:lnTo>
                  <a:pt x="216283" y="312415"/>
                </a:lnTo>
                <a:cubicBezTo>
                  <a:pt x="215351" y="314773"/>
                  <a:pt x="214528" y="317186"/>
                  <a:pt x="214309" y="319654"/>
                </a:cubicBezTo>
                <a:lnTo>
                  <a:pt x="203122" y="352667"/>
                </a:lnTo>
                <a:close/>
                <a:moveTo>
                  <a:pt x="118232" y="212938"/>
                </a:moveTo>
                <a:cubicBezTo>
                  <a:pt x="106935" y="212938"/>
                  <a:pt x="97722" y="203890"/>
                  <a:pt x="97722" y="192812"/>
                </a:cubicBezTo>
                <a:cubicBezTo>
                  <a:pt x="97722" y="181680"/>
                  <a:pt x="106880" y="172687"/>
                  <a:pt x="118232" y="172687"/>
                </a:cubicBezTo>
                <a:lnTo>
                  <a:pt x="261635" y="172687"/>
                </a:lnTo>
                <a:cubicBezTo>
                  <a:pt x="272932" y="172687"/>
                  <a:pt x="282144" y="181680"/>
                  <a:pt x="282144" y="192812"/>
                </a:cubicBezTo>
                <a:cubicBezTo>
                  <a:pt x="282144" y="203945"/>
                  <a:pt x="272986" y="212938"/>
                  <a:pt x="261635" y="212938"/>
                </a:cubicBezTo>
                <a:lnTo>
                  <a:pt x="118232" y="212938"/>
                </a:lnTo>
                <a:close/>
                <a:moveTo>
                  <a:pt x="221493" y="352667"/>
                </a:moveTo>
                <a:cubicBezTo>
                  <a:pt x="221493" y="352557"/>
                  <a:pt x="221548" y="352447"/>
                  <a:pt x="221548" y="352338"/>
                </a:cubicBezTo>
                <a:lnTo>
                  <a:pt x="221877" y="352667"/>
                </a:lnTo>
                <a:lnTo>
                  <a:pt x="221493" y="352667"/>
                </a:lnTo>
                <a:close/>
                <a:moveTo>
                  <a:pt x="97722" y="263280"/>
                </a:moveTo>
                <a:cubicBezTo>
                  <a:pt x="97722" y="252148"/>
                  <a:pt x="106880" y="243154"/>
                  <a:pt x="118232" y="243154"/>
                </a:cubicBezTo>
                <a:lnTo>
                  <a:pt x="261635" y="243154"/>
                </a:lnTo>
                <a:cubicBezTo>
                  <a:pt x="268215" y="243154"/>
                  <a:pt x="273864" y="246445"/>
                  <a:pt x="277593" y="251215"/>
                </a:cubicBezTo>
                <a:lnTo>
                  <a:pt x="243264" y="283461"/>
                </a:lnTo>
                <a:lnTo>
                  <a:pt x="118232" y="283461"/>
                </a:lnTo>
                <a:cubicBezTo>
                  <a:pt x="106935" y="283406"/>
                  <a:pt x="97722" y="274412"/>
                  <a:pt x="97722" y="263280"/>
                </a:cubicBezTo>
                <a:lnTo>
                  <a:pt x="97722" y="263280"/>
                </a:lnTo>
                <a:close/>
                <a:moveTo>
                  <a:pt x="336106" y="106277"/>
                </a:moveTo>
                <a:cubicBezTo>
                  <a:pt x="336106" y="95145"/>
                  <a:pt x="326893" y="86151"/>
                  <a:pt x="315596" y="86151"/>
                </a:cubicBezTo>
                <a:lnTo>
                  <a:pt x="274467" y="86151"/>
                </a:lnTo>
                <a:lnTo>
                  <a:pt x="274467" y="120809"/>
                </a:lnTo>
                <a:cubicBezTo>
                  <a:pt x="274467" y="126348"/>
                  <a:pt x="269861" y="130900"/>
                  <a:pt x="264212" y="130900"/>
                </a:cubicBezTo>
                <a:lnTo>
                  <a:pt x="115655" y="130900"/>
                </a:lnTo>
                <a:cubicBezTo>
                  <a:pt x="110006" y="130900"/>
                  <a:pt x="105400" y="126348"/>
                  <a:pt x="105400" y="120809"/>
                </a:cubicBezTo>
                <a:lnTo>
                  <a:pt x="105400" y="86151"/>
                </a:lnTo>
                <a:lnTo>
                  <a:pt x="61474" y="86151"/>
                </a:lnTo>
                <a:cubicBezTo>
                  <a:pt x="50177" y="86151"/>
                  <a:pt x="40964" y="95200"/>
                  <a:pt x="40964" y="106277"/>
                </a:cubicBezTo>
                <a:lnTo>
                  <a:pt x="40964" y="430921"/>
                </a:lnTo>
                <a:cubicBezTo>
                  <a:pt x="40964" y="442054"/>
                  <a:pt x="50177" y="451047"/>
                  <a:pt x="61474" y="451047"/>
                </a:cubicBezTo>
                <a:lnTo>
                  <a:pt x="315596" y="451047"/>
                </a:lnTo>
                <a:cubicBezTo>
                  <a:pt x="326893" y="451047"/>
                  <a:pt x="336106" y="441999"/>
                  <a:pt x="336106" y="430921"/>
                </a:cubicBezTo>
                <a:lnTo>
                  <a:pt x="336106" y="364183"/>
                </a:lnTo>
                <a:lnTo>
                  <a:pt x="377070" y="325741"/>
                </a:lnTo>
                <a:lnTo>
                  <a:pt x="377070" y="430976"/>
                </a:lnTo>
                <a:cubicBezTo>
                  <a:pt x="377070" y="464318"/>
                  <a:pt x="349486" y="491408"/>
                  <a:pt x="315596" y="491408"/>
                </a:cubicBezTo>
                <a:lnTo>
                  <a:pt x="61474" y="491408"/>
                </a:lnTo>
                <a:cubicBezTo>
                  <a:pt x="27584" y="491408"/>
                  <a:pt x="0" y="464318"/>
                  <a:pt x="0" y="430976"/>
                </a:cubicBezTo>
                <a:lnTo>
                  <a:pt x="0" y="106332"/>
                </a:lnTo>
                <a:cubicBezTo>
                  <a:pt x="0" y="72990"/>
                  <a:pt x="27584" y="45900"/>
                  <a:pt x="61474" y="45900"/>
                </a:cubicBezTo>
                <a:lnTo>
                  <a:pt x="136877" y="45900"/>
                </a:lnTo>
                <a:cubicBezTo>
                  <a:pt x="140387" y="20016"/>
                  <a:pt x="162651" y="0"/>
                  <a:pt x="189961" y="0"/>
                </a:cubicBezTo>
                <a:cubicBezTo>
                  <a:pt x="217216" y="0"/>
                  <a:pt x="239535" y="20016"/>
                  <a:pt x="243045" y="45900"/>
                </a:cubicBezTo>
                <a:lnTo>
                  <a:pt x="315651" y="45900"/>
                </a:lnTo>
                <a:cubicBezTo>
                  <a:pt x="349541" y="45900"/>
                  <a:pt x="377125" y="72990"/>
                  <a:pt x="377125" y="106332"/>
                </a:cubicBezTo>
                <a:lnTo>
                  <a:pt x="377125" y="157880"/>
                </a:lnTo>
                <a:lnTo>
                  <a:pt x="336160" y="196322"/>
                </a:lnTo>
                <a:lnTo>
                  <a:pt x="336160" y="106277"/>
                </a:lnTo>
                <a:lnTo>
                  <a:pt x="336106" y="106277"/>
                </a:lnTo>
                <a:close/>
                <a:moveTo>
                  <a:pt x="189961" y="30216"/>
                </a:moveTo>
                <a:cubicBezTo>
                  <a:pt x="177238" y="30216"/>
                  <a:pt x="166929" y="40361"/>
                  <a:pt x="166929" y="52864"/>
                </a:cubicBezTo>
                <a:cubicBezTo>
                  <a:pt x="166929" y="65368"/>
                  <a:pt x="177238" y="75513"/>
                  <a:pt x="189961" y="75513"/>
                </a:cubicBezTo>
                <a:cubicBezTo>
                  <a:pt x="202683" y="75513"/>
                  <a:pt x="212993" y="65368"/>
                  <a:pt x="212993" y="52864"/>
                </a:cubicBezTo>
                <a:cubicBezTo>
                  <a:pt x="212993" y="40361"/>
                  <a:pt x="202683" y="30216"/>
                  <a:pt x="189961" y="30216"/>
                </a:cubicBezTo>
                <a:lnTo>
                  <a:pt x="189961" y="30216"/>
                </a:lnTo>
                <a:close/>
              </a:path>
            </a:pathLst>
          </a:custGeom>
          <a:solidFill>
            <a:srgbClr val="FFFFFF"/>
          </a:solidFill>
          <a:ln w="683" cap="flat">
            <a:noFill/>
            <a:prstDash val="solid"/>
            <a:miter/>
          </a:ln>
        </p:spPr>
        <p:txBody>
          <a:bodyPr rtlCol="0" anchor="ctr"/>
          <a:lstStyle/>
          <a:p>
            <a:endParaRPr lang="zh-CN" altLang="en-US" dirty="0">
              <a:cs typeface="+mn-ea"/>
              <a:sym typeface="+mn-lt"/>
            </a:endParaRPr>
          </a:p>
        </p:txBody>
      </p:sp>
      <p:sp>
        <p:nvSpPr>
          <p:cNvPr id="7" name="椭圆 6">
            <a:extLst>
              <a:ext uri="{FF2B5EF4-FFF2-40B4-BE49-F238E27FC236}">
                <a16:creationId xmlns:a16="http://schemas.microsoft.com/office/drawing/2014/main" id="{DDF47E9C-8E44-E724-1370-C641670914F2}"/>
              </a:ext>
            </a:extLst>
          </p:cNvPr>
          <p:cNvSpPr/>
          <p:nvPr/>
        </p:nvSpPr>
        <p:spPr>
          <a:xfrm>
            <a:off x="8176537" y="2414038"/>
            <a:ext cx="137408" cy="137408"/>
          </a:xfrm>
          <a:prstGeom prst="ellipse">
            <a:avLst/>
          </a:prstGeom>
          <a:gradFill flip="none" rotWithShape="1">
            <a:gsLst>
              <a:gs pos="100000">
                <a:schemeClr val="accent1"/>
              </a:gs>
              <a:gs pos="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 name="椭圆 9">
            <a:extLst>
              <a:ext uri="{FF2B5EF4-FFF2-40B4-BE49-F238E27FC236}">
                <a16:creationId xmlns:a16="http://schemas.microsoft.com/office/drawing/2014/main" id="{43E30D9B-C054-E48C-3E25-D6AAE74CDAB0}"/>
              </a:ext>
            </a:extLst>
          </p:cNvPr>
          <p:cNvSpPr/>
          <p:nvPr/>
        </p:nvSpPr>
        <p:spPr>
          <a:xfrm>
            <a:off x="8642594" y="3376038"/>
            <a:ext cx="137408" cy="137408"/>
          </a:xfrm>
          <a:prstGeom prst="ellipse">
            <a:avLst/>
          </a:prstGeom>
          <a:gradFill flip="none" rotWithShape="1">
            <a:gsLst>
              <a:gs pos="100000">
                <a:schemeClr val="accent1"/>
              </a:gs>
              <a:gs pos="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椭圆 12">
            <a:extLst>
              <a:ext uri="{FF2B5EF4-FFF2-40B4-BE49-F238E27FC236}">
                <a16:creationId xmlns:a16="http://schemas.microsoft.com/office/drawing/2014/main" id="{66A59407-874E-4505-8AAF-9BEF13C7F849}"/>
              </a:ext>
            </a:extLst>
          </p:cNvPr>
          <p:cNvSpPr/>
          <p:nvPr/>
        </p:nvSpPr>
        <p:spPr>
          <a:xfrm>
            <a:off x="8219686" y="4403157"/>
            <a:ext cx="137408" cy="137408"/>
          </a:xfrm>
          <a:prstGeom prst="ellipse">
            <a:avLst/>
          </a:prstGeom>
          <a:gradFill flip="none" rotWithShape="1">
            <a:gsLst>
              <a:gs pos="100000">
                <a:schemeClr val="accent1"/>
              </a:gs>
              <a:gs pos="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5" name="椭圆 24">
            <a:extLst>
              <a:ext uri="{FF2B5EF4-FFF2-40B4-BE49-F238E27FC236}">
                <a16:creationId xmlns:a16="http://schemas.microsoft.com/office/drawing/2014/main" id="{D0FDB524-5E67-D2A1-EB0F-04ED6834CBD9}"/>
              </a:ext>
            </a:extLst>
          </p:cNvPr>
          <p:cNvSpPr/>
          <p:nvPr/>
        </p:nvSpPr>
        <p:spPr>
          <a:xfrm>
            <a:off x="3787587" y="2506037"/>
            <a:ext cx="1988950" cy="1988950"/>
          </a:xfrm>
          <a:prstGeom prst="ellipse">
            <a:avLst/>
          </a:prstGeom>
          <a:gradFill flip="none" rotWithShape="1">
            <a:gsLst>
              <a:gs pos="100000">
                <a:schemeClr val="accent4"/>
              </a:gs>
              <a:gs pos="0">
                <a:schemeClr val="accent4">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6" name="Text Placeholder 3">
            <a:extLst>
              <a:ext uri="{FF2B5EF4-FFF2-40B4-BE49-F238E27FC236}">
                <a16:creationId xmlns:a16="http://schemas.microsoft.com/office/drawing/2014/main" id="{D036973C-1884-3F33-45F9-03778854E429}"/>
              </a:ext>
            </a:extLst>
          </p:cNvPr>
          <p:cNvSpPr txBox="1">
            <a:spLocks/>
          </p:cNvSpPr>
          <p:nvPr/>
        </p:nvSpPr>
        <p:spPr>
          <a:xfrm>
            <a:off x="3947140" y="3544543"/>
            <a:ext cx="1711792" cy="446906"/>
          </a:xfrm>
          <a:prstGeom prst="rect">
            <a:avLst/>
          </a:prstGeom>
        </p:spPr>
        <p:txBody>
          <a:bodyPr vert="horz" lIns="91440" tIns="45720" rIns="91440" bIns="45720" rtlCol="0" anchor="ctr">
            <a:noAutofit/>
          </a:bodyPr>
          <a:lstStyle>
            <a:defPPr>
              <a:defRPr lang="zh-CN"/>
            </a:defPPr>
            <a:lvl1pPr algn="ctr" fontAlgn="ctr">
              <a:lnSpc>
                <a:spcPct val="120000"/>
              </a:lnSpc>
              <a:defRPr sz="2800" kern="0" spc="300">
                <a:solidFill>
                  <a:schemeClr val="bg1"/>
                </a:solidFill>
                <a:latin typeface="思源宋體 Heavy" panose="02020900000000000000" pitchFamily="18" charset="-128"/>
                <a:ea typeface="思源宋體 Heavy" panose="02020900000000000000" pitchFamily="18" charset="-12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latin typeface="+mn-lt"/>
                <a:ea typeface="+mn-ea"/>
                <a:cs typeface="+mn-ea"/>
                <a:sym typeface="+mn-lt"/>
              </a:rPr>
              <a:t>优势</a:t>
            </a:r>
          </a:p>
        </p:txBody>
      </p:sp>
      <p:sp>
        <p:nvSpPr>
          <p:cNvPr id="27" name="任意多边形: 形状 26">
            <a:extLst>
              <a:ext uri="{FF2B5EF4-FFF2-40B4-BE49-F238E27FC236}">
                <a16:creationId xmlns:a16="http://schemas.microsoft.com/office/drawing/2014/main" id="{B521236F-9D55-442F-E10B-C2E2D6A7C3B6}"/>
              </a:ext>
            </a:extLst>
          </p:cNvPr>
          <p:cNvSpPr/>
          <p:nvPr/>
        </p:nvSpPr>
        <p:spPr>
          <a:xfrm>
            <a:off x="4545768" y="2834779"/>
            <a:ext cx="477472" cy="553677"/>
          </a:xfrm>
          <a:custGeom>
            <a:avLst/>
            <a:gdLst>
              <a:gd name="connsiteX0" fmla="*/ 101595 w 477472"/>
              <a:gd name="connsiteY0" fmla="*/ 110479 h 553677"/>
              <a:gd name="connsiteX1" fmla="*/ 96509 w 477472"/>
              <a:gd name="connsiteY1" fmla="*/ 115559 h 553677"/>
              <a:gd name="connsiteX2" fmla="*/ 96509 w 477472"/>
              <a:gd name="connsiteY2" fmla="*/ 146028 h 553677"/>
              <a:gd name="connsiteX3" fmla="*/ 101595 w 477472"/>
              <a:gd name="connsiteY3" fmla="*/ 151108 h 553677"/>
              <a:gd name="connsiteX4" fmla="*/ 345421 w 477472"/>
              <a:gd name="connsiteY4" fmla="*/ 151108 h 553677"/>
              <a:gd name="connsiteX5" fmla="*/ 350508 w 477472"/>
              <a:gd name="connsiteY5" fmla="*/ 146028 h 553677"/>
              <a:gd name="connsiteX6" fmla="*/ 350508 w 477472"/>
              <a:gd name="connsiteY6" fmla="*/ 115559 h 553677"/>
              <a:gd name="connsiteX7" fmla="*/ 345421 w 477472"/>
              <a:gd name="connsiteY7" fmla="*/ 110479 h 553677"/>
              <a:gd name="connsiteX8" fmla="*/ 101595 w 477472"/>
              <a:gd name="connsiteY8" fmla="*/ 110479 h 553677"/>
              <a:gd name="connsiteX9" fmla="*/ 218429 w 477472"/>
              <a:gd name="connsiteY9" fmla="*/ 201922 h 553677"/>
              <a:gd name="connsiteX10" fmla="*/ 101595 w 477472"/>
              <a:gd name="connsiteY10" fmla="*/ 201922 h 553677"/>
              <a:gd name="connsiteX11" fmla="*/ 96509 w 477472"/>
              <a:gd name="connsiteY11" fmla="*/ 206995 h 553677"/>
              <a:gd name="connsiteX12" fmla="*/ 96509 w 477472"/>
              <a:gd name="connsiteY12" fmla="*/ 237478 h 553677"/>
              <a:gd name="connsiteX13" fmla="*/ 101595 w 477472"/>
              <a:gd name="connsiteY13" fmla="*/ 242565 h 553677"/>
              <a:gd name="connsiteX14" fmla="*/ 218429 w 477472"/>
              <a:gd name="connsiteY14" fmla="*/ 242565 h 553677"/>
              <a:gd name="connsiteX15" fmla="*/ 223508 w 477472"/>
              <a:gd name="connsiteY15" fmla="*/ 237478 h 553677"/>
              <a:gd name="connsiteX16" fmla="*/ 223508 w 477472"/>
              <a:gd name="connsiteY16" fmla="*/ 206995 h 553677"/>
              <a:gd name="connsiteX17" fmla="*/ 218429 w 477472"/>
              <a:gd name="connsiteY17" fmla="*/ 201922 h 553677"/>
              <a:gd name="connsiteX18" fmla="*/ 218429 w 477472"/>
              <a:gd name="connsiteY18" fmla="*/ 201922 h 553677"/>
              <a:gd name="connsiteX19" fmla="*/ 187959 w 477472"/>
              <a:gd name="connsiteY19" fmla="*/ 492745 h 553677"/>
              <a:gd name="connsiteX20" fmla="*/ 45722 w 477472"/>
              <a:gd name="connsiteY20" fmla="*/ 492745 h 553677"/>
              <a:gd name="connsiteX21" fmla="*/ 45722 w 477472"/>
              <a:gd name="connsiteY21" fmla="*/ 45722 h 553677"/>
              <a:gd name="connsiteX22" fmla="*/ 401302 w 477472"/>
              <a:gd name="connsiteY22" fmla="*/ 45722 h 553677"/>
              <a:gd name="connsiteX23" fmla="*/ 401302 w 477472"/>
              <a:gd name="connsiteY23" fmla="*/ 248912 h 553677"/>
              <a:gd name="connsiteX24" fmla="*/ 406388 w 477472"/>
              <a:gd name="connsiteY24" fmla="*/ 253978 h 553677"/>
              <a:gd name="connsiteX25" fmla="*/ 441944 w 477472"/>
              <a:gd name="connsiteY25" fmla="*/ 253978 h 553677"/>
              <a:gd name="connsiteX26" fmla="*/ 447023 w 477472"/>
              <a:gd name="connsiteY26" fmla="*/ 248899 h 553677"/>
              <a:gd name="connsiteX27" fmla="*/ 447023 w 477472"/>
              <a:gd name="connsiteY27" fmla="*/ 20318 h 553677"/>
              <a:gd name="connsiteX28" fmla="*/ 426706 w 477472"/>
              <a:gd name="connsiteY28" fmla="*/ 0 h 553677"/>
              <a:gd name="connsiteX29" fmla="*/ 20318 w 477472"/>
              <a:gd name="connsiteY29" fmla="*/ 0 h 553677"/>
              <a:gd name="connsiteX30" fmla="*/ 0 w 477472"/>
              <a:gd name="connsiteY30" fmla="*/ 20304 h 553677"/>
              <a:gd name="connsiteX31" fmla="*/ 0 w 477472"/>
              <a:gd name="connsiteY31" fmla="*/ 518115 h 553677"/>
              <a:gd name="connsiteX32" fmla="*/ 20318 w 477472"/>
              <a:gd name="connsiteY32" fmla="*/ 538432 h 553677"/>
              <a:gd name="connsiteX33" fmla="*/ 187959 w 477472"/>
              <a:gd name="connsiteY33" fmla="*/ 538432 h 553677"/>
              <a:gd name="connsiteX34" fmla="*/ 193025 w 477472"/>
              <a:gd name="connsiteY34" fmla="*/ 533346 h 553677"/>
              <a:gd name="connsiteX35" fmla="*/ 193025 w 477472"/>
              <a:gd name="connsiteY35" fmla="*/ 497790 h 553677"/>
              <a:gd name="connsiteX36" fmla="*/ 187959 w 477472"/>
              <a:gd name="connsiteY36" fmla="*/ 492711 h 553677"/>
              <a:gd name="connsiteX37" fmla="*/ 187959 w 477472"/>
              <a:gd name="connsiteY37" fmla="*/ 492745 h 553677"/>
              <a:gd name="connsiteX38" fmla="*/ 467341 w 477472"/>
              <a:gd name="connsiteY38" fmla="*/ 436851 h 553677"/>
              <a:gd name="connsiteX39" fmla="*/ 375884 w 477472"/>
              <a:gd name="connsiteY39" fmla="*/ 436851 h 553677"/>
              <a:gd name="connsiteX40" fmla="*/ 375884 w 477472"/>
              <a:gd name="connsiteY40" fmla="*/ 413620 h 553677"/>
              <a:gd name="connsiteX41" fmla="*/ 426685 w 477472"/>
              <a:gd name="connsiteY41" fmla="*/ 345421 h 553677"/>
              <a:gd name="connsiteX42" fmla="*/ 405867 w 477472"/>
              <a:gd name="connsiteY42" fmla="*/ 295114 h 553677"/>
              <a:gd name="connsiteX43" fmla="*/ 355560 w 477472"/>
              <a:gd name="connsiteY43" fmla="*/ 274296 h 553677"/>
              <a:gd name="connsiteX44" fmla="*/ 305266 w 477472"/>
              <a:gd name="connsiteY44" fmla="*/ 295121 h 553677"/>
              <a:gd name="connsiteX45" fmla="*/ 284455 w 477472"/>
              <a:gd name="connsiteY45" fmla="*/ 345421 h 553677"/>
              <a:gd name="connsiteX46" fmla="*/ 335242 w 477472"/>
              <a:gd name="connsiteY46" fmla="*/ 413620 h 553677"/>
              <a:gd name="connsiteX47" fmla="*/ 335242 w 477472"/>
              <a:gd name="connsiteY47" fmla="*/ 436851 h 553677"/>
              <a:gd name="connsiteX48" fmla="*/ 243812 w 477472"/>
              <a:gd name="connsiteY48" fmla="*/ 436851 h 553677"/>
              <a:gd name="connsiteX49" fmla="*/ 233647 w 477472"/>
              <a:gd name="connsiteY49" fmla="*/ 447017 h 553677"/>
              <a:gd name="connsiteX50" fmla="*/ 233647 w 477472"/>
              <a:gd name="connsiteY50" fmla="*/ 543512 h 553677"/>
              <a:gd name="connsiteX51" fmla="*/ 243812 w 477472"/>
              <a:gd name="connsiteY51" fmla="*/ 553678 h 553677"/>
              <a:gd name="connsiteX52" fmla="*/ 467321 w 477472"/>
              <a:gd name="connsiteY52" fmla="*/ 553678 h 553677"/>
              <a:gd name="connsiteX53" fmla="*/ 477473 w 477472"/>
              <a:gd name="connsiteY53" fmla="*/ 543526 h 553677"/>
              <a:gd name="connsiteX54" fmla="*/ 477473 w 477472"/>
              <a:gd name="connsiteY54" fmla="*/ 447010 h 553677"/>
              <a:gd name="connsiteX55" fmla="*/ 467321 w 477472"/>
              <a:gd name="connsiteY55" fmla="*/ 436844 h 553677"/>
              <a:gd name="connsiteX56" fmla="*/ 467341 w 477472"/>
              <a:gd name="connsiteY56" fmla="*/ 436844 h 553677"/>
              <a:gd name="connsiteX57" fmla="*/ 323835 w 477472"/>
              <a:gd name="connsiteY57" fmla="*/ 345421 h 553677"/>
              <a:gd name="connsiteX58" fmla="*/ 339437 w 477472"/>
              <a:gd name="connsiteY58" fmla="*/ 317104 h 553677"/>
              <a:gd name="connsiteX59" fmla="*/ 371764 w 477472"/>
              <a:gd name="connsiteY59" fmla="*/ 317111 h 553677"/>
              <a:gd name="connsiteX60" fmla="*/ 387345 w 477472"/>
              <a:gd name="connsiteY60" fmla="*/ 345435 h 553677"/>
              <a:gd name="connsiteX61" fmla="*/ 355580 w 477472"/>
              <a:gd name="connsiteY61" fmla="*/ 376234 h 553677"/>
              <a:gd name="connsiteX62" fmla="*/ 323835 w 477472"/>
              <a:gd name="connsiteY62" fmla="*/ 345421 h 553677"/>
              <a:gd name="connsiteX63" fmla="*/ 323835 w 477472"/>
              <a:gd name="connsiteY63" fmla="*/ 345421 h 553677"/>
              <a:gd name="connsiteX64" fmla="*/ 438126 w 477472"/>
              <a:gd name="connsiteY64" fmla="*/ 514331 h 553677"/>
              <a:gd name="connsiteX65" fmla="*/ 273028 w 477472"/>
              <a:gd name="connsiteY65" fmla="*/ 514331 h 553677"/>
              <a:gd name="connsiteX66" fmla="*/ 273028 w 477472"/>
              <a:gd name="connsiteY66" fmla="*/ 476218 h 553677"/>
              <a:gd name="connsiteX67" fmla="*/ 438119 w 477472"/>
              <a:gd name="connsiteY67" fmla="*/ 476218 h 553677"/>
              <a:gd name="connsiteX68" fmla="*/ 438119 w 477472"/>
              <a:gd name="connsiteY68" fmla="*/ 514331 h 55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77472" h="553677">
                <a:moveTo>
                  <a:pt x="101595" y="110479"/>
                </a:moveTo>
                <a:cubicBezTo>
                  <a:pt x="98792" y="110486"/>
                  <a:pt x="96516" y="112755"/>
                  <a:pt x="96509" y="115559"/>
                </a:cubicBezTo>
                <a:lnTo>
                  <a:pt x="96509" y="146028"/>
                </a:lnTo>
                <a:cubicBezTo>
                  <a:pt x="96509" y="148839"/>
                  <a:pt x="98799" y="151108"/>
                  <a:pt x="101595" y="151108"/>
                </a:cubicBezTo>
                <a:lnTo>
                  <a:pt x="345421" y="151108"/>
                </a:lnTo>
                <a:cubicBezTo>
                  <a:pt x="348211" y="151108"/>
                  <a:pt x="350508" y="148832"/>
                  <a:pt x="350508" y="146028"/>
                </a:cubicBezTo>
                <a:lnTo>
                  <a:pt x="350508" y="115559"/>
                </a:lnTo>
                <a:cubicBezTo>
                  <a:pt x="350501" y="112755"/>
                  <a:pt x="348232" y="110486"/>
                  <a:pt x="345421" y="110479"/>
                </a:cubicBezTo>
                <a:lnTo>
                  <a:pt x="101595" y="110479"/>
                </a:lnTo>
                <a:close/>
                <a:moveTo>
                  <a:pt x="218429" y="201922"/>
                </a:moveTo>
                <a:lnTo>
                  <a:pt x="101595" y="201922"/>
                </a:lnTo>
                <a:cubicBezTo>
                  <a:pt x="98799" y="201929"/>
                  <a:pt x="96530" y="204191"/>
                  <a:pt x="96509" y="206995"/>
                </a:cubicBezTo>
                <a:lnTo>
                  <a:pt x="96509" y="237478"/>
                </a:lnTo>
                <a:cubicBezTo>
                  <a:pt x="96509" y="240275"/>
                  <a:pt x="98799" y="242565"/>
                  <a:pt x="101595" y="242565"/>
                </a:cubicBezTo>
                <a:lnTo>
                  <a:pt x="218429" y="242565"/>
                </a:lnTo>
                <a:cubicBezTo>
                  <a:pt x="221232" y="242565"/>
                  <a:pt x="223508" y="240275"/>
                  <a:pt x="223508" y="237478"/>
                </a:cubicBezTo>
                <a:lnTo>
                  <a:pt x="223508" y="206995"/>
                </a:lnTo>
                <a:cubicBezTo>
                  <a:pt x="223495" y="204191"/>
                  <a:pt x="221226" y="201929"/>
                  <a:pt x="218429" y="201922"/>
                </a:cubicBezTo>
                <a:lnTo>
                  <a:pt x="218429" y="201922"/>
                </a:lnTo>
                <a:close/>
                <a:moveTo>
                  <a:pt x="187959" y="492745"/>
                </a:moveTo>
                <a:lnTo>
                  <a:pt x="45722" y="492745"/>
                </a:lnTo>
                <a:lnTo>
                  <a:pt x="45722" y="45722"/>
                </a:lnTo>
                <a:lnTo>
                  <a:pt x="401302" y="45722"/>
                </a:lnTo>
                <a:lnTo>
                  <a:pt x="401302" y="248912"/>
                </a:lnTo>
                <a:cubicBezTo>
                  <a:pt x="401302" y="251688"/>
                  <a:pt x="403591" y="253978"/>
                  <a:pt x="406388" y="253978"/>
                </a:cubicBezTo>
                <a:lnTo>
                  <a:pt x="441944" y="253978"/>
                </a:lnTo>
                <a:cubicBezTo>
                  <a:pt x="444748" y="253978"/>
                  <a:pt x="447023" y="251688"/>
                  <a:pt x="447023" y="248899"/>
                </a:cubicBezTo>
                <a:lnTo>
                  <a:pt x="447023" y="20318"/>
                </a:lnTo>
                <a:cubicBezTo>
                  <a:pt x="447023" y="9089"/>
                  <a:pt x="437934" y="0"/>
                  <a:pt x="426706" y="0"/>
                </a:cubicBezTo>
                <a:lnTo>
                  <a:pt x="20318" y="0"/>
                </a:lnTo>
                <a:cubicBezTo>
                  <a:pt x="9089" y="0"/>
                  <a:pt x="0" y="9076"/>
                  <a:pt x="0" y="20304"/>
                </a:cubicBezTo>
                <a:lnTo>
                  <a:pt x="0" y="518115"/>
                </a:lnTo>
                <a:cubicBezTo>
                  <a:pt x="0" y="529350"/>
                  <a:pt x="9076" y="538432"/>
                  <a:pt x="20318" y="538432"/>
                </a:cubicBezTo>
                <a:lnTo>
                  <a:pt x="187959" y="538432"/>
                </a:lnTo>
                <a:cubicBezTo>
                  <a:pt x="190749" y="538432"/>
                  <a:pt x="193025" y="536143"/>
                  <a:pt x="193025" y="533346"/>
                </a:cubicBezTo>
                <a:lnTo>
                  <a:pt x="193025" y="497790"/>
                </a:lnTo>
                <a:cubicBezTo>
                  <a:pt x="193018" y="494993"/>
                  <a:pt x="190756" y="492725"/>
                  <a:pt x="187959" y="492711"/>
                </a:cubicBezTo>
                <a:lnTo>
                  <a:pt x="187959" y="492745"/>
                </a:lnTo>
                <a:close/>
                <a:moveTo>
                  <a:pt x="467341" y="436851"/>
                </a:moveTo>
                <a:lnTo>
                  <a:pt x="375884" y="436851"/>
                </a:lnTo>
                <a:lnTo>
                  <a:pt x="375884" y="413620"/>
                </a:lnTo>
                <a:cubicBezTo>
                  <a:pt x="406038" y="404626"/>
                  <a:pt x="426706" y="376892"/>
                  <a:pt x="426685" y="345421"/>
                </a:cubicBezTo>
                <a:cubicBezTo>
                  <a:pt x="426699" y="326557"/>
                  <a:pt x="419207" y="308460"/>
                  <a:pt x="405867" y="295114"/>
                </a:cubicBezTo>
                <a:cubicBezTo>
                  <a:pt x="392528" y="281774"/>
                  <a:pt x="374431" y="274282"/>
                  <a:pt x="355560" y="274296"/>
                </a:cubicBezTo>
                <a:cubicBezTo>
                  <a:pt x="336695" y="274289"/>
                  <a:pt x="318605" y="281781"/>
                  <a:pt x="305266" y="295121"/>
                </a:cubicBezTo>
                <a:cubicBezTo>
                  <a:pt x="291926" y="308460"/>
                  <a:pt x="284441" y="326557"/>
                  <a:pt x="284455" y="345421"/>
                </a:cubicBezTo>
                <a:cubicBezTo>
                  <a:pt x="284455" y="376878"/>
                  <a:pt x="305108" y="404606"/>
                  <a:pt x="335242" y="413620"/>
                </a:cubicBezTo>
                <a:lnTo>
                  <a:pt x="335242" y="436851"/>
                </a:lnTo>
                <a:lnTo>
                  <a:pt x="243812" y="436851"/>
                </a:lnTo>
                <a:cubicBezTo>
                  <a:pt x="238205" y="436865"/>
                  <a:pt x="233660" y="441409"/>
                  <a:pt x="233647" y="447017"/>
                </a:cubicBezTo>
                <a:lnTo>
                  <a:pt x="233647" y="543512"/>
                </a:lnTo>
                <a:cubicBezTo>
                  <a:pt x="233647" y="549112"/>
                  <a:pt x="238226" y="553678"/>
                  <a:pt x="243812" y="553678"/>
                </a:cubicBezTo>
                <a:lnTo>
                  <a:pt x="467321" y="553678"/>
                </a:lnTo>
                <a:cubicBezTo>
                  <a:pt x="472914" y="553650"/>
                  <a:pt x="477452" y="549126"/>
                  <a:pt x="477473" y="543526"/>
                </a:cubicBezTo>
                <a:lnTo>
                  <a:pt x="477473" y="447010"/>
                </a:lnTo>
                <a:cubicBezTo>
                  <a:pt x="477459" y="441409"/>
                  <a:pt x="472921" y="436865"/>
                  <a:pt x="467321" y="436844"/>
                </a:cubicBezTo>
                <a:lnTo>
                  <a:pt x="467341" y="436844"/>
                </a:lnTo>
                <a:close/>
                <a:moveTo>
                  <a:pt x="323835" y="345421"/>
                </a:moveTo>
                <a:cubicBezTo>
                  <a:pt x="323486" y="333844"/>
                  <a:pt x="329463" y="322992"/>
                  <a:pt x="339437" y="317104"/>
                </a:cubicBezTo>
                <a:cubicBezTo>
                  <a:pt x="349411" y="311216"/>
                  <a:pt x="361797" y="311216"/>
                  <a:pt x="371764" y="317111"/>
                </a:cubicBezTo>
                <a:cubicBezTo>
                  <a:pt x="381731" y="323006"/>
                  <a:pt x="387702" y="333857"/>
                  <a:pt x="387345" y="345435"/>
                </a:cubicBezTo>
                <a:cubicBezTo>
                  <a:pt x="386818" y="362593"/>
                  <a:pt x="372751" y="376234"/>
                  <a:pt x="355580" y="376234"/>
                </a:cubicBezTo>
                <a:cubicBezTo>
                  <a:pt x="338416" y="376227"/>
                  <a:pt x="324356" y="362586"/>
                  <a:pt x="323835" y="345421"/>
                </a:cubicBezTo>
                <a:lnTo>
                  <a:pt x="323835" y="345421"/>
                </a:lnTo>
                <a:close/>
                <a:moveTo>
                  <a:pt x="438126" y="514331"/>
                </a:moveTo>
                <a:lnTo>
                  <a:pt x="273028" y="514331"/>
                </a:lnTo>
                <a:lnTo>
                  <a:pt x="273028" y="476218"/>
                </a:lnTo>
                <a:lnTo>
                  <a:pt x="438119" y="476218"/>
                </a:lnTo>
                <a:lnTo>
                  <a:pt x="438119" y="514331"/>
                </a:lnTo>
                <a:close/>
              </a:path>
            </a:pathLst>
          </a:custGeom>
          <a:solidFill>
            <a:srgbClr val="FFFFFF"/>
          </a:solidFill>
          <a:ln w="683" cap="flat">
            <a:noFill/>
            <a:prstDash val="solid"/>
            <a:miter/>
          </a:ln>
        </p:spPr>
        <p:txBody>
          <a:bodyPr rtlCol="0" anchor="ctr"/>
          <a:lstStyle/>
          <a:p>
            <a:endParaRPr lang="zh-CN" altLang="en-US" dirty="0">
              <a:cs typeface="+mn-ea"/>
              <a:sym typeface="+mn-lt"/>
            </a:endParaRPr>
          </a:p>
        </p:txBody>
      </p:sp>
      <p:grpSp>
        <p:nvGrpSpPr>
          <p:cNvPr id="28" name="组合 27">
            <a:extLst>
              <a:ext uri="{FF2B5EF4-FFF2-40B4-BE49-F238E27FC236}">
                <a16:creationId xmlns:a16="http://schemas.microsoft.com/office/drawing/2014/main" id="{B767067B-BECB-41B6-7486-9C3787562D07}"/>
              </a:ext>
            </a:extLst>
          </p:cNvPr>
          <p:cNvGrpSpPr/>
          <p:nvPr/>
        </p:nvGrpSpPr>
        <p:grpSpPr>
          <a:xfrm>
            <a:off x="3565021" y="2283473"/>
            <a:ext cx="2434080" cy="2434076"/>
            <a:chOff x="3462383" y="3726373"/>
            <a:chExt cx="1087120" cy="1087118"/>
          </a:xfrm>
        </p:grpSpPr>
        <p:sp>
          <p:nvSpPr>
            <p:cNvPr id="29" name="椭圆 1">
              <a:extLst>
                <a:ext uri="{FF2B5EF4-FFF2-40B4-BE49-F238E27FC236}">
                  <a16:creationId xmlns:a16="http://schemas.microsoft.com/office/drawing/2014/main" id="{1091511E-E1F3-2608-4C5D-6792B7814C6E}"/>
                </a:ext>
              </a:extLst>
            </p:cNvPr>
            <p:cNvSpPr/>
            <p:nvPr/>
          </p:nvSpPr>
          <p:spPr>
            <a:xfrm>
              <a:off x="3462383" y="3726373"/>
              <a:ext cx="1087120" cy="1087118"/>
            </a:xfrm>
            <a:custGeom>
              <a:avLst/>
              <a:gdLst>
                <a:gd name="connsiteX0" fmla="*/ 0 w 2471598"/>
                <a:gd name="connsiteY0" fmla="*/ 1235798 h 2471596"/>
                <a:gd name="connsiteX1" fmla="*/ 1235799 w 2471598"/>
                <a:gd name="connsiteY1" fmla="*/ 0 h 2471596"/>
                <a:gd name="connsiteX2" fmla="*/ 2471598 w 2471598"/>
                <a:gd name="connsiteY2" fmla="*/ 1235798 h 2471596"/>
                <a:gd name="connsiteX3" fmla="*/ 1235799 w 2471598"/>
                <a:gd name="connsiteY3" fmla="*/ 2471596 h 2471596"/>
                <a:gd name="connsiteX4" fmla="*/ 0 w 2471598"/>
                <a:gd name="connsiteY4" fmla="*/ 1235798 h 2471596"/>
                <a:gd name="connsiteX0" fmla="*/ 4860202 w 7331800"/>
                <a:gd name="connsiteY0" fmla="*/ 3896449 h 5132247"/>
                <a:gd name="connsiteX1" fmla="*/ 0 w 7331800"/>
                <a:gd name="connsiteY1" fmla="*/ 0 h 5132247"/>
                <a:gd name="connsiteX2" fmla="*/ 6096001 w 7331800"/>
                <a:gd name="connsiteY2" fmla="*/ 2660651 h 5132247"/>
                <a:gd name="connsiteX3" fmla="*/ 7331800 w 7331800"/>
                <a:gd name="connsiteY3" fmla="*/ 3896449 h 5132247"/>
                <a:gd name="connsiteX4" fmla="*/ 6096001 w 7331800"/>
                <a:gd name="connsiteY4" fmla="*/ 5132247 h 5132247"/>
                <a:gd name="connsiteX5" fmla="*/ 4860202 w 7331800"/>
                <a:gd name="connsiteY5" fmla="*/ 3896449 h 5132247"/>
                <a:gd name="connsiteX0" fmla="*/ 0 w 2471598"/>
                <a:gd name="connsiteY0" fmla="*/ 1235798 h 2471596"/>
                <a:gd name="connsiteX1" fmla="*/ 1235799 w 2471598"/>
                <a:gd name="connsiteY1" fmla="*/ 0 h 2471596"/>
                <a:gd name="connsiteX2" fmla="*/ 2471598 w 2471598"/>
                <a:gd name="connsiteY2" fmla="*/ 1235798 h 2471596"/>
                <a:gd name="connsiteX3" fmla="*/ 1235799 w 2471598"/>
                <a:gd name="connsiteY3" fmla="*/ 2471596 h 2471596"/>
                <a:gd name="connsiteX4" fmla="*/ 0 w 2471598"/>
                <a:gd name="connsiteY4" fmla="*/ 1235798 h 247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598" h="2471596">
                  <a:moveTo>
                    <a:pt x="0" y="1235798"/>
                  </a:moveTo>
                  <a:cubicBezTo>
                    <a:pt x="0" y="553286"/>
                    <a:pt x="553286" y="0"/>
                    <a:pt x="1235799" y="0"/>
                  </a:cubicBezTo>
                  <a:cubicBezTo>
                    <a:pt x="1918312" y="0"/>
                    <a:pt x="2471598" y="553286"/>
                    <a:pt x="2471598" y="1235798"/>
                  </a:cubicBezTo>
                  <a:cubicBezTo>
                    <a:pt x="2471598" y="1918310"/>
                    <a:pt x="1918312" y="2471596"/>
                    <a:pt x="1235799" y="2471596"/>
                  </a:cubicBezTo>
                  <a:cubicBezTo>
                    <a:pt x="553286" y="2471596"/>
                    <a:pt x="0" y="1918310"/>
                    <a:pt x="0" y="1235798"/>
                  </a:cubicBezTo>
                  <a:close/>
                </a:path>
              </a:pathLst>
            </a:custGeom>
            <a:noFill/>
            <a:ln w="3175">
              <a:solidFill>
                <a:srgbClr val="AE002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椭圆 1">
              <a:extLst>
                <a:ext uri="{FF2B5EF4-FFF2-40B4-BE49-F238E27FC236}">
                  <a16:creationId xmlns:a16="http://schemas.microsoft.com/office/drawing/2014/main" id="{9417FC86-42A6-E18E-7B86-9B0EC98C5CF1}"/>
                </a:ext>
              </a:extLst>
            </p:cNvPr>
            <p:cNvSpPr/>
            <p:nvPr/>
          </p:nvSpPr>
          <p:spPr>
            <a:xfrm>
              <a:off x="3496655" y="3760645"/>
              <a:ext cx="1018576" cy="1018574"/>
            </a:xfrm>
            <a:custGeom>
              <a:avLst/>
              <a:gdLst>
                <a:gd name="connsiteX0" fmla="*/ 0 w 2471598"/>
                <a:gd name="connsiteY0" fmla="*/ 1235798 h 2471596"/>
                <a:gd name="connsiteX1" fmla="*/ 1235799 w 2471598"/>
                <a:gd name="connsiteY1" fmla="*/ 0 h 2471596"/>
                <a:gd name="connsiteX2" fmla="*/ 2471598 w 2471598"/>
                <a:gd name="connsiteY2" fmla="*/ 1235798 h 2471596"/>
                <a:gd name="connsiteX3" fmla="*/ 1235799 w 2471598"/>
                <a:gd name="connsiteY3" fmla="*/ 2471596 h 2471596"/>
                <a:gd name="connsiteX4" fmla="*/ 0 w 2471598"/>
                <a:gd name="connsiteY4" fmla="*/ 1235798 h 2471596"/>
                <a:gd name="connsiteX0" fmla="*/ 4860202 w 7331800"/>
                <a:gd name="connsiteY0" fmla="*/ 3896449 h 5132247"/>
                <a:gd name="connsiteX1" fmla="*/ 0 w 7331800"/>
                <a:gd name="connsiteY1" fmla="*/ 0 h 5132247"/>
                <a:gd name="connsiteX2" fmla="*/ 6096001 w 7331800"/>
                <a:gd name="connsiteY2" fmla="*/ 2660651 h 5132247"/>
                <a:gd name="connsiteX3" fmla="*/ 7331800 w 7331800"/>
                <a:gd name="connsiteY3" fmla="*/ 3896449 h 5132247"/>
                <a:gd name="connsiteX4" fmla="*/ 6096001 w 7331800"/>
                <a:gd name="connsiteY4" fmla="*/ 5132247 h 5132247"/>
                <a:gd name="connsiteX5" fmla="*/ 4860202 w 7331800"/>
                <a:gd name="connsiteY5" fmla="*/ 3896449 h 5132247"/>
                <a:gd name="connsiteX0" fmla="*/ 0 w 2471598"/>
                <a:gd name="connsiteY0" fmla="*/ 1235798 h 2471596"/>
                <a:gd name="connsiteX1" fmla="*/ 1235799 w 2471598"/>
                <a:gd name="connsiteY1" fmla="*/ 0 h 2471596"/>
                <a:gd name="connsiteX2" fmla="*/ 2471598 w 2471598"/>
                <a:gd name="connsiteY2" fmla="*/ 1235798 h 2471596"/>
                <a:gd name="connsiteX3" fmla="*/ 1235799 w 2471598"/>
                <a:gd name="connsiteY3" fmla="*/ 2471596 h 2471596"/>
                <a:gd name="connsiteX4" fmla="*/ 0 w 2471598"/>
                <a:gd name="connsiteY4" fmla="*/ 1235798 h 247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598" h="2471596">
                  <a:moveTo>
                    <a:pt x="0" y="1235798"/>
                  </a:moveTo>
                  <a:cubicBezTo>
                    <a:pt x="0" y="553286"/>
                    <a:pt x="553286" y="0"/>
                    <a:pt x="1235799" y="0"/>
                  </a:cubicBezTo>
                  <a:cubicBezTo>
                    <a:pt x="1918312" y="0"/>
                    <a:pt x="2471598" y="553286"/>
                    <a:pt x="2471598" y="1235798"/>
                  </a:cubicBezTo>
                  <a:cubicBezTo>
                    <a:pt x="2471598" y="1918310"/>
                    <a:pt x="1918312" y="2471596"/>
                    <a:pt x="1235799" y="2471596"/>
                  </a:cubicBezTo>
                  <a:cubicBezTo>
                    <a:pt x="553286" y="2471596"/>
                    <a:pt x="0" y="1918310"/>
                    <a:pt x="0" y="1235798"/>
                  </a:cubicBezTo>
                  <a:close/>
                </a:path>
              </a:pathLst>
            </a:custGeom>
            <a:noFill/>
            <a:ln w="6350">
              <a:solidFill>
                <a:schemeClr val="accent4">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1" name="椭圆 1">
              <a:extLst>
                <a:ext uri="{FF2B5EF4-FFF2-40B4-BE49-F238E27FC236}">
                  <a16:creationId xmlns:a16="http://schemas.microsoft.com/office/drawing/2014/main" id="{A9546162-DA26-7553-D019-D47DF7C24DE3}"/>
                </a:ext>
              </a:extLst>
            </p:cNvPr>
            <p:cNvSpPr/>
            <p:nvPr/>
          </p:nvSpPr>
          <p:spPr>
            <a:xfrm>
              <a:off x="3533411" y="3797401"/>
              <a:ext cx="945065" cy="945062"/>
            </a:xfrm>
            <a:custGeom>
              <a:avLst/>
              <a:gdLst>
                <a:gd name="connsiteX0" fmla="*/ 0 w 2471598"/>
                <a:gd name="connsiteY0" fmla="*/ 1235798 h 2471596"/>
                <a:gd name="connsiteX1" fmla="*/ 1235799 w 2471598"/>
                <a:gd name="connsiteY1" fmla="*/ 0 h 2471596"/>
                <a:gd name="connsiteX2" fmla="*/ 2471598 w 2471598"/>
                <a:gd name="connsiteY2" fmla="*/ 1235798 h 2471596"/>
                <a:gd name="connsiteX3" fmla="*/ 1235799 w 2471598"/>
                <a:gd name="connsiteY3" fmla="*/ 2471596 h 2471596"/>
                <a:gd name="connsiteX4" fmla="*/ 0 w 2471598"/>
                <a:gd name="connsiteY4" fmla="*/ 1235798 h 2471596"/>
                <a:gd name="connsiteX0" fmla="*/ 4860202 w 7331800"/>
                <a:gd name="connsiteY0" fmla="*/ 3896449 h 5132247"/>
                <a:gd name="connsiteX1" fmla="*/ 0 w 7331800"/>
                <a:gd name="connsiteY1" fmla="*/ 0 h 5132247"/>
                <a:gd name="connsiteX2" fmla="*/ 6096001 w 7331800"/>
                <a:gd name="connsiteY2" fmla="*/ 2660651 h 5132247"/>
                <a:gd name="connsiteX3" fmla="*/ 7331800 w 7331800"/>
                <a:gd name="connsiteY3" fmla="*/ 3896449 h 5132247"/>
                <a:gd name="connsiteX4" fmla="*/ 6096001 w 7331800"/>
                <a:gd name="connsiteY4" fmla="*/ 5132247 h 5132247"/>
                <a:gd name="connsiteX5" fmla="*/ 4860202 w 7331800"/>
                <a:gd name="connsiteY5" fmla="*/ 3896449 h 5132247"/>
                <a:gd name="connsiteX0" fmla="*/ 0 w 2471598"/>
                <a:gd name="connsiteY0" fmla="*/ 1235798 h 2471596"/>
                <a:gd name="connsiteX1" fmla="*/ 1235799 w 2471598"/>
                <a:gd name="connsiteY1" fmla="*/ 0 h 2471596"/>
                <a:gd name="connsiteX2" fmla="*/ 2471598 w 2471598"/>
                <a:gd name="connsiteY2" fmla="*/ 1235798 h 2471596"/>
                <a:gd name="connsiteX3" fmla="*/ 1235799 w 2471598"/>
                <a:gd name="connsiteY3" fmla="*/ 2471596 h 2471596"/>
                <a:gd name="connsiteX4" fmla="*/ 0 w 2471598"/>
                <a:gd name="connsiteY4" fmla="*/ 1235798 h 247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598" h="2471596">
                  <a:moveTo>
                    <a:pt x="0" y="1235798"/>
                  </a:moveTo>
                  <a:cubicBezTo>
                    <a:pt x="0" y="553286"/>
                    <a:pt x="553286" y="0"/>
                    <a:pt x="1235799" y="0"/>
                  </a:cubicBezTo>
                  <a:cubicBezTo>
                    <a:pt x="1918312" y="0"/>
                    <a:pt x="2471598" y="553286"/>
                    <a:pt x="2471598" y="1235798"/>
                  </a:cubicBezTo>
                  <a:cubicBezTo>
                    <a:pt x="2471598" y="1918310"/>
                    <a:pt x="1918312" y="2471596"/>
                    <a:pt x="1235799" y="2471596"/>
                  </a:cubicBezTo>
                  <a:cubicBezTo>
                    <a:pt x="553286" y="2471596"/>
                    <a:pt x="0" y="1918310"/>
                    <a:pt x="0" y="1235798"/>
                  </a:cubicBezTo>
                  <a:close/>
                </a:path>
              </a:pathLst>
            </a:custGeom>
            <a:noFill/>
            <a:ln w="9525">
              <a:solidFill>
                <a:schemeClr val="accent4">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5" name="组合 14">
            <a:extLst>
              <a:ext uri="{FF2B5EF4-FFF2-40B4-BE49-F238E27FC236}">
                <a16:creationId xmlns:a16="http://schemas.microsoft.com/office/drawing/2014/main" id="{E670F95B-3029-9265-556A-D9C7CCB1B187}"/>
              </a:ext>
            </a:extLst>
          </p:cNvPr>
          <p:cNvGrpSpPr/>
          <p:nvPr/>
        </p:nvGrpSpPr>
        <p:grpSpPr>
          <a:xfrm flipH="1">
            <a:off x="3411943" y="2414038"/>
            <a:ext cx="603465" cy="2126527"/>
            <a:chOff x="2188688" y="2977292"/>
            <a:chExt cx="603465" cy="2126527"/>
          </a:xfrm>
        </p:grpSpPr>
        <p:sp>
          <p:nvSpPr>
            <p:cNvPr id="22" name="椭圆 21">
              <a:extLst>
                <a:ext uri="{FF2B5EF4-FFF2-40B4-BE49-F238E27FC236}">
                  <a16:creationId xmlns:a16="http://schemas.microsoft.com/office/drawing/2014/main" id="{EFBFF39C-B82E-8612-D241-88B916E19889}"/>
                </a:ext>
              </a:extLst>
            </p:cNvPr>
            <p:cNvSpPr/>
            <p:nvPr/>
          </p:nvSpPr>
          <p:spPr>
            <a:xfrm>
              <a:off x="2188688" y="2977292"/>
              <a:ext cx="137408" cy="137408"/>
            </a:xfrm>
            <a:prstGeom prst="ellipse">
              <a:avLst/>
            </a:prstGeom>
            <a:gradFill flip="none" rotWithShape="1">
              <a:gsLst>
                <a:gs pos="100000">
                  <a:schemeClr val="accent1"/>
                </a:gs>
                <a:gs pos="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椭圆 22">
              <a:extLst>
                <a:ext uri="{FF2B5EF4-FFF2-40B4-BE49-F238E27FC236}">
                  <a16:creationId xmlns:a16="http://schemas.microsoft.com/office/drawing/2014/main" id="{4C28CD49-1517-0F15-54DE-F4F00B8B4069}"/>
                </a:ext>
              </a:extLst>
            </p:cNvPr>
            <p:cNvSpPr/>
            <p:nvPr/>
          </p:nvSpPr>
          <p:spPr>
            <a:xfrm>
              <a:off x="2654745" y="3939292"/>
              <a:ext cx="137408" cy="137408"/>
            </a:xfrm>
            <a:prstGeom prst="ellipse">
              <a:avLst/>
            </a:prstGeom>
            <a:gradFill flip="none" rotWithShape="1">
              <a:gsLst>
                <a:gs pos="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4" name="椭圆 23">
              <a:extLst>
                <a:ext uri="{FF2B5EF4-FFF2-40B4-BE49-F238E27FC236}">
                  <a16:creationId xmlns:a16="http://schemas.microsoft.com/office/drawing/2014/main" id="{919A0960-0C9F-5F7E-C0E3-D8AA6157F6A6}"/>
                </a:ext>
              </a:extLst>
            </p:cNvPr>
            <p:cNvSpPr/>
            <p:nvPr/>
          </p:nvSpPr>
          <p:spPr>
            <a:xfrm>
              <a:off x="2231837" y="4966411"/>
              <a:ext cx="137408" cy="137408"/>
            </a:xfrm>
            <a:prstGeom prst="ellipse">
              <a:avLst/>
            </a:prstGeom>
            <a:gradFill flip="none" rotWithShape="1">
              <a:gsLst>
                <a:gs pos="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16" name="文本框 15">
            <a:extLst>
              <a:ext uri="{FF2B5EF4-FFF2-40B4-BE49-F238E27FC236}">
                <a16:creationId xmlns:a16="http://schemas.microsoft.com/office/drawing/2014/main" id="{C6AC64C9-E488-A40A-FD31-686EC9A8306C}"/>
              </a:ext>
            </a:extLst>
          </p:cNvPr>
          <p:cNvSpPr txBox="1"/>
          <p:nvPr/>
        </p:nvSpPr>
        <p:spPr>
          <a:xfrm>
            <a:off x="1654135" y="1696736"/>
            <a:ext cx="2047481" cy="461665"/>
          </a:xfrm>
          <a:prstGeom prst="rect">
            <a:avLst/>
          </a:prstGeom>
          <a:noFill/>
        </p:spPr>
        <p:txBody>
          <a:bodyPr wrap="square" rtlCol="0">
            <a:noAutofit/>
          </a:bodyPr>
          <a:lstStyle/>
          <a:p>
            <a:pPr algn="r"/>
            <a:r>
              <a:rPr lang="zh-CN" altLang="en-US" sz="2000" dirty="0">
                <a:solidFill>
                  <a:schemeClr val="accent1"/>
                </a:solidFill>
                <a:cs typeface="+mn-ea"/>
                <a:sym typeface="+mn-lt"/>
              </a:rPr>
              <a:t>不受场地限制</a:t>
            </a:r>
            <a:endParaRPr lang="zh-CN" altLang="en-US" sz="2000" b="1" dirty="0">
              <a:solidFill>
                <a:schemeClr val="accent1"/>
              </a:solidFill>
              <a:cs typeface="+mn-ea"/>
              <a:sym typeface="+mn-lt"/>
            </a:endParaRPr>
          </a:p>
        </p:txBody>
      </p:sp>
      <p:sp>
        <p:nvSpPr>
          <p:cNvPr id="17" name="文本框 16">
            <a:extLst>
              <a:ext uri="{FF2B5EF4-FFF2-40B4-BE49-F238E27FC236}">
                <a16:creationId xmlns:a16="http://schemas.microsoft.com/office/drawing/2014/main" id="{A5DB89D8-368F-6718-1717-6AB1831ECF8C}"/>
              </a:ext>
            </a:extLst>
          </p:cNvPr>
          <p:cNvSpPr txBox="1"/>
          <p:nvPr/>
        </p:nvSpPr>
        <p:spPr>
          <a:xfrm>
            <a:off x="1293067" y="2073149"/>
            <a:ext cx="2389635" cy="884986"/>
          </a:xfrm>
          <a:prstGeom prst="rect">
            <a:avLst/>
          </a:prstGeom>
          <a:noFill/>
        </p:spPr>
        <p:txBody>
          <a:bodyPr wrap="square" rtlCol="0">
            <a:noAutofit/>
          </a:bodyPr>
          <a:lstStyle/>
          <a:p>
            <a:pPr algn="r">
              <a:lnSpc>
                <a:spcPct val="125000"/>
              </a:lnSpc>
            </a:pPr>
            <a:r>
              <a:rPr lang="zh-CN" altLang="en-US" sz="1400" dirty="0">
                <a:solidFill>
                  <a:schemeClr val="bg1">
                    <a:lumMod val="50000"/>
                  </a:schemeClr>
                </a:solidFill>
                <a:cs typeface="+mn-ea"/>
                <a:sym typeface="+mn-lt"/>
              </a:rPr>
              <a:t>线上健身不受场地限制，在家即可锻炼，在不方便出门的时候也不耽误健身</a:t>
            </a:r>
            <a:endParaRPr lang="en-US" altLang="zh-CN" sz="1400" dirty="0">
              <a:solidFill>
                <a:schemeClr val="bg1">
                  <a:lumMod val="50000"/>
                </a:schemeClr>
              </a:solidFill>
              <a:cs typeface="+mn-ea"/>
              <a:sym typeface="+mn-lt"/>
            </a:endParaRPr>
          </a:p>
        </p:txBody>
      </p:sp>
      <p:sp>
        <p:nvSpPr>
          <p:cNvPr id="40" name="椭圆 39">
            <a:extLst>
              <a:ext uri="{FF2B5EF4-FFF2-40B4-BE49-F238E27FC236}">
                <a16:creationId xmlns:a16="http://schemas.microsoft.com/office/drawing/2014/main" id="{F4004688-9943-D659-B043-E863D4DCD513}"/>
              </a:ext>
            </a:extLst>
          </p:cNvPr>
          <p:cNvSpPr/>
          <p:nvPr/>
        </p:nvSpPr>
        <p:spPr>
          <a:xfrm>
            <a:off x="7785512" y="523655"/>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椭圆 40">
            <a:extLst>
              <a:ext uri="{FF2B5EF4-FFF2-40B4-BE49-F238E27FC236}">
                <a16:creationId xmlns:a16="http://schemas.microsoft.com/office/drawing/2014/main" id="{2B5B4BCF-6288-2342-8F49-82D18286D653}"/>
              </a:ext>
            </a:extLst>
          </p:cNvPr>
          <p:cNvSpPr/>
          <p:nvPr/>
        </p:nvSpPr>
        <p:spPr>
          <a:xfrm>
            <a:off x="7829000" y="568704"/>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文本框 41">
            <a:extLst>
              <a:ext uri="{FF2B5EF4-FFF2-40B4-BE49-F238E27FC236}">
                <a16:creationId xmlns:a16="http://schemas.microsoft.com/office/drawing/2014/main" id="{B75F9FF3-D890-931E-3BD3-45A2392BB0AA}"/>
              </a:ext>
            </a:extLst>
          </p:cNvPr>
          <p:cNvSpPr txBox="1"/>
          <p:nvPr/>
        </p:nvSpPr>
        <p:spPr>
          <a:xfrm>
            <a:off x="3777229" y="450603"/>
            <a:ext cx="4288353" cy="584775"/>
          </a:xfrm>
          <a:prstGeom prst="rect">
            <a:avLst/>
          </a:prstGeom>
          <a:noFill/>
        </p:spPr>
        <p:txBody>
          <a:bodyPr wrap="none" rtlCol="0">
            <a:noAutofit/>
          </a:bodyPr>
          <a:lstStyle/>
          <a:p>
            <a:r>
              <a:rPr lang="zh-CN" altLang="en-US" sz="3200" dirty="0">
                <a:cs typeface="+mn-ea"/>
                <a:sym typeface="+mn-lt"/>
              </a:rPr>
              <a:t>线上健身的优势和劣势</a:t>
            </a:r>
          </a:p>
        </p:txBody>
      </p:sp>
      <p:sp>
        <p:nvSpPr>
          <p:cNvPr id="43" name="文本框 42">
            <a:extLst>
              <a:ext uri="{FF2B5EF4-FFF2-40B4-BE49-F238E27FC236}">
                <a16:creationId xmlns:a16="http://schemas.microsoft.com/office/drawing/2014/main" id="{E0D977C0-0C51-0F18-F6FD-CE63E3DB4660}"/>
              </a:ext>
            </a:extLst>
          </p:cNvPr>
          <p:cNvSpPr txBox="1"/>
          <p:nvPr/>
        </p:nvSpPr>
        <p:spPr>
          <a:xfrm>
            <a:off x="1168871" y="3078170"/>
            <a:ext cx="2047481" cy="461665"/>
          </a:xfrm>
          <a:prstGeom prst="rect">
            <a:avLst/>
          </a:prstGeom>
          <a:noFill/>
        </p:spPr>
        <p:txBody>
          <a:bodyPr wrap="square" rtlCol="0">
            <a:noAutofit/>
          </a:bodyPr>
          <a:lstStyle/>
          <a:p>
            <a:pPr algn="r"/>
            <a:r>
              <a:rPr lang="zh-CN" altLang="en-US" sz="2000" dirty="0">
                <a:solidFill>
                  <a:schemeClr val="accent1"/>
                </a:solidFill>
                <a:cs typeface="+mn-ea"/>
                <a:sym typeface="+mn-lt"/>
              </a:rPr>
              <a:t>不受场地限制</a:t>
            </a:r>
            <a:endParaRPr lang="zh-CN" altLang="en-US" sz="2000" b="1" dirty="0">
              <a:solidFill>
                <a:schemeClr val="accent1"/>
              </a:solidFill>
              <a:cs typeface="+mn-ea"/>
              <a:sym typeface="+mn-lt"/>
            </a:endParaRPr>
          </a:p>
        </p:txBody>
      </p:sp>
      <p:sp>
        <p:nvSpPr>
          <p:cNvPr id="44" name="文本框 43">
            <a:extLst>
              <a:ext uri="{FF2B5EF4-FFF2-40B4-BE49-F238E27FC236}">
                <a16:creationId xmlns:a16="http://schemas.microsoft.com/office/drawing/2014/main" id="{6F9656DD-12BC-5D2B-B935-F9B98EB3EE63}"/>
              </a:ext>
            </a:extLst>
          </p:cNvPr>
          <p:cNvSpPr txBox="1"/>
          <p:nvPr/>
        </p:nvSpPr>
        <p:spPr>
          <a:xfrm>
            <a:off x="803275" y="3499319"/>
            <a:ext cx="2389635" cy="884986"/>
          </a:xfrm>
          <a:prstGeom prst="rect">
            <a:avLst/>
          </a:prstGeom>
          <a:noFill/>
        </p:spPr>
        <p:txBody>
          <a:bodyPr wrap="square" rtlCol="0">
            <a:noAutofit/>
          </a:bodyPr>
          <a:lstStyle/>
          <a:p>
            <a:pPr algn="r">
              <a:lnSpc>
                <a:spcPct val="125000"/>
              </a:lnSpc>
            </a:pPr>
            <a:r>
              <a:rPr lang="zh-CN" altLang="en-US" sz="1400" dirty="0">
                <a:solidFill>
                  <a:schemeClr val="bg1">
                    <a:lumMod val="50000"/>
                  </a:schemeClr>
                </a:solidFill>
                <a:cs typeface="+mn-ea"/>
                <a:sym typeface="+mn-lt"/>
              </a:rPr>
              <a:t>线上健身不受场地限制，在家即可锻炼，在不方便出门的时候也不耽误健身</a:t>
            </a:r>
            <a:endParaRPr lang="en-US" altLang="zh-CN" sz="1400" dirty="0">
              <a:solidFill>
                <a:schemeClr val="bg1">
                  <a:lumMod val="50000"/>
                </a:schemeClr>
              </a:solidFill>
              <a:cs typeface="+mn-ea"/>
              <a:sym typeface="+mn-lt"/>
            </a:endParaRPr>
          </a:p>
        </p:txBody>
      </p:sp>
      <p:sp>
        <p:nvSpPr>
          <p:cNvPr id="45" name="文本框 44">
            <a:extLst>
              <a:ext uri="{FF2B5EF4-FFF2-40B4-BE49-F238E27FC236}">
                <a16:creationId xmlns:a16="http://schemas.microsoft.com/office/drawing/2014/main" id="{4D421205-7B0E-3273-79CF-8D6EF9D3F351}"/>
              </a:ext>
            </a:extLst>
          </p:cNvPr>
          <p:cNvSpPr txBox="1"/>
          <p:nvPr/>
        </p:nvSpPr>
        <p:spPr>
          <a:xfrm>
            <a:off x="1677808" y="4494913"/>
            <a:ext cx="2047481" cy="461665"/>
          </a:xfrm>
          <a:prstGeom prst="rect">
            <a:avLst/>
          </a:prstGeom>
          <a:noFill/>
        </p:spPr>
        <p:txBody>
          <a:bodyPr wrap="square" rtlCol="0">
            <a:noAutofit/>
          </a:bodyPr>
          <a:lstStyle/>
          <a:p>
            <a:pPr algn="r"/>
            <a:r>
              <a:rPr lang="zh-CN" altLang="en-US" sz="2000" dirty="0">
                <a:solidFill>
                  <a:schemeClr val="accent1"/>
                </a:solidFill>
                <a:cs typeface="+mn-ea"/>
                <a:sym typeface="+mn-lt"/>
              </a:rPr>
              <a:t>不受场地限制</a:t>
            </a:r>
            <a:endParaRPr lang="zh-CN" altLang="en-US" sz="2000" b="1" dirty="0">
              <a:solidFill>
                <a:schemeClr val="accent1"/>
              </a:solidFill>
              <a:cs typeface="+mn-ea"/>
              <a:sym typeface="+mn-lt"/>
            </a:endParaRPr>
          </a:p>
        </p:txBody>
      </p:sp>
      <p:sp>
        <p:nvSpPr>
          <p:cNvPr id="46" name="文本框 45">
            <a:extLst>
              <a:ext uri="{FF2B5EF4-FFF2-40B4-BE49-F238E27FC236}">
                <a16:creationId xmlns:a16="http://schemas.microsoft.com/office/drawing/2014/main" id="{4F8E0549-6F10-748D-1F69-AD0A407316BC}"/>
              </a:ext>
            </a:extLst>
          </p:cNvPr>
          <p:cNvSpPr txBox="1"/>
          <p:nvPr/>
        </p:nvSpPr>
        <p:spPr>
          <a:xfrm>
            <a:off x="1312521" y="4871484"/>
            <a:ext cx="2389635" cy="884986"/>
          </a:xfrm>
          <a:prstGeom prst="rect">
            <a:avLst/>
          </a:prstGeom>
          <a:noFill/>
        </p:spPr>
        <p:txBody>
          <a:bodyPr wrap="square" rtlCol="0">
            <a:noAutofit/>
          </a:bodyPr>
          <a:lstStyle/>
          <a:p>
            <a:pPr algn="r">
              <a:lnSpc>
                <a:spcPct val="125000"/>
              </a:lnSpc>
            </a:pPr>
            <a:r>
              <a:rPr lang="zh-CN" altLang="en-US" sz="1400" dirty="0">
                <a:solidFill>
                  <a:schemeClr val="bg1">
                    <a:lumMod val="50000"/>
                  </a:schemeClr>
                </a:solidFill>
                <a:cs typeface="+mn-ea"/>
                <a:sym typeface="+mn-lt"/>
              </a:rPr>
              <a:t>线上健身不受场地限制，在家即可锻炼，在不方便出门的时候也不耽误健身</a:t>
            </a:r>
            <a:endParaRPr lang="en-US" altLang="zh-CN" sz="1400" dirty="0">
              <a:solidFill>
                <a:schemeClr val="bg1">
                  <a:lumMod val="50000"/>
                </a:schemeClr>
              </a:solidFill>
              <a:cs typeface="+mn-ea"/>
              <a:sym typeface="+mn-lt"/>
            </a:endParaRPr>
          </a:p>
        </p:txBody>
      </p:sp>
      <p:sp>
        <p:nvSpPr>
          <p:cNvPr id="47" name="文本框 46">
            <a:extLst>
              <a:ext uri="{FF2B5EF4-FFF2-40B4-BE49-F238E27FC236}">
                <a16:creationId xmlns:a16="http://schemas.microsoft.com/office/drawing/2014/main" id="{1C1032F6-AB91-D0E3-D0B8-88E64A010380}"/>
              </a:ext>
            </a:extLst>
          </p:cNvPr>
          <p:cNvSpPr txBox="1"/>
          <p:nvPr/>
        </p:nvSpPr>
        <p:spPr>
          <a:xfrm>
            <a:off x="8675468" y="1692801"/>
            <a:ext cx="2047481" cy="461665"/>
          </a:xfrm>
          <a:prstGeom prst="rect">
            <a:avLst/>
          </a:prstGeom>
          <a:noFill/>
        </p:spPr>
        <p:txBody>
          <a:bodyPr wrap="square" rtlCol="0">
            <a:noAutofit/>
          </a:bodyPr>
          <a:lstStyle/>
          <a:p>
            <a:r>
              <a:rPr lang="zh-CN" altLang="en-US" sz="2000" dirty="0">
                <a:solidFill>
                  <a:schemeClr val="accent1"/>
                </a:solidFill>
                <a:cs typeface="+mn-ea"/>
                <a:sym typeface="+mn-lt"/>
              </a:rPr>
              <a:t>器械花费较多</a:t>
            </a:r>
            <a:endParaRPr lang="zh-CN" altLang="en-US" sz="2000" b="1" dirty="0">
              <a:solidFill>
                <a:schemeClr val="accent1"/>
              </a:solidFill>
              <a:cs typeface="+mn-ea"/>
              <a:sym typeface="+mn-lt"/>
            </a:endParaRPr>
          </a:p>
        </p:txBody>
      </p:sp>
      <p:sp>
        <p:nvSpPr>
          <p:cNvPr id="48" name="文本框 47">
            <a:extLst>
              <a:ext uri="{FF2B5EF4-FFF2-40B4-BE49-F238E27FC236}">
                <a16:creationId xmlns:a16="http://schemas.microsoft.com/office/drawing/2014/main" id="{4A0DB839-FAD2-C7A9-AB2C-B2CB09DA2449}"/>
              </a:ext>
            </a:extLst>
          </p:cNvPr>
          <p:cNvSpPr txBox="1"/>
          <p:nvPr/>
        </p:nvSpPr>
        <p:spPr>
          <a:xfrm>
            <a:off x="8694382" y="2091751"/>
            <a:ext cx="2389635" cy="884986"/>
          </a:xfrm>
          <a:prstGeom prst="rect">
            <a:avLst/>
          </a:prstGeom>
          <a:noFill/>
        </p:spPr>
        <p:txBody>
          <a:bodyPr wrap="square" rtlCol="0">
            <a:noAutofit/>
          </a:bodyPr>
          <a:lstStyle/>
          <a:p>
            <a:pPr>
              <a:lnSpc>
                <a:spcPct val="125000"/>
              </a:lnSpc>
            </a:pPr>
            <a:r>
              <a:rPr lang="zh-CN" altLang="en-US" sz="1400" dirty="0">
                <a:solidFill>
                  <a:schemeClr val="bg1">
                    <a:lumMod val="50000"/>
                  </a:schemeClr>
                </a:solidFill>
                <a:cs typeface="+mn-ea"/>
                <a:sym typeface="+mn-lt"/>
              </a:rPr>
              <a:t>在家健身需要购买较多器械来满足各种运动需求，需要花费更多金钱。</a:t>
            </a:r>
            <a:endParaRPr lang="en-US" altLang="zh-CN" sz="1400" dirty="0">
              <a:solidFill>
                <a:schemeClr val="bg1">
                  <a:lumMod val="50000"/>
                </a:schemeClr>
              </a:solidFill>
              <a:cs typeface="+mn-ea"/>
              <a:sym typeface="+mn-lt"/>
            </a:endParaRPr>
          </a:p>
        </p:txBody>
      </p:sp>
      <p:sp>
        <p:nvSpPr>
          <p:cNvPr id="49" name="文本框 48">
            <a:extLst>
              <a:ext uri="{FF2B5EF4-FFF2-40B4-BE49-F238E27FC236}">
                <a16:creationId xmlns:a16="http://schemas.microsoft.com/office/drawing/2014/main" id="{5EEEEACE-2403-639B-2CAE-F0A131E63A27}"/>
              </a:ext>
            </a:extLst>
          </p:cNvPr>
          <p:cNvSpPr txBox="1"/>
          <p:nvPr/>
        </p:nvSpPr>
        <p:spPr>
          <a:xfrm>
            <a:off x="8935992" y="3007563"/>
            <a:ext cx="2047481" cy="461665"/>
          </a:xfrm>
          <a:prstGeom prst="rect">
            <a:avLst/>
          </a:prstGeom>
          <a:noFill/>
        </p:spPr>
        <p:txBody>
          <a:bodyPr wrap="square" rtlCol="0">
            <a:noAutofit/>
          </a:bodyPr>
          <a:lstStyle/>
          <a:p>
            <a:r>
              <a:rPr lang="zh-CN" altLang="en-US" sz="2000" dirty="0">
                <a:solidFill>
                  <a:schemeClr val="accent1"/>
                </a:solidFill>
                <a:cs typeface="+mn-ea"/>
                <a:sym typeface="+mn-lt"/>
              </a:rPr>
              <a:t>器械花费较多</a:t>
            </a:r>
            <a:endParaRPr lang="zh-CN" altLang="en-US" sz="2000" b="1" dirty="0">
              <a:solidFill>
                <a:schemeClr val="accent1"/>
              </a:solidFill>
              <a:cs typeface="+mn-ea"/>
              <a:sym typeface="+mn-lt"/>
            </a:endParaRPr>
          </a:p>
        </p:txBody>
      </p:sp>
      <p:sp>
        <p:nvSpPr>
          <p:cNvPr id="50" name="文本框 49">
            <a:extLst>
              <a:ext uri="{FF2B5EF4-FFF2-40B4-BE49-F238E27FC236}">
                <a16:creationId xmlns:a16="http://schemas.microsoft.com/office/drawing/2014/main" id="{DD8F51D7-7233-D883-6F6C-DC2747E9820E}"/>
              </a:ext>
            </a:extLst>
          </p:cNvPr>
          <p:cNvSpPr txBox="1"/>
          <p:nvPr/>
        </p:nvSpPr>
        <p:spPr>
          <a:xfrm>
            <a:off x="8954906" y="3406513"/>
            <a:ext cx="2389635" cy="884986"/>
          </a:xfrm>
          <a:prstGeom prst="rect">
            <a:avLst/>
          </a:prstGeom>
          <a:noFill/>
        </p:spPr>
        <p:txBody>
          <a:bodyPr wrap="square" rtlCol="0">
            <a:noAutofit/>
          </a:bodyPr>
          <a:lstStyle/>
          <a:p>
            <a:pPr>
              <a:lnSpc>
                <a:spcPct val="125000"/>
              </a:lnSpc>
            </a:pPr>
            <a:r>
              <a:rPr lang="zh-CN" altLang="en-US" sz="1400" dirty="0">
                <a:solidFill>
                  <a:schemeClr val="bg1">
                    <a:lumMod val="50000"/>
                  </a:schemeClr>
                </a:solidFill>
                <a:cs typeface="+mn-ea"/>
                <a:sym typeface="+mn-lt"/>
              </a:rPr>
              <a:t>在家健身需要购买较多器械来满足各种运动需求，需要花费更多金钱。</a:t>
            </a:r>
            <a:endParaRPr lang="en-US" altLang="zh-CN" sz="1400" dirty="0">
              <a:solidFill>
                <a:schemeClr val="bg1">
                  <a:lumMod val="50000"/>
                </a:schemeClr>
              </a:solidFill>
              <a:cs typeface="+mn-ea"/>
              <a:sym typeface="+mn-lt"/>
            </a:endParaRPr>
          </a:p>
        </p:txBody>
      </p:sp>
      <p:sp>
        <p:nvSpPr>
          <p:cNvPr id="51" name="文本框 50">
            <a:extLst>
              <a:ext uri="{FF2B5EF4-FFF2-40B4-BE49-F238E27FC236}">
                <a16:creationId xmlns:a16="http://schemas.microsoft.com/office/drawing/2014/main" id="{B5B5F4D8-E670-2641-D119-6F248DCF307F}"/>
              </a:ext>
            </a:extLst>
          </p:cNvPr>
          <p:cNvSpPr txBox="1"/>
          <p:nvPr/>
        </p:nvSpPr>
        <p:spPr>
          <a:xfrm>
            <a:off x="8428188" y="4378762"/>
            <a:ext cx="2047481" cy="461665"/>
          </a:xfrm>
          <a:prstGeom prst="rect">
            <a:avLst/>
          </a:prstGeom>
          <a:noFill/>
        </p:spPr>
        <p:txBody>
          <a:bodyPr wrap="square" rtlCol="0">
            <a:noAutofit/>
          </a:bodyPr>
          <a:lstStyle/>
          <a:p>
            <a:r>
              <a:rPr lang="zh-CN" altLang="en-US" sz="2000" dirty="0">
                <a:solidFill>
                  <a:schemeClr val="accent1"/>
                </a:solidFill>
                <a:cs typeface="+mn-ea"/>
                <a:sym typeface="+mn-lt"/>
              </a:rPr>
              <a:t>器械花费较多</a:t>
            </a:r>
            <a:endParaRPr lang="zh-CN" altLang="en-US" sz="2000" b="1" dirty="0">
              <a:solidFill>
                <a:schemeClr val="accent1"/>
              </a:solidFill>
              <a:cs typeface="+mn-ea"/>
              <a:sym typeface="+mn-lt"/>
            </a:endParaRPr>
          </a:p>
        </p:txBody>
      </p:sp>
      <p:sp>
        <p:nvSpPr>
          <p:cNvPr id="52" name="文本框 51">
            <a:extLst>
              <a:ext uri="{FF2B5EF4-FFF2-40B4-BE49-F238E27FC236}">
                <a16:creationId xmlns:a16="http://schemas.microsoft.com/office/drawing/2014/main" id="{0099E343-A2D0-73EA-5E25-5F0CA2892534}"/>
              </a:ext>
            </a:extLst>
          </p:cNvPr>
          <p:cNvSpPr txBox="1"/>
          <p:nvPr/>
        </p:nvSpPr>
        <p:spPr>
          <a:xfrm>
            <a:off x="8447102" y="4777712"/>
            <a:ext cx="2389635" cy="884986"/>
          </a:xfrm>
          <a:prstGeom prst="rect">
            <a:avLst/>
          </a:prstGeom>
          <a:noFill/>
        </p:spPr>
        <p:txBody>
          <a:bodyPr wrap="square" rtlCol="0">
            <a:noAutofit/>
          </a:bodyPr>
          <a:lstStyle/>
          <a:p>
            <a:pPr>
              <a:lnSpc>
                <a:spcPct val="125000"/>
              </a:lnSpc>
            </a:pPr>
            <a:r>
              <a:rPr lang="zh-CN" altLang="en-US" sz="1400" dirty="0">
                <a:solidFill>
                  <a:schemeClr val="bg1">
                    <a:lumMod val="50000"/>
                  </a:schemeClr>
                </a:solidFill>
                <a:cs typeface="+mn-ea"/>
                <a:sym typeface="+mn-lt"/>
              </a:rPr>
              <a:t>在家健身需要购买较多器械来满足各种运动需求，需要花费更多金钱。</a:t>
            </a:r>
            <a:endParaRPr lang="en-US" altLang="zh-CN" sz="1400" dirty="0">
              <a:solidFill>
                <a:schemeClr val="bg1">
                  <a:lumMod val="50000"/>
                </a:schemeClr>
              </a:solidFill>
              <a:cs typeface="+mn-ea"/>
              <a:sym typeface="+mn-lt"/>
            </a:endParaRPr>
          </a:p>
        </p:txBody>
      </p:sp>
    </p:spTree>
    <p:extLst>
      <p:ext uri="{BB962C8B-B14F-4D97-AF65-F5344CB8AC3E}">
        <p14:creationId xmlns:p14="http://schemas.microsoft.com/office/powerpoint/2010/main" val="2773948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穿黑色衣服的人在打电话&#10;&#10;中度可信度描述已自动生成">
            <a:extLst>
              <a:ext uri="{FF2B5EF4-FFF2-40B4-BE49-F238E27FC236}">
                <a16:creationId xmlns:a16="http://schemas.microsoft.com/office/drawing/2014/main" id="{E221BA9A-A269-5B4D-6AC1-0579C2B0ED9B}"/>
              </a:ext>
            </a:extLst>
          </p:cNvPr>
          <p:cNvPicPr>
            <a:picLocks noChangeAspect="1"/>
          </p:cNvPicPr>
          <p:nvPr/>
        </p:nvPicPr>
        <p:blipFill>
          <a:blip r:embed="rId2" cstate="print">
            <a:lum bright="70000" contrast="-70000"/>
            <a:extLst>
              <a:ext uri="{28A0092B-C50C-407E-A947-70E740481C1C}">
                <a14:useLocalDpi xmlns:a14="http://schemas.microsoft.com/office/drawing/2010/main"/>
              </a:ext>
            </a:extLst>
          </a:blip>
          <a:stretch>
            <a:fillRect/>
          </a:stretch>
        </p:blipFill>
        <p:spPr>
          <a:xfrm flipH="1">
            <a:off x="8235" y="0"/>
            <a:ext cx="4572000" cy="6858000"/>
          </a:xfrm>
          <a:prstGeom prst="rect">
            <a:avLst/>
          </a:prstGeom>
        </p:spPr>
      </p:pic>
      <p:sp>
        <p:nvSpPr>
          <p:cNvPr id="4" name="TextBox 20">
            <a:extLst>
              <a:ext uri="{FF2B5EF4-FFF2-40B4-BE49-F238E27FC236}">
                <a16:creationId xmlns:a16="http://schemas.microsoft.com/office/drawing/2014/main" id="{2F393B32-F24B-2A5E-5213-A8A7586DE606}"/>
              </a:ext>
            </a:extLst>
          </p:cNvPr>
          <p:cNvSpPr txBox="1"/>
          <p:nvPr/>
        </p:nvSpPr>
        <p:spPr>
          <a:xfrm>
            <a:off x="5677576" y="2604930"/>
            <a:ext cx="2501224" cy="850554"/>
          </a:xfrm>
          <a:prstGeom prst="rect">
            <a:avLst/>
          </a:prstGeom>
          <a:noFill/>
        </p:spPr>
        <p:txBody>
          <a:bodyPr wrap="square" rtlCol="0">
            <a:noAutofit/>
          </a:bodyPr>
          <a:lstStyle/>
          <a:p>
            <a:pPr algn="ctr">
              <a:lnSpc>
                <a:spcPct val="120000"/>
              </a:lnSpc>
            </a:pPr>
            <a:r>
              <a:rPr lang="en-US" altLang="zh-CN" sz="1400" dirty="0">
                <a:solidFill>
                  <a:schemeClr val="bg1">
                    <a:lumMod val="65000"/>
                  </a:schemeClr>
                </a:solidFill>
                <a:cs typeface="+mn-ea"/>
                <a:sym typeface="+mn-lt"/>
              </a:rPr>
              <a:t>Z</a:t>
            </a:r>
            <a:r>
              <a:rPr lang="zh-CN" altLang="en-US" sz="1400" dirty="0">
                <a:solidFill>
                  <a:schemeClr val="bg1">
                    <a:lumMod val="65000"/>
                  </a:schemeClr>
                </a:solidFill>
                <a:cs typeface="+mn-ea"/>
                <a:sym typeface="+mn-lt"/>
              </a:rPr>
              <a:t>世代出生的时代赶上经济发展快速的时代，整体的消费力都在提升，消费能力强硬。</a:t>
            </a:r>
            <a:endParaRPr lang="en-US" altLang="zh-CN" sz="1400" dirty="0">
              <a:solidFill>
                <a:schemeClr val="bg1">
                  <a:lumMod val="65000"/>
                </a:schemeClr>
              </a:solidFill>
              <a:cs typeface="+mn-ea"/>
              <a:sym typeface="+mn-lt"/>
            </a:endParaRPr>
          </a:p>
        </p:txBody>
      </p:sp>
      <p:sp>
        <p:nvSpPr>
          <p:cNvPr id="5" name="TextBox 21">
            <a:extLst>
              <a:ext uri="{FF2B5EF4-FFF2-40B4-BE49-F238E27FC236}">
                <a16:creationId xmlns:a16="http://schemas.microsoft.com/office/drawing/2014/main" id="{47C73558-A58A-A865-878F-BFAD3C73D467}"/>
              </a:ext>
            </a:extLst>
          </p:cNvPr>
          <p:cNvSpPr txBox="1"/>
          <p:nvPr/>
        </p:nvSpPr>
        <p:spPr>
          <a:xfrm>
            <a:off x="6273510" y="2227630"/>
            <a:ext cx="1196176" cy="443776"/>
          </a:xfrm>
          <a:prstGeom prst="rect">
            <a:avLst/>
          </a:prstGeom>
          <a:noFill/>
        </p:spPr>
        <p:txBody>
          <a:bodyPr wrap="square" rtlCol="0">
            <a:noAutofit/>
          </a:bodyPr>
          <a:lstStyle/>
          <a:p>
            <a:pPr marL="0" lvl="2" algn="ctr">
              <a:lnSpc>
                <a:spcPct val="120000"/>
              </a:lnSpc>
              <a:defRPr/>
            </a:pPr>
            <a:r>
              <a:rPr lang="zh-CN" altLang="en-US" sz="2000" kern="0" dirty="0">
                <a:solidFill>
                  <a:schemeClr val="accent1"/>
                </a:solidFill>
                <a:cs typeface="+mn-ea"/>
                <a:sym typeface="+mn-lt"/>
              </a:rPr>
              <a:t>消费力</a:t>
            </a:r>
            <a:endParaRPr lang="en-US" altLang="zh-CN" sz="2000" kern="0" dirty="0">
              <a:solidFill>
                <a:schemeClr val="accent1"/>
              </a:solidFill>
              <a:cs typeface="+mn-ea"/>
              <a:sym typeface="+mn-lt"/>
            </a:endParaRPr>
          </a:p>
        </p:txBody>
      </p:sp>
      <p:sp>
        <p:nvSpPr>
          <p:cNvPr id="8" name="椭圆 7">
            <a:extLst>
              <a:ext uri="{FF2B5EF4-FFF2-40B4-BE49-F238E27FC236}">
                <a16:creationId xmlns:a16="http://schemas.microsoft.com/office/drawing/2014/main" id="{B526CC1A-4381-A261-B70A-18B2A49AAC26}"/>
              </a:ext>
            </a:extLst>
          </p:cNvPr>
          <p:cNvSpPr/>
          <p:nvPr/>
        </p:nvSpPr>
        <p:spPr>
          <a:xfrm>
            <a:off x="6449899" y="1308053"/>
            <a:ext cx="843398" cy="843398"/>
          </a:xfrm>
          <a:prstGeom prst="ellipse">
            <a:avLst/>
          </a:prstGeom>
          <a:gradFill flip="none" rotWithShape="1">
            <a:gsLst>
              <a:gs pos="91000">
                <a:schemeClr val="accent2"/>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TextBox 20">
            <a:extLst>
              <a:ext uri="{FF2B5EF4-FFF2-40B4-BE49-F238E27FC236}">
                <a16:creationId xmlns:a16="http://schemas.microsoft.com/office/drawing/2014/main" id="{C4095C87-881C-E1AC-83D5-1A0C1AC074A1}"/>
              </a:ext>
            </a:extLst>
          </p:cNvPr>
          <p:cNvSpPr txBox="1"/>
          <p:nvPr/>
        </p:nvSpPr>
        <p:spPr>
          <a:xfrm>
            <a:off x="8715656" y="2604930"/>
            <a:ext cx="2501224" cy="850554"/>
          </a:xfrm>
          <a:prstGeom prst="rect">
            <a:avLst/>
          </a:prstGeom>
          <a:noFill/>
        </p:spPr>
        <p:txBody>
          <a:bodyPr wrap="square" rtlCol="0">
            <a:noAutofit/>
          </a:bodyPr>
          <a:lstStyle/>
          <a:p>
            <a:pPr algn="ctr">
              <a:lnSpc>
                <a:spcPct val="120000"/>
              </a:lnSpc>
            </a:pPr>
            <a:r>
              <a:rPr lang="en-US" altLang="zh-CN" sz="1400" dirty="0">
                <a:solidFill>
                  <a:schemeClr val="bg1">
                    <a:lumMod val="65000"/>
                  </a:schemeClr>
                </a:solidFill>
                <a:cs typeface="+mn-ea"/>
                <a:sym typeface="+mn-lt"/>
              </a:rPr>
              <a:t>Z</a:t>
            </a:r>
            <a:r>
              <a:rPr lang="zh-CN" altLang="en-US" sz="1400" dirty="0">
                <a:solidFill>
                  <a:schemeClr val="bg1">
                    <a:lumMod val="65000"/>
                  </a:schemeClr>
                </a:solidFill>
                <a:cs typeface="+mn-ea"/>
                <a:sym typeface="+mn-lt"/>
              </a:rPr>
              <a:t>世代出生的时代赶上经济发展快速的时代，整体的消费力都在提升，消费能力强硬。</a:t>
            </a:r>
            <a:endParaRPr lang="en-US" altLang="zh-CN" sz="1400" dirty="0">
              <a:solidFill>
                <a:schemeClr val="bg1">
                  <a:lumMod val="65000"/>
                </a:schemeClr>
              </a:solidFill>
              <a:cs typeface="+mn-ea"/>
              <a:sym typeface="+mn-lt"/>
            </a:endParaRPr>
          </a:p>
        </p:txBody>
      </p:sp>
      <p:sp>
        <p:nvSpPr>
          <p:cNvPr id="41" name="TextBox 21">
            <a:extLst>
              <a:ext uri="{FF2B5EF4-FFF2-40B4-BE49-F238E27FC236}">
                <a16:creationId xmlns:a16="http://schemas.microsoft.com/office/drawing/2014/main" id="{E0BBD07A-ED95-D58B-3669-3B66CDA99AA8}"/>
              </a:ext>
            </a:extLst>
          </p:cNvPr>
          <p:cNvSpPr txBox="1"/>
          <p:nvPr/>
        </p:nvSpPr>
        <p:spPr>
          <a:xfrm>
            <a:off x="9249999" y="2227630"/>
            <a:ext cx="1473827" cy="443776"/>
          </a:xfrm>
          <a:prstGeom prst="rect">
            <a:avLst/>
          </a:prstGeom>
          <a:noFill/>
        </p:spPr>
        <p:txBody>
          <a:bodyPr wrap="square" rtlCol="0">
            <a:noAutofit/>
          </a:bodyPr>
          <a:lstStyle/>
          <a:p>
            <a:pPr marL="0" lvl="2" algn="ctr">
              <a:lnSpc>
                <a:spcPct val="120000"/>
              </a:lnSpc>
              <a:defRPr/>
            </a:pPr>
            <a:r>
              <a:rPr lang="zh-CN" altLang="en-US" sz="2000" kern="0" dirty="0">
                <a:solidFill>
                  <a:schemeClr val="accent1"/>
                </a:solidFill>
                <a:cs typeface="+mn-ea"/>
                <a:sym typeface="+mn-lt"/>
              </a:rPr>
              <a:t>生长环境</a:t>
            </a:r>
            <a:endParaRPr lang="en-US" altLang="zh-CN" sz="2000" kern="0" dirty="0">
              <a:solidFill>
                <a:schemeClr val="accent1"/>
              </a:solidFill>
              <a:cs typeface="+mn-ea"/>
              <a:sym typeface="+mn-lt"/>
            </a:endParaRPr>
          </a:p>
        </p:txBody>
      </p:sp>
      <p:sp>
        <p:nvSpPr>
          <p:cNvPr id="44" name="椭圆 43">
            <a:extLst>
              <a:ext uri="{FF2B5EF4-FFF2-40B4-BE49-F238E27FC236}">
                <a16:creationId xmlns:a16="http://schemas.microsoft.com/office/drawing/2014/main" id="{9EED8066-B4FF-E77C-88AC-388F0846DC0E}"/>
              </a:ext>
            </a:extLst>
          </p:cNvPr>
          <p:cNvSpPr/>
          <p:nvPr/>
        </p:nvSpPr>
        <p:spPr>
          <a:xfrm>
            <a:off x="9487979" y="1251445"/>
            <a:ext cx="843398" cy="843398"/>
          </a:xfrm>
          <a:prstGeom prst="ellipse">
            <a:avLst/>
          </a:prstGeom>
          <a:gradFill flip="none" rotWithShape="1">
            <a:gsLst>
              <a:gs pos="100000">
                <a:schemeClr val="accent4"/>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文本框 42">
            <a:extLst>
              <a:ext uri="{FF2B5EF4-FFF2-40B4-BE49-F238E27FC236}">
                <a16:creationId xmlns:a16="http://schemas.microsoft.com/office/drawing/2014/main" id="{DA652470-F39D-A601-C598-C879220932A9}"/>
              </a:ext>
            </a:extLst>
          </p:cNvPr>
          <p:cNvSpPr txBox="1"/>
          <p:nvPr/>
        </p:nvSpPr>
        <p:spPr>
          <a:xfrm>
            <a:off x="9513976" y="1821145"/>
            <a:ext cx="839626" cy="514051"/>
          </a:xfrm>
          <a:prstGeom prst="rect">
            <a:avLst/>
          </a:prstGeom>
          <a:noFill/>
        </p:spPr>
        <p:txBody>
          <a:bodyPr wrap="square" rtlCol="0">
            <a:noAutofit/>
          </a:bodyPr>
          <a:lstStyle/>
          <a:p>
            <a:pPr marL="0" lvl="2" algn="ctr">
              <a:lnSpc>
                <a:spcPct val="120000"/>
              </a:lnSpc>
              <a:defRPr/>
            </a:pPr>
            <a:r>
              <a:rPr lang="en-US" altLang="zh-CN" sz="2400" kern="0" spc="300" dirty="0">
                <a:cs typeface="+mn-ea"/>
                <a:sym typeface="+mn-lt"/>
              </a:rPr>
              <a:t>02</a:t>
            </a:r>
            <a:endParaRPr lang="zh-CN" altLang="en-US" sz="2400" kern="0" spc="300" dirty="0">
              <a:cs typeface="+mn-ea"/>
              <a:sym typeface="+mn-lt"/>
            </a:endParaRPr>
          </a:p>
        </p:txBody>
      </p:sp>
      <p:sp>
        <p:nvSpPr>
          <p:cNvPr id="47" name="TextBox 20">
            <a:extLst>
              <a:ext uri="{FF2B5EF4-FFF2-40B4-BE49-F238E27FC236}">
                <a16:creationId xmlns:a16="http://schemas.microsoft.com/office/drawing/2014/main" id="{0706DF79-11B9-107D-B63A-A7EEC461D4A7}"/>
              </a:ext>
            </a:extLst>
          </p:cNvPr>
          <p:cNvSpPr txBox="1"/>
          <p:nvPr/>
        </p:nvSpPr>
        <p:spPr>
          <a:xfrm>
            <a:off x="5686012" y="5078703"/>
            <a:ext cx="2501224" cy="850554"/>
          </a:xfrm>
          <a:prstGeom prst="rect">
            <a:avLst/>
          </a:prstGeom>
          <a:noFill/>
        </p:spPr>
        <p:txBody>
          <a:bodyPr wrap="square" rtlCol="0">
            <a:noAutofit/>
          </a:bodyPr>
          <a:lstStyle/>
          <a:p>
            <a:pPr algn="ctr">
              <a:lnSpc>
                <a:spcPct val="120000"/>
              </a:lnSpc>
            </a:pPr>
            <a:r>
              <a:rPr lang="en-US" altLang="zh-CN" sz="1400" dirty="0">
                <a:solidFill>
                  <a:schemeClr val="bg1">
                    <a:lumMod val="65000"/>
                  </a:schemeClr>
                </a:solidFill>
                <a:cs typeface="+mn-ea"/>
                <a:sym typeface="+mn-lt"/>
              </a:rPr>
              <a:t>Z</a:t>
            </a:r>
            <a:r>
              <a:rPr lang="zh-CN" altLang="en-US" sz="1400" dirty="0">
                <a:solidFill>
                  <a:schemeClr val="bg1">
                    <a:lumMod val="65000"/>
                  </a:schemeClr>
                </a:solidFill>
                <a:cs typeface="+mn-ea"/>
                <a:sym typeface="+mn-lt"/>
              </a:rPr>
              <a:t>世代出生的时代赶上经济发展快速的时代，整体的消费力都在提升，消费能力强硬。</a:t>
            </a:r>
            <a:endParaRPr lang="en-US" altLang="zh-CN" sz="1400" dirty="0">
              <a:solidFill>
                <a:schemeClr val="bg1">
                  <a:lumMod val="65000"/>
                </a:schemeClr>
              </a:solidFill>
              <a:cs typeface="+mn-ea"/>
              <a:sym typeface="+mn-lt"/>
            </a:endParaRPr>
          </a:p>
        </p:txBody>
      </p:sp>
      <p:sp>
        <p:nvSpPr>
          <p:cNvPr id="48" name="TextBox 21">
            <a:extLst>
              <a:ext uri="{FF2B5EF4-FFF2-40B4-BE49-F238E27FC236}">
                <a16:creationId xmlns:a16="http://schemas.microsoft.com/office/drawing/2014/main" id="{B57C9D6F-4A58-327C-79E1-4814EFCF4DC5}"/>
              </a:ext>
            </a:extLst>
          </p:cNvPr>
          <p:cNvSpPr txBox="1"/>
          <p:nvPr/>
        </p:nvSpPr>
        <p:spPr>
          <a:xfrm>
            <a:off x="6259236" y="4666646"/>
            <a:ext cx="1254735" cy="443776"/>
          </a:xfrm>
          <a:prstGeom prst="rect">
            <a:avLst/>
          </a:prstGeom>
          <a:noFill/>
        </p:spPr>
        <p:txBody>
          <a:bodyPr wrap="square" rtlCol="0">
            <a:noAutofit/>
          </a:bodyPr>
          <a:lstStyle/>
          <a:p>
            <a:pPr marL="0" lvl="2" algn="ctr">
              <a:lnSpc>
                <a:spcPct val="120000"/>
              </a:lnSpc>
              <a:defRPr/>
            </a:pPr>
            <a:r>
              <a:rPr lang="zh-CN" altLang="en-US" sz="2000" kern="0" dirty="0">
                <a:solidFill>
                  <a:schemeClr val="accent1"/>
                </a:solidFill>
                <a:cs typeface="+mn-ea"/>
                <a:sym typeface="+mn-lt"/>
              </a:rPr>
              <a:t>消费习惯</a:t>
            </a:r>
            <a:endParaRPr lang="en-US" altLang="zh-CN" sz="2000" kern="0" dirty="0">
              <a:solidFill>
                <a:schemeClr val="accent1"/>
              </a:solidFill>
              <a:cs typeface="+mn-ea"/>
              <a:sym typeface="+mn-lt"/>
            </a:endParaRPr>
          </a:p>
        </p:txBody>
      </p:sp>
      <p:sp>
        <p:nvSpPr>
          <p:cNvPr id="51" name="椭圆 50">
            <a:extLst>
              <a:ext uri="{FF2B5EF4-FFF2-40B4-BE49-F238E27FC236}">
                <a16:creationId xmlns:a16="http://schemas.microsoft.com/office/drawing/2014/main" id="{154BDDC4-0B24-09A2-01C4-C4A57D908226}"/>
              </a:ext>
            </a:extLst>
          </p:cNvPr>
          <p:cNvSpPr/>
          <p:nvPr/>
        </p:nvSpPr>
        <p:spPr>
          <a:xfrm>
            <a:off x="6464905" y="3776018"/>
            <a:ext cx="843398" cy="843398"/>
          </a:xfrm>
          <a:prstGeom prst="ellipse">
            <a:avLst/>
          </a:prstGeom>
          <a:gradFill flip="none" rotWithShape="1">
            <a:gsLst>
              <a:gs pos="100000">
                <a:schemeClr val="accent4"/>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文本框 49">
            <a:extLst>
              <a:ext uri="{FF2B5EF4-FFF2-40B4-BE49-F238E27FC236}">
                <a16:creationId xmlns:a16="http://schemas.microsoft.com/office/drawing/2014/main" id="{DB2F2220-3CA3-78D5-EAB2-3089489EEB7F}"/>
              </a:ext>
            </a:extLst>
          </p:cNvPr>
          <p:cNvSpPr txBox="1"/>
          <p:nvPr/>
        </p:nvSpPr>
        <p:spPr>
          <a:xfrm>
            <a:off x="6490902" y="4345718"/>
            <a:ext cx="839626" cy="514051"/>
          </a:xfrm>
          <a:prstGeom prst="rect">
            <a:avLst/>
          </a:prstGeom>
          <a:noFill/>
        </p:spPr>
        <p:txBody>
          <a:bodyPr wrap="square" rtlCol="0">
            <a:noAutofit/>
          </a:bodyPr>
          <a:lstStyle/>
          <a:p>
            <a:pPr marL="0" lvl="2" algn="ctr">
              <a:lnSpc>
                <a:spcPct val="120000"/>
              </a:lnSpc>
              <a:defRPr/>
            </a:pPr>
            <a:r>
              <a:rPr lang="en-US" altLang="zh-CN" sz="2400" kern="0" spc="300" dirty="0">
                <a:cs typeface="+mn-ea"/>
                <a:sym typeface="+mn-lt"/>
              </a:rPr>
              <a:t>03</a:t>
            </a:r>
            <a:endParaRPr lang="zh-CN" altLang="en-US" sz="2400" kern="0" spc="300" dirty="0">
              <a:cs typeface="+mn-ea"/>
              <a:sym typeface="+mn-lt"/>
            </a:endParaRPr>
          </a:p>
        </p:txBody>
      </p:sp>
      <p:sp>
        <p:nvSpPr>
          <p:cNvPr id="54" name="TextBox 20">
            <a:extLst>
              <a:ext uri="{FF2B5EF4-FFF2-40B4-BE49-F238E27FC236}">
                <a16:creationId xmlns:a16="http://schemas.microsoft.com/office/drawing/2014/main" id="{276E236B-D7E9-944B-E456-A8BB0FB6E40B}"/>
              </a:ext>
            </a:extLst>
          </p:cNvPr>
          <p:cNvSpPr txBox="1"/>
          <p:nvPr/>
        </p:nvSpPr>
        <p:spPr>
          <a:xfrm>
            <a:off x="8674072" y="5078703"/>
            <a:ext cx="2501224" cy="850554"/>
          </a:xfrm>
          <a:prstGeom prst="rect">
            <a:avLst/>
          </a:prstGeom>
          <a:noFill/>
        </p:spPr>
        <p:txBody>
          <a:bodyPr wrap="square" rtlCol="0">
            <a:noAutofit/>
          </a:bodyPr>
          <a:lstStyle/>
          <a:p>
            <a:pPr algn="ctr">
              <a:lnSpc>
                <a:spcPct val="120000"/>
              </a:lnSpc>
            </a:pPr>
            <a:r>
              <a:rPr lang="en-US" altLang="zh-CN" sz="1400" dirty="0">
                <a:solidFill>
                  <a:schemeClr val="bg1">
                    <a:lumMod val="65000"/>
                  </a:schemeClr>
                </a:solidFill>
                <a:cs typeface="+mn-ea"/>
                <a:sym typeface="+mn-lt"/>
              </a:rPr>
              <a:t>Z</a:t>
            </a:r>
            <a:r>
              <a:rPr lang="zh-CN" altLang="en-US" sz="1400" dirty="0">
                <a:solidFill>
                  <a:schemeClr val="bg1">
                    <a:lumMod val="65000"/>
                  </a:schemeClr>
                </a:solidFill>
                <a:cs typeface="+mn-ea"/>
                <a:sym typeface="+mn-lt"/>
              </a:rPr>
              <a:t>世代出生的时代赶上经济发展快速的时代，整体的消费力都在提升，消费能力强硬。</a:t>
            </a:r>
            <a:endParaRPr lang="en-US" altLang="zh-CN" sz="1400" dirty="0">
              <a:solidFill>
                <a:schemeClr val="bg1">
                  <a:lumMod val="65000"/>
                </a:schemeClr>
              </a:solidFill>
              <a:cs typeface="+mn-ea"/>
              <a:sym typeface="+mn-lt"/>
            </a:endParaRPr>
          </a:p>
        </p:txBody>
      </p:sp>
      <p:sp>
        <p:nvSpPr>
          <p:cNvPr id="55" name="TextBox 21">
            <a:extLst>
              <a:ext uri="{FF2B5EF4-FFF2-40B4-BE49-F238E27FC236}">
                <a16:creationId xmlns:a16="http://schemas.microsoft.com/office/drawing/2014/main" id="{05B13093-999F-A93C-0D44-0ADD5867ABEC}"/>
              </a:ext>
            </a:extLst>
          </p:cNvPr>
          <p:cNvSpPr txBox="1"/>
          <p:nvPr/>
        </p:nvSpPr>
        <p:spPr>
          <a:xfrm>
            <a:off x="9338901" y="4666646"/>
            <a:ext cx="1254734" cy="443776"/>
          </a:xfrm>
          <a:prstGeom prst="rect">
            <a:avLst/>
          </a:prstGeom>
          <a:noFill/>
        </p:spPr>
        <p:txBody>
          <a:bodyPr wrap="square" rtlCol="0">
            <a:noAutofit/>
          </a:bodyPr>
          <a:lstStyle/>
          <a:p>
            <a:pPr marL="0" lvl="2" algn="ctr">
              <a:lnSpc>
                <a:spcPct val="120000"/>
              </a:lnSpc>
              <a:defRPr/>
            </a:pPr>
            <a:r>
              <a:rPr lang="zh-CN" altLang="en-US" sz="2000" kern="0" dirty="0">
                <a:solidFill>
                  <a:schemeClr val="accent1"/>
                </a:solidFill>
                <a:cs typeface="+mn-ea"/>
                <a:sym typeface="+mn-lt"/>
              </a:rPr>
              <a:t>环境影响</a:t>
            </a:r>
            <a:endParaRPr lang="en-US" altLang="zh-CN" sz="2000" kern="0" dirty="0">
              <a:solidFill>
                <a:schemeClr val="accent1"/>
              </a:solidFill>
              <a:cs typeface="+mn-ea"/>
              <a:sym typeface="+mn-lt"/>
            </a:endParaRPr>
          </a:p>
        </p:txBody>
      </p:sp>
      <p:sp>
        <p:nvSpPr>
          <p:cNvPr id="58" name="椭圆 57">
            <a:extLst>
              <a:ext uri="{FF2B5EF4-FFF2-40B4-BE49-F238E27FC236}">
                <a16:creationId xmlns:a16="http://schemas.microsoft.com/office/drawing/2014/main" id="{92F97BEC-EA17-96A3-B284-B135335CF010}"/>
              </a:ext>
            </a:extLst>
          </p:cNvPr>
          <p:cNvSpPr/>
          <p:nvPr/>
        </p:nvSpPr>
        <p:spPr>
          <a:xfrm>
            <a:off x="9446395" y="3725218"/>
            <a:ext cx="843398" cy="843398"/>
          </a:xfrm>
          <a:prstGeom prst="ellipse">
            <a:avLst/>
          </a:prstGeom>
          <a:gradFill flip="none" rotWithShape="1">
            <a:gsLst>
              <a:gs pos="100000">
                <a:schemeClr val="accent4"/>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文本框 56">
            <a:extLst>
              <a:ext uri="{FF2B5EF4-FFF2-40B4-BE49-F238E27FC236}">
                <a16:creationId xmlns:a16="http://schemas.microsoft.com/office/drawing/2014/main" id="{FBAF2250-BB22-BC98-5E3D-F62293A95F6E}"/>
              </a:ext>
            </a:extLst>
          </p:cNvPr>
          <p:cNvSpPr txBox="1"/>
          <p:nvPr/>
        </p:nvSpPr>
        <p:spPr>
          <a:xfrm>
            <a:off x="9472392" y="4294918"/>
            <a:ext cx="839626" cy="514051"/>
          </a:xfrm>
          <a:prstGeom prst="rect">
            <a:avLst/>
          </a:prstGeom>
          <a:noFill/>
        </p:spPr>
        <p:txBody>
          <a:bodyPr wrap="square" rtlCol="0">
            <a:noAutofit/>
          </a:bodyPr>
          <a:lstStyle/>
          <a:p>
            <a:pPr marL="0" lvl="2" algn="ctr">
              <a:lnSpc>
                <a:spcPct val="120000"/>
              </a:lnSpc>
              <a:defRPr/>
            </a:pPr>
            <a:r>
              <a:rPr lang="en-US" altLang="zh-CN" sz="2400" kern="0" spc="300" dirty="0">
                <a:cs typeface="+mn-ea"/>
                <a:sym typeface="+mn-lt"/>
              </a:rPr>
              <a:t>04</a:t>
            </a:r>
            <a:endParaRPr lang="zh-CN" altLang="en-US" sz="2400" kern="0" spc="300" dirty="0">
              <a:cs typeface="+mn-ea"/>
              <a:sym typeface="+mn-lt"/>
            </a:endParaRPr>
          </a:p>
        </p:txBody>
      </p:sp>
      <p:pic>
        <p:nvPicPr>
          <p:cNvPr id="65" name="图片 64" descr="穿黑色衣服的人在打电话&#10;&#10;中度可信度描述已自动生成">
            <a:extLst>
              <a:ext uri="{FF2B5EF4-FFF2-40B4-BE49-F238E27FC236}">
                <a16:creationId xmlns:a16="http://schemas.microsoft.com/office/drawing/2014/main" id="{F8C88B3A-E1A5-DB53-509D-0CBA2929C8E5}"/>
              </a:ext>
            </a:extLst>
          </p:cNvPr>
          <p:cNvPicPr>
            <a:picLocks noChangeAspect="1"/>
          </p:cNvPicPr>
          <p:nvPr/>
        </p:nvPicPr>
        <p:blipFill>
          <a:blip r:embed="rId2" cstate="print">
            <a:alphaModFix/>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34377" y="0"/>
            <a:ext cx="4572000" cy="6858000"/>
          </a:xfrm>
          <a:prstGeom prst="rect">
            <a:avLst/>
          </a:prstGeom>
        </p:spPr>
      </p:pic>
      <p:sp>
        <p:nvSpPr>
          <p:cNvPr id="37" name="椭圆 36">
            <a:extLst>
              <a:ext uri="{FF2B5EF4-FFF2-40B4-BE49-F238E27FC236}">
                <a16:creationId xmlns:a16="http://schemas.microsoft.com/office/drawing/2014/main" id="{22E38316-462D-CC4A-967C-05C65D5CE107}"/>
              </a:ext>
            </a:extLst>
          </p:cNvPr>
          <p:cNvSpPr/>
          <p:nvPr/>
        </p:nvSpPr>
        <p:spPr>
          <a:xfrm>
            <a:off x="1681360" y="1922807"/>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37">
            <a:extLst>
              <a:ext uri="{FF2B5EF4-FFF2-40B4-BE49-F238E27FC236}">
                <a16:creationId xmlns:a16="http://schemas.microsoft.com/office/drawing/2014/main" id="{5F91A25C-DCDC-9FED-694E-5C9F5A4E8A68}"/>
              </a:ext>
            </a:extLst>
          </p:cNvPr>
          <p:cNvSpPr/>
          <p:nvPr/>
        </p:nvSpPr>
        <p:spPr>
          <a:xfrm>
            <a:off x="1724848" y="1967856"/>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文本框 33">
            <a:extLst>
              <a:ext uri="{FF2B5EF4-FFF2-40B4-BE49-F238E27FC236}">
                <a16:creationId xmlns:a16="http://schemas.microsoft.com/office/drawing/2014/main" id="{9D13314B-4A3F-64E6-03A1-77CCF9A0E31F}"/>
              </a:ext>
            </a:extLst>
          </p:cNvPr>
          <p:cNvSpPr txBox="1"/>
          <p:nvPr/>
        </p:nvSpPr>
        <p:spPr>
          <a:xfrm>
            <a:off x="658813" y="1922807"/>
            <a:ext cx="1309974" cy="584775"/>
          </a:xfrm>
          <a:prstGeom prst="rect">
            <a:avLst/>
          </a:prstGeom>
          <a:noFill/>
        </p:spPr>
        <p:txBody>
          <a:bodyPr wrap="none" rtlCol="0">
            <a:noAutofit/>
          </a:bodyPr>
          <a:lstStyle/>
          <a:p>
            <a:r>
              <a:rPr lang="en-US" altLang="zh-CN" sz="3200" i="0" dirty="0">
                <a:solidFill>
                  <a:srgbClr val="2D2D2D"/>
                </a:solidFill>
                <a:effectLst/>
                <a:cs typeface="+mn-ea"/>
                <a:sym typeface="+mn-lt"/>
              </a:rPr>
              <a:t>Z</a:t>
            </a:r>
            <a:r>
              <a:rPr lang="zh-CN" altLang="en-US" sz="3200" i="0" dirty="0">
                <a:solidFill>
                  <a:srgbClr val="2D2D2D"/>
                </a:solidFill>
                <a:effectLst/>
                <a:cs typeface="+mn-ea"/>
                <a:sym typeface="+mn-lt"/>
              </a:rPr>
              <a:t>世代</a:t>
            </a:r>
            <a:endParaRPr lang="zh-CN" altLang="en-US" sz="3200" dirty="0">
              <a:cs typeface="+mn-ea"/>
              <a:sym typeface="+mn-lt"/>
            </a:endParaRPr>
          </a:p>
        </p:txBody>
      </p:sp>
      <p:sp>
        <p:nvSpPr>
          <p:cNvPr id="36" name="文本框 35">
            <a:extLst>
              <a:ext uri="{FF2B5EF4-FFF2-40B4-BE49-F238E27FC236}">
                <a16:creationId xmlns:a16="http://schemas.microsoft.com/office/drawing/2014/main" id="{C470E06C-186A-1EE0-BA04-D09291626C5E}"/>
              </a:ext>
            </a:extLst>
          </p:cNvPr>
          <p:cNvSpPr txBox="1"/>
          <p:nvPr/>
        </p:nvSpPr>
        <p:spPr>
          <a:xfrm>
            <a:off x="628476" y="2780758"/>
            <a:ext cx="3789843" cy="1457771"/>
          </a:xfrm>
          <a:prstGeom prst="rect">
            <a:avLst/>
          </a:prstGeom>
          <a:noFill/>
        </p:spPr>
        <p:txBody>
          <a:bodyPr wrap="square">
            <a:noAutofit/>
          </a:bodyPr>
          <a:lstStyle/>
          <a:p>
            <a:pPr>
              <a:lnSpc>
                <a:spcPct val="125000"/>
              </a:lnSpc>
            </a:pPr>
            <a:r>
              <a:rPr lang="zh-CN" altLang="en-US" b="0" i="0" dirty="0">
                <a:effectLst/>
                <a:cs typeface="+mn-ea"/>
                <a:sym typeface="+mn-lt"/>
              </a:rPr>
              <a:t>新一代的消费大军开始涌现</a:t>
            </a:r>
            <a:r>
              <a:rPr lang="en-US" altLang="zh-CN" b="0" i="0" dirty="0">
                <a:effectLst/>
                <a:cs typeface="+mn-ea"/>
                <a:sym typeface="+mn-lt"/>
              </a:rPr>
              <a:t>——Z</a:t>
            </a:r>
            <a:r>
              <a:rPr lang="zh-CN" altLang="en-US" b="0" i="0" dirty="0">
                <a:effectLst/>
                <a:cs typeface="+mn-ea"/>
                <a:sym typeface="+mn-lt"/>
              </a:rPr>
              <a:t>世代，这群成长于信息时代的年轻人们，受到全方位多元文化的熏陶，</a:t>
            </a:r>
            <a:r>
              <a:rPr lang="en-US" altLang="zh-CN" b="0" i="0" dirty="0">
                <a:effectLst/>
                <a:cs typeface="+mn-ea"/>
                <a:sym typeface="+mn-lt"/>
              </a:rPr>
              <a:t>Z</a:t>
            </a:r>
            <a:r>
              <a:rPr lang="zh-CN" altLang="en-US" b="0" i="0" dirty="0">
                <a:effectLst/>
                <a:cs typeface="+mn-ea"/>
                <a:sym typeface="+mn-lt"/>
              </a:rPr>
              <a:t>世代有着独特而又个性的身份标签。</a:t>
            </a:r>
            <a:endParaRPr lang="zh-CN" altLang="en-US" dirty="0">
              <a:cs typeface="+mn-ea"/>
              <a:sym typeface="+mn-lt"/>
            </a:endParaRPr>
          </a:p>
        </p:txBody>
      </p:sp>
      <p:pic>
        <p:nvPicPr>
          <p:cNvPr id="66" name="图形 65">
            <a:extLst>
              <a:ext uri="{FF2B5EF4-FFF2-40B4-BE49-F238E27FC236}">
                <a16:creationId xmlns:a16="http://schemas.microsoft.com/office/drawing/2014/main" id="{16390603-50A3-1CA3-3A57-F56B4453723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65622" y="1392931"/>
            <a:ext cx="611952" cy="611952"/>
          </a:xfrm>
          <a:prstGeom prst="rect">
            <a:avLst/>
          </a:prstGeom>
        </p:spPr>
      </p:pic>
      <p:sp>
        <p:nvSpPr>
          <p:cNvPr id="7" name="文本框 6">
            <a:extLst>
              <a:ext uri="{FF2B5EF4-FFF2-40B4-BE49-F238E27FC236}">
                <a16:creationId xmlns:a16="http://schemas.microsoft.com/office/drawing/2014/main" id="{6985EF84-779D-366A-C763-14520FA98CD0}"/>
              </a:ext>
            </a:extLst>
          </p:cNvPr>
          <p:cNvSpPr txBox="1"/>
          <p:nvPr/>
        </p:nvSpPr>
        <p:spPr>
          <a:xfrm>
            <a:off x="6475896" y="1877753"/>
            <a:ext cx="839626" cy="514051"/>
          </a:xfrm>
          <a:prstGeom prst="rect">
            <a:avLst/>
          </a:prstGeom>
          <a:noFill/>
        </p:spPr>
        <p:txBody>
          <a:bodyPr wrap="square" rtlCol="0">
            <a:noAutofit/>
          </a:bodyPr>
          <a:lstStyle/>
          <a:p>
            <a:pPr marL="0" lvl="2" algn="ctr">
              <a:lnSpc>
                <a:spcPct val="120000"/>
              </a:lnSpc>
              <a:defRPr/>
            </a:pPr>
            <a:r>
              <a:rPr lang="en-US" altLang="zh-CN" sz="2400" kern="0" spc="300" dirty="0">
                <a:cs typeface="+mn-ea"/>
                <a:sym typeface="+mn-lt"/>
              </a:rPr>
              <a:t>01</a:t>
            </a:r>
            <a:endParaRPr lang="zh-CN" altLang="en-US" sz="2400" kern="0" spc="300" dirty="0">
              <a:cs typeface="+mn-ea"/>
              <a:sym typeface="+mn-lt"/>
            </a:endParaRPr>
          </a:p>
        </p:txBody>
      </p:sp>
      <p:pic>
        <p:nvPicPr>
          <p:cNvPr id="67" name="图形 66">
            <a:extLst>
              <a:ext uri="{FF2B5EF4-FFF2-40B4-BE49-F238E27FC236}">
                <a16:creationId xmlns:a16="http://schemas.microsoft.com/office/drawing/2014/main" id="{8D63EDE9-9BCE-526C-0E57-9A0C3311CCD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27813" y="1358460"/>
            <a:ext cx="611952" cy="611952"/>
          </a:xfrm>
          <a:prstGeom prst="rect">
            <a:avLst/>
          </a:prstGeom>
        </p:spPr>
      </p:pic>
      <p:pic>
        <p:nvPicPr>
          <p:cNvPr id="68" name="图形 67">
            <a:extLst>
              <a:ext uri="{FF2B5EF4-FFF2-40B4-BE49-F238E27FC236}">
                <a16:creationId xmlns:a16="http://schemas.microsoft.com/office/drawing/2014/main" id="{8902A351-9CD8-8309-0175-76FDA4689A4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89733" y="3885756"/>
            <a:ext cx="611952" cy="611952"/>
          </a:xfrm>
          <a:prstGeom prst="rect">
            <a:avLst/>
          </a:prstGeom>
        </p:spPr>
      </p:pic>
      <p:pic>
        <p:nvPicPr>
          <p:cNvPr id="69" name="图形 68">
            <a:extLst>
              <a:ext uri="{FF2B5EF4-FFF2-40B4-BE49-F238E27FC236}">
                <a16:creationId xmlns:a16="http://schemas.microsoft.com/office/drawing/2014/main" id="{E3287C0F-7850-6837-4D50-A27389786A0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62118" y="3840941"/>
            <a:ext cx="611952" cy="611952"/>
          </a:xfrm>
          <a:prstGeom prst="rect">
            <a:avLst/>
          </a:prstGeom>
        </p:spPr>
      </p:pic>
    </p:spTree>
    <p:extLst>
      <p:ext uri="{BB962C8B-B14F-4D97-AF65-F5344CB8AC3E}">
        <p14:creationId xmlns:p14="http://schemas.microsoft.com/office/powerpoint/2010/main" val="3898296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椭圆 185">
            <a:extLst>
              <a:ext uri="{FF2B5EF4-FFF2-40B4-BE49-F238E27FC236}">
                <a16:creationId xmlns:a16="http://schemas.microsoft.com/office/drawing/2014/main" id="{C9597C4B-9B67-50FD-406B-B3D40F94851A}"/>
              </a:ext>
            </a:extLst>
          </p:cNvPr>
          <p:cNvSpPr/>
          <p:nvPr/>
        </p:nvSpPr>
        <p:spPr>
          <a:xfrm>
            <a:off x="3147978" y="310801"/>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7" name="椭圆 186">
            <a:extLst>
              <a:ext uri="{FF2B5EF4-FFF2-40B4-BE49-F238E27FC236}">
                <a16:creationId xmlns:a16="http://schemas.microsoft.com/office/drawing/2014/main" id="{7882C80B-9208-75BD-8B8D-C0BC2CAE8079}"/>
              </a:ext>
            </a:extLst>
          </p:cNvPr>
          <p:cNvSpPr/>
          <p:nvPr/>
        </p:nvSpPr>
        <p:spPr>
          <a:xfrm>
            <a:off x="3191466" y="355850"/>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任意多边形: 形状 3">
            <a:extLst>
              <a:ext uri="{FF2B5EF4-FFF2-40B4-BE49-F238E27FC236}">
                <a16:creationId xmlns:a16="http://schemas.microsoft.com/office/drawing/2014/main" id="{59AE9DF1-6AD2-6290-9D2D-8E5CEF3A4D26}"/>
              </a:ext>
            </a:extLst>
          </p:cNvPr>
          <p:cNvSpPr/>
          <p:nvPr/>
        </p:nvSpPr>
        <p:spPr>
          <a:xfrm>
            <a:off x="25964" y="2453679"/>
            <a:ext cx="12192000" cy="4404321"/>
          </a:xfrm>
          <a:custGeom>
            <a:avLst/>
            <a:gdLst>
              <a:gd name="connsiteX0" fmla="*/ 12192000 w 12192000"/>
              <a:gd name="connsiteY0" fmla="*/ 0 h 4404321"/>
              <a:gd name="connsiteX1" fmla="*/ 12192000 w 12192000"/>
              <a:gd name="connsiteY1" fmla="*/ 4404321 h 4404321"/>
              <a:gd name="connsiteX2" fmla="*/ 0 w 12192000"/>
              <a:gd name="connsiteY2" fmla="*/ 4404321 h 4404321"/>
              <a:gd name="connsiteX3" fmla="*/ 0 w 12192000"/>
              <a:gd name="connsiteY3" fmla="*/ 1911118 h 4404321"/>
              <a:gd name="connsiteX4" fmla="*/ 391515 w 12192000"/>
              <a:gd name="connsiteY4" fmla="*/ 1835757 h 4404321"/>
              <a:gd name="connsiteX5" fmla="*/ 2338940 w 12192000"/>
              <a:gd name="connsiteY5" fmla="*/ 1503487 h 4404321"/>
              <a:gd name="connsiteX6" fmla="*/ 6333425 w 12192000"/>
              <a:gd name="connsiteY6" fmla="*/ 1108852 h 4404321"/>
              <a:gd name="connsiteX7" fmla="*/ 9567513 w 12192000"/>
              <a:gd name="connsiteY7" fmla="*/ 358080 h 4404321"/>
              <a:gd name="connsiteX8" fmla="*/ 12107697 w 12192000"/>
              <a:gd name="connsiteY8" fmla="*/ 6787 h 440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04321">
                <a:moveTo>
                  <a:pt x="12192000" y="0"/>
                </a:moveTo>
                <a:lnTo>
                  <a:pt x="12192000" y="4404321"/>
                </a:lnTo>
                <a:lnTo>
                  <a:pt x="0" y="4404321"/>
                </a:lnTo>
                <a:lnTo>
                  <a:pt x="0" y="1911118"/>
                </a:lnTo>
                <a:lnTo>
                  <a:pt x="391515" y="1835757"/>
                </a:lnTo>
                <a:cubicBezTo>
                  <a:pt x="1091641" y="1709378"/>
                  <a:pt x="1788495" y="1603951"/>
                  <a:pt x="2338940" y="1503487"/>
                </a:cubicBezTo>
                <a:cubicBezTo>
                  <a:pt x="3806793" y="1235584"/>
                  <a:pt x="5128663" y="1299752"/>
                  <a:pt x="6333425" y="1108852"/>
                </a:cubicBezTo>
                <a:cubicBezTo>
                  <a:pt x="7538186" y="917951"/>
                  <a:pt x="8555256" y="545774"/>
                  <a:pt x="9567513" y="358080"/>
                </a:cubicBezTo>
                <a:cubicBezTo>
                  <a:pt x="10453238" y="193850"/>
                  <a:pt x="11379493" y="71378"/>
                  <a:pt x="12107697" y="678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03" name="矩形: 剪去单角 102">
            <a:extLst>
              <a:ext uri="{FF2B5EF4-FFF2-40B4-BE49-F238E27FC236}">
                <a16:creationId xmlns:a16="http://schemas.microsoft.com/office/drawing/2014/main" id="{938FF88C-FC1D-03F2-E374-C99CCBF508F1}"/>
              </a:ext>
            </a:extLst>
          </p:cNvPr>
          <p:cNvSpPr/>
          <p:nvPr/>
        </p:nvSpPr>
        <p:spPr>
          <a:xfrm>
            <a:off x="2926999" y="4618247"/>
            <a:ext cx="947584" cy="338554"/>
          </a:xfrm>
          <a:prstGeom prst="snip1Rect">
            <a:avLst>
              <a:gd name="adj" fmla="val 15697"/>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矩形: 剪去单角 48">
            <a:extLst>
              <a:ext uri="{FF2B5EF4-FFF2-40B4-BE49-F238E27FC236}">
                <a16:creationId xmlns:a16="http://schemas.microsoft.com/office/drawing/2014/main" id="{04D03287-FBF5-D53E-C1CF-357F49C0B4B9}"/>
              </a:ext>
            </a:extLst>
          </p:cNvPr>
          <p:cNvSpPr/>
          <p:nvPr/>
        </p:nvSpPr>
        <p:spPr>
          <a:xfrm>
            <a:off x="3722008" y="4618247"/>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 fmla="*/ 0 w 863759"/>
              <a:gd name="connsiteY0" fmla="*/ 0 h 338554"/>
              <a:gd name="connsiteX1" fmla="*/ 775691 w 863759"/>
              <a:gd name="connsiteY1" fmla="*/ 0 h 338554"/>
              <a:gd name="connsiteX2" fmla="*/ 863759 w 863759"/>
              <a:gd name="connsiteY2" fmla="*/ 88068 h 338554"/>
              <a:gd name="connsiteX3" fmla="*/ 862174 w 863759"/>
              <a:gd name="connsiteY3" fmla="*/ 217747 h 338554"/>
              <a:gd name="connsiteX4" fmla="*/ 863759 w 863759"/>
              <a:gd name="connsiteY4" fmla="*/ 338554 h 338554"/>
              <a:gd name="connsiteX5" fmla="*/ 0 w 863759"/>
              <a:gd name="connsiteY5" fmla="*/ 338554 h 338554"/>
              <a:gd name="connsiteX6" fmla="*/ 0 w 863759"/>
              <a:gd name="connsiteY6" fmla="*/ 0 h 338554"/>
              <a:gd name="connsiteX0" fmla="*/ 0 w 863759"/>
              <a:gd name="connsiteY0" fmla="*/ 1328 h 339882"/>
              <a:gd name="connsiteX1" fmla="*/ 639924 w 863759"/>
              <a:gd name="connsiteY1" fmla="*/ 0 h 339882"/>
              <a:gd name="connsiteX2" fmla="*/ 775691 w 863759"/>
              <a:gd name="connsiteY2" fmla="*/ 1328 h 339882"/>
              <a:gd name="connsiteX3" fmla="*/ 863759 w 863759"/>
              <a:gd name="connsiteY3" fmla="*/ 89396 h 339882"/>
              <a:gd name="connsiteX4" fmla="*/ 862174 w 863759"/>
              <a:gd name="connsiteY4" fmla="*/ 219075 h 339882"/>
              <a:gd name="connsiteX5" fmla="*/ 863759 w 863759"/>
              <a:gd name="connsiteY5" fmla="*/ 339882 h 339882"/>
              <a:gd name="connsiteX6" fmla="*/ 0 w 863759"/>
              <a:gd name="connsiteY6" fmla="*/ 339882 h 339882"/>
              <a:gd name="connsiteX7" fmla="*/ 0 w 863759"/>
              <a:gd name="connsiteY7" fmla="*/ 1328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0 w 866934"/>
              <a:gd name="connsiteY7" fmla="*/ 6091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91440 w 866934"/>
              <a:gd name="connsiteY7" fmla="*/ 97531 h 339882"/>
              <a:gd name="connsiteX0" fmla="*/ 640152 w 863987"/>
              <a:gd name="connsiteY0" fmla="*/ 0 h 339882"/>
              <a:gd name="connsiteX1" fmla="*/ 775919 w 863987"/>
              <a:gd name="connsiteY1" fmla="*/ 1328 h 339882"/>
              <a:gd name="connsiteX2" fmla="*/ 863987 w 863987"/>
              <a:gd name="connsiteY2" fmla="*/ 89396 h 339882"/>
              <a:gd name="connsiteX3" fmla="*/ 862402 w 863987"/>
              <a:gd name="connsiteY3" fmla="*/ 219075 h 339882"/>
              <a:gd name="connsiteX4" fmla="*/ 863987 w 863987"/>
              <a:gd name="connsiteY4" fmla="*/ 339882 h 339882"/>
              <a:gd name="connsiteX5" fmla="*/ 228 w 863987"/>
              <a:gd name="connsiteY5" fmla="*/ 339882 h 339882"/>
              <a:gd name="connsiteX6" fmla="*/ 88493 w 863987"/>
              <a:gd name="connsiteY6" fmla="*/ 97531 h 339882"/>
              <a:gd name="connsiteX0" fmla="*/ 639924 w 863759"/>
              <a:gd name="connsiteY0" fmla="*/ 0 h 339882"/>
              <a:gd name="connsiteX1" fmla="*/ 775691 w 863759"/>
              <a:gd name="connsiteY1" fmla="*/ 1328 h 339882"/>
              <a:gd name="connsiteX2" fmla="*/ 863759 w 863759"/>
              <a:gd name="connsiteY2" fmla="*/ 89396 h 339882"/>
              <a:gd name="connsiteX3" fmla="*/ 862174 w 863759"/>
              <a:gd name="connsiteY3" fmla="*/ 219075 h 339882"/>
              <a:gd name="connsiteX4" fmla="*/ 863759 w 863759"/>
              <a:gd name="connsiteY4" fmla="*/ 339882 h 339882"/>
              <a:gd name="connsiteX5" fmla="*/ 0 w 863759"/>
              <a:gd name="connsiteY5" fmla="*/ 339882 h 339882"/>
              <a:gd name="connsiteX0" fmla="*/ 0 w 223835"/>
              <a:gd name="connsiteY0" fmla="*/ 0 h 339882"/>
              <a:gd name="connsiteX1" fmla="*/ 135767 w 223835"/>
              <a:gd name="connsiteY1" fmla="*/ 1328 h 339882"/>
              <a:gd name="connsiteX2" fmla="*/ 223835 w 223835"/>
              <a:gd name="connsiteY2" fmla="*/ 89396 h 339882"/>
              <a:gd name="connsiteX3" fmla="*/ 222250 w 223835"/>
              <a:gd name="connsiteY3" fmla="*/ 219075 h 339882"/>
              <a:gd name="connsiteX4" fmla="*/ 223835 w 223835"/>
              <a:gd name="connsiteY4" fmla="*/ 339882 h 339882"/>
              <a:gd name="connsiteX0" fmla="*/ 0 w 223835"/>
              <a:gd name="connsiteY0" fmla="*/ 0 h 219075"/>
              <a:gd name="connsiteX1" fmla="*/ 135767 w 223835"/>
              <a:gd name="connsiteY1" fmla="*/ 1328 h 219075"/>
              <a:gd name="connsiteX2" fmla="*/ 223835 w 223835"/>
              <a:gd name="connsiteY2" fmla="*/ 89396 h 219075"/>
              <a:gd name="connsiteX3" fmla="*/ 222250 w 22383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223835" h="219075">
                <a:moveTo>
                  <a:pt x="0" y="0"/>
                </a:moveTo>
                <a:lnTo>
                  <a:pt x="135767" y="1328"/>
                </a:lnTo>
                <a:lnTo>
                  <a:pt x="223835" y="89396"/>
                </a:lnTo>
                <a:cubicBezTo>
                  <a:pt x="223307" y="132622"/>
                  <a:pt x="222778" y="175849"/>
                  <a:pt x="222250" y="219075"/>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矩形 106">
            <a:extLst>
              <a:ext uri="{FF2B5EF4-FFF2-40B4-BE49-F238E27FC236}">
                <a16:creationId xmlns:a16="http://schemas.microsoft.com/office/drawing/2014/main" id="{5E66FCFF-92C4-9872-9E98-ECC277334DC8}"/>
              </a:ext>
            </a:extLst>
          </p:cNvPr>
          <p:cNvSpPr/>
          <p:nvPr/>
        </p:nvSpPr>
        <p:spPr>
          <a:xfrm>
            <a:off x="2925439" y="4972910"/>
            <a:ext cx="1726063" cy="302390"/>
          </a:xfrm>
          <a:prstGeom prst="rect">
            <a:avLst/>
          </a:prstGeom>
        </p:spPr>
        <p:txBody>
          <a:bodyPr wrap="square">
            <a:noAutofit/>
          </a:bodyPr>
          <a:lstStyle/>
          <a:p>
            <a:pPr>
              <a:lnSpc>
                <a:spcPct val="120000"/>
              </a:lnSpc>
            </a:pPr>
            <a:r>
              <a:rPr lang="zh-CN" altLang="en-US" sz="1200" dirty="0">
                <a:solidFill>
                  <a:schemeClr val="bg1"/>
                </a:solidFill>
                <a:cs typeface="+mn-ea"/>
                <a:sym typeface="+mn-lt"/>
              </a:rPr>
              <a:t>系统研发完成</a:t>
            </a:r>
            <a:endParaRPr lang="en-US" altLang="zh-CN" sz="1200" dirty="0">
              <a:solidFill>
                <a:schemeClr val="bg1"/>
              </a:solidFill>
              <a:cs typeface="+mn-ea"/>
              <a:sym typeface="+mn-lt"/>
            </a:endParaRPr>
          </a:p>
        </p:txBody>
      </p:sp>
      <p:sp>
        <p:nvSpPr>
          <p:cNvPr id="108" name="矩形 107">
            <a:extLst>
              <a:ext uri="{FF2B5EF4-FFF2-40B4-BE49-F238E27FC236}">
                <a16:creationId xmlns:a16="http://schemas.microsoft.com/office/drawing/2014/main" id="{4EAA74B1-B944-6CFC-4ED0-D46A19B7CF2B}"/>
              </a:ext>
            </a:extLst>
          </p:cNvPr>
          <p:cNvSpPr/>
          <p:nvPr/>
        </p:nvSpPr>
        <p:spPr>
          <a:xfrm>
            <a:off x="2875586" y="4627994"/>
            <a:ext cx="1136207" cy="338554"/>
          </a:xfrm>
          <a:prstGeom prst="rect">
            <a:avLst/>
          </a:prstGeom>
        </p:spPr>
        <p:txBody>
          <a:bodyPr wrap="square">
            <a:noAutofit/>
          </a:bodyPr>
          <a:lstStyle/>
          <a:p>
            <a:pPr lvl="0"/>
            <a:r>
              <a:rPr lang="en-US" altLang="zh-CN" sz="1600" dirty="0">
                <a:solidFill>
                  <a:schemeClr val="bg1"/>
                </a:solidFill>
                <a:cs typeface="+mn-ea"/>
                <a:sym typeface="+mn-lt"/>
              </a:rPr>
              <a:t>20XX.03</a:t>
            </a:r>
            <a:endParaRPr lang="zh-CN" altLang="en-US" sz="1600" dirty="0">
              <a:solidFill>
                <a:schemeClr val="bg1"/>
              </a:solidFill>
              <a:cs typeface="+mn-ea"/>
              <a:sym typeface="+mn-lt"/>
            </a:endParaRPr>
          </a:p>
        </p:txBody>
      </p:sp>
      <p:sp>
        <p:nvSpPr>
          <p:cNvPr id="109" name="矩形: 剪去单角 108">
            <a:extLst>
              <a:ext uri="{FF2B5EF4-FFF2-40B4-BE49-F238E27FC236}">
                <a16:creationId xmlns:a16="http://schemas.microsoft.com/office/drawing/2014/main" id="{7134C8F1-F1D2-C0BB-FBF1-90D25DD26D86}"/>
              </a:ext>
            </a:extLst>
          </p:cNvPr>
          <p:cNvSpPr/>
          <p:nvPr/>
        </p:nvSpPr>
        <p:spPr>
          <a:xfrm>
            <a:off x="4973621" y="4457440"/>
            <a:ext cx="947584" cy="338554"/>
          </a:xfrm>
          <a:prstGeom prst="snip1Rect">
            <a:avLst>
              <a:gd name="adj" fmla="val 15697"/>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矩形: 剪去单角 48">
            <a:extLst>
              <a:ext uri="{FF2B5EF4-FFF2-40B4-BE49-F238E27FC236}">
                <a16:creationId xmlns:a16="http://schemas.microsoft.com/office/drawing/2014/main" id="{D721E8C0-64D3-308B-2645-1B193103DD67}"/>
              </a:ext>
            </a:extLst>
          </p:cNvPr>
          <p:cNvSpPr/>
          <p:nvPr/>
        </p:nvSpPr>
        <p:spPr>
          <a:xfrm>
            <a:off x="5768630" y="4457440"/>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 fmla="*/ 0 w 863759"/>
              <a:gd name="connsiteY0" fmla="*/ 0 h 338554"/>
              <a:gd name="connsiteX1" fmla="*/ 775691 w 863759"/>
              <a:gd name="connsiteY1" fmla="*/ 0 h 338554"/>
              <a:gd name="connsiteX2" fmla="*/ 863759 w 863759"/>
              <a:gd name="connsiteY2" fmla="*/ 88068 h 338554"/>
              <a:gd name="connsiteX3" fmla="*/ 862174 w 863759"/>
              <a:gd name="connsiteY3" fmla="*/ 217747 h 338554"/>
              <a:gd name="connsiteX4" fmla="*/ 863759 w 863759"/>
              <a:gd name="connsiteY4" fmla="*/ 338554 h 338554"/>
              <a:gd name="connsiteX5" fmla="*/ 0 w 863759"/>
              <a:gd name="connsiteY5" fmla="*/ 338554 h 338554"/>
              <a:gd name="connsiteX6" fmla="*/ 0 w 863759"/>
              <a:gd name="connsiteY6" fmla="*/ 0 h 338554"/>
              <a:gd name="connsiteX0" fmla="*/ 0 w 863759"/>
              <a:gd name="connsiteY0" fmla="*/ 1328 h 339882"/>
              <a:gd name="connsiteX1" fmla="*/ 639924 w 863759"/>
              <a:gd name="connsiteY1" fmla="*/ 0 h 339882"/>
              <a:gd name="connsiteX2" fmla="*/ 775691 w 863759"/>
              <a:gd name="connsiteY2" fmla="*/ 1328 h 339882"/>
              <a:gd name="connsiteX3" fmla="*/ 863759 w 863759"/>
              <a:gd name="connsiteY3" fmla="*/ 89396 h 339882"/>
              <a:gd name="connsiteX4" fmla="*/ 862174 w 863759"/>
              <a:gd name="connsiteY4" fmla="*/ 219075 h 339882"/>
              <a:gd name="connsiteX5" fmla="*/ 863759 w 863759"/>
              <a:gd name="connsiteY5" fmla="*/ 339882 h 339882"/>
              <a:gd name="connsiteX6" fmla="*/ 0 w 863759"/>
              <a:gd name="connsiteY6" fmla="*/ 339882 h 339882"/>
              <a:gd name="connsiteX7" fmla="*/ 0 w 863759"/>
              <a:gd name="connsiteY7" fmla="*/ 1328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0 w 866934"/>
              <a:gd name="connsiteY7" fmla="*/ 6091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91440 w 866934"/>
              <a:gd name="connsiteY7" fmla="*/ 97531 h 339882"/>
              <a:gd name="connsiteX0" fmla="*/ 640152 w 863987"/>
              <a:gd name="connsiteY0" fmla="*/ 0 h 339882"/>
              <a:gd name="connsiteX1" fmla="*/ 775919 w 863987"/>
              <a:gd name="connsiteY1" fmla="*/ 1328 h 339882"/>
              <a:gd name="connsiteX2" fmla="*/ 863987 w 863987"/>
              <a:gd name="connsiteY2" fmla="*/ 89396 h 339882"/>
              <a:gd name="connsiteX3" fmla="*/ 862402 w 863987"/>
              <a:gd name="connsiteY3" fmla="*/ 219075 h 339882"/>
              <a:gd name="connsiteX4" fmla="*/ 863987 w 863987"/>
              <a:gd name="connsiteY4" fmla="*/ 339882 h 339882"/>
              <a:gd name="connsiteX5" fmla="*/ 228 w 863987"/>
              <a:gd name="connsiteY5" fmla="*/ 339882 h 339882"/>
              <a:gd name="connsiteX6" fmla="*/ 88493 w 863987"/>
              <a:gd name="connsiteY6" fmla="*/ 97531 h 339882"/>
              <a:gd name="connsiteX0" fmla="*/ 639924 w 863759"/>
              <a:gd name="connsiteY0" fmla="*/ 0 h 339882"/>
              <a:gd name="connsiteX1" fmla="*/ 775691 w 863759"/>
              <a:gd name="connsiteY1" fmla="*/ 1328 h 339882"/>
              <a:gd name="connsiteX2" fmla="*/ 863759 w 863759"/>
              <a:gd name="connsiteY2" fmla="*/ 89396 h 339882"/>
              <a:gd name="connsiteX3" fmla="*/ 862174 w 863759"/>
              <a:gd name="connsiteY3" fmla="*/ 219075 h 339882"/>
              <a:gd name="connsiteX4" fmla="*/ 863759 w 863759"/>
              <a:gd name="connsiteY4" fmla="*/ 339882 h 339882"/>
              <a:gd name="connsiteX5" fmla="*/ 0 w 863759"/>
              <a:gd name="connsiteY5" fmla="*/ 339882 h 339882"/>
              <a:gd name="connsiteX0" fmla="*/ 0 w 223835"/>
              <a:gd name="connsiteY0" fmla="*/ 0 h 339882"/>
              <a:gd name="connsiteX1" fmla="*/ 135767 w 223835"/>
              <a:gd name="connsiteY1" fmla="*/ 1328 h 339882"/>
              <a:gd name="connsiteX2" fmla="*/ 223835 w 223835"/>
              <a:gd name="connsiteY2" fmla="*/ 89396 h 339882"/>
              <a:gd name="connsiteX3" fmla="*/ 222250 w 223835"/>
              <a:gd name="connsiteY3" fmla="*/ 219075 h 339882"/>
              <a:gd name="connsiteX4" fmla="*/ 223835 w 223835"/>
              <a:gd name="connsiteY4" fmla="*/ 339882 h 339882"/>
              <a:gd name="connsiteX0" fmla="*/ 0 w 223835"/>
              <a:gd name="connsiteY0" fmla="*/ 0 h 219075"/>
              <a:gd name="connsiteX1" fmla="*/ 135767 w 223835"/>
              <a:gd name="connsiteY1" fmla="*/ 1328 h 219075"/>
              <a:gd name="connsiteX2" fmla="*/ 223835 w 223835"/>
              <a:gd name="connsiteY2" fmla="*/ 89396 h 219075"/>
              <a:gd name="connsiteX3" fmla="*/ 222250 w 22383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223835" h="219075">
                <a:moveTo>
                  <a:pt x="0" y="0"/>
                </a:moveTo>
                <a:lnTo>
                  <a:pt x="135767" y="1328"/>
                </a:lnTo>
                <a:lnTo>
                  <a:pt x="223835" y="89396"/>
                </a:lnTo>
                <a:cubicBezTo>
                  <a:pt x="223307" y="132622"/>
                  <a:pt x="222778" y="175849"/>
                  <a:pt x="222250" y="219075"/>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3" name="矩形 112">
            <a:extLst>
              <a:ext uri="{FF2B5EF4-FFF2-40B4-BE49-F238E27FC236}">
                <a16:creationId xmlns:a16="http://schemas.microsoft.com/office/drawing/2014/main" id="{7B10CDE2-CA32-6BC6-9444-64A559E0655E}"/>
              </a:ext>
            </a:extLst>
          </p:cNvPr>
          <p:cNvSpPr/>
          <p:nvPr/>
        </p:nvSpPr>
        <p:spPr>
          <a:xfrm>
            <a:off x="4976166" y="4812103"/>
            <a:ext cx="1172744" cy="302390"/>
          </a:xfrm>
          <a:prstGeom prst="rect">
            <a:avLst/>
          </a:prstGeom>
        </p:spPr>
        <p:txBody>
          <a:bodyPr wrap="square">
            <a:noAutofit/>
          </a:bodyPr>
          <a:lstStyle/>
          <a:p>
            <a:pPr>
              <a:lnSpc>
                <a:spcPct val="120000"/>
              </a:lnSpc>
            </a:pPr>
            <a:r>
              <a:rPr lang="zh-CN" altLang="en-US" sz="1200" dirty="0">
                <a:solidFill>
                  <a:schemeClr val="bg1"/>
                </a:solidFill>
                <a:cs typeface="+mn-ea"/>
                <a:sym typeface="+mn-lt"/>
              </a:rPr>
              <a:t>系统成功上线</a:t>
            </a:r>
          </a:p>
        </p:txBody>
      </p:sp>
      <p:sp>
        <p:nvSpPr>
          <p:cNvPr id="114" name="矩形 113">
            <a:extLst>
              <a:ext uri="{FF2B5EF4-FFF2-40B4-BE49-F238E27FC236}">
                <a16:creationId xmlns:a16="http://schemas.microsoft.com/office/drawing/2014/main" id="{C85C4A10-E47D-D358-D90C-28C82D032450}"/>
              </a:ext>
            </a:extLst>
          </p:cNvPr>
          <p:cNvSpPr/>
          <p:nvPr/>
        </p:nvSpPr>
        <p:spPr>
          <a:xfrm>
            <a:off x="4942260" y="4475650"/>
            <a:ext cx="1136207" cy="338554"/>
          </a:xfrm>
          <a:prstGeom prst="rect">
            <a:avLst/>
          </a:prstGeom>
        </p:spPr>
        <p:txBody>
          <a:bodyPr wrap="square">
            <a:noAutofit/>
          </a:bodyPr>
          <a:lstStyle/>
          <a:p>
            <a:pPr lvl="0"/>
            <a:r>
              <a:rPr lang="en-US" altLang="zh-CN" sz="1600" dirty="0">
                <a:solidFill>
                  <a:schemeClr val="bg1"/>
                </a:solidFill>
                <a:cs typeface="+mn-ea"/>
                <a:sym typeface="+mn-lt"/>
              </a:rPr>
              <a:t>20XX.05</a:t>
            </a:r>
            <a:endParaRPr lang="zh-CN" altLang="en-US" sz="1600" dirty="0">
              <a:solidFill>
                <a:schemeClr val="bg1"/>
              </a:solidFill>
              <a:cs typeface="+mn-ea"/>
              <a:sym typeface="+mn-lt"/>
            </a:endParaRPr>
          </a:p>
        </p:txBody>
      </p:sp>
      <p:sp>
        <p:nvSpPr>
          <p:cNvPr id="115" name="矩形: 剪去单角 114">
            <a:extLst>
              <a:ext uri="{FF2B5EF4-FFF2-40B4-BE49-F238E27FC236}">
                <a16:creationId xmlns:a16="http://schemas.microsoft.com/office/drawing/2014/main" id="{F7A85DBC-3595-93E1-A9B8-5DB45AA50642}"/>
              </a:ext>
            </a:extLst>
          </p:cNvPr>
          <p:cNvSpPr/>
          <p:nvPr/>
        </p:nvSpPr>
        <p:spPr>
          <a:xfrm>
            <a:off x="7024347" y="4206878"/>
            <a:ext cx="947584" cy="338554"/>
          </a:xfrm>
          <a:prstGeom prst="snip1Rect">
            <a:avLst>
              <a:gd name="adj" fmla="val 15697"/>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7" name="矩形: 剪去单角 48">
            <a:extLst>
              <a:ext uri="{FF2B5EF4-FFF2-40B4-BE49-F238E27FC236}">
                <a16:creationId xmlns:a16="http://schemas.microsoft.com/office/drawing/2014/main" id="{8E76E464-3A76-7C81-04A2-326254886705}"/>
              </a:ext>
            </a:extLst>
          </p:cNvPr>
          <p:cNvSpPr/>
          <p:nvPr/>
        </p:nvSpPr>
        <p:spPr>
          <a:xfrm>
            <a:off x="7819356" y="4206878"/>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 fmla="*/ 0 w 863759"/>
              <a:gd name="connsiteY0" fmla="*/ 0 h 338554"/>
              <a:gd name="connsiteX1" fmla="*/ 775691 w 863759"/>
              <a:gd name="connsiteY1" fmla="*/ 0 h 338554"/>
              <a:gd name="connsiteX2" fmla="*/ 863759 w 863759"/>
              <a:gd name="connsiteY2" fmla="*/ 88068 h 338554"/>
              <a:gd name="connsiteX3" fmla="*/ 862174 w 863759"/>
              <a:gd name="connsiteY3" fmla="*/ 217747 h 338554"/>
              <a:gd name="connsiteX4" fmla="*/ 863759 w 863759"/>
              <a:gd name="connsiteY4" fmla="*/ 338554 h 338554"/>
              <a:gd name="connsiteX5" fmla="*/ 0 w 863759"/>
              <a:gd name="connsiteY5" fmla="*/ 338554 h 338554"/>
              <a:gd name="connsiteX6" fmla="*/ 0 w 863759"/>
              <a:gd name="connsiteY6" fmla="*/ 0 h 338554"/>
              <a:gd name="connsiteX0" fmla="*/ 0 w 863759"/>
              <a:gd name="connsiteY0" fmla="*/ 1328 h 339882"/>
              <a:gd name="connsiteX1" fmla="*/ 639924 w 863759"/>
              <a:gd name="connsiteY1" fmla="*/ 0 h 339882"/>
              <a:gd name="connsiteX2" fmla="*/ 775691 w 863759"/>
              <a:gd name="connsiteY2" fmla="*/ 1328 h 339882"/>
              <a:gd name="connsiteX3" fmla="*/ 863759 w 863759"/>
              <a:gd name="connsiteY3" fmla="*/ 89396 h 339882"/>
              <a:gd name="connsiteX4" fmla="*/ 862174 w 863759"/>
              <a:gd name="connsiteY4" fmla="*/ 219075 h 339882"/>
              <a:gd name="connsiteX5" fmla="*/ 863759 w 863759"/>
              <a:gd name="connsiteY5" fmla="*/ 339882 h 339882"/>
              <a:gd name="connsiteX6" fmla="*/ 0 w 863759"/>
              <a:gd name="connsiteY6" fmla="*/ 339882 h 339882"/>
              <a:gd name="connsiteX7" fmla="*/ 0 w 863759"/>
              <a:gd name="connsiteY7" fmla="*/ 1328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0 w 866934"/>
              <a:gd name="connsiteY7" fmla="*/ 6091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91440 w 866934"/>
              <a:gd name="connsiteY7" fmla="*/ 97531 h 339882"/>
              <a:gd name="connsiteX0" fmla="*/ 640152 w 863987"/>
              <a:gd name="connsiteY0" fmla="*/ 0 h 339882"/>
              <a:gd name="connsiteX1" fmla="*/ 775919 w 863987"/>
              <a:gd name="connsiteY1" fmla="*/ 1328 h 339882"/>
              <a:gd name="connsiteX2" fmla="*/ 863987 w 863987"/>
              <a:gd name="connsiteY2" fmla="*/ 89396 h 339882"/>
              <a:gd name="connsiteX3" fmla="*/ 862402 w 863987"/>
              <a:gd name="connsiteY3" fmla="*/ 219075 h 339882"/>
              <a:gd name="connsiteX4" fmla="*/ 863987 w 863987"/>
              <a:gd name="connsiteY4" fmla="*/ 339882 h 339882"/>
              <a:gd name="connsiteX5" fmla="*/ 228 w 863987"/>
              <a:gd name="connsiteY5" fmla="*/ 339882 h 339882"/>
              <a:gd name="connsiteX6" fmla="*/ 88493 w 863987"/>
              <a:gd name="connsiteY6" fmla="*/ 97531 h 339882"/>
              <a:gd name="connsiteX0" fmla="*/ 639924 w 863759"/>
              <a:gd name="connsiteY0" fmla="*/ 0 h 339882"/>
              <a:gd name="connsiteX1" fmla="*/ 775691 w 863759"/>
              <a:gd name="connsiteY1" fmla="*/ 1328 h 339882"/>
              <a:gd name="connsiteX2" fmla="*/ 863759 w 863759"/>
              <a:gd name="connsiteY2" fmla="*/ 89396 h 339882"/>
              <a:gd name="connsiteX3" fmla="*/ 862174 w 863759"/>
              <a:gd name="connsiteY3" fmla="*/ 219075 h 339882"/>
              <a:gd name="connsiteX4" fmla="*/ 863759 w 863759"/>
              <a:gd name="connsiteY4" fmla="*/ 339882 h 339882"/>
              <a:gd name="connsiteX5" fmla="*/ 0 w 863759"/>
              <a:gd name="connsiteY5" fmla="*/ 339882 h 339882"/>
              <a:gd name="connsiteX0" fmla="*/ 0 w 223835"/>
              <a:gd name="connsiteY0" fmla="*/ 0 h 339882"/>
              <a:gd name="connsiteX1" fmla="*/ 135767 w 223835"/>
              <a:gd name="connsiteY1" fmla="*/ 1328 h 339882"/>
              <a:gd name="connsiteX2" fmla="*/ 223835 w 223835"/>
              <a:gd name="connsiteY2" fmla="*/ 89396 h 339882"/>
              <a:gd name="connsiteX3" fmla="*/ 222250 w 223835"/>
              <a:gd name="connsiteY3" fmla="*/ 219075 h 339882"/>
              <a:gd name="connsiteX4" fmla="*/ 223835 w 223835"/>
              <a:gd name="connsiteY4" fmla="*/ 339882 h 339882"/>
              <a:gd name="connsiteX0" fmla="*/ 0 w 223835"/>
              <a:gd name="connsiteY0" fmla="*/ 0 h 219075"/>
              <a:gd name="connsiteX1" fmla="*/ 135767 w 223835"/>
              <a:gd name="connsiteY1" fmla="*/ 1328 h 219075"/>
              <a:gd name="connsiteX2" fmla="*/ 223835 w 223835"/>
              <a:gd name="connsiteY2" fmla="*/ 89396 h 219075"/>
              <a:gd name="connsiteX3" fmla="*/ 222250 w 22383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223835" h="219075">
                <a:moveTo>
                  <a:pt x="0" y="0"/>
                </a:moveTo>
                <a:lnTo>
                  <a:pt x="135767" y="1328"/>
                </a:lnTo>
                <a:lnTo>
                  <a:pt x="223835" y="89396"/>
                </a:lnTo>
                <a:cubicBezTo>
                  <a:pt x="223307" y="132622"/>
                  <a:pt x="222778" y="175849"/>
                  <a:pt x="222250" y="219075"/>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9" name="矩形 118">
            <a:extLst>
              <a:ext uri="{FF2B5EF4-FFF2-40B4-BE49-F238E27FC236}">
                <a16:creationId xmlns:a16="http://schemas.microsoft.com/office/drawing/2014/main" id="{1A7FBEED-1817-E0D3-64FA-944B9B5B72E3}"/>
              </a:ext>
            </a:extLst>
          </p:cNvPr>
          <p:cNvSpPr/>
          <p:nvPr/>
        </p:nvSpPr>
        <p:spPr>
          <a:xfrm>
            <a:off x="7026891" y="4561540"/>
            <a:ext cx="1172744" cy="304857"/>
          </a:xfrm>
          <a:prstGeom prst="rect">
            <a:avLst/>
          </a:prstGeom>
        </p:spPr>
        <p:txBody>
          <a:bodyPr wrap="square">
            <a:noAutofit/>
          </a:bodyPr>
          <a:lstStyle/>
          <a:p>
            <a:pPr>
              <a:lnSpc>
                <a:spcPct val="120000"/>
              </a:lnSpc>
            </a:pPr>
            <a:r>
              <a:rPr lang="zh-CN" altLang="en-US" sz="1200" dirty="0">
                <a:solidFill>
                  <a:schemeClr val="bg1"/>
                </a:solidFill>
                <a:cs typeface="+mn-ea"/>
                <a:sym typeface="+mn-lt"/>
              </a:rPr>
              <a:t>系统成功上线</a:t>
            </a:r>
            <a:endParaRPr lang="en-US" altLang="zh-CN" sz="1200" dirty="0">
              <a:solidFill>
                <a:schemeClr val="bg1"/>
              </a:solidFill>
              <a:cs typeface="+mn-ea"/>
              <a:sym typeface="+mn-lt"/>
            </a:endParaRPr>
          </a:p>
        </p:txBody>
      </p:sp>
      <p:sp>
        <p:nvSpPr>
          <p:cNvPr id="120" name="矩形 119">
            <a:extLst>
              <a:ext uri="{FF2B5EF4-FFF2-40B4-BE49-F238E27FC236}">
                <a16:creationId xmlns:a16="http://schemas.microsoft.com/office/drawing/2014/main" id="{3B06E45A-1502-CD50-BEB1-3170B96526B9}"/>
              </a:ext>
            </a:extLst>
          </p:cNvPr>
          <p:cNvSpPr/>
          <p:nvPr/>
        </p:nvSpPr>
        <p:spPr>
          <a:xfrm>
            <a:off x="6976435" y="4209197"/>
            <a:ext cx="1136207" cy="338554"/>
          </a:xfrm>
          <a:prstGeom prst="rect">
            <a:avLst/>
          </a:prstGeom>
        </p:spPr>
        <p:txBody>
          <a:bodyPr wrap="square">
            <a:noAutofit/>
          </a:bodyPr>
          <a:lstStyle/>
          <a:p>
            <a:pPr lvl="0"/>
            <a:r>
              <a:rPr lang="en-US" altLang="zh-CN" sz="1600" dirty="0">
                <a:solidFill>
                  <a:schemeClr val="bg1"/>
                </a:solidFill>
                <a:cs typeface="+mn-ea"/>
                <a:sym typeface="+mn-lt"/>
              </a:rPr>
              <a:t>20XX.07</a:t>
            </a:r>
            <a:endParaRPr lang="zh-CN" altLang="en-US" sz="1600" dirty="0">
              <a:solidFill>
                <a:schemeClr val="bg1"/>
              </a:solidFill>
              <a:cs typeface="+mn-ea"/>
              <a:sym typeface="+mn-lt"/>
            </a:endParaRPr>
          </a:p>
        </p:txBody>
      </p:sp>
      <p:sp>
        <p:nvSpPr>
          <p:cNvPr id="121" name="矩形: 剪去单角 120">
            <a:extLst>
              <a:ext uri="{FF2B5EF4-FFF2-40B4-BE49-F238E27FC236}">
                <a16:creationId xmlns:a16="http://schemas.microsoft.com/office/drawing/2014/main" id="{C4AA58CE-BE4C-2710-67FD-4A54AF3F4767}"/>
              </a:ext>
            </a:extLst>
          </p:cNvPr>
          <p:cNvSpPr/>
          <p:nvPr/>
        </p:nvSpPr>
        <p:spPr>
          <a:xfrm>
            <a:off x="9075073" y="3664681"/>
            <a:ext cx="947584" cy="338554"/>
          </a:xfrm>
          <a:prstGeom prst="snip1Rect">
            <a:avLst>
              <a:gd name="adj" fmla="val 15697"/>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3" name="矩形: 剪去单角 48">
            <a:extLst>
              <a:ext uri="{FF2B5EF4-FFF2-40B4-BE49-F238E27FC236}">
                <a16:creationId xmlns:a16="http://schemas.microsoft.com/office/drawing/2014/main" id="{27944759-FB85-BAF9-38EE-F64966FC6203}"/>
              </a:ext>
            </a:extLst>
          </p:cNvPr>
          <p:cNvSpPr/>
          <p:nvPr/>
        </p:nvSpPr>
        <p:spPr>
          <a:xfrm>
            <a:off x="9870082" y="3664681"/>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 fmla="*/ 0 w 863759"/>
              <a:gd name="connsiteY0" fmla="*/ 0 h 338554"/>
              <a:gd name="connsiteX1" fmla="*/ 775691 w 863759"/>
              <a:gd name="connsiteY1" fmla="*/ 0 h 338554"/>
              <a:gd name="connsiteX2" fmla="*/ 863759 w 863759"/>
              <a:gd name="connsiteY2" fmla="*/ 88068 h 338554"/>
              <a:gd name="connsiteX3" fmla="*/ 862174 w 863759"/>
              <a:gd name="connsiteY3" fmla="*/ 217747 h 338554"/>
              <a:gd name="connsiteX4" fmla="*/ 863759 w 863759"/>
              <a:gd name="connsiteY4" fmla="*/ 338554 h 338554"/>
              <a:gd name="connsiteX5" fmla="*/ 0 w 863759"/>
              <a:gd name="connsiteY5" fmla="*/ 338554 h 338554"/>
              <a:gd name="connsiteX6" fmla="*/ 0 w 863759"/>
              <a:gd name="connsiteY6" fmla="*/ 0 h 338554"/>
              <a:gd name="connsiteX0" fmla="*/ 0 w 863759"/>
              <a:gd name="connsiteY0" fmla="*/ 1328 h 339882"/>
              <a:gd name="connsiteX1" fmla="*/ 639924 w 863759"/>
              <a:gd name="connsiteY1" fmla="*/ 0 h 339882"/>
              <a:gd name="connsiteX2" fmla="*/ 775691 w 863759"/>
              <a:gd name="connsiteY2" fmla="*/ 1328 h 339882"/>
              <a:gd name="connsiteX3" fmla="*/ 863759 w 863759"/>
              <a:gd name="connsiteY3" fmla="*/ 89396 h 339882"/>
              <a:gd name="connsiteX4" fmla="*/ 862174 w 863759"/>
              <a:gd name="connsiteY4" fmla="*/ 219075 h 339882"/>
              <a:gd name="connsiteX5" fmla="*/ 863759 w 863759"/>
              <a:gd name="connsiteY5" fmla="*/ 339882 h 339882"/>
              <a:gd name="connsiteX6" fmla="*/ 0 w 863759"/>
              <a:gd name="connsiteY6" fmla="*/ 339882 h 339882"/>
              <a:gd name="connsiteX7" fmla="*/ 0 w 863759"/>
              <a:gd name="connsiteY7" fmla="*/ 1328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0 w 866934"/>
              <a:gd name="connsiteY7" fmla="*/ 6091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91440 w 866934"/>
              <a:gd name="connsiteY7" fmla="*/ 97531 h 339882"/>
              <a:gd name="connsiteX0" fmla="*/ 640152 w 863987"/>
              <a:gd name="connsiteY0" fmla="*/ 0 h 339882"/>
              <a:gd name="connsiteX1" fmla="*/ 775919 w 863987"/>
              <a:gd name="connsiteY1" fmla="*/ 1328 h 339882"/>
              <a:gd name="connsiteX2" fmla="*/ 863987 w 863987"/>
              <a:gd name="connsiteY2" fmla="*/ 89396 h 339882"/>
              <a:gd name="connsiteX3" fmla="*/ 862402 w 863987"/>
              <a:gd name="connsiteY3" fmla="*/ 219075 h 339882"/>
              <a:gd name="connsiteX4" fmla="*/ 863987 w 863987"/>
              <a:gd name="connsiteY4" fmla="*/ 339882 h 339882"/>
              <a:gd name="connsiteX5" fmla="*/ 228 w 863987"/>
              <a:gd name="connsiteY5" fmla="*/ 339882 h 339882"/>
              <a:gd name="connsiteX6" fmla="*/ 88493 w 863987"/>
              <a:gd name="connsiteY6" fmla="*/ 97531 h 339882"/>
              <a:gd name="connsiteX0" fmla="*/ 639924 w 863759"/>
              <a:gd name="connsiteY0" fmla="*/ 0 h 339882"/>
              <a:gd name="connsiteX1" fmla="*/ 775691 w 863759"/>
              <a:gd name="connsiteY1" fmla="*/ 1328 h 339882"/>
              <a:gd name="connsiteX2" fmla="*/ 863759 w 863759"/>
              <a:gd name="connsiteY2" fmla="*/ 89396 h 339882"/>
              <a:gd name="connsiteX3" fmla="*/ 862174 w 863759"/>
              <a:gd name="connsiteY3" fmla="*/ 219075 h 339882"/>
              <a:gd name="connsiteX4" fmla="*/ 863759 w 863759"/>
              <a:gd name="connsiteY4" fmla="*/ 339882 h 339882"/>
              <a:gd name="connsiteX5" fmla="*/ 0 w 863759"/>
              <a:gd name="connsiteY5" fmla="*/ 339882 h 339882"/>
              <a:gd name="connsiteX0" fmla="*/ 0 w 223835"/>
              <a:gd name="connsiteY0" fmla="*/ 0 h 339882"/>
              <a:gd name="connsiteX1" fmla="*/ 135767 w 223835"/>
              <a:gd name="connsiteY1" fmla="*/ 1328 h 339882"/>
              <a:gd name="connsiteX2" fmla="*/ 223835 w 223835"/>
              <a:gd name="connsiteY2" fmla="*/ 89396 h 339882"/>
              <a:gd name="connsiteX3" fmla="*/ 222250 w 223835"/>
              <a:gd name="connsiteY3" fmla="*/ 219075 h 339882"/>
              <a:gd name="connsiteX4" fmla="*/ 223835 w 223835"/>
              <a:gd name="connsiteY4" fmla="*/ 339882 h 339882"/>
              <a:gd name="connsiteX0" fmla="*/ 0 w 223835"/>
              <a:gd name="connsiteY0" fmla="*/ 0 h 219075"/>
              <a:gd name="connsiteX1" fmla="*/ 135767 w 223835"/>
              <a:gd name="connsiteY1" fmla="*/ 1328 h 219075"/>
              <a:gd name="connsiteX2" fmla="*/ 223835 w 223835"/>
              <a:gd name="connsiteY2" fmla="*/ 89396 h 219075"/>
              <a:gd name="connsiteX3" fmla="*/ 222250 w 22383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223835" h="219075">
                <a:moveTo>
                  <a:pt x="0" y="0"/>
                </a:moveTo>
                <a:lnTo>
                  <a:pt x="135767" y="1328"/>
                </a:lnTo>
                <a:lnTo>
                  <a:pt x="223835" y="89396"/>
                </a:lnTo>
                <a:cubicBezTo>
                  <a:pt x="223307" y="132622"/>
                  <a:pt x="222778" y="175849"/>
                  <a:pt x="222250" y="219075"/>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6" name="矩形 125">
            <a:extLst>
              <a:ext uri="{FF2B5EF4-FFF2-40B4-BE49-F238E27FC236}">
                <a16:creationId xmlns:a16="http://schemas.microsoft.com/office/drawing/2014/main" id="{351CC049-4CCF-0230-8AE4-08657A03609B}"/>
              </a:ext>
            </a:extLst>
          </p:cNvPr>
          <p:cNvSpPr/>
          <p:nvPr/>
        </p:nvSpPr>
        <p:spPr>
          <a:xfrm>
            <a:off x="9041342" y="3674682"/>
            <a:ext cx="1136207" cy="338554"/>
          </a:xfrm>
          <a:prstGeom prst="rect">
            <a:avLst/>
          </a:prstGeom>
        </p:spPr>
        <p:txBody>
          <a:bodyPr wrap="square">
            <a:noAutofit/>
          </a:bodyPr>
          <a:lstStyle/>
          <a:p>
            <a:pPr lvl="0"/>
            <a:r>
              <a:rPr lang="en-US" altLang="zh-CN" sz="1600" dirty="0">
                <a:solidFill>
                  <a:schemeClr val="bg1"/>
                </a:solidFill>
                <a:cs typeface="+mn-ea"/>
                <a:sym typeface="+mn-lt"/>
              </a:rPr>
              <a:t>20XX.09</a:t>
            </a:r>
            <a:endParaRPr lang="zh-CN" altLang="en-US" sz="1600" dirty="0">
              <a:solidFill>
                <a:schemeClr val="bg1"/>
              </a:solidFill>
              <a:cs typeface="+mn-ea"/>
              <a:sym typeface="+mn-lt"/>
            </a:endParaRPr>
          </a:p>
        </p:txBody>
      </p:sp>
      <p:sp>
        <p:nvSpPr>
          <p:cNvPr id="127" name="椭圆 126">
            <a:extLst>
              <a:ext uri="{FF2B5EF4-FFF2-40B4-BE49-F238E27FC236}">
                <a16:creationId xmlns:a16="http://schemas.microsoft.com/office/drawing/2014/main" id="{0B91961B-1E71-DB47-2F1E-C2EB2EC5A925}"/>
              </a:ext>
            </a:extLst>
          </p:cNvPr>
          <p:cNvSpPr/>
          <p:nvPr/>
        </p:nvSpPr>
        <p:spPr>
          <a:xfrm>
            <a:off x="759530" y="4133869"/>
            <a:ext cx="245650" cy="245650"/>
          </a:xfrm>
          <a:prstGeom prst="ellipse">
            <a:avLst/>
          </a:prstGeom>
          <a:solidFill>
            <a:schemeClr val="bg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8" name="椭圆 127">
            <a:extLst>
              <a:ext uri="{FF2B5EF4-FFF2-40B4-BE49-F238E27FC236}">
                <a16:creationId xmlns:a16="http://schemas.microsoft.com/office/drawing/2014/main" id="{156ED883-6ABC-52B3-86B5-F2120ADA48A4}"/>
              </a:ext>
            </a:extLst>
          </p:cNvPr>
          <p:cNvSpPr/>
          <p:nvPr/>
        </p:nvSpPr>
        <p:spPr>
          <a:xfrm>
            <a:off x="1784044" y="3956152"/>
            <a:ext cx="245650" cy="245650"/>
          </a:xfrm>
          <a:prstGeom prst="ellipse">
            <a:avLst/>
          </a:prstGeom>
          <a:solidFill>
            <a:schemeClr val="bg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9" name="椭圆 128">
            <a:extLst>
              <a:ext uri="{FF2B5EF4-FFF2-40B4-BE49-F238E27FC236}">
                <a16:creationId xmlns:a16="http://schemas.microsoft.com/office/drawing/2014/main" id="{4D685D40-CDC1-0EEA-F203-3F74D91C4A6E}"/>
              </a:ext>
            </a:extLst>
          </p:cNvPr>
          <p:cNvSpPr/>
          <p:nvPr/>
        </p:nvSpPr>
        <p:spPr>
          <a:xfrm>
            <a:off x="2808558" y="3801792"/>
            <a:ext cx="245650" cy="245650"/>
          </a:xfrm>
          <a:prstGeom prst="ellipse">
            <a:avLst/>
          </a:prstGeom>
          <a:solidFill>
            <a:schemeClr val="bg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0" name="椭圆 129">
            <a:extLst>
              <a:ext uri="{FF2B5EF4-FFF2-40B4-BE49-F238E27FC236}">
                <a16:creationId xmlns:a16="http://schemas.microsoft.com/office/drawing/2014/main" id="{CBE8636B-08FB-9A9E-8365-BCFA55BCE8C5}"/>
              </a:ext>
            </a:extLst>
          </p:cNvPr>
          <p:cNvSpPr/>
          <p:nvPr/>
        </p:nvSpPr>
        <p:spPr>
          <a:xfrm>
            <a:off x="3833072" y="3707538"/>
            <a:ext cx="245650" cy="245650"/>
          </a:xfrm>
          <a:prstGeom prst="ellipse">
            <a:avLst/>
          </a:prstGeom>
          <a:solidFill>
            <a:schemeClr val="bg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椭圆 130">
            <a:extLst>
              <a:ext uri="{FF2B5EF4-FFF2-40B4-BE49-F238E27FC236}">
                <a16:creationId xmlns:a16="http://schemas.microsoft.com/office/drawing/2014/main" id="{8AA1E204-12FE-D59F-4024-E4D974A8CF17}"/>
              </a:ext>
            </a:extLst>
          </p:cNvPr>
          <p:cNvSpPr/>
          <p:nvPr/>
        </p:nvSpPr>
        <p:spPr>
          <a:xfrm>
            <a:off x="4857586" y="3634348"/>
            <a:ext cx="245650" cy="245650"/>
          </a:xfrm>
          <a:prstGeom prst="ellipse">
            <a:avLst/>
          </a:prstGeom>
          <a:solidFill>
            <a:schemeClr val="bg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2" name="椭圆 131">
            <a:extLst>
              <a:ext uri="{FF2B5EF4-FFF2-40B4-BE49-F238E27FC236}">
                <a16:creationId xmlns:a16="http://schemas.microsoft.com/office/drawing/2014/main" id="{91BC3ACA-CBA3-D3B2-F57E-9774C32D2257}"/>
              </a:ext>
            </a:extLst>
          </p:cNvPr>
          <p:cNvSpPr/>
          <p:nvPr/>
        </p:nvSpPr>
        <p:spPr>
          <a:xfrm>
            <a:off x="5882100" y="3549249"/>
            <a:ext cx="245650" cy="245650"/>
          </a:xfrm>
          <a:prstGeom prst="ellipse">
            <a:avLst/>
          </a:prstGeom>
          <a:solidFill>
            <a:schemeClr val="bg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3" name="椭圆 132">
            <a:extLst>
              <a:ext uri="{FF2B5EF4-FFF2-40B4-BE49-F238E27FC236}">
                <a16:creationId xmlns:a16="http://schemas.microsoft.com/office/drawing/2014/main" id="{7433A68C-BDB0-646B-5715-24D13CB02D67}"/>
              </a:ext>
            </a:extLst>
          </p:cNvPr>
          <p:cNvSpPr/>
          <p:nvPr/>
        </p:nvSpPr>
        <p:spPr>
          <a:xfrm>
            <a:off x="6906614" y="3363133"/>
            <a:ext cx="245650" cy="245650"/>
          </a:xfrm>
          <a:prstGeom prst="ellipse">
            <a:avLst/>
          </a:prstGeom>
          <a:solidFill>
            <a:schemeClr val="bg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4" name="椭圆 133">
            <a:extLst>
              <a:ext uri="{FF2B5EF4-FFF2-40B4-BE49-F238E27FC236}">
                <a16:creationId xmlns:a16="http://schemas.microsoft.com/office/drawing/2014/main" id="{E04C7E29-3875-E8D8-AF42-4F5A46288152}"/>
              </a:ext>
            </a:extLst>
          </p:cNvPr>
          <p:cNvSpPr/>
          <p:nvPr/>
        </p:nvSpPr>
        <p:spPr>
          <a:xfrm>
            <a:off x="7931128" y="3127892"/>
            <a:ext cx="245650" cy="245650"/>
          </a:xfrm>
          <a:prstGeom prst="ellipse">
            <a:avLst/>
          </a:prstGeom>
          <a:solidFill>
            <a:schemeClr val="bg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椭圆 134">
            <a:extLst>
              <a:ext uri="{FF2B5EF4-FFF2-40B4-BE49-F238E27FC236}">
                <a16:creationId xmlns:a16="http://schemas.microsoft.com/office/drawing/2014/main" id="{FA945B15-3F8F-85FE-40BB-B9F79216161C}"/>
              </a:ext>
            </a:extLst>
          </p:cNvPr>
          <p:cNvSpPr/>
          <p:nvPr/>
        </p:nvSpPr>
        <p:spPr>
          <a:xfrm>
            <a:off x="8955642" y="2868069"/>
            <a:ext cx="245650" cy="245650"/>
          </a:xfrm>
          <a:prstGeom prst="ellipse">
            <a:avLst/>
          </a:prstGeom>
          <a:solidFill>
            <a:schemeClr val="bg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36" name="直接连接符 135">
            <a:extLst>
              <a:ext uri="{FF2B5EF4-FFF2-40B4-BE49-F238E27FC236}">
                <a16:creationId xmlns:a16="http://schemas.microsoft.com/office/drawing/2014/main" id="{3E8EF84C-91DD-645D-DA17-9E5F50433165}"/>
              </a:ext>
            </a:extLst>
          </p:cNvPr>
          <p:cNvCxnSpPr>
            <a:cxnSpLocks/>
          </p:cNvCxnSpPr>
          <p:nvPr/>
        </p:nvCxnSpPr>
        <p:spPr>
          <a:xfrm>
            <a:off x="874713" y="4472471"/>
            <a:ext cx="0" cy="1493308"/>
          </a:xfrm>
          <a:prstGeom prst="line">
            <a:avLst/>
          </a:prstGeom>
          <a:ln w="12700">
            <a:gradFill flip="none" rotWithShape="1">
              <a:gsLst>
                <a:gs pos="0">
                  <a:schemeClr val="bg1">
                    <a:alpha val="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37" name="直接连接符 136">
            <a:extLst>
              <a:ext uri="{FF2B5EF4-FFF2-40B4-BE49-F238E27FC236}">
                <a16:creationId xmlns:a16="http://schemas.microsoft.com/office/drawing/2014/main" id="{C059FB51-9E7B-D5C8-8990-D1BBCB2BB5FD}"/>
              </a:ext>
            </a:extLst>
          </p:cNvPr>
          <p:cNvCxnSpPr>
            <a:cxnSpLocks/>
          </p:cNvCxnSpPr>
          <p:nvPr/>
        </p:nvCxnSpPr>
        <p:spPr>
          <a:xfrm>
            <a:off x="2925439" y="4133917"/>
            <a:ext cx="0" cy="1493308"/>
          </a:xfrm>
          <a:prstGeom prst="line">
            <a:avLst/>
          </a:prstGeom>
          <a:ln w="12700">
            <a:gradFill flip="none" rotWithShape="1">
              <a:gsLst>
                <a:gs pos="0">
                  <a:schemeClr val="bg1">
                    <a:alpha val="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38" name="直接连接符 137">
            <a:extLst>
              <a:ext uri="{FF2B5EF4-FFF2-40B4-BE49-F238E27FC236}">
                <a16:creationId xmlns:a16="http://schemas.microsoft.com/office/drawing/2014/main" id="{BA9A4C59-A2C2-AA8F-9E1D-904A245F3F4E}"/>
              </a:ext>
            </a:extLst>
          </p:cNvPr>
          <p:cNvCxnSpPr>
            <a:cxnSpLocks/>
          </p:cNvCxnSpPr>
          <p:nvPr/>
        </p:nvCxnSpPr>
        <p:spPr>
          <a:xfrm>
            <a:off x="4976165" y="3976379"/>
            <a:ext cx="0" cy="1493308"/>
          </a:xfrm>
          <a:prstGeom prst="line">
            <a:avLst/>
          </a:prstGeom>
          <a:ln w="12700">
            <a:gradFill flip="none" rotWithShape="1">
              <a:gsLst>
                <a:gs pos="0">
                  <a:schemeClr val="bg1">
                    <a:alpha val="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39" name="直接连接符 138">
            <a:extLst>
              <a:ext uri="{FF2B5EF4-FFF2-40B4-BE49-F238E27FC236}">
                <a16:creationId xmlns:a16="http://schemas.microsoft.com/office/drawing/2014/main" id="{92071BBB-E2C7-BD40-A11A-3A48C808A780}"/>
              </a:ext>
            </a:extLst>
          </p:cNvPr>
          <p:cNvCxnSpPr>
            <a:cxnSpLocks/>
          </p:cNvCxnSpPr>
          <p:nvPr/>
        </p:nvCxnSpPr>
        <p:spPr>
          <a:xfrm>
            <a:off x="7026891" y="3725817"/>
            <a:ext cx="0" cy="1493308"/>
          </a:xfrm>
          <a:prstGeom prst="line">
            <a:avLst/>
          </a:prstGeom>
          <a:ln w="12700">
            <a:gradFill flip="none" rotWithShape="1">
              <a:gsLst>
                <a:gs pos="0">
                  <a:schemeClr val="bg1">
                    <a:alpha val="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40" name="直接连接符 139">
            <a:extLst>
              <a:ext uri="{FF2B5EF4-FFF2-40B4-BE49-F238E27FC236}">
                <a16:creationId xmlns:a16="http://schemas.microsoft.com/office/drawing/2014/main" id="{AC14A018-2AFD-6E11-0553-6A3839AD7B17}"/>
              </a:ext>
            </a:extLst>
          </p:cNvPr>
          <p:cNvCxnSpPr>
            <a:cxnSpLocks/>
          </p:cNvCxnSpPr>
          <p:nvPr/>
        </p:nvCxnSpPr>
        <p:spPr>
          <a:xfrm>
            <a:off x="9077617" y="3183620"/>
            <a:ext cx="0" cy="1493308"/>
          </a:xfrm>
          <a:prstGeom prst="line">
            <a:avLst/>
          </a:prstGeom>
          <a:ln w="12700">
            <a:gradFill flip="none" rotWithShape="1">
              <a:gsLst>
                <a:gs pos="0">
                  <a:schemeClr val="bg1">
                    <a:alpha val="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6810E056-73BA-A97F-D093-4810004E0CCD}"/>
              </a:ext>
            </a:extLst>
          </p:cNvPr>
          <p:cNvCxnSpPr>
            <a:cxnSpLocks/>
          </p:cNvCxnSpPr>
          <p:nvPr/>
        </p:nvCxnSpPr>
        <p:spPr>
          <a:xfrm>
            <a:off x="1900076" y="2365179"/>
            <a:ext cx="0" cy="1563101"/>
          </a:xfrm>
          <a:prstGeom prst="line">
            <a:avLst/>
          </a:prstGeom>
          <a:ln w="12700">
            <a:gradFill>
              <a:gsLst>
                <a:gs pos="1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2" name="矩形: 剪去单角 141">
            <a:extLst>
              <a:ext uri="{FF2B5EF4-FFF2-40B4-BE49-F238E27FC236}">
                <a16:creationId xmlns:a16="http://schemas.microsoft.com/office/drawing/2014/main" id="{43C02FB2-66D9-71B8-2357-8ED4909A06E5}"/>
              </a:ext>
            </a:extLst>
          </p:cNvPr>
          <p:cNvSpPr/>
          <p:nvPr/>
        </p:nvSpPr>
        <p:spPr>
          <a:xfrm>
            <a:off x="3948258" y="2116474"/>
            <a:ext cx="947584" cy="338554"/>
          </a:xfrm>
          <a:prstGeom prst="snip1Rect">
            <a:avLst>
              <a:gd name="adj" fmla="val 15697"/>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3" name="矩形: 剪去单角 48">
            <a:extLst>
              <a:ext uri="{FF2B5EF4-FFF2-40B4-BE49-F238E27FC236}">
                <a16:creationId xmlns:a16="http://schemas.microsoft.com/office/drawing/2014/main" id="{9863A1ED-D517-47DD-259F-D4DEF35DE5C5}"/>
              </a:ext>
            </a:extLst>
          </p:cNvPr>
          <p:cNvSpPr/>
          <p:nvPr/>
        </p:nvSpPr>
        <p:spPr>
          <a:xfrm>
            <a:off x="4743267" y="2116474"/>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 fmla="*/ 0 w 863759"/>
              <a:gd name="connsiteY0" fmla="*/ 0 h 338554"/>
              <a:gd name="connsiteX1" fmla="*/ 775691 w 863759"/>
              <a:gd name="connsiteY1" fmla="*/ 0 h 338554"/>
              <a:gd name="connsiteX2" fmla="*/ 863759 w 863759"/>
              <a:gd name="connsiteY2" fmla="*/ 88068 h 338554"/>
              <a:gd name="connsiteX3" fmla="*/ 862174 w 863759"/>
              <a:gd name="connsiteY3" fmla="*/ 217747 h 338554"/>
              <a:gd name="connsiteX4" fmla="*/ 863759 w 863759"/>
              <a:gd name="connsiteY4" fmla="*/ 338554 h 338554"/>
              <a:gd name="connsiteX5" fmla="*/ 0 w 863759"/>
              <a:gd name="connsiteY5" fmla="*/ 338554 h 338554"/>
              <a:gd name="connsiteX6" fmla="*/ 0 w 863759"/>
              <a:gd name="connsiteY6" fmla="*/ 0 h 338554"/>
              <a:gd name="connsiteX0" fmla="*/ 0 w 863759"/>
              <a:gd name="connsiteY0" fmla="*/ 1328 h 339882"/>
              <a:gd name="connsiteX1" fmla="*/ 639924 w 863759"/>
              <a:gd name="connsiteY1" fmla="*/ 0 h 339882"/>
              <a:gd name="connsiteX2" fmla="*/ 775691 w 863759"/>
              <a:gd name="connsiteY2" fmla="*/ 1328 h 339882"/>
              <a:gd name="connsiteX3" fmla="*/ 863759 w 863759"/>
              <a:gd name="connsiteY3" fmla="*/ 89396 h 339882"/>
              <a:gd name="connsiteX4" fmla="*/ 862174 w 863759"/>
              <a:gd name="connsiteY4" fmla="*/ 219075 h 339882"/>
              <a:gd name="connsiteX5" fmla="*/ 863759 w 863759"/>
              <a:gd name="connsiteY5" fmla="*/ 339882 h 339882"/>
              <a:gd name="connsiteX6" fmla="*/ 0 w 863759"/>
              <a:gd name="connsiteY6" fmla="*/ 339882 h 339882"/>
              <a:gd name="connsiteX7" fmla="*/ 0 w 863759"/>
              <a:gd name="connsiteY7" fmla="*/ 1328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0 w 866934"/>
              <a:gd name="connsiteY7" fmla="*/ 6091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91440 w 866934"/>
              <a:gd name="connsiteY7" fmla="*/ 97531 h 339882"/>
              <a:gd name="connsiteX0" fmla="*/ 640152 w 863987"/>
              <a:gd name="connsiteY0" fmla="*/ 0 h 339882"/>
              <a:gd name="connsiteX1" fmla="*/ 775919 w 863987"/>
              <a:gd name="connsiteY1" fmla="*/ 1328 h 339882"/>
              <a:gd name="connsiteX2" fmla="*/ 863987 w 863987"/>
              <a:gd name="connsiteY2" fmla="*/ 89396 h 339882"/>
              <a:gd name="connsiteX3" fmla="*/ 862402 w 863987"/>
              <a:gd name="connsiteY3" fmla="*/ 219075 h 339882"/>
              <a:gd name="connsiteX4" fmla="*/ 863987 w 863987"/>
              <a:gd name="connsiteY4" fmla="*/ 339882 h 339882"/>
              <a:gd name="connsiteX5" fmla="*/ 228 w 863987"/>
              <a:gd name="connsiteY5" fmla="*/ 339882 h 339882"/>
              <a:gd name="connsiteX6" fmla="*/ 88493 w 863987"/>
              <a:gd name="connsiteY6" fmla="*/ 97531 h 339882"/>
              <a:gd name="connsiteX0" fmla="*/ 639924 w 863759"/>
              <a:gd name="connsiteY0" fmla="*/ 0 h 339882"/>
              <a:gd name="connsiteX1" fmla="*/ 775691 w 863759"/>
              <a:gd name="connsiteY1" fmla="*/ 1328 h 339882"/>
              <a:gd name="connsiteX2" fmla="*/ 863759 w 863759"/>
              <a:gd name="connsiteY2" fmla="*/ 89396 h 339882"/>
              <a:gd name="connsiteX3" fmla="*/ 862174 w 863759"/>
              <a:gd name="connsiteY3" fmla="*/ 219075 h 339882"/>
              <a:gd name="connsiteX4" fmla="*/ 863759 w 863759"/>
              <a:gd name="connsiteY4" fmla="*/ 339882 h 339882"/>
              <a:gd name="connsiteX5" fmla="*/ 0 w 863759"/>
              <a:gd name="connsiteY5" fmla="*/ 339882 h 339882"/>
              <a:gd name="connsiteX0" fmla="*/ 0 w 223835"/>
              <a:gd name="connsiteY0" fmla="*/ 0 h 339882"/>
              <a:gd name="connsiteX1" fmla="*/ 135767 w 223835"/>
              <a:gd name="connsiteY1" fmla="*/ 1328 h 339882"/>
              <a:gd name="connsiteX2" fmla="*/ 223835 w 223835"/>
              <a:gd name="connsiteY2" fmla="*/ 89396 h 339882"/>
              <a:gd name="connsiteX3" fmla="*/ 222250 w 223835"/>
              <a:gd name="connsiteY3" fmla="*/ 219075 h 339882"/>
              <a:gd name="connsiteX4" fmla="*/ 223835 w 223835"/>
              <a:gd name="connsiteY4" fmla="*/ 339882 h 339882"/>
              <a:gd name="connsiteX0" fmla="*/ 0 w 223835"/>
              <a:gd name="connsiteY0" fmla="*/ 0 h 219075"/>
              <a:gd name="connsiteX1" fmla="*/ 135767 w 223835"/>
              <a:gd name="connsiteY1" fmla="*/ 1328 h 219075"/>
              <a:gd name="connsiteX2" fmla="*/ 223835 w 223835"/>
              <a:gd name="connsiteY2" fmla="*/ 89396 h 219075"/>
              <a:gd name="connsiteX3" fmla="*/ 222250 w 22383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223835" h="219075">
                <a:moveTo>
                  <a:pt x="0" y="0"/>
                </a:moveTo>
                <a:lnTo>
                  <a:pt x="135767" y="1328"/>
                </a:lnTo>
                <a:lnTo>
                  <a:pt x="223835" y="89396"/>
                </a:lnTo>
                <a:cubicBezTo>
                  <a:pt x="223307" y="132622"/>
                  <a:pt x="222778" y="175849"/>
                  <a:pt x="222250" y="219075"/>
                </a:cubicBez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6" name="矩形 145">
            <a:extLst>
              <a:ext uri="{FF2B5EF4-FFF2-40B4-BE49-F238E27FC236}">
                <a16:creationId xmlns:a16="http://schemas.microsoft.com/office/drawing/2014/main" id="{DE9A77FE-8A96-F7D6-CE42-593970B310C7}"/>
              </a:ext>
            </a:extLst>
          </p:cNvPr>
          <p:cNvSpPr/>
          <p:nvPr/>
        </p:nvSpPr>
        <p:spPr>
          <a:xfrm>
            <a:off x="3907196" y="2121329"/>
            <a:ext cx="1048685" cy="338554"/>
          </a:xfrm>
          <a:prstGeom prst="rect">
            <a:avLst/>
          </a:prstGeom>
        </p:spPr>
        <p:txBody>
          <a:bodyPr wrap="none">
            <a:noAutofit/>
          </a:bodyPr>
          <a:lstStyle/>
          <a:p>
            <a:pPr lvl="0"/>
            <a:r>
              <a:rPr lang="en-US" altLang="zh-CN" sz="1600" dirty="0">
                <a:solidFill>
                  <a:schemeClr val="accent1"/>
                </a:solidFill>
                <a:cs typeface="+mn-ea"/>
                <a:sym typeface="+mn-lt"/>
              </a:rPr>
              <a:t>20XX.04</a:t>
            </a:r>
            <a:endParaRPr lang="zh-CN" altLang="en-US" sz="1600" dirty="0">
              <a:solidFill>
                <a:schemeClr val="accent1"/>
              </a:solidFill>
              <a:cs typeface="+mn-ea"/>
              <a:sym typeface="+mn-lt"/>
            </a:endParaRPr>
          </a:p>
        </p:txBody>
      </p:sp>
      <p:cxnSp>
        <p:nvCxnSpPr>
          <p:cNvPr id="147" name="直接连接符 146">
            <a:extLst>
              <a:ext uri="{FF2B5EF4-FFF2-40B4-BE49-F238E27FC236}">
                <a16:creationId xmlns:a16="http://schemas.microsoft.com/office/drawing/2014/main" id="{09DED1D1-0A22-FDC6-07D4-F4D4E13F2048}"/>
              </a:ext>
            </a:extLst>
          </p:cNvPr>
          <p:cNvCxnSpPr>
            <a:cxnSpLocks/>
          </p:cNvCxnSpPr>
          <p:nvPr/>
        </p:nvCxnSpPr>
        <p:spPr>
          <a:xfrm>
            <a:off x="3950802" y="2116474"/>
            <a:ext cx="0" cy="1561044"/>
          </a:xfrm>
          <a:prstGeom prst="line">
            <a:avLst/>
          </a:prstGeom>
          <a:ln w="12700">
            <a:gradFill>
              <a:gsLst>
                <a:gs pos="1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8" name="矩形: 剪去单角 147">
            <a:extLst>
              <a:ext uri="{FF2B5EF4-FFF2-40B4-BE49-F238E27FC236}">
                <a16:creationId xmlns:a16="http://schemas.microsoft.com/office/drawing/2014/main" id="{82D02E96-6711-4BBD-B547-507FF465D57C}"/>
              </a:ext>
            </a:extLst>
          </p:cNvPr>
          <p:cNvSpPr/>
          <p:nvPr/>
        </p:nvSpPr>
        <p:spPr>
          <a:xfrm>
            <a:off x="6000010" y="1974699"/>
            <a:ext cx="947584" cy="338554"/>
          </a:xfrm>
          <a:prstGeom prst="snip1Rect">
            <a:avLst>
              <a:gd name="adj" fmla="val 15697"/>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9" name="矩形: 剪去单角 48">
            <a:extLst>
              <a:ext uri="{FF2B5EF4-FFF2-40B4-BE49-F238E27FC236}">
                <a16:creationId xmlns:a16="http://schemas.microsoft.com/office/drawing/2014/main" id="{9A0220E0-7CE2-9D7B-26F6-46C9D39A8D9D}"/>
              </a:ext>
            </a:extLst>
          </p:cNvPr>
          <p:cNvSpPr/>
          <p:nvPr/>
        </p:nvSpPr>
        <p:spPr>
          <a:xfrm>
            <a:off x="6795019" y="1974699"/>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 fmla="*/ 0 w 863759"/>
              <a:gd name="connsiteY0" fmla="*/ 0 h 338554"/>
              <a:gd name="connsiteX1" fmla="*/ 775691 w 863759"/>
              <a:gd name="connsiteY1" fmla="*/ 0 h 338554"/>
              <a:gd name="connsiteX2" fmla="*/ 863759 w 863759"/>
              <a:gd name="connsiteY2" fmla="*/ 88068 h 338554"/>
              <a:gd name="connsiteX3" fmla="*/ 862174 w 863759"/>
              <a:gd name="connsiteY3" fmla="*/ 217747 h 338554"/>
              <a:gd name="connsiteX4" fmla="*/ 863759 w 863759"/>
              <a:gd name="connsiteY4" fmla="*/ 338554 h 338554"/>
              <a:gd name="connsiteX5" fmla="*/ 0 w 863759"/>
              <a:gd name="connsiteY5" fmla="*/ 338554 h 338554"/>
              <a:gd name="connsiteX6" fmla="*/ 0 w 863759"/>
              <a:gd name="connsiteY6" fmla="*/ 0 h 338554"/>
              <a:gd name="connsiteX0" fmla="*/ 0 w 863759"/>
              <a:gd name="connsiteY0" fmla="*/ 1328 h 339882"/>
              <a:gd name="connsiteX1" fmla="*/ 639924 w 863759"/>
              <a:gd name="connsiteY1" fmla="*/ 0 h 339882"/>
              <a:gd name="connsiteX2" fmla="*/ 775691 w 863759"/>
              <a:gd name="connsiteY2" fmla="*/ 1328 h 339882"/>
              <a:gd name="connsiteX3" fmla="*/ 863759 w 863759"/>
              <a:gd name="connsiteY3" fmla="*/ 89396 h 339882"/>
              <a:gd name="connsiteX4" fmla="*/ 862174 w 863759"/>
              <a:gd name="connsiteY4" fmla="*/ 219075 h 339882"/>
              <a:gd name="connsiteX5" fmla="*/ 863759 w 863759"/>
              <a:gd name="connsiteY5" fmla="*/ 339882 h 339882"/>
              <a:gd name="connsiteX6" fmla="*/ 0 w 863759"/>
              <a:gd name="connsiteY6" fmla="*/ 339882 h 339882"/>
              <a:gd name="connsiteX7" fmla="*/ 0 w 863759"/>
              <a:gd name="connsiteY7" fmla="*/ 1328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0 w 866934"/>
              <a:gd name="connsiteY7" fmla="*/ 6091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91440 w 866934"/>
              <a:gd name="connsiteY7" fmla="*/ 97531 h 339882"/>
              <a:gd name="connsiteX0" fmla="*/ 640152 w 863987"/>
              <a:gd name="connsiteY0" fmla="*/ 0 h 339882"/>
              <a:gd name="connsiteX1" fmla="*/ 775919 w 863987"/>
              <a:gd name="connsiteY1" fmla="*/ 1328 h 339882"/>
              <a:gd name="connsiteX2" fmla="*/ 863987 w 863987"/>
              <a:gd name="connsiteY2" fmla="*/ 89396 h 339882"/>
              <a:gd name="connsiteX3" fmla="*/ 862402 w 863987"/>
              <a:gd name="connsiteY3" fmla="*/ 219075 h 339882"/>
              <a:gd name="connsiteX4" fmla="*/ 863987 w 863987"/>
              <a:gd name="connsiteY4" fmla="*/ 339882 h 339882"/>
              <a:gd name="connsiteX5" fmla="*/ 228 w 863987"/>
              <a:gd name="connsiteY5" fmla="*/ 339882 h 339882"/>
              <a:gd name="connsiteX6" fmla="*/ 88493 w 863987"/>
              <a:gd name="connsiteY6" fmla="*/ 97531 h 339882"/>
              <a:gd name="connsiteX0" fmla="*/ 639924 w 863759"/>
              <a:gd name="connsiteY0" fmla="*/ 0 h 339882"/>
              <a:gd name="connsiteX1" fmla="*/ 775691 w 863759"/>
              <a:gd name="connsiteY1" fmla="*/ 1328 h 339882"/>
              <a:gd name="connsiteX2" fmla="*/ 863759 w 863759"/>
              <a:gd name="connsiteY2" fmla="*/ 89396 h 339882"/>
              <a:gd name="connsiteX3" fmla="*/ 862174 w 863759"/>
              <a:gd name="connsiteY3" fmla="*/ 219075 h 339882"/>
              <a:gd name="connsiteX4" fmla="*/ 863759 w 863759"/>
              <a:gd name="connsiteY4" fmla="*/ 339882 h 339882"/>
              <a:gd name="connsiteX5" fmla="*/ 0 w 863759"/>
              <a:gd name="connsiteY5" fmla="*/ 339882 h 339882"/>
              <a:gd name="connsiteX0" fmla="*/ 0 w 223835"/>
              <a:gd name="connsiteY0" fmla="*/ 0 h 339882"/>
              <a:gd name="connsiteX1" fmla="*/ 135767 w 223835"/>
              <a:gd name="connsiteY1" fmla="*/ 1328 h 339882"/>
              <a:gd name="connsiteX2" fmla="*/ 223835 w 223835"/>
              <a:gd name="connsiteY2" fmla="*/ 89396 h 339882"/>
              <a:gd name="connsiteX3" fmla="*/ 222250 w 223835"/>
              <a:gd name="connsiteY3" fmla="*/ 219075 h 339882"/>
              <a:gd name="connsiteX4" fmla="*/ 223835 w 223835"/>
              <a:gd name="connsiteY4" fmla="*/ 339882 h 339882"/>
              <a:gd name="connsiteX0" fmla="*/ 0 w 223835"/>
              <a:gd name="connsiteY0" fmla="*/ 0 h 219075"/>
              <a:gd name="connsiteX1" fmla="*/ 135767 w 223835"/>
              <a:gd name="connsiteY1" fmla="*/ 1328 h 219075"/>
              <a:gd name="connsiteX2" fmla="*/ 223835 w 223835"/>
              <a:gd name="connsiteY2" fmla="*/ 89396 h 219075"/>
              <a:gd name="connsiteX3" fmla="*/ 222250 w 22383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223835" h="219075">
                <a:moveTo>
                  <a:pt x="0" y="0"/>
                </a:moveTo>
                <a:lnTo>
                  <a:pt x="135767" y="1328"/>
                </a:lnTo>
                <a:lnTo>
                  <a:pt x="223835" y="89396"/>
                </a:lnTo>
                <a:cubicBezTo>
                  <a:pt x="223307" y="132622"/>
                  <a:pt x="222778" y="175849"/>
                  <a:pt x="222250" y="219075"/>
                </a:cubicBez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2" name="矩形 151">
            <a:extLst>
              <a:ext uri="{FF2B5EF4-FFF2-40B4-BE49-F238E27FC236}">
                <a16:creationId xmlns:a16="http://schemas.microsoft.com/office/drawing/2014/main" id="{2E81F8F2-EA79-F53D-A8FE-F47783C980F1}"/>
              </a:ext>
            </a:extLst>
          </p:cNvPr>
          <p:cNvSpPr/>
          <p:nvPr/>
        </p:nvSpPr>
        <p:spPr>
          <a:xfrm>
            <a:off x="5949459" y="1975349"/>
            <a:ext cx="1048685" cy="338554"/>
          </a:xfrm>
          <a:prstGeom prst="rect">
            <a:avLst/>
          </a:prstGeom>
        </p:spPr>
        <p:txBody>
          <a:bodyPr wrap="none">
            <a:noAutofit/>
          </a:bodyPr>
          <a:lstStyle/>
          <a:p>
            <a:pPr lvl="0"/>
            <a:r>
              <a:rPr lang="en-US" altLang="zh-CN" sz="1600" dirty="0">
                <a:solidFill>
                  <a:schemeClr val="accent1"/>
                </a:solidFill>
                <a:cs typeface="+mn-ea"/>
                <a:sym typeface="+mn-lt"/>
              </a:rPr>
              <a:t>20XX.06</a:t>
            </a:r>
            <a:endParaRPr lang="zh-CN" altLang="en-US" sz="1600" dirty="0">
              <a:solidFill>
                <a:schemeClr val="accent1"/>
              </a:solidFill>
              <a:cs typeface="+mn-ea"/>
              <a:sym typeface="+mn-lt"/>
            </a:endParaRPr>
          </a:p>
        </p:txBody>
      </p:sp>
      <p:cxnSp>
        <p:nvCxnSpPr>
          <p:cNvPr id="153" name="直接连接符 152">
            <a:extLst>
              <a:ext uri="{FF2B5EF4-FFF2-40B4-BE49-F238E27FC236}">
                <a16:creationId xmlns:a16="http://schemas.microsoft.com/office/drawing/2014/main" id="{AFF562BF-7EC5-2A0D-4669-7CD4C0ADE6DE}"/>
              </a:ext>
            </a:extLst>
          </p:cNvPr>
          <p:cNvCxnSpPr>
            <a:cxnSpLocks/>
          </p:cNvCxnSpPr>
          <p:nvPr/>
        </p:nvCxnSpPr>
        <p:spPr>
          <a:xfrm>
            <a:off x="6001528" y="1974699"/>
            <a:ext cx="0" cy="1561044"/>
          </a:xfrm>
          <a:prstGeom prst="line">
            <a:avLst/>
          </a:prstGeom>
          <a:ln w="12700">
            <a:gradFill>
              <a:gsLst>
                <a:gs pos="1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55" name="组合 154">
            <a:extLst>
              <a:ext uri="{FF2B5EF4-FFF2-40B4-BE49-F238E27FC236}">
                <a16:creationId xmlns:a16="http://schemas.microsoft.com/office/drawing/2014/main" id="{FBE88FFA-63CB-6A98-38E0-1552D1F866F2}"/>
              </a:ext>
            </a:extLst>
          </p:cNvPr>
          <p:cNvGrpSpPr/>
          <p:nvPr/>
        </p:nvGrpSpPr>
        <p:grpSpPr>
          <a:xfrm>
            <a:off x="7999157" y="1518403"/>
            <a:ext cx="1048685" cy="338936"/>
            <a:chOff x="7999157" y="1518403"/>
            <a:chExt cx="1048685" cy="338936"/>
          </a:xfrm>
        </p:grpSpPr>
        <p:sp>
          <p:nvSpPr>
            <p:cNvPr id="156" name="矩形: 剪去单角 155">
              <a:extLst>
                <a:ext uri="{FF2B5EF4-FFF2-40B4-BE49-F238E27FC236}">
                  <a16:creationId xmlns:a16="http://schemas.microsoft.com/office/drawing/2014/main" id="{9B3C778F-3A62-F07A-C259-007E9405E3ED}"/>
                </a:ext>
              </a:extLst>
            </p:cNvPr>
            <p:cNvSpPr/>
            <p:nvPr/>
          </p:nvSpPr>
          <p:spPr>
            <a:xfrm>
              <a:off x="8049708" y="1518403"/>
              <a:ext cx="947584" cy="338554"/>
            </a:xfrm>
            <a:prstGeom prst="snip1Rect">
              <a:avLst>
                <a:gd name="adj" fmla="val 15697"/>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57" name="矩形: 剪去单角 48">
              <a:extLst>
                <a:ext uri="{FF2B5EF4-FFF2-40B4-BE49-F238E27FC236}">
                  <a16:creationId xmlns:a16="http://schemas.microsoft.com/office/drawing/2014/main" id="{ECA1DA82-116B-534A-FA17-3A57025D45F3}"/>
                </a:ext>
              </a:extLst>
            </p:cNvPr>
            <p:cNvSpPr/>
            <p:nvPr/>
          </p:nvSpPr>
          <p:spPr>
            <a:xfrm>
              <a:off x="8844717" y="1518403"/>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 fmla="*/ 0 w 863759"/>
                <a:gd name="connsiteY0" fmla="*/ 0 h 338554"/>
                <a:gd name="connsiteX1" fmla="*/ 775691 w 863759"/>
                <a:gd name="connsiteY1" fmla="*/ 0 h 338554"/>
                <a:gd name="connsiteX2" fmla="*/ 863759 w 863759"/>
                <a:gd name="connsiteY2" fmla="*/ 88068 h 338554"/>
                <a:gd name="connsiteX3" fmla="*/ 862174 w 863759"/>
                <a:gd name="connsiteY3" fmla="*/ 217747 h 338554"/>
                <a:gd name="connsiteX4" fmla="*/ 863759 w 863759"/>
                <a:gd name="connsiteY4" fmla="*/ 338554 h 338554"/>
                <a:gd name="connsiteX5" fmla="*/ 0 w 863759"/>
                <a:gd name="connsiteY5" fmla="*/ 338554 h 338554"/>
                <a:gd name="connsiteX6" fmla="*/ 0 w 863759"/>
                <a:gd name="connsiteY6" fmla="*/ 0 h 338554"/>
                <a:gd name="connsiteX0" fmla="*/ 0 w 863759"/>
                <a:gd name="connsiteY0" fmla="*/ 1328 h 339882"/>
                <a:gd name="connsiteX1" fmla="*/ 639924 w 863759"/>
                <a:gd name="connsiteY1" fmla="*/ 0 h 339882"/>
                <a:gd name="connsiteX2" fmla="*/ 775691 w 863759"/>
                <a:gd name="connsiteY2" fmla="*/ 1328 h 339882"/>
                <a:gd name="connsiteX3" fmla="*/ 863759 w 863759"/>
                <a:gd name="connsiteY3" fmla="*/ 89396 h 339882"/>
                <a:gd name="connsiteX4" fmla="*/ 862174 w 863759"/>
                <a:gd name="connsiteY4" fmla="*/ 219075 h 339882"/>
                <a:gd name="connsiteX5" fmla="*/ 863759 w 863759"/>
                <a:gd name="connsiteY5" fmla="*/ 339882 h 339882"/>
                <a:gd name="connsiteX6" fmla="*/ 0 w 863759"/>
                <a:gd name="connsiteY6" fmla="*/ 339882 h 339882"/>
                <a:gd name="connsiteX7" fmla="*/ 0 w 863759"/>
                <a:gd name="connsiteY7" fmla="*/ 1328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0 w 866934"/>
                <a:gd name="connsiteY7" fmla="*/ 6091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91440 w 866934"/>
                <a:gd name="connsiteY7" fmla="*/ 97531 h 339882"/>
                <a:gd name="connsiteX0" fmla="*/ 640152 w 863987"/>
                <a:gd name="connsiteY0" fmla="*/ 0 h 339882"/>
                <a:gd name="connsiteX1" fmla="*/ 775919 w 863987"/>
                <a:gd name="connsiteY1" fmla="*/ 1328 h 339882"/>
                <a:gd name="connsiteX2" fmla="*/ 863987 w 863987"/>
                <a:gd name="connsiteY2" fmla="*/ 89396 h 339882"/>
                <a:gd name="connsiteX3" fmla="*/ 862402 w 863987"/>
                <a:gd name="connsiteY3" fmla="*/ 219075 h 339882"/>
                <a:gd name="connsiteX4" fmla="*/ 863987 w 863987"/>
                <a:gd name="connsiteY4" fmla="*/ 339882 h 339882"/>
                <a:gd name="connsiteX5" fmla="*/ 228 w 863987"/>
                <a:gd name="connsiteY5" fmla="*/ 339882 h 339882"/>
                <a:gd name="connsiteX6" fmla="*/ 88493 w 863987"/>
                <a:gd name="connsiteY6" fmla="*/ 97531 h 339882"/>
                <a:gd name="connsiteX0" fmla="*/ 639924 w 863759"/>
                <a:gd name="connsiteY0" fmla="*/ 0 h 339882"/>
                <a:gd name="connsiteX1" fmla="*/ 775691 w 863759"/>
                <a:gd name="connsiteY1" fmla="*/ 1328 h 339882"/>
                <a:gd name="connsiteX2" fmla="*/ 863759 w 863759"/>
                <a:gd name="connsiteY2" fmla="*/ 89396 h 339882"/>
                <a:gd name="connsiteX3" fmla="*/ 862174 w 863759"/>
                <a:gd name="connsiteY3" fmla="*/ 219075 h 339882"/>
                <a:gd name="connsiteX4" fmla="*/ 863759 w 863759"/>
                <a:gd name="connsiteY4" fmla="*/ 339882 h 339882"/>
                <a:gd name="connsiteX5" fmla="*/ 0 w 863759"/>
                <a:gd name="connsiteY5" fmla="*/ 339882 h 339882"/>
                <a:gd name="connsiteX0" fmla="*/ 0 w 223835"/>
                <a:gd name="connsiteY0" fmla="*/ 0 h 339882"/>
                <a:gd name="connsiteX1" fmla="*/ 135767 w 223835"/>
                <a:gd name="connsiteY1" fmla="*/ 1328 h 339882"/>
                <a:gd name="connsiteX2" fmla="*/ 223835 w 223835"/>
                <a:gd name="connsiteY2" fmla="*/ 89396 h 339882"/>
                <a:gd name="connsiteX3" fmla="*/ 222250 w 223835"/>
                <a:gd name="connsiteY3" fmla="*/ 219075 h 339882"/>
                <a:gd name="connsiteX4" fmla="*/ 223835 w 223835"/>
                <a:gd name="connsiteY4" fmla="*/ 339882 h 339882"/>
                <a:gd name="connsiteX0" fmla="*/ 0 w 223835"/>
                <a:gd name="connsiteY0" fmla="*/ 0 h 219075"/>
                <a:gd name="connsiteX1" fmla="*/ 135767 w 223835"/>
                <a:gd name="connsiteY1" fmla="*/ 1328 h 219075"/>
                <a:gd name="connsiteX2" fmla="*/ 223835 w 223835"/>
                <a:gd name="connsiteY2" fmla="*/ 89396 h 219075"/>
                <a:gd name="connsiteX3" fmla="*/ 222250 w 22383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223835" h="219075">
                  <a:moveTo>
                    <a:pt x="0" y="0"/>
                  </a:moveTo>
                  <a:lnTo>
                    <a:pt x="135767" y="1328"/>
                  </a:lnTo>
                  <a:lnTo>
                    <a:pt x="223835" y="89396"/>
                  </a:lnTo>
                  <a:cubicBezTo>
                    <a:pt x="223307" y="132622"/>
                    <a:pt x="222778" y="175849"/>
                    <a:pt x="222250" y="219075"/>
                  </a:cubicBez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59" name="矩形 158">
              <a:extLst>
                <a:ext uri="{FF2B5EF4-FFF2-40B4-BE49-F238E27FC236}">
                  <a16:creationId xmlns:a16="http://schemas.microsoft.com/office/drawing/2014/main" id="{E0B3979F-C45A-97CF-5EDE-9641C3FD4CF0}"/>
                </a:ext>
              </a:extLst>
            </p:cNvPr>
            <p:cNvSpPr/>
            <p:nvPr/>
          </p:nvSpPr>
          <p:spPr>
            <a:xfrm>
              <a:off x="7999157" y="1518785"/>
              <a:ext cx="1048685" cy="338554"/>
            </a:xfrm>
            <a:prstGeom prst="rect">
              <a:avLst/>
            </a:prstGeom>
          </p:spPr>
          <p:txBody>
            <a:bodyPr wrap="none">
              <a:noAutofit/>
            </a:bodyPr>
            <a:lstStyle/>
            <a:p>
              <a:pPr lvl="0"/>
              <a:r>
                <a:rPr lang="en-US" altLang="zh-CN" sz="1600" dirty="0">
                  <a:solidFill>
                    <a:schemeClr val="accent1"/>
                  </a:solidFill>
                  <a:cs typeface="+mn-ea"/>
                  <a:sym typeface="+mn-lt"/>
                </a:rPr>
                <a:t>20XX.08</a:t>
              </a:r>
              <a:endParaRPr lang="zh-CN" altLang="en-US" sz="1600" dirty="0">
                <a:solidFill>
                  <a:schemeClr val="accent1"/>
                </a:solidFill>
                <a:cs typeface="+mn-ea"/>
                <a:sym typeface="+mn-lt"/>
              </a:endParaRPr>
            </a:p>
          </p:txBody>
        </p:sp>
      </p:grpSp>
      <p:cxnSp>
        <p:nvCxnSpPr>
          <p:cNvPr id="160" name="直接连接符 159">
            <a:extLst>
              <a:ext uri="{FF2B5EF4-FFF2-40B4-BE49-F238E27FC236}">
                <a16:creationId xmlns:a16="http://schemas.microsoft.com/office/drawing/2014/main" id="{15F45EEC-8B24-5107-B5B8-91A7848640C9}"/>
              </a:ext>
            </a:extLst>
          </p:cNvPr>
          <p:cNvCxnSpPr>
            <a:cxnSpLocks/>
          </p:cNvCxnSpPr>
          <p:nvPr/>
        </p:nvCxnSpPr>
        <p:spPr>
          <a:xfrm>
            <a:off x="8052254" y="1518403"/>
            <a:ext cx="0" cy="1581368"/>
          </a:xfrm>
          <a:prstGeom prst="line">
            <a:avLst/>
          </a:prstGeom>
          <a:ln w="12700">
            <a:gradFill>
              <a:gsLst>
                <a:gs pos="1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1" name="椭圆 160">
            <a:extLst>
              <a:ext uri="{FF2B5EF4-FFF2-40B4-BE49-F238E27FC236}">
                <a16:creationId xmlns:a16="http://schemas.microsoft.com/office/drawing/2014/main" id="{4B8AB4BF-AA5B-A517-1113-43B10EE4B230}"/>
              </a:ext>
            </a:extLst>
          </p:cNvPr>
          <p:cNvSpPr/>
          <p:nvPr/>
        </p:nvSpPr>
        <p:spPr>
          <a:xfrm>
            <a:off x="9980153" y="2648362"/>
            <a:ext cx="245650" cy="245650"/>
          </a:xfrm>
          <a:prstGeom prst="ellipse">
            <a:avLst/>
          </a:prstGeom>
          <a:solidFill>
            <a:schemeClr val="bg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62" name="直接连接符 161">
            <a:extLst>
              <a:ext uri="{FF2B5EF4-FFF2-40B4-BE49-F238E27FC236}">
                <a16:creationId xmlns:a16="http://schemas.microsoft.com/office/drawing/2014/main" id="{5E5D7032-5F77-2A8E-1D42-2A77C05735EF}"/>
              </a:ext>
            </a:extLst>
          </p:cNvPr>
          <p:cNvCxnSpPr>
            <a:cxnSpLocks/>
          </p:cNvCxnSpPr>
          <p:nvPr/>
        </p:nvCxnSpPr>
        <p:spPr>
          <a:xfrm>
            <a:off x="10102978" y="1049196"/>
            <a:ext cx="0" cy="1566124"/>
          </a:xfrm>
          <a:prstGeom prst="line">
            <a:avLst/>
          </a:prstGeom>
          <a:ln w="12700">
            <a:gradFill>
              <a:gsLst>
                <a:gs pos="1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4" name="矩形: 剪去单角 163">
            <a:extLst>
              <a:ext uri="{FF2B5EF4-FFF2-40B4-BE49-F238E27FC236}">
                <a16:creationId xmlns:a16="http://schemas.microsoft.com/office/drawing/2014/main" id="{BA93CBE6-E4C1-9EC3-8AA1-33759B6BA735}"/>
              </a:ext>
            </a:extLst>
          </p:cNvPr>
          <p:cNvSpPr/>
          <p:nvPr/>
        </p:nvSpPr>
        <p:spPr>
          <a:xfrm>
            <a:off x="1899156" y="2365179"/>
            <a:ext cx="947584" cy="338554"/>
          </a:xfrm>
          <a:prstGeom prst="snip1Rect">
            <a:avLst>
              <a:gd name="adj" fmla="val 15697"/>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5" name="矩形: 剪去单角 48">
            <a:extLst>
              <a:ext uri="{FF2B5EF4-FFF2-40B4-BE49-F238E27FC236}">
                <a16:creationId xmlns:a16="http://schemas.microsoft.com/office/drawing/2014/main" id="{4897EF35-EDDE-7818-A17B-B7992B734322}"/>
              </a:ext>
            </a:extLst>
          </p:cNvPr>
          <p:cNvSpPr/>
          <p:nvPr/>
        </p:nvSpPr>
        <p:spPr>
          <a:xfrm>
            <a:off x="2694165" y="2365179"/>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 fmla="*/ 0 w 863759"/>
              <a:gd name="connsiteY0" fmla="*/ 0 h 338554"/>
              <a:gd name="connsiteX1" fmla="*/ 775691 w 863759"/>
              <a:gd name="connsiteY1" fmla="*/ 0 h 338554"/>
              <a:gd name="connsiteX2" fmla="*/ 863759 w 863759"/>
              <a:gd name="connsiteY2" fmla="*/ 88068 h 338554"/>
              <a:gd name="connsiteX3" fmla="*/ 862174 w 863759"/>
              <a:gd name="connsiteY3" fmla="*/ 217747 h 338554"/>
              <a:gd name="connsiteX4" fmla="*/ 863759 w 863759"/>
              <a:gd name="connsiteY4" fmla="*/ 338554 h 338554"/>
              <a:gd name="connsiteX5" fmla="*/ 0 w 863759"/>
              <a:gd name="connsiteY5" fmla="*/ 338554 h 338554"/>
              <a:gd name="connsiteX6" fmla="*/ 0 w 863759"/>
              <a:gd name="connsiteY6" fmla="*/ 0 h 338554"/>
              <a:gd name="connsiteX0" fmla="*/ 0 w 863759"/>
              <a:gd name="connsiteY0" fmla="*/ 1328 h 339882"/>
              <a:gd name="connsiteX1" fmla="*/ 639924 w 863759"/>
              <a:gd name="connsiteY1" fmla="*/ 0 h 339882"/>
              <a:gd name="connsiteX2" fmla="*/ 775691 w 863759"/>
              <a:gd name="connsiteY2" fmla="*/ 1328 h 339882"/>
              <a:gd name="connsiteX3" fmla="*/ 863759 w 863759"/>
              <a:gd name="connsiteY3" fmla="*/ 89396 h 339882"/>
              <a:gd name="connsiteX4" fmla="*/ 862174 w 863759"/>
              <a:gd name="connsiteY4" fmla="*/ 219075 h 339882"/>
              <a:gd name="connsiteX5" fmla="*/ 863759 w 863759"/>
              <a:gd name="connsiteY5" fmla="*/ 339882 h 339882"/>
              <a:gd name="connsiteX6" fmla="*/ 0 w 863759"/>
              <a:gd name="connsiteY6" fmla="*/ 339882 h 339882"/>
              <a:gd name="connsiteX7" fmla="*/ 0 w 863759"/>
              <a:gd name="connsiteY7" fmla="*/ 1328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0 w 866934"/>
              <a:gd name="connsiteY7" fmla="*/ 6091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91440 w 866934"/>
              <a:gd name="connsiteY7" fmla="*/ 97531 h 339882"/>
              <a:gd name="connsiteX0" fmla="*/ 640152 w 863987"/>
              <a:gd name="connsiteY0" fmla="*/ 0 h 339882"/>
              <a:gd name="connsiteX1" fmla="*/ 775919 w 863987"/>
              <a:gd name="connsiteY1" fmla="*/ 1328 h 339882"/>
              <a:gd name="connsiteX2" fmla="*/ 863987 w 863987"/>
              <a:gd name="connsiteY2" fmla="*/ 89396 h 339882"/>
              <a:gd name="connsiteX3" fmla="*/ 862402 w 863987"/>
              <a:gd name="connsiteY3" fmla="*/ 219075 h 339882"/>
              <a:gd name="connsiteX4" fmla="*/ 863987 w 863987"/>
              <a:gd name="connsiteY4" fmla="*/ 339882 h 339882"/>
              <a:gd name="connsiteX5" fmla="*/ 228 w 863987"/>
              <a:gd name="connsiteY5" fmla="*/ 339882 h 339882"/>
              <a:gd name="connsiteX6" fmla="*/ 88493 w 863987"/>
              <a:gd name="connsiteY6" fmla="*/ 97531 h 339882"/>
              <a:gd name="connsiteX0" fmla="*/ 639924 w 863759"/>
              <a:gd name="connsiteY0" fmla="*/ 0 h 339882"/>
              <a:gd name="connsiteX1" fmla="*/ 775691 w 863759"/>
              <a:gd name="connsiteY1" fmla="*/ 1328 h 339882"/>
              <a:gd name="connsiteX2" fmla="*/ 863759 w 863759"/>
              <a:gd name="connsiteY2" fmla="*/ 89396 h 339882"/>
              <a:gd name="connsiteX3" fmla="*/ 862174 w 863759"/>
              <a:gd name="connsiteY3" fmla="*/ 219075 h 339882"/>
              <a:gd name="connsiteX4" fmla="*/ 863759 w 863759"/>
              <a:gd name="connsiteY4" fmla="*/ 339882 h 339882"/>
              <a:gd name="connsiteX5" fmla="*/ 0 w 863759"/>
              <a:gd name="connsiteY5" fmla="*/ 339882 h 339882"/>
              <a:gd name="connsiteX0" fmla="*/ 0 w 223835"/>
              <a:gd name="connsiteY0" fmla="*/ 0 h 339882"/>
              <a:gd name="connsiteX1" fmla="*/ 135767 w 223835"/>
              <a:gd name="connsiteY1" fmla="*/ 1328 h 339882"/>
              <a:gd name="connsiteX2" fmla="*/ 223835 w 223835"/>
              <a:gd name="connsiteY2" fmla="*/ 89396 h 339882"/>
              <a:gd name="connsiteX3" fmla="*/ 222250 w 223835"/>
              <a:gd name="connsiteY3" fmla="*/ 219075 h 339882"/>
              <a:gd name="connsiteX4" fmla="*/ 223835 w 223835"/>
              <a:gd name="connsiteY4" fmla="*/ 339882 h 339882"/>
              <a:gd name="connsiteX0" fmla="*/ 0 w 223835"/>
              <a:gd name="connsiteY0" fmla="*/ 0 h 219075"/>
              <a:gd name="connsiteX1" fmla="*/ 135767 w 223835"/>
              <a:gd name="connsiteY1" fmla="*/ 1328 h 219075"/>
              <a:gd name="connsiteX2" fmla="*/ 223835 w 223835"/>
              <a:gd name="connsiteY2" fmla="*/ 89396 h 219075"/>
              <a:gd name="connsiteX3" fmla="*/ 222250 w 22383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223835" h="219075">
                <a:moveTo>
                  <a:pt x="0" y="0"/>
                </a:moveTo>
                <a:lnTo>
                  <a:pt x="135767" y="1328"/>
                </a:lnTo>
                <a:lnTo>
                  <a:pt x="223835" y="89396"/>
                </a:lnTo>
                <a:cubicBezTo>
                  <a:pt x="223307" y="132622"/>
                  <a:pt x="222778" y="175849"/>
                  <a:pt x="222250" y="219075"/>
                </a:cubicBez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7" name="矩形 166">
            <a:extLst>
              <a:ext uri="{FF2B5EF4-FFF2-40B4-BE49-F238E27FC236}">
                <a16:creationId xmlns:a16="http://schemas.microsoft.com/office/drawing/2014/main" id="{D3D5A4C4-D71B-8198-918A-C702578095EA}"/>
              </a:ext>
            </a:extLst>
          </p:cNvPr>
          <p:cNvSpPr/>
          <p:nvPr/>
        </p:nvSpPr>
        <p:spPr>
          <a:xfrm>
            <a:off x="1879007" y="2366369"/>
            <a:ext cx="1048685" cy="338554"/>
          </a:xfrm>
          <a:prstGeom prst="rect">
            <a:avLst/>
          </a:prstGeom>
        </p:spPr>
        <p:txBody>
          <a:bodyPr wrap="none">
            <a:noAutofit/>
          </a:bodyPr>
          <a:lstStyle/>
          <a:p>
            <a:r>
              <a:rPr lang="en-US" altLang="zh-CN" sz="1600" dirty="0">
                <a:solidFill>
                  <a:schemeClr val="accent1"/>
                </a:solidFill>
                <a:cs typeface="+mn-ea"/>
                <a:sym typeface="+mn-lt"/>
              </a:rPr>
              <a:t>20XX.02</a:t>
            </a:r>
            <a:endParaRPr lang="zh-CN" altLang="en-US" sz="1600" dirty="0">
              <a:solidFill>
                <a:schemeClr val="accent1"/>
              </a:solidFill>
              <a:cs typeface="+mn-ea"/>
              <a:sym typeface="+mn-lt"/>
            </a:endParaRPr>
          </a:p>
        </p:txBody>
      </p:sp>
      <p:sp>
        <p:nvSpPr>
          <p:cNvPr id="169" name="矩形 168">
            <a:extLst>
              <a:ext uri="{FF2B5EF4-FFF2-40B4-BE49-F238E27FC236}">
                <a16:creationId xmlns:a16="http://schemas.microsoft.com/office/drawing/2014/main" id="{C3BE2096-9CE0-74EC-2922-D2E2D14A1B58}"/>
              </a:ext>
            </a:extLst>
          </p:cNvPr>
          <p:cNvSpPr/>
          <p:nvPr/>
        </p:nvSpPr>
        <p:spPr>
          <a:xfrm>
            <a:off x="874713" y="5308195"/>
            <a:ext cx="1154980" cy="302390"/>
          </a:xfrm>
          <a:prstGeom prst="rect">
            <a:avLst/>
          </a:prstGeom>
        </p:spPr>
        <p:txBody>
          <a:bodyPr wrap="square">
            <a:noAutofit/>
          </a:bodyPr>
          <a:lstStyle/>
          <a:p>
            <a:pPr>
              <a:lnSpc>
                <a:spcPct val="120000"/>
              </a:lnSpc>
            </a:pPr>
            <a:r>
              <a:rPr lang="zh-CN" altLang="en-US" sz="1200" dirty="0">
                <a:solidFill>
                  <a:schemeClr val="bg1"/>
                </a:solidFill>
                <a:cs typeface="+mn-ea"/>
                <a:sym typeface="+mn-lt"/>
              </a:rPr>
              <a:t>公司注册成立</a:t>
            </a:r>
            <a:endParaRPr lang="en-US" altLang="zh-CN" sz="1200" dirty="0">
              <a:solidFill>
                <a:schemeClr val="bg1"/>
              </a:solidFill>
              <a:cs typeface="+mn-ea"/>
              <a:sym typeface="+mn-lt"/>
            </a:endParaRPr>
          </a:p>
        </p:txBody>
      </p:sp>
      <p:sp>
        <p:nvSpPr>
          <p:cNvPr id="170" name="矩形: 剪去单角 169">
            <a:extLst>
              <a:ext uri="{FF2B5EF4-FFF2-40B4-BE49-F238E27FC236}">
                <a16:creationId xmlns:a16="http://schemas.microsoft.com/office/drawing/2014/main" id="{8BDCD5FA-5058-F633-6DED-7B38E9A1774A}"/>
              </a:ext>
            </a:extLst>
          </p:cNvPr>
          <p:cNvSpPr/>
          <p:nvPr/>
        </p:nvSpPr>
        <p:spPr>
          <a:xfrm>
            <a:off x="872169" y="4953532"/>
            <a:ext cx="947584" cy="338554"/>
          </a:xfrm>
          <a:prstGeom prst="snip1Rect">
            <a:avLst>
              <a:gd name="adj" fmla="val 15697"/>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2" name="矩形: 剪去单角 48">
            <a:extLst>
              <a:ext uri="{FF2B5EF4-FFF2-40B4-BE49-F238E27FC236}">
                <a16:creationId xmlns:a16="http://schemas.microsoft.com/office/drawing/2014/main" id="{408E858B-45BD-9B51-DD4D-C2D4A3049A6A}"/>
              </a:ext>
            </a:extLst>
          </p:cNvPr>
          <p:cNvSpPr/>
          <p:nvPr/>
        </p:nvSpPr>
        <p:spPr>
          <a:xfrm>
            <a:off x="1672914" y="4943123"/>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 fmla="*/ 0 w 863759"/>
              <a:gd name="connsiteY0" fmla="*/ 0 h 338554"/>
              <a:gd name="connsiteX1" fmla="*/ 775691 w 863759"/>
              <a:gd name="connsiteY1" fmla="*/ 0 h 338554"/>
              <a:gd name="connsiteX2" fmla="*/ 863759 w 863759"/>
              <a:gd name="connsiteY2" fmla="*/ 88068 h 338554"/>
              <a:gd name="connsiteX3" fmla="*/ 862174 w 863759"/>
              <a:gd name="connsiteY3" fmla="*/ 217747 h 338554"/>
              <a:gd name="connsiteX4" fmla="*/ 863759 w 863759"/>
              <a:gd name="connsiteY4" fmla="*/ 338554 h 338554"/>
              <a:gd name="connsiteX5" fmla="*/ 0 w 863759"/>
              <a:gd name="connsiteY5" fmla="*/ 338554 h 338554"/>
              <a:gd name="connsiteX6" fmla="*/ 0 w 863759"/>
              <a:gd name="connsiteY6" fmla="*/ 0 h 338554"/>
              <a:gd name="connsiteX0" fmla="*/ 0 w 863759"/>
              <a:gd name="connsiteY0" fmla="*/ 1328 h 339882"/>
              <a:gd name="connsiteX1" fmla="*/ 639924 w 863759"/>
              <a:gd name="connsiteY1" fmla="*/ 0 h 339882"/>
              <a:gd name="connsiteX2" fmla="*/ 775691 w 863759"/>
              <a:gd name="connsiteY2" fmla="*/ 1328 h 339882"/>
              <a:gd name="connsiteX3" fmla="*/ 863759 w 863759"/>
              <a:gd name="connsiteY3" fmla="*/ 89396 h 339882"/>
              <a:gd name="connsiteX4" fmla="*/ 862174 w 863759"/>
              <a:gd name="connsiteY4" fmla="*/ 219075 h 339882"/>
              <a:gd name="connsiteX5" fmla="*/ 863759 w 863759"/>
              <a:gd name="connsiteY5" fmla="*/ 339882 h 339882"/>
              <a:gd name="connsiteX6" fmla="*/ 0 w 863759"/>
              <a:gd name="connsiteY6" fmla="*/ 339882 h 339882"/>
              <a:gd name="connsiteX7" fmla="*/ 0 w 863759"/>
              <a:gd name="connsiteY7" fmla="*/ 1328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0 w 866934"/>
              <a:gd name="connsiteY7" fmla="*/ 6091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91440 w 866934"/>
              <a:gd name="connsiteY7" fmla="*/ 97531 h 339882"/>
              <a:gd name="connsiteX0" fmla="*/ 640152 w 863987"/>
              <a:gd name="connsiteY0" fmla="*/ 0 h 339882"/>
              <a:gd name="connsiteX1" fmla="*/ 775919 w 863987"/>
              <a:gd name="connsiteY1" fmla="*/ 1328 h 339882"/>
              <a:gd name="connsiteX2" fmla="*/ 863987 w 863987"/>
              <a:gd name="connsiteY2" fmla="*/ 89396 h 339882"/>
              <a:gd name="connsiteX3" fmla="*/ 862402 w 863987"/>
              <a:gd name="connsiteY3" fmla="*/ 219075 h 339882"/>
              <a:gd name="connsiteX4" fmla="*/ 863987 w 863987"/>
              <a:gd name="connsiteY4" fmla="*/ 339882 h 339882"/>
              <a:gd name="connsiteX5" fmla="*/ 228 w 863987"/>
              <a:gd name="connsiteY5" fmla="*/ 339882 h 339882"/>
              <a:gd name="connsiteX6" fmla="*/ 88493 w 863987"/>
              <a:gd name="connsiteY6" fmla="*/ 97531 h 339882"/>
              <a:gd name="connsiteX0" fmla="*/ 639924 w 863759"/>
              <a:gd name="connsiteY0" fmla="*/ 0 h 339882"/>
              <a:gd name="connsiteX1" fmla="*/ 775691 w 863759"/>
              <a:gd name="connsiteY1" fmla="*/ 1328 h 339882"/>
              <a:gd name="connsiteX2" fmla="*/ 863759 w 863759"/>
              <a:gd name="connsiteY2" fmla="*/ 89396 h 339882"/>
              <a:gd name="connsiteX3" fmla="*/ 862174 w 863759"/>
              <a:gd name="connsiteY3" fmla="*/ 219075 h 339882"/>
              <a:gd name="connsiteX4" fmla="*/ 863759 w 863759"/>
              <a:gd name="connsiteY4" fmla="*/ 339882 h 339882"/>
              <a:gd name="connsiteX5" fmla="*/ 0 w 863759"/>
              <a:gd name="connsiteY5" fmla="*/ 339882 h 339882"/>
              <a:gd name="connsiteX0" fmla="*/ 0 w 223835"/>
              <a:gd name="connsiteY0" fmla="*/ 0 h 339882"/>
              <a:gd name="connsiteX1" fmla="*/ 135767 w 223835"/>
              <a:gd name="connsiteY1" fmla="*/ 1328 h 339882"/>
              <a:gd name="connsiteX2" fmla="*/ 223835 w 223835"/>
              <a:gd name="connsiteY2" fmla="*/ 89396 h 339882"/>
              <a:gd name="connsiteX3" fmla="*/ 222250 w 223835"/>
              <a:gd name="connsiteY3" fmla="*/ 219075 h 339882"/>
              <a:gd name="connsiteX4" fmla="*/ 223835 w 223835"/>
              <a:gd name="connsiteY4" fmla="*/ 339882 h 339882"/>
              <a:gd name="connsiteX0" fmla="*/ 0 w 223835"/>
              <a:gd name="connsiteY0" fmla="*/ 0 h 219075"/>
              <a:gd name="connsiteX1" fmla="*/ 135767 w 223835"/>
              <a:gd name="connsiteY1" fmla="*/ 1328 h 219075"/>
              <a:gd name="connsiteX2" fmla="*/ 223835 w 223835"/>
              <a:gd name="connsiteY2" fmla="*/ 89396 h 219075"/>
              <a:gd name="connsiteX3" fmla="*/ 222250 w 22383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223835" h="219075">
                <a:moveTo>
                  <a:pt x="0" y="0"/>
                </a:moveTo>
                <a:lnTo>
                  <a:pt x="135767" y="1328"/>
                </a:lnTo>
                <a:lnTo>
                  <a:pt x="223835" y="89396"/>
                </a:lnTo>
                <a:cubicBezTo>
                  <a:pt x="223307" y="132622"/>
                  <a:pt x="222778" y="175849"/>
                  <a:pt x="222250" y="219075"/>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4" name="矩形 173">
            <a:extLst>
              <a:ext uri="{FF2B5EF4-FFF2-40B4-BE49-F238E27FC236}">
                <a16:creationId xmlns:a16="http://schemas.microsoft.com/office/drawing/2014/main" id="{B5A9FF51-4CCC-BF1A-BBEE-CA7E34EA2B3E}"/>
              </a:ext>
            </a:extLst>
          </p:cNvPr>
          <p:cNvSpPr/>
          <p:nvPr/>
        </p:nvSpPr>
        <p:spPr>
          <a:xfrm>
            <a:off x="874713" y="4958612"/>
            <a:ext cx="1136207" cy="338554"/>
          </a:xfrm>
          <a:prstGeom prst="rect">
            <a:avLst/>
          </a:prstGeom>
        </p:spPr>
        <p:txBody>
          <a:bodyPr wrap="square">
            <a:noAutofit/>
          </a:bodyPr>
          <a:lstStyle/>
          <a:p>
            <a:pPr lvl="0"/>
            <a:r>
              <a:rPr lang="en-US" altLang="zh-CN" sz="1600" dirty="0">
                <a:solidFill>
                  <a:schemeClr val="bg1"/>
                </a:solidFill>
                <a:cs typeface="+mn-ea"/>
                <a:sym typeface="+mn-lt"/>
              </a:rPr>
              <a:t>20XX.01</a:t>
            </a:r>
            <a:endParaRPr lang="zh-CN" altLang="en-US" sz="1600" dirty="0">
              <a:solidFill>
                <a:schemeClr val="bg1"/>
              </a:solidFill>
              <a:cs typeface="+mn-ea"/>
              <a:sym typeface="+mn-lt"/>
            </a:endParaRPr>
          </a:p>
        </p:txBody>
      </p:sp>
      <p:sp>
        <p:nvSpPr>
          <p:cNvPr id="175" name="矩形 174">
            <a:extLst>
              <a:ext uri="{FF2B5EF4-FFF2-40B4-BE49-F238E27FC236}">
                <a16:creationId xmlns:a16="http://schemas.microsoft.com/office/drawing/2014/main" id="{BD0D9EC5-F951-B331-1B19-6C81ED9ED6CD}"/>
              </a:ext>
            </a:extLst>
          </p:cNvPr>
          <p:cNvSpPr/>
          <p:nvPr/>
        </p:nvSpPr>
        <p:spPr>
          <a:xfrm>
            <a:off x="803275" y="267931"/>
            <a:ext cx="2623319" cy="584775"/>
          </a:xfrm>
          <a:prstGeom prst="rect">
            <a:avLst/>
          </a:prstGeom>
        </p:spPr>
        <p:txBody>
          <a:bodyPr wrap="square">
            <a:noAutofit/>
          </a:bodyPr>
          <a:lstStyle/>
          <a:p>
            <a:r>
              <a:rPr lang="zh-CN" altLang="en-US" sz="3200" dirty="0">
                <a:solidFill>
                  <a:schemeClr val="tx1">
                    <a:lumMod val="75000"/>
                    <a:lumOff val="25000"/>
                  </a:schemeClr>
                </a:solidFill>
                <a:cs typeface="+mn-ea"/>
                <a:sym typeface="+mn-lt"/>
              </a:rPr>
              <a:t>企业成长历程</a:t>
            </a:r>
          </a:p>
        </p:txBody>
      </p:sp>
      <p:sp>
        <p:nvSpPr>
          <p:cNvPr id="176" name="矩形: 剪去单角 175">
            <a:extLst>
              <a:ext uri="{FF2B5EF4-FFF2-40B4-BE49-F238E27FC236}">
                <a16:creationId xmlns:a16="http://schemas.microsoft.com/office/drawing/2014/main" id="{1EB5D402-7A50-3B32-23D3-F2F7AB5F4DCB}"/>
              </a:ext>
            </a:extLst>
          </p:cNvPr>
          <p:cNvSpPr/>
          <p:nvPr/>
        </p:nvSpPr>
        <p:spPr>
          <a:xfrm>
            <a:off x="10102978" y="1049161"/>
            <a:ext cx="947584" cy="338554"/>
          </a:xfrm>
          <a:prstGeom prst="snip1Rect">
            <a:avLst>
              <a:gd name="adj" fmla="val 15697"/>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7" name="矩形: 剪去单角 48">
            <a:extLst>
              <a:ext uri="{FF2B5EF4-FFF2-40B4-BE49-F238E27FC236}">
                <a16:creationId xmlns:a16="http://schemas.microsoft.com/office/drawing/2014/main" id="{7E6D827E-C831-1189-A30B-3DE3D538BF0B}"/>
              </a:ext>
            </a:extLst>
          </p:cNvPr>
          <p:cNvSpPr/>
          <p:nvPr/>
        </p:nvSpPr>
        <p:spPr>
          <a:xfrm>
            <a:off x="10897987" y="1049161"/>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 fmla="*/ 0 w 863759"/>
              <a:gd name="connsiteY0" fmla="*/ 0 h 338554"/>
              <a:gd name="connsiteX1" fmla="*/ 775691 w 863759"/>
              <a:gd name="connsiteY1" fmla="*/ 0 h 338554"/>
              <a:gd name="connsiteX2" fmla="*/ 863759 w 863759"/>
              <a:gd name="connsiteY2" fmla="*/ 88068 h 338554"/>
              <a:gd name="connsiteX3" fmla="*/ 862174 w 863759"/>
              <a:gd name="connsiteY3" fmla="*/ 217747 h 338554"/>
              <a:gd name="connsiteX4" fmla="*/ 863759 w 863759"/>
              <a:gd name="connsiteY4" fmla="*/ 338554 h 338554"/>
              <a:gd name="connsiteX5" fmla="*/ 0 w 863759"/>
              <a:gd name="connsiteY5" fmla="*/ 338554 h 338554"/>
              <a:gd name="connsiteX6" fmla="*/ 0 w 863759"/>
              <a:gd name="connsiteY6" fmla="*/ 0 h 338554"/>
              <a:gd name="connsiteX0" fmla="*/ 0 w 863759"/>
              <a:gd name="connsiteY0" fmla="*/ 1328 h 339882"/>
              <a:gd name="connsiteX1" fmla="*/ 639924 w 863759"/>
              <a:gd name="connsiteY1" fmla="*/ 0 h 339882"/>
              <a:gd name="connsiteX2" fmla="*/ 775691 w 863759"/>
              <a:gd name="connsiteY2" fmla="*/ 1328 h 339882"/>
              <a:gd name="connsiteX3" fmla="*/ 863759 w 863759"/>
              <a:gd name="connsiteY3" fmla="*/ 89396 h 339882"/>
              <a:gd name="connsiteX4" fmla="*/ 862174 w 863759"/>
              <a:gd name="connsiteY4" fmla="*/ 219075 h 339882"/>
              <a:gd name="connsiteX5" fmla="*/ 863759 w 863759"/>
              <a:gd name="connsiteY5" fmla="*/ 339882 h 339882"/>
              <a:gd name="connsiteX6" fmla="*/ 0 w 863759"/>
              <a:gd name="connsiteY6" fmla="*/ 339882 h 339882"/>
              <a:gd name="connsiteX7" fmla="*/ 0 w 863759"/>
              <a:gd name="connsiteY7" fmla="*/ 1328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0 w 866934"/>
              <a:gd name="connsiteY7" fmla="*/ 6091 h 339882"/>
              <a:gd name="connsiteX0" fmla="*/ 0 w 866934"/>
              <a:gd name="connsiteY0" fmla="*/ 6091 h 339882"/>
              <a:gd name="connsiteX1" fmla="*/ 643099 w 866934"/>
              <a:gd name="connsiteY1" fmla="*/ 0 h 339882"/>
              <a:gd name="connsiteX2" fmla="*/ 778866 w 866934"/>
              <a:gd name="connsiteY2" fmla="*/ 1328 h 339882"/>
              <a:gd name="connsiteX3" fmla="*/ 866934 w 866934"/>
              <a:gd name="connsiteY3" fmla="*/ 89396 h 339882"/>
              <a:gd name="connsiteX4" fmla="*/ 865349 w 866934"/>
              <a:gd name="connsiteY4" fmla="*/ 219075 h 339882"/>
              <a:gd name="connsiteX5" fmla="*/ 866934 w 866934"/>
              <a:gd name="connsiteY5" fmla="*/ 339882 h 339882"/>
              <a:gd name="connsiteX6" fmla="*/ 3175 w 866934"/>
              <a:gd name="connsiteY6" fmla="*/ 339882 h 339882"/>
              <a:gd name="connsiteX7" fmla="*/ 91440 w 866934"/>
              <a:gd name="connsiteY7" fmla="*/ 97531 h 339882"/>
              <a:gd name="connsiteX0" fmla="*/ 640152 w 863987"/>
              <a:gd name="connsiteY0" fmla="*/ 0 h 339882"/>
              <a:gd name="connsiteX1" fmla="*/ 775919 w 863987"/>
              <a:gd name="connsiteY1" fmla="*/ 1328 h 339882"/>
              <a:gd name="connsiteX2" fmla="*/ 863987 w 863987"/>
              <a:gd name="connsiteY2" fmla="*/ 89396 h 339882"/>
              <a:gd name="connsiteX3" fmla="*/ 862402 w 863987"/>
              <a:gd name="connsiteY3" fmla="*/ 219075 h 339882"/>
              <a:gd name="connsiteX4" fmla="*/ 863987 w 863987"/>
              <a:gd name="connsiteY4" fmla="*/ 339882 h 339882"/>
              <a:gd name="connsiteX5" fmla="*/ 228 w 863987"/>
              <a:gd name="connsiteY5" fmla="*/ 339882 h 339882"/>
              <a:gd name="connsiteX6" fmla="*/ 88493 w 863987"/>
              <a:gd name="connsiteY6" fmla="*/ 97531 h 339882"/>
              <a:gd name="connsiteX0" fmla="*/ 639924 w 863759"/>
              <a:gd name="connsiteY0" fmla="*/ 0 h 339882"/>
              <a:gd name="connsiteX1" fmla="*/ 775691 w 863759"/>
              <a:gd name="connsiteY1" fmla="*/ 1328 h 339882"/>
              <a:gd name="connsiteX2" fmla="*/ 863759 w 863759"/>
              <a:gd name="connsiteY2" fmla="*/ 89396 h 339882"/>
              <a:gd name="connsiteX3" fmla="*/ 862174 w 863759"/>
              <a:gd name="connsiteY3" fmla="*/ 219075 h 339882"/>
              <a:gd name="connsiteX4" fmla="*/ 863759 w 863759"/>
              <a:gd name="connsiteY4" fmla="*/ 339882 h 339882"/>
              <a:gd name="connsiteX5" fmla="*/ 0 w 863759"/>
              <a:gd name="connsiteY5" fmla="*/ 339882 h 339882"/>
              <a:gd name="connsiteX0" fmla="*/ 0 w 223835"/>
              <a:gd name="connsiteY0" fmla="*/ 0 h 339882"/>
              <a:gd name="connsiteX1" fmla="*/ 135767 w 223835"/>
              <a:gd name="connsiteY1" fmla="*/ 1328 h 339882"/>
              <a:gd name="connsiteX2" fmla="*/ 223835 w 223835"/>
              <a:gd name="connsiteY2" fmla="*/ 89396 h 339882"/>
              <a:gd name="connsiteX3" fmla="*/ 222250 w 223835"/>
              <a:gd name="connsiteY3" fmla="*/ 219075 h 339882"/>
              <a:gd name="connsiteX4" fmla="*/ 223835 w 223835"/>
              <a:gd name="connsiteY4" fmla="*/ 339882 h 339882"/>
              <a:gd name="connsiteX0" fmla="*/ 0 w 223835"/>
              <a:gd name="connsiteY0" fmla="*/ 0 h 219075"/>
              <a:gd name="connsiteX1" fmla="*/ 135767 w 223835"/>
              <a:gd name="connsiteY1" fmla="*/ 1328 h 219075"/>
              <a:gd name="connsiteX2" fmla="*/ 223835 w 223835"/>
              <a:gd name="connsiteY2" fmla="*/ 89396 h 219075"/>
              <a:gd name="connsiteX3" fmla="*/ 222250 w 22383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223835" h="219075">
                <a:moveTo>
                  <a:pt x="0" y="0"/>
                </a:moveTo>
                <a:lnTo>
                  <a:pt x="135767" y="1328"/>
                </a:lnTo>
                <a:lnTo>
                  <a:pt x="223835" y="89396"/>
                </a:lnTo>
                <a:cubicBezTo>
                  <a:pt x="223307" y="132622"/>
                  <a:pt x="222778" y="175849"/>
                  <a:pt x="222250" y="219075"/>
                </a:cubicBez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9" name="矩形 178">
            <a:extLst>
              <a:ext uri="{FF2B5EF4-FFF2-40B4-BE49-F238E27FC236}">
                <a16:creationId xmlns:a16="http://schemas.microsoft.com/office/drawing/2014/main" id="{E7F940D8-1889-86A5-E9A2-68406BB0171E}"/>
              </a:ext>
            </a:extLst>
          </p:cNvPr>
          <p:cNvSpPr/>
          <p:nvPr/>
        </p:nvSpPr>
        <p:spPr>
          <a:xfrm>
            <a:off x="10071663" y="1053947"/>
            <a:ext cx="1010213" cy="338554"/>
          </a:xfrm>
          <a:prstGeom prst="rect">
            <a:avLst/>
          </a:prstGeom>
        </p:spPr>
        <p:txBody>
          <a:bodyPr wrap="none">
            <a:noAutofit/>
          </a:bodyPr>
          <a:lstStyle/>
          <a:p>
            <a:pPr lvl="0"/>
            <a:r>
              <a:rPr lang="en-US" altLang="zh-CN" sz="1600" dirty="0">
                <a:solidFill>
                  <a:schemeClr val="accent1"/>
                </a:solidFill>
                <a:cs typeface="+mn-ea"/>
                <a:sym typeface="+mn-lt"/>
              </a:rPr>
              <a:t>20XX.10</a:t>
            </a:r>
            <a:endParaRPr lang="zh-CN" altLang="en-US" sz="1600" dirty="0">
              <a:solidFill>
                <a:schemeClr val="accent1"/>
              </a:solidFill>
              <a:cs typeface="+mn-ea"/>
              <a:sym typeface="+mn-lt"/>
            </a:endParaRPr>
          </a:p>
        </p:txBody>
      </p:sp>
      <p:sp>
        <p:nvSpPr>
          <p:cNvPr id="180" name="矩形 179">
            <a:extLst>
              <a:ext uri="{FF2B5EF4-FFF2-40B4-BE49-F238E27FC236}">
                <a16:creationId xmlns:a16="http://schemas.microsoft.com/office/drawing/2014/main" id="{4650A8CE-4290-ADE9-090F-D2660222E1E6}"/>
              </a:ext>
            </a:extLst>
          </p:cNvPr>
          <p:cNvSpPr/>
          <p:nvPr/>
        </p:nvSpPr>
        <p:spPr>
          <a:xfrm>
            <a:off x="9042496" y="4061074"/>
            <a:ext cx="1172744" cy="304857"/>
          </a:xfrm>
          <a:prstGeom prst="rect">
            <a:avLst/>
          </a:prstGeom>
        </p:spPr>
        <p:txBody>
          <a:bodyPr wrap="square">
            <a:noAutofit/>
          </a:bodyPr>
          <a:lstStyle/>
          <a:p>
            <a:pPr>
              <a:lnSpc>
                <a:spcPct val="120000"/>
              </a:lnSpc>
            </a:pPr>
            <a:r>
              <a:rPr lang="zh-CN" altLang="en-US" sz="1200" dirty="0">
                <a:solidFill>
                  <a:schemeClr val="bg1"/>
                </a:solidFill>
                <a:cs typeface="+mn-ea"/>
                <a:sym typeface="+mn-lt"/>
              </a:rPr>
              <a:t>系统成功上线</a:t>
            </a:r>
            <a:endParaRPr lang="en-US" altLang="zh-CN" sz="1200" dirty="0">
              <a:solidFill>
                <a:schemeClr val="bg1"/>
              </a:solidFill>
              <a:cs typeface="+mn-ea"/>
              <a:sym typeface="+mn-lt"/>
            </a:endParaRPr>
          </a:p>
        </p:txBody>
      </p:sp>
      <p:sp>
        <p:nvSpPr>
          <p:cNvPr id="181" name="矩形 180">
            <a:extLst>
              <a:ext uri="{FF2B5EF4-FFF2-40B4-BE49-F238E27FC236}">
                <a16:creationId xmlns:a16="http://schemas.microsoft.com/office/drawing/2014/main" id="{60F8FB4C-D6AB-4EF7-375B-7FCEEA18BB27}"/>
              </a:ext>
            </a:extLst>
          </p:cNvPr>
          <p:cNvSpPr/>
          <p:nvPr/>
        </p:nvSpPr>
        <p:spPr>
          <a:xfrm>
            <a:off x="3935369" y="2551359"/>
            <a:ext cx="1172744" cy="302390"/>
          </a:xfrm>
          <a:prstGeom prst="rect">
            <a:avLst/>
          </a:prstGeom>
        </p:spPr>
        <p:txBody>
          <a:bodyPr wrap="square">
            <a:noAutofit/>
          </a:bodyPr>
          <a:lstStyle/>
          <a:p>
            <a:pPr>
              <a:lnSpc>
                <a:spcPct val="120000"/>
              </a:lnSpc>
            </a:pPr>
            <a:r>
              <a:rPr lang="zh-CN" altLang="en-US" sz="1200" dirty="0">
                <a:cs typeface="+mn-ea"/>
                <a:sym typeface="+mn-lt"/>
              </a:rPr>
              <a:t>系统成功上线</a:t>
            </a:r>
          </a:p>
        </p:txBody>
      </p:sp>
      <p:sp>
        <p:nvSpPr>
          <p:cNvPr id="182" name="矩形 181">
            <a:extLst>
              <a:ext uri="{FF2B5EF4-FFF2-40B4-BE49-F238E27FC236}">
                <a16:creationId xmlns:a16="http://schemas.microsoft.com/office/drawing/2014/main" id="{E19E4212-1920-823C-BEE7-5580BDCB07B0}"/>
              </a:ext>
            </a:extLst>
          </p:cNvPr>
          <p:cNvSpPr/>
          <p:nvPr/>
        </p:nvSpPr>
        <p:spPr>
          <a:xfrm>
            <a:off x="1867994" y="2754579"/>
            <a:ext cx="1172744" cy="302390"/>
          </a:xfrm>
          <a:prstGeom prst="rect">
            <a:avLst/>
          </a:prstGeom>
        </p:spPr>
        <p:txBody>
          <a:bodyPr wrap="square">
            <a:noAutofit/>
          </a:bodyPr>
          <a:lstStyle/>
          <a:p>
            <a:pPr>
              <a:lnSpc>
                <a:spcPct val="120000"/>
              </a:lnSpc>
            </a:pPr>
            <a:r>
              <a:rPr lang="zh-CN" altLang="en-US" sz="1200" dirty="0">
                <a:cs typeface="+mn-ea"/>
                <a:sym typeface="+mn-lt"/>
              </a:rPr>
              <a:t>系统成功上线</a:t>
            </a:r>
          </a:p>
        </p:txBody>
      </p:sp>
      <p:sp>
        <p:nvSpPr>
          <p:cNvPr id="183" name="矩形 182">
            <a:extLst>
              <a:ext uri="{FF2B5EF4-FFF2-40B4-BE49-F238E27FC236}">
                <a16:creationId xmlns:a16="http://schemas.microsoft.com/office/drawing/2014/main" id="{9EADB3CD-6E94-B19B-7A25-967DA020671D}"/>
              </a:ext>
            </a:extLst>
          </p:cNvPr>
          <p:cNvSpPr/>
          <p:nvPr/>
        </p:nvSpPr>
        <p:spPr>
          <a:xfrm>
            <a:off x="5988391" y="2376117"/>
            <a:ext cx="1172744" cy="302390"/>
          </a:xfrm>
          <a:prstGeom prst="rect">
            <a:avLst/>
          </a:prstGeom>
        </p:spPr>
        <p:txBody>
          <a:bodyPr wrap="square">
            <a:noAutofit/>
          </a:bodyPr>
          <a:lstStyle/>
          <a:p>
            <a:pPr>
              <a:lnSpc>
                <a:spcPct val="120000"/>
              </a:lnSpc>
            </a:pPr>
            <a:r>
              <a:rPr lang="zh-CN" altLang="en-US" sz="1200" dirty="0">
                <a:cs typeface="+mn-ea"/>
                <a:sym typeface="+mn-lt"/>
              </a:rPr>
              <a:t>系统成功上线</a:t>
            </a:r>
          </a:p>
        </p:txBody>
      </p:sp>
      <p:sp>
        <p:nvSpPr>
          <p:cNvPr id="184" name="矩形 183">
            <a:extLst>
              <a:ext uri="{FF2B5EF4-FFF2-40B4-BE49-F238E27FC236}">
                <a16:creationId xmlns:a16="http://schemas.microsoft.com/office/drawing/2014/main" id="{C852032B-A0E8-57CC-3562-5810A7494B05}"/>
              </a:ext>
            </a:extLst>
          </p:cNvPr>
          <p:cNvSpPr/>
          <p:nvPr/>
        </p:nvSpPr>
        <p:spPr>
          <a:xfrm>
            <a:off x="8014798" y="1883708"/>
            <a:ext cx="1172744" cy="302390"/>
          </a:xfrm>
          <a:prstGeom prst="rect">
            <a:avLst/>
          </a:prstGeom>
        </p:spPr>
        <p:txBody>
          <a:bodyPr wrap="square">
            <a:noAutofit/>
          </a:bodyPr>
          <a:lstStyle/>
          <a:p>
            <a:pPr>
              <a:lnSpc>
                <a:spcPct val="120000"/>
              </a:lnSpc>
            </a:pPr>
            <a:r>
              <a:rPr lang="zh-CN" altLang="en-US" sz="1200" dirty="0">
                <a:cs typeface="+mn-ea"/>
                <a:sym typeface="+mn-lt"/>
              </a:rPr>
              <a:t>系统成功上线</a:t>
            </a:r>
          </a:p>
        </p:txBody>
      </p:sp>
      <p:sp>
        <p:nvSpPr>
          <p:cNvPr id="185" name="矩形 184">
            <a:extLst>
              <a:ext uri="{FF2B5EF4-FFF2-40B4-BE49-F238E27FC236}">
                <a16:creationId xmlns:a16="http://schemas.microsoft.com/office/drawing/2014/main" id="{E90CB3AA-B1B5-5112-7CBB-A615AC17C9A2}"/>
              </a:ext>
            </a:extLst>
          </p:cNvPr>
          <p:cNvSpPr/>
          <p:nvPr/>
        </p:nvSpPr>
        <p:spPr>
          <a:xfrm>
            <a:off x="10051402" y="1393335"/>
            <a:ext cx="1172744" cy="302390"/>
          </a:xfrm>
          <a:prstGeom prst="rect">
            <a:avLst/>
          </a:prstGeom>
        </p:spPr>
        <p:txBody>
          <a:bodyPr wrap="square">
            <a:noAutofit/>
          </a:bodyPr>
          <a:lstStyle/>
          <a:p>
            <a:pPr>
              <a:lnSpc>
                <a:spcPct val="120000"/>
              </a:lnSpc>
            </a:pPr>
            <a:r>
              <a:rPr lang="zh-CN" altLang="en-US" sz="1200" dirty="0">
                <a:cs typeface="+mn-ea"/>
                <a:sym typeface="+mn-lt"/>
              </a:rPr>
              <a:t>系统成功上线</a:t>
            </a:r>
          </a:p>
        </p:txBody>
      </p:sp>
      <p:pic>
        <p:nvPicPr>
          <p:cNvPr id="193" name="图片 192">
            <a:extLst>
              <a:ext uri="{FF2B5EF4-FFF2-40B4-BE49-F238E27FC236}">
                <a16:creationId xmlns:a16="http://schemas.microsoft.com/office/drawing/2014/main" id="{F3F6C5A7-AF46-339E-27A1-80DA8C16FB05}"/>
              </a:ext>
            </a:extLst>
          </p:cNvPr>
          <p:cNvPicPr>
            <a:picLocks noChangeAspect="1"/>
          </p:cNvPicPr>
          <p:nvPr/>
        </p:nvPicPr>
        <p:blipFill>
          <a:blip r:embed="rId2" cstate="print">
            <a:extLst>
              <a:ext uri="{28A0092B-C50C-407E-A947-70E740481C1C}">
                <a14:useLocalDpi xmlns:a14="http://schemas.microsoft.com/office/drawing/2010/main"/>
              </a:ext>
            </a:extLst>
          </a:blip>
          <a:srcRect l="12200" b="14440"/>
          <a:stretch>
            <a:fillRect/>
          </a:stretch>
        </p:blipFill>
        <p:spPr>
          <a:xfrm rot="21140369">
            <a:off x="23151" y="1153630"/>
            <a:ext cx="14258227" cy="5978712"/>
          </a:xfrm>
          <a:custGeom>
            <a:avLst/>
            <a:gdLst>
              <a:gd name="connsiteX0" fmla="*/ 14258227 w 14258227"/>
              <a:gd name="connsiteY0" fmla="*/ 0 h 5978712"/>
              <a:gd name="connsiteX1" fmla="*/ 14258225 w 14258227"/>
              <a:gd name="connsiteY1" fmla="*/ 1340631 h 5978712"/>
              <a:gd name="connsiteX2" fmla="*/ 12682627 w 14258227"/>
              <a:gd name="connsiteY2" fmla="*/ 1128707 h 5978712"/>
              <a:gd name="connsiteX3" fmla="*/ 12030284 w 14258227"/>
              <a:gd name="connsiteY3" fmla="*/ 5978712 h 5978712"/>
              <a:gd name="connsiteX4" fmla="*/ 0 w 14258227"/>
              <a:gd name="connsiteY4" fmla="*/ 4360594 h 5978712"/>
              <a:gd name="connsiteX5" fmla="*/ 586515 w 14258227"/>
              <a:gd name="connsiteY5" fmla="*/ 0 h 597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8227" h="5978712">
                <a:moveTo>
                  <a:pt x="14258227" y="0"/>
                </a:moveTo>
                <a:lnTo>
                  <a:pt x="14258225" y="1340631"/>
                </a:lnTo>
                <a:lnTo>
                  <a:pt x="12682627" y="1128707"/>
                </a:lnTo>
                <a:lnTo>
                  <a:pt x="12030284" y="5978712"/>
                </a:lnTo>
                <a:lnTo>
                  <a:pt x="0" y="4360594"/>
                </a:lnTo>
                <a:lnTo>
                  <a:pt x="586515" y="0"/>
                </a:lnTo>
                <a:close/>
              </a:path>
            </a:pathLst>
          </a:custGeom>
        </p:spPr>
      </p:pic>
    </p:spTree>
    <p:extLst>
      <p:ext uri="{BB962C8B-B14F-4D97-AF65-F5344CB8AC3E}">
        <p14:creationId xmlns:p14="http://schemas.microsoft.com/office/powerpoint/2010/main" val="1719462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A194D42B-BA01-2DBC-CC83-1962F8F6C0E8}"/>
              </a:ext>
            </a:extLst>
          </p:cNvPr>
          <p:cNvPicPr>
            <a:picLocks noChangeAspect="1"/>
          </p:cNvPicPr>
          <p:nvPr/>
        </p:nvPicPr>
        <p:blipFill rotWithShape="1">
          <a:blip r:embed="rId2" cstate="print">
            <a:duotone>
              <a:prstClr val="black"/>
              <a:schemeClr val="accent3">
                <a:tint val="45000"/>
                <a:satMod val="400000"/>
              </a:schemeClr>
            </a:duotone>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24352" y="2781270"/>
            <a:ext cx="12240703" cy="4076730"/>
          </a:xfrm>
          <a:custGeom>
            <a:avLst/>
            <a:gdLst>
              <a:gd name="connsiteX0" fmla="*/ 0 w 12240703"/>
              <a:gd name="connsiteY0" fmla="*/ 0 h 4076730"/>
              <a:gd name="connsiteX1" fmla="*/ 12240703 w 12240703"/>
              <a:gd name="connsiteY1" fmla="*/ 0 h 4076730"/>
              <a:gd name="connsiteX2" fmla="*/ 12240703 w 12240703"/>
              <a:gd name="connsiteY2" fmla="*/ 4076730 h 4076730"/>
              <a:gd name="connsiteX3" fmla="*/ 0 w 12240703"/>
              <a:gd name="connsiteY3" fmla="*/ 4076730 h 4076730"/>
            </a:gdLst>
            <a:ahLst/>
            <a:cxnLst>
              <a:cxn ang="0">
                <a:pos x="connsiteX0" y="connsiteY0"/>
              </a:cxn>
              <a:cxn ang="0">
                <a:pos x="connsiteX1" y="connsiteY1"/>
              </a:cxn>
              <a:cxn ang="0">
                <a:pos x="connsiteX2" y="connsiteY2"/>
              </a:cxn>
              <a:cxn ang="0">
                <a:pos x="connsiteX3" y="connsiteY3"/>
              </a:cxn>
            </a:cxnLst>
            <a:rect l="l" t="t" r="r" b="b"/>
            <a:pathLst>
              <a:path w="12240703" h="4076730">
                <a:moveTo>
                  <a:pt x="0" y="0"/>
                </a:moveTo>
                <a:lnTo>
                  <a:pt x="12240703" y="0"/>
                </a:lnTo>
                <a:lnTo>
                  <a:pt x="12240703" y="4076730"/>
                </a:lnTo>
                <a:lnTo>
                  <a:pt x="0" y="4076730"/>
                </a:lnTo>
                <a:close/>
              </a:path>
            </a:pathLst>
          </a:custGeom>
        </p:spPr>
      </p:pic>
      <p:sp>
        <p:nvSpPr>
          <p:cNvPr id="6" name="矩形 5">
            <a:extLst>
              <a:ext uri="{FF2B5EF4-FFF2-40B4-BE49-F238E27FC236}">
                <a16:creationId xmlns:a16="http://schemas.microsoft.com/office/drawing/2014/main" id="{69A2E801-D869-8D3F-AA55-DD806E238F13}"/>
              </a:ext>
            </a:extLst>
          </p:cNvPr>
          <p:cNvSpPr/>
          <p:nvPr/>
        </p:nvSpPr>
        <p:spPr>
          <a:xfrm>
            <a:off x="630432" y="6052320"/>
            <a:ext cx="2637965" cy="57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a:extLst>
              <a:ext uri="{FF2B5EF4-FFF2-40B4-BE49-F238E27FC236}">
                <a16:creationId xmlns:a16="http://schemas.microsoft.com/office/drawing/2014/main" id="{6F985480-F7C6-9A49-C3E4-CC840DBC3CD7}"/>
              </a:ext>
            </a:extLst>
          </p:cNvPr>
          <p:cNvSpPr/>
          <p:nvPr/>
        </p:nvSpPr>
        <p:spPr>
          <a:xfrm>
            <a:off x="630432" y="2675623"/>
            <a:ext cx="2637965" cy="3376698"/>
          </a:xfrm>
          <a:prstGeom prst="roundRect">
            <a:avLst>
              <a:gd name="adj" fmla="val 0"/>
            </a:avLst>
          </a:prstGeom>
          <a:gradFill>
            <a:gsLst>
              <a:gs pos="100000">
                <a:schemeClr val="accent4">
                  <a:alpha val="47000"/>
                </a:schemeClr>
              </a:gs>
              <a:gs pos="0">
                <a:schemeClr val="accent4">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文本框 7">
            <a:extLst>
              <a:ext uri="{FF2B5EF4-FFF2-40B4-BE49-F238E27FC236}">
                <a16:creationId xmlns:a16="http://schemas.microsoft.com/office/drawing/2014/main" id="{0121310E-E92A-122E-EA70-38511CD885AF}"/>
              </a:ext>
            </a:extLst>
          </p:cNvPr>
          <p:cNvSpPr txBox="1"/>
          <p:nvPr/>
        </p:nvSpPr>
        <p:spPr>
          <a:xfrm>
            <a:off x="724528" y="4302861"/>
            <a:ext cx="2603049" cy="1404552"/>
          </a:xfrm>
          <a:prstGeom prst="rect">
            <a:avLst/>
          </a:prstGeom>
          <a:noFill/>
        </p:spPr>
        <p:txBody>
          <a:bodyPr wrap="square">
            <a:noAutofit/>
          </a:bodyPr>
          <a:lstStyle/>
          <a:p>
            <a:pPr>
              <a:lnSpc>
                <a:spcPct val="120000"/>
              </a:lnSpc>
            </a:pPr>
            <a:r>
              <a:rPr lang="zh-CN" altLang="en-US" b="0" i="0" dirty="0">
                <a:effectLst/>
                <a:cs typeface="+mn-ea"/>
                <a:sym typeface="+mn-lt"/>
              </a:rPr>
              <a:t>通过多次多组有节奏的负重练习 达到改善肌肉群力量、耐力和形状的运动方式</a:t>
            </a:r>
            <a:r>
              <a:rPr lang="zh-CN" altLang="en-US" dirty="0">
                <a:cs typeface="+mn-ea"/>
                <a:sym typeface="+mn-lt"/>
              </a:rPr>
              <a:t>。</a:t>
            </a:r>
          </a:p>
        </p:txBody>
      </p:sp>
      <p:sp>
        <p:nvSpPr>
          <p:cNvPr id="9" name="矩形: 圆角 8">
            <a:extLst>
              <a:ext uri="{FF2B5EF4-FFF2-40B4-BE49-F238E27FC236}">
                <a16:creationId xmlns:a16="http://schemas.microsoft.com/office/drawing/2014/main" id="{81D7BFEE-01CB-82B1-1C7E-AC53D21EB9EA}"/>
              </a:ext>
            </a:extLst>
          </p:cNvPr>
          <p:cNvSpPr/>
          <p:nvPr/>
        </p:nvSpPr>
        <p:spPr>
          <a:xfrm>
            <a:off x="1170280" y="3592205"/>
            <a:ext cx="1547812" cy="463424"/>
          </a:xfrm>
          <a:prstGeom prst="roundRect">
            <a:avLst>
              <a:gd name="adj" fmla="val 50000"/>
            </a:avLst>
          </a:prstGeom>
          <a:gradFill>
            <a:gsLst>
              <a:gs pos="100000">
                <a:schemeClr val="accent5"/>
              </a:gs>
              <a:gs pos="12000">
                <a:schemeClr val="accent4"/>
              </a:gs>
            </a:gsLst>
            <a:lin ang="2700000" scaled="0"/>
          </a:gradFill>
          <a:ln>
            <a:gradFill>
              <a:gsLst>
                <a:gs pos="0">
                  <a:schemeClr val="bg1"/>
                </a:gs>
                <a:gs pos="100000">
                  <a:schemeClr val="accent1"/>
                </a:gs>
              </a:gsLst>
              <a:lin ang="2700000" scaled="0"/>
            </a:gradFill>
          </a:ln>
          <a:effectLst>
            <a:outerShdw blurRad="76200" dist="50800" dir="5400000" sx="94000" sy="94000" algn="t" rotWithShape="0">
              <a:schemeClr val="accent4">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 name="文本框 9">
            <a:extLst>
              <a:ext uri="{FF2B5EF4-FFF2-40B4-BE49-F238E27FC236}">
                <a16:creationId xmlns:a16="http://schemas.microsoft.com/office/drawing/2014/main" id="{331B4B10-9463-C26F-A694-945FD93D1BED}"/>
              </a:ext>
            </a:extLst>
          </p:cNvPr>
          <p:cNvSpPr txBox="1"/>
          <p:nvPr/>
        </p:nvSpPr>
        <p:spPr>
          <a:xfrm>
            <a:off x="1365429" y="3593085"/>
            <a:ext cx="1157514" cy="461665"/>
          </a:xfrm>
          <a:prstGeom prst="rect">
            <a:avLst/>
          </a:prstGeom>
          <a:noFill/>
        </p:spPr>
        <p:txBody>
          <a:bodyPr wrap="square">
            <a:noAutofit/>
          </a:bodyPr>
          <a:lstStyle/>
          <a:p>
            <a:pPr algn="ctr"/>
            <a:r>
              <a:rPr lang="zh-CN" altLang="en-US" sz="2400" i="0" dirty="0">
                <a:solidFill>
                  <a:schemeClr val="bg1"/>
                </a:solidFill>
                <a:effectLst/>
                <a:cs typeface="+mn-ea"/>
                <a:sym typeface="+mn-lt"/>
              </a:rPr>
              <a:t>力量</a:t>
            </a:r>
            <a:endParaRPr lang="zh-CN" altLang="en-US" sz="2400" dirty="0">
              <a:solidFill>
                <a:schemeClr val="bg1"/>
              </a:solidFill>
              <a:cs typeface="+mn-ea"/>
              <a:sym typeface="+mn-lt"/>
            </a:endParaRPr>
          </a:p>
        </p:txBody>
      </p:sp>
      <p:sp>
        <p:nvSpPr>
          <p:cNvPr id="11" name="矩形 10">
            <a:extLst>
              <a:ext uri="{FF2B5EF4-FFF2-40B4-BE49-F238E27FC236}">
                <a16:creationId xmlns:a16="http://schemas.microsoft.com/office/drawing/2014/main" id="{0972D776-C930-18ED-2672-4B5BB80ACE98}"/>
              </a:ext>
            </a:extLst>
          </p:cNvPr>
          <p:cNvSpPr/>
          <p:nvPr/>
        </p:nvSpPr>
        <p:spPr>
          <a:xfrm>
            <a:off x="3482690" y="6052320"/>
            <a:ext cx="2658880" cy="57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圆角 11">
            <a:extLst>
              <a:ext uri="{FF2B5EF4-FFF2-40B4-BE49-F238E27FC236}">
                <a16:creationId xmlns:a16="http://schemas.microsoft.com/office/drawing/2014/main" id="{1EB411A3-6C15-5592-7033-2079A3436EB0}"/>
              </a:ext>
            </a:extLst>
          </p:cNvPr>
          <p:cNvSpPr/>
          <p:nvPr/>
        </p:nvSpPr>
        <p:spPr>
          <a:xfrm>
            <a:off x="3482690" y="2675623"/>
            <a:ext cx="2658880" cy="3376698"/>
          </a:xfrm>
          <a:prstGeom prst="roundRect">
            <a:avLst>
              <a:gd name="adj" fmla="val 0"/>
            </a:avLst>
          </a:prstGeom>
          <a:gradFill>
            <a:gsLst>
              <a:gs pos="100000">
                <a:schemeClr val="accent4">
                  <a:alpha val="47000"/>
                </a:schemeClr>
              </a:gs>
              <a:gs pos="0">
                <a:schemeClr val="accent4">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圆角 13">
            <a:extLst>
              <a:ext uri="{FF2B5EF4-FFF2-40B4-BE49-F238E27FC236}">
                <a16:creationId xmlns:a16="http://schemas.microsoft.com/office/drawing/2014/main" id="{9C9E7020-5347-4A84-8D2E-78D0A765AF09}"/>
              </a:ext>
            </a:extLst>
          </p:cNvPr>
          <p:cNvSpPr/>
          <p:nvPr/>
        </p:nvSpPr>
        <p:spPr>
          <a:xfrm>
            <a:off x="4032996" y="3592205"/>
            <a:ext cx="1547812" cy="463424"/>
          </a:xfrm>
          <a:prstGeom prst="roundRect">
            <a:avLst>
              <a:gd name="adj" fmla="val 50000"/>
            </a:avLst>
          </a:prstGeom>
          <a:gradFill>
            <a:gsLst>
              <a:gs pos="100000">
                <a:schemeClr val="accent5"/>
              </a:gs>
              <a:gs pos="12000">
                <a:schemeClr val="accent4"/>
              </a:gs>
            </a:gsLst>
            <a:lin ang="2700000" scaled="0"/>
          </a:gradFill>
          <a:ln>
            <a:gradFill>
              <a:gsLst>
                <a:gs pos="0">
                  <a:schemeClr val="bg1"/>
                </a:gs>
                <a:gs pos="100000">
                  <a:schemeClr val="accent1"/>
                </a:gs>
              </a:gsLst>
              <a:lin ang="2700000" scaled="0"/>
            </a:gradFill>
          </a:ln>
          <a:effectLst>
            <a:outerShdw blurRad="76200" dist="50800" dir="5400000" sx="94000" sy="94000" algn="t" rotWithShape="0">
              <a:schemeClr val="accent4">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id="{05C098C8-7368-CA3A-D734-FF1C2F6251DE}"/>
              </a:ext>
            </a:extLst>
          </p:cNvPr>
          <p:cNvSpPr txBox="1"/>
          <p:nvPr/>
        </p:nvSpPr>
        <p:spPr>
          <a:xfrm>
            <a:off x="4228145" y="3593085"/>
            <a:ext cx="1157514" cy="461665"/>
          </a:xfrm>
          <a:prstGeom prst="rect">
            <a:avLst/>
          </a:prstGeom>
          <a:noFill/>
        </p:spPr>
        <p:txBody>
          <a:bodyPr wrap="square">
            <a:noAutofit/>
          </a:bodyPr>
          <a:lstStyle/>
          <a:p>
            <a:pPr algn="ctr"/>
            <a:r>
              <a:rPr lang="zh-CN" altLang="en-US" sz="2400" i="0" dirty="0">
                <a:solidFill>
                  <a:schemeClr val="bg1"/>
                </a:solidFill>
                <a:effectLst/>
                <a:cs typeface="+mn-ea"/>
                <a:sym typeface="+mn-lt"/>
              </a:rPr>
              <a:t>增肌</a:t>
            </a:r>
          </a:p>
        </p:txBody>
      </p:sp>
      <p:sp>
        <p:nvSpPr>
          <p:cNvPr id="16" name="矩形 15">
            <a:extLst>
              <a:ext uri="{FF2B5EF4-FFF2-40B4-BE49-F238E27FC236}">
                <a16:creationId xmlns:a16="http://schemas.microsoft.com/office/drawing/2014/main" id="{F90286DF-AD2A-CC75-E274-A228A9A3C306}"/>
              </a:ext>
            </a:extLst>
          </p:cNvPr>
          <p:cNvSpPr/>
          <p:nvPr/>
        </p:nvSpPr>
        <p:spPr>
          <a:xfrm>
            <a:off x="6378658" y="6051677"/>
            <a:ext cx="2658880" cy="57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圆角 16">
            <a:extLst>
              <a:ext uri="{FF2B5EF4-FFF2-40B4-BE49-F238E27FC236}">
                <a16:creationId xmlns:a16="http://schemas.microsoft.com/office/drawing/2014/main" id="{4BF362D0-FD0B-7419-C56B-770F9CF0C116}"/>
              </a:ext>
            </a:extLst>
          </p:cNvPr>
          <p:cNvSpPr/>
          <p:nvPr/>
        </p:nvSpPr>
        <p:spPr>
          <a:xfrm>
            <a:off x="6378658" y="2674980"/>
            <a:ext cx="2658880" cy="3376698"/>
          </a:xfrm>
          <a:prstGeom prst="roundRect">
            <a:avLst>
              <a:gd name="adj" fmla="val 0"/>
            </a:avLst>
          </a:prstGeom>
          <a:gradFill>
            <a:gsLst>
              <a:gs pos="100000">
                <a:schemeClr val="accent4">
                  <a:alpha val="47000"/>
                </a:schemeClr>
              </a:gs>
              <a:gs pos="0">
                <a:schemeClr val="accent4">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圆角 18">
            <a:extLst>
              <a:ext uri="{FF2B5EF4-FFF2-40B4-BE49-F238E27FC236}">
                <a16:creationId xmlns:a16="http://schemas.microsoft.com/office/drawing/2014/main" id="{051C80FF-6FDE-70C5-AAD4-669749E67F0D}"/>
              </a:ext>
            </a:extLst>
          </p:cNvPr>
          <p:cNvSpPr/>
          <p:nvPr/>
        </p:nvSpPr>
        <p:spPr>
          <a:xfrm>
            <a:off x="6928964" y="3591562"/>
            <a:ext cx="1547812" cy="463424"/>
          </a:xfrm>
          <a:prstGeom prst="roundRect">
            <a:avLst>
              <a:gd name="adj" fmla="val 50000"/>
            </a:avLst>
          </a:prstGeom>
          <a:gradFill>
            <a:gsLst>
              <a:gs pos="100000">
                <a:schemeClr val="accent5"/>
              </a:gs>
              <a:gs pos="12000">
                <a:schemeClr val="accent4"/>
              </a:gs>
            </a:gsLst>
            <a:lin ang="2700000" scaled="0"/>
          </a:gradFill>
          <a:ln>
            <a:gradFill>
              <a:gsLst>
                <a:gs pos="0">
                  <a:schemeClr val="bg1"/>
                </a:gs>
                <a:gs pos="100000">
                  <a:schemeClr val="accent4"/>
                </a:gs>
              </a:gsLst>
              <a:lin ang="2700000" scaled="0"/>
            </a:gradFill>
          </a:ln>
          <a:effectLst>
            <a:outerShdw blurRad="76200" dist="50800" dir="5400000" sx="94000" sy="94000" algn="t" rotWithShape="0">
              <a:schemeClr val="accent4">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文本框 19">
            <a:extLst>
              <a:ext uri="{FF2B5EF4-FFF2-40B4-BE49-F238E27FC236}">
                <a16:creationId xmlns:a16="http://schemas.microsoft.com/office/drawing/2014/main" id="{A86A12EB-7484-2A0C-B3C0-484782ADE85A}"/>
              </a:ext>
            </a:extLst>
          </p:cNvPr>
          <p:cNvSpPr txBox="1"/>
          <p:nvPr/>
        </p:nvSpPr>
        <p:spPr>
          <a:xfrm>
            <a:off x="7124113" y="3592442"/>
            <a:ext cx="1157514" cy="461665"/>
          </a:xfrm>
          <a:prstGeom prst="rect">
            <a:avLst/>
          </a:prstGeom>
          <a:noFill/>
        </p:spPr>
        <p:txBody>
          <a:bodyPr wrap="square">
            <a:noAutofit/>
          </a:bodyPr>
          <a:lstStyle/>
          <a:p>
            <a:pPr algn="ctr"/>
            <a:r>
              <a:rPr lang="zh-CN" altLang="en-US" sz="2400" dirty="0">
                <a:solidFill>
                  <a:schemeClr val="bg1"/>
                </a:solidFill>
                <a:cs typeface="+mn-ea"/>
                <a:sym typeface="+mn-lt"/>
              </a:rPr>
              <a:t>冥想</a:t>
            </a:r>
            <a:endParaRPr lang="zh-CN" altLang="en-US" sz="2400" i="0" dirty="0">
              <a:solidFill>
                <a:schemeClr val="bg1"/>
              </a:solidFill>
              <a:effectLst/>
              <a:cs typeface="+mn-ea"/>
              <a:sym typeface="+mn-lt"/>
            </a:endParaRPr>
          </a:p>
        </p:txBody>
      </p:sp>
      <p:pic>
        <p:nvPicPr>
          <p:cNvPr id="21" name="图片 20">
            <a:extLst>
              <a:ext uri="{FF2B5EF4-FFF2-40B4-BE49-F238E27FC236}">
                <a16:creationId xmlns:a16="http://schemas.microsoft.com/office/drawing/2014/main" id="{FB853360-1D07-6782-948E-3449242B60C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655112" y="1333484"/>
            <a:ext cx="2095516" cy="2095516"/>
          </a:xfrm>
          <a:custGeom>
            <a:avLst/>
            <a:gdLst>
              <a:gd name="connsiteX0" fmla="*/ 1047758 w 2095516"/>
              <a:gd name="connsiteY0" fmla="*/ 0 h 2095516"/>
              <a:gd name="connsiteX1" fmla="*/ 2095516 w 2095516"/>
              <a:gd name="connsiteY1" fmla="*/ 1047758 h 2095516"/>
              <a:gd name="connsiteX2" fmla="*/ 1047758 w 2095516"/>
              <a:gd name="connsiteY2" fmla="*/ 2095516 h 2095516"/>
              <a:gd name="connsiteX3" fmla="*/ 0 w 2095516"/>
              <a:gd name="connsiteY3" fmla="*/ 1047758 h 2095516"/>
              <a:gd name="connsiteX4" fmla="*/ 1047758 w 2095516"/>
              <a:gd name="connsiteY4" fmla="*/ 0 h 209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16" h="2095516">
                <a:moveTo>
                  <a:pt x="1047758" y="0"/>
                </a:moveTo>
                <a:cubicBezTo>
                  <a:pt x="1626419" y="0"/>
                  <a:pt x="2095516" y="469097"/>
                  <a:pt x="2095516" y="1047758"/>
                </a:cubicBezTo>
                <a:cubicBezTo>
                  <a:pt x="2095516" y="1626419"/>
                  <a:pt x="1626419" y="2095516"/>
                  <a:pt x="1047758" y="2095516"/>
                </a:cubicBezTo>
                <a:cubicBezTo>
                  <a:pt x="469097" y="2095516"/>
                  <a:pt x="0" y="1626419"/>
                  <a:pt x="0" y="1047758"/>
                </a:cubicBezTo>
                <a:cubicBezTo>
                  <a:pt x="0" y="469097"/>
                  <a:pt x="469097" y="0"/>
                  <a:pt x="1047758" y="0"/>
                </a:cubicBezTo>
                <a:close/>
              </a:path>
            </a:pathLst>
          </a:custGeom>
        </p:spPr>
      </p:pic>
      <p:pic>
        <p:nvPicPr>
          <p:cNvPr id="22" name="图片 21">
            <a:extLst>
              <a:ext uri="{FF2B5EF4-FFF2-40B4-BE49-F238E27FC236}">
                <a16:creationId xmlns:a16="http://schemas.microsoft.com/office/drawing/2014/main" id="{D62D75FC-CE31-7704-6BB1-35B538E2613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6428" y="1346524"/>
            <a:ext cx="2095516" cy="2082476"/>
          </a:xfrm>
          <a:custGeom>
            <a:avLst/>
            <a:gdLst>
              <a:gd name="connsiteX0" fmla="*/ 1047758 w 2095516"/>
              <a:gd name="connsiteY0" fmla="*/ 0 h 2082476"/>
              <a:gd name="connsiteX1" fmla="*/ 2095516 w 2095516"/>
              <a:gd name="connsiteY1" fmla="*/ 1047758 h 2082476"/>
              <a:gd name="connsiteX2" fmla="*/ 1258918 w 2095516"/>
              <a:gd name="connsiteY2" fmla="*/ 2074229 h 2082476"/>
              <a:gd name="connsiteX3" fmla="*/ 1204883 w 2095516"/>
              <a:gd name="connsiteY3" fmla="*/ 2082476 h 2082476"/>
              <a:gd name="connsiteX4" fmla="*/ 890634 w 2095516"/>
              <a:gd name="connsiteY4" fmla="*/ 2082476 h 2082476"/>
              <a:gd name="connsiteX5" fmla="*/ 836598 w 2095516"/>
              <a:gd name="connsiteY5" fmla="*/ 2074229 h 2082476"/>
              <a:gd name="connsiteX6" fmla="*/ 0 w 2095516"/>
              <a:gd name="connsiteY6" fmla="*/ 1047758 h 2082476"/>
              <a:gd name="connsiteX7" fmla="*/ 1047758 w 2095516"/>
              <a:gd name="connsiteY7" fmla="*/ 0 h 208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16" h="2082476">
                <a:moveTo>
                  <a:pt x="1047758" y="0"/>
                </a:moveTo>
                <a:cubicBezTo>
                  <a:pt x="1626419" y="0"/>
                  <a:pt x="2095516" y="469097"/>
                  <a:pt x="2095516" y="1047758"/>
                </a:cubicBezTo>
                <a:cubicBezTo>
                  <a:pt x="2095516" y="1554086"/>
                  <a:pt x="1736364" y="1976530"/>
                  <a:pt x="1258918" y="2074229"/>
                </a:cubicBezTo>
                <a:lnTo>
                  <a:pt x="1204883" y="2082476"/>
                </a:lnTo>
                <a:lnTo>
                  <a:pt x="890634" y="2082476"/>
                </a:lnTo>
                <a:lnTo>
                  <a:pt x="836598" y="2074229"/>
                </a:lnTo>
                <a:cubicBezTo>
                  <a:pt x="359153" y="1976530"/>
                  <a:pt x="0" y="1554086"/>
                  <a:pt x="0" y="1047758"/>
                </a:cubicBezTo>
                <a:cubicBezTo>
                  <a:pt x="0" y="469097"/>
                  <a:pt x="469097" y="0"/>
                  <a:pt x="1047758" y="0"/>
                </a:cubicBezTo>
                <a:close/>
              </a:path>
            </a:pathLst>
          </a:custGeom>
        </p:spPr>
      </p:pic>
      <p:pic>
        <p:nvPicPr>
          <p:cNvPr id="23" name="图片 22">
            <a:extLst>
              <a:ext uri="{FF2B5EF4-FFF2-40B4-BE49-F238E27FC236}">
                <a16:creationId xmlns:a16="http://schemas.microsoft.com/office/drawing/2014/main" id="{9E4AAD07-1869-BCB9-FEFC-ED6CFB11CA9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759144" y="1352028"/>
            <a:ext cx="2095516" cy="2092704"/>
          </a:xfrm>
          <a:custGeom>
            <a:avLst/>
            <a:gdLst>
              <a:gd name="connsiteX0" fmla="*/ 992071 w 2095516"/>
              <a:gd name="connsiteY0" fmla="*/ 0 h 2092704"/>
              <a:gd name="connsiteX1" fmla="*/ 1103446 w 2095516"/>
              <a:gd name="connsiteY1" fmla="*/ 0 h 2092704"/>
              <a:gd name="connsiteX2" fmla="*/ 1154886 w 2095516"/>
              <a:gd name="connsiteY2" fmla="*/ 2598 h 2092704"/>
              <a:gd name="connsiteX3" fmla="*/ 2095516 w 2095516"/>
              <a:gd name="connsiteY3" fmla="*/ 1044946 h 2092704"/>
              <a:gd name="connsiteX4" fmla="*/ 1047758 w 2095516"/>
              <a:gd name="connsiteY4" fmla="*/ 2092704 h 2092704"/>
              <a:gd name="connsiteX5" fmla="*/ 0 w 2095516"/>
              <a:gd name="connsiteY5" fmla="*/ 1044946 h 2092704"/>
              <a:gd name="connsiteX6" fmla="*/ 940631 w 2095516"/>
              <a:gd name="connsiteY6" fmla="*/ 2598 h 209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16" h="2092704">
                <a:moveTo>
                  <a:pt x="992071" y="0"/>
                </a:moveTo>
                <a:lnTo>
                  <a:pt x="1103446" y="0"/>
                </a:lnTo>
                <a:lnTo>
                  <a:pt x="1154886" y="2598"/>
                </a:lnTo>
                <a:cubicBezTo>
                  <a:pt x="1683224" y="56253"/>
                  <a:pt x="2095516" y="502451"/>
                  <a:pt x="2095516" y="1044946"/>
                </a:cubicBezTo>
                <a:cubicBezTo>
                  <a:pt x="2095516" y="1623607"/>
                  <a:pt x="1626419" y="2092704"/>
                  <a:pt x="1047758" y="2092704"/>
                </a:cubicBezTo>
                <a:cubicBezTo>
                  <a:pt x="469097" y="2092704"/>
                  <a:pt x="0" y="1623607"/>
                  <a:pt x="0" y="1044946"/>
                </a:cubicBezTo>
                <a:cubicBezTo>
                  <a:pt x="0" y="502451"/>
                  <a:pt x="412293" y="56253"/>
                  <a:pt x="940631" y="2598"/>
                </a:cubicBezTo>
                <a:close/>
              </a:path>
            </a:pathLst>
          </a:custGeom>
        </p:spPr>
      </p:pic>
      <p:pic>
        <p:nvPicPr>
          <p:cNvPr id="24" name="图片 23">
            <a:extLst>
              <a:ext uri="{FF2B5EF4-FFF2-40B4-BE49-F238E27FC236}">
                <a16:creationId xmlns:a16="http://schemas.microsoft.com/office/drawing/2014/main" id="{96B31DCC-EB28-F7DA-F3EB-4B1169CD7121}"/>
              </a:ext>
            </a:extLst>
          </p:cNvPr>
          <p:cNvPicPr>
            <a:picLocks noChangeAspect="1"/>
          </p:cNvPicPr>
          <p:nvPr/>
        </p:nvPicPr>
        <p:blipFill>
          <a:blip r:embed="rId5" cstate="print">
            <a:duotone>
              <a:prstClr val="black"/>
              <a:schemeClr val="accent3">
                <a:tint val="45000"/>
                <a:satMod val="400000"/>
              </a:schemeClr>
            </a:duotone>
            <a:alphaModFix amt="50000"/>
            <a:extLst>
              <a:ext uri="{28A0092B-C50C-407E-A947-70E740481C1C}">
                <a14:useLocalDpi xmlns:a14="http://schemas.microsoft.com/office/drawing/2010/main"/>
              </a:ext>
            </a:extLst>
          </a:blip>
          <a:srcRect/>
          <a:stretch>
            <a:fillRect/>
          </a:stretch>
        </p:blipFill>
        <p:spPr>
          <a:xfrm>
            <a:off x="896428" y="1346524"/>
            <a:ext cx="2095516" cy="2082476"/>
          </a:xfrm>
          <a:custGeom>
            <a:avLst/>
            <a:gdLst>
              <a:gd name="connsiteX0" fmla="*/ 1047758 w 2095516"/>
              <a:gd name="connsiteY0" fmla="*/ 0 h 2082476"/>
              <a:gd name="connsiteX1" fmla="*/ 2095516 w 2095516"/>
              <a:gd name="connsiteY1" fmla="*/ 1047758 h 2082476"/>
              <a:gd name="connsiteX2" fmla="*/ 1258918 w 2095516"/>
              <a:gd name="connsiteY2" fmla="*/ 2074229 h 2082476"/>
              <a:gd name="connsiteX3" fmla="*/ 1204883 w 2095516"/>
              <a:gd name="connsiteY3" fmla="*/ 2082476 h 2082476"/>
              <a:gd name="connsiteX4" fmla="*/ 890634 w 2095516"/>
              <a:gd name="connsiteY4" fmla="*/ 2082476 h 2082476"/>
              <a:gd name="connsiteX5" fmla="*/ 836598 w 2095516"/>
              <a:gd name="connsiteY5" fmla="*/ 2074229 h 2082476"/>
              <a:gd name="connsiteX6" fmla="*/ 0 w 2095516"/>
              <a:gd name="connsiteY6" fmla="*/ 1047758 h 2082476"/>
              <a:gd name="connsiteX7" fmla="*/ 1047758 w 2095516"/>
              <a:gd name="connsiteY7" fmla="*/ 0 h 208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16" h="2082476">
                <a:moveTo>
                  <a:pt x="1047758" y="0"/>
                </a:moveTo>
                <a:cubicBezTo>
                  <a:pt x="1626419" y="0"/>
                  <a:pt x="2095516" y="469097"/>
                  <a:pt x="2095516" y="1047758"/>
                </a:cubicBezTo>
                <a:cubicBezTo>
                  <a:pt x="2095516" y="1554086"/>
                  <a:pt x="1736364" y="1976530"/>
                  <a:pt x="1258918" y="2074229"/>
                </a:cubicBezTo>
                <a:lnTo>
                  <a:pt x="1204883" y="2082476"/>
                </a:lnTo>
                <a:lnTo>
                  <a:pt x="890634" y="2082476"/>
                </a:lnTo>
                <a:lnTo>
                  <a:pt x="836598" y="2074229"/>
                </a:lnTo>
                <a:cubicBezTo>
                  <a:pt x="359153" y="1976530"/>
                  <a:pt x="0" y="1554086"/>
                  <a:pt x="0" y="1047758"/>
                </a:cubicBezTo>
                <a:cubicBezTo>
                  <a:pt x="0" y="469097"/>
                  <a:pt x="469097" y="0"/>
                  <a:pt x="1047758" y="0"/>
                </a:cubicBezTo>
                <a:close/>
              </a:path>
            </a:pathLst>
          </a:custGeom>
        </p:spPr>
      </p:pic>
      <p:pic>
        <p:nvPicPr>
          <p:cNvPr id="25" name="图片 24">
            <a:extLst>
              <a:ext uri="{FF2B5EF4-FFF2-40B4-BE49-F238E27FC236}">
                <a16:creationId xmlns:a16="http://schemas.microsoft.com/office/drawing/2014/main" id="{C39EBA96-75A9-E842-62C0-C3139839FAC1}"/>
              </a:ext>
            </a:extLst>
          </p:cNvPr>
          <p:cNvPicPr>
            <a:picLocks noChangeAspect="1"/>
          </p:cNvPicPr>
          <p:nvPr/>
        </p:nvPicPr>
        <p:blipFill>
          <a:blip r:embed="rId6" cstate="print">
            <a:duotone>
              <a:prstClr val="black"/>
              <a:schemeClr val="accent3">
                <a:tint val="45000"/>
                <a:satMod val="400000"/>
              </a:schemeClr>
            </a:duotone>
            <a:alphaModFix amt="35000"/>
            <a:extLst>
              <a:ext uri="{28A0092B-C50C-407E-A947-70E740481C1C}">
                <a14:useLocalDpi xmlns:a14="http://schemas.microsoft.com/office/drawing/2010/main"/>
              </a:ext>
            </a:extLst>
          </a:blip>
          <a:srcRect/>
          <a:stretch>
            <a:fillRect/>
          </a:stretch>
        </p:blipFill>
        <p:spPr>
          <a:xfrm>
            <a:off x="3759144" y="1352028"/>
            <a:ext cx="2095516" cy="2092704"/>
          </a:xfrm>
          <a:custGeom>
            <a:avLst/>
            <a:gdLst>
              <a:gd name="connsiteX0" fmla="*/ 992071 w 2095516"/>
              <a:gd name="connsiteY0" fmla="*/ 0 h 2092704"/>
              <a:gd name="connsiteX1" fmla="*/ 1103446 w 2095516"/>
              <a:gd name="connsiteY1" fmla="*/ 0 h 2092704"/>
              <a:gd name="connsiteX2" fmla="*/ 1154886 w 2095516"/>
              <a:gd name="connsiteY2" fmla="*/ 2598 h 2092704"/>
              <a:gd name="connsiteX3" fmla="*/ 2095516 w 2095516"/>
              <a:gd name="connsiteY3" fmla="*/ 1044946 h 2092704"/>
              <a:gd name="connsiteX4" fmla="*/ 1047758 w 2095516"/>
              <a:gd name="connsiteY4" fmla="*/ 2092704 h 2092704"/>
              <a:gd name="connsiteX5" fmla="*/ 0 w 2095516"/>
              <a:gd name="connsiteY5" fmla="*/ 1044946 h 2092704"/>
              <a:gd name="connsiteX6" fmla="*/ 940631 w 2095516"/>
              <a:gd name="connsiteY6" fmla="*/ 2598 h 209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16" h="2092704">
                <a:moveTo>
                  <a:pt x="992071" y="0"/>
                </a:moveTo>
                <a:lnTo>
                  <a:pt x="1103446" y="0"/>
                </a:lnTo>
                <a:lnTo>
                  <a:pt x="1154886" y="2598"/>
                </a:lnTo>
                <a:cubicBezTo>
                  <a:pt x="1683224" y="56253"/>
                  <a:pt x="2095516" y="502451"/>
                  <a:pt x="2095516" y="1044946"/>
                </a:cubicBezTo>
                <a:cubicBezTo>
                  <a:pt x="2095516" y="1623607"/>
                  <a:pt x="1626419" y="2092704"/>
                  <a:pt x="1047758" y="2092704"/>
                </a:cubicBezTo>
                <a:cubicBezTo>
                  <a:pt x="469097" y="2092704"/>
                  <a:pt x="0" y="1623607"/>
                  <a:pt x="0" y="1044946"/>
                </a:cubicBezTo>
                <a:cubicBezTo>
                  <a:pt x="0" y="502451"/>
                  <a:pt x="412293" y="56253"/>
                  <a:pt x="940631" y="2598"/>
                </a:cubicBezTo>
                <a:close/>
              </a:path>
            </a:pathLst>
          </a:custGeom>
        </p:spPr>
      </p:pic>
      <p:pic>
        <p:nvPicPr>
          <p:cNvPr id="26" name="图片 25">
            <a:extLst>
              <a:ext uri="{FF2B5EF4-FFF2-40B4-BE49-F238E27FC236}">
                <a16:creationId xmlns:a16="http://schemas.microsoft.com/office/drawing/2014/main" id="{DBCC6027-1B10-8FEA-D625-AAC890C5AF2C}"/>
              </a:ext>
            </a:extLst>
          </p:cNvPr>
          <p:cNvPicPr>
            <a:picLocks noChangeAspect="1"/>
          </p:cNvPicPr>
          <p:nvPr/>
        </p:nvPicPr>
        <p:blipFill>
          <a:blip r:embed="rId4" cstate="print">
            <a:duotone>
              <a:prstClr val="black"/>
              <a:schemeClr val="accent3">
                <a:tint val="45000"/>
                <a:satMod val="400000"/>
              </a:schemeClr>
            </a:duotone>
            <a:alphaModFix amt="35000"/>
            <a:extLst>
              <a:ext uri="{28A0092B-C50C-407E-A947-70E740481C1C}">
                <a14:useLocalDpi xmlns:a14="http://schemas.microsoft.com/office/drawing/2010/main"/>
              </a:ext>
            </a:extLst>
          </a:blip>
          <a:srcRect/>
          <a:stretch>
            <a:fillRect/>
          </a:stretch>
        </p:blipFill>
        <p:spPr>
          <a:xfrm>
            <a:off x="6655112" y="1333484"/>
            <a:ext cx="2095516" cy="2095516"/>
          </a:xfrm>
          <a:custGeom>
            <a:avLst/>
            <a:gdLst>
              <a:gd name="connsiteX0" fmla="*/ 1047758 w 2095516"/>
              <a:gd name="connsiteY0" fmla="*/ 0 h 2095516"/>
              <a:gd name="connsiteX1" fmla="*/ 2095516 w 2095516"/>
              <a:gd name="connsiteY1" fmla="*/ 1047758 h 2095516"/>
              <a:gd name="connsiteX2" fmla="*/ 1047758 w 2095516"/>
              <a:gd name="connsiteY2" fmla="*/ 2095516 h 2095516"/>
              <a:gd name="connsiteX3" fmla="*/ 0 w 2095516"/>
              <a:gd name="connsiteY3" fmla="*/ 1047758 h 2095516"/>
              <a:gd name="connsiteX4" fmla="*/ 1047758 w 2095516"/>
              <a:gd name="connsiteY4" fmla="*/ 0 h 209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16" h="2095516">
                <a:moveTo>
                  <a:pt x="1047758" y="0"/>
                </a:moveTo>
                <a:cubicBezTo>
                  <a:pt x="1626419" y="0"/>
                  <a:pt x="2095516" y="469097"/>
                  <a:pt x="2095516" y="1047758"/>
                </a:cubicBezTo>
                <a:cubicBezTo>
                  <a:pt x="2095516" y="1626419"/>
                  <a:pt x="1626419" y="2095516"/>
                  <a:pt x="1047758" y="2095516"/>
                </a:cubicBezTo>
                <a:cubicBezTo>
                  <a:pt x="469097" y="2095516"/>
                  <a:pt x="0" y="1626419"/>
                  <a:pt x="0" y="1047758"/>
                </a:cubicBezTo>
                <a:cubicBezTo>
                  <a:pt x="0" y="469097"/>
                  <a:pt x="469097" y="0"/>
                  <a:pt x="1047758" y="0"/>
                </a:cubicBezTo>
                <a:close/>
              </a:path>
            </a:pathLst>
          </a:custGeom>
        </p:spPr>
      </p:pic>
      <p:sp>
        <p:nvSpPr>
          <p:cNvPr id="27" name="矩形 26">
            <a:extLst>
              <a:ext uri="{FF2B5EF4-FFF2-40B4-BE49-F238E27FC236}">
                <a16:creationId xmlns:a16="http://schemas.microsoft.com/office/drawing/2014/main" id="{58443948-B714-2457-8ACE-C929F6D6779D}"/>
              </a:ext>
            </a:extLst>
          </p:cNvPr>
          <p:cNvSpPr/>
          <p:nvPr/>
        </p:nvSpPr>
        <p:spPr>
          <a:xfrm>
            <a:off x="9156266" y="6067409"/>
            <a:ext cx="2658880" cy="57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矩形: 圆角 27">
            <a:extLst>
              <a:ext uri="{FF2B5EF4-FFF2-40B4-BE49-F238E27FC236}">
                <a16:creationId xmlns:a16="http://schemas.microsoft.com/office/drawing/2014/main" id="{85FFB337-99DE-C584-3124-131C9324AD6C}"/>
              </a:ext>
            </a:extLst>
          </p:cNvPr>
          <p:cNvSpPr/>
          <p:nvPr/>
        </p:nvSpPr>
        <p:spPr>
          <a:xfrm>
            <a:off x="9156266" y="2690712"/>
            <a:ext cx="2658880" cy="3376698"/>
          </a:xfrm>
          <a:prstGeom prst="roundRect">
            <a:avLst>
              <a:gd name="adj" fmla="val 0"/>
            </a:avLst>
          </a:prstGeom>
          <a:gradFill>
            <a:gsLst>
              <a:gs pos="100000">
                <a:schemeClr val="accent4">
                  <a:alpha val="47000"/>
                </a:schemeClr>
              </a:gs>
              <a:gs pos="0">
                <a:schemeClr val="accent4">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矩形: 圆角 29">
            <a:extLst>
              <a:ext uri="{FF2B5EF4-FFF2-40B4-BE49-F238E27FC236}">
                <a16:creationId xmlns:a16="http://schemas.microsoft.com/office/drawing/2014/main" id="{E5132FBB-EDC7-B75A-ABFB-490237A8BBD3}"/>
              </a:ext>
            </a:extLst>
          </p:cNvPr>
          <p:cNvSpPr/>
          <p:nvPr/>
        </p:nvSpPr>
        <p:spPr>
          <a:xfrm>
            <a:off x="9706572" y="3607294"/>
            <a:ext cx="1547812" cy="463424"/>
          </a:xfrm>
          <a:prstGeom prst="roundRect">
            <a:avLst>
              <a:gd name="adj" fmla="val 50000"/>
            </a:avLst>
          </a:prstGeom>
          <a:gradFill>
            <a:gsLst>
              <a:gs pos="100000">
                <a:schemeClr val="accent5"/>
              </a:gs>
              <a:gs pos="12000">
                <a:schemeClr val="accent4"/>
              </a:gs>
            </a:gsLst>
            <a:lin ang="2700000" scaled="0"/>
          </a:gradFill>
          <a:ln>
            <a:gradFill>
              <a:gsLst>
                <a:gs pos="0">
                  <a:schemeClr val="bg1"/>
                </a:gs>
                <a:gs pos="100000">
                  <a:schemeClr val="accent4"/>
                </a:gs>
              </a:gsLst>
              <a:lin ang="2700000" scaled="0"/>
            </a:gradFill>
          </a:ln>
          <a:effectLst>
            <a:outerShdw blurRad="76200" dist="50800" dir="5400000" sx="94000" sy="94000" algn="t" rotWithShape="0">
              <a:schemeClr val="accent4">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文本框 30">
            <a:extLst>
              <a:ext uri="{FF2B5EF4-FFF2-40B4-BE49-F238E27FC236}">
                <a16:creationId xmlns:a16="http://schemas.microsoft.com/office/drawing/2014/main" id="{770D3E06-3215-F6EB-F7BB-F928AEE0791A}"/>
              </a:ext>
            </a:extLst>
          </p:cNvPr>
          <p:cNvSpPr txBox="1"/>
          <p:nvPr/>
        </p:nvSpPr>
        <p:spPr>
          <a:xfrm>
            <a:off x="9901721" y="3608174"/>
            <a:ext cx="1157514" cy="461665"/>
          </a:xfrm>
          <a:prstGeom prst="rect">
            <a:avLst/>
          </a:prstGeom>
          <a:noFill/>
        </p:spPr>
        <p:txBody>
          <a:bodyPr wrap="square">
            <a:noAutofit/>
          </a:bodyPr>
          <a:lstStyle/>
          <a:p>
            <a:pPr algn="ctr"/>
            <a:r>
              <a:rPr lang="zh-CN" altLang="en-US" sz="2400" dirty="0">
                <a:solidFill>
                  <a:schemeClr val="bg1"/>
                </a:solidFill>
                <a:cs typeface="+mn-ea"/>
                <a:sym typeface="+mn-lt"/>
              </a:rPr>
              <a:t>骑行</a:t>
            </a:r>
            <a:endParaRPr lang="zh-CN" altLang="en-US" sz="2400" i="0" dirty="0">
              <a:solidFill>
                <a:schemeClr val="bg1"/>
              </a:solidFill>
              <a:effectLst/>
              <a:cs typeface="+mn-ea"/>
              <a:sym typeface="+mn-lt"/>
            </a:endParaRPr>
          </a:p>
        </p:txBody>
      </p:sp>
      <p:pic>
        <p:nvPicPr>
          <p:cNvPr id="32" name="图片 31">
            <a:extLst>
              <a:ext uri="{FF2B5EF4-FFF2-40B4-BE49-F238E27FC236}">
                <a16:creationId xmlns:a16="http://schemas.microsoft.com/office/drawing/2014/main" id="{5F01E6A0-549F-CC17-9776-B86F247B36B2}"/>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432720" y="1349216"/>
            <a:ext cx="2095516" cy="2095516"/>
          </a:xfrm>
          <a:custGeom>
            <a:avLst/>
            <a:gdLst>
              <a:gd name="connsiteX0" fmla="*/ 1047758 w 2095516"/>
              <a:gd name="connsiteY0" fmla="*/ 0 h 2095516"/>
              <a:gd name="connsiteX1" fmla="*/ 2095516 w 2095516"/>
              <a:gd name="connsiteY1" fmla="*/ 1047758 h 2095516"/>
              <a:gd name="connsiteX2" fmla="*/ 1047758 w 2095516"/>
              <a:gd name="connsiteY2" fmla="*/ 2095516 h 2095516"/>
              <a:gd name="connsiteX3" fmla="*/ 0 w 2095516"/>
              <a:gd name="connsiteY3" fmla="*/ 1047758 h 2095516"/>
              <a:gd name="connsiteX4" fmla="*/ 1047758 w 2095516"/>
              <a:gd name="connsiteY4" fmla="*/ 0 h 209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16" h="2095516">
                <a:moveTo>
                  <a:pt x="1047758" y="0"/>
                </a:moveTo>
                <a:cubicBezTo>
                  <a:pt x="1626419" y="0"/>
                  <a:pt x="2095516" y="469097"/>
                  <a:pt x="2095516" y="1047758"/>
                </a:cubicBezTo>
                <a:cubicBezTo>
                  <a:pt x="2095516" y="1626419"/>
                  <a:pt x="1626419" y="2095516"/>
                  <a:pt x="1047758" y="2095516"/>
                </a:cubicBezTo>
                <a:cubicBezTo>
                  <a:pt x="469097" y="2095516"/>
                  <a:pt x="0" y="1626419"/>
                  <a:pt x="0" y="1047758"/>
                </a:cubicBezTo>
                <a:cubicBezTo>
                  <a:pt x="0" y="469097"/>
                  <a:pt x="469097" y="0"/>
                  <a:pt x="1047758" y="0"/>
                </a:cubicBezTo>
                <a:close/>
              </a:path>
            </a:pathLst>
          </a:custGeom>
        </p:spPr>
      </p:pic>
      <p:pic>
        <p:nvPicPr>
          <p:cNvPr id="33" name="图片 32">
            <a:extLst>
              <a:ext uri="{FF2B5EF4-FFF2-40B4-BE49-F238E27FC236}">
                <a16:creationId xmlns:a16="http://schemas.microsoft.com/office/drawing/2014/main" id="{590E4C11-42C2-2C09-51F6-353DDEDA0B91}"/>
              </a:ext>
            </a:extLst>
          </p:cNvPr>
          <p:cNvPicPr>
            <a:picLocks noChangeAspect="1"/>
          </p:cNvPicPr>
          <p:nvPr/>
        </p:nvPicPr>
        <p:blipFill>
          <a:blip r:embed="rId4" cstate="print">
            <a:duotone>
              <a:prstClr val="black"/>
              <a:schemeClr val="accent3">
                <a:tint val="45000"/>
                <a:satMod val="400000"/>
              </a:schemeClr>
            </a:duotone>
            <a:alphaModFix amt="35000"/>
            <a:extLst>
              <a:ext uri="{28A0092B-C50C-407E-A947-70E740481C1C}">
                <a14:useLocalDpi xmlns:a14="http://schemas.microsoft.com/office/drawing/2010/main"/>
              </a:ext>
            </a:extLst>
          </a:blip>
          <a:srcRect/>
          <a:stretch>
            <a:fillRect/>
          </a:stretch>
        </p:blipFill>
        <p:spPr>
          <a:xfrm>
            <a:off x="9432720" y="1349216"/>
            <a:ext cx="2095516" cy="2095516"/>
          </a:xfrm>
          <a:custGeom>
            <a:avLst/>
            <a:gdLst>
              <a:gd name="connsiteX0" fmla="*/ 1047758 w 2095516"/>
              <a:gd name="connsiteY0" fmla="*/ 0 h 2095516"/>
              <a:gd name="connsiteX1" fmla="*/ 2095516 w 2095516"/>
              <a:gd name="connsiteY1" fmla="*/ 1047758 h 2095516"/>
              <a:gd name="connsiteX2" fmla="*/ 1047758 w 2095516"/>
              <a:gd name="connsiteY2" fmla="*/ 2095516 h 2095516"/>
              <a:gd name="connsiteX3" fmla="*/ 0 w 2095516"/>
              <a:gd name="connsiteY3" fmla="*/ 1047758 h 2095516"/>
              <a:gd name="connsiteX4" fmla="*/ 1047758 w 2095516"/>
              <a:gd name="connsiteY4" fmla="*/ 0 h 209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16" h="2095516">
                <a:moveTo>
                  <a:pt x="1047758" y="0"/>
                </a:moveTo>
                <a:cubicBezTo>
                  <a:pt x="1626419" y="0"/>
                  <a:pt x="2095516" y="469097"/>
                  <a:pt x="2095516" y="1047758"/>
                </a:cubicBezTo>
                <a:cubicBezTo>
                  <a:pt x="2095516" y="1626419"/>
                  <a:pt x="1626419" y="2095516"/>
                  <a:pt x="1047758" y="2095516"/>
                </a:cubicBezTo>
                <a:cubicBezTo>
                  <a:pt x="469097" y="2095516"/>
                  <a:pt x="0" y="1626419"/>
                  <a:pt x="0" y="1047758"/>
                </a:cubicBezTo>
                <a:cubicBezTo>
                  <a:pt x="0" y="469097"/>
                  <a:pt x="469097" y="0"/>
                  <a:pt x="1047758" y="0"/>
                </a:cubicBezTo>
                <a:close/>
              </a:path>
            </a:pathLst>
          </a:custGeom>
        </p:spPr>
      </p:pic>
      <p:pic>
        <p:nvPicPr>
          <p:cNvPr id="49" name="图片 48">
            <a:extLst>
              <a:ext uri="{FF2B5EF4-FFF2-40B4-BE49-F238E27FC236}">
                <a16:creationId xmlns:a16="http://schemas.microsoft.com/office/drawing/2014/main" id="{FA580826-4435-DFBE-31EA-A7E38F1630AF}"/>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3742291" y="1336089"/>
            <a:ext cx="2103344" cy="2103346"/>
          </a:xfrm>
          <a:custGeom>
            <a:avLst/>
            <a:gdLst>
              <a:gd name="connsiteX0" fmla="*/ 1051673 w 2103344"/>
              <a:gd name="connsiteY0" fmla="*/ 0 h 2103346"/>
              <a:gd name="connsiteX1" fmla="*/ 2097916 w 2103344"/>
              <a:gd name="connsiteY1" fmla="*/ 944146 h 2103346"/>
              <a:gd name="connsiteX2" fmla="*/ 2103344 w 2103344"/>
              <a:gd name="connsiteY2" fmla="*/ 1051634 h 2103346"/>
              <a:gd name="connsiteX3" fmla="*/ 2103344 w 2103344"/>
              <a:gd name="connsiteY3" fmla="*/ 1051712 h 2103346"/>
              <a:gd name="connsiteX4" fmla="*/ 2097916 w 2103344"/>
              <a:gd name="connsiteY4" fmla="*/ 1159201 h 2103346"/>
              <a:gd name="connsiteX5" fmla="*/ 1051673 w 2103344"/>
              <a:gd name="connsiteY5" fmla="*/ 2103346 h 2103346"/>
              <a:gd name="connsiteX6" fmla="*/ 0 w 2103344"/>
              <a:gd name="connsiteY6" fmla="*/ 1051673 h 2103346"/>
              <a:gd name="connsiteX7" fmla="*/ 1051673 w 2103344"/>
              <a:gd name="connsiteY7" fmla="*/ 0 h 210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3344" h="2103346">
                <a:moveTo>
                  <a:pt x="1051673" y="0"/>
                </a:moveTo>
                <a:cubicBezTo>
                  <a:pt x="1596195" y="0"/>
                  <a:pt x="2044060" y="413833"/>
                  <a:pt x="2097916" y="944146"/>
                </a:cubicBezTo>
                <a:lnTo>
                  <a:pt x="2103344" y="1051634"/>
                </a:lnTo>
                <a:lnTo>
                  <a:pt x="2103344" y="1051712"/>
                </a:lnTo>
                <a:lnTo>
                  <a:pt x="2097916" y="1159201"/>
                </a:lnTo>
                <a:cubicBezTo>
                  <a:pt x="2044060" y="1689513"/>
                  <a:pt x="1596195" y="2103346"/>
                  <a:pt x="1051673" y="2103346"/>
                </a:cubicBezTo>
                <a:cubicBezTo>
                  <a:pt x="470850" y="2103346"/>
                  <a:pt x="0" y="1632496"/>
                  <a:pt x="0" y="1051673"/>
                </a:cubicBezTo>
                <a:cubicBezTo>
                  <a:pt x="0" y="470850"/>
                  <a:pt x="470850" y="0"/>
                  <a:pt x="1051673" y="0"/>
                </a:cubicBezTo>
                <a:close/>
              </a:path>
            </a:pathLst>
          </a:custGeom>
        </p:spPr>
      </p:pic>
      <p:pic>
        <p:nvPicPr>
          <p:cNvPr id="47" name="图片 46">
            <a:extLst>
              <a:ext uri="{FF2B5EF4-FFF2-40B4-BE49-F238E27FC236}">
                <a16:creationId xmlns:a16="http://schemas.microsoft.com/office/drawing/2014/main" id="{8560A760-45BD-1AC2-2702-0033DC41DD5D}"/>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902198" y="1336089"/>
            <a:ext cx="2103346" cy="2103346"/>
          </a:xfrm>
          <a:custGeom>
            <a:avLst/>
            <a:gdLst>
              <a:gd name="connsiteX0" fmla="*/ 1051673 w 2103346"/>
              <a:gd name="connsiteY0" fmla="*/ 0 h 2103346"/>
              <a:gd name="connsiteX1" fmla="*/ 2103346 w 2103346"/>
              <a:gd name="connsiteY1" fmla="*/ 1051673 h 2103346"/>
              <a:gd name="connsiteX2" fmla="*/ 1051673 w 2103346"/>
              <a:gd name="connsiteY2" fmla="*/ 2103346 h 2103346"/>
              <a:gd name="connsiteX3" fmla="*/ 0 w 2103346"/>
              <a:gd name="connsiteY3" fmla="*/ 1051673 h 2103346"/>
              <a:gd name="connsiteX4" fmla="*/ 1051673 w 2103346"/>
              <a:gd name="connsiteY4" fmla="*/ 0 h 2103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346" h="2103346">
                <a:moveTo>
                  <a:pt x="1051673" y="0"/>
                </a:moveTo>
                <a:cubicBezTo>
                  <a:pt x="1632496" y="0"/>
                  <a:pt x="2103346" y="470850"/>
                  <a:pt x="2103346" y="1051673"/>
                </a:cubicBezTo>
                <a:cubicBezTo>
                  <a:pt x="2103346" y="1632496"/>
                  <a:pt x="1632496" y="2103346"/>
                  <a:pt x="1051673" y="2103346"/>
                </a:cubicBezTo>
                <a:cubicBezTo>
                  <a:pt x="470850" y="2103346"/>
                  <a:pt x="0" y="1632496"/>
                  <a:pt x="0" y="1051673"/>
                </a:cubicBezTo>
                <a:cubicBezTo>
                  <a:pt x="0" y="470850"/>
                  <a:pt x="470850" y="0"/>
                  <a:pt x="1051673" y="0"/>
                </a:cubicBezTo>
                <a:close/>
              </a:path>
            </a:pathLst>
          </a:custGeom>
        </p:spPr>
      </p:pic>
      <p:pic>
        <p:nvPicPr>
          <p:cNvPr id="42" name="图片 41">
            <a:extLst>
              <a:ext uri="{FF2B5EF4-FFF2-40B4-BE49-F238E27FC236}">
                <a16:creationId xmlns:a16="http://schemas.microsoft.com/office/drawing/2014/main" id="{62AF6CB2-61D5-F8C3-9331-C93018E2397C}"/>
              </a:ext>
            </a:extLst>
          </p:cNvPr>
          <p:cNvPicPr>
            <a:picLocks noChangeAspect="1"/>
          </p:cNvPicPr>
          <p:nvPr/>
        </p:nvPicPr>
        <p:blipFill>
          <a:blip r:embed="rId9" cstate="print">
            <a:alphaModFix/>
            <a:extLst>
              <a:ext uri="{28A0092B-C50C-407E-A947-70E740481C1C}">
                <a14:useLocalDpi xmlns:a14="http://schemas.microsoft.com/office/drawing/2010/main"/>
              </a:ext>
            </a:extLst>
          </a:blip>
          <a:srcRect/>
          <a:stretch>
            <a:fillRect/>
          </a:stretch>
        </p:blipFill>
        <p:spPr>
          <a:xfrm>
            <a:off x="9435910" y="1309494"/>
            <a:ext cx="2103346" cy="2103346"/>
          </a:xfrm>
          <a:custGeom>
            <a:avLst/>
            <a:gdLst>
              <a:gd name="connsiteX0" fmla="*/ 1051673 w 2103346"/>
              <a:gd name="connsiteY0" fmla="*/ 0 h 2103346"/>
              <a:gd name="connsiteX1" fmla="*/ 2103346 w 2103346"/>
              <a:gd name="connsiteY1" fmla="*/ 1051673 h 2103346"/>
              <a:gd name="connsiteX2" fmla="*/ 1051673 w 2103346"/>
              <a:gd name="connsiteY2" fmla="*/ 2103346 h 2103346"/>
              <a:gd name="connsiteX3" fmla="*/ 0 w 2103346"/>
              <a:gd name="connsiteY3" fmla="*/ 1051673 h 2103346"/>
              <a:gd name="connsiteX4" fmla="*/ 1051673 w 2103346"/>
              <a:gd name="connsiteY4" fmla="*/ 0 h 2103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346" h="2103346">
                <a:moveTo>
                  <a:pt x="1051673" y="0"/>
                </a:moveTo>
                <a:cubicBezTo>
                  <a:pt x="1632496" y="0"/>
                  <a:pt x="2103346" y="470850"/>
                  <a:pt x="2103346" y="1051673"/>
                </a:cubicBezTo>
                <a:cubicBezTo>
                  <a:pt x="2103346" y="1632496"/>
                  <a:pt x="1632496" y="2103346"/>
                  <a:pt x="1051673" y="2103346"/>
                </a:cubicBezTo>
                <a:cubicBezTo>
                  <a:pt x="470850" y="2103346"/>
                  <a:pt x="0" y="1632496"/>
                  <a:pt x="0" y="1051673"/>
                </a:cubicBezTo>
                <a:cubicBezTo>
                  <a:pt x="0" y="470850"/>
                  <a:pt x="470850" y="0"/>
                  <a:pt x="1051673" y="0"/>
                </a:cubicBezTo>
                <a:close/>
              </a:path>
            </a:pathLst>
          </a:custGeom>
        </p:spPr>
      </p:pic>
      <p:pic>
        <p:nvPicPr>
          <p:cNvPr id="50" name="图片 49">
            <a:extLst>
              <a:ext uri="{FF2B5EF4-FFF2-40B4-BE49-F238E27FC236}">
                <a16:creationId xmlns:a16="http://schemas.microsoft.com/office/drawing/2014/main" id="{7C0F2AA9-8EE8-C98F-6A78-FDF9A91B6F4F}"/>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6615464" y="1325440"/>
            <a:ext cx="2103346" cy="2087400"/>
          </a:xfrm>
          <a:custGeom>
            <a:avLst/>
            <a:gdLst>
              <a:gd name="connsiteX0" fmla="*/ 875239 w 2103346"/>
              <a:gd name="connsiteY0" fmla="*/ 0 h 2087400"/>
              <a:gd name="connsiteX1" fmla="*/ 1228107 w 2103346"/>
              <a:gd name="connsiteY1" fmla="*/ 0 h 2087400"/>
              <a:gd name="connsiteX2" fmla="*/ 1263622 w 2103346"/>
              <a:gd name="connsiteY2" fmla="*/ 5420 h 2087400"/>
              <a:gd name="connsiteX3" fmla="*/ 2103346 w 2103346"/>
              <a:gd name="connsiteY3" fmla="*/ 1035727 h 2087400"/>
              <a:gd name="connsiteX4" fmla="*/ 1051673 w 2103346"/>
              <a:gd name="connsiteY4" fmla="*/ 2087400 h 2087400"/>
              <a:gd name="connsiteX5" fmla="*/ 0 w 2103346"/>
              <a:gd name="connsiteY5" fmla="*/ 1035727 h 2087400"/>
              <a:gd name="connsiteX6" fmla="*/ 839724 w 2103346"/>
              <a:gd name="connsiteY6" fmla="*/ 5420 h 20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346" h="2087400">
                <a:moveTo>
                  <a:pt x="875239" y="0"/>
                </a:moveTo>
                <a:lnTo>
                  <a:pt x="1228107" y="0"/>
                </a:lnTo>
                <a:lnTo>
                  <a:pt x="1263622" y="5420"/>
                </a:lnTo>
                <a:cubicBezTo>
                  <a:pt x="1742851" y="103485"/>
                  <a:pt x="2103346" y="527507"/>
                  <a:pt x="2103346" y="1035727"/>
                </a:cubicBezTo>
                <a:cubicBezTo>
                  <a:pt x="2103346" y="1616550"/>
                  <a:pt x="1632496" y="2087400"/>
                  <a:pt x="1051673" y="2087400"/>
                </a:cubicBezTo>
                <a:cubicBezTo>
                  <a:pt x="470850" y="2087400"/>
                  <a:pt x="0" y="1616550"/>
                  <a:pt x="0" y="1035727"/>
                </a:cubicBezTo>
                <a:cubicBezTo>
                  <a:pt x="0" y="527507"/>
                  <a:pt x="360495" y="103485"/>
                  <a:pt x="839724" y="5420"/>
                </a:cubicBezTo>
                <a:close/>
              </a:path>
            </a:pathLst>
          </a:custGeom>
        </p:spPr>
      </p:pic>
      <p:sp>
        <p:nvSpPr>
          <p:cNvPr id="51" name="文本框 50">
            <a:extLst>
              <a:ext uri="{FF2B5EF4-FFF2-40B4-BE49-F238E27FC236}">
                <a16:creationId xmlns:a16="http://schemas.microsoft.com/office/drawing/2014/main" id="{8D47C6D5-D9C2-5DF4-B4A4-7263B6AC090C}"/>
              </a:ext>
            </a:extLst>
          </p:cNvPr>
          <p:cNvSpPr txBox="1"/>
          <p:nvPr/>
        </p:nvSpPr>
        <p:spPr>
          <a:xfrm>
            <a:off x="3482690" y="4302861"/>
            <a:ext cx="2603049" cy="1404552"/>
          </a:xfrm>
          <a:prstGeom prst="rect">
            <a:avLst/>
          </a:prstGeom>
          <a:noFill/>
        </p:spPr>
        <p:txBody>
          <a:bodyPr wrap="square">
            <a:noAutofit/>
          </a:bodyPr>
          <a:lstStyle/>
          <a:p>
            <a:pPr>
              <a:lnSpc>
                <a:spcPct val="120000"/>
              </a:lnSpc>
            </a:pPr>
            <a:r>
              <a:rPr lang="zh-CN" altLang="en-US" b="0" i="0" dirty="0">
                <a:effectLst/>
                <a:cs typeface="+mn-ea"/>
                <a:sym typeface="+mn-lt"/>
              </a:rPr>
              <a:t>通过多次多组有节奏的负重练习 达到改善肌肉群力量、耐力和形状的运动方式</a:t>
            </a:r>
            <a:r>
              <a:rPr lang="zh-CN" altLang="en-US" dirty="0">
                <a:cs typeface="+mn-ea"/>
                <a:sym typeface="+mn-lt"/>
              </a:rPr>
              <a:t>。</a:t>
            </a:r>
          </a:p>
        </p:txBody>
      </p:sp>
      <p:sp>
        <p:nvSpPr>
          <p:cNvPr id="52" name="文本框 51">
            <a:extLst>
              <a:ext uri="{FF2B5EF4-FFF2-40B4-BE49-F238E27FC236}">
                <a16:creationId xmlns:a16="http://schemas.microsoft.com/office/drawing/2014/main" id="{C7D11316-FF68-9B0C-2D80-4C7861343BDA}"/>
              </a:ext>
            </a:extLst>
          </p:cNvPr>
          <p:cNvSpPr txBox="1"/>
          <p:nvPr/>
        </p:nvSpPr>
        <p:spPr>
          <a:xfrm>
            <a:off x="6493853" y="4302861"/>
            <a:ext cx="2603049" cy="1404552"/>
          </a:xfrm>
          <a:prstGeom prst="rect">
            <a:avLst/>
          </a:prstGeom>
          <a:noFill/>
        </p:spPr>
        <p:txBody>
          <a:bodyPr wrap="square">
            <a:noAutofit/>
          </a:bodyPr>
          <a:lstStyle/>
          <a:p>
            <a:pPr>
              <a:lnSpc>
                <a:spcPct val="120000"/>
              </a:lnSpc>
            </a:pPr>
            <a:r>
              <a:rPr lang="zh-CN" altLang="en-US" b="0" i="0" dirty="0">
                <a:effectLst/>
                <a:cs typeface="+mn-ea"/>
                <a:sym typeface="+mn-lt"/>
              </a:rPr>
              <a:t>通过多次多组有节奏的负重练习 达到改善肌肉群力量、耐力和形状的运动方式</a:t>
            </a:r>
            <a:r>
              <a:rPr lang="zh-CN" altLang="en-US" dirty="0">
                <a:cs typeface="+mn-ea"/>
                <a:sym typeface="+mn-lt"/>
              </a:rPr>
              <a:t>。</a:t>
            </a:r>
          </a:p>
        </p:txBody>
      </p:sp>
      <p:sp>
        <p:nvSpPr>
          <p:cNvPr id="53" name="文本框 52">
            <a:extLst>
              <a:ext uri="{FF2B5EF4-FFF2-40B4-BE49-F238E27FC236}">
                <a16:creationId xmlns:a16="http://schemas.microsoft.com/office/drawing/2014/main" id="{C3C2CDF7-759A-2626-34E4-A90844E9CC16}"/>
              </a:ext>
            </a:extLst>
          </p:cNvPr>
          <p:cNvSpPr txBox="1"/>
          <p:nvPr/>
        </p:nvSpPr>
        <p:spPr>
          <a:xfrm>
            <a:off x="9212097" y="4355717"/>
            <a:ext cx="2603049" cy="1404552"/>
          </a:xfrm>
          <a:prstGeom prst="rect">
            <a:avLst/>
          </a:prstGeom>
          <a:noFill/>
        </p:spPr>
        <p:txBody>
          <a:bodyPr wrap="square">
            <a:noAutofit/>
          </a:bodyPr>
          <a:lstStyle/>
          <a:p>
            <a:pPr>
              <a:lnSpc>
                <a:spcPct val="120000"/>
              </a:lnSpc>
            </a:pPr>
            <a:r>
              <a:rPr lang="zh-CN" altLang="en-US" b="0" i="0" dirty="0">
                <a:effectLst/>
                <a:cs typeface="+mn-ea"/>
                <a:sym typeface="+mn-lt"/>
              </a:rPr>
              <a:t>通过多次多组有节奏的负重练习 达到改善肌肉群力量、耐力和形状的运动方式</a:t>
            </a:r>
            <a:r>
              <a:rPr lang="zh-CN" altLang="en-US" dirty="0">
                <a:cs typeface="+mn-ea"/>
                <a:sym typeface="+mn-lt"/>
              </a:rPr>
              <a:t>。</a:t>
            </a:r>
          </a:p>
        </p:txBody>
      </p:sp>
      <p:sp>
        <p:nvSpPr>
          <p:cNvPr id="36" name="椭圆 35">
            <a:extLst>
              <a:ext uri="{FF2B5EF4-FFF2-40B4-BE49-F238E27FC236}">
                <a16:creationId xmlns:a16="http://schemas.microsoft.com/office/drawing/2014/main" id="{E2E3473D-7A7C-4078-5483-D507E0CD0809}"/>
              </a:ext>
            </a:extLst>
          </p:cNvPr>
          <p:cNvSpPr/>
          <p:nvPr/>
        </p:nvSpPr>
        <p:spPr>
          <a:xfrm>
            <a:off x="3068603" y="416070"/>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36">
            <a:extLst>
              <a:ext uri="{FF2B5EF4-FFF2-40B4-BE49-F238E27FC236}">
                <a16:creationId xmlns:a16="http://schemas.microsoft.com/office/drawing/2014/main" id="{8F0E0520-EF52-27C1-C629-7AFD463FB720}"/>
              </a:ext>
            </a:extLst>
          </p:cNvPr>
          <p:cNvSpPr/>
          <p:nvPr/>
        </p:nvSpPr>
        <p:spPr>
          <a:xfrm>
            <a:off x="3112091" y="461119"/>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a:extLst>
              <a:ext uri="{FF2B5EF4-FFF2-40B4-BE49-F238E27FC236}">
                <a16:creationId xmlns:a16="http://schemas.microsoft.com/office/drawing/2014/main" id="{0F6C53DE-FFC3-7F69-B901-2538CD3DF23F}"/>
              </a:ext>
            </a:extLst>
          </p:cNvPr>
          <p:cNvSpPr txBox="1"/>
          <p:nvPr/>
        </p:nvSpPr>
        <p:spPr>
          <a:xfrm>
            <a:off x="724528" y="416071"/>
            <a:ext cx="2646878" cy="584775"/>
          </a:xfrm>
          <a:prstGeom prst="rect">
            <a:avLst/>
          </a:prstGeom>
          <a:noFill/>
        </p:spPr>
        <p:txBody>
          <a:bodyPr wrap="none" rtlCol="0">
            <a:noAutofit/>
          </a:bodyPr>
          <a:lstStyle/>
          <a:p>
            <a:r>
              <a:rPr kumimoji="0" lang="zh-CN" altLang="en-US" sz="3200" b="0" i="0" u="none" strike="noStrike" kern="1200" cap="none" spc="0" normalizeH="0" baseline="0" noProof="0" dirty="0">
                <a:ln>
                  <a:noFill/>
                </a:ln>
                <a:solidFill>
                  <a:prstClr val="black"/>
                </a:solidFill>
                <a:effectLst/>
                <a:uLnTx/>
                <a:uFillTx/>
                <a:cs typeface="+mn-ea"/>
                <a:sym typeface="+mn-lt"/>
              </a:rPr>
              <a:t>小众需求崛起</a:t>
            </a:r>
            <a:endParaRPr lang="zh-CN" altLang="en-US" sz="3200" dirty="0">
              <a:cs typeface="+mn-ea"/>
              <a:sym typeface="+mn-lt"/>
            </a:endParaRPr>
          </a:p>
        </p:txBody>
      </p:sp>
    </p:spTree>
    <p:extLst>
      <p:ext uri="{BB962C8B-B14F-4D97-AF65-F5344CB8AC3E}">
        <p14:creationId xmlns:p14="http://schemas.microsoft.com/office/powerpoint/2010/main" val="23123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39A4E38-F373-4B01-CE4E-C974E7423D39}"/>
              </a:ext>
            </a:extLst>
          </p:cNvPr>
          <p:cNvSpPr>
            <a:spLocks noGrp="1"/>
          </p:cNvSpPr>
          <p:nvPr>
            <p:ph type="body" sz="quarter" idx="10"/>
          </p:nvPr>
        </p:nvSpPr>
        <p:spPr>
          <a:xfrm>
            <a:off x="4513453" y="1649129"/>
            <a:ext cx="3315925" cy="914400"/>
          </a:xfrm>
        </p:spPr>
        <p:txBody>
          <a:bodyPr/>
          <a:lstStyle/>
          <a:p>
            <a:r>
              <a:rPr lang="en-US" altLang="zh-CN" dirty="0">
                <a:sym typeface="+mn-lt"/>
              </a:rPr>
              <a:t>01</a:t>
            </a:r>
            <a:endParaRPr lang="zh-CN" altLang="en-US" dirty="0">
              <a:sym typeface="+mn-lt"/>
            </a:endParaRPr>
          </a:p>
        </p:txBody>
      </p:sp>
      <p:sp>
        <p:nvSpPr>
          <p:cNvPr id="3" name="文本占位符 2">
            <a:extLst>
              <a:ext uri="{FF2B5EF4-FFF2-40B4-BE49-F238E27FC236}">
                <a16:creationId xmlns:a16="http://schemas.microsoft.com/office/drawing/2014/main" id="{AAACD3F9-0FD0-0931-7DC3-E471C304FFB5}"/>
              </a:ext>
            </a:extLst>
          </p:cNvPr>
          <p:cNvSpPr>
            <a:spLocks noGrp="1"/>
          </p:cNvSpPr>
          <p:nvPr>
            <p:ph type="body" sz="quarter" idx="11"/>
          </p:nvPr>
        </p:nvSpPr>
        <p:spPr>
          <a:xfrm>
            <a:off x="4609316" y="3536718"/>
            <a:ext cx="3124200" cy="914400"/>
          </a:xfrm>
        </p:spPr>
        <p:txBody>
          <a:bodyPr/>
          <a:lstStyle/>
          <a:p>
            <a:r>
              <a:rPr lang="zh-CN" altLang="en-US" dirty="0">
                <a:sym typeface="+mn-lt"/>
              </a:rPr>
              <a:t>发展现状</a:t>
            </a:r>
          </a:p>
        </p:txBody>
      </p:sp>
      <p:sp>
        <p:nvSpPr>
          <p:cNvPr id="4" name="文本占位符 3">
            <a:extLst>
              <a:ext uri="{FF2B5EF4-FFF2-40B4-BE49-F238E27FC236}">
                <a16:creationId xmlns:a16="http://schemas.microsoft.com/office/drawing/2014/main" id="{3316D18E-42CE-BAFC-709E-9503A8F1EB40}"/>
              </a:ext>
            </a:extLst>
          </p:cNvPr>
          <p:cNvSpPr>
            <a:spLocks noGrp="1"/>
          </p:cNvSpPr>
          <p:nvPr>
            <p:ph type="body" sz="quarter" idx="12"/>
          </p:nvPr>
        </p:nvSpPr>
        <p:spPr/>
        <p:txBody>
          <a:bodyPr/>
          <a:lstStyle/>
          <a:p>
            <a:r>
              <a:rPr lang="en-US" altLang="zh-CN" dirty="0">
                <a:sym typeface="+mn-lt"/>
              </a:rPr>
              <a:t>THE FIRST</a:t>
            </a:r>
            <a:endParaRPr lang="zh-CN" altLang="en-US" dirty="0">
              <a:sym typeface="+mn-lt"/>
            </a:endParaRPr>
          </a:p>
        </p:txBody>
      </p:sp>
    </p:spTree>
    <p:extLst>
      <p:ext uri="{BB962C8B-B14F-4D97-AF65-F5344CB8AC3E}">
        <p14:creationId xmlns:p14="http://schemas.microsoft.com/office/powerpoint/2010/main" val="2228561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E8B5FC-328E-A725-7F67-51ADF3E2128B}"/>
              </a:ext>
            </a:extLst>
          </p:cNvPr>
          <p:cNvSpPr>
            <a:spLocks noGrp="1"/>
          </p:cNvSpPr>
          <p:nvPr>
            <p:ph type="title"/>
          </p:nvPr>
        </p:nvSpPr>
        <p:spPr>
          <a:xfrm>
            <a:off x="4121150" y="2397125"/>
            <a:ext cx="3949700" cy="1325563"/>
          </a:xfrm>
        </p:spPr>
        <p:txBody>
          <a:bodyPr/>
          <a:lstStyle/>
          <a:p>
            <a:r>
              <a:rPr lang="zh-CN" altLang="en-US" sz="7200" dirty="0">
                <a:solidFill>
                  <a:schemeClr val="bg1"/>
                </a:solidFill>
                <a:latin typeface="+mn-lt"/>
                <a:ea typeface="+mn-ea"/>
                <a:cs typeface="+mn-ea"/>
                <a:sym typeface="+mn-lt"/>
              </a:rPr>
              <a:t>感谢观看</a:t>
            </a:r>
          </a:p>
        </p:txBody>
      </p:sp>
      <p:sp>
        <p:nvSpPr>
          <p:cNvPr id="3" name="文本框 2">
            <a:extLst>
              <a:ext uri="{FF2B5EF4-FFF2-40B4-BE49-F238E27FC236}">
                <a16:creationId xmlns:a16="http://schemas.microsoft.com/office/drawing/2014/main" id="{7685BBC5-E45A-04B3-C200-3E82A6673B50}"/>
              </a:ext>
            </a:extLst>
          </p:cNvPr>
          <p:cNvSpPr txBox="1"/>
          <p:nvPr/>
        </p:nvSpPr>
        <p:spPr>
          <a:xfrm>
            <a:off x="3863344" y="1060618"/>
            <a:ext cx="4489119" cy="2215991"/>
          </a:xfrm>
          <a:prstGeom prst="rect">
            <a:avLst/>
          </a:prstGeom>
          <a:noFill/>
        </p:spPr>
        <p:txBody>
          <a:bodyPr wrap="none" rtlCol="0">
            <a:noAutofit/>
          </a:bodyPr>
          <a:lstStyle/>
          <a:p>
            <a:r>
              <a:rPr lang="en-US" altLang="zh-CN" sz="13800" dirty="0">
                <a:ln>
                  <a:solidFill>
                    <a:schemeClr val="accent1">
                      <a:lumMod val="20000"/>
                      <a:lumOff val="80000"/>
                      <a:alpha val="20000"/>
                    </a:schemeClr>
                  </a:solidFill>
                </a:ln>
                <a:noFill/>
                <a:cs typeface="+mn-ea"/>
                <a:sym typeface="+mn-lt"/>
              </a:rPr>
              <a:t>20XX</a:t>
            </a:r>
            <a:endParaRPr lang="zh-CN" altLang="en-US" sz="13800" dirty="0">
              <a:ln>
                <a:solidFill>
                  <a:schemeClr val="accent1">
                    <a:lumMod val="20000"/>
                    <a:lumOff val="80000"/>
                    <a:alpha val="20000"/>
                  </a:schemeClr>
                </a:solidFill>
              </a:ln>
              <a:noFill/>
              <a:cs typeface="+mn-ea"/>
              <a:sym typeface="+mn-lt"/>
            </a:endParaRPr>
          </a:p>
        </p:txBody>
      </p:sp>
      <p:sp>
        <p:nvSpPr>
          <p:cNvPr id="4" name="文本框 3">
            <a:extLst>
              <a:ext uri="{FF2B5EF4-FFF2-40B4-BE49-F238E27FC236}">
                <a16:creationId xmlns:a16="http://schemas.microsoft.com/office/drawing/2014/main" id="{6C3CBAC4-C50D-7FC8-416A-99C0EBFC4943}"/>
              </a:ext>
            </a:extLst>
          </p:cNvPr>
          <p:cNvSpPr txBox="1"/>
          <p:nvPr/>
        </p:nvSpPr>
        <p:spPr>
          <a:xfrm>
            <a:off x="4948735" y="3816826"/>
            <a:ext cx="2318339" cy="369332"/>
          </a:xfrm>
          <a:prstGeom prst="rect">
            <a:avLst/>
          </a:prstGeom>
          <a:noFill/>
        </p:spPr>
        <p:txBody>
          <a:bodyPr wrap="square">
            <a:noAutofit/>
          </a:bodyPr>
          <a:lstStyle/>
          <a:p>
            <a:r>
              <a:rPr lang="en-US" altLang="zh-CN" dirty="0">
                <a:solidFill>
                  <a:schemeClr val="bg1"/>
                </a:solidFill>
                <a:cs typeface="+mn-ea"/>
                <a:sym typeface="+mn-lt"/>
              </a:rPr>
              <a:t>Thanks for watching.</a:t>
            </a:r>
            <a:endParaRPr lang="zh-CN" altLang="en-US" dirty="0">
              <a:solidFill>
                <a:schemeClr val="bg1"/>
              </a:solidFill>
              <a:cs typeface="+mn-ea"/>
              <a:sym typeface="+mn-lt"/>
            </a:endParaRPr>
          </a:p>
        </p:txBody>
      </p:sp>
    </p:spTree>
    <p:extLst>
      <p:ext uri="{BB962C8B-B14F-4D97-AF65-F5344CB8AC3E}">
        <p14:creationId xmlns:p14="http://schemas.microsoft.com/office/powerpoint/2010/main" val="316133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0C67ED4-37C1-7A8F-7BDE-24DF91262A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09"/>
            <a:ext cx="12192000" cy="6856781"/>
          </a:xfrm>
          <a:prstGeom prst="rect">
            <a:avLst/>
          </a:prstGeom>
        </p:spPr>
      </p:pic>
    </p:spTree>
    <p:extLst>
      <p:ext uri="{BB962C8B-B14F-4D97-AF65-F5344CB8AC3E}">
        <p14:creationId xmlns:p14="http://schemas.microsoft.com/office/powerpoint/2010/main" val="813683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lumMod val="40000"/>
                <a:lumOff val="60000"/>
              </a:schemeClr>
            </a:gs>
            <a:gs pos="46000">
              <a:schemeClr val="bg1"/>
            </a:gs>
          </a:gsLst>
          <a:lin ang="5400000" scaled="1"/>
          <a:tileRect/>
        </a:gradFill>
        <a:effectLst/>
      </p:bgPr>
    </p:bg>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F60C0D1E-DECA-42EF-F206-2BEA47860183}"/>
              </a:ext>
            </a:extLst>
          </p:cNvPr>
          <p:cNvPicPr>
            <a:picLocks noChangeAspect="1"/>
          </p:cNvPicPr>
          <p:nvPr/>
        </p:nvPicPr>
        <p:blipFill rotWithShape="1">
          <a:blip r:embed="rId2" cstate="print">
            <a:duotone>
              <a:prstClr val="black"/>
              <a:schemeClr val="accent3">
                <a:tint val="45000"/>
                <a:satMod val="400000"/>
              </a:schemeClr>
            </a:duotone>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0" y="953647"/>
            <a:ext cx="12240703" cy="5626186"/>
          </a:xfrm>
          <a:custGeom>
            <a:avLst/>
            <a:gdLst>
              <a:gd name="connsiteX0" fmla="*/ 0 w 12157623"/>
              <a:gd name="connsiteY0" fmla="*/ 0 h 5588000"/>
              <a:gd name="connsiteX1" fmla="*/ 12157623 w 12157623"/>
              <a:gd name="connsiteY1" fmla="*/ 0 h 5588000"/>
              <a:gd name="connsiteX2" fmla="*/ 12157623 w 12157623"/>
              <a:gd name="connsiteY2" fmla="*/ 5588000 h 5588000"/>
              <a:gd name="connsiteX3" fmla="*/ 0 w 12157623"/>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12157623" h="5588000">
                <a:moveTo>
                  <a:pt x="0" y="0"/>
                </a:moveTo>
                <a:lnTo>
                  <a:pt x="12157623" y="0"/>
                </a:lnTo>
                <a:lnTo>
                  <a:pt x="12157623" y="5588000"/>
                </a:lnTo>
                <a:lnTo>
                  <a:pt x="0" y="5588000"/>
                </a:lnTo>
                <a:close/>
              </a:path>
            </a:pathLst>
          </a:custGeom>
        </p:spPr>
      </p:pic>
      <p:grpSp>
        <p:nvGrpSpPr>
          <p:cNvPr id="30" name="组合 29">
            <a:extLst>
              <a:ext uri="{FF2B5EF4-FFF2-40B4-BE49-F238E27FC236}">
                <a16:creationId xmlns:a16="http://schemas.microsoft.com/office/drawing/2014/main" id="{BBF8490B-3539-F40F-ED48-7CD60560E1BD}"/>
              </a:ext>
            </a:extLst>
          </p:cNvPr>
          <p:cNvGrpSpPr/>
          <p:nvPr/>
        </p:nvGrpSpPr>
        <p:grpSpPr>
          <a:xfrm>
            <a:off x="5065670" y="3882849"/>
            <a:ext cx="2182484" cy="1786385"/>
            <a:chOff x="1821656" y="3529207"/>
            <a:chExt cx="2182484" cy="1786385"/>
          </a:xfrm>
        </p:grpSpPr>
        <p:sp>
          <p:nvSpPr>
            <p:cNvPr id="31" name="矩形: 圆角 30">
              <a:extLst>
                <a:ext uri="{FF2B5EF4-FFF2-40B4-BE49-F238E27FC236}">
                  <a16:creationId xmlns:a16="http://schemas.microsoft.com/office/drawing/2014/main" id="{9BB661DF-446D-C641-4C0E-65CE1192C620}"/>
                </a:ext>
              </a:extLst>
            </p:cNvPr>
            <p:cNvSpPr/>
            <p:nvPr/>
          </p:nvSpPr>
          <p:spPr>
            <a:xfrm>
              <a:off x="1821656" y="3529207"/>
              <a:ext cx="2182484" cy="1786385"/>
            </a:xfrm>
            <a:prstGeom prst="roundRect">
              <a:avLst>
                <a:gd name="adj" fmla="val 7938"/>
              </a:avLst>
            </a:prstGeom>
            <a:gradFill>
              <a:gsLst>
                <a:gs pos="0">
                  <a:schemeClr val="accent1">
                    <a:alpha val="96000"/>
                  </a:schemeClr>
                </a:gs>
                <a:gs pos="100000">
                  <a:schemeClr val="accent5">
                    <a:alpha val="64000"/>
                  </a:schemeClr>
                </a:gs>
                <a:gs pos="59000">
                  <a:schemeClr val="accent5">
                    <a:alpha val="89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矩形: 圆角 31">
              <a:extLst>
                <a:ext uri="{FF2B5EF4-FFF2-40B4-BE49-F238E27FC236}">
                  <a16:creationId xmlns:a16="http://schemas.microsoft.com/office/drawing/2014/main" id="{5DA5323A-8F37-B89C-3DE7-ED3BB5A7A2F6}"/>
                </a:ext>
              </a:extLst>
            </p:cNvPr>
            <p:cNvSpPr/>
            <p:nvPr/>
          </p:nvSpPr>
          <p:spPr>
            <a:xfrm>
              <a:off x="1920182" y="4345022"/>
              <a:ext cx="1985433" cy="799430"/>
            </a:xfrm>
            <a:prstGeom prst="roundRect">
              <a:avLst>
                <a:gd name="adj" fmla="val 74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3" name="组合 32">
            <a:extLst>
              <a:ext uri="{FF2B5EF4-FFF2-40B4-BE49-F238E27FC236}">
                <a16:creationId xmlns:a16="http://schemas.microsoft.com/office/drawing/2014/main" id="{9B1AF82C-CD69-8A29-754C-6BFAF0145651}"/>
              </a:ext>
            </a:extLst>
          </p:cNvPr>
          <p:cNvGrpSpPr/>
          <p:nvPr/>
        </p:nvGrpSpPr>
        <p:grpSpPr>
          <a:xfrm>
            <a:off x="8232900" y="3807355"/>
            <a:ext cx="2182484" cy="1861879"/>
            <a:chOff x="1821656" y="3529207"/>
            <a:chExt cx="2182484" cy="1861879"/>
          </a:xfrm>
        </p:grpSpPr>
        <p:sp>
          <p:nvSpPr>
            <p:cNvPr id="34" name="矩形: 圆角 33">
              <a:extLst>
                <a:ext uri="{FF2B5EF4-FFF2-40B4-BE49-F238E27FC236}">
                  <a16:creationId xmlns:a16="http://schemas.microsoft.com/office/drawing/2014/main" id="{BE9B547C-8373-F945-F1AD-CA98B106185B}"/>
                </a:ext>
              </a:extLst>
            </p:cNvPr>
            <p:cNvSpPr/>
            <p:nvPr/>
          </p:nvSpPr>
          <p:spPr>
            <a:xfrm>
              <a:off x="1821656" y="3529207"/>
              <a:ext cx="2182484" cy="1861879"/>
            </a:xfrm>
            <a:prstGeom prst="roundRect">
              <a:avLst>
                <a:gd name="adj" fmla="val 7938"/>
              </a:avLst>
            </a:prstGeom>
            <a:gradFill>
              <a:gsLst>
                <a:gs pos="0">
                  <a:schemeClr val="accent1">
                    <a:alpha val="96000"/>
                  </a:schemeClr>
                </a:gs>
                <a:gs pos="100000">
                  <a:schemeClr val="accent5">
                    <a:alpha val="64000"/>
                  </a:schemeClr>
                </a:gs>
                <a:gs pos="59000">
                  <a:schemeClr val="accent5">
                    <a:alpha val="89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矩形: 圆角 34">
              <a:extLst>
                <a:ext uri="{FF2B5EF4-FFF2-40B4-BE49-F238E27FC236}">
                  <a16:creationId xmlns:a16="http://schemas.microsoft.com/office/drawing/2014/main" id="{B2BFD8DE-E8A1-521F-637A-8A6B1F5ED3F5}"/>
                </a:ext>
              </a:extLst>
            </p:cNvPr>
            <p:cNvSpPr/>
            <p:nvPr/>
          </p:nvSpPr>
          <p:spPr>
            <a:xfrm>
              <a:off x="1920182" y="4420516"/>
              <a:ext cx="1985433" cy="799430"/>
            </a:xfrm>
            <a:prstGeom prst="roundRect">
              <a:avLst>
                <a:gd name="adj" fmla="val 74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 name="组合 2">
            <a:extLst>
              <a:ext uri="{FF2B5EF4-FFF2-40B4-BE49-F238E27FC236}">
                <a16:creationId xmlns:a16="http://schemas.microsoft.com/office/drawing/2014/main" id="{4B750E28-BF04-811C-D164-36062D654639}"/>
              </a:ext>
            </a:extLst>
          </p:cNvPr>
          <p:cNvGrpSpPr/>
          <p:nvPr/>
        </p:nvGrpSpPr>
        <p:grpSpPr>
          <a:xfrm>
            <a:off x="1804723" y="1594096"/>
            <a:ext cx="2182484" cy="1786385"/>
            <a:chOff x="1821656" y="1341825"/>
            <a:chExt cx="2182484" cy="1786385"/>
          </a:xfrm>
        </p:grpSpPr>
        <p:sp>
          <p:nvSpPr>
            <p:cNvPr id="17" name="矩形: 圆角 16">
              <a:extLst>
                <a:ext uri="{FF2B5EF4-FFF2-40B4-BE49-F238E27FC236}">
                  <a16:creationId xmlns:a16="http://schemas.microsoft.com/office/drawing/2014/main" id="{26F8264A-32B5-F035-EA58-9B513A86C842}"/>
                </a:ext>
              </a:extLst>
            </p:cNvPr>
            <p:cNvSpPr/>
            <p:nvPr/>
          </p:nvSpPr>
          <p:spPr>
            <a:xfrm>
              <a:off x="1821656" y="1341825"/>
              <a:ext cx="2182484" cy="1786385"/>
            </a:xfrm>
            <a:prstGeom prst="roundRect">
              <a:avLst>
                <a:gd name="adj" fmla="val 7938"/>
              </a:avLst>
            </a:prstGeom>
            <a:gradFill>
              <a:gsLst>
                <a:gs pos="0">
                  <a:schemeClr val="accent1">
                    <a:alpha val="96000"/>
                  </a:schemeClr>
                </a:gs>
                <a:gs pos="100000">
                  <a:schemeClr val="accent5">
                    <a:alpha val="64000"/>
                  </a:schemeClr>
                </a:gs>
                <a:gs pos="59000">
                  <a:schemeClr val="accent5">
                    <a:alpha val="89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圆角 17">
              <a:extLst>
                <a:ext uri="{FF2B5EF4-FFF2-40B4-BE49-F238E27FC236}">
                  <a16:creationId xmlns:a16="http://schemas.microsoft.com/office/drawing/2014/main" id="{53FF6FC8-4474-AC92-1CF6-7B0B3741DAB7}"/>
                </a:ext>
              </a:extLst>
            </p:cNvPr>
            <p:cNvSpPr/>
            <p:nvPr/>
          </p:nvSpPr>
          <p:spPr>
            <a:xfrm>
              <a:off x="1920182" y="2157640"/>
              <a:ext cx="1985433" cy="799430"/>
            </a:xfrm>
            <a:prstGeom prst="roundRect">
              <a:avLst>
                <a:gd name="adj" fmla="val 74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文本框 4">
            <a:extLst>
              <a:ext uri="{FF2B5EF4-FFF2-40B4-BE49-F238E27FC236}">
                <a16:creationId xmlns:a16="http://schemas.microsoft.com/office/drawing/2014/main" id="{1DD73847-42DA-C5F9-E51B-DA8B4E22BC50}"/>
              </a:ext>
            </a:extLst>
          </p:cNvPr>
          <p:cNvSpPr txBox="1"/>
          <p:nvPr/>
        </p:nvSpPr>
        <p:spPr>
          <a:xfrm>
            <a:off x="1868329" y="1910440"/>
            <a:ext cx="2190023" cy="369332"/>
          </a:xfrm>
          <a:prstGeom prst="rect">
            <a:avLst/>
          </a:prstGeom>
          <a:noFill/>
        </p:spPr>
        <p:txBody>
          <a:bodyPr wrap="none" rtlCol="0">
            <a:noAutofit/>
          </a:bodyPr>
          <a:lstStyle/>
          <a:p>
            <a:r>
              <a:rPr lang="zh-CN" altLang="en-US" dirty="0">
                <a:solidFill>
                  <a:schemeClr val="bg1"/>
                </a:solidFill>
                <a:cs typeface="+mn-ea"/>
                <a:sym typeface="+mn-lt"/>
              </a:rPr>
              <a:t>参与运动人数</a:t>
            </a:r>
            <a:r>
              <a:rPr lang="en-US" altLang="zh-CN" dirty="0">
                <a:solidFill>
                  <a:schemeClr val="bg1"/>
                </a:solidFill>
                <a:cs typeface="+mn-ea"/>
                <a:sym typeface="+mn-lt"/>
              </a:rPr>
              <a:t>/</a:t>
            </a:r>
            <a:r>
              <a:rPr lang="zh-CN" altLang="en-US" dirty="0">
                <a:solidFill>
                  <a:schemeClr val="bg1"/>
                </a:solidFill>
                <a:cs typeface="+mn-ea"/>
                <a:sym typeface="+mn-lt"/>
              </a:rPr>
              <a:t>亿人</a:t>
            </a:r>
          </a:p>
        </p:txBody>
      </p:sp>
      <p:sp>
        <p:nvSpPr>
          <p:cNvPr id="6" name="文本框 5">
            <a:extLst>
              <a:ext uri="{FF2B5EF4-FFF2-40B4-BE49-F238E27FC236}">
                <a16:creationId xmlns:a16="http://schemas.microsoft.com/office/drawing/2014/main" id="{7718894F-7624-EAFF-AAC4-2629A736CCE9}"/>
              </a:ext>
            </a:extLst>
          </p:cNvPr>
          <p:cNvSpPr txBox="1"/>
          <p:nvPr/>
        </p:nvSpPr>
        <p:spPr>
          <a:xfrm>
            <a:off x="2365640" y="2501698"/>
            <a:ext cx="1146468" cy="584775"/>
          </a:xfrm>
          <a:prstGeom prst="rect">
            <a:avLst/>
          </a:prstGeom>
          <a:noFill/>
        </p:spPr>
        <p:txBody>
          <a:bodyPr wrap="none" rtlCol="0">
            <a:noAutofit/>
          </a:bodyPr>
          <a:lstStyle/>
          <a:p>
            <a:r>
              <a:rPr lang="en-US" altLang="zh-CN" sz="3200" dirty="0">
                <a:cs typeface="+mn-ea"/>
                <a:sym typeface="+mn-lt"/>
              </a:rPr>
              <a:t>4.35</a:t>
            </a:r>
            <a:endParaRPr lang="zh-CN" altLang="en-US" sz="3200" dirty="0">
              <a:cs typeface="+mn-ea"/>
              <a:sym typeface="+mn-lt"/>
            </a:endParaRPr>
          </a:p>
        </p:txBody>
      </p:sp>
      <p:sp>
        <p:nvSpPr>
          <p:cNvPr id="13" name="文本框 12">
            <a:extLst>
              <a:ext uri="{FF2B5EF4-FFF2-40B4-BE49-F238E27FC236}">
                <a16:creationId xmlns:a16="http://schemas.microsoft.com/office/drawing/2014/main" id="{83EA597C-6E0E-BCC0-1759-C9500D67E256}"/>
              </a:ext>
            </a:extLst>
          </p:cNvPr>
          <p:cNvSpPr txBox="1"/>
          <p:nvPr/>
        </p:nvSpPr>
        <p:spPr>
          <a:xfrm>
            <a:off x="5330750" y="4125224"/>
            <a:ext cx="1569660" cy="369332"/>
          </a:xfrm>
          <a:prstGeom prst="rect">
            <a:avLst/>
          </a:prstGeom>
          <a:noFill/>
        </p:spPr>
        <p:txBody>
          <a:bodyPr wrap="none" rtlCol="0">
            <a:noAutofit/>
          </a:bodyPr>
          <a:lstStyle/>
          <a:p>
            <a:r>
              <a:rPr lang="zh-CN" altLang="en-US" dirty="0">
                <a:solidFill>
                  <a:schemeClr val="bg1"/>
                </a:solidFill>
                <a:cs typeface="+mn-ea"/>
                <a:sym typeface="+mn-lt"/>
              </a:rPr>
              <a:t>城市用户占比</a:t>
            </a:r>
          </a:p>
        </p:txBody>
      </p:sp>
      <p:sp>
        <p:nvSpPr>
          <p:cNvPr id="14" name="文本框 13">
            <a:extLst>
              <a:ext uri="{FF2B5EF4-FFF2-40B4-BE49-F238E27FC236}">
                <a16:creationId xmlns:a16="http://schemas.microsoft.com/office/drawing/2014/main" id="{043D143E-4509-923A-770A-22BC332EE10D}"/>
              </a:ext>
            </a:extLst>
          </p:cNvPr>
          <p:cNvSpPr txBox="1"/>
          <p:nvPr/>
        </p:nvSpPr>
        <p:spPr>
          <a:xfrm>
            <a:off x="5429818" y="4825556"/>
            <a:ext cx="1336741" cy="584775"/>
          </a:xfrm>
          <a:prstGeom prst="rect">
            <a:avLst/>
          </a:prstGeom>
          <a:noFill/>
        </p:spPr>
        <p:txBody>
          <a:bodyPr wrap="none" rtlCol="0">
            <a:noAutofit/>
          </a:bodyPr>
          <a:lstStyle/>
          <a:p>
            <a:r>
              <a:rPr lang="en-US" altLang="zh-CN" sz="3200" dirty="0">
                <a:cs typeface="+mn-ea"/>
                <a:sym typeface="+mn-lt"/>
              </a:rPr>
              <a:t>55.2%</a:t>
            </a:r>
            <a:endParaRPr lang="zh-CN" altLang="en-US" sz="3200" dirty="0">
              <a:cs typeface="+mn-ea"/>
              <a:sym typeface="+mn-lt"/>
            </a:endParaRPr>
          </a:p>
        </p:txBody>
      </p:sp>
      <p:sp>
        <p:nvSpPr>
          <p:cNvPr id="15" name="文本框 14">
            <a:extLst>
              <a:ext uri="{FF2B5EF4-FFF2-40B4-BE49-F238E27FC236}">
                <a16:creationId xmlns:a16="http://schemas.microsoft.com/office/drawing/2014/main" id="{339E745B-072C-8400-4E2F-6EB58FD42A3D}"/>
              </a:ext>
            </a:extLst>
          </p:cNvPr>
          <p:cNvSpPr txBox="1"/>
          <p:nvPr/>
        </p:nvSpPr>
        <p:spPr>
          <a:xfrm>
            <a:off x="8316684" y="4125224"/>
            <a:ext cx="2031325" cy="369332"/>
          </a:xfrm>
          <a:prstGeom prst="rect">
            <a:avLst/>
          </a:prstGeom>
          <a:noFill/>
        </p:spPr>
        <p:txBody>
          <a:bodyPr wrap="none" rtlCol="0">
            <a:noAutofit/>
          </a:bodyPr>
          <a:lstStyle/>
          <a:p>
            <a:r>
              <a:rPr lang="zh-CN" altLang="en-US" dirty="0">
                <a:solidFill>
                  <a:schemeClr val="bg1"/>
                </a:solidFill>
                <a:cs typeface="+mn-ea"/>
                <a:sym typeface="+mn-lt"/>
              </a:rPr>
              <a:t>女性健身用户占比</a:t>
            </a:r>
          </a:p>
        </p:txBody>
      </p:sp>
      <p:sp>
        <p:nvSpPr>
          <p:cNvPr id="16" name="文本框 15">
            <a:extLst>
              <a:ext uri="{FF2B5EF4-FFF2-40B4-BE49-F238E27FC236}">
                <a16:creationId xmlns:a16="http://schemas.microsoft.com/office/drawing/2014/main" id="{252EEB59-04A8-450C-C987-F0A34FB87D86}"/>
              </a:ext>
            </a:extLst>
          </p:cNvPr>
          <p:cNvSpPr txBox="1"/>
          <p:nvPr/>
        </p:nvSpPr>
        <p:spPr>
          <a:xfrm>
            <a:off x="8635587" y="4790790"/>
            <a:ext cx="1295499" cy="584775"/>
          </a:xfrm>
          <a:prstGeom prst="rect">
            <a:avLst/>
          </a:prstGeom>
          <a:noFill/>
        </p:spPr>
        <p:txBody>
          <a:bodyPr wrap="none" rtlCol="0">
            <a:noAutofit/>
          </a:bodyPr>
          <a:lstStyle/>
          <a:p>
            <a:r>
              <a:rPr lang="en-US" altLang="zh-CN" sz="3200" dirty="0">
                <a:cs typeface="+mn-ea"/>
                <a:sym typeface="+mn-lt"/>
              </a:rPr>
              <a:t>67.4%</a:t>
            </a:r>
            <a:endParaRPr lang="zh-CN" altLang="en-US" sz="3200" dirty="0">
              <a:cs typeface="+mn-ea"/>
              <a:sym typeface="+mn-lt"/>
            </a:endParaRPr>
          </a:p>
        </p:txBody>
      </p:sp>
      <p:grpSp>
        <p:nvGrpSpPr>
          <p:cNvPr id="36" name="组合 35">
            <a:extLst>
              <a:ext uri="{FF2B5EF4-FFF2-40B4-BE49-F238E27FC236}">
                <a16:creationId xmlns:a16="http://schemas.microsoft.com/office/drawing/2014/main" id="{8F244D63-6DBE-6D98-7819-BEE5A2591869}"/>
              </a:ext>
            </a:extLst>
          </p:cNvPr>
          <p:cNvGrpSpPr/>
          <p:nvPr/>
        </p:nvGrpSpPr>
        <p:grpSpPr>
          <a:xfrm>
            <a:off x="4997920" y="1611179"/>
            <a:ext cx="2182484" cy="1786385"/>
            <a:chOff x="5082603" y="1291402"/>
            <a:chExt cx="2182484" cy="1786385"/>
          </a:xfrm>
        </p:grpSpPr>
        <p:sp>
          <p:nvSpPr>
            <p:cNvPr id="21" name="矩形: 圆角 20">
              <a:extLst>
                <a:ext uri="{FF2B5EF4-FFF2-40B4-BE49-F238E27FC236}">
                  <a16:creationId xmlns:a16="http://schemas.microsoft.com/office/drawing/2014/main" id="{A866FDC0-4813-C280-A281-4AC6E803184E}"/>
                </a:ext>
              </a:extLst>
            </p:cNvPr>
            <p:cNvSpPr/>
            <p:nvPr/>
          </p:nvSpPr>
          <p:spPr>
            <a:xfrm>
              <a:off x="5082603" y="1291402"/>
              <a:ext cx="2182484" cy="1786385"/>
            </a:xfrm>
            <a:prstGeom prst="roundRect">
              <a:avLst>
                <a:gd name="adj" fmla="val 7938"/>
              </a:avLst>
            </a:prstGeom>
            <a:gradFill>
              <a:gsLst>
                <a:gs pos="0">
                  <a:schemeClr val="accent1">
                    <a:alpha val="96000"/>
                  </a:schemeClr>
                </a:gs>
                <a:gs pos="100000">
                  <a:schemeClr val="accent5">
                    <a:alpha val="64000"/>
                  </a:schemeClr>
                </a:gs>
                <a:gs pos="59000">
                  <a:schemeClr val="accent5">
                    <a:alpha val="89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圆角 21">
              <a:extLst>
                <a:ext uri="{FF2B5EF4-FFF2-40B4-BE49-F238E27FC236}">
                  <a16:creationId xmlns:a16="http://schemas.microsoft.com/office/drawing/2014/main" id="{CCC32608-3785-D11E-4E8E-A88D0638415C}"/>
                </a:ext>
              </a:extLst>
            </p:cNvPr>
            <p:cNvSpPr/>
            <p:nvPr/>
          </p:nvSpPr>
          <p:spPr>
            <a:xfrm>
              <a:off x="5181129" y="2107217"/>
              <a:ext cx="1985433" cy="799430"/>
            </a:xfrm>
            <a:prstGeom prst="roundRect">
              <a:avLst>
                <a:gd name="adj" fmla="val 74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7" name="文本框 6">
            <a:extLst>
              <a:ext uri="{FF2B5EF4-FFF2-40B4-BE49-F238E27FC236}">
                <a16:creationId xmlns:a16="http://schemas.microsoft.com/office/drawing/2014/main" id="{AD8B6028-59FE-0D14-CA03-5AB03EDFF175}"/>
              </a:ext>
            </a:extLst>
          </p:cNvPr>
          <p:cNvSpPr txBox="1"/>
          <p:nvPr/>
        </p:nvSpPr>
        <p:spPr>
          <a:xfrm>
            <a:off x="5138430" y="1927523"/>
            <a:ext cx="1880643" cy="369332"/>
          </a:xfrm>
          <a:prstGeom prst="rect">
            <a:avLst/>
          </a:prstGeom>
          <a:noFill/>
        </p:spPr>
        <p:txBody>
          <a:bodyPr wrap="none" rtlCol="0">
            <a:noAutofit/>
          </a:bodyPr>
          <a:lstStyle/>
          <a:p>
            <a:r>
              <a:rPr lang="en-US" altLang="zh-CN" dirty="0">
                <a:solidFill>
                  <a:schemeClr val="bg1"/>
                </a:solidFill>
                <a:cs typeface="+mn-ea"/>
                <a:sym typeface="+mn-lt"/>
              </a:rPr>
              <a:t>APP</a:t>
            </a:r>
            <a:r>
              <a:rPr lang="zh-CN" altLang="en-US" dirty="0">
                <a:solidFill>
                  <a:schemeClr val="bg1"/>
                </a:solidFill>
                <a:cs typeface="+mn-ea"/>
                <a:sym typeface="+mn-lt"/>
              </a:rPr>
              <a:t>月活用户</a:t>
            </a:r>
            <a:r>
              <a:rPr lang="en-US" altLang="zh-CN" dirty="0">
                <a:solidFill>
                  <a:schemeClr val="bg1"/>
                </a:solidFill>
                <a:cs typeface="+mn-ea"/>
                <a:sym typeface="+mn-lt"/>
              </a:rPr>
              <a:t>/</a:t>
            </a:r>
            <a:r>
              <a:rPr lang="zh-CN" altLang="en-US" dirty="0">
                <a:solidFill>
                  <a:schemeClr val="bg1"/>
                </a:solidFill>
                <a:cs typeface="+mn-ea"/>
                <a:sym typeface="+mn-lt"/>
              </a:rPr>
              <a:t>万</a:t>
            </a:r>
          </a:p>
        </p:txBody>
      </p:sp>
      <p:sp>
        <p:nvSpPr>
          <p:cNvPr id="8" name="文本框 7">
            <a:extLst>
              <a:ext uri="{FF2B5EF4-FFF2-40B4-BE49-F238E27FC236}">
                <a16:creationId xmlns:a16="http://schemas.microsoft.com/office/drawing/2014/main" id="{CA0660D8-1A2B-9307-83FD-923ED13B2FAC}"/>
              </a:ext>
            </a:extLst>
          </p:cNvPr>
          <p:cNvSpPr txBox="1"/>
          <p:nvPr/>
        </p:nvSpPr>
        <p:spPr>
          <a:xfrm>
            <a:off x="5459045" y="2517238"/>
            <a:ext cx="1339688" cy="584775"/>
          </a:xfrm>
          <a:prstGeom prst="rect">
            <a:avLst/>
          </a:prstGeom>
          <a:noFill/>
        </p:spPr>
        <p:txBody>
          <a:bodyPr wrap="none" rtlCol="0">
            <a:noAutofit/>
          </a:bodyPr>
          <a:lstStyle/>
          <a:p>
            <a:r>
              <a:rPr lang="en-US" altLang="zh-CN" sz="3200" dirty="0">
                <a:cs typeface="+mn-ea"/>
                <a:sym typeface="+mn-lt"/>
              </a:rPr>
              <a:t>5400+</a:t>
            </a:r>
            <a:endParaRPr lang="zh-CN" altLang="en-US" sz="3200" dirty="0">
              <a:cs typeface="+mn-ea"/>
              <a:sym typeface="+mn-lt"/>
            </a:endParaRPr>
          </a:p>
        </p:txBody>
      </p:sp>
      <p:grpSp>
        <p:nvGrpSpPr>
          <p:cNvPr id="37" name="组合 36">
            <a:extLst>
              <a:ext uri="{FF2B5EF4-FFF2-40B4-BE49-F238E27FC236}">
                <a16:creationId xmlns:a16="http://schemas.microsoft.com/office/drawing/2014/main" id="{7D6FEA4A-02A3-AD12-19B4-E5B70F21F806}"/>
              </a:ext>
            </a:extLst>
          </p:cNvPr>
          <p:cNvGrpSpPr/>
          <p:nvPr/>
        </p:nvGrpSpPr>
        <p:grpSpPr>
          <a:xfrm>
            <a:off x="8170926" y="1594096"/>
            <a:ext cx="2182484" cy="1786385"/>
            <a:chOff x="8187859" y="1179229"/>
            <a:chExt cx="2182484" cy="1786385"/>
          </a:xfrm>
        </p:grpSpPr>
        <p:sp>
          <p:nvSpPr>
            <p:cNvPr id="26" name="矩形: 圆角 25">
              <a:extLst>
                <a:ext uri="{FF2B5EF4-FFF2-40B4-BE49-F238E27FC236}">
                  <a16:creationId xmlns:a16="http://schemas.microsoft.com/office/drawing/2014/main" id="{EA8F299C-48CC-788A-B161-1E39FB5AE75D}"/>
                </a:ext>
              </a:extLst>
            </p:cNvPr>
            <p:cNvSpPr/>
            <p:nvPr/>
          </p:nvSpPr>
          <p:spPr>
            <a:xfrm>
              <a:off x="8187859" y="1179229"/>
              <a:ext cx="2182484" cy="1786385"/>
            </a:xfrm>
            <a:prstGeom prst="roundRect">
              <a:avLst>
                <a:gd name="adj" fmla="val 7938"/>
              </a:avLst>
            </a:prstGeom>
            <a:gradFill>
              <a:gsLst>
                <a:gs pos="0">
                  <a:schemeClr val="accent1">
                    <a:alpha val="96000"/>
                  </a:schemeClr>
                </a:gs>
                <a:gs pos="100000">
                  <a:schemeClr val="accent5">
                    <a:alpha val="64000"/>
                  </a:schemeClr>
                </a:gs>
                <a:gs pos="59000">
                  <a:schemeClr val="accent5">
                    <a:alpha val="89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矩形: 圆角 26">
              <a:extLst>
                <a:ext uri="{FF2B5EF4-FFF2-40B4-BE49-F238E27FC236}">
                  <a16:creationId xmlns:a16="http://schemas.microsoft.com/office/drawing/2014/main" id="{BEAA8C4D-ADF0-31F0-8C8B-3E927C4D04A4}"/>
                </a:ext>
              </a:extLst>
            </p:cNvPr>
            <p:cNvSpPr/>
            <p:nvPr/>
          </p:nvSpPr>
          <p:spPr>
            <a:xfrm>
              <a:off x="8286385" y="1995044"/>
              <a:ext cx="1985433" cy="799430"/>
            </a:xfrm>
            <a:prstGeom prst="roundRect">
              <a:avLst>
                <a:gd name="adj" fmla="val 74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文本框 8">
            <a:extLst>
              <a:ext uri="{FF2B5EF4-FFF2-40B4-BE49-F238E27FC236}">
                <a16:creationId xmlns:a16="http://schemas.microsoft.com/office/drawing/2014/main" id="{CDA62578-07B3-6952-099D-1FD9F10A14A3}"/>
              </a:ext>
            </a:extLst>
          </p:cNvPr>
          <p:cNvSpPr txBox="1"/>
          <p:nvPr/>
        </p:nvSpPr>
        <p:spPr>
          <a:xfrm>
            <a:off x="8414749" y="1910440"/>
            <a:ext cx="1656223" cy="369332"/>
          </a:xfrm>
          <a:prstGeom prst="rect">
            <a:avLst/>
          </a:prstGeom>
          <a:noFill/>
        </p:spPr>
        <p:txBody>
          <a:bodyPr wrap="none" rtlCol="0">
            <a:noAutofit/>
          </a:bodyPr>
          <a:lstStyle/>
          <a:p>
            <a:r>
              <a:rPr lang="zh-CN" altLang="en-US" dirty="0">
                <a:solidFill>
                  <a:schemeClr val="bg1"/>
                </a:solidFill>
                <a:cs typeface="+mn-ea"/>
                <a:sym typeface="+mn-lt"/>
              </a:rPr>
              <a:t>融资金额</a:t>
            </a:r>
            <a:r>
              <a:rPr lang="en-US" altLang="zh-CN" dirty="0">
                <a:solidFill>
                  <a:schemeClr val="bg1"/>
                </a:solidFill>
                <a:cs typeface="+mn-ea"/>
                <a:sym typeface="+mn-lt"/>
              </a:rPr>
              <a:t>/</a:t>
            </a:r>
            <a:r>
              <a:rPr lang="zh-CN" altLang="en-US" dirty="0">
                <a:solidFill>
                  <a:schemeClr val="bg1"/>
                </a:solidFill>
                <a:cs typeface="+mn-ea"/>
                <a:sym typeface="+mn-lt"/>
              </a:rPr>
              <a:t>亿元</a:t>
            </a:r>
          </a:p>
        </p:txBody>
      </p:sp>
      <p:sp>
        <p:nvSpPr>
          <p:cNvPr id="10" name="文本框 9">
            <a:extLst>
              <a:ext uri="{FF2B5EF4-FFF2-40B4-BE49-F238E27FC236}">
                <a16:creationId xmlns:a16="http://schemas.microsoft.com/office/drawing/2014/main" id="{D7453BB1-002E-D188-8260-19B5329AD87E}"/>
              </a:ext>
            </a:extLst>
          </p:cNvPr>
          <p:cNvSpPr txBox="1"/>
          <p:nvPr/>
        </p:nvSpPr>
        <p:spPr>
          <a:xfrm>
            <a:off x="8691416" y="2517237"/>
            <a:ext cx="1146468" cy="584775"/>
          </a:xfrm>
          <a:prstGeom prst="rect">
            <a:avLst/>
          </a:prstGeom>
          <a:noFill/>
        </p:spPr>
        <p:txBody>
          <a:bodyPr wrap="none" rtlCol="0">
            <a:noAutofit/>
          </a:bodyPr>
          <a:lstStyle/>
          <a:p>
            <a:r>
              <a:rPr lang="en-US" altLang="zh-CN" sz="3200" dirty="0">
                <a:cs typeface="+mn-ea"/>
                <a:sym typeface="+mn-lt"/>
              </a:rPr>
              <a:t>63.0</a:t>
            </a:r>
            <a:endParaRPr lang="zh-CN" altLang="en-US" sz="3200" dirty="0">
              <a:cs typeface="+mn-ea"/>
              <a:sym typeface="+mn-lt"/>
            </a:endParaRPr>
          </a:p>
        </p:txBody>
      </p:sp>
      <p:grpSp>
        <p:nvGrpSpPr>
          <p:cNvPr id="2" name="组合 1">
            <a:extLst>
              <a:ext uri="{FF2B5EF4-FFF2-40B4-BE49-F238E27FC236}">
                <a16:creationId xmlns:a16="http://schemas.microsoft.com/office/drawing/2014/main" id="{73C9B120-2AF3-10BE-86C6-50372960B215}"/>
              </a:ext>
            </a:extLst>
          </p:cNvPr>
          <p:cNvGrpSpPr/>
          <p:nvPr/>
        </p:nvGrpSpPr>
        <p:grpSpPr>
          <a:xfrm>
            <a:off x="1804723" y="3944075"/>
            <a:ext cx="2182484" cy="1725160"/>
            <a:chOff x="1821656" y="3529207"/>
            <a:chExt cx="2182484" cy="1786385"/>
          </a:xfrm>
        </p:grpSpPr>
        <p:sp>
          <p:nvSpPr>
            <p:cNvPr id="28" name="矩形: 圆角 27">
              <a:extLst>
                <a:ext uri="{FF2B5EF4-FFF2-40B4-BE49-F238E27FC236}">
                  <a16:creationId xmlns:a16="http://schemas.microsoft.com/office/drawing/2014/main" id="{ECF19C2E-1938-887B-8594-ABA84D466780}"/>
                </a:ext>
              </a:extLst>
            </p:cNvPr>
            <p:cNvSpPr/>
            <p:nvPr/>
          </p:nvSpPr>
          <p:spPr>
            <a:xfrm>
              <a:off x="1821656" y="3529207"/>
              <a:ext cx="2182484" cy="1786385"/>
            </a:xfrm>
            <a:prstGeom prst="roundRect">
              <a:avLst>
                <a:gd name="adj" fmla="val 7938"/>
              </a:avLst>
            </a:prstGeom>
            <a:gradFill>
              <a:gsLst>
                <a:gs pos="0">
                  <a:schemeClr val="accent1">
                    <a:alpha val="96000"/>
                  </a:schemeClr>
                </a:gs>
                <a:gs pos="100000">
                  <a:schemeClr val="accent5">
                    <a:alpha val="64000"/>
                  </a:schemeClr>
                </a:gs>
                <a:gs pos="59000">
                  <a:schemeClr val="accent5">
                    <a:alpha val="89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矩形: 圆角 28">
              <a:extLst>
                <a:ext uri="{FF2B5EF4-FFF2-40B4-BE49-F238E27FC236}">
                  <a16:creationId xmlns:a16="http://schemas.microsoft.com/office/drawing/2014/main" id="{6625804F-6641-6EF1-D36F-129CD2FFDE1F}"/>
                </a:ext>
              </a:extLst>
            </p:cNvPr>
            <p:cNvSpPr/>
            <p:nvPr/>
          </p:nvSpPr>
          <p:spPr>
            <a:xfrm>
              <a:off x="1920182" y="4345022"/>
              <a:ext cx="1985433" cy="799430"/>
            </a:xfrm>
            <a:prstGeom prst="roundRect">
              <a:avLst>
                <a:gd name="adj" fmla="val 74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1" name="文本框 10">
            <a:extLst>
              <a:ext uri="{FF2B5EF4-FFF2-40B4-BE49-F238E27FC236}">
                <a16:creationId xmlns:a16="http://schemas.microsoft.com/office/drawing/2014/main" id="{4DEA381D-72E8-4B3A-C197-B58626B6D4C0}"/>
              </a:ext>
            </a:extLst>
          </p:cNvPr>
          <p:cNvSpPr txBox="1"/>
          <p:nvPr/>
        </p:nvSpPr>
        <p:spPr>
          <a:xfrm>
            <a:off x="2183270" y="4125224"/>
            <a:ext cx="1425390" cy="369332"/>
          </a:xfrm>
          <a:prstGeom prst="rect">
            <a:avLst/>
          </a:prstGeom>
          <a:noFill/>
        </p:spPr>
        <p:txBody>
          <a:bodyPr wrap="none" rtlCol="0">
            <a:noAutofit/>
          </a:bodyPr>
          <a:lstStyle/>
          <a:p>
            <a:r>
              <a:rPr lang="zh-CN" altLang="en-US" dirty="0">
                <a:solidFill>
                  <a:schemeClr val="bg1"/>
                </a:solidFill>
                <a:cs typeface="+mn-ea"/>
                <a:sym typeface="+mn-lt"/>
              </a:rPr>
              <a:t>新增用户</a:t>
            </a:r>
            <a:r>
              <a:rPr lang="en-US" altLang="zh-CN" dirty="0">
                <a:solidFill>
                  <a:schemeClr val="bg1"/>
                </a:solidFill>
                <a:cs typeface="+mn-ea"/>
                <a:sym typeface="+mn-lt"/>
              </a:rPr>
              <a:t>/</a:t>
            </a:r>
            <a:r>
              <a:rPr lang="zh-CN" altLang="en-US" dirty="0">
                <a:solidFill>
                  <a:schemeClr val="bg1"/>
                </a:solidFill>
                <a:cs typeface="+mn-ea"/>
                <a:sym typeface="+mn-lt"/>
              </a:rPr>
              <a:t>万</a:t>
            </a:r>
          </a:p>
        </p:txBody>
      </p:sp>
      <p:sp>
        <p:nvSpPr>
          <p:cNvPr id="12" name="文本框 11">
            <a:extLst>
              <a:ext uri="{FF2B5EF4-FFF2-40B4-BE49-F238E27FC236}">
                <a16:creationId xmlns:a16="http://schemas.microsoft.com/office/drawing/2014/main" id="{EC385299-5079-85B1-5122-096154506BC2}"/>
              </a:ext>
            </a:extLst>
          </p:cNvPr>
          <p:cNvSpPr txBox="1"/>
          <p:nvPr/>
        </p:nvSpPr>
        <p:spPr>
          <a:xfrm>
            <a:off x="2260914" y="4809585"/>
            <a:ext cx="1510350" cy="584775"/>
          </a:xfrm>
          <a:prstGeom prst="rect">
            <a:avLst/>
          </a:prstGeom>
          <a:noFill/>
        </p:spPr>
        <p:txBody>
          <a:bodyPr wrap="none" rtlCol="0">
            <a:noAutofit/>
          </a:bodyPr>
          <a:lstStyle/>
          <a:p>
            <a:r>
              <a:rPr lang="en-US" altLang="zh-CN" sz="3200" dirty="0">
                <a:cs typeface="+mn-ea"/>
                <a:sym typeface="+mn-lt"/>
              </a:rPr>
              <a:t>1300+</a:t>
            </a:r>
            <a:endParaRPr lang="zh-CN" altLang="en-US" sz="3200" dirty="0">
              <a:cs typeface="+mn-ea"/>
              <a:sym typeface="+mn-lt"/>
            </a:endParaRPr>
          </a:p>
        </p:txBody>
      </p:sp>
      <p:sp>
        <p:nvSpPr>
          <p:cNvPr id="40" name="椭圆 39">
            <a:extLst>
              <a:ext uri="{FF2B5EF4-FFF2-40B4-BE49-F238E27FC236}">
                <a16:creationId xmlns:a16="http://schemas.microsoft.com/office/drawing/2014/main" id="{15633EEB-95CB-EF98-07CA-2F80D3D4AF64}"/>
              </a:ext>
            </a:extLst>
          </p:cNvPr>
          <p:cNvSpPr/>
          <p:nvPr/>
        </p:nvSpPr>
        <p:spPr>
          <a:xfrm>
            <a:off x="2306972" y="398819"/>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椭圆 40">
            <a:extLst>
              <a:ext uri="{FF2B5EF4-FFF2-40B4-BE49-F238E27FC236}">
                <a16:creationId xmlns:a16="http://schemas.microsoft.com/office/drawing/2014/main" id="{0A824D99-88DD-49B5-49B9-C98808FF70BE}"/>
              </a:ext>
            </a:extLst>
          </p:cNvPr>
          <p:cNvSpPr/>
          <p:nvPr/>
        </p:nvSpPr>
        <p:spPr>
          <a:xfrm>
            <a:off x="2350460" y="443868"/>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文本框 3">
            <a:extLst>
              <a:ext uri="{FF2B5EF4-FFF2-40B4-BE49-F238E27FC236}">
                <a16:creationId xmlns:a16="http://schemas.microsoft.com/office/drawing/2014/main" id="{9A517C4C-5198-787F-62CB-BB7E4C47795E}"/>
              </a:ext>
            </a:extLst>
          </p:cNvPr>
          <p:cNvSpPr txBox="1"/>
          <p:nvPr/>
        </p:nvSpPr>
        <p:spPr>
          <a:xfrm>
            <a:off x="749829" y="349658"/>
            <a:ext cx="1826141" cy="584775"/>
          </a:xfrm>
          <a:prstGeom prst="rect">
            <a:avLst/>
          </a:prstGeom>
          <a:noFill/>
        </p:spPr>
        <p:txBody>
          <a:bodyPr wrap="none" rtlCol="0">
            <a:noAutofit/>
          </a:bodyPr>
          <a:lstStyle/>
          <a:p>
            <a:r>
              <a:rPr lang="zh-CN" altLang="en-US" sz="3200" dirty="0">
                <a:cs typeface="+mn-ea"/>
                <a:sym typeface="+mn-lt"/>
              </a:rPr>
              <a:t>市场现状</a:t>
            </a:r>
          </a:p>
        </p:txBody>
      </p:sp>
    </p:spTree>
    <p:extLst>
      <p:ext uri="{BB962C8B-B14F-4D97-AF65-F5344CB8AC3E}">
        <p14:creationId xmlns:p14="http://schemas.microsoft.com/office/powerpoint/2010/main" val="1438342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A28F401A-D1CE-2ABA-61EA-E49AA09F5B76}"/>
              </a:ext>
            </a:extLst>
          </p:cNvPr>
          <p:cNvSpPr/>
          <p:nvPr/>
        </p:nvSpPr>
        <p:spPr>
          <a:xfrm>
            <a:off x="2323906" y="398819"/>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椭圆 3">
            <a:extLst>
              <a:ext uri="{FF2B5EF4-FFF2-40B4-BE49-F238E27FC236}">
                <a16:creationId xmlns:a16="http://schemas.microsoft.com/office/drawing/2014/main" id="{050AFBCE-8B0B-3683-93FE-E0ED6B1D673C}"/>
              </a:ext>
            </a:extLst>
          </p:cNvPr>
          <p:cNvSpPr/>
          <p:nvPr/>
        </p:nvSpPr>
        <p:spPr>
          <a:xfrm>
            <a:off x="2367394" y="443868"/>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标题 1">
            <a:extLst>
              <a:ext uri="{FF2B5EF4-FFF2-40B4-BE49-F238E27FC236}">
                <a16:creationId xmlns:a16="http://schemas.microsoft.com/office/drawing/2014/main" id="{494007F7-46FE-F586-52B5-FADF983D9BD6}"/>
              </a:ext>
            </a:extLst>
          </p:cNvPr>
          <p:cNvSpPr>
            <a:spLocks noGrp="1"/>
          </p:cNvSpPr>
          <p:nvPr>
            <p:ph type="title"/>
          </p:nvPr>
        </p:nvSpPr>
        <p:spPr>
          <a:xfrm>
            <a:off x="803275" y="454025"/>
            <a:ext cx="2028825" cy="561975"/>
          </a:xfrm>
        </p:spPr>
        <p:txBody>
          <a:bodyPr/>
          <a:lstStyle/>
          <a:p>
            <a:r>
              <a:rPr lang="zh-CN" altLang="en-US" dirty="0">
                <a:latin typeface="+mn-lt"/>
                <a:ea typeface="+mn-ea"/>
                <a:cs typeface="+mn-ea"/>
                <a:sym typeface="+mn-lt"/>
              </a:rPr>
              <a:t>疫情影响</a:t>
            </a:r>
          </a:p>
        </p:txBody>
      </p:sp>
      <p:sp>
        <p:nvSpPr>
          <p:cNvPr id="5" name="文本框 4">
            <a:extLst>
              <a:ext uri="{FF2B5EF4-FFF2-40B4-BE49-F238E27FC236}">
                <a16:creationId xmlns:a16="http://schemas.microsoft.com/office/drawing/2014/main" id="{18FF545A-D557-926E-4B4A-0FD25B0DCA96}"/>
              </a:ext>
            </a:extLst>
          </p:cNvPr>
          <p:cNvSpPr txBox="1"/>
          <p:nvPr/>
        </p:nvSpPr>
        <p:spPr>
          <a:xfrm>
            <a:off x="766763" y="2047179"/>
            <a:ext cx="4498506" cy="2763642"/>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zh-CN" altLang="en-US" sz="2000" dirty="0">
                <a:cs typeface="+mn-ea"/>
                <a:sym typeface="+mn-lt"/>
              </a:rPr>
              <a:t>经历了新冠疫情的洗礼，人们对健康更为重视，运动健身意识快速觉醒。</a:t>
            </a:r>
            <a:endParaRPr lang="en-US" altLang="zh-CN" sz="2000" dirty="0">
              <a:cs typeface="+mn-ea"/>
              <a:sym typeface="+mn-lt"/>
            </a:endParaRPr>
          </a:p>
          <a:p>
            <a:pPr>
              <a:lnSpc>
                <a:spcPct val="125000"/>
              </a:lnSpc>
            </a:pPr>
            <a:endParaRPr lang="en-US" altLang="zh-CN" sz="2000" dirty="0">
              <a:cs typeface="+mn-ea"/>
              <a:sym typeface="+mn-lt"/>
            </a:endParaRPr>
          </a:p>
          <a:p>
            <a:pPr marL="285750" indent="-285750">
              <a:lnSpc>
                <a:spcPct val="125000"/>
              </a:lnSpc>
              <a:buFont typeface="Arial" panose="020B0604020202020204" pitchFamily="34" charset="0"/>
              <a:buChar char="•"/>
            </a:pPr>
            <a:r>
              <a:rPr lang="en-US" altLang="zh-CN" sz="2000" dirty="0">
                <a:cs typeface="+mn-ea"/>
                <a:sym typeface="+mn-lt"/>
              </a:rPr>
              <a:t>20XX</a:t>
            </a:r>
            <a:r>
              <a:rPr lang="zh-CN" altLang="en-US" sz="2000" dirty="0">
                <a:cs typeface="+mn-ea"/>
                <a:sym typeface="+mn-lt"/>
              </a:rPr>
              <a:t>年中国经常参加体育运动的人达到了</a:t>
            </a:r>
            <a:r>
              <a:rPr lang="en-US" altLang="zh-CN" sz="2000" dirty="0">
                <a:cs typeface="+mn-ea"/>
                <a:sym typeface="+mn-lt"/>
              </a:rPr>
              <a:t>4.35</a:t>
            </a:r>
            <a:r>
              <a:rPr lang="zh-CN" altLang="en-US" sz="2000" dirty="0">
                <a:cs typeface="+mn-ea"/>
                <a:sym typeface="+mn-lt"/>
              </a:rPr>
              <a:t>亿，比</a:t>
            </a:r>
            <a:r>
              <a:rPr lang="en-US" altLang="zh-CN" sz="2000" dirty="0">
                <a:cs typeface="+mn-ea"/>
                <a:sym typeface="+mn-lt"/>
              </a:rPr>
              <a:t>20XX</a:t>
            </a:r>
            <a:r>
              <a:rPr lang="zh-CN" altLang="en-US" sz="2000" dirty="0">
                <a:cs typeface="+mn-ea"/>
                <a:sym typeface="+mn-lt"/>
              </a:rPr>
              <a:t>年增加了</a:t>
            </a:r>
            <a:r>
              <a:rPr lang="en-US" altLang="zh-CN" sz="2000" dirty="0">
                <a:cs typeface="+mn-ea"/>
                <a:sym typeface="+mn-lt"/>
              </a:rPr>
              <a:t>2700</a:t>
            </a:r>
            <a:r>
              <a:rPr lang="zh-CN" altLang="en-US" sz="2000" dirty="0">
                <a:cs typeface="+mn-ea"/>
                <a:sym typeface="+mn-lt"/>
              </a:rPr>
              <a:t>万，全民健身习惯快速养成。</a:t>
            </a:r>
          </a:p>
        </p:txBody>
      </p:sp>
      <p:sp>
        <p:nvSpPr>
          <p:cNvPr id="6" name="矩形: 圆角 5">
            <a:extLst>
              <a:ext uri="{FF2B5EF4-FFF2-40B4-BE49-F238E27FC236}">
                <a16:creationId xmlns:a16="http://schemas.microsoft.com/office/drawing/2014/main" id="{4FB06D63-3CB2-06D9-6D2B-F261146FB3B7}"/>
              </a:ext>
            </a:extLst>
          </p:cNvPr>
          <p:cNvSpPr/>
          <p:nvPr/>
        </p:nvSpPr>
        <p:spPr>
          <a:xfrm>
            <a:off x="6322296" y="1598446"/>
            <a:ext cx="4975412" cy="3573722"/>
          </a:xfrm>
          <a:prstGeom prst="roundRect">
            <a:avLst>
              <a:gd name="adj" fmla="val 2617"/>
            </a:avLst>
          </a:pr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7" name="图表 6">
            <a:extLst>
              <a:ext uri="{FF2B5EF4-FFF2-40B4-BE49-F238E27FC236}">
                <a16:creationId xmlns:a16="http://schemas.microsoft.com/office/drawing/2014/main" id="{8F3A46DF-C4E5-237D-0CC4-9ACCA0613045}"/>
              </a:ext>
            </a:extLst>
          </p:cNvPr>
          <p:cNvGraphicFramePr/>
          <p:nvPr>
            <p:extLst>
              <p:ext uri="{D42A27DB-BD31-4B8C-83A1-F6EECF244321}">
                <p14:modId xmlns:p14="http://schemas.microsoft.com/office/powerpoint/2010/main" val="116781994"/>
              </p:ext>
            </p:extLst>
          </p:nvPr>
        </p:nvGraphicFramePr>
        <p:xfrm>
          <a:off x="6625507" y="1826071"/>
          <a:ext cx="4497238" cy="3053998"/>
        </p:xfrm>
        <a:graphic>
          <a:graphicData uri="http://schemas.openxmlformats.org/drawingml/2006/chart">
            <c:chart xmlns:c="http://schemas.openxmlformats.org/drawingml/2006/chart" xmlns:r="http://schemas.openxmlformats.org/officeDocument/2006/relationships" r:id="rId2"/>
          </a:graphicData>
        </a:graphic>
      </p:graphicFrame>
      <p:sp>
        <p:nvSpPr>
          <p:cNvPr id="8" name="矩形: 圆角 7">
            <a:extLst>
              <a:ext uri="{FF2B5EF4-FFF2-40B4-BE49-F238E27FC236}">
                <a16:creationId xmlns:a16="http://schemas.microsoft.com/office/drawing/2014/main" id="{43CF2839-F3D9-392B-C75A-50A598ECEB95}"/>
              </a:ext>
            </a:extLst>
          </p:cNvPr>
          <p:cNvSpPr/>
          <p:nvPr/>
        </p:nvSpPr>
        <p:spPr>
          <a:xfrm>
            <a:off x="7379635" y="1273135"/>
            <a:ext cx="2926697" cy="552936"/>
          </a:xfrm>
          <a:prstGeom prst="roundRect">
            <a:avLst>
              <a:gd name="adj" fmla="val 424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文本框 8">
            <a:extLst>
              <a:ext uri="{FF2B5EF4-FFF2-40B4-BE49-F238E27FC236}">
                <a16:creationId xmlns:a16="http://schemas.microsoft.com/office/drawing/2014/main" id="{B7401434-5728-BFBD-5E95-4F28E4BE1415}"/>
              </a:ext>
            </a:extLst>
          </p:cNvPr>
          <p:cNvSpPr txBox="1"/>
          <p:nvPr/>
        </p:nvSpPr>
        <p:spPr>
          <a:xfrm>
            <a:off x="7596488" y="1349548"/>
            <a:ext cx="2492990" cy="400110"/>
          </a:xfrm>
          <a:prstGeom prst="rect">
            <a:avLst/>
          </a:prstGeom>
          <a:noFill/>
        </p:spPr>
        <p:txBody>
          <a:bodyPr wrap="none" rtlCol="0">
            <a:noAutofit/>
          </a:bodyPr>
          <a:lstStyle/>
          <a:p>
            <a:r>
              <a:rPr lang="zh-CN" altLang="en-US" sz="2000" dirty="0">
                <a:solidFill>
                  <a:schemeClr val="bg1"/>
                </a:solidFill>
                <a:cs typeface="+mn-ea"/>
                <a:sym typeface="+mn-lt"/>
              </a:rPr>
              <a:t>经常参加运动的人数</a:t>
            </a:r>
          </a:p>
        </p:txBody>
      </p:sp>
    </p:spTree>
    <p:extLst>
      <p:ext uri="{BB962C8B-B14F-4D97-AF65-F5344CB8AC3E}">
        <p14:creationId xmlns:p14="http://schemas.microsoft.com/office/powerpoint/2010/main" val="1395304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椭圆 28">
            <a:extLst>
              <a:ext uri="{FF2B5EF4-FFF2-40B4-BE49-F238E27FC236}">
                <a16:creationId xmlns:a16="http://schemas.microsoft.com/office/drawing/2014/main" id="{0D0FD5BF-C011-72CD-D997-C5CE129472AB}"/>
              </a:ext>
            </a:extLst>
          </p:cNvPr>
          <p:cNvSpPr/>
          <p:nvPr/>
        </p:nvSpPr>
        <p:spPr>
          <a:xfrm>
            <a:off x="2289107" y="324574"/>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椭圆 29">
            <a:extLst>
              <a:ext uri="{FF2B5EF4-FFF2-40B4-BE49-F238E27FC236}">
                <a16:creationId xmlns:a16="http://schemas.microsoft.com/office/drawing/2014/main" id="{921C1B1A-FF49-40DF-A915-2AE2E1C10037}"/>
              </a:ext>
            </a:extLst>
          </p:cNvPr>
          <p:cNvSpPr/>
          <p:nvPr/>
        </p:nvSpPr>
        <p:spPr>
          <a:xfrm>
            <a:off x="2332595" y="369623"/>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a:extLst>
              <a:ext uri="{FF2B5EF4-FFF2-40B4-BE49-F238E27FC236}">
                <a16:creationId xmlns:a16="http://schemas.microsoft.com/office/drawing/2014/main" id="{7898014A-4165-4D0A-AB88-A1823FE5457C}"/>
              </a:ext>
            </a:extLst>
          </p:cNvPr>
          <p:cNvSpPr/>
          <p:nvPr/>
        </p:nvSpPr>
        <p:spPr>
          <a:xfrm>
            <a:off x="759377" y="6408822"/>
            <a:ext cx="2895600" cy="57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a:extLst>
              <a:ext uri="{FF2B5EF4-FFF2-40B4-BE49-F238E27FC236}">
                <a16:creationId xmlns:a16="http://schemas.microsoft.com/office/drawing/2014/main" id="{451E91B6-D8AA-B540-6B80-CFCDE1A1308E}"/>
              </a:ext>
            </a:extLst>
          </p:cNvPr>
          <p:cNvSpPr/>
          <p:nvPr/>
        </p:nvSpPr>
        <p:spPr>
          <a:xfrm>
            <a:off x="759377" y="3032125"/>
            <a:ext cx="2895600" cy="3376698"/>
          </a:xfrm>
          <a:prstGeom prst="roundRect">
            <a:avLst>
              <a:gd name="adj" fmla="val 0"/>
            </a:avLst>
          </a:prstGeom>
          <a:gradFill>
            <a:gsLst>
              <a:gs pos="100000">
                <a:schemeClr val="accent4">
                  <a:alpha val="47000"/>
                </a:schemeClr>
              </a:gs>
              <a:gs pos="0">
                <a:schemeClr val="accent4">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文本框 7">
            <a:extLst>
              <a:ext uri="{FF2B5EF4-FFF2-40B4-BE49-F238E27FC236}">
                <a16:creationId xmlns:a16="http://schemas.microsoft.com/office/drawing/2014/main" id="{404428F8-EFD7-F81A-501D-4B8C118B875F}"/>
              </a:ext>
            </a:extLst>
          </p:cNvPr>
          <p:cNvSpPr txBox="1"/>
          <p:nvPr/>
        </p:nvSpPr>
        <p:spPr>
          <a:xfrm>
            <a:off x="996097" y="5086171"/>
            <a:ext cx="2422160" cy="1067921"/>
          </a:xfrm>
          <a:prstGeom prst="rect">
            <a:avLst/>
          </a:prstGeom>
          <a:noFill/>
        </p:spPr>
        <p:txBody>
          <a:bodyPr wrap="square">
            <a:noAutofit/>
          </a:bodyPr>
          <a:lstStyle/>
          <a:p>
            <a:pPr>
              <a:lnSpc>
                <a:spcPct val="120000"/>
              </a:lnSpc>
            </a:pPr>
            <a:r>
              <a:rPr lang="zh-CN" altLang="en-US" dirty="0">
                <a:solidFill>
                  <a:schemeClr val="tx1">
                    <a:lumMod val="85000"/>
                    <a:lumOff val="15000"/>
                  </a:schemeClr>
                </a:solidFill>
                <a:cs typeface="+mn-ea"/>
                <a:sym typeface="+mn-lt"/>
              </a:rPr>
              <a:t>线上健身风行，行业发展迅速，投资公司大笔注资。</a:t>
            </a:r>
          </a:p>
        </p:txBody>
      </p:sp>
      <p:sp>
        <p:nvSpPr>
          <p:cNvPr id="11" name="矩形 10">
            <a:extLst>
              <a:ext uri="{FF2B5EF4-FFF2-40B4-BE49-F238E27FC236}">
                <a16:creationId xmlns:a16="http://schemas.microsoft.com/office/drawing/2014/main" id="{213048F8-36D2-B222-9F0E-2D391D0BF2BB}"/>
              </a:ext>
            </a:extLst>
          </p:cNvPr>
          <p:cNvSpPr/>
          <p:nvPr/>
        </p:nvSpPr>
        <p:spPr>
          <a:xfrm>
            <a:off x="4455685" y="6408822"/>
            <a:ext cx="2895600" cy="57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圆角 11">
            <a:extLst>
              <a:ext uri="{FF2B5EF4-FFF2-40B4-BE49-F238E27FC236}">
                <a16:creationId xmlns:a16="http://schemas.microsoft.com/office/drawing/2014/main" id="{B2D0BB50-91E1-A150-A3F2-57FEE80B1837}"/>
              </a:ext>
            </a:extLst>
          </p:cNvPr>
          <p:cNvSpPr/>
          <p:nvPr/>
        </p:nvSpPr>
        <p:spPr>
          <a:xfrm>
            <a:off x="4455685" y="3032125"/>
            <a:ext cx="2895600" cy="3376698"/>
          </a:xfrm>
          <a:prstGeom prst="roundRect">
            <a:avLst>
              <a:gd name="adj" fmla="val 0"/>
            </a:avLst>
          </a:prstGeom>
          <a:gradFill>
            <a:gsLst>
              <a:gs pos="100000">
                <a:schemeClr val="accent4">
                  <a:alpha val="47000"/>
                </a:schemeClr>
              </a:gs>
              <a:gs pos="0">
                <a:schemeClr val="accent4">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圆角 13">
            <a:extLst>
              <a:ext uri="{FF2B5EF4-FFF2-40B4-BE49-F238E27FC236}">
                <a16:creationId xmlns:a16="http://schemas.microsoft.com/office/drawing/2014/main" id="{64560A2B-7764-84BE-CB91-168E93179B78}"/>
              </a:ext>
            </a:extLst>
          </p:cNvPr>
          <p:cNvSpPr/>
          <p:nvPr/>
        </p:nvSpPr>
        <p:spPr>
          <a:xfrm>
            <a:off x="5167929" y="4175871"/>
            <a:ext cx="1547812" cy="463424"/>
          </a:xfrm>
          <a:prstGeom prst="roundRect">
            <a:avLst>
              <a:gd name="adj" fmla="val 50000"/>
            </a:avLst>
          </a:prstGeom>
          <a:gradFill>
            <a:gsLst>
              <a:gs pos="100000">
                <a:schemeClr val="accent5"/>
              </a:gs>
              <a:gs pos="12000">
                <a:schemeClr val="accent4"/>
              </a:gs>
            </a:gsLst>
            <a:lin ang="2700000" scaled="0"/>
          </a:gradFill>
          <a:ln>
            <a:gradFill>
              <a:gsLst>
                <a:gs pos="0">
                  <a:schemeClr val="bg1"/>
                </a:gs>
                <a:gs pos="100000">
                  <a:schemeClr val="accent1"/>
                </a:gs>
              </a:gsLst>
              <a:lin ang="2700000" scaled="0"/>
            </a:gradFill>
          </a:ln>
          <a:effectLst>
            <a:outerShdw blurRad="76200" dist="50800" dir="5400000" sx="94000" sy="94000" algn="t" rotWithShape="0">
              <a:schemeClr val="accent4">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id="{8284FB56-3473-B353-773D-1CE6922142DC}"/>
              </a:ext>
            </a:extLst>
          </p:cNvPr>
          <p:cNvSpPr txBox="1"/>
          <p:nvPr/>
        </p:nvSpPr>
        <p:spPr>
          <a:xfrm>
            <a:off x="5187179" y="4168523"/>
            <a:ext cx="1547812" cy="461665"/>
          </a:xfrm>
          <a:prstGeom prst="rect">
            <a:avLst/>
          </a:prstGeom>
          <a:noFill/>
        </p:spPr>
        <p:txBody>
          <a:bodyPr wrap="square">
            <a:noAutofit/>
          </a:bodyPr>
          <a:lstStyle/>
          <a:p>
            <a:pPr algn="ctr"/>
            <a:r>
              <a:rPr lang="zh-CN" altLang="en-US" sz="2400" i="0" dirty="0">
                <a:solidFill>
                  <a:schemeClr val="bg1"/>
                </a:solidFill>
                <a:effectLst/>
                <a:cs typeface="+mn-ea"/>
                <a:sym typeface="+mn-lt"/>
              </a:rPr>
              <a:t>线上健身</a:t>
            </a:r>
            <a:endParaRPr lang="zh-CN" altLang="en-US" sz="2400" dirty="0">
              <a:solidFill>
                <a:schemeClr val="bg1"/>
              </a:solidFill>
              <a:cs typeface="+mn-ea"/>
              <a:sym typeface="+mn-lt"/>
            </a:endParaRPr>
          </a:p>
        </p:txBody>
      </p:sp>
      <p:sp>
        <p:nvSpPr>
          <p:cNvPr id="16" name="矩形 15">
            <a:extLst>
              <a:ext uri="{FF2B5EF4-FFF2-40B4-BE49-F238E27FC236}">
                <a16:creationId xmlns:a16="http://schemas.microsoft.com/office/drawing/2014/main" id="{737DD471-6A19-04F7-CB96-D5677DAAE5A6}"/>
              </a:ext>
            </a:extLst>
          </p:cNvPr>
          <p:cNvSpPr/>
          <p:nvPr/>
        </p:nvSpPr>
        <p:spPr>
          <a:xfrm>
            <a:off x="8151993" y="6408822"/>
            <a:ext cx="2895600" cy="57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圆角 16">
            <a:extLst>
              <a:ext uri="{FF2B5EF4-FFF2-40B4-BE49-F238E27FC236}">
                <a16:creationId xmlns:a16="http://schemas.microsoft.com/office/drawing/2014/main" id="{E21511F4-5D2C-880C-F550-A25481AF9F79}"/>
              </a:ext>
            </a:extLst>
          </p:cNvPr>
          <p:cNvSpPr/>
          <p:nvPr/>
        </p:nvSpPr>
        <p:spPr>
          <a:xfrm>
            <a:off x="8151993" y="3032125"/>
            <a:ext cx="2895600" cy="3376698"/>
          </a:xfrm>
          <a:prstGeom prst="roundRect">
            <a:avLst>
              <a:gd name="adj" fmla="val 0"/>
            </a:avLst>
          </a:prstGeom>
          <a:gradFill>
            <a:gsLst>
              <a:gs pos="100000">
                <a:schemeClr val="accent4">
                  <a:alpha val="47000"/>
                </a:schemeClr>
              </a:gs>
              <a:gs pos="0">
                <a:schemeClr val="accent4">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圆角 18">
            <a:extLst>
              <a:ext uri="{FF2B5EF4-FFF2-40B4-BE49-F238E27FC236}">
                <a16:creationId xmlns:a16="http://schemas.microsoft.com/office/drawing/2014/main" id="{A61D23A4-7CF9-B22F-8382-9AD49D4A7955}"/>
              </a:ext>
            </a:extLst>
          </p:cNvPr>
          <p:cNvSpPr/>
          <p:nvPr/>
        </p:nvSpPr>
        <p:spPr>
          <a:xfrm>
            <a:off x="8864237" y="4175871"/>
            <a:ext cx="1547812" cy="463424"/>
          </a:xfrm>
          <a:prstGeom prst="roundRect">
            <a:avLst>
              <a:gd name="adj" fmla="val 50000"/>
            </a:avLst>
          </a:prstGeom>
          <a:gradFill>
            <a:gsLst>
              <a:gs pos="100000">
                <a:schemeClr val="accent5"/>
              </a:gs>
              <a:gs pos="12000">
                <a:schemeClr val="accent4"/>
              </a:gs>
            </a:gsLst>
            <a:lin ang="2700000" scaled="0"/>
          </a:gradFill>
          <a:ln>
            <a:gradFill>
              <a:gsLst>
                <a:gs pos="0">
                  <a:schemeClr val="bg1"/>
                </a:gs>
                <a:gs pos="100000">
                  <a:schemeClr val="accent4"/>
                </a:gs>
              </a:gsLst>
              <a:lin ang="2700000" scaled="0"/>
            </a:gradFill>
          </a:ln>
          <a:effectLst>
            <a:outerShdw blurRad="76200" dist="50800" dir="5400000" sx="94000" sy="94000" algn="t" rotWithShape="0">
              <a:schemeClr val="accent4">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文本框 19">
            <a:extLst>
              <a:ext uri="{FF2B5EF4-FFF2-40B4-BE49-F238E27FC236}">
                <a16:creationId xmlns:a16="http://schemas.microsoft.com/office/drawing/2014/main" id="{406EC457-CE85-DC4A-064D-F2C918907CA9}"/>
              </a:ext>
            </a:extLst>
          </p:cNvPr>
          <p:cNvSpPr txBox="1"/>
          <p:nvPr/>
        </p:nvSpPr>
        <p:spPr>
          <a:xfrm>
            <a:off x="8883487" y="4186954"/>
            <a:ext cx="1547812" cy="461665"/>
          </a:xfrm>
          <a:prstGeom prst="rect">
            <a:avLst/>
          </a:prstGeom>
          <a:noFill/>
        </p:spPr>
        <p:txBody>
          <a:bodyPr wrap="square">
            <a:noAutofit/>
          </a:bodyPr>
          <a:lstStyle/>
          <a:p>
            <a:pPr algn="ctr"/>
            <a:r>
              <a:rPr lang="zh-CN" altLang="en-US" sz="2400" i="0" dirty="0">
                <a:solidFill>
                  <a:schemeClr val="bg1"/>
                </a:solidFill>
                <a:effectLst/>
                <a:cs typeface="+mn-ea"/>
                <a:sym typeface="+mn-lt"/>
              </a:rPr>
              <a:t>线上健身</a:t>
            </a:r>
            <a:endParaRPr lang="zh-CN" altLang="en-US" sz="2400" dirty="0">
              <a:solidFill>
                <a:schemeClr val="bg1"/>
              </a:solidFill>
              <a:cs typeface="+mn-ea"/>
              <a:sym typeface="+mn-lt"/>
            </a:endParaRPr>
          </a:p>
        </p:txBody>
      </p:sp>
      <p:pic>
        <p:nvPicPr>
          <p:cNvPr id="21" name="图片 20">
            <a:extLst>
              <a:ext uri="{FF2B5EF4-FFF2-40B4-BE49-F238E27FC236}">
                <a16:creationId xmlns:a16="http://schemas.microsoft.com/office/drawing/2014/main" id="{4268099C-9FFC-C9FF-AB22-0D89F607E5C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8552035" y="1429819"/>
            <a:ext cx="2095516" cy="2095516"/>
          </a:xfrm>
          <a:custGeom>
            <a:avLst/>
            <a:gdLst>
              <a:gd name="connsiteX0" fmla="*/ 1047758 w 2095516"/>
              <a:gd name="connsiteY0" fmla="*/ 0 h 2095516"/>
              <a:gd name="connsiteX1" fmla="*/ 2095516 w 2095516"/>
              <a:gd name="connsiteY1" fmla="*/ 1047758 h 2095516"/>
              <a:gd name="connsiteX2" fmla="*/ 1047758 w 2095516"/>
              <a:gd name="connsiteY2" fmla="*/ 2095516 h 2095516"/>
              <a:gd name="connsiteX3" fmla="*/ 0 w 2095516"/>
              <a:gd name="connsiteY3" fmla="*/ 1047758 h 2095516"/>
              <a:gd name="connsiteX4" fmla="*/ 1047758 w 2095516"/>
              <a:gd name="connsiteY4" fmla="*/ 0 h 209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16" h="2095516">
                <a:moveTo>
                  <a:pt x="1047758" y="0"/>
                </a:moveTo>
                <a:cubicBezTo>
                  <a:pt x="1626419" y="0"/>
                  <a:pt x="2095516" y="469097"/>
                  <a:pt x="2095516" y="1047758"/>
                </a:cubicBezTo>
                <a:cubicBezTo>
                  <a:pt x="2095516" y="1626419"/>
                  <a:pt x="1626419" y="2095516"/>
                  <a:pt x="1047758" y="2095516"/>
                </a:cubicBezTo>
                <a:cubicBezTo>
                  <a:pt x="469097" y="2095516"/>
                  <a:pt x="0" y="1626419"/>
                  <a:pt x="0" y="1047758"/>
                </a:cubicBezTo>
                <a:cubicBezTo>
                  <a:pt x="0" y="469097"/>
                  <a:pt x="469097" y="0"/>
                  <a:pt x="1047758" y="0"/>
                </a:cubicBezTo>
                <a:close/>
              </a:path>
            </a:pathLst>
          </a:custGeom>
        </p:spPr>
      </p:pic>
      <p:pic>
        <p:nvPicPr>
          <p:cNvPr id="22" name="图片 21">
            <a:extLst>
              <a:ext uri="{FF2B5EF4-FFF2-40B4-BE49-F238E27FC236}">
                <a16:creationId xmlns:a16="http://schemas.microsoft.com/office/drawing/2014/main" id="{CAB24A68-20B3-0C76-01FC-5957B74A4B2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144407" y="1442216"/>
            <a:ext cx="2095516" cy="2082476"/>
          </a:xfrm>
          <a:custGeom>
            <a:avLst/>
            <a:gdLst>
              <a:gd name="connsiteX0" fmla="*/ 1047758 w 2095516"/>
              <a:gd name="connsiteY0" fmla="*/ 0 h 2082476"/>
              <a:gd name="connsiteX1" fmla="*/ 2095516 w 2095516"/>
              <a:gd name="connsiteY1" fmla="*/ 1047758 h 2082476"/>
              <a:gd name="connsiteX2" fmla="*/ 1258918 w 2095516"/>
              <a:gd name="connsiteY2" fmla="*/ 2074229 h 2082476"/>
              <a:gd name="connsiteX3" fmla="*/ 1204883 w 2095516"/>
              <a:gd name="connsiteY3" fmla="*/ 2082476 h 2082476"/>
              <a:gd name="connsiteX4" fmla="*/ 890634 w 2095516"/>
              <a:gd name="connsiteY4" fmla="*/ 2082476 h 2082476"/>
              <a:gd name="connsiteX5" fmla="*/ 836598 w 2095516"/>
              <a:gd name="connsiteY5" fmla="*/ 2074229 h 2082476"/>
              <a:gd name="connsiteX6" fmla="*/ 0 w 2095516"/>
              <a:gd name="connsiteY6" fmla="*/ 1047758 h 2082476"/>
              <a:gd name="connsiteX7" fmla="*/ 1047758 w 2095516"/>
              <a:gd name="connsiteY7" fmla="*/ 0 h 208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16" h="2082476">
                <a:moveTo>
                  <a:pt x="1047758" y="0"/>
                </a:moveTo>
                <a:cubicBezTo>
                  <a:pt x="1626419" y="0"/>
                  <a:pt x="2095516" y="469097"/>
                  <a:pt x="2095516" y="1047758"/>
                </a:cubicBezTo>
                <a:cubicBezTo>
                  <a:pt x="2095516" y="1554086"/>
                  <a:pt x="1736364" y="1976530"/>
                  <a:pt x="1258918" y="2074229"/>
                </a:cubicBezTo>
                <a:lnTo>
                  <a:pt x="1204883" y="2082476"/>
                </a:lnTo>
                <a:lnTo>
                  <a:pt x="890634" y="2082476"/>
                </a:lnTo>
                <a:lnTo>
                  <a:pt x="836598" y="2074229"/>
                </a:lnTo>
                <a:cubicBezTo>
                  <a:pt x="359153" y="1976530"/>
                  <a:pt x="0" y="1554086"/>
                  <a:pt x="0" y="1047758"/>
                </a:cubicBezTo>
                <a:cubicBezTo>
                  <a:pt x="0" y="469097"/>
                  <a:pt x="469097" y="0"/>
                  <a:pt x="1047758" y="0"/>
                </a:cubicBezTo>
                <a:close/>
              </a:path>
            </a:pathLst>
          </a:custGeom>
        </p:spPr>
      </p:pic>
      <p:pic>
        <p:nvPicPr>
          <p:cNvPr id="23" name="图片 22">
            <a:extLst>
              <a:ext uri="{FF2B5EF4-FFF2-40B4-BE49-F238E27FC236}">
                <a16:creationId xmlns:a16="http://schemas.microsoft.com/office/drawing/2014/main" id="{74CF7047-885F-A02A-8AF2-C57EDE272F19}"/>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855727" y="1447720"/>
            <a:ext cx="2095516" cy="2092704"/>
          </a:xfrm>
          <a:custGeom>
            <a:avLst/>
            <a:gdLst>
              <a:gd name="connsiteX0" fmla="*/ 992071 w 2095516"/>
              <a:gd name="connsiteY0" fmla="*/ 0 h 2092704"/>
              <a:gd name="connsiteX1" fmla="*/ 1103446 w 2095516"/>
              <a:gd name="connsiteY1" fmla="*/ 0 h 2092704"/>
              <a:gd name="connsiteX2" fmla="*/ 1154886 w 2095516"/>
              <a:gd name="connsiteY2" fmla="*/ 2598 h 2092704"/>
              <a:gd name="connsiteX3" fmla="*/ 2095516 w 2095516"/>
              <a:gd name="connsiteY3" fmla="*/ 1044946 h 2092704"/>
              <a:gd name="connsiteX4" fmla="*/ 1047758 w 2095516"/>
              <a:gd name="connsiteY4" fmla="*/ 2092704 h 2092704"/>
              <a:gd name="connsiteX5" fmla="*/ 0 w 2095516"/>
              <a:gd name="connsiteY5" fmla="*/ 1044946 h 2092704"/>
              <a:gd name="connsiteX6" fmla="*/ 940631 w 2095516"/>
              <a:gd name="connsiteY6" fmla="*/ 2598 h 209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16" h="2092704">
                <a:moveTo>
                  <a:pt x="992071" y="0"/>
                </a:moveTo>
                <a:lnTo>
                  <a:pt x="1103446" y="0"/>
                </a:lnTo>
                <a:lnTo>
                  <a:pt x="1154886" y="2598"/>
                </a:lnTo>
                <a:cubicBezTo>
                  <a:pt x="1683224" y="56253"/>
                  <a:pt x="2095516" y="502451"/>
                  <a:pt x="2095516" y="1044946"/>
                </a:cubicBezTo>
                <a:cubicBezTo>
                  <a:pt x="2095516" y="1623607"/>
                  <a:pt x="1626419" y="2092704"/>
                  <a:pt x="1047758" y="2092704"/>
                </a:cubicBezTo>
                <a:cubicBezTo>
                  <a:pt x="469097" y="2092704"/>
                  <a:pt x="0" y="1623607"/>
                  <a:pt x="0" y="1044946"/>
                </a:cubicBezTo>
                <a:cubicBezTo>
                  <a:pt x="0" y="502451"/>
                  <a:pt x="412293" y="56253"/>
                  <a:pt x="940631" y="2598"/>
                </a:cubicBezTo>
                <a:close/>
              </a:path>
            </a:pathLst>
          </a:custGeom>
        </p:spPr>
      </p:pic>
      <p:pic>
        <p:nvPicPr>
          <p:cNvPr id="24" name="图片 23">
            <a:extLst>
              <a:ext uri="{FF2B5EF4-FFF2-40B4-BE49-F238E27FC236}">
                <a16:creationId xmlns:a16="http://schemas.microsoft.com/office/drawing/2014/main" id="{D78C89EB-4ED3-2DF9-6D22-99D1736BD65C}"/>
              </a:ext>
            </a:extLst>
          </p:cNvPr>
          <p:cNvPicPr>
            <a:picLocks noChangeAspect="1"/>
          </p:cNvPicPr>
          <p:nvPr/>
        </p:nvPicPr>
        <p:blipFill>
          <a:blip r:embed="rId3" cstate="print">
            <a:duotone>
              <a:prstClr val="black"/>
              <a:schemeClr val="accent3">
                <a:tint val="45000"/>
                <a:satMod val="400000"/>
              </a:schemeClr>
            </a:duotone>
            <a:alphaModFix amt="50000"/>
            <a:extLst>
              <a:ext uri="{28A0092B-C50C-407E-A947-70E740481C1C}">
                <a14:useLocalDpi xmlns:a14="http://schemas.microsoft.com/office/drawing/2010/main"/>
              </a:ext>
            </a:extLst>
          </a:blip>
          <a:srcRect/>
          <a:stretch>
            <a:fillRect/>
          </a:stretch>
        </p:blipFill>
        <p:spPr>
          <a:xfrm>
            <a:off x="1144407" y="1442216"/>
            <a:ext cx="2095516" cy="2082476"/>
          </a:xfrm>
          <a:custGeom>
            <a:avLst/>
            <a:gdLst>
              <a:gd name="connsiteX0" fmla="*/ 1047758 w 2095516"/>
              <a:gd name="connsiteY0" fmla="*/ 0 h 2082476"/>
              <a:gd name="connsiteX1" fmla="*/ 2095516 w 2095516"/>
              <a:gd name="connsiteY1" fmla="*/ 1047758 h 2082476"/>
              <a:gd name="connsiteX2" fmla="*/ 1258918 w 2095516"/>
              <a:gd name="connsiteY2" fmla="*/ 2074229 h 2082476"/>
              <a:gd name="connsiteX3" fmla="*/ 1204883 w 2095516"/>
              <a:gd name="connsiteY3" fmla="*/ 2082476 h 2082476"/>
              <a:gd name="connsiteX4" fmla="*/ 890634 w 2095516"/>
              <a:gd name="connsiteY4" fmla="*/ 2082476 h 2082476"/>
              <a:gd name="connsiteX5" fmla="*/ 836598 w 2095516"/>
              <a:gd name="connsiteY5" fmla="*/ 2074229 h 2082476"/>
              <a:gd name="connsiteX6" fmla="*/ 0 w 2095516"/>
              <a:gd name="connsiteY6" fmla="*/ 1047758 h 2082476"/>
              <a:gd name="connsiteX7" fmla="*/ 1047758 w 2095516"/>
              <a:gd name="connsiteY7" fmla="*/ 0 h 208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16" h="2082476">
                <a:moveTo>
                  <a:pt x="1047758" y="0"/>
                </a:moveTo>
                <a:cubicBezTo>
                  <a:pt x="1626419" y="0"/>
                  <a:pt x="2095516" y="469097"/>
                  <a:pt x="2095516" y="1047758"/>
                </a:cubicBezTo>
                <a:cubicBezTo>
                  <a:pt x="2095516" y="1554086"/>
                  <a:pt x="1736364" y="1976530"/>
                  <a:pt x="1258918" y="2074229"/>
                </a:cubicBezTo>
                <a:lnTo>
                  <a:pt x="1204883" y="2082476"/>
                </a:lnTo>
                <a:lnTo>
                  <a:pt x="890634" y="2082476"/>
                </a:lnTo>
                <a:lnTo>
                  <a:pt x="836598" y="2074229"/>
                </a:lnTo>
                <a:cubicBezTo>
                  <a:pt x="359153" y="1976530"/>
                  <a:pt x="0" y="1554086"/>
                  <a:pt x="0" y="1047758"/>
                </a:cubicBezTo>
                <a:cubicBezTo>
                  <a:pt x="0" y="469097"/>
                  <a:pt x="469097" y="0"/>
                  <a:pt x="1047758" y="0"/>
                </a:cubicBezTo>
                <a:close/>
              </a:path>
            </a:pathLst>
          </a:custGeom>
        </p:spPr>
      </p:pic>
      <p:pic>
        <p:nvPicPr>
          <p:cNvPr id="25" name="图片 24">
            <a:extLst>
              <a:ext uri="{FF2B5EF4-FFF2-40B4-BE49-F238E27FC236}">
                <a16:creationId xmlns:a16="http://schemas.microsoft.com/office/drawing/2014/main" id="{85108A29-7623-319E-3E0D-41F0681CECB3}"/>
              </a:ext>
            </a:extLst>
          </p:cNvPr>
          <p:cNvPicPr>
            <a:picLocks noChangeAspect="1"/>
          </p:cNvPicPr>
          <p:nvPr/>
        </p:nvPicPr>
        <p:blipFill>
          <a:blip r:embed="rId4" cstate="print">
            <a:duotone>
              <a:prstClr val="black"/>
              <a:schemeClr val="accent3">
                <a:tint val="45000"/>
                <a:satMod val="400000"/>
              </a:schemeClr>
            </a:duotone>
            <a:alphaModFix amt="35000"/>
            <a:extLst>
              <a:ext uri="{28A0092B-C50C-407E-A947-70E740481C1C}">
                <a14:useLocalDpi xmlns:a14="http://schemas.microsoft.com/office/drawing/2010/main"/>
              </a:ext>
            </a:extLst>
          </a:blip>
          <a:srcRect/>
          <a:stretch>
            <a:fillRect/>
          </a:stretch>
        </p:blipFill>
        <p:spPr>
          <a:xfrm>
            <a:off x="4855727" y="1447720"/>
            <a:ext cx="2095516" cy="2092704"/>
          </a:xfrm>
          <a:custGeom>
            <a:avLst/>
            <a:gdLst>
              <a:gd name="connsiteX0" fmla="*/ 992071 w 2095516"/>
              <a:gd name="connsiteY0" fmla="*/ 0 h 2092704"/>
              <a:gd name="connsiteX1" fmla="*/ 1103446 w 2095516"/>
              <a:gd name="connsiteY1" fmla="*/ 0 h 2092704"/>
              <a:gd name="connsiteX2" fmla="*/ 1154886 w 2095516"/>
              <a:gd name="connsiteY2" fmla="*/ 2598 h 2092704"/>
              <a:gd name="connsiteX3" fmla="*/ 2095516 w 2095516"/>
              <a:gd name="connsiteY3" fmla="*/ 1044946 h 2092704"/>
              <a:gd name="connsiteX4" fmla="*/ 1047758 w 2095516"/>
              <a:gd name="connsiteY4" fmla="*/ 2092704 h 2092704"/>
              <a:gd name="connsiteX5" fmla="*/ 0 w 2095516"/>
              <a:gd name="connsiteY5" fmla="*/ 1044946 h 2092704"/>
              <a:gd name="connsiteX6" fmla="*/ 940631 w 2095516"/>
              <a:gd name="connsiteY6" fmla="*/ 2598 h 209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16" h="2092704">
                <a:moveTo>
                  <a:pt x="992071" y="0"/>
                </a:moveTo>
                <a:lnTo>
                  <a:pt x="1103446" y="0"/>
                </a:lnTo>
                <a:lnTo>
                  <a:pt x="1154886" y="2598"/>
                </a:lnTo>
                <a:cubicBezTo>
                  <a:pt x="1683224" y="56253"/>
                  <a:pt x="2095516" y="502451"/>
                  <a:pt x="2095516" y="1044946"/>
                </a:cubicBezTo>
                <a:cubicBezTo>
                  <a:pt x="2095516" y="1623607"/>
                  <a:pt x="1626419" y="2092704"/>
                  <a:pt x="1047758" y="2092704"/>
                </a:cubicBezTo>
                <a:cubicBezTo>
                  <a:pt x="469097" y="2092704"/>
                  <a:pt x="0" y="1623607"/>
                  <a:pt x="0" y="1044946"/>
                </a:cubicBezTo>
                <a:cubicBezTo>
                  <a:pt x="0" y="502451"/>
                  <a:pt x="412293" y="56253"/>
                  <a:pt x="940631" y="2598"/>
                </a:cubicBezTo>
                <a:close/>
              </a:path>
            </a:pathLst>
          </a:custGeom>
        </p:spPr>
      </p:pic>
      <p:pic>
        <p:nvPicPr>
          <p:cNvPr id="26" name="图片 25">
            <a:extLst>
              <a:ext uri="{FF2B5EF4-FFF2-40B4-BE49-F238E27FC236}">
                <a16:creationId xmlns:a16="http://schemas.microsoft.com/office/drawing/2014/main" id="{2518B048-5A32-BBD7-BA7F-E9015E17D54C}"/>
              </a:ext>
            </a:extLst>
          </p:cNvPr>
          <p:cNvPicPr>
            <a:picLocks noChangeAspect="1"/>
          </p:cNvPicPr>
          <p:nvPr/>
        </p:nvPicPr>
        <p:blipFill>
          <a:blip r:embed="rId2" cstate="print">
            <a:duotone>
              <a:prstClr val="black"/>
              <a:schemeClr val="accent3">
                <a:tint val="45000"/>
                <a:satMod val="400000"/>
              </a:schemeClr>
            </a:duotone>
            <a:alphaModFix amt="35000"/>
            <a:extLst>
              <a:ext uri="{28A0092B-C50C-407E-A947-70E740481C1C}">
                <a14:useLocalDpi xmlns:a14="http://schemas.microsoft.com/office/drawing/2010/main"/>
              </a:ext>
            </a:extLst>
          </a:blip>
          <a:srcRect/>
          <a:stretch>
            <a:fillRect/>
          </a:stretch>
        </p:blipFill>
        <p:spPr>
          <a:xfrm>
            <a:off x="8552035" y="1429819"/>
            <a:ext cx="2095516" cy="2095516"/>
          </a:xfrm>
          <a:custGeom>
            <a:avLst/>
            <a:gdLst>
              <a:gd name="connsiteX0" fmla="*/ 1047758 w 2095516"/>
              <a:gd name="connsiteY0" fmla="*/ 0 h 2095516"/>
              <a:gd name="connsiteX1" fmla="*/ 2095516 w 2095516"/>
              <a:gd name="connsiteY1" fmla="*/ 1047758 h 2095516"/>
              <a:gd name="connsiteX2" fmla="*/ 1047758 w 2095516"/>
              <a:gd name="connsiteY2" fmla="*/ 2095516 h 2095516"/>
              <a:gd name="connsiteX3" fmla="*/ 0 w 2095516"/>
              <a:gd name="connsiteY3" fmla="*/ 1047758 h 2095516"/>
              <a:gd name="connsiteX4" fmla="*/ 1047758 w 2095516"/>
              <a:gd name="connsiteY4" fmla="*/ 0 h 209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16" h="2095516">
                <a:moveTo>
                  <a:pt x="1047758" y="0"/>
                </a:moveTo>
                <a:cubicBezTo>
                  <a:pt x="1626419" y="0"/>
                  <a:pt x="2095516" y="469097"/>
                  <a:pt x="2095516" y="1047758"/>
                </a:cubicBezTo>
                <a:cubicBezTo>
                  <a:pt x="2095516" y="1626419"/>
                  <a:pt x="1626419" y="2095516"/>
                  <a:pt x="1047758" y="2095516"/>
                </a:cubicBezTo>
                <a:cubicBezTo>
                  <a:pt x="469097" y="2095516"/>
                  <a:pt x="0" y="1626419"/>
                  <a:pt x="0" y="1047758"/>
                </a:cubicBezTo>
                <a:cubicBezTo>
                  <a:pt x="0" y="469097"/>
                  <a:pt x="469097" y="0"/>
                  <a:pt x="1047758" y="0"/>
                </a:cubicBezTo>
                <a:close/>
              </a:path>
            </a:pathLst>
          </a:custGeom>
        </p:spPr>
      </p:pic>
      <p:sp>
        <p:nvSpPr>
          <p:cNvPr id="27" name="矩形: 圆角 26">
            <a:extLst>
              <a:ext uri="{FF2B5EF4-FFF2-40B4-BE49-F238E27FC236}">
                <a16:creationId xmlns:a16="http://schemas.microsoft.com/office/drawing/2014/main" id="{83EE544E-59A0-2FD7-0A86-857FFF335359}"/>
              </a:ext>
            </a:extLst>
          </p:cNvPr>
          <p:cNvSpPr/>
          <p:nvPr/>
        </p:nvSpPr>
        <p:spPr>
          <a:xfrm>
            <a:off x="1515201" y="4175871"/>
            <a:ext cx="1547812" cy="463424"/>
          </a:xfrm>
          <a:prstGeom prst="roundRect">
            <a:avLst>
              <a:gd name="adj" fmla="val 50000"/>
            </a:avLst>
          </a:prstGeom>
          <a:gradFill>
            <a:gsLst>
              <a:gs pos="100000">
                <a:schemeClr val="accent5"/>
              </a:gs>
              <a:gs pos="12000">
                <a:schemeClr val="accent4"/>
              </a:gs>
            </a:gsLst>
            <a:lin ang="2700000" scaled="0"/>
          </a:gradFill>
          <a:ln>
            <a:gradFill>
              <a:gsLst>
                <a:gs pos="0">
                  <a:schemeClr val="bg1"/>
                </a:gs>
                <a:gs pos="100000">
                  <a:schemeClr val="accent1"/>
                </a:gs>
              </a:gsLst>
              <a:lin ang="2700000" scaled="0"/>
            </a:gradFill>
          </a:ln>
          <a:effectLst>
            <a:outerShdw blurRad="76200" dist="50800" dir="5400000" sx="94000" sy="94000" algn="t" rotWithShape="0">
              <a:schemeClr val="accent4">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683B4BBE-15EC-945D-7F4D-2C4BF5331D5C}"/>
              </a:ext>
            </a:extLst>
          </p:cNvPr>
          <p:cNvSpPr txBox="1"/>
          <p:nvPr/>
        </p:nvSpPr>
        <p:spPr>
          <a:xfrm>
            <a:off x="1539439" y="4182703"/>
            <a:ext cx="1547812" cy="461665"/>
          </a:xfrm>
          <a:prstGeom prst="rect">
            <a:avLst/>
          </a:prstGeom>
          <a:noFill/>
        </p:spPr>
        <p:txBody>
          <a:bodyPr wrap="square">
            <a:noAutofit/>
          </a:bodyPr>
          <a:lstStyle/>
          <a:p>
            <a:pPr algn="ctr"/>
            <a:r>
              <a:rPr lang="zh-CN" altLang="en-US" sz="2400" i="0" dirty="0">
                <a:solidFill>
                  <a:schemeClr val="bg1"/>
                </a:solidFill>
                <a:effectLst/>
                <a:cs typeface="+mn-ea"/>
                <a:sym typeface="+mn-lt"/>
              </a:rPr>
              <a:t>线上健身</a:t>
            </a:r>
            <a:endParaRPr lang="zh-CN" altLang="en-US" sz="2400" dirty="0">
              <a:solidFill>
                <a:schemeClr val="bg1"/>
              </a:solidFill>
              <a:cs typeface="+mn-ea"/>
              <a:sym typeface="+mn-lt"/>
            </a:endParaRPr>
          </a:p>
        </p:txBody>
      </p:sp>
      <p:sp>
        <p:nvSpPr>
          <p:cNvPr id="28" name="文本框 27">
            <a:extLst>
              <a:ext uri="{FF2B5EF4-FFF2-40B4-BE49-F238E27FC236}">
                <a16:creationId xmlns:a16="http://schemas.microsoft.com/office/drawing/2014/main" id="{9E476AA1-98AF-B260-C918-95C1860EC701}"/>
              </a:ext>
            </a:extLst>
          </p:cNvPr>
          <p:cNvSpPr txBox="1"/>
          <p:nvPr/>
        </p:nvSpPr>
        <p:spPr>
          <a:xfrm>
            <a:off x="759377" y="251838"/>
            <a:ext cx="1826141" cy="584775"/>
          </a:xfrm>
          <a:prstGeom prst="rect">
            <a:avLst/>
          </a:prstGeom>
          <a:noFill/>
        </p:spPr>
        <p:txBody>
          <a:bodyPr wrap="none" rtlCol="0">
            <a:noAutofit/>
          </a:bodyPr>
          <a:lstStyle/>
          <a:p>
            <a:r>
              <a:rPr lang="zh-CN" altLang="en-US" sz="3200" dirty="0">
                <a:cs typeface="+mn-ea"/>
                <a:sym typeface="+mn-lt"/>
              </a:rPr>
              <a:t>市场现状</a:t>
            </a:r>
          </a:p>
        </p:txBody>
      </p:sp>
      <p:sp>
        <p:nvSpPr>
          <p:cNvPr id="31" name="文本框 30">
            <a:extLst>
              <a:ext uri="{FF2B5EF4-FFF2-40B4-BE49-F238E27FC236}">
                <a16:creationId xmlns:a16="http://schemas.microsoft.com/office/drawing/2014/main" id="{2617E505-93EC-BC3E-245B-8624E096606F}"/>
              </a:ext>
            </a:extLst>
          </p:cNvPr>
          <p:cNvSpPr txBox="1"/>
          <p:nvPr/>
        </p:nvSpPr>
        <p:spPr>
          <a:xfrm>
            <a:off x="4730755" y="5086171"/>
            <a:ext cx="2422160" cy="1067921"/>
          </a:xfrm>
          <a:prstGeom prst="rect">
            <a:avLst/>
          </a:prstGeom>
          <a:noFill/>
        </p:spPr>
        <p:txBody>
          <a:bodyPr wrap="square">
            <a:noAutofit/>
          </a:bodyPr>
          <a:lstStyle/>
          <a:p>
            <a:pPr>
              <a:lnSpc>
                <a:spcPct val="120000"/>
              </a:lnSpc>
            </a:pPr>
            <a:r>
              <a:rPr lang="zh-CN" altLang="en-US" dirty="0">
                <a:solidFill>
                  <a:schemeClr val="tx1">
                    <a:lumMod val="85000"/>
                    <a:lumOff val="15000"/>
                  </a:schemeClr>
                </a:solidFill>
                <a:cs typeface="+mn-ea"/>
                <a:sym typeface="+mn-lt"/>
              </a:rPr>
              <a:t>线上健身风行，行业发展迅速，投资公司大笔注资。</a:t>
            </a:r>
          </a:p>
        </p:txBody>
      </p:sp>
      <p:sp>
        <p:nvSpPr>
          <p:cNvPr id="32" name="文本框 31">
            <a:extLst>
              <a:ext uri="{FF2B5EF4-FFF2-40B4-BE49-F238E27FC236}">
                <a16:creationId xmlns:a16="http://schemas.microsoft.com/office/drawing/2014/main" id="{433712AA-6B67-9569-783B-65F8F137C933}"/>
              </a:ext>
            </a:extLst>
          </p:cNvPr>
          <p:cNvSpPr txBox="1"/>
          <p:nvPr/>
        </p:nvSpPr>
        <p:spPr>
          <a:xfrm>
            <a:off x="8388713" y="5127641"/>
            <a:ext cx="2422160" cy="1067921"/>
          </a:xfrm>
          <a:prstGeom prst="rect">
            <a:avLst/>
          </a:prstGeom>
          <a:noFill/>
        </p:spPr>
        <p:txBody>
          <a:bodyPr wrap="square">
            <a:noAutofit/>
          </a:bodyPr>
          <a:lstStyle/>
          <a:p>
            <a:pPr>
              <a:lnSpc>
                <a:spcPct val="120000"/>
              </a:lnSpc>
            </a:pPr>
            <a:r>
              <a:rPr lang="zh-CN" altLang="en-US" dirty="0">
                <a:solidFill>
                  <a:schemeClr val="tx1">
                    <a:lumMod val="85000"/>
                    <a:lumOff val="15000"/>
                  </a:schemeClr>
                </a:solidFill>
                <a:cs typeface="+mn-ea"/>
                <a:sym typeface="+mn-lt"/>
              </a:rPr>
              <a:t>线上健身风行，行业发展迅速，投资公司大笔注资。</a:t>
            </a:r>
          </a:p>
        </p:txBody>
      </p:sp>
    </p:spTree>
    <p:extLst>
      <p:ext uri="{BB962C8B-B14F-4D97-AF65-F5344CB8AC3E}">
        <p14:creationId xmlns:p14="http://schemas.microsoft.com/office/powerpoint/2010/main" val="4133550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lumMod val="40000"/>
                <a:lumOff val="60000"/>
              </a:schemeClr>
            </a:gs>
            <a:gs pos="46000">
              <a:schemeClr val="bg1"/>
            </a:gs>
          </a:gsLst>
          <a:lin ang="5400000" scaled="1"/>
        </a:gra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497B75F6-A146-9F52-9E4F-43675659FC24}"/>
              </a:ext>
            </a:extLst>
          </p:cNvPr>
          <p:cNvSpPr/>
          <p:nvPr/>
        </p:nvSpPr>
        <p:spPr>
          <a:xfrm>
            <a:off x="5787975" y="1331659"/>
            <a:ext cx="5621337" cy="4337558"/>
          </a:xfrm>
          <a:prstGeom prst="roundRect">
            <a:avLst>
              <a:gd name="adj" fmla="val 32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7">
            <a:extLst>
              <a:ext uri="{FF2B5EF4-FFF2-40B4-BE49-F238E27FC236}">
                <a16:creationId xmlns:a16="http://schemas.microsoft.com/office/drawing/2014/main" id="{86763A5D-CB95-7F9C-1EED-895DFEE42A1B}"/>
              </a:ext>
            </a:extLst>
          </p:cNvPr>
          <p:cNvSpPr/>
          <p:nvPr/>
        </p:nvSpPr>
        <p:spPr>
          <a:xfrm>
            <a:off x="3526173" y="361936"/>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a:extLst>
              <a:ext uri="{FF2B5EF4-FFF2-40B4-BE49-F238E27FC236}">
                <a16:creationId xmlns:a16="http://schemas.microsoft.com/office/drawing/2014/main" id="{6C90A9F4-F6A4-524C-7EBA-571489FAFCC4}"/>
              </a:ext>
            </a:extLst>
          </p:cNvPr>
          <p:cNvSpPr/>
          <p:nvPr/>
        </p:nvSpPr>
        <p:spPr>
          <a:xfrm>
            <a:off x="3569661" y="406985"/>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10" name="图表 9">
            <a:extLst>
              <a:ext uri="{FF2B5EF4-FFF2-40B4-BE49-F238E27FC236}">
                <a16:creationId xmlns:a16="http://schemas.microsoft.com/office/drawing/2014/main" id="{B9546AFD-C3CD-F1F2-EE52-1C1D4E6279D3}"/>
              </a:ext>
            </a:extLst>
          </p:cNvPr>
          <p:cNvGraphicFramePr/>
          <p:nvPr>
            <p:extLst>
              <p:ext uri="{D42A27DB-BD31-4B8C-83A1-F6EECF244321}">
                <p14:modId xmlns:p14="http://schemas.microsoft.com/office/powerpoint/2010/main" val="3872682043"/>
              </p:ext>
            </p:extLst>
          </p:nvPr>
        </p:nvGraphicFramePr>
        <p:xfrm>
          <a:off x="5787975" y="1704003"/>
          <a:ext cx="5565076" cy="3849712"/>
        </p:xfrm>
        <a:graphic>
          <a:graphicData uri="http://schemas.openxmlformats.org/drawingml/2006/chart">
            <c:chart xmlns:c="http://schemas.openxmlformats.org/drawingml/2006/chart" xmlns:r="http://schemas.openxmlformats.org/officeDocument/2006/relationships" r:id="rId2"/>
          </a:graphicData>
        </a:graphic>
      </p:graphicFrame>
      <p:sp>
        <p:nvSpPr>
          <p:cNvPr id="11" name="文本框 10">
            <a:extLst>
              <a:ext uri="{FF2B5EF4-FFF2-40B4-BE49-F238E27FC236}">
                <a16:creationId xmlns:a16="http://schemas.microsoft.com/office/drawing/2014/main" id="{B65EF1EE-88D7-5571-7C94-DDE6BE08B055}"/>
              </a:ext>
            </a:extLst>
          </p:cNvPr>
          <p:cNvSpPr txBox="1"/>
          <p:nvPr/>
        </p:nvSpPr>
        <p:spPr>
          <a:xfrm>
            <a:off x="10214131" y="1545104"/>
            <a:ext cx="1346200" cy="307777"/>
          </a:xfrm>
          <a:prstGeom prst="rect">
            <a:avLst/>
          </a:prstGeom>
          <a:noFill/>
        </p:spPr>
        <p:txBody>
          <a:bodyPr wrap="square" rtlCol="0">
            <a:spAutoFit/>
          </a:bodyPr>
          <a:lstStyle/>
          <a:p>
            <a:r>
              <a:rPr lang="zh-CN" altLang="en-US" sz="1400" dirty="0">
                <a:cs typeface="+mn-ea"/>
                <a:sym typeface="+mn-lt"/>
              </a:rPr>
              <a:t>单位：万</a:t>
            </a:r>
          </a:p>
        </p:txBody>
      </p:sp>
      <p:sp>
        <p:nvSpPr>
          <p:cNvPr id="12" name="文本框 11">
            <a:extLst>
              <a:ext uri="{FF2B5EF4-FFF2-40B4-BE49-F238E27FC236}">
                <a16:creationId xmlns:a16="http://schemas.microsoft.com/office/drawing/2014/main" id="{01A7ACBE-C7F8-E8AC-3A5C-01A1FEDC7A8B}"/>
              </a:ext>
            </a:extLst>
          </p:cNvPr>
          <p:cNvSpPr txBox="1"/>
          <p:nvPr/>
        </p:nvSpPr>
        <p:spPr>
          <a:xfrm>
            <a:off x="766763" y="361936"/>
            <a:ext cx="3057247" cy="584775"/>
          </a:xfrm>
          <a:prstGeom prst="rect">
            <a:avLst/>
          </a:prstGeom>
          <a:noFill/>
        </p:spPr>
        <p:txBody>
          <a:bodyPr wrap="none" rtlCol="0">
            <a:noAutofit/>
          </a:bodyPr>
          <a:lstStyle/>
          <a:p>
            <a:r>
              <a:rPr lang="zh-CN" altLang="en-US" sz="3200" dirty="0">
                <a:cs typeface="+mn-ea"/>
                <a:sym typeface="+mn-lt"/>
              </a:rPr>
              <a:t>互联网运动健身</a:t>
            </a:r>
          </a:p>
        </p:txBody>
      </p:sp>
      <p:sp>
        <p:nvSpPr>
          <p:cNvPr id="13" name="文本框 12">
            <a:extLst>
              <a:ext uri="{FF2B5EF4-FFF2-40B4-BE49-F238E27FC236}">
                <a16:creationId xmlns:a16="http://schemas.microsoft.com/office/drawing/2014/main" id="{DCE3807D-8CD3-550A-65BB-5DE0C1889585}"/>
              </a:ext>
            </a:extLst>
          </p:cNvPr>
          <p:cNvSpPr txBox="1"/>
          <p:nvPr/>
        </p:nvSpPr>
        <p:spPr>
          <a:xfrm>
            <a:off x="833751" y="2218339"/>
            <a:ext cx="3761675" cy="1224759"/>
          </a:xfrm>
          <a:prstGeom prst="rect">
            <a:avLst/>
          </a:prstGeom>
          <a:noFill/>
        </p:spPr>
        <p:txBody>
          <a:bodyPr wrap="square" rtlCol="0">
            <a:noAutofit/>
          </a:bodyPr>
          <a:lstStyle/>
          <a:p>
            <a:pPr>
              <a:lnSpc>
                <a:spcPct val="125000"/>
              </a:lnSpc>
            </a:pPr>
            <a:r>
              <a:rPr lang="zh-CN" altLang="en-US" sz="2000" dirty="0">
                <a:solidFill>
                  <a:prstClr val="black"/>
                </a:solidFill>
                <a:cs typeface="+mn-ea"/>
                <a:sym typeface="+mn-lt"/>
              </a:rPr>
              <a:t>互联网健身发展迅猛</a:t>
            </a:r>
            <a:r>
              <a:rPr kumimoji="0" lang="zh-CN" altLang="en-US" sz="2000" b="0" i="0" u="none" strike="noStrike" kern="1200" cap="none" spc="0" normalizeH="0" baseline="0" noProof="0" dirty="0">
                <a:ln>
                  <a:noFill/>
                </a:ln>
                <a:solidFill>
                  <a:prstClr val="black"/>
                </a:solidFill>
                <a:effectLst/>
                <a:uLnTx/>
                <a:uFillTx/>
                <a:cs typeface="+mn-ea"/>
                <a:sym typeface="+mn-lt"/>
              </a:rPr>
              <a:t>，运动健身月活用户超五千万，运动健身用户线上化趋势持续加强。</a:t>
            </a:r>
            <a:endParaRPr lang="zh-CN" altLang="en-US" sz="2000" dirty="0">
              <a:cs typeface="+mn-ea"/>
              <a:sym typeface="+mn-lt"/>
            </a:endParaRPr>
          </a:p>
        </p:txBody>
      </p:sp>
      <p:sp>
        <p:nvSpPr>
          <p:cNvPr id="14" name="矩形: 圆角 13">
            <a:extLst>
              <a:ext uri="{FF2B5EF4-FFF2-40B4-BE49-F238E27FC236}">
                <a16:creationId xmlns:a16="http://schemas.microsoft.com/office/drawing/2014/main" id="{6AD2A8B2-351E-4C60-DAA7-B93E40ABA0AE}"/>
              </a:ext>
            </a:extLst>
          </p:cNvPr>
          <p:cNvSpPr/>
          <p:nvPr/>
        </p:nvSpPr>
        <p:spPr>
          <a:xfrm>
            <a:off x="7238329" y="1061205"/>
            <a:ext cx="2626346" cy="456625"/>
          </a:xfrm>
          <a:prstGeom prst="roundRect">
            <a:avLst>
              <a:gd name="adj" fmla="val 4776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id="{03ECC212-0C33-F614-E09F-CD11E89FC2F6}"/>
              </a:ext>
            </a:extLst>
          </p:cNvPr>
          <p:cNvSpPr txBox="1"/>
          <p:nvPr/>
        </p:nvSpPr>
        <p:spPr>
          <a:xfrm>
            <a:off x="833751" y="3721217"/>
            <a:ext cx="3761675" cy="1224759"/>
          </a:xfrm>
          <a:prstGeom prst="rect">
            <a:avLst/>
          </a:prstGeom>
          <a:noFill/>
        </p:spPr>
        <p:txBody>
          <a:bodyPr wrap="square" rtlCol="0">
            <a:noAutofit/>
          </a:bodyPr>
          <a:lstStyle/>
          <a:p>
            <a:pPr>
              <a:lnSpc>
                <a:spcPct val="125000"/>
              </a:lnSpc>
            </a:pPr>
            <a:r>
              <a:rPr lang="zh-CN" altLang="en-US" sz="2000" dirty="0">
                <a:solidFill>
                  <a:prstClr val="black"/>
                </a:solidFill>
                <a:cs typeface="+mn-ea"/>
                <a:sym typeface="+mn-lt"/>
              </a:rPr>
              <a:t>互联网健身发展迅猛</a:t>
            </a:r>
            <a:r>
              <a:rPr kumimoji="0" lang="zh-CN" altLang="en-US" sz="2000" b="0" i="0" u="none" strike="noStrike" kern="1200" cap="none" spc="0" normalizeH="0" baseline="0" noProof="0" dirty="0">
                <a:ln>
                  <a:noFill/>
                </a:ln>
                <a:solidFill>
                  <a:prstClr val="black"/>
                </a:solidFill>
                <a:effectLst/>
                <a:uLnTx/>
                <a:uFillTx/>
                <a:cs typeface="+mn-ea"/>
                <a:sym typeface="+mn-lt"/>
              </a:rPr>
              <a:t>，运动健身月活用户超五千万，运动健身用户线上化趋势持续加强。</a:t>
            </a:r>
            <a:endParaRPr lang="zh-CN" altLang="en-US" sz="2000" dirty="0">
              <a:cs typeface="+mn-ea"/>
              <a:sym typeface="+mn-lt"/>
            </a:endParaRPr>
          </a:p>
        </p:txBody>
      </p:sp>
      <p:sp>
        <p:nvSpPr>
          <p:cNvPr id="16" name="文本框 15">
            <a:extLst>
              <a:ext uri="{FF2B5EF4-FFF2-40B4-BE49-F238E27FC236}">
                <a16:creationId xmlns:a16="http://schemas.microsoft.com/office/drawing/2014/main" id="{9013827E-9E69-23A5-4328-F14D1C3200BF}"/>
              </a:ext>
            </a:extLst>
          </p:cNvPr>
          <p:cNvSpPr txBox="1"/>
          <p:nvPr/>
        </p:nvSpPr>
        <p:spPr>
          <a:xfrm>
            <a:off x="7238329" y="1044514"/>
            <a:ext cx="2560636" cy="455317"/>
          </a:xfrm>
          <a:prstGeom prst="rect">
            <a:avLst/>
          </a:prstGeom>
          <a:noFill/>
        </p:spPr>
        <p:txBody>
          <a:bodyPr wrap="square" rtlCol="0">
            <a:noAutofit/>
          </a:bodyPr>
          <a:lstStyle/>
          <a:p>
            <a:pPr>
              <a:lnSpc>
                <a:spcPct val="125000"/>
              </a:lnSpc>
            </a:pPr>
            <a:r>
              <a:rPr lang="zh-CN" altLang="en-US" sz="2000" dirty="0">
                <a:solidFill>
                  <a:schemeClr val="bg1"/>
                </a:solidFill>
                <a:cs typeface="+mn-ea"/>
                <a:sym typeface="+mn-lt"/>
              </a:rPr>
              <a:t>互联网运动健身人数</a:t>
            </a:r>
          </a:p>
        </p:txBody>
      </p:sp>
    </p:spTree>
    <p:extLst>
      <p:ext uri="{BB962C8B-B14F-4D97-AF65-F5344CB8AC3E}">
        <p14:creationId xmlns:p14="http://schemas.microsoft.com/office/powerpoint/2010/main" val="268143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椭圆 45">
            <a:extLst>
              <a:ext uri="{FF2B5EF4-FFF2-40B4-BE49-F238E27FC236}">
                <a16:creationId xmlns:a16="http://schemas.microsoft.com/office/drawing/2014/main" id="{7BCD669A-55A7-D7E8-BAB4-267D1FA6BE4D}"/>
              </a:ext>
            </a:extLst>
          </p:cNvPr>
          <p:cNvSpPr/>
          <p:nvPr/>
        </p:nvSpPr>
        <p:spPr>
          <a:xfrm>
            <a:off x="3867543" y="267426"/>
            <a:ext cx="182021" cy="1820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椭圆 46">
            <a:extLst>
              <a:ext uri="{FF2B5EF4-FFF2-40B4-BE49-F238E27FC236}">
                <a16:creationId xmlns:a16="http://schemas.microsoft.com/office/drawing/2014/main" id="{051FC236-7991-0EA0-B172-7C064C61B19F}"/>
              </a:ext>
            </a:extLst>
          </p:cNvPr>
          <p:cNvSpPr/>
          <p:nvPr/>
        </p:nvSpPr>
        <p:spPr>
          <a:xfrm>
            <a:off x="3911031" y="312475"/>
            <a:ext cx="182021" cy="182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5" name="图片 44">
            <a:extLst>
              <a:ext uri="{FF2B5EF4-FFF2-40B4-BE49-F238E27FC236}">
                <a16:creationId xmlns:a16="http://schemas.microsoft.com/office/drawing/2014/main" id="{6BC8A3D7-9F6C-B7CC-9CA9-9A8538AA5D79}"/>
              </a:ext>
            </a:extLst>
          </p:cNvPr>
          <p:cNvPicPr>
            <a:picLocks noChangeAspect="1"/>
          </p:cNvPicPr>
          <p:nvPr/>
        </p:nvPicPr>
        <p:blipFill rotWithShape="1">
          <a:blip r:embed="rId2" cstate="print">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0" y="953647"/>
            <a:ext cx="12240703" cy="5626186"/>
          </a:xfrm>
          <a:custGeom>
            <a:avLst/>
            <a:gdLst>
              <a:gd name="connsiteX0" fmla="*/ 0 w 12157623"/>
              <a:gd name="connsiteY0" fmla="*/ 0 h 5588000"/>
              <a:gd name="connsiteX1" fmla="*/ 12157623 w 12157623"/>
              <a:gd name="connsiteY1" fmla="*/ 0 h 5588000"/>
              <a:gd name="connsiteX2" fmla="*/ 12157623 w 12157623"/>
              <a:gd name="connsiteY2" fmla="*/ 5588000 h 5588000"/>
              <a:gd name="connsiteX3" fmla="*/ 0 w 12157623"/>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12157623" h="5588000">
                <a:moveTo>
                  <a:pt x="0" y="0"/>
                </a:moveTo>
                <a:lnTo>
                  <a:pt x="12157623" y="0"/>
                </a:lnTo>
                <a:lnTo>
                  <a:pt x="12157623" y="5588000"/>
                </a:lnTo>
                <a:lnTo>
                  <a:pt x="0" y="5588000"/>
                </a:lnTo>
                <a:close/>
              </a:path>
            </a:pathLst>
          </a:custGeom>
        </p:spPr>
      </p:pic>
      <p:sp>
        <p:nvSpPr>
          <p:cNvPr id="7" name="文本框 6">
            <a:extLst>
              <a:ext uri="{FF2B5EF4-FFF2-40B4-BE49-F238E27FC236}">
                <a16:creationId xmlns:a16="http://schemas.microsoft.com/office/drawing/2014/main" id="{64739B86-9785-F312-45AC-AC73862960AF}"/>
              </a:ext>
            </a:extLst>
          </p:cNvPr>
          <p:cNvSpPr txBox="1"/>
          <p:nvPr/>
        </p:nvSpPr>
        <p:spPr>
          <a:xfrm>
            <a:off x="695325" y="235765"/>
            <a:ext cx="3467616" cy="584775"/>
          </a:xfrm>
          <a:prstGeom prst="rect">
            <a:avLst/>
          </a:prstGeom>
          <a:noFill/>
        </p:spPr>
        <p:txBody>
          <a:bodyPr wrap="none" rtlCol="0">
            <a:noAutofit/>
          </a:bodyPr>
          <a:lstStyle/>
          <a:p>
            <a:r>
              <a:rPr lang="zh-CN" altLang="en-US" sz="3200" dirty="0">
                <a:cs typeface="+mn-ea"/>
                <a:sym typeface="+mn-lt"/>
              </a:rPr>
              <a:t>运动健身特征显著</a:t>
            </a:r>
          </a:p>
        </p:txBody>
      </p:sp>
      <p:sp>
        <p:nvSpPr>
          <p:cNvPr id="8" name="矩形 7">
            <a:extLst>
              <a:ext uri="{FF2B5EF4-FFF2-40B4-BE49-F238E27FC236}">
                <a16:creationId xmlns:a16="http://schemas.microsoft.com/office/drawing/2014/main" id="{0FCC7446-C765-3D77-FD56-DE05A307E2F4}"/>
              </a:ext>
            </a:extLst>
          </p:cNvPr>
          <p:cNvSpPr/>
          <p:nvPr/>
        </p:nvSpPr>
        <p:spPr>
          <a:xfrm>
            <a:off x="695325" y="1370848"/>
            <a:ext cx="10801350" cy="2260606"/>
          </a:xfrm>
          <a:prstGeom prst="rect">
            <a:avLst/>
          </a:prstGeom>
          <a:gradFill>
            <a:gsLst>
              <a:gs pos="80000">
                <a:schemeClr val="accent4">
                  <a:lumMod val="60000"/>
                  <a:lumOff val="40000"/>
                  <a:alpha val="20000"/>
                </a:schemeClr>
              </a:gs>
              <a:gs pos="0">
                <a:schemeClr val="accent4">
                  <a:lumMod val="60000"/>
                  <a:lumOff val="40000"/>
                </a:schemeClr>
              </a:gs>
              <a:gs pos="100000">
                <a:schemeClr val="accent4">
                  <a:lumMod val="60000"/>
                  <a:lumOff val="40000"/>
                </a:schemeClr>
              </a:gs>
              <a:gs pos="20000">
                <a:schemeClr val="accent4">
                  <a:lumMod val="60000"/>
                  <a:lumOff val="40000"/>
                  <a:alpha val="20000"/>
                </a:schemeClr>
              </a:gs>
              <a:gs pos="50000">
                <a:schemeClr val="accent4">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 name="矩形: 圆角 8">
            <a:extLst>
              <a:ext uri="{FF2B5EF4-FFF2-40B4-BE49-F238E27FC236}">
                <a16:creationId xmlns:a16="http://schemas.microsoft.com/office/drawing/2014/main" id="{4025E07C-4930-9F2A-CBE0-5244E3B3756E}"/>
              </a:ext>
            </a:extLst>
          </p:cNvPr>
          <p:cNvSpPr/>
          <p:nvPr/>
        </p:nvSpPr>
        <p:spPr>
          <a:xfrm>
            <a:off x="3893676" y="1473419"/>
            <a:ext cx="4404648" cy="4404648"/>
          </a:xfrm>
          <a:prstGeom prst="roundRect">
            <a:avLst>
              <a:gd name="adj" fmla="val 50000"/>
            </a:avLst>
          </a:prstGeom>
          <a:gradFill flip="none" rotWithShape="1">
            <a:gsLst>
              <a:gs pos="100000">
                <a:schemeClr val="bg1">
                  <a:alpha val="95000"/>
                </a:schemeClr>
              </a:gs>
              <a:gs pos="0">
                <a:schemeClr val="accent4">
                  <a:lumMod val="60000"/>
                  <a:lumOff val="40000"/>
                </a:schemeClr>
              </a:gs>
            </a:gsLst>
            <a:lin ang="2700000" scaled="0"/>
            <a:tileRect/>
          </a:gradFill>
          <a:ln w="22225" cap="flat" cmpd="sng" algn="ctr">
            <a:solidFill>
              <a:schemeClr val="bg1"/>
            </a:solidFill>
            <a:prstDash val="solid"/>
            <a:miter lim="800000"/>
          </a:ln>
          <a:effectLst>
            <a:outerShdw blurRad="304800" dist="1016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 name="矩形: 圆角 9">
            <a:extLst>
              <a:ext uri="{FF2B5EF4-FFF2-40B4-BE49-F238E27FC236}">
                <a16:creationId xmlns:a16="http://schemas.microsoft.com/office/drawing/2014/main" id="{583FB9ED-4B4C-3CBB-EC60-239FB8169BBA}"/>
              </a:ext>
            </a:extLst>
          </p:cNvPr>
          <p:cNvSpPr/>
          <p:nvPr/>
        </p:nvSpPr>
        <p:spPr>
          <a:xfrm>
            <a:off x="4398787" y="1978530"/>
            <a:ext cx="3394426" cy="3394426"/>
          </a:xfrm>
          <a:prstGeom prst="roundRect">
            <a:avLst>
              <a:gd name="adj" fmla="val 50000"/>
            </a:avLst>
          </a:prstGeom>
          <a:gradFill flip="none" rotWithShape="1">
            <a:gsLst>
              <a:gs pos="100000">
                <a:schemeClr val="accent4">
                  <a:lumMod val="50000"/>
                </a:schemeClr>
              </a:gs>
              <a:gs pos="79000">
                <a:schemeClr val="accent4">
                  <a:lumMod val="75000"/>
                </a:schemeClr>
              </a:gs>
              <a:gs pos="18000">
                <a:schemeClr val="accent4">
                  <a:lumMod val="60000"/>
                  <a:lumOff val="40000"/>
                </a:schemeClr>
              </a:gs>
            </a:gsLst>
            <a:path path="circle">
              <a:fillToRect r="100000" b="100000"/>
            </a:path>
            <a:tileRect l="-100000" t="-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1" name="组合 10">
            <a:extLst>
              <a:ext uri="{FF2B5EF4-FFF2-40B4-BE49-F238E27FC236}">
                <a16:creationId xmlns:a16="http://schemas.microsoft.com/office/drawing/2014/main" id="{5D17064B-DEA6-5151-26EC-4B7A5337C7FA}"/>
              </a:ext>
            </a:extLst>
          </p:cNvPr>
          <p:cNvGrpSpPr/>
          <p:nvPr/>
        </p:nvGrpSpPr>
        <p:grpSpPr>
          <a:xfrm rot="1454048">
            <a:off x="4199092" y="1778835"/>
            <a:ext cx="3793816" cy="3793816"/>
            <a:chOff x="4081243" y="1660986"/>
            <a:chExt cx="4029514" cy="4029514"/>
          </a:xfrm>
        </p:grpSpPr>
        <p:sp>
          <p:nvSpPr>
            <p:cNvPr id="12" name="弧形 11">
              <a:extLst>
                <a:ext uri="{FF2B5EF4-FFF2-40B4-BE49-F238E27FC236}">
                  <a16:creationId xmlns:a16="http://schemas.microsoft.com/office/drawing/2014/main" id="{ECB1B2BF-EC11-61FB-DD77-93C701A9B98B}"/>
                </a:ext>
              </a:extLst>
            </p:cNvPr>
            <p:cNvSpPr/>
            <p:nvPr/>
          </p:nvSpPr>
          <p:spPr>
            <a:xfrm>
              <a:off x="4081243" y="1660986"/>
              <a:ext cx="4029514" cy="4029514"/>
            </a:xfrm>
            <a:prstGeom prst="arc">
              <a:avLst>
                <a:gd name="adj1" fmla="val 13144460"/>
                <a:gd name="adj2" fmla="val 180756"/>
              </a:avLst>
            </a:prstGeom>
            <a:ln w="38100" cap="rnd">
              <a:gradFill>
                <a:gsLst>
                  <a:gs pos="0">
                    <a:schemeClr val="accent4">
                      <a:lumMod val="60000"/>
                      <a:lumOff val="40000"/>
                    </a:schemeClr>
                  </a:gs>
                  <a:gs pos="83000">
                    <a:schemeClr val="accent4">
                      <a:lumMod val="50000"/>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sp>
          <p:nvSpPr>
            <p:cNvPr id="13" name="弧形 12">
              <a:extLst>
                <a:ext uri="{FF2B5EF4-FFF2-40B4-BE49-F238E27FC236}">
                  <a16:creationId xmlns:a16="http://schemas.microsoft.com/office/drawing/2014/main" id="{10163B29-84C8-AF2E-CE29-381FCB58157C}"/>
                </a:ext>
              </a:extLst>
            </p:cNvPr>
            <p:cNvSpPr/>
            <p:nvPr/>
          </p:nvSpPr>
          <p:spPr>
            <a:xfrm flipH="1" flipV="1">
              <a:off x="4081243" y="1660986"/>
              <a:ext cx="4029514" cy="4029514"/>
            </a:xfrm>
            <a:prstGeom prst="arc">
              <a:avLst>
                <a:gd name="adj1" fmla="val 13104961"/>
                <a:gd name="adj2" fmla="val 180756"/>
              </a:avLst>
            </a:prstGeom>
            <a:ln w="38100" cap="rnd">
              <a:gradFill>
                <a:gsLst>
                  <a:gs pos="0">
                    <a:schemeClr val="accent4">
                      <a:lumMod val="60000"/>
                      <a:lumOff val="40000"/>
                    </a:schemeClr>
                  </a:gs>
                  <a:gs pos="83000">
                    <a:schemeClr val="accent4">
                      <a:lumMod val="50000"/>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grpSp>
      <p:sp>
        <p:nvSpPr>
          <p:cNvPr id="14" name="弧形 13">
            <a:extLst>
              <a:ext uri="{FF2B5EF4-FFF2-40B4-BE49-F238E27FC236}">
                <a16:creationId xmlns:a16="http://schemas.microsoft.com/office/drawing/2014/main" id="{1EDC6E8B-D172-08AF-093A-BE0B1867B8FC}"/>
              </a:ext>
            </a:extLst>
          </p:cNvPr>
          <p:cNvSpPr/>
          <p:nvPr/>
        </p:nvSpPr>
        <p:spPr>
          <a:xfrm>
            <a:off x="3734283" y="1314026"/>
            <a:ext cx="4723434" cy="4723434"/>
          </a:xfrm>
          <a:prstGeom prst="arc">
            <a:avLst>
              <a:gd name="adj1" fmla="val 12221532"/>
              <a:gd name="adj2" fmla="val 20169444"/>
            </a:avLst>
          </a:prstGeom>
          <a:noFill/>
          <a:ln w="19050" cap="flat">
            <a:solidFill>
              <a:schemeClr val="accent4">
                <a:lumMod val="75000"/>
                <a:alpha val="14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grpSp>
        <p:nvGrpSpPr>
          <p:cNvPr id="15" name="组合 14">
            <a:extLst>
              <a:ext uri="{FF2B5EF4-FFF2-40B4-BE49-F238E27FC236}">
                <a16:creationId xmlns:a16="http://schemas.microsoft.com/office/drawing/2014/main" id="{D9CD3AEA-C617-B899-74C8-941E8E649112}"/>
              </a:ext>
            </a:extLst>
          </p:cNvPr>
          <p:cNvGrpSpPr/>
          <p:nvPr/>
        </p:nvGrpSpPr>
        <p:grpSpPr>
          <a:xfrm>
            <a:off x="952691" y="1649674"/>
            <a:ext cx="2797882" cy="1701929"/>
            <a:chOff x="8468858" y="1681864"/>
            <a:chExt cx="2797882" cy="1701929"/>
          </a:xfrm>
        </p:grpSpPr>
        <p:sp>
          <p:nvSpPr>
            <p:cNvPr id="16" name="文本框 15">
              <a:extLst>
                <a:ext uri="{FF2B5EF4-FFF2-40B4-BE49-F238E27FC236}">
                  <a16:creationId xmlns:a16="http://schemas.microsoft.com/office/drawing/2014/main" id="{7DABABC0-A17C-BFC7-B2EE-2D27EB21AF5D}"/>
                </a:ext>
              </a:extLst>
            </p:cNvPr>
            <p:cNvSpPr txBox="1"/>
            <p:nvPr/>
          </p:nvSpPr>
          <p:spPr>
            <a:xfrm>
              <a:off x="8468858" y="1681864"/>
              <a:ext cx="1028197" cy="707886"/>
            </a:xfrm>
            <a:prstGeom prst="rect">
              <a:avLst/>
            </a:prstGeom>
            <a:noFill/>
          </p:spPr>
          <p:txBody>
            <a:bodyPr wrap="square">
              <a:noAutofit/>
            </a:bodyPr>
            <a:lstStyle>
              <a:defPPr>
                <a:defRPr lang="zh-CN"/>
              </a:defPPr>
              <a:lvl1pPr>
                <a:defRPr sz="2800">
                  <a:gradFill>
                    <a:gsLst>
                      <a:gs pos="78000">
                        <a:schemeClr val="accent1">
                          <a:lumMod val="50000"/>
                        </a:schemeClr>
                      </a:gs>
                      <a:gs pos="0">
                        <a:schemeClr val="accent1"/>
                      </a:gs>
                    </a:gsLst>
                    <a:path path="circle">
                      <a:fillToRect r="100000" b="100000"/>
                    </a:path>
                  </a:gradFill>
                  <a:latin typeface="+mj-ea"/>
                  <a:ea typeface="+mj-ea"/>
                </a:defRPr>
              </a:lvl1pPr>
            </a:lstStyle>
            <a:p>
              <a:r>
                <a:rPr lang="en-US" altLang="zh-CN" sz="4000" dirty="0">
                  <a:gradFill>
                    <a:gsLst>
                      <a:gs pos="78000">
                        <a:schemeClr val="accent4">
                          <a:lumMod val="75000"/>
                        </a:schemeClr>
                      </a:gs>
                      <a:gs pos="0">
                        <a:schemeClr val="accent4">
                          <a:lumMod val="60000"/>
                          <a:lumOff val="40000"/>
                        </a:schemeClr>
                      </a:gs>
                    </a:gsLst>
                    <a:path path="circle">
                      <a:fillToRect r="100000" b="100000"/>
                    </a:path>
                  </a:gradFill>
                  <a:latin typeface="+mn-lt"/>
                  <a:ea typeface="+mn-ea"/>
                  <a:cs typeface="+mn-ea"/>
                  <a:sym typeface="+mn-lt"/>
                </a:rPr>
                <a:t>01</a:t>
              </a:r>
              <a:endParaRPr lang="zh-CN" altLang="en-US" sz="4000" dirty="0">
                <a:gradFill>
                  <a:gsLst>
                    <a:gs pos="78000">
                      <a:schemeClr val="accent4">
                        <a:lumMod val="75000"/>
                      </a:schemeClr>
                    </a:gs>
                    <a:gs pos="0">
                      <a:schemeClr val="accent4">
                        <a:lumMod val="60000"/>
                        <a:lumOff val="40000"/>
                      </a:schemeClr>
                    </a:gs>
                  </a:gsLst>
                  <a:path path="circle">
                    <a:fillToRect r="100000" b="100000"/>
                  </a:path>
                </a:gradFill>
                <a:latin typeface="+mn-lt"/>
                <a:ea typeface="+mn-ea"/>
                <a:cs typeface="+mn-ea"/>
                <a:sym typeface="+mn-lt"/>
              </a:endParaRPr>
            </a:p>
          </p:txBody>
        </p:sp>
        <p:sp>
          <p:nvSpPr>
            <p:cNvPr id="17" name="文本框 16">
              <a:extLst>
                <a:ext uri="{FF2B5EF4-FFF2-40B4-BE49-F238E27FC236}">
                  <a16:creationId xmlns:a16="http://schemas.microsoft.com/office/drawing/2014/main" id="{401E675B-E7AA-DAF7-D782-FF2C68C2A7A2}"/>
                </a:ext>
              </a:extLst>
            </p:cNvPr>
            <p:cNvSpPr txBox="1"/>
            <p:nvPr/>
          </p:nvSpPr>
          <p:spPr>
            <a:xfrm>
              <a:off x="8468858" y="2270860"/>
              <a:ext cx="2797882" cy="406650"/>
            </a:xfrm>
            <a:prstGeom prst="rect">
              <a:avLst/>
            </a:prstGeom>
            <a:noFill/>
          </p:spPr>
          <p:txBody>
            <a:bodyPr wrap="square">
              <a:noAutofit/>
            </a:bodyPr>
            <a:lstStyle>
              <a:defPPr>
                <a:defRPr lang="zh-CN"/>
              </a:defPPr>
              <a:lvl1pPr>
                <a:lnSpc>
                  <a:spcPct val="120000"/>
                </a:lnSpc>
                <a:defRPr sz="1600">
                  <a:solidFill>
                    <a:schemeClr val="tx1">
                      <a:lumMod val="75000"/>
                      <a:lumOff val="25000"/>
                    </a:schemeClr>
                  </a:solidFill>
                </a:defRPr>
              </a:lvl1pPr>
            </a:lstStyle>
            <a:p>
              <a:r>
                <a:rPr lang="zh-CN" altLang="en-US" sz="1800" dirty="0">
                  <a:solidFill>
                    <a:schemeClr val="accent4">
                      <a:lumMod val="75000"/>
                    </a:schemeClr>
                  </a:solidFill>
                  <a:cs typeface="+mn-ea"/>
                  <a:sym typeface="+mn-lt"/>
                </a:rPr>
                <a:t>健身线上化</a:t>
              </a:r>
            </a:p>
          </p:txBody>
        </p:sp>
        <p:sp>
          <p:nvSpPr>
            <p:cNvPr id="18" name="文本框 17">
              <a:extLst>
                <a:ext uri="{FF2B5EF4-FFF2-40B4-BE49-F238E27FC236}">
                  <a16:creationId xmlns:a16="http://schemas.microsoft.com/office/drawing/2014/main" id="{8973E130-5840-E3EF-6EB8-F36B0CB50289}"/>
                </a:ext>
              </a:extLst>
            </p:cNvPr>
            <p:cNvSpPr txBox="1"/>
            <p:nvPr/>
          </p:nvSpPr>
          <p:spPr>
            <a:xfrm>
              <a:off x="8468858" y="2640961"/>
              <a:ext cx="2587336" cy="742832"/>
            </a:xfrm>
            <a:prstGeom prst="rect">
              <a:avLst/>
            </a:prstGeom>
            <a:noFill/>
          </p:spPr>
          <p:txBody>
            <a:bodyPr wrap="square">
              <a:noAutofit/>
            </a:bodyPr>
            <a:lstStyle>
              <a:defPPr>
                <a:defRPr lang="zh-CN"/>
              </a:defPPr>
              <a:lvl1pPr>
                <a:lnSpc>
                  <a:spcPct val="120000"/>
                </a:lnSpc>
                <a:defRPr sz="1600">
                  <a:solidFill>
                    <a:schemeClr val="tx1">
                      <a:lumMod val="75000"/>
                      <a:lumOff val="25000"/>
                    </a:schemeClr>
                  </a:solidFill>
                </a:defRPr>
              </a:lvl1pPr>
            </a:lstStyle>
            <a:p>
              <a:r>
                <a:rPr lang="zh-CN" altLang="en-US" sz="1200" dirty="0">
                  <a:cs typeface="+mn-ea"/>
                  <a:sym typeface="+mn-lt"/>
                </a:rPr>
                <a:t>受到疫情的影响，传统健身房经营面临挑战，运动健身线上化趋势持续加强。</a:t>
              </a:r>
            </a:p>
          </p:txBody>
        </p:sp>
      </p:grpSp>
      <p:grpSp>
        <p:nvGrpSpPr>
          <p:cNvPr id="19" name="组合 18">
            <a:extLst>
              <a:ext uri="{FF2B5EF4-FFF2-40B4-BE49-F238E27FC236}">
                <a16:creationId xmlns:a16="http://schemas.microsoft.com/office/drawing/2014/main" id="{F8996EF0-1634-13B1-F1FC-429B9F785C02}"/>
              </a:ext>
            </a:extLst>
          </p:cNvPr>
          <p:cNvGrpSpPr/>
          <p:nvPr/>
        </p:nvGrpSpPr>
        <p:grpSpPr>
          <a:xfrm>
            <a:off x="8204318" y="2728726"/>
            <a:ext cx="210294" cy="210294"/>
            <a:chOff x="8174977" y="2665220"/>
            <a:chExt cx="210294" cy="210294"/>
          </a:xfrm>
        </p:grpSpPr>
        <p:sp>
          <p:nvSpPr>
            <p:cNvPr id="20" name="椭圆 19">
              <a:extLst>
                <a:ext uri="{FF2B5EF4-FFF2-40B4-BE49-F238E27FC236}">
                  <a16:creationId xmlns:a16="http://schemas.microsoft.com/office/drawing/2014/main" id="{282CC232-0CCB-589E-3B4D-354CE6A5D03F}"/>
                </a:ext>
              </a:extLst>
            </p:cNvPr>
            <p:cNvSpPr/>
            <p:nvPr/>
          </p:nvSpPr>
          <p:spPr>
            <a:xfrm>
              <a:off x="8210923" y="2701166"/>
              <a:ext cx="138402" cy="138402"/>
            </a:xfrm>
            <a:prstGeom prst="ellipse">
              <a:avLst/>
            </a:prstGeom>
            <a:gradFill flip="none" rotWithShape="1">
              <a:gsLst>
                <a:gs pos="100000">
                  <a:schemeClr val="accent4">
                    <a:lumMod val="50000"/>
                  </a:schemeClr>
                </a:gs>
                <a:gs pos="0">
                  <a:schemeClr val="accent4">
                    <a:lumMod val="60000"/>
                    <a:lumOff val="40000"/>
                  </a:schemeClr>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20">
              <a:extLst>
                <a:ext uri="{FF2B5EF4-FFF2-40B4-BE49-F238E27FC236}">
                  <a16:creationId xmlns:a16="http://schemas.microsoft.com/office/drawing/2014/main" id="{4F42590D-0D12-1417-CCB9-2779369D5A0D}"/>
                </a:ext>
              </a:extLst>
            </p:cNvPr>
            <p:cNvSpPr/>
            <p:nvPr/>
          </p:nvSpPr>
          <p:spPr>
            <a:xfrm>
              <a:off x="8174977" y="2665220"/>
              <a:ext cx="210294" cy="210294"/>
            </a:xfrm>
            <a:prstGeom prst="ellipse">
              <a:avLst/>
            </a:prstGeom>
            <a:solidFill>
              <a:schemeClr val="accent4">
                <a:lumMod val="50000"/>
                <a:alpha val="19000"/>
              </a:schemeClr>
            </a:soli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2" name="弧形 21">
            <a:extLst>
              <a:ext uri="{FF2B5EF4-FFF2-40B4-BE49-F238E27FC236}">
                <a16:creationId xmlns:a16="http://schemas.microsoft.com/office/drawing/2014/main" id="{2D2858F1-F66C-11E7-690B-43DC1CA3B993}"/>
              </a:ext>
            </a:extLst>
          </p:cNvPr>
          <p:cNvSpPr/>
          <p:nvPr/>
        </p:nvSpPr>
        <p:spPr>
          <a:xfrm flipV="1">
            <a:off x="3734283" y="1314026"/>
            <a:ext cx="4723434" cy="4723434"/>
          </a:xfrm>
          <a:prstGeom prst="arc">
            <a:avLst>
              <a:gd name="adj1" fmla="val 12221532"/>
              <a:gd name="adj2" fmla="val 20169444"/>
            </a:avLst>
          </a:prstGeom>
          <a:noFill/>
          <a:ln w="19050">
            <a:solidFill>
              <a:schemeClr val="accent1">
                <a:lumMod val="75000"/>
                <a:alpha val="14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23" name="矩形 22">
            <a:extLst>
              <a:ext uri="{FF2B5EF4-FFF2-40B4-BE49-F238E27FC236}">
                <a16:creationId xmlns:a16="http://schemas.microsoft.com/office/drawing/2014/main" id="{25B14A53-A64A-9C04-FA4A-C7B99A949220}"/>
              </a:ext>
            </a:extLst>
          </p:cNvPr>
          <p:cNvSpPr/>
          <p:nvPr/>
        </p:nvSpPr>
        <p:spPr>
          <a:xfrm>
            <a:off x="695325" y="3896287"/>
            <a:ext cx="10801350" cy="2260606"/>
          </a:xfrm>
          <a:prstGeom prst="rect">
            <a:avLst/>
          </a:prstGeom>
          <a:gradFill>
            <a:gsLst>
              <a:gs pos="80000">
                <a:schemeClr val="accent4">
                  <a:lumMod val="60000"/>
                  <a:lumOff val="40000"/>
                  <a:alpha val="20000"/>
                </a:schemeClr>
              </a:gs>
              <a:gs pos="0">
                <a:schemeClr val="accent4">
                  <a:lumMod val="60000"/>
                  <a:lumOff val="40000"/>
                </a:schemeClr>
              </a:gs>
              <a:gs pos="100000">
                <a:schemeClr val="accent4">
                  <a:lumMod val="60000"/>
                  <a:lumOff val="40000"/>
                </a:schemeClr>
              </a:gs>
              <a:gs pos="20000">
                <a:schemeClr val="accent4">
                  <a:lumMod val="60000"/>
                  <a:lumOff val="40000"/>
                  <a:alpha val="20000"/>
                </a:schemeClr>
              </a:gs>
              <a:gs pos="50000">
                <a:schemeClr val="accent4">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24" name="组合 23">
            <a:extLst>
              <a:ext uri="{FF2B5EF4-FFF2-40B4-BE49-F238E27FC236}">
                <a16:creationId xmlns:a16="http://schemas.microsoft.com/office/drawing/2014/main" id="{0C841F95-B00C-FA79-17E8-F31B4DBE8818}"/>
              </a:ext>
            </a:extLst>
          </p:cNvPr>
          <p:cNvGrpSpPr/>
          <p:nvPr/>
        </p:nvGrpSpPr>
        <p:grpSpPr>
          <a:xfrm>
            <a:off x="970753" y="4174247"/>
            <a:ext cx="2797882" cy="1701929"/>
            <a:chOff x="8468858" y="1681864"/>
            <a:chExt cx="2797882" cy="1701929"/>
          </a:xfrm>
        </p:grpSpPr>
        <p:sp>
          <p:nvSpPr>
            <p:cNvPr id="25" name="文本框 24">
              <a:extLst>
                <a:ext uri="{FF2B5EF4-FFF2-40B4-BE49-F238E27FC236}">
                  <a16:creationId xmlns:a16="http://schemas.microsoft.com/office/drawing/2014/main" id="{76CF4A70-C875-9A83-D710-765923EBC5F4}"/>
                </a:ext>
              </a:extLst>
            </p:cNvPr>
            <p:cNvSpPr txBox="1"/>
            <p:nvPr/>
          </p:nvSpPr>
          <p:spPr>
            <a:xfrm>
              <a:off x="8468858" y="1681864"/>
              <a:ext cx="1028197" cy="707886"/>
            </a:xfrm>
            <a:prstGeom prst="rect">
              <a:avLst/>
            </a:prstGeom>
            <a:noFill/>
          </p:spPr>
          <p:txBody>
            <a:bodyPr wrap="square">
              <a:noAutofit/>
            </a:bodyPr>
            <a:lstStyle>
              <a:defPPr>
                <a:defRPr lang="zh-CN"/>
              </a:defPPr>
              <a:lvl1pPr>
                <a:defRPr sz="2800">
                  <a:gradFill>
                    <a:gsLst>
                      <a:gs pos="78000">
                        <a:schemeClr val="accent1">
                          <a:lumMod val="50000"/>
                        </a:schemeClr>
                      </a:gs>
                      <a:gs pos="0">
                        <a:schemeClr val="accent1"/>
                      </a:gs>
                    </a:gsLst>
                    <a:path path="circle">
                      <a:fillToRect r="100000" b="100000"/>
                    </a:path>
                  </a:gradFill>
                  <a:latin typeface="+mj-ea"/>
                  <a:ea typeface="+mj-ea"/>
                </a:defRPr>
              </a:lvl1pPr>
            </a:lstStyle>
            <a:p>
              <a:r>
                <a:rPr lang="en-US" altLang="zh-CN" sz="4000" dirty="0">
                  <a:gradFill>
                    <a:gsLst>
                      <a:gs pos="78000">
                        <a:schemeClr val="accent4">
                          <a:lumMod val="75000"/>
                        </a:schemeClr>
                      </a:gs>
                      <a:gs pos="0">
                        <a:schemeClr val="accent4">
                          <a:lumMod val="60000"/>
                          <a:lumOff val="40000"/>
                        </a:schemeClr>
                      </a:gs>
                    </a:gsLst>
                    <a:path path="circle">
                      <a:fillToRect r="100000" b="100000"/>
                    </a:path>
                  </a:gradFill>
                  <a:latin typeface="+mn-lt"/>
                  <a:ea typeface="+mn-ea"/>
                  <a:cs typeface="+mn-ea"/>
                  <a:sym typeface="+mn-lt"/>
                </a:rPr>
                <a:t>03</a:t>
              </a:r>
              <a:endParaRPr lang="zh-CN" altLang="en-US" sz="4000" dirty="0">
                <a:gradFill>
                  <a:gsLst>
                    <a:gs pos="78000">
                      <a:schemeClr val="accent4">
                        <a:lumMod val="75000"/>
                      </a:schemeClr>
                    </a:gs>
                    <a:gs pos="0">
                      <a:schemeClr val="accent4">
                        <a:lumMod val="60000"/>
                        <a:lumOff val="40000"/>
                      </a:schemeClr>
                    </a:gs>
                  </a:gsLst>
                  <a:path path="circle">
                    <a:fillToRect r="100000" b="100000"/>
                  </a:path>
                </a:gradFill>
                <a:latin typeface="+mn-lt"/>
                <a:ea typeface="+mn-ea"/>
                <a:cs typeface="+mn-ea"/>
                <a:sym typeface="+mn-lt"/>
              </a:endParaRPr>
            </a:p>
          </p:txBody>
        </p:sp>
        <p:sp>
          <p:nvSpPr>
            <p:cNvPr id="26" name="文本框 25">
              <a:extLst>
                <a:ext uri="{FF2B5EF4-FFF2-40B4-BE49-F238E27FC236}">
                  <a16:creationId xmlns:a16="http://schemas.microsoft.com/office/drawing/2014/main" id="{B1AFC181-AFB8-D914-67B7-83513A0D301A}"/>
                </a:ext>
              </a:extLst>
            </p:cNvPr>
            <p:cNvSpPr txBox="1"/>
            <p:nvPr/>
          </p:nvSpPr>
          <p:spPr>
            <a:xfrm>
              <a:off x="8468858" y="2270860"/>
              <a:ext cx="2797882" cy="408638"/>
            </a:xfrm>
            <a:prstGeom prst="rect">
              <a:avLst/>
            </a:prstGeom>
            <a:noFill/>
          </p:spPr>
          <p:txBody>
            <a:bodyPr wrap="square">
              <a:noAutofit/>
            </a:bodyPr>
            <a:lstStyle>
              <a:defPPr>
                <a:defRPr lang="zh-CN"/>
              </a:defPPr>
              <a:lvl1pPr>
                <a:lnSpc>
                  <a:spcPct val="120000"/>
                </a:lnSpc>
                <a:defRPr sz="1600">
                  <a:solidFill>
                    <a:schemeClr val="tx1">
                      <a:lumMod val="75000"/>
                      <a:lumOff val="25000"/>
                    </a:schemeClr>
                  </a:solidFill>
                </a:defRPr>
              </a:lvl1pPr>
            </a:lstStyle>
            <a:p>
              <a:r>
                <a:rPr lang="zh-CN" altLang="en-US" sz="1800" dirty="0">
                  <a:solidFill>
                    <a:schemeClr val="accent4">
                      <a:lumMod val="75000"/>
                    </a:schemeClr>
                  </a:solidFill>
                  <a:cs typeface="+mn-ea"/>
                  <a:sym typeface="+mn-lt"/>
                </a:rPr>
                <a:t>健身方式多样化</a:t>
              </a:r>
            </a:p>
          </p:txBody>
        </p:sp>
        <p:sp>
          <p:nvSpPr>
            <p:cNvPr id="27" name="文本框 26">
              <a:extLst>
                <a:ext uri="{FF2B5EF4-FFF2-40B4-BE49-F238E27FC236}">
                  <a16:creationId xmlns:a16="http://schemas.microsoft.com/office/drawing/2014/main" id="{9B48A388-4408-9ADB-5DE5-875931D4C22A}"/>
                </a:ext>
              </a:extLst>
            </p:cNvPr>
            <p:cNvSpPr txBox="1"/>
            <p:nvPr/>
          </p:nvSpPr>
          <p:spPr>
            <a:xfrm>
              <a:off x="8468858" y="2640961"/>
              <a:ext cx="2587336" cy="742832"/>
            </a:xfrm>
            <a:prstGeom prst="rect">
              <a:avLst/>
            </a:prstGeom>
            <a:noFill/>
          </p:spPr>
          <p:txBody>
            <a:bodyPr wrap="square">
              <a:noAutofit/>
            </a:bodyPr>
            <a:lstStyle>
              <a:defPPr>
                <a:defRPr lang="zh-CN"/>
              </a:defPPr>
              <a:lvl1pPr>
                <a:lnSpc>
                  <a:spcPct val="120000"/>
                </a:lnSpc>
                <a:defRPr sz="1600">
                  <a:solidFill>
                    <a:schemeClr val="tx1">
                      <a:lumMod val="75000"/>
                      <a:lumOff val="25000"/>
                    </a:schemeClr>
                  </a:solidFill>
                </a:defRPr>
              </a:lvl1pPr>
            </a:lstStyle>
            <a:p>
              <a:r>
                <a:rPr lang="zh-CN" altLang="en-US" sz="1200" dirty="0">
                  <a:cs typeface="+mn-ea"/>
                  <a:sym typeface="+mn-lt"/>
                </a:rPr>
                <a:t>除了传统的跑步、行走、减脂等方式，冥想、增肌、力量训练、七星等用户增长迅猛。</a:t>
              </a:r>
            </a:p>
          </p:txBody>
        </p:sp>
      </p:grpSp>
      <p:grpSp>
        <p:nvGrpSpPr>
          <p:cNvPr id="28" name="组合 27">
            <a:extLst>
              <a:ext uri="{FF2B5EF4-FFF2-40B4-BE49-F238E27FC236}">
                <a16:creationId xmlns:a16="http://schemas.microsoft.com/office/drawing/2014/main" id="{5C7E1787-861F-0A4B-F54B-99EA96331E08}"/>
              </a:ext>
            </a:extLst>
          </p:cNvPr>
          <p:cNvGrpSpPr/>
          <p:nvPr/>
        </p:nvGrpSpPr>
        <p:grpSpPr>
          <a:xfrm>
            <a:off x="8414281" y="1724314"/>
            <a:ext cx="2797882" cy="1701929"/>
            <a:chOff x="8468858" y="1681864"/>
            <a:chExt cx="2797882" cy="1701929"/>
          </a:xfrm>
        </p:grpSpPr>
        <p:sp>
          <p:nvSpPr>
            <p:cNvPr id="29" name="文本框 28">
              <a:extLst>
                <a:ext uri="{FF2B5EF4-FFF2-40B4-BE49-F238E27FC236}">
                  <a16:creationId xmlns:a16="http://schemas.microsoft.com/office/drawing/2014/main" id="{F9D2842A-962E-81EB-7145-DC3D66199F5A}"/>
                </a:ext>
              </a:extLst>
            </p:cNvPr>
            <p:cNvSpPr txBox="1"/>
            <p:nvPr/>
          </p:nvSpPr>
          <p:spPr>
            <a:xfrm>
              <a:off x="8468858" y="1681864"/>
              <a:ext cx="1028197" cy="707886"/>
            </a:xfrm>
            <a:prstGeom prst="rect">
              <a:avLst/>
            </a:prstGeom>
            <a:noFill/>
          </p:spPr>
          <p:txBody>
            <a:bodyPr wrap="square">
              <a:noAutofit/>
            </a:bodyPr>
            <a:lstStyle>
              <a:defPPr>
                <a:defRPr lang="zh-CN"/>
              </a:defPPr>
              <a:lvl1pPr>
                <a:defRPr sz="2800">
                  <a:gradFill>
                    <a:gsLst>
                      <a:gs pos="78000">
                        <a:schemeClr val="accent1">
                          <a:lumMod val="50000"/>
                        </a:schemeClr>
                      </a:gs>
                      <a:gs pos="0">
                        <a:schemeClr val="accent1"/>
                      </a:gs>
                    </a:gsLst>
                    <a:path path="circle">
                      <a:fillToRect r="100000" b="100000"/>
                    </a:path>
                  </a:gradFill>
                  <a:latin typeface="+mj-ea"/>
                  <a:ea typeface="+mj-ea"/>
                </a:defRPr>
              </a:lvl1pPr>
            </a:lstStyle>
            <a:p>
              <a:r>
                <a:rPr lang="en-US" altLang="zh-CN" sz="4000" dirty="0">
                  <a:gradFill>
                    <a:gsLst>
                      <a:gs pos="78000">
                        <a:schemeClr val="accent4">
                          <a:lumMod val="75000"/>
                        </a:schemeClr>
                      </a:gs>
                      <a:gs pos="0">
                        <a:schemeClr val="accent4">
                          <a:lumMod val="60000"/>
                          <a:lumOff val="40000"/>
                        </a:schemeClr>
                      </a:gs>
                    </a:gsLst>
                    <a:path path="circle">
                      <a:fillToRect r="100000" b="100000"/>
                    </a:path>
                  </a:gradFill>
                  <a:latin typeface="+mn-lt"/>
                  <a:ea typeface="+mn-ea"/>
                  <a:cs typeface="+mn-ea"/>
                  <a:sym typeface="+mn-lt"/>
                </a:rPr>
                <a:t>02</a:t>
              </a:r>
              <a:endParaRPr lang="zh-CN" altLang="en-US" sz="4000" dirty="0">
                <a:gradFill>
                  <a:gsLst>
                    <a:gs pos="78000">
                      <a:schemeClr val="accent4">
                        <a:lumMod val="75000"/>
                      </a:schemeClr>
                    </a:gs>
                    <a:gs pos="0">
                      <a:schemeClr val="accent4">
                        <a:lumMod val="60000"/>
                        <a:lumOff val="40000"/>
                      </a:schemeClr>
                    </a:gs>
                  </a:gsLst>
                  <a:path path="circle">
                    <a:fillToRect r="100000" b="100000"/>
                  </a:path>
                </a:gradFill>
                <a:latin typeface="+mn-lt"/>
                <a:ea typeface="+mn-ea"/>
                <a:cs typeface="+mn-ea"/>
                <a:sym typeface="+mn-lt"/>
              </a:endParaRPr>
            </a:p>
          </p:txBody>
        </p:sp>
        <p:sp>
          <p:nvSpPr>
            <p:cNvPr id="30" name="文本框 29">
              <a:extLst>
                <a:ext uri="{FF2B5EF4-FFF2-40B4-BE49-F238E27FC236}">
                  <a16:creationId xmlns:a16="http://schemas.microsoft.com/office/drawing/2014/main" id="{B7003A5E-E61A-1933-CE43-5EE8C25B0DDC}"/>
                </a:ext>
              </a:extLst>
            </p:cNvPr>
            <p:cNvSpPr txBox="1"/>
            <p:nvPr/>
          </p:nvSpPr>
          <p:spPr>
            <a:xfrm>
              <a:off x="8468858" y="2270860"/>
              <a:ext cx="2797882" cy="406650"/>
            </a:xfrm>
            <a:prstGeom prst="rect">
              <a:avLst/>
            </a:prstGeom>
            <a:noFill/>
          </p:spPr>
          <p:txBody>
            <a:bodyPr wrap="square">
              <a:noAutofit/>
            </a:bodyPr>
            <a:lstStyle>
              <a:defPPr>
                <a:defRPr lang="zh-CN"/>
              </a:defPPr>
              <a:lvl1pPr>
                <a:lnSpc>
                  <a:spcPct val="120000"/>
                </a:lnSpc>
                <a:defRPr sz="1600">
                  <a:solidFill>
                    <a:schemeClr val="tx1">
                      <a:lumMod val="75000"/>
                      <a:lumOff val="25000"/>
                    </a:schemeClr>
                  </a:solidFill>
                </a:defRPr>
              </a:lvl1pPr>
            </a:lstStyle>
            <a:p>
              <a:r>
                <a:rPr lang="zh-CN" altLang="en-US" sz="1800" dirty="0">
                  <a:solidFill>
                    <a:schemeClr val="accent4">
                      <a:lumMod val="75000"/>
                    </a:schemeClr>
                  </a:solidFill>
                  <a:cs typeface="+mn-ea"/>
                  <a:sym typeface="+mn-lt"/>
                </a:rPr>
                <a:t>健身全民化</a:t>
              </a:r>
            </a:p>
          </p:txBody>
        </p:sp>
        <p:sp>
          <p:nvSpPr>
            <p:cNvPr id="31" name="文本框 30">
              <a:extLst>
                <a:ext uri="{FF2B5EF4-FFF2-40B4-BE49-F238E27FC236}">
                  <a16:creationId xmlns:a16="http://schemas.microsoft.com/office/drawing/2014/main" id="{F6909575-4B3B-CED8-B05C-B50DC252E6D3}"/>
                </a:ext>
              </a:extLst>
            </p:cNvPr>
            <p:cNvSpPr txBox="1"/>
            <p:nvPr/>
          </p:nvSpPr>
          <p:spPr>
            <a:xfrm>
              <a:off x="8468858" y="2640961"/>
              <a:ext cx="2587336" cy="742832"/>
            </a:xfrm>
            <a:prstGeom prst="rect">
              <a:avLst/>
            </a:prstGeom>
            <a:noFill/>
          </p:spPr>
          <p:txBody>
            <a:bodyPr wrap="square">
              <a:noAutofit/>
            </a:bodyPr>
            <a:lstStyle>
              <a:defPPr>
                <a:defRPr lang="zh-CN"/>
              </a:defPPr>
              <a:lvl1pPr>
                <a:lnSpc>
                  <a:spcPct val="120000"/>
                </a:lnSpc>
                <a:defRPr sz="1600">
                  <a:solidFill>
                    <a:schemeClr val="tx1">
                      <a:lumMod val="75000"/>
                      <a:lumOff val="25000"/>
                    </a:schemeClr>
                  </a:solidFill>
                </a:defRPr>
              </a:lvl1pPr>
            </a:lstStyle>
            <a:p>
              <a:r>
                <a:rPr lang="zh-CN" altLang="en-US" sz="1200" dirty="0">
                  <a:cs typeface="+mn-ea"/>
                  <a:sym typeface="+mn-lt"/>
                </a:rPr>
                <a:t>经过疫情的犀洗礼，人们健康意识持续提高，健身热情高涨，</a:t>
              </a:r>
              <a:r>
                <a:rPr lang="en-US" altLang="zh-CN" sz="1200" dirty="0">
                  <a:cs typeface="+mn-ea"/>
                  <a:sym typeface="+mn-lt"/>
                </a:rPr>
                <a:t>2020</a:t>
              </a:r>
              <a:r>
                <a:rPr lang="zh-CN" altLang="en-US" sz="1200" dirty="0">
                  <a:cs typeface="+mn-ea"/>
                  <a:sym typeface="+mn-lt"/>
                </a:rPr>
                <a:t>年经常运动的人达到</a:t>
              </a:r>
              <a:r>
                <a:rPr lang="en-US" altLang="zh-CN" sz="1200" dirty="0">
                  <a:cs typeface="+mn-ea"/>
                  <a:sym typeface="+mn-lt"/>
                </a:rPr>
                <a:t>4.35</a:t>
              </a:r>
              <a:r>
                <a:rPr lang="zh-CN" altLang="en-US" sz="1200" dirty="0">
                  <a:cs typeface="+mn-ea"/>
                  <a:sym typeface="+mn-lt"/>
                </a:rPr>
                <a:t>亿人。</a:t>
              </a:r>
            </a:p>
          </p:txBody>
        </p:sp>
      </p:grpSp>
      <p:grpSp>
        <p:nvGrpSpPr>
          <p:cNvPr id="32" name="组合 31">
            <a:extLst>
              <a:ext uri="{FF2B5EF4-FFF2-40B4-BE49-F238E27FC236}">
                <a16:creationId xmlns:a16="http://schemas.microsoft.com/office/drawing/2014/main" id="{F855843F-17ED-F58D-BC66-8B75511336BF}"/>
              </a:ext>
            </a:extLst>
          </p:cNvPr>
          <p:cNvGrpSpPr/>
          <p:nvPr/>
        </p:nvGrpSpPr>
        <p:grpSpPr>
          <a:xfrm>
            <a:off x="8490481" y="4222138"/>
            <a:ext cx="2797882" cy="1704686"/>
            <a:chOff x="8468858" y="1681864"/>
            <a:chExt cx="2797882" cy="1704686"/>
          </a:xfrm>
        </p:grpSpPr>
        <p:sp>
          <p:nvSpPr>
            <p:cNvPr id="33" name="文本框 32">
              <a:extLst>
                <a:ext uri="{FF2B5EF4-FFF2-40B4-BE49-F238E27FC236}">
                  <a16:creationId xmlns:a16="http://schemas.microsoft.com/office/drawing/2014/main" id="{D44784DC-AB22-6C84-F7E9-908815D71A1E}"/>
                </a:ext>
              </a:extLst>
            </p:cNvPr>
            <p:cNvSpPr txBox="1"/>
            <p:nvPr/>
          </p:nvSpPr>
          <p:spPr>
            <a:xfrm>
              <a:off x="8468858" y="1681864"/>
              <a:ext cx="1028197" cy="707886"/>
            </a:xfrm>
            <a:prstGeom prst="rect">
              <a:avLst/>
            </a:prstGeom>
            <a:noFill/>
          </p:spPr>
          <p:txBody>
            <a:bodyPr wrap="square">
              <a:noAutofit/>
            </a:bodyPr>
            <a:lstStyle>
              <a:defPPr>
                <a:defRPr lang="zh-CN"/>
              </a:defPPr>
              <a:lvl1pPr>
                <a:defRPr sz="2800">
                  <a:gradFill>
                    <a:gsLst>
                      <a:gs pos="78000">
                        <a:schemeClr val="accent1">
                          <a:lumMod val="50000"/>
                        </a:schemeClr>
                      </a:gs>
                      <a:gs pos="0">
                        <a:schemeClr val="accent1"/>
                      </a:gs>
                    </a:gsLst>
                    <a:path path="circle">
                      <a:fillToRect r="100000" b="100000"/>
                    </a:path>
                  </a:gradFill>
                  <a:latin typeface="+mj-ea"/>
                  <a:ea typeface="+mj-ea"/>
                </a:defRPr>
              </a:lvl1pPr>
            </a:lstStyle>
            <a:p>
              <a:r>
                <a:rPr lang="en-US" altLang="zh-CN" sz="4000" dirty="0">
                  <a:gradFill>
                    <a:gsLst>
                      <a:gs pos="78000">
                        <a:schemeClr val="accent4">
                          <a:lumMod val="75000"/>
                        </a:schemeClr>
                      </a:gs>
                      <a:gs pos="0">
                        <a:schemeClr val="accent4">
                          <a:lumMod val="60000"/>
                          <a:lumOff val="40000"/>
                        </a:schemeClr>
                      </a:gs>
                    </a:gsLst>
                    <a:path path="circle">
                      <a:fillToRect r="100000" b="100000"/>
                    </a:path>
                  </a:gradFill>
                  <a:latin typeface="+mn-lt"/>
                  <a:ea typeface="+mn-ea"/>
                  <a:cs typeface="+mn-ea"/>
                  <a:sym typeface="+mn-lt"/>
                </a:rPr>
                <a:t>04</a:t>
              </a:r>
              <a:endParaRPr lang="zh-CN" altLang="en-US" sz="4000" dirty="0">
                <a:gradFill>
                  <a:gsLst>
                    <a:gs pos="78000">
                      <a:schemeClr val="accent4">
                        <a:lumMod val="75000"/>
                      </a:schemeClr>
                    </a:gs>
                    <a:gs pos="0">
                      <a:schemeClr val="accent4">
                        <a:lumMod val="60000"/>
                        <a:lumOff val="40000"/>
                      </a:schemeClr>
                    </a:gs>
                  </a:gsLst>
                  <a:path path="circle">
                    <a:fillToRect r="100000" b="100000"/>
                  </a:path>
                </a:gradFill>
                <a:latin typeface="+mn-lt"/>
                <a:ea typeface="+mn-ea"/>
                <a:cs typeface="+mn-ea"/>
                <a:sym typeface="+mn-lt"/>
              </a:endParaRPr>
            </a:p>
          </p:txBody>
        </p:sp>
        <p:sp>
          <p:nvSpPr>
            <p:cNvPr id="34" name="文本框 33">
              <a:extLst>
                <a:ext uri="{FF2B5EF4-FFF2-40B4-BE49-F238E27FC236}">
                  <a16:creationId xmlns:a16="http://schemas.microsoft.com/office/drawing/2014/main" id="{BD5EE8A6-D7CA-B1F0-191D-D21682E7C81F}"/>
                </a:ext>
              </a:extLst>
            </p:cNvPr>
            <p:cNvSpPr txBox="1"/>
            <p:nvPr/>
          </p:nvSpPr>
          <p:spPr>
            <a:xfrm>
              <a:off x="8468858" y="2270860"/>
              <a:ext cx="2797882" cy="408638"/>
            </a:xfrm>
            <a:prstGeom prst="rect">
              <a:avLst/>
            </a:prstGeom>
            <a:noFill/>
          </p:spPr>
          <p:txBody>
            <a:bodyPr wrap="square">
              <a:noAutofit/>
            </a:bodyPr>
            <a:lstStyle>
              <a:defPPr>
                <a:defRPr lang="zh-CN"/>
              </a:defPPr>
              <a:lvl1pPr>
                <a:lnSpc>
                  <a:spcPct val="120000"/>
                </a:lnSpc>
                <a:defRPr sz="1600">
                  <a:solidFill>
                    <a:schemeClr val="tx1">
                      <a:lumMod val="75000"/>
                      <a:lumOff val="25000"/>
                    </a:schemeClr>
                  </a:solidFill>
                </a:defRPr>
              </a:lvl1pPr>
            </a:lstStyle>
            <a:p>
              <a:r>
                <a:rPr lang="zh-CN" altLang="en-US" sz="1800" dirty="0">
                  <a:solidFill>
                    <a:schemeClr val="accent4">
                      <a:lumMod val="75000"/>
                    </a:schemeClr>
                  </a:solidFill>
                  <a:cs typeface="+mn-ea"/>
                  <a:sym typeface="+mn-lt"/>
                </a:rPr>
                <a:t>健身方式专业化</a:t>
              </a:r>
            </a:p>
          </p:txBody>
        </p:sp>
        <p:sp>
          <p:nvSpPr>
            <p:cNvPr id="35" name="文本框 34">
              <a:extLst>
                <a:ext uri="{FF2B5EF4-FFF2-40B4-BE49-F238E27FC236}">
                  <a16:creationId xmlns:a16="http://schemas.microsoft.com/office/drawing/2014/main" id="{96B02DAA-E28B-A904-B3C2-F909FE85E455}"/>
                </a:ext>
              </a:extLst>
            </p:cNvPr>
            <p:cNvSpPr txBox="1"/>
            <p:nvPr/>
          </p:nvSpPr>
          <p:spPr>
            <a:xfrm>
              <a:off x="8468858" y="2640961"/>
              <a:ext cx="2587336" cy="745589"/>
            </a:xfrm>
            <a:prstGeom prst="rect">
              <a:avLst/>
            </a:prstGeom>
            <a:noFill/>
          </p:spPr>
          <p:txBody>
            <a:bodyPr wrap="square">
              <a:noAutofit/>
            </a:bodyPr>
            <a:lstStyle>
              <a:defPPr>
                <a:defRPr lang="zh-CN"/>
              </a:defPPr>
              <a:lvl1pPr>
                <a:lnSpc>
                  <a:spcPct val="120000"/>
                </a:lnSpc>
                <a:defRPr sz="1600">
                  <a:solidFill>
                    <a:schemeClr val="tx1">
                      <a:lumMod val="75000"/>
                      <a:lumOff val="25000"/>
                    </a:schemeClr>
                  </a:solidFill>
                </a:defRPr>
              </a:lvl1pPr>
            </a:lstStyle>
            <a:p>
              <a:r>
                <a:rPr lang="zh-CN" altLang="en-US" sz="1200" dirty="0">
                  <a:cs typeface="+mn-ea"/>
                  <a:sym typeface="+mn-lt"/>
                </a:rPr>
                <a:t>随着运动健身行业的持续发展，设备专业化、教练专业化及用户专业化，部分业余健身用户越来越专业。</a:t>
              </a:r>
            </a:p>
          </p:txBody>
        </p:sp>
      </p:grpSp>
      <p:grpSp>
        <p:nvGrpSpPr>
          <p:cNvPr id="36" name="组合 35">
            <a:extLst>
              <a:ext uri="{FF2B5EF4-FFF2-40B4-BE49-F238E27FC236}">
                <a16:creationId xmlns:a16="http://schemas.microsoft.com/office/drawing/2014/main" id="{A1BF819D-E48F-AFC0-3011-6144D6F4984E}"/>
              </a:ext>
            </a:extLst>
          </p:cNvPr>
          <p:cNvGrpSpPr/>
          <p:nvPr/>
        </p:nvGrpSpPr>
        <p:grpSpPr>
          <a:xfrm>
            <a:off x="3791748" y="2734939"/>
            <a:ext cx="210294" cy="210294"/>
            <a:chOff x="8174977" y="2665220"/>
            <a:chExt cx="210294" cy="210294"/>
          </a:xfrm>
        </p:grpSpPr>
        <p:sp>
          <p:nvSpPr>
            <p:cNvPr id="37" name="椭圆 36">
              <a:extLst>
                <a:ext uri="{FF2B5EF4-FFF2-40B4-BE49-F238E27FC236}">
                  <a16:creationId xmlns:a16="http://schemas.microsoft.com/office/drawing/2014/main" id="{80279D65-9617-59E9-B737-8FB5A23F0103}"/>
                </a:ext>
              </a:extLst>
            </p:cNvPr>
            <p:cNvSpPr/>
            <p:nvPr/>
          </p:nvSpPr>
          <p:spPr>
            <a:xfrm>
              <a:off x="8210923" y="2701166"/>
              <a:ext cx="138402" cy="138402"/>
            </a:xfrm>
            <a:prstGeom prst="ellipse">
              <a:avLst/>
            </a:prstGeom>
            <a:gradFill flip="none" rotWithShape="1">
              <a:gsLst>
                <a:gs pos="100000">
                  <a:schemeClr val="accent4">
                    <a:lumMod val="50000"/>
                  </a:schemeClr>
                </a:gs>
                <a:gs pos="0">
                  <a:schemeClr val="accent4">
                    <a:lumMod val="60000"/>
                    <a:lumOff val="40000"/>
                  </a:schemeClr>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37">
              <a:extLst>
                <a:ext uri="{FF2B5EF4-FFF2-40B4-BE49-F238E27FC236}">
                  <a16:creationId xmlns:a16="http://schemas.microsoft.com/office/drawing/2014/main" id="{7D97A489-E715-8660-87D3-C75A82FDC356}"/>
                </a:ext>
              </a:extLst>
            </p:cNvPr>
            <p:cNvSpPr/>
            <p:nvPr/>
          </p:nvSpPr>
          <p:spPr>
            <a:xfrm>
              <a:off x="8174977" y="2665220"/>
              <a:ext cx="210294" cy="210294"/>
            </a:xfrm>
            <a:prstGeom prst="ellipse">
              <a:avLst/>
            </a:prstGeom>
            <a:solidFill>
              <a:schemeClr val="accent4">
                <a:lumMod val="50000"/>
                <a:alpha val="19000"/>
              </a:schemeClr>
            </a:soli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9" name="组合 38">
            <a:extLst>
              <a:ext uri="{FF2B5EF4-FFF2-40B4-BE49-F238E27FC236}">
                <a16:creationId xmlns:a16="http://schemas.microsoft.com/office/drawing/2014/main" id="{0482D88D-AEE0-61C4-04A7-D2FF571292A1}"/>
              </a:ext>
            </a:extLst>
          </p:cNvPr>
          <p:cNvGrpSpPr/>
          <p:nvPr/>
        </p:nvGrpSpPr>
        <p:grpSpPr>
          <a:xfrm>
            <a:off x="8182482" y="4470934"/>
            <a:ext cx="210294" cy="210294"/>
            <a:chOff x="8174977" y="2665220"/>
            <a:chExt cx="210294" cy="210294"/>
          </a:xfrm>
        </p:grpSpPr>
        <p:sp>
          <p:nvSpPr>
            <p:cNvPr id="40" name="椭圆 39">
              <a:extLst>
                <a:ext uri="{FF2B5EF4-FFF2-40B4-BE49-F238E27FC236}">
                  <a16:creationId xmlns:a16="http://schemas.microsoft.com/office/drawing/2014/main" id="{B4DA929D-4673-B073-9B0F-DC10ED84FB6D}"/>
                </a:ext>
              </a:extLst>
            </p:cNvPr>
            <p:cNvSpPr/>
            <p:nvPr/>
          </p:nvSpPr>
          <p:spPr>
            <a:xfrm>
              <a:off x="8210923" y="2701166"/>
              <a:ext cx="138402" cy="138402"/>
            </a:xfrm>
            <a:prstGeom prst="ellipse">
              <a:avLst/>
            </a:prstGeom>
            <a:gradFill flip="none" rotWithShape="1">
              <a:gsLst>
                <a:gs pos="100000">
                  <a:schemeClr val="accent4">
                    <a:lumMod val="50000"/>
                  </a:schemeClr>
                </a:gs>
                <a:gs pos="0">
                  <a:schemeClr val="accent4">
                    <a:lumMod val="60000"/>
                    <a:lumOff val="40000"/>
                  </a:schemeClr>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椭圆 40">
              <a:extLst>
                <a:ext uri="{FF2B5EF4-FFF2-40B4-BE49-F238E27FC236}">
                  <a16:creationId xmlns:a16="http://schemas.microsoft.com/office/drawing/2014/main" id="{2349120C-1758-8C1D-A3B3-08B87872C710}"/>
                </a:ext>
              </a:extLst>
            </p:cNvPr>
            <p:cNvSpPr/>
            <p:nvPr/>
          </p:nvSpPr>
          <p:spPr>
            <a:xfrm>
              <a:off x="8174977" y="2665220"/>
              <a:ext cx="210294" cy="210294"/>
            </a:xfrm>
            <a:prstGeom prst="ellipse">
              <a:avLst/>
            </a:prstGeom>
            <a:solidFill>
              <a:schemeClr val="accent4">
                <a:lumMod val="50000"/>
                <a:alpha val="19000"/>
              </a:schemeClr>
            </a:soli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42" name="组合 41">
            <a:extLst>
              <a:ext uri="{FF2B5EF4-FFF2-40B4-BE49-F238E27FC236}">
                <a16:creationId xmlns:a16="http://schemas.microsoft.com/office/drawing/2014/main" id="{1F87BD3F-690A-0492-EC84-EE221DABFFDB}"/>
              </a:ext>
            </a:extLst>
          </p:cNvPr>
          <p:cNvGrpSpPr/>
          <p:nvPr/>
        </p:nvGrpSpPr>
        <p:grpSpPr>
          <a:xfrm>
            <a:off x="3813334" y="4470934"/>
            <a:ext cx="210294" cy="210294"/>
            <a:chOff x="8174977" y="2665220"/>
            <a:chExt cx="210294" cy="210294"/>
          </a:xfrm>
        </p:grpSpPr>
        <p:sp>
          <p:nvSpPr>
            <p:cNvPr id="43" name="椭圆 42">
              <a:extLst>
                <a:ext uri="{FF2B5EF4-FFF2-40B4-BE49-F238E27FC236}">
                  <a16:creationId xmlns:a16="http://schemas.microsoft.com/office/drawing/2014/main" id="{24C15B06-B3B8-8A78-1CE0-7781D9AE16B0}"/>
                </a:ext>
              </a:extLst>
            </p:cNvPr>
            <p:cNvSpPr/>
            <p:nvPr/>
          </p:nvSpPr>
          <p:spPr>
            <a:xfrm>
              <a:off x="8210923" y="2701166"/>
              <a:ext cx="138402" cy="138402"/>
            </a:xfrm>
            <a:prstGeom prst="ellipse">
              <a:avLst/>
            </a:prstGeom>
            <a:gradFill flip="none" rotWithShape="1">
              <a:gsLst>
                <a:gs pos="100000">
                  <a:schemeClr val="accent4">
                    <a:lumMod val="50000"/>
                  </a:schemeClr>
                </a:gs>
                <a:gs pos="0">
                  <a:schemeClr val="accent4">
                    <a:lumMod val="60000"/>
                    <a:lumOff val="40000"/>
                  </a:schemeClr>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椭圆 43">
              <a:extLst>
                <a:ext uri="{FF2B5EF4-FFF2-40B4-BE49-F238E27FC236}">
                  <a16:creationId xmlns:a16="http://schemas.microsoft.com/office/drawing/2014/main" id="{6A99CC4E-D34E-7BEE-F28F-77744AA0EE59}"/>
                </a:ext>
              </a:extLst>
            </p:cNvPr>
            <p:cNvSpPr/>
            <p:nvPr/>
          </p:nvSpPr>
          <p:spPr>
            <a:xfrm>
              <a:off x="8174977" y="2665220"/>
              <a:ext cx="210294" cy="210294"/>
            </a:xfrm>
            <a:prstGeom prst="ellipse">
              <a:avLst/>
            </a:prstGeom>
            <a:solidFill>
              <a:schemeClr val="accent4">
                <a:lumMod val="50000"/>
                <a:alpha val="19000"/>
              </a:schemeClr>
            </a:soli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 name="文本框 1">
            <a:extLst>
              <a:ext uri="{FF2B5EF4-FFF2-40B4-BE49-F238E27FC236}">
                <a16:creationId xmlns:a16="http://schemas.microsoft.com/office/drawing/2014/main" id="{C6621E46-0DB9-8AD2-8A76-6F87331C66DA}"/>
              </a:ext>
            </a:extLst>
          </p:cNvPr>
          <p:cNvSpPr txBox="1"/>
          <p:nvPr/>
        </p:nvSpPr>
        <p:spPr>
          <a:xfrm>
            <a:off x="4853087" y="2981565"/>
            <a:ext cx="2646878" cy="1077218"/>
          </a:xfrm>
          <a:prstGeom prst="rect">
            <a:avLst/>
          </a:prstGeom>
          <a:noFill/>
        </p:spPr>
        <p:txBody>
          <a:bodyPr wrap="none" rtlCol="0">
            <a:noAutofit/>
          </a:bodyPr>
          <a:lstStyle/>
          <a:p>
            <a:pPr algn="ctr"/>
            <a:r>
              <a:rPr lang="zh-CN" altLang="en-US" sz="3200" dirty="0">
                <a:solidFill>
                  <a:schemeClr val="bg1"/>
                </a:solidFill>
                <a:cs typeface="+mn-ea"/>
                <a:sym typeface="+mn-lt"/>
              </a:rPr>
              <a:t>运动健身行业</a:t>
            </a:r>
            <a:endParaRPr lang="en-US" altLang="zh-CN" sz="3200" dirty="0">
              <a:solidFill>
                <a:schemeClr val="bg1"/>
              </a:solidFill>
              <a:cs typeface="+mn-ea"/>
              <a:sym typeface="+mn-lt"/>
            </a:endParaRPr>
          </a:p>
          <a:p>
            <a:pPr algn="ctr"/>
            <a:r>
              <a:rPr lang="zh-CN" altLang="en-US" sz="3200" dirty="0">
                <a:solidFill>
                  <a:schemeClr val="bg1"/>
                </a:solidFill>
                <a:cs typeface="+mn-ea"/>
                <a:sym typeface="+mn-lt"/>
              </a:rPr>
              <a:t>发展特点</a:t>
            </a:r>
          </a:p>
        </p:txBody>
      </p:sp>
    </p:spTree>
    <p:extLst>
      <p:ext uri="{BB962C8B-B14F-4D97-AF65-F5344CB8AC3E}">
        <p14:creationId xmlns:p14="http://schemas.microsoft.com/office/powerpoint/2010/main" val="1448986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40D8CBB-DEA3-CEFC-6486-2D5A32BE0AB0}"/>
              </a:ext>
            </a:extLst>
          </p:cNvPr>
          <p:cNvSpPr>
            <a:spLocks noGrp="1"/>
          </p:cNvSpPr>
          <p:nvPr>
            <p:ph type="body" sz="quarter" idx="10"/>
          </p:nvPr>
        </p:nvSpPr>
        <p:spPr>
          <a:xfrm>
            <a:off x="4551633" y="1677409"/>
            <a:ext cx="3315925" cy="914400"/>
          </a:xfrm>
        </p:spPr>
        <p:txBody>
          <a:bodyPr/>
          <a:lstStyle/>
          <a:p>
            <a:r>
              <a:rPr lang="en-US" altLang="zh-CN" dirty="0">
                <a:sym typeface="+mn-lt"/>
              </a:rPr>
              <a:t>02</a:t>
            </a:r>
            <a:endParaRPr lang="zh-CN" altLang="en-US" dirty="0">
              <a:sym typeface="+mn-lt"/>
            </a:endParaRPr>
          </a:p>
        </p:txBody>
      </p:sp>
      <p:sp>
        <p:nvSpPr>
          <p:cNvPr id="3" name="文本占位符 2">
            <a:extLst>
              <a:ext uri="{FF2B5EF4-FFF2-40B4-BE49-F238E27FC236}">
                <a16:creationId xmlns:a16="http://schemas.microsoft.com/office/drawing/2014/main" id="{6BDE2BD5-29F3-3516-9F6C-DF90D59F8909}"/>
              </a:ext>
            </a:extLst>
          </p:cNvPr>
          <p:cNvSpPr>
            <a:spLocks noGrp="1"/>
          </p:cNvSpPr>
          <p:nvPr>
            <p:ph type="body" sz="quarter" idx="11"/>
          </p:nvPr>
        </p:nvSpPr>
        <p:spPr>
          <a:xfrm>
            <a:off x="4647496" y="3500438"/>
            <a:ext cx="3124200" cy="914400"/>
          </a:xfrm>
        </p:spPr>
        <p:txBody>
          <a:bodyPr/>
          <a:lstStyle/>
          <a:p>
            <a:r>
              <a:rPr lang="zh-CN" altLang="en-US" dirty="0">
                <a:sym typeface="+mn-lt"/>
              </a:rPr>
              <a:t>竞争分析</a:t>
            </a:r>
          </a:p>
        </p:txBody>
      </p:sp>
      <p:sp>
        <p:nvSpPr>
          <p:cNvPr id="4" name="文本占位符 3">
            <a:extLst>
              <a:ext uri="{FF2B5EF4-FFF2-40B4-BE49-F238E27FC236}">
                <a16:creationId xmlns:a16="http://schemas.microsoft.com/office/drawing/2014/main" id="{F15E0EC1-DE7E-4BF8-1D20-32991CA04146}"/>
              </a:ext>
            </a:extLst>
          </p:cNvPr>
          <p:cNvSpPr>
            <a:spLocks noGrp="1"/>
          </p:cNvSpPr>
          <p:nvPr>
            <p:ph type="body" sz="quarter" idx="12"/>
          </p:nvPr>
        </p:nvSpPr>
        <p:spPr>
          <a:xfrm>
            <a:off x="-810" y="4842269"/>
            <a:ext cx="12547886" cy="1921553"/>
          </a:xfrm>
        </p:spPr>
        <p:txBody>
          <a:bodyPr/>
          <a:lstStyle/>
          <a:p>
            <a:r>
              <a:rPr lang="en-US" altLang="zh-CN" dirty="0">
                <a:sym typeface="+mn-lt"/>
              </a:rPr>
              <a:t>THE SECON</a:t>
            </a:r>
            <a:endParaRPr lang="zh-CN" altLang="en-US" dirty="0">
              <a:sym typeface="+mn-lt"/>
            </a:endParaRPr>
          </a:p>
        </p:txBody>
      </p:sp>
    </p:spTree>
    <p:extLst>
      <p:ext uri="{BB962C8B-B14F-4D97-AF65-F5344CB8AC3E}">
        <p14:creationId xmlns:p14="http://schemas.microsoft.com/office/powerpoint/2010/main" val="687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18664;"/>
</p:tagLst>
</file>

<file path=ppt/theme/theme1.xml><?xml version="1.0" encoding="utf-8"?>
<a:theme xmlns:a="http://schemas.openxmlformats.org/drawingml/2006/main" name="1_自定义设计方案">
  <a:themeElements>
    <a:clrScheme name="黄色">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k0xexlzm">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1895</TotalTime>
  <Words>1939</Words>
  <Application>Microsoft Office PowerPoint</Application>
  <PresentationFormat>宽屏</PresentationFormat>
  <Paragraphs>293</Paragraphs>
  <Slides>31</Slides>
  <Notes>0</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31</vt:i4>
      </vt:variant>
    </vt:vector>
  </HeadingPairs>
  <TitlesOfParts>
    <vt:vector size="34" baseType="lpstr">
      <vt:lpstr>Arial</vt:lpstr>
      <vt:lpstr>等线</vt:lpstr>
      <vt:lpstr>1_自定义设计方案</vt:lpstr>
      <vt:lpstr>PowerPoint 演示文稿</vt:lpstr>
      <vt:lpstr>PowerPoint 演示文稿</vt:lpstr>
      <vt:lpstr>PowerPoint 演示文稿</vt:lpstr>
      <vt:lpstr>PowerPoint 演示文稿</vt:lpstr>
      <vt:lpstr>疫情影响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感谢观看</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723966131@qq.com</dc:creator>
  <cp:lastModifiedBy>723966131@qq.com</cp:lastModifiedBy>
  <cp:revision>189</cp:revision>
  <dcterms:created xsi:type="dcterms:W3CDTF">2022-06-01T23:09:13Z</dcterms:created>
  <dcterms:modified xsi:type="dcterms:W3CDTF">2022-08-06T09:11:58Z</dcterms:modified>
</cp:coreProperties>
</file>