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76" r:id="rId3"/>
    <p:sldId id="274" r:id="rId4"/>
    <p:sldId id="270" r:id="rId5"/>
    <p:sldId id="277" r:id="rId6"/>
    <p:sldId id="278" r:id="rId7"/>
    <p:sldId id="271" r:id="rId8"/>
    <p:sldId id="288" r:id="rId9"/>
    <p:sldId id="289" r:id="rId10"/>
    <p:sldId id="279" r:id="rId11"/>
    <p:sldId id="291" r:id="rId12"/>
    <p:sldId id="292" r:id="rId13"/>
    <p:sldId id="293" r:id="rId14"/>
    <p:sldId id="280" r:id="rId15"/>
    <p:sldId id="272" r:id="rId16"/>
    <p:sldId id="281" r:id="rId17"/>
    <p:sldId id="283" r:id="rId18"/>
    <p:sldId id="294" r:id="rId19"/>
    <p:sldId id="296" r:id="rId20"/>
    <p:sldId id="297" r:id="rId21"/>
    <p:sldId id="298" r:id="rId22"/>
    <p:sldId id="299" r:id="rId23"/>
    <p:sldId id="300" r:id="rId24"/>
    <p:sldId id="305" r:id="rId25"/>
    <p:sldId id="303" r:id="rId26"/>
    <p:sldId id="304" r:id="rId27"/>
    <p:sldId id="273" r:id="rId28"/>
    <p:sldId id="316" r:id="rId29"/>
    <p:sldId id="315" r:id="rId30"/>
    <p:sldId id="301" r:id="rId31"/>
    <p:sldId id="275" r:id="rId32"/>
    <p:sldId id="314" r:id="rId33"/>
  </p:sldIdLst>
  <p:sldSz cx="12192000" cy="6858000"/>
  <p:notesSz cx="6858000" cy="9144000"/>
  <p:embeddedFontLst>
    <p:embeddedFont>
      <p:font typeface="Microsoft YaHei" panose="020B0503020204020204" pitchFamily="34" charset="-122"/>
      <p:regular r:id="rId34"/>
      <p:bold r:id="rId35"/>
    </p:embeddedFont>
    <p:embeddedFont>
      <p:font typeface="Microsoft YaHei Light" panose="020B0502040204020203" pitchFamily="34" charset="-122"/>
      <p:regular r:id="rId36"/>
    </p:embeddedFont>
    <p:embeddedFont>
      <p:font typeface="等线" panose="02010600030101010101" pitchFamily="2" charset="-122"/>
      <p:regular r:id="rId37"/>
      <p:bold r:id="rId38"/>
    </p:embeddedFont>
    <p:embeddedFont>
      <p:font typeface="思源黑体 CN Bold" panose="020B0800000000000000" pitchFamily="34" charset="-122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6335" userDrawn="1">
          <p15:clr>
            <a:srgbClr val="A4A3A4"/>
          </p15:clr>
        </p15:guide>
        <p15:guide id="6" orient="horz" pos="459" userDrawn="1">
          <p15:clr>
            <a:srgbClr val="A4A3A4"/>
          </p15:clr>
        </p15:guide>
        <p15:guide id="8" pos="892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  <p15:guide id="10" orient="horz" pos="2886" userDrawn="1">
          <p15:clr>
            <a:srgbClr val="A4A3A4"/>
          </p15:clr>
        </p15:guide>
        <p15:guide id="11" pos="1028" userDrawn="1">
          <p15:clr>
            <a:srgbClr val="A4A3A4"/>
          </p15:clr>
        </p15:guide>
        <p15:guide id="12" orient="horz" pos="3158" userDrawn="1">
          <p15:clr>
            <a:srgbClr val="A4A3A4"/>
          </p15:clr>
        </p15:guide>
        <p15:guide id="13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16" y="490"/>
      </p:cViewPr>
      <p:guideLst>
        <p:guide orient="horz" pos="2160"/>
        <p:guide pos="3840"/>
        <p:guide pos="7242"/>
        <p:guide pos="438"/>
        <p:guide pos="6335"/>
        <p:guide orient="horz" pos="459"/>
        <p:guide pos="892"/>
        <p:guide orient="horz" pos="3884"/>
        <p:guide orient="horz" pos="2886"/>
        <p:guide pos="1028"/>
        <p:guide orient="horz" pos="3158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课程成绩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122-44F9-98B8-13217C9F79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2-44F9-98B8-13217C9F79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122-44F9-98B8-13217C9F79A7}"/>
              </c:ext>
            </c:extLst>
          </c:dPt>
          <c:dLbls>
            <c:dLbl>
              <c:idx val="0"/>
              <c:layout>
                <c:manualLayout>
                  <c:x val="-4.6855780097918485E-2"/>
                  <c:y val="0.16513046474345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22-44F9-98B8-13217C9F79A7}"/>
                </c:ext>
              </c:extLst>
            </c:dLbl>
            <c:dLbl>
              <c:idx val="1"/>
              <c:layout>
                <c:manualLayout>
                  <c:x val="-0.11307988097820598"/>
                  <c:y val="4.47471675229350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2-44F9-98B8-13217C9F79A7}"/>
                </c:ext>
              </c:extLst>
            </c:dLbl>
            <c:dLbl>
              <c:idx val="2"/>
              <c:layout>
                <c:manualLayout>
                  <c:x val="0.13438126789762297"/>
                  <c:y val="-2.2511071449860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22-44F9-98B8-13217C9F79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平时成绩</c:v>
                </c:pt>
                <c:pt idx="1">
                  <c:v>实验成绩</c:v>
                </c:pt>
                <c:pt idx="2">
                  <c:v>考试成绩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2-44F9-98B8-13217C9F79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82328193415422"/>
          <c:y val="9.3517524789711703E-2"/>
          <c:w val="0.10711780942892332"/>
          <c:h val="0.12899076470283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60000"/>
              <a:lumOff val="40000"/>
            </a:schemeClr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旁小矩形">
            <a:extLst>
              <a:ext uri="{FF2B5EF4-FFF2-40B4-BE49-F238E27FC236}">
                <a16:creationId xmlns:a16="http://schemas.microsoft.com/office/drawing/2014/main" id="{6E0E9C9D-898E-49D3-9D1F-7862021C1A8B}"/>
              </a:ext>
            </a:extLst>
          </p:cNvPr>
          <p:cNvSpPr/>
          <p:nvPr userDrawn="1"/>
        </p:nvSpPr>
        <p:spPr>
          <a:xfrm>
            <a:off x="11466972" y="3726160"/>
            <a:ext cx="36000" cy="324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7ECF7-3DC1-CCA1-BBF1-2B58223F3EF3}"/>
              </a:ext>
            </a:extLst>
          </p:cNvPr>
          <p:cNvCxnSpPr>
            <a:cxnSpLocks/>
          </p:cNvCxnSpPr>
          <p:nvPr userDrawn="1"/>
        </p:nvCxnSpPr>
        <p:spPr>
          <a:xfrm flipH="1">
            <a:off x="5373666" y="3429000"/>
            <a:ext cx="614777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9A877D4-E7F6-5469-D646-5EE607A4D841}"/>
              </a:ext>
            </a:extLst>
          </p:cNvPr>
          <p:cNvSpPr txBox="1"/>
          <p:nvPr userDrawn="1"/>
        </p:nvSpPr>
        <p:spPr>
          <a:xfrm>
            <a:off x="-393863" y="3072525"/>
            <a:ext cx="3018775" cy="3785475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2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10110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0011011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0110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01010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</p:txBody>
      </p:sp>
      <p:pic>
        <p:nvPicPr>
          <p:cNvPr id="6" name="图片 5" descr="黑暗里有星球&#10;&#10;中度可信度描述已自动生成">
            <a:extLst>
              <a:ext uri="{FF2B5EF4-FFF2-40B4-BE49-F238E27FC236}">
                <a16:creationId xmlns:a16="http://schemas.microsoft.com/office/drawing/2014/main" id="{1726DB8F-132E-EC95-FD41-FD64F08A3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397293"/>
            <a:ext cx="3625206" cy="21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08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打底图案">
            <a:extLst>
              <a:ext uri="{FF2B5EF4-FFF2-40B4-BE49-F238E27FC236}">
                <a16:creationId xmlns:a16="http://schemas.microsoft.com/office/drawing/2014/main" id="{E234FF0D-966C-7954-5408-7E9C25DF3D83}"/>
              </a:ext>
            </a:extLst>
          </p:cNvPr>
          <p:cNvSpPr txBox="1"/>
          <p:nvPr userDrawn="1"/>
        </p:nvSpPr>
        <p:spPr>
          <a:xfrm>
            <a:off x="8377706" y="784897"/>
            <a:ext cx="965794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>
                <a:solidFill>
                  <a:schemeClr val="accent3">
                    <a:alpha val="16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zh-CN" altLang="en-US" sz="49600">
              <a:solidFill>
                <a:schemeClr val="accent3">
                  <a:alpha val="16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FE70C4-16E1-9679-9051-B75575C20052}"/>
              </a:ext>
            </a:extLst>
          </p:cNvPr>
          <p:cNvSpPr txBox="1"/>
          <p:nvPr userDrawn="1"/>
        </p:nvSpPr>
        <p:spPr>
          <a:xfrm>
            <a:off x="-393863" y="3072525"/>
            <a:ext cx="3018775" cy="3785475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2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10110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0011011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0110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111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01010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</p:txBody>
      </p:sp>
      <p:grpSp>
        <p:nvGrpSpPr>
          <p:cNvPr id="3" name="标题">
            <a:extLst>
              <a:ext uri="{FF2B5EF4-FFF2-40B4-BE49-F238E27FC236}">
                <a16:creationId xmlns:a16="http://schemas.microsoft.com/office/drawing/2014/main" id="{BF82C2B0-C955-492C-4BAB-C11E56182EB7}"/>
              </a:ext>
            </a:extLst>
          </p:cNvPr>
          <p:cNvGrpSpPr/>
          <p:nvPr userDrawn="1"/>
        </p:nvGrpSpPr>
        <p:grpSpPr>
          <a:xfrm>
            <a:off x="368723" y="302085"/>
            <a:ext cx="2617497" cy="646331"/>
            <a:chOff x="362627" y="302085"/>
            <a:chExt cx="2617497" cy="646331"/>
          </a:xfrm>
        </p:grpSpPr>
        <p:sp>
          <p:nvSpPr>
            <p:cNvPr id="10" name="目录">
              <a:extLst>
                <a:ext uri="{FF2B5EF4-FFF2-40B4-BE49-F238E27FC236}">
                  <a16:creationId xmlns:a16="http://schemas.microsoft.com/office/drawing/2014/main" id="{89DD4D87-946F-77CD-D105-6BDB3E28FEBD}"/>
                </a:ext>
              </a:extLst>
            </p:cNvPr>
            <p:cNvSpPr txBox="1"/>
            <p:nvPr/>
          </p:nvSpPr>
          <p:spPr>
            <a:xfrm>
              <a:off x="761974" y="473695"/>
              <a:ext cx="1621502" cy="3192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spc="300">
                  <a:solidFill>
                    <a:schemeClr val="accent5"/>
                  </a:solidFill>
                  <a:latin typeface="+mj-ea"/>
                  <a:ea typeface="+mj-ea"/>
                </a:rPr>
                <a:t>语言初识</a:t>
              </a:r>
            </a:p>
          </p:txBody>
        </p:sp>
        <p:sp>
          <p:nvSpPr>
            <p:cNvPr id="12" name="标题旁小矩形">
              <a:extLst>
                <a:ext uri="{FF2B5EF4-FFF2-40B4-BE49-F238E27FC236}">
                  <a16:creationId xmlns:a16="http://schemas.microsoft.com/office/drawing/2014/main" id="{A263F2E9-0B4B-E685-CFF3-0441A4ADA9F6}"/>
                </a:ext>
              </a:extLst>
            </p:cNvPr>
            <p:cNvSpPr/>
            <p:nvPr/>
          </p:nvSpPr>
          <p:spPr>
            <a:xfrm>
              <a:off x="2045826" y="558516"/>
              <a:ext cx="3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accent5"/>
                </a:solidFill>
              </a:endParaRPr>
            </a:p>
          </p:txBody>
        </p:sp>
        <p:sp>
          <p:nvSpPr>
            <p:cNvPr id="13" name="C">
              <a:extLst>
                <a:ext uri="{FF2B5EF4-FFF2-40B4-BE49-F238E27FC236}">
                  <a16:creationId xmlns:a16="http://schemas.microsoft.com/office/drawing/2014/main" id="{3FD22A13-EEED-9AFA-E66C-537FD7036918}"/>
                </a:ext>
              </a:extLst>
            </p:cNvPr>
            <p:cNvSpPr txBox="1"/>
            <p:nvPr userDrawn="1"/>
          </p:nvSpPr>
          <p:spPr>
            <a:xfrm>
              <a:off x="362627" y="302085"/>
              <a:ext cx="534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思源黑体 CN Bold"/>
                  <a:ea typeface="思源黑体 CN Bold"/>
                  <a:cs typeface="+mn-cs"/>
                </a:rPr>
                <a:t>C</a:t>
              </a:r>
              <a:endParaRPr lang="zh-CN" altLang="en-US" sz="2000">
                <a:solidFill>
                  <a:schemeClr val="accent5"/>
                </a:solidFill>
              </a:endParaRPr>
            </a:p>
          </p:txBody>
        </p:sp>
        <p:sp>
          <p:nvSpPr>
            <p:cNvPr id="14" name="标题">
              <a:extLst>
                <a:ext uri="{FF2B5EF4-FFF2-40B4-BE49-F238E27FC236}">
                  <a16:creationId xmlns:a16="http://schemas.microsoft.com/office/drawing/2014/main" id="{6EDAA0DB-C6B1-4802-C168-49C8D42F5A14}"/>
                </a:ext>
              </a:extLst>
            </p:cNvPr>
            <p:cNvSpPr txBox="1"/>
            <p:nvPr userDrawn="1"/>
          </p:nvSpPr>
          <p:spPr>
            <a:xfrm>
              <a:off x="2039730" y="465605"/>
              <a:ext cx="940394" cy="3192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spc="300">
                  <a:solidFill>
                    <a:schemeClr val="accent5"/>
                  </a:solidFill>
                  <a:latin typeface="+mn-lt"/>
                  <a:ea typeface="+mn-ea"/>
                </a:rPr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47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1748D8-265B-8C58-DEBE-751BC14D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92E-791E-4EB7-BE21-F4AF5194511A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2FF27A-B1D6-2993-43B4-4D8D067C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0FE58A-F113-92C5-14CB-E1605A0D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CB1-60AC-4B60-9958-0500E289E3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1C619E0-CFD1-49E7-A291-0DD6829DD073}"/>
              </a:ext>
            </a:extLst>
          </p:cNvPr>
          <p:cNvSpPr/>
          <p:nvPr userDrawn="1"/>
        </p:nvSpPr>
        <p:spPr>
          <a:xfrm>
            <a:off x="1260008" y="0"/>
            <a:ext cx="5117707" cy="6858000"/>
          </a:xfrm>
          <a:custGeom>
            <a:avLst/>
            <a:gdLst>
              <a:gd name="connsiteX0" fmla="*/ 0 w 5117707"/>
              <a:gd name="connsiteY0" fmla="*/ 0 h 6858000"/>
              <a:gd name="connsiteX1" fmla="*/ 2467638 w 5117707"/>
              <a:gd name="connsiteY1" fmla="*/ 0 h 6858000"/>
              <a:gd name="connsiteX2" fmla="*/ 5117707 w 5117707"/>
              <a:gd name="connsiteY2" fmla="*/ 6858000 h 6858000"/>
              <a:gd name="connsiteX3" fmla="*/ 2650069 w 51177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707" h="6858000">
                <a:moveTo>
                  <a:pt x="0" y="0"/>
                </a:moveTo>
                <a:lnTo>
                  <a:pt x="2467638" y="0"/>
                </a:lnTo>
                <a:lnTo>
                  <a:pt x="5117707" y="6858000"/>
                </a:lnTo>
                <a:lnTo>
                  <a:pt x="2650069" y="68580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C打底图案">
            <a:extLst>
              <a:ext uri="{FF2B5EF4-FFF2-40B4-BE49-F238E27FC236}">
                <a16:creationId xmlns:a16="http://schemas.microsoft.com/office/drawing/2014/main" id="{BCFE2431-2565-EA3C-8667-46836011B576}"/>
              </a:ext>
            </a:extLst>
          </p:cNvPr>
          <p:cNvSpPr txBox="1"/>
          <p:nvPr userDrawn="1"/>
        </p:nvSpPr>
        <p:spPr>
          <a:xfrm>
            <a:off x="8377706" y="784897"/>
            <a:ext cx="381429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600" b="0" i="0" u="none" strike="noStrike" kern="1200" cap="none" spc="0" normalizeH="0" baseline="0" noProof="0">
                <a:ln>
                  <a:noFill/>
                </a:ln>
                <a:solidFill>
                  <a:srgbClr val="28A8EA">
                    <a:alpha val="16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</a:t>
            </a:r>
            <a:endParaRPr kumimoji="0" lang="zh-CN" altLang="en-US" sz="49600" b="0" i="0" u="none" strike="noStrike" kern="1200" cap="none" spc="0" normalizeH="0" baseline="0" noProof="0">
              <a:ln>
                <a:noFill/>
              </a:ln>
              <a:solidFill>
                <a:srgbClr val="28A8EA">
                  <a:alpha val="16000"/>
                </a:srgb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数字底纹">
            <a:extLst>
              <a:ext uri="{FF2B5EF4-FFF2-40B4-BE49-F238E27FC236}">
                <a16:creationId xmlns:a16="http://schemas.microsoft.com/office/drawing/2014/main" id="{023F6C1B-2F3D-7AE7-08CE-11D74FE7DFBE}"/>
              </a:ext>
            </a:extLst>
          </p:cNvPr>
          <p:cNvSpPr txBox="1"/>
          <p:nvPr userDrawn="1"/>
        </p:nvSpPr>
        <p:spPr>
          <a:xfrm>
            <a:off x="-393863" y="3072525"/>
            <a:ext cx="3018775" cy="3785475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238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10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打底图案">
            <a:extLst>
              <a:ext uri="{FF2B5EF4-FFF2-40B4-BE49-F238E27FC236}">
                <a16:creationId xmlns:a16="http://schemas.microsoft.com/office/drawing/2014/main" id="{E234FF0D-966C-7954-5408-7E9C25DF3D83}"/>
              </a:ext>
            </a:extLst>
          </p:cNvPr>
          <p:cNvSpPr txBox="1"/>
          <p:nvPr userDrawn="1"/>
        </p:nvSpPr>
        <p:spPr>
          <a:xfrm>
            <a:off x="8377706" y="784897"/>
            <a:ext cx="524685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 dirty="0">
                <a:solidFill>
                  <a:schemeClr val="accent3">
                    <a:alpha val="16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zh-CN" altLang="en-US" sz="49600">
              <a:solidFill>
                <a:schemeClr val="accent3">
                  <a:alpha val="16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FE70C4-16E1-9679-9051-B75575C20052}"/>
              </a:ext>
            </a:extLst>
          </p:cNvPr>
          <p:cNvSpPr txBox="1"/>
          <p:nvPr userDrawn="1"/>
        </p:nvSpPr>
        <p:spPr>
          <a:xfrm>
            <a:off x="-393863" y="3072525"/>
            <a:ext cx="3018775" cy="3785475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2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10110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1011</a:t>
            </a: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0011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</a:t>
            </a: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</a:t>
            </a: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0011011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</a:t>
            </a: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100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111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0110</a:t>
            </a: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111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01010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01</a:t>
            </a: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lumMod val="75000"/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5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 dirty="0">
                <a:solidFill>
                  <a:schemeClr val="accent4">
                    <a:alpha val="3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04288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8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51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31F7057-9B58-04A6-9F97-D6E4F99B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BAABE0-72A6-9C1C-91F5-3B45837AB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6D1F3-F91B-6728-BDBD-8489B03E6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492E-791E-4EB7-BE21-F4AF5194511A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23D505-C2A7-A314-00F8-A70299884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E946FA-CE0C-CD71-BB2D-B61B1D893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FCB1-60AC-4B60-9958-0500E289E3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 hidden="1">
            <a:extLst>
              <a:ext uri="{FF2B5EF4-FFF2-40B4-BE49-F238E27FC236}">
                <a16:creationId xmlns:a16="http://schemas.microsoft.com/office/drawing/2014/main" id="{1E4D1525-2C11-309D-D63D-8394E02A8A49}"/>
              </a:ext>
            </a:extLst>
          </p:cNvPr>
          <p:cNvSpPr/>
          <p:nvPr userDrawn="1"/>
        </p:nvSpPr>
        <p:spPr>
          <a:xfrm rot="286626">
            <a:off x="-1300537" y="742126"/>
            <a:ext cx="15709331" cy="6590784"/>
          </a:xfrm>
          <a:prstGeom prst="rect">
            <a:avLst/>
          </a:prstGeom>
          <a:blipFill dpi="0" rotWithShape="1">
            <a:blip r:embed="rId9">
              <a:alphaModFix amt="3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6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8" r:id="rId3"/>
    <p:sldLayoutId id="2147483667" r:id="rId4"/>
    <p:sldLayoutId id="2147483669" r:id="rId5"/>
    <p:sldLayoutId id="2147483666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40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主标题">
            <a:extLst>
              <a:ext uri="{FF2B5EF4-FFF2-40B4-BE49-F238E27FC236}">
                <a16:creationId xmlns:a16="http://schemas.microsoft.com/office/drawing/2014/main" id="{5823F122-72E1-A6D0-7F68-7831DC1EE93D}"/>
              </a:ext>
            </a:extLst>
          </p:cNvPr>
          <p:cNvSpPr txBox="1">
            <a:spLocks/>
          </p:cNvSpPr>
          <p:nvPr/>
        </p:nvSpPr>
        <p:spPr>
          <a:xfrm>
            <a:off x="5612397" y="1856732"/>
            <a:ext cx="6267189" cy="2186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1500">
                <a:solidFill>
                  <a:schemeClr val="bg1"/>
                </a:solidFill>
                <a:effectLst>
                  <a:outerShdw blurRad="76200" dist="88900" dir="2700000" algn="tl" rotWithShape="0">
                    <a:prstClr val="black">
                      <a:alpha val="2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语言初识</a:t>
            </a:r>
          </a:p>
        </p:txBody>
      </p:sp>
      <p:sp>
        <p:nvSpPr>
          <p:cNvPr id="10" name="C阴影">
            <a:extLst>
              <a:ext uri="{FF2B5EF4-FFF2-40B4-BE49-F238E27FC236}">
                <a16:creationId xmlns:a16="http://schemas.microsoft.com/office/drawing/2014/main" id="{7DE1E1AD-6955-57AC-4AF4-62A7635A406A}"/>
              </a:ext>
            </a:extLst>
          </p:cNvPr>
          <p:cNvSpPr txBox="1"/>
          <p:nvPr/>
        </p:nvSpPr>
        <p:spPr>
          <a:xfrm>
            <a:off x="3609192" y="846007"/>
            <a:ext cx="2522483" cy="3427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3900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zh-CN" altLang="en-US" sz="23900">
              <a:solidFill>
                <a:schemeClr val="accent1">
                  <a:lumMod val="7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C上层文字">
            <a:extLst>
              <a:ext uri="{FF2B5EF4-FFF2-40B4-BE49-F238E27FC236}">
                <a16:creationId xmlns:a16="http://schemas.microsoft.com/office/drawing/2014/main" id="{F37ADDDC-34B5-8828-0379-BE8D732AE58E}"/>
              </a:ext>
            </a:extLst>
          </p:cNvPr>
          <p:cNvSpPr txBox="1"/>
          <p:nvPr/>
        </p:nvSpPr>
        <p:spPr>
          <a:xfrm>
            <a:off x="3494092" y="64127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39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zh-CN" altLang="en-US" sz="2390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副标题文字">
            <a:extLst>
              <a:ext uri="{FF2B5EF4-FFF2-40B4-BE49-F238E27FC236}">
                <a16:creationId xmlns:a16="http://schemas.microsoft.com/office/drawing/2014/main" id="{0CFDE5FD-58A1-D513-2D80-620E24FEC700}"/>
              </a:ext>
            </a:extLst>
          </p:cNvPr>
          <p:cNvSpPr txBox="1"/>
          <p:nvPr/>
        </p:nvSpPr>
        <p:spPr>
          <a:xfrm>
            <a:off x="8661911" y="3657328"/>
            <a:ext cx="2834764" cy="461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accent5"/>
                </a:solidFill>
              </a:rPr>
              <a:t>从“</a:t>
            </a:r>
            <a:r>
              <a:rPr lang="en-US" altLang="zh-CN" sz="2400" dirty="0">
                <a:solidFill>
                  <a:schemeClr val="accent5"/>
                </a:solidFill>
              </a:rPr>
              <a:t>Hello world</a:t>
            </a:r>
            <a:r>
              <a:rPr lang="zh-CN" altLang="en-US" sz="2400">
                <a:solidFill>
                  <a:schemeClr val="accent5"/>
                </a:solidFill>
              </a:rPr>
              <a:t>”开始</a:t>
            </a:r>
          </a:p>
        </p:txBody>
      </p:sp>
      <p:sp>
        <p:nvSpPr>
          <p:cNvPr id="14" name="讲师及联系方式">
            <a:extLst>
              <a:ext uri="{FF2B5EF4-FFF2-40B4-BE49-F238E27FC236}">
                <a16:creationId xmlns:a16="http://schemas.microsoft.com/office/drawing/2014/main" id="{6FB07DAC-6472-C4BC-2295-09C7DC672F33}"/>
              </a:ext>
            </a:extLst>
          </p:cNvPr>
          <p:cNvSpPr txBox="1"/>
          <p:nvPr/>
        </p:nvSpPr>
        <p:spPr>
          <a:xfrm>
            <a:off x="9508832" y="5756750"/>
            <a:ext cx="2086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</a:rPr>
              <a:t>讲师：</a:t>
            </a:r>
            <a:r>
              <a:rPr lang="en-US" altLang="zh-CN" sz="1400" dirty="0" err="1">
                <a:solidFill>
                  <a:schemeClr val="bg1"/>
                </a:solidFill>
              </a:rPr>
              <a:t>OfficePLUS</a:t>
            </a:r>
            <a:endParaRPr lang="en-US" altLang="zh-CN" sz="1400">
              <a:solidFill>
                <a:schemeClr val="bg1"/>
              </a:solidFill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</a:rPr>
              <a:t>联系电话：</a:t>
            </a:r>
            <a:r>
              <a:rPr lang="en-US" altLang="zh-CN" sz="1200" spc="80" err="1">
                <a:solidFill>
                  <a:schemeClr val="bg1"/>
                </a:solidFill>
              </a:rPr>
              <a:t>xxxxxxxxxxx</a:t>
            </a:r>
            <a:endParaRPr lang="zh-CN" altLang="en-US" sz="1200" spc="8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梯形 20">
            <a:extLst>
              <a:ext uri="{FF2B5EF4-FFF2-40B4-BE49-F238E27FC236}">
                <a16:creationId xmlns:a16="http://schemas.microsoft.com/office/drawing/2014/main" id="{388F2CA2-ADF7-2DA3-EB66-69FACF66A4BD}"/>
              </a:ext>
            </a:extLst>
          </p:cNvPr>
          <p:cNvSpPr/>
          <p:nvPr/>
        </p:nvSpPr>
        <p:spPr>
          <a:xfrm flipV="1">
            <a:off x="1172942" y="1472411"/>
            <a:ext cx="9846116" cy="5184000"/>
          </a:xfrm>
          <a:prstGeom prst="trapezoid">
            <a:avLst>
              <a:gd name="adj" fmla="val 28833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2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F883BEB-AA4F-D02C-A75D-05FCEFCF1C9D}"/>
              </a:ext>
            </a:extLst>
          </p:cNvPr>
          <p:cNvSpPr/>
          <p:nvPr/>
        </p:nvSpPr>
        <p:spPr>
          <a:xfrm>
            <a:off x="2659649" y="5549042"/>
            <a:ext cx="6872701" cy="22764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69677F1-6FCF-E890-9D45-4B7FC245322E}"/>
              </a:ext>
            </a:extLst>
          </p:cNvPr>
          <p:cNvGrpSpPr/>
          <p:nvPr/>
        </p:nvGrpSpPr>
        <p:grpSpPr>
          <a:xfrm>
            <a:off x="4987671" y="728663"/>
            <a:ext cx="4828806" cy="3767036"/>
            <a:chOff x="4765595" y="1917158"/>
            <a:chExt cx="4828806" cy="3767036"/>
          </a:xfrm>
          <a:scene3d>
            <a:camera prst="perspectiveContrastingLeftFacing"/>
            <a:lightRig rig="threePt" dir="t"/>
          </a:scene3d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58E9CDC-6795-1557-1DA1-F01EB259E83F}"/>
                </a:ext>
              </a:extLst>
            </p:cNvPr>
            <p:cNvSpPr txBox="1"/>
            <p:nvPr/>
          </p:nvSpPr>
          <p:spPr>
            <a:xfrm>
              <a:off x="4765595" y="1917158"/>
              <a:ext cx="4828806" cy="376703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7000"/>
              </a:schemeClr>
            </a:solidFill>
            <a:ln>
              <a:noFill/>
            </a:ln>
            <a:sp3d/>
          </p:spPr>
          <p:txBody>
            <a:bodyPr wrap="square" rtlCol="0" anchor="ctr">
              <a:noAutofit/>
            </a:bodyPr>
            <a:lstStyle/>
            <a:p>
              <a:pPr algn="dist"/>
              <a:r>
                <a:rPr lang="zh-CN" altLang="en-US" sz="4800" spc="60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编译  </a:t>
              </a:r>
              <a:r>
                <a:rPr lang="en-US" altLang="zh-CN" sz="4800" spc="60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&gt;&gt;  </a:t>
              </a:r>
              <a:r>
                <a:rPr lang="zh-CN" altLang="en-US" sz="4800" spc="60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运行</a:t>
              </a:r>
            </a:p>
          </p:txBody>
        </p:sp>
        <p:sp>
          <p:nvSpPr>
            <p:cNvPr id="4" name="编译器">
              <a:extLst>
                <a:ext uri="{FF2B5EF4-FFF2-40B4-BE49-F238E27FC236}">
                  <a16:creationId xmlns:a16="http://schemas.microsoft.com/office/drawing/2014/main" id="{48DA5EE7-438A-25E6-0DCE-FE44991A09B5}"/>
                </a:ext>
              </a:extLst>
            </p:cNvPr>
            <p:cNvSpPr/>
            <p:nvPr/>
          </p:nvSpPr>
          <p:spPr>
            <a:xfrm>
              <a:off x="6032755" y="3625407"/>
              <a:ext cx="2294486" cy="125713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  <a:sp3d z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sz="4400">
                  <a:solidFill>
                    <a:schemeClr val="accent1"/>
                  </a:solidFill>
                </a:rPr>
                <a:t>编译器</a:t>
              </a:r>
            </a:p>
          </p:txBody>
        </p:sp>
        <p:sp>
          <p:nvSpPr>
            <p:cNvPr id="5" name="编辑器">
              <a:extLst>
                <a:ext uri="{FF2B5EF4-FFF2-40B4-BE49-F238E27FC236}">
                  <a16:creationId xmlns:a16="http://schemas.microsoft.com/office/drawing/2014/main" id="{F0BD595B-F5F9-65F8-2971-25D2A2866C5B}"/>
                </a:ext>
              </a:extLst>
            </p:cNvPr>
            <p:cNvSpPr/>
            <p:nvPr/>
          </p:nvSpPr>
          <p:spPr>
            <a:xfrm>
              <a:off x="6032755" y="2129272"/>
              <a:ext cx="2294486" cy="125713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  <a:sp3d z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sz="4400">
                  <a:solidFill>
                    <a:schemeClr val="accent1"/>
                  </a:solidFill>
                </a:rPr>
                <a:t>编辑器</a:t>
              </a:r>
            </a:p>
          </p:txBody>
        </p:sp>
        <p:sp>
          <p:nvSpPr>
            <p:cNvPr id="6" name="集成开发环境">
              <a:extLst>
                <a:ext uri="{FF2B5EF4-FFF2-40B4-BE49-F238E27FC236}">
                  <a16:creationId xmlns:a16="http://schemas.microsoft.com/office/drawing/2014/main" id="{0C015F64-41ED-DA04-53E0-D48D66860993}"/>
                </a:ext>
              </a:extLst>
            </p:cNvPr>
            <p:cNvSpPr/>
            <p:nvPr/>
          </p:nvSpPr>
          <p:spPr>
            <a:xfrm>
              <a:off x="6032755" y="2101006"/>
              <a:ext cx="2294486" cy="278153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  <a:sp3d z="381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sz="4400">
                  <a:solidFill>
                    <a:schemeClr val="accent1"/>
                  </a:solidFill>
                </a:rPr>
                <a:t>集成</a:t>
              </a:r>
              <a:endParaRPr lang="en-US" altLang="zh-CN" sz="4400">
                <a:solidFill>
                  <a:schemeClr val="accent1"/>
                </a:solidFill>
              </a:endParaRPr>
            </a:p>
            <a:p>
              <a:pPr algn="ctr"/>
              <a:r>
                <a:rPr lang="zh-CN" altLang="en-US" sz="4400">
                  <a:solidFill>
                    <a:schemeClr val="accent1"/>
                  </a:solidFill>
                </a:rPr>
                <a:t>开发</a:t>
              </a:r>
              <a:endParaRPr lang="en-US" altLang="zh-CN" sz="4400">
                <a:solidFill>
                  <a:schemeClr val="accent1"/>
                </a:solidFill>
              </a:endParaRPr>
            </a:p>
            <a:p>
              <a:pPr algn="ctr"/>
              <a:r>
                <a:rPr lang="zh-CN" altLang="en-US" sz="4400">
                  <a:solidFill>
                    <a:schemeClr val="accent1"/>
                  </a:solidFill>
                </a:rPr>
                <a:t>环境</a:t>
              </a:r>
              <a:endParaRPr lang="en-US" altLang="zh-CN" sz="4400">
                <a:solidFill>
                  <a:schemeClr val="accent1"/>
                </a:solidFill>
              </a:endParaRPr>
            </a:p>
            <a:p>
              <a:pPr algn="ctr"/>
              <a:r>
                <a:rPr lang="en-US" altLang="zh-CN" sz="2800" spc="300">
                  <a:solidFill>
                    <a:schemeClr val="accent1"/>
                  </a:solidFill>
                </a:rPr>
                <a:t>I D E</a:t>
              </a:r>
              <a:endParaRPr lang="zh-CN" altLang="en-US" sz="2800" spc="3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C08EC2D-61AB-9C5A-4C23-9B4F77AEB49F}"/>
              </a:ext>
            </a:extLst>
          </p:cNvPr>
          <p:cNvGrpSpPr/>
          <p:nvPr/>
        </p:nvGrpSpPr>
        <p:grpSpPr>
          <a:xfrm>
            <a:off x="4294724" y="6015905"/>
            <a:ext cx="3920214" cy="707886"/>
            <a:chOff x="5036268" y="579626"/>
            <a:chExt cx="3920214" cy="70788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DE91A2-B779-E701-839F-BE68935F8DC5}"/>
                </a:ext>
              </a:extLst>
            </p:cNvPr>
            <p:cNvSpPr txBox="1"/>
            <p:nvPr/>
          </p:nvSpPr>
          <p:spPr>
            <a:xfrm>
              <a:off x="5590276" y="625793"/>
              <a:ext cx="3366206" cy="646331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r>
                <a:rPr lang="zh-CN" altLang="en-US" sz="3600" spc="3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语言使用环境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FF714A5-A523-24FA-08BB-BE629E11899C}"/>
                </a:ext>
              </a:extLst>
            </p:cNvPr>
            <p:cNvSpPr txBox="1"/>
            <p:nvPr/>
          </p:nvSpPr>
          <p:spPr>
            <a:xfrm>
              <a:off x="5036268" y="579626"/>
              <a:ext cx="714036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40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C</a:t>
              </a:r>
              <a:endParaRPr lang="zh-CN" altLang="en-US" sz="400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7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软件">
            <a:extLst>
              <a:ext uri="{FF2B5EF4-FFF2-40B4-BE49-F238E27FC236}">
                <a16:creationId xmlns:a16="http://schemas.microsoft.com/office/drawing/2014/main" id="{21E6151B-0464-B85F-2769-981AB2868343}"/>
              </a:ext>
            </a:extLst>
          </p:cNvPr>
          <p:cNvSpPr/>
          <p:nvPr/>
        </p:nvSpPr>
        <p:spPr>
          <a:xfrm>
            <a:off x="4948757" y="2774977"/>
            <a:ext cx="2294486" cy="80431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Xcode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9" name="软件">
            <a:extLst>
              <a:ext uri="{FF2B5EF4-FFF2-40B4-BE49-F238E27FC236}">
                <a16:creationId xmlns:a16="http://schemas.microsoft.com/office/drawing/2014/main" id="{59A85B44-973A-E8A4-12C2-500AD4EFF3F0}"/>
              </a:ext>
            </a:extLst>
          </p:cNvPr>
          <p:cNvSpPr/>
          <p:nvPr/>
        </p:nvSpPr>
        <p:spPr>
          <a:xfrm>
            <a:off x="4948757" y="3763587"/>
            <a:ext cx="2294486" cy="80431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Dev c++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0" name="软件">
            <a:extLst>
              <a:ext uri="{FF2B5EF4-FFF2-40B4-BE49-F238E27FC236}">
                <a16:creationId xmlns:a16="http://schemas.microsoft.com/office/drawing/2014/main" id="{90E60FCC-AE48-F234-32E8-6BDE1BB8DEFC}"/>
              </a:ext>
            </a:extLst>
          </p:cNvPr>
          <p:cNvSpPr/>
          <p:nvPr/>
        </p:nvSpPr>
        <p:spPr>
          <a:xfrm>
            <a:off x="4948757" y="4752198"/>
            <a:ext cx="2294486" cy="80431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Eclipse-CDT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1" name="软件">
            <a:extLst>
              <a:ext uri="{FF2B5EF4-FFF2-40B4-BE49-F238E27FC236}">
                <a16:creationId xmlns:a16="http://schemas.microsoft.com/office/drawing/2014/main" id="{F6E70120-4B31-C1C5-076D-AA91F7D43C1C}"/>
              </a:ext>
            </a:extLst>
          </p:cNvPr>
          <p:cNvSpPr/>
          <p:nvPr/>
        </p:nvSpPr>
        <p:spPr>
          <a:xfrm>
            <a:off x="7663021" y="2774976"/>
            <a:ext cx="2294485" cy="1792922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MS Visual Studio Express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" name="软件">
            <a:extLst>
              <a:ext uri="{FF2B5EF4-FFF2-40B4-BE49-F238E27FC236}">
                <a16:creationId xmlns:a16="http://schemas.microsoft.com/office/drawing/2014/main" id="{87A31E25-8CF2-A5AF-AFB3-2DF61F8C7C07}"/>
              </a:ext>
            </a:extLst>
          </p:cNvPr>
          <p:cNvSpPr/>
          <p:nvPr/>
        </p:nvSpPr>
        <p:spPr>
          <a:xfrm>
            <a:off x="7663020" y="4752197"/>
            <a:ext cx="2294486" cy="80431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…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" name="集成开发环境">
            <a:extLst>
              <a:ext uri="{FF2B5EF4-FFF2-40B4-BE49-F238E27FC236}">
                <a16:creationId xmlns:a16="http://schemas.microsoft.com/office/drawing/2014/main" id="{A6D978D9-2690-9C1C-F4FC-EA84E6344C59}"/>
              </a:ext>
            </a:extLst>
          </p:cNvPr>
          <p:cNvSpPr/>
          <p:nvPr/>
        </p:nvSpPr>
        <p:spPr>
          <a:xfrm>
            <a:off x="2234494" y="2774977"/>
            <a:ext cx="2294486" cy="2781532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</a:rPr>
              <a:t>集成</a:t>
            </a:r>
            <a:endParaRPr lang="en-US" altLang="zh-CN" sz="4400">
              <a:solidFill>
                <a:schemeClr val="bg1"/>
              </a:solidFill>
            </a:endParaRPr>
          </a:p>
          <a:p>
            <a:pPr algn="ctr"/>
            <a:r>
              <a:rPr lang="zh-CN" altLang="en-US" sz="4400">
                <a:solidFill>
                  <a:schemeClr val="bg1"/>
                </a:solidFill>
              </a:rPr>
              <a:t>开发</a:t>
            </a:r>
            <a:endParaRPr lang="en-US" altLang="zh-CN" sz="4400">
              <a:solidFill>
                <a:schemeClr val="bg1"/>
              </a:solidFill>
            </a:endParaRPr>
          </a:p>
          <a:p>
            <a:pPr algn="ctr"/>
            <a:r>
              <a:rPr lang="zh-CN" altLang="en-US" sz="4400">
                <a:solidFill>
                  <a:schemeClr val="bg1"/>
                </a:solidFill>
              </a:rPr>
              <a:t>环境</a:t>
            </a:r>
            <a:endParaRPr lang="en-US" altLang="zh-CN" sz="4400">
              <a:solidFill>
                <a:schemeClr val="bg1"/>
              </a:solidFill>
            </a:endParaRPr>
          </a:p>
          <a:p>
            <a:pPr algn="ctr"/>
            <a:r>
              <a:rPr lang="en-US" altLang="zh-CN" sz="2800" spc="300">
                <a:solidFill>
                  <a:schemeClr val="bg1"/>
                </a:solidFill>
              </a:rPr>
              <a:t>I D E</a:t>
            </a:r>
            <a:endParaRPr lang="zh-CN" altLang="en-US" sz="2800" spc="300">
              <a:solidFill>
                <a:schemeClr val="bg1"/>
              </a:solidFill>
            </a:endParaRPr>
          </a:p>
        </p:txBody>
      </p:sp>
      <p:sp>
        <p:nvSpPr>
          <p:cNvPr id="14" name="文本框">
            <a:extLst>
              <a:ext uri="{FF2B5EF4-FFF2-40B4-BE49-F238E27FC236}">
                <a16:creationId xmlns:a16="http://schemas.microsoft.com/office/drawing/2014/main" id="{514C90E1-6DA4-8EDD-1921-7F34832A8562}"/>
              </a:ext>
            </a:extLst>
          </p:cNvPr>
          <p:cNvSpPr txBox="1"/>
          <p:nvPr/>
        </p:nvSpPr>
        <p:spPr>
          <a:xfrm>
            <a:off x="2234494" y="1301491"/>
            <a:ext cx="7723012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集成开发环境是用于提供程序开发环境的应用程序，一般包括代码编辑器、编译器、调试器和图形用户界面等工具。集成了代码编写功能、分析功能、编译功能、调试功能等一体化的开发软件服务套。所有具备这一特性的软件或者软件套（组）都可以叫集成开发环境。</a:t>
            </a:r>
          </a:p>
        </p:txBody>
      </p:sp>
    </p:spTree>
    <p:extLst>
      <p:ext uri="{BB962C8B-B14F-4D97-AF65-F5344CB8AC3E}">
        <p14:creationId xmlns:p14="http://schemas.microsoft.com/office/powerpoint/2010/main" val="167491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软件">
            <a:extLst>
              <a:ext uri="{FF2B5EF4-FFF2-40B4-BE49-F238E27FC236}">
                <a16:creationId xmlns:a16="http://schemas.microsoft.com/office/drawing/2014/main" id="{21E6151B-0464-B85F-2769-981AB2868343}"/>
              </a:ext>
            </a:extLst>
          </p:cNvPr>
          <p:cNvSpPr/>
          <p:nvPr/>
        </p:nvSpPr>
        <p:spPr>
          <a:xfrm>
            <a:off x="4843475" y="2774978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vim/</a:t>
            </a:r>
          </a:p>
          <a:p>
            <a:pPr algn="ctr"/>
            <a:r>
              <a:rPr lang="en-US" altLang="zh-CN" sz="2400">
                <a:solidFill>
                  <a:schemeClr val="bg1"/>
                </a:solidFill>
              </a:rPr>
              <a:t>emacs</a:t>
            </a:r>
          </a:p>
        </p:txBody>
      </p:sp>
      <p:sp>
        <p:nvSpPr>
          <p:cNvPr id="18" name="软件">
            <a:extLst>
              <a:ext uri="{FF2B5EF4-FFF2-40B4-BE49-F238E27FC236}">
                <a16:creationId xmlns:a16="http://schemas.microsoft.com/office/drawing/2014/main" id="{D9602F0E-BD05-9D24-30F9-0C6B2310C1B4}"/>
              </a:ext>
            </a:extLst>
          </p:cNvPr>
          <p:cNvSpPr/>
          <p:nvPr/>
        </p:nvSpPr>
        <p:spPr>
          <a:xfrm>
            <a:off x="6096001" y="2774978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subline</a:t>
            </a:r>
          </a:p>
        </p:txBody>
      </p:sp>
      <p:sp>
        <p:nvSpPr>
          <p:cNvPr id="19" name="软件">
            <a:extLst>
              <a:ext uri="{FF2B5EF4-FFF2-40B4-BE49-F238E27FC236}">
                <a16:creationId xmlns:a16="http://schemas.microsoft.com/office/drawing/2014/main" id="{1FF2F672-1316-8ECA-F315-61B19041ADB4}"/>
              </a:ext>
            </a:extLst>
          </p:cNvPr>
          <p:cNvSpPr/>
          <p:nvPr/>
        </p:nvSpPr>
        <p:spPr>
          <a:xfrm>
            <a:off x="4841400" y="4262406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/>
              <a:t>vs code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0" name="软件">
            <a:extLst>
              <a:ext uri="{FF2B5EF4-FFF2-40B4-BE49-F238E27FC236}">
                <a16:creationId xmlns:a16="http://schemas.microsoft.com/office/drawing/2014/main" id="{8D18FB36-5EB1-EA33-8D3E-768A51122C36}"/>
              </a:ext>
            </a:extLst>
          </p:cNvPr>
          <p:cNvSpPr/>
          <p:nvPr/>
        </p:nvSpPr>
        <p:spPr>
          <a:xfrm>
            <a:off x="6091851" y="4262406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MinGW</a:t>
            </a:r>
          </a:p>
        </p:txBody>
      </p:sp>
      <p:sp>
        <p:nvSpPr>
          <p:cNvPr id="22" name="软件">
            <a:extLst>
              <a:ext uri="{FF2B5EF4-FFF2-40B4-BE49-F238E27FC236}">
                <a16:creationId xmlns:a16="http://schemas.microsoft.com/office/drawing/2014/main" id="{10EC6383-271E-BD0F-A40A-873A3E9797CE}"/>
              </a:ext>
            </a:extLst>
          </p:cNvPr>
          <p:cNvSpPr/>
          <p:nvPr/>
        </p:nvSpPr>
        <p:spPr>
          <a:xfrm>
            <a:off x="7348527" y="2774978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/>
              <a:t>jEdit</a:t>
            </a: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23" name="软件">
            <a:extLst>
              <a:ext uri="{FF2B5EF4-FFF2-40B4-BE49-F238E27FC236}">
                <a16:creationId xmlns:a16="http://schemas.microsoft.com/office/drawing/2014/main" id="{C8971FDE-E397-FE9A-A6AA-19E1079A61D0}"/>
              </a:ext>
            </a:extLst>
          </p:cNvPr>
          <p:cNvSpPr/>
          <p:nvPr/>
        </p:nvSpPr>
        <p:spPr>
          <a:xfrm>
            <a:off x="8601052" y="4262406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4" name="软件">
            <a:extLst>
              <a:ext uri="{FF2B5EF4-FFF2-40B4-BE49-F238E27FC236}">
                <a16:creationId xmlns:a16="http://schemas.microsoft.com/office/drawing/2014/main" id="{E7CBD3D0-A651-060B-48B6-A27FF3794A22}"/>
              </a:ext>
            </a:extLst>
          </p:cNvPr>
          <p:cNvSpPr/>
          <p:nvPr/>
        </p:nvSpPr>
        <p:spPr>
          <a:xfrm>
            <a:off x="8601053" y="2774978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/>
              <a:t>Atom</a:t>
            </a: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25" name="软件">
            <a:extLst>
              <a:ext uri="{FF2B5EF4-FFF2-40B4-BE49-F238E27FC236}">
                <a16:creationId xmlns:a16="http://schemas.microsoft.com/office/drawing/2014/main" id="{3D272577-15FB-CFF4-CA0F-28EF6F07D314}"/>
              </a:ext>
            </a:extLst>
          </p:cNvPr>
          <p:cNvSpPr/>
          <p:nvPr/>
        </p:nvSpPr>
        <p:spPr>
          <a:xfrm>
            <a:off x="7336484" y="4262406"/>
            <a:ext cx="1147243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/>
              <a:t>GCC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" name="编辑器">
            <a:extLst>
              <a:ext uri="{FF2B5EF4-FFF2-40B4-BE49-F238E27FC236}">
                <a16:creationId xmlns:a16="http://schemas.microsoft.com/office/drawing/2014/main" id="{A6D978D9-2690-9C1C-F4FC-EA84E6344C59}"/>
              </a:ext>
            </a:extLst>
          </p:cNvPr>
          <p:cNvSpPr/>
          <p:nvPr/>
        </p:nvSpPr>
        <p:spPr>
          <a:xfrm>
            <a:off x="2443705" y="2774978"/>
            <a:ext cx="2294486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</a:rPr>
              <a:t>编辑器</a:t>
            </a:r>
          </a:p>
        </p:txBody>
      </p:sp>
      <p:sp>
        <p:nvSpPr>
          <p:cNvPr id="13" name="编译器">
            <a:extLst>
              <a:ext uri="{FF2B5EF4-FFF2-40B4-BE49-F238E27FC236}">
                <a16:creationId xmlns:a16="http://schemas.microsoft.com/office/drawing/2014/main" id="{15E247DB-5CE5-3570-2702-46518033BE03}"/>
              </a:ext>
            </a:extLst>
          </p:cNvPr>
          <p:cNvSpPr/>
          <p:nvPr/>
        </p:nvSpPr>
        <p:spPr>
          <a:xfrm>
            <a:off x="2443705" y="4262406"/>
            <a:ext cx="2294486" cy="1355063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</a:rPr>
              <a:t>编译器</a:t>
            </a:r>
          </a:p>
        </p:txBody>
      </p:sp>
      <p:sp>
        <p:nvSpPr>
          <p:cNvPr id="14" name="文本框">
            <a:extLst>
              <a:ext uri="{FF2B5EF4-FFF2-40B4-BE49-F238E27FC236}">
                <a16:creationId xmlns:a16="http://schemas.microsoft.com/office/drawing/2014/main" id="{514C90E1-6DA4-8EDD-1921-7F34832A8562}"/>
              </a:ext>
            </a:extLst>
          </p:cNvPr>
          <p:cNvSpPr txBox="1"/>
          <p:nvPr/>
        </p:nvSpPr>
        <p:spPr>
          <a:xfrm>
            <a:off x="2443705" y="1301492"/>
            <a:ext cx="730459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编辑器就是用来编写程序代码的程序，比简单的文本编辑器，提供更多实时检查、智能缩进等适合于代码编写的功能。</a:t>
            </a:r>
            <a:endParaRPr lang="en-US" altLang="zh-CN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编译器是把高级语言程序转换成供各种不同类型的</a:t>
            </a:r>
            <a:r>
              <a:rPr lang="en-US" altLang="zh-CN">
                <a:solidFill>
                  <a:schemeClr val="accent3">
                    <a:lumMod val="20000"/>
                    <a:lumOff val="80000"/>
                  </a:schemeClr>
                </a:solidFill>
              </a:rPr>
              <a:t>CPU</a:t>
            </a:r>
            <a:r>
              <a:rPr lang="zh-CN" alt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使用的机器语言程序，程序员进行高级思维活动，编译器则负责处理冗长乏味的细节工作。</a:t>
            </a:r>
          </a:p>
        </p:txBody>
      </p:sp>
    </p:spTree>
    <p:extLst>
      <p:ext uri="{BB962C8B-B14F-4D97-AF65-F5344CB8AC3E}">
        <p14:creationId xmlns:p14="http://schemas.microsoft.com/office/powerpoint/2010/main" val="135789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7D153B65-B3B4-13FA-98C9-EA01E45DF8B1}"/>
              </a:ext>
            </a:extLst>
          </p:cNvPr>
          <p:cNvSpPr/>
          <p:nvPr/>
        </p:nvSpPr>
        <p:spPr>
          <a:xfrm>
            <a:off x="2424000" y="1593000"/>
            <a:ext cx="3672000" cy="367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BBF032-62C5-2F26-6A65-0890B1178AD4}"/>
              </a:ext>
            </a:extLst>
          </p:cNvPr>
          <p:cNvSpPr txBox="1"/>
          <p:nvPr/>
        </p:nvSpPr>
        <p:spPr>
          <a:xfrm>
            <a:off x="3498000" y="3399020"/>
            <a:ext cx="1915885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步骤</a:t>
            </a:r>
            <a:endParaRPr lang="en-US" altLang="zh-CN" sz="240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使用</a:t>
            </a:r>
            <a:r>
              <a:rPr lang="en-US" altLang="zh-CN" sz="2400">
                <a:solidFill>
                  <a:schemeClr val="bg1"/>
                </a:solidFill>
                <a:latin typeface="+mj-ea"/>
                <a:ea typeface="+mj-ea"/>
              </a:rPr>
              <a:t>C</a:t>
            </a:r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语言</a:t>
            </a:r>
            <a:endParaRPr lang="en-US" altLang="zh-CN" sz="2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B13E083-29FD-1E39-7BDC-654DAD778BCB}"/>
              </a:ext>
            </a:extLst>
          </p:cNvPr>
          <p:cNvSpPr txBox="1"/>
          <p:nvPr/>
        </p:nvSpPr>
        <p:spPr>
          <a:xfrm>
            <a:off x="4285690" y="3134551"/>
            <a:ext cx="544285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+mj-ea"/>
                <a:ea typeface="+mj-ea"/>
              </a:rPr>
              <a:t>7</a:t>
            </a:r>
            <a:endParaRPr lang="zh-CN" altLang="en-US" sz="4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D20224A-3AC2-EF10-03A5-33CF661D7A4C}"/>
              </a:ext>
            </a:extLst>
          </p:cNvPr>
          <p:cNvSpPr/>
          <p:nvPr/>
        </p:nvSpPr>
        <p:spPr>
          <a:xfrm>
            <a:off x="6265894" y="719960"/>
            <a:ext cx="2144110" cy="56755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</a:rPr>
              <a:t>定义程序的目标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9729139F-72B5-E802-972B-6D56BB8DE4FD}"/>
              </a:ext>
            </a:extLst>
          </p:cNvPr>
          <p:cNvSpPr/>
          <p:nvPr/>
        </p:nvSpPr>
        <p:spPr>
          <a:xfrm>
            <a:off x="6985506" y="1525753"/>
            <a:ext cx="2144110" cy="56755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</a:rPr>
              <a:t>设计程序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FA57F59A-FF28-0577-ED43-696E9030F782}"/>
              </a:ext>
            </a:extLst>
          </p:cNvPr>
          <p:cNvSpPr/>
          <p:nvPr/>
        </p:nvSpPr>
        <p:spPr>
          <a:xfrm>
            <a:off x="7363883" y="2331546"/>
            <a:ext cx="2144110" cy="56755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</a:rPr>
              <a:t>编写代码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79A615FF-8FFF-372A-F1B0-0878395682BD}"/>
              </a:ext>
            </a:extLst>
          </p:cNvPr>
          <p:cNvSpPr/>
          <p:nvPr/>
        </p:nvSpPr>
        <p:spPr>
          <a:xfrm>
            <a:off x="7513660" y="3137340"/>
            <a:ext cx="2144110" cy="56755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</a:rPr>
              <a:t>编译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E7278363-490A-A6F7-F107-E9FF4EECBEC3}"/>
              </a:ext>
            </a:extLst>
          </p:cNvPr>
          <p:cNvSpPr/>
          <p:nvPr/>
        </p:nvSpPr>
        <p:spPr>
          <a:xfrm>
            <a:off x="7363883" y="3957657"/>
            <a:ext cx="2144110" cy="56755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</a:rPr>
              <a:t>运行程序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42E1F9A-9554-7DF5-7FDB-0079D387E88F}"/>
              </a:ext>
            </a:extLst>
          </p:cNvPr>
          <p:cNvSpPr/>
          <p:nvPr/>
        </p:nvSpPr>
        <p:spPr>
          <a:xfrm>
            <a:off x="6985506" y="4777974"/>
            <a:ext cx="2144110" cy="56755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</a:rPr>
              <a:t>测试和调试程序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8F5186A0-A6E2-5F64-E018-3CDC4B309ED4}"/>
              </a:ext>
            </a:extLst>
          </p:cNvPr>
          <p:cNvSpPr/>
          <p:nvPr/>
        </p:nvSpPr>
        <p:spPr>
          <a:xfrm>
            <a:off x="6265894" y="5598292"/>
            <a:ext cx="2144110" cy="56755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/>
                </a:solidFill>
              </a:rPr>
              <a:t>维护和修改程序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7177053-6C66-314F-B30D-FE8D5F38587A}"/>
              </a:ext>
            </a:extLst>
          </p:cNvPr>
          <p:cNvSpPr/>
          <p:nvPr/>
        </p:nvSpPr>
        <p:spPr>
          <a:xfrm>
            <a:off x="1731953" y="900953"/>
            <a:ext cx="5056094" cy="505609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8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8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9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10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by x="100000" y="100000"/>
                                      <p:from x="100000" y="100000"/>
                                      <p:to x="110000" y="110000"/>
                                    </p:animScale>
                                    <p:animScale>
                                      <p:cBhvr>
                                        <p:cTn id="26" dur="1500" accel="50000" de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27" dur="7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by x="100000" y="100000"/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1" animBg="1"/>
      <p:bldP spid="3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5DB4255-085C-B77D-7DF3-0814B1287B9D}"/>
              </a:ext>
            </a:extLst>
          </p:cNvPr>
          <p:cNvSpPr/>
          <p:nvPr/>
        </p:nvSpPr>
        <p:spPr>
          <a:xfrm>
            <a:off x="1260008" y="0"/>
            <a:ext cx="5117707" cy="6858000"/>
          </a:xfrm>
          <a:custGeom>
            <a:avLst/>
            <a:gdLst>
              <a:gd name="connsiteX0" fmla="*/ 0 w 5117707"/>
              <a:gd name="connsiteY0" fmla="*/ 0 h 6858000"/>
              <a:gd name="connsiteX1" fmla="*/ 2467638 w 5117707"/>
              <a:gd name="connsiteY1" fmla="*/ 0 h 6858000"/>
              <a:gd name="connsiteX2" fmla="*/ 5117707 w 5117707"/>
              <a:gd name="connsiteY2" fmla="*/ 6858000 h 6858000"/>
              <a:gd name="connsiteX3" fmla="*/ 2650069 w 51177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707" h="6858000">
                <a:moveTo>
                  <a:pt x="0" y="0"/>
                </a:moveTo>
                <a:lnTo>
                  <a:pt x="2467638" y="0"/>
                </a:lnTo>
                <a:lnTo>
                  <a:pt x="5117707" y="6858000"/>
                </a:lnTo>
                <a:lnTo>
                  <a:pt x="2650069" y="68580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课程标题">
            <a:extLst>
              <a:ext uri="{FF2B5EF4-FFF2-40B4-BE49-F238E27FC236}">
                <a16:creationId xmlns:a16="http://schemas.microsoft.com/office/drawing/2014/main" id="{7E672DBE-1472-221F-84E7-68EFF88E701A}"/>
              </a:ext>
            </a:extLst>
          </p:cNvPr>
          <p:cNvSpPr txBox="1"/>
          <p:nvPr/>
        </p:nvSpPr>
        <p:spPr>
          <a:xfrm>
            <a:off x="8727440" y="3720468"/>
            <a:ext cx="19964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—— C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语言初识</a:t>
            </a:r>
          </a:p>
        </p:txBody>
      </p:sp>
      <p:sp>
        <p:nvSpPr>
          <p:cNvPr id="2" name="小节标题">
            <a:extLst>
              <a:ext uri="{FF2B5EF4-FFF2-40B4-BE49-F238E27FC236}">
                <a16:creationId xmlns:a16="http://schemas.microsoft.com/office/drawing/2014/main" id="{2196784F-AFC8-10B7-BEF9-80F67A535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63814" y="2394906"/>
            <a:ext cx="5402317" cy="1325562"/>
          </a:xfrm>
          <a:scene3d>
            <a:camera prst="orthographicFront"/>
            <a:lightRig rig="balanced" dir="t"/>
          </a:scene3d>
          <a:sp3d/>
        </p:spPr>
        <p:txBody>
          <a:bodyPr lIns="0" tIns="0" rIns="0" bIns="0">
            <a:noAutofit/>
            <a:sp3d extrusionH="76200"/>
          </a:bodyPr>
          <a:lstStyle/>
          <a:p>
            <a:pPr algn="r"/>
            <a:r>
              <a:rPr lang="zh-CN" altLang="en-US" sz="8000">
                <a:solidFill>
                  <a:schemeClr val="bg1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第一个程序</a:t>
            </a:r>
          </a:p>
        </p:txBody>
      </p:sp>
      <p:sp>
        <p:nvSpPr>
          <p:cNvPr id="9" name="数字底纹">
            <a:extLst>
              <a:ext uri="{FF2B5EF4-FFF2-40B4-BE49-F238E27FC236}">
                <a16:creationId xmlns:a16="http://schemas.microsoft.com/office/drawing/2014/main" id="{9E4D52C1-31DC-3380-5BAB-9274C5D2D2BD}"/>
              </a:ext>
            </a:extLst>
          </p:cNvPr>
          <p:cNvSpPr txBox="1"/>
          <p:nvPr/>
        </p:nvSpPr>
        <p:spPr>
          <a:xfrm>
            <a:off x="-393863" y="3072525"/>
            <a:ext cx="3018775" cy="3785475"/>
          </a:xfrm>
          <a:prstGeom prst="rect">
            <a:avLst/>
          </a:prstGeom>
          <a:noFill/>
        </p:spPr>
        <p:txBody>
          <a:bodyPr vert="wordArtVertRtl"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</p:txBody>
      </p:sp>
      <p:sp>
        <p:nvSpPr>
          <p:cNvPr id="10" name="阴影数字">
            <a:extLst>
              <a:ext uri="{FF2B5EF4-FFF2-40B4-BE49-F238E27FC236}">
                <a16:creationId xmlns:a16="http://schemas.microsoft.com/office/drawing/2014/main" id="{E52286E0-104C-EB10-E407-04C640E2470C}"/>
              </a:ext>
            </a:extLst>
          </p:cNvPr>
          <p:cNvSpPr txBox="1"/>
          <p:nvPr/>
        </p:nvSpPr>
        <p:spPr>
          <a:xfrm>
            <a:off x="2872477" y="10296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上层数字">
            <a:extLst>
              <a:ext uri="{FF2B5EF4-FFF2-40B4-BE49-F238E27FC236}">
                <a16:creationId xmlns:a16="http://schemas.microsoft.com/office/drawing/2014/main" id="{0B1665D7-4F6E-0FB7-C6C9-569D94977C29}"/>
              </a:ext>
            </a:extLst>
          </p:cNvPr>
          <p:cNvSpPr txBox="1"/>
          <p:nvPr/>
        </p:nvSpPr>
        <p:spPr>
          <a:xfrm>
            <a:off x="2741332" y="8772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31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23B8E2A-6D04-96AA-BC79-0E57DF7288A5}"/>
              </a:ext>
            </a:extLst>
          </p:cNvPr>
          <p:cNvSpPr/>
          <p:nvPr/>
        </p:nvSpPr>
        <p:spPr>
          <a:xfrm>
            <a:off x="8333061" y="4043522"/>
            <a:ext cx="3163614" cy="956441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zh-CN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注意：严禁使用中文标点和全角输入法</a:t>
            </a:r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2872C21A-8DBF-CD28-94BC-8C7B4E01A209}"/>
              </a:ext>
            </a:extLst>
          </p:cNvPr>
          <p:cNvSpPr txBox="1"/>
          <p:nvPr/>
        </p:nvSpPr>
        <p:spPr>
          <a:xfrm>
            <a:off x="1416050" y="983663"/>
            <a:ext cx="391729" cy="37217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effectLst>
            <a:innerShdw blurRad="127000" dist="38100" dir="13500000">
              <a:prstClr val="black">
                <a:alpha val="50000"/>
              </a:prstClr>
            </a:innerShdw>
          </a:effectLst>
        </p:spPr>
        <p:txBody>
          <a:bodyPr wrap="square" lIns="252000" tIns="108000" rtlCol="0">
            <a:noAutofit/>
          </a:bodyPr>
          <a:lstStyle/>
          <a:p>
            <a:endParaRPr lang="zh-CN" altLang="en-US"/>
          </a:p>
        </p:txBody>
      </p:sp>
      <p:sp>
        <p:nvSpPr>
          <p:cNvPr id="18" name="文本框1">
            <a:extLst>
              <a:ext uri="{FF2B5EF4-FFF2-40B4-BE49-F238E27FC236}">
                <a16:creationId xmlns:a16="http://schemas.microsoft.com/office/drawing/2014/main" id="{C1E8EE2F-9FE3-4855-56BB-0414C31214C9}"/>
              </a:ext>
            </a:extLst>
          </p:cNvPr>
          <p:cNvSpPr txBox="1"/>
          <p:nvPr/>
        </p:nvSpPr>
        <p:spPr>
          <a:xfrm>
            <a:off x="3110679" y="1947909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EA2AE07D-053A-A75B-A8CA-1F51418ABB33}"/>
              </a:ext>
            </a:extLst>
          </p:cNvPr>
          <p:cNvSpPr txBox="1"/>
          <p:nvPr/>
        </p:nvSpPr>
        <p:spPr>
          <a:xfrm>
            <a:off x="3110679" y="2406951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CF66D226-2BC3-E1B3-596C-BF47BF56C7C6}"/>
              </a:ext>
            </a:extLst>
          </p:cNvPr>
          <p:cNvSpPr txBox="1"/>
          <p:nvPr/>
        </p:nvSpPr>
        <p:spPr>
          <a:xfrm>
            <a:off x="3110679" y="2865993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23" name="文本框 4">
            <a:extLst>
              <a:ext uri="{FF2B5EF4-FFF2-40B4-BE49-F238E27FC236}">
                <a16:creationId xmlns:a16="http://schemas.microsoft.com/office/drawing/2014/main" id="{192DB3C4-F183-E61B-16C1-9AD74AAB8BC1}"/>
              </a:ext>
            </a:extLst>
          </p:cNvPr>
          <p:cNvSpPr txBox="1"/>
          <p:nvPr/>
        </p:nvSpPr>
        <p:spPr>
          <a:xfrm>
            <a:off x="3110679" y="3325035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8320022F-B07C-5675-D433-2700DF321ED1}"/>
              </a:ext>
            </a:extLst>
          </p:cNvPr>
          <p:cNvSpPr txBox="1"/>
          <p:nvPr/>
        </p:nvSpPr>
        <p:spPr>
          <a:xfrm>
            <a:off x="3110679" y="3784077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EF7A6C80-990E-8F10-E73E-0F7D29435A51}"/>
              </a:ext>
            </a:extLst>
          </p:cNvPr>
          <p:cNvSpPr txBox="1"/>
          <p:nvPr/>
        </p:nvSpPr>
        <p:spPr>
          <a:xfrm>
            <a:off x="3110679" y="4243119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6" name="文本框 7">
            <a:extLst>
              <a:ext uri="{FF2B5EF4-FFF2-40B4-BE49-F238E27FC236}">
                <a16:creationId xmlns:a16="http://schemas.microsoft.com/office/drawing/2014/main" id="{3877B5EE-940F-3F5C-A2B7-37206DF42F79}"/>
              </a:ext>
            </a:extLst>
          </p:cNvPr>
          <p:cNvSpPr txBox="1"/>
          <p:nvPr/>
        </p:nvSpPr>
        <p:spPr>
          <a:xfrm>
            <a:off x="3110679" y="470216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10" name="直线">
            <a:extLst>
              <a:ext uri="{FF2B5EF4-FFF2-40B4-BE49-F238E27FC236}">
                <a16:creationId xmlns:a16="http://schemas.microsoft.com/office/drawing/2014/main" id="{DB633256-7F05-215C-DC7A-EF5855C874F6}"/>
              </a:ext>
            </a:extLst>
          </p:cNvPr>
          <p:cNvCxnSpPr>
            <a:cxnSpLocks/>
          </p:cNvCxnSpPr>
          <p:nvPr/>
        </p:nvCxnSpPr>
        <p:spPr>
          <a:xfrm>
            <a:off x="3042101" y="1985222"/>
            <a:ext cx="0" cy="310430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数字">
            <a:extLst>
              <a:ext uri="{FF2B5EF4-FFF2-40B4-BE49-F238E27FC236}">
                <a16:creationId xmlns:a16="http://schemas.microsoft.com/office/drawing/2014/main" id="{C9E11398-C3B8-F60A-EB50-CF215CF32FE1}"/>
              </a:ext>
            </a:extLst>
          </p:cNvPr>
          <p:cNvSpPr txBox="1"/>
          <p:nvPr/>
        </p:nvSpPr>
        <p:spPr>
          <a:xfrm>
            <a:off x="2668984" y="1909022"/>
            <a:ext cx="430924" cy="3290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5659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FCEB41F0-34F6-85B4-E750-D4C7BF8E85DB}"/>
              </a:ext>
            </a:extLst>
          </p:cNvPr>
          <p:cNvSpPr txBox="1"/>
          <p:nvPr/>
        </p:nvSpPr>
        <p:spPr>
          <a:xfrm>
            <a:off x="1416049" y="983663"/>
            <a:ext cx="9210389" cy="136252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effectLst>
            <a:innerShdw blurRad="127000" dist="38100" dir="13500000">
              <a:prstClr val="black">
                <a:alpha val="50000"/>
              </a:prstClr>
            </a:innerShdw>
          </a:effectLst>
        </p:spPr>
        <p:txBody>
          <a:bodyPr wrap="square" lIns="252000" tIns="108000" rtlCol="0">
            <a:noAutofit/>
          </a:bodyPr>
          <a:lstStyle/>
          <a:p>
            <a:endParaRPr lang="zh-CN" altLang="en-US"/>
          </a:p>
        </p:txBody>
      </p:sp>
      <p:sp>
        <p:nvSpPr>
          <p:cNvPr id="4" name="矩形: 圆角 1" hidden="1">
            <a:extLst>
              <a:ext uri="{FF2B5EF4-FFF2-40B4-BE49-F238E27FC236}">
                <a16:creationId xmlns:a16="http://schemas.microsoft.com/office/drawing/2014/main" id="{B1E57771-BF22-36C3-B310-110E02EB4127}"/>
              </a:ext>
            </a:extLst>
          </p:cNvPr>
          <p:cNvSpPr/>
          <p:nvPr/>
        </p:nvSpPr>
        <p:spPr>
          <a:xfrm>
            <a:off x="6708064" y="1093624"/>
            <a:ext cx="1205525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balanced" dir="t"/>
          </a:scene3d>
          <a:sp3d prstMaterial="matte">
            <a:bevelT w="19050"/>
            <a:bevelB w="16510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#include</a:t>
            </a:r>
            <a:endParaRPr lang="zh-CN" altLang="en-US"/>
          </a:p>
        </p:txBody>
      </p:sp>
      <p:pic>
        <p:nvPicPr>
          <p:cNvPr id="5" name="波点纹理" descr="图片包含 游戏机, 食物&#10;&#10;描述已自动生成">
            <a:extLst>
              <a:ext uri="{FF2B5EF4-FFF2-40B4-BE49-F238E27FC236}">
                <a16:creationId xmlns:a16="http://schemas.microsoft.com/office/drawing/2014/main" id="{57945525-C928-9298-EA0B-2215382E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3365" b="15734"/>
          <a:stretch/>
        </p:blipFill>
        <p:spPr>
          <a:xfrm>
            <a:off x="9602665" y="4803325"/>
            <a:ext cx="2060819" cy="1362525"/>
          </a:xfrm>
          <a:custGeom>
            <a:avLst/>
            <a:gdLst>
              <a:gd name="connsiteX0" fmla="*/ 0 w 1378146"/>
              <a:gd name="connsiteY0" fmla="*/ 0 h 1265749"/>
              <a:gd name="connsiteX1" fmla="*/ 1378146 w 1378146"/>
              <a:gd name="connsiteY1" fmla="*/ 0 h 1265749"/>
              <a:gd name="connsiteX2" fmla="*/ 1378146 w 1378146"/>
              <a:gd name="connsiteY2" fmla="*/ 1265749 h 1265749"/>
              <a:gd name="connsiteX3" fmla="*/ 0 w 1378146"/>
              <a:gd name="connsiteY3" fmla="*/ 1265749 h 12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146" h="1265749">
                <a:moveTo>
                  <a:pt x="0" y="0"/>
                </a:moveTo>
                <a:lnTo>
                  <a:pt x="1378146" y="0"/>
                </a:lnTo>
                <a:lnTo>
                  <a:pt x="1378146" y="1265749"/>
                </a:lnTo>
                <a:lnTo>
                  <a:pt x="0" y="1265749"/>
                </a:lnTo>
                <a:close/>
              </a:path>
            </a:pathLst>
          </a:cu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F2D1A0D-ECFC-7D0C-2589-65C589C958A1}"/>
              </a:ext>
            </a:extLst>
          </p:cNvPr>
          <p:cNvSpPr txBox="1"/>
          <p:nvPr/>
        </p:nvSpPr>
        <p:spPr>
          <a:xfrm>
            <a:off x="1565562" y="1104833"/>
            <a:ext cx="8481261" cy="735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预处理指令，告诉编译器把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stdio.h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中的内容包含在当前程序中；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stdio.h 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，</a:t>
            </a:r>
            <a:r>
              <a:rPr lang="en-US" altLang="zh-CN">
                <a:solidFill>
                  <a:schemeClr val="accent2">
                    <a:lumMod val="40000"/>
                    <a:lumOff val="60000"/>
                  </a:schemeClr>
                </a:solidFill>
                <a:latin typeface="等线"/>
                <a:ea typeface="等线"/>
              </a:rPr>
              <a:t>C</a:t>
            </a:r>
            <a:r>
              <a:rPr lang="zh-CN" altLang="en-US">
                <a:solidFill>
                  <a:schemeClr val="accent2">
                    <a:lumMod val="40000"/>
                    <a:lumOff val="60000"/>
                  </a:schemeClr>
                </a:solidFill>
                <a:latin typeface="等线"/>
                <a:ea typeface="等线"/>
              </a:rPr>
              <a:t>编译器软件包的标准部分，提供键盘输入和屏幕输出的支持，即标准输入</a:t>
            </a:r>
            <a:r>
              <a:rPr lang="en-US" altLang="zh-CN">
                <a:solidFill>
                  <a:schemeClr val="accent2">
                    <a:lumMod val="40000"/>
                    <a:lumOff val="60000"/>
                  </a:schemeClr>
                </a:solidFill>
                <a:latin typeface="等线"/>
                <a:ea typeface="等线"/>
              </a:rPr>
              <a:t>/</a:t>
            </a:r>
            <a:r>
              <a:rPr lang="zh-CN" altLang="en-US">
                <a:solidFill>
                  <a:schemeClr val="accent2">
                    <a:lumMod val="40000"/>
                    <a:lumOff val="60000"/>
                  </a:schemeClr>
                </a:solidFill>
                <a:latin typeface="等线"/>
                <a:ea typeface="等线"/>
              </a:rPr>
              <a:t>输出头文件。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5" name="文本框1">
            <a:extLst>
              <a:ext uri="{FF2B5EF4-FFF2-40B4-BE49-F238E27FC236}">
                <a16:creationId xmlns:a16="http://schemas.microsoft.com/office/drawing/2014/main" id="{69B90758-B121-4C1A-93CE-E60620CCDAD0}"/>
              </a:ext>
            </a:extLst>
          </p:cNvPr>
          <p:cNvSpPr txBox="1"/>
          <p:nvPr/>
        </p:nvSpPr>
        <p:spPr>
          <a:xfrm>
            <a:off x="7686188" y="1862534"/>
            <a:ext cx="2812050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28D10741-28D9-D9B8-21F9-290910AF7CF0}"/>
              </a:ext>
            </a:extLst>
          </p:cNvPr>
          <p:cNvSpPr txBox="1"/>
          <p:nvPr/>
        </p:nvSpPr>
        <p:spPr>
          <a:xfrm>
            <a:off x="1485500" y="3457956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CD9DE2BD-B14B-3F76-2164-39231084E4AD}"/>
              </a:ext>
            </a:extLst>
          </p:cNvPr>
          <p:cNvSpPr txBox="1"/>
          <p:nvPr/>
        </p:nvSpPr>
        <p:spPr>
          <a:xfrm>
            <a:off x="1485500" y="3916998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6542691-50EF-0CC9-9691-14BB3A4D97C3}"/>
              </a:ext>
            </a:extLst>
          </p:cNvPr>
          <p:cNvSpPr txBox="1"/>
          <p:nvPr/>
        </p:nvSpPr>
        <p:spPr>
          <a:xfrm>
            <a:off x="1485500" y="4376040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35B32A4E-7EB3-53DB-9FAB-FDA707ABB3F1}"/>
              </a:ext>
            </a:extLst>
          </p:cNvPr>
          <p:cNvSpPr txBox="1"/>
          <p:nvPr/>
        </p:nvSpPr>
        <p:spPr>
          <a:xfrm>
            <a:off x="1485500" y="483508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9D30F04A-0BA1-1E7D-D4D6-EF6E276869E5}"/>
              </a:ext>
            </a:extLst>
          </p:cNvPr>
          <p:cNvSpPr txBox="1"/>
          <p:nvPr/>
        </p:nvSpPr>
        <p:spPr>
          <a:xfrm>
            <a:off x="1485500" y="5294124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B2F2333-EE52-FEE9-12CE-FA78631C8478}"/>
              </a:ext>
            </a:extLst>
          </p:cNvPr>
          <p:cNvSpPr txBox="1"/>
          <p:nvPr/>
        </p:nvSpPr>
        <p:spPr>
          <a:xfrm>
            <a:off x="1485500" y="5753167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22" name="直线">
            <a:extLst>
              <a:ext uri="{FF2B5EF4-FFF2-40B4-BE49-F238E27FC236}">
                <a16:creationId xmlns:a16="http://schemas.microsoft.com/office/drawing/2014/main" id="{0BBB6AC7-9DC2-AE73-9D82-7A9772BC01E0}"/>
              </a:ext>
            </a:extLst>
          </p:cNvPr>
          <p:cNvCxnSpPr>
            <a:cxnSpLocks/>
          </p:cNvCxnSpPr>
          <p:nvPr/>
        </p:nvCxnSpPr>
        <p:spPr>
          <a:xfrm>
            <a:off x="1416922" y="3036227"/>
            <a:ext cx="0" cy="310430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数字">
            <a:extLst>
              <a:ext uri="{FF2B5EF4-FFF2-40B4-BE49-F238E27FC236}">
                <a16:creationId xmlns:a16="http://schemas.microsoft.com/office/drawing/2014/main" id="{A2C12EA6-8155-AB35-A0D7-EA84C7B58FCE}"/>
              </a:ext>
            </a:extLst>
          </p:cNvPr>
          <p:cNvSpPr txBox="1"/>
          <p:nvPr/>
        </p:nvSpPr>
        <p:spPr>
          <a:xfrm>
            <a:off x="1043805" y="2960027"/>
            <a:ext cx="430924" cy="3290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25199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FCEB41F0-34F6-85B4-E750-D4C7BF8E85DB}"/>
              </a:ext>
            </a:extLst>
          </p:cNvPr>
          <p:cNvSpPr txBox="1"/>
          <p:nvPr/>
        </p:nvSpPr>
        <p:spPr>
          <a:xfrm>
            <a:off x="1416049" y="983663"/>
            <a:ext cx="9210389" cy="136252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effectLst>
            <a:innerShdw blurRad="127000" dist="38100" dir="13500000">
              <a:prstClr val="black">
                <a:alpha val="50000"/>
              </a:prstClr>
            </a:innerShdw>
          </a:effectLst>
        </p:spPr>
        <p:txBody>
          <a:bodyPr wrap="square" lIns="252000" tIns="108000" rtlCol="0">
            <a:noAutofit/>
          </a:bodyPr>
          <a:lstStyle/>
          <a:p>
            <a:endParaRPr lang="zh-CN" altLang="en-US"/>
          </a:p>
        </p:txBody>
      </p:sp>
      <p:sp>
        <p:nvSpPr>
          <p:cNvPr id="4" name="矩形: 圆角 1" hidden="1">
            <a:extLst>
              <a:ext uri="{FF2B5EF4-FFF2-40B4-BE49-F238E27FC236}">
                <a16:creationId xmlns:a16="http://schemas.microsoft.com/office/drawing/2014/main" id="{B1E57771-BF22-36C3-B310-110E02EB4127}"/>
              </a:ext>
            </a:extLst>
          </p:cNvPr>
          <p:cNvSpPr/>
          <p:nvPr/>
        </p:nvSpPr>
        <p:spPr>
          <a:xfrm>
            <a:off x="6708064" y="1093624"/>
            <a:ext cx="1205525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balanced" dir="t"/>
          </a:scene3d>
          <a:sp3d prstMaterial="matte">
            <a:bevelT w="19050"/>
            <a:bevelB w="16510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#include</a:t>
            </a:r>
            <a:endParaRPr lang="zh-CN" altLang="en-US"/>
          </a:p>
        </p:txBody>
      </p:sp>
      <p:pic>
        <p:nvPicPr>
          <p:cNvPr id="5" name="波点纹理" descr="图片包含 游戏机, 食物&#10;&#10;描述已自动生成">
            <a:extLst>
              <a:ext uri="{FF2B5EF4-FFF2-40B4-BE49-F238E27FC236}">
                <a16:creationId xmlns:a16="http://schemas.microsoft.com/office/drawing/2014/main" id="{57945525-C928-9298-EA0B-2215382E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3365" b="15734"/>
          <a:stretch/>
        </p:blipFill>
        <p:spPr>
          <a:xfrm>
            <a:off x="9602665" y="4803325"/>
            <a:ext cx="2060819" cy="1362525"/>
          </a:xfrm>
          <a:custGeom>
            <a:avLst/>
            <a:gdLst>
              <a:gd name="connsiteX0" fmla="*/ 0 w 1378146"/>
              <a:gd name="connsiteY0" fmla="*/ 0 h 1265749"/>
              <a:gd name="connsiteX1" fmla="*/ 1378146 w 1378146"/>
              <a:gd name="connsiteY1" fmla="*/ 0 h 1265749"/>
              <a:gd name="connsiteX2" fmla="*/ 1378146 w 1378146"/>
              <a:gd name="connsiteY2" fmla="*/ 1265749 h 1265749"/>
              <a:gd name="connsiteX3" fmla="*/ 0 w 1378146"/>
              <a:gd name="connsiteY3" fmla="*/ 1265749 h 12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146" h="1265749">
                <a:moveTo>
                  <a:pt x="0" y="0"/>
                </a:moveTo>
                <a:lnTo>
                  <a:pt x="1378146" y="0"/>
                </a:lnTo>
                <a:lnTo>
                  <a:pt x="1378146" y="1265749"/>
                </a:lnTo>
                <a:lnTo>
                  <a:pt x="0" y="1265749"/>
                </a:lnTo>
                <a:close/>
              </a:path>
            </a:pathLst>
          </a:custGeom>
        </p:spPr>
      </p:pic>
      <p:sp>
        <p:nvSpPr>
          <p:cNvPr id="16" name="文本框 2">
            <a:extLst>
              <a:ext uri="{FF2B5EF4-FFF2-40B4-BE49-F238E27FC236}">
                <a16:creationId xmlns:a16="http://schemas.microsoft.com/office/drawing/2014/main" id="{28D10741-28D9-D9B8-21F9-290910AF7CF0}"/>
              </a:ext>
            </a:extLst>
          </p:cNvPr>
          <p:cNvSpPr txBox="1"/>
          <p:nvPr/>
        </p:nvSpPr>
        <p:spPr>
          <a:xfrm>
            <a:off x="9001063" y="1837925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CD9DE2BD-B14B-3F76-2164-39231084E4AD}"/>
              </a:ext>
            </a:extLst>
          </p:cNvPr>
          <p:cNvSpPr txBox="1"/>
          <p:nvPr/>
        </p:nvSpPr>
        <p:spPr>
          <a:xfrm>
            <a:off x="1485500" y="3916998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6542691-50EF-0CC9-9691-14BB3A4D97C3}"/>
              </a:ext>
            </a:extLst>
          </p:cNvPr>
          <p:cNvSpPr txBox="1"/>
          <p:nvPr/>
        </p:nvSpPr>
        <p:spPr>
          <a:xfrm>
            <a:off x="1485500" y="4376040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35B32A4E-7EB3-53DB-9FAB-FDA707ABB3F1}"/>
              </a:ext>
            </a:extLst>
          </p:cNvPr>
          <p:cNvSpPr txBox="1"/>
          <p:nvPr/>
        </p:nvSpPr>
        <p:spPr>
          <a:xfrm>
            <a:off x="1485500" y="483508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9D30F04A-0BA1-1E7D-D4D6-EF6E276869E5}"/>
              </a:ext>
            </a:extLst>
          </p:cNvPr>
          <p:cNvSpPr txBox="1"/>
          <p:nvPr/>
        </p:nvSpPr>
        <p:spPr>
          <a:xfrm>
            <a:off x="1485500" y="5294124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B2F2333-EE52-FEE9-12CE-FA78631C8478}"/>
              </a:ext>
            </a:extLst>
          </p:cNvPr>
          <p:cNvSpPr txBox="1"/>
          <p:nvPr/>
        </p:nvSpPr>
        <p:spPr>
          <a:xfrm>
            <a:off x="1485500" y="5753167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22" name="直线">
            <a:extLst>
              <a:ext uri="{FF2B5EF4-FFF2-40B4-BE49-F238E27FC236}">
                <a16:creationId xmlns:a16="http://schemas.microsoft.com/office/drawing/2014/main" id="{0BBB6AC7-9DC2-AE73-9D82-7A9772BC01E0}"/>
              </a:ext>
            </a:extLst>
          </p:cNvPr>
          <p:cNvCxnSpPr>
            <a:cxnSpLocks/>
          </p:cNvCxnSpPr>
          <p:nvPr/>
        </p:nvCxnSpPr>
        <p:spPr>
          <a:xfrm>
            <a:off x="1416922" y="3036227"/>
            <a:ext cx="0" cy="310430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数字">
            <a:extLst>
              <a:ext uri="{FF2B5EF4-FFF2-40B4-BE49-F238E27FC236}">
                <a16:creationId xmlns:a16="http://schemas.microsoft.com/office/drawing/2014/main" id="{A2C12EA6-8155-AB35-A0D7-EA84C7B58FCE}"/>
              </a:ext>
            </a:extLst>
          </p:cNvPr>
          <p:cNvSpPr txBox="1"/>
          <p:nvPr/>
        </p:nvSpPr>
        <p:spPr>
          <a:xfrm>
            <a:off x="1043805" y="2960027"/>
            <a:ext cx="430924" cy="3290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24" name="文本框1">
            <a:extLst>
              <a:ext uri="{FF2B5EF4-FFF2-40B4-BE49-F238E27FC236}">
                <a16:creationId xmlns:a16="http://schemas.microsoft.com/office/drawing/2014/main" id="{FA65E1E3-5089-C938-C4CB-EF4CBFC56405}"/>
              </a:ext>
            </a:extLst>
          </p:cNvPr>
          <p:cNvSpPr txBox="1"/>
          <p:nvPr/>
        </p:nvSpPr>
        <p:spPr>
          <a:xfrm>
            <a:off x="1485500" y="3014656"/>
            <a:ext cx="2812050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5DC764D-3033-0A90-5882-978BEBBA0A9F}"/>
              </a:ext>
            </a:extLst>
          </p:cNvPr>
          <p:cNvSpPr txBox="1"/>
          <p:nvPr/>
        </p:nvSpPr>
        <p:spPr>
          <a:xfrm>
            <a:off x="1565562" y="1102211"/>
            <a:ext cx="8491251" cy="735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表示它是一个函数，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main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是函数名，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内包含一些传入函数的信息，此处为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void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可省略，即不传入信息，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是返回类型，表明函数返回整数给操作系统</a:t>
            </a:r>
            <a:r>
              <a:rPr lang="zh-CN" altLang="en-US">
                <a:solidFill>
                  <a:schemeClr val="accent2">
                    <a:lumMod val="40000"/>
                    <a:lumOff val="60000"/>
                  </a:schemeClr>
                </a:solidFill>
                <a:latin typeface="等线"/>
                <a:ea typeface="等线"/>
              </a:rPr>
              <a:t>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308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FCEB41F0-34F6-85B4-E750-D4C7BF8E85DB}"/>
              </a:ext>
            </a:extLst>
          </p:cNvPr>
          <p:cNvSpPr txBox="1"/>
          <p:nvPr/>
        </p:nvSpPr>
        <p:spPr>
          <a:xfrm>
            <a:off x="1416049" y="983663"/>
            <a:ext cx="9210389" cy="186609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effectLst>
            <a:innerShdw blurRad="127000" dist="38100" dir="13500000">
              <a:prstClr val="black">
                <a:alpha val="50000"/>
              </a:prstClr>
            </a:innerShdw>
          </a:effectLst>
        </p:spPr>
        <p:txBody>
          <a:bodyPr wrap="square" lIns="252000" tIns="108000" rtlCol="0">
            <a:noAutofit/>
          </a:bodyPr>
          <a:lstStyle/>
          <a:p>
            <a:endParaRPr lang="zh-CN" altLang="en-US"/>
          </a:p>
        </p:txBody>
      </p:sp>
      <p:sp>
        <p:nvSpPr>
          <p:cNvPr id="4" name="矩形: 圆角 1" hidden="1">
            <a:extLst>
              <a:ext uri="{FF2B5EF4-FFF2-40B4-BE49-F238E27FC236}">
                <a16:creationId xmlns:a16="http://schemas.microsoft.com/office/drawing/2014/main" id="{B1E57771-BF22-36C3-B310-110E02EB4127}"/>
              </a:ext>
            </a:extLst>
          </p:cNvPr>
          <p:cNvSpPr/>
          <p:nvPr/>
        </p:nvSpPr>
        <p:spPr>
          <a:xfrm>
            <a:off x="6708064" y="1093624"/>
            <a:ext cx="1205525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balanced" dir="t"/>
          </a:scene3d>
          <a:sp3d prstMaterial="matte">
            <a:bevelT w="19050"/>
            <a:bevelB w="16510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#include</a:t>
            </a:r>
            <a:endParaRPr lang="zh-CN" altLang="en-US"/>
          </a:p>
        </p:txBody>
      </p:sp>
      <p:pic>
        <p:nvPicPr>
          <p:cNvPr id="5" name="波点纹理" descr="图片包含 游戏机, 食物&#10;&#10;描述已自动生成">
            <a:extLst>
              <a:ext uri="{FF2B5EF4-FFF2-40B4-BE49-F238E27FC236}">
                <a16:creationId xmlns:a16="http://schemas.microsoft.com/office/drawing/2014/main" id="{57945525-C928-9298-EA0B-2215382E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3365" b="15734"/>
          <a:stretch/>
        </p:blipFill>
        <p:spPr>
          <a:xfrm>
            <a:off x="9602665" y="4803325"/>
            <a:ext cx="2060819" cy="1362525"/>
          </a:xfrm>
          <a:custGeom>
            <a:avLst/>
            <a:gdLst>
              <a:gd name="connsiteX0" fmla="*/ 0 w 1378146"/>
              <a:gd name="connsiteY0" fmla="*/ 0 h 1265749"/>
              <a:gd name="connsiteX1" fmla="*/ 1378146 w 1378146"/>
              <a:gd name="connsiteY1" fmla="*/ 0 h 1265749"/>
              <a:gd name="connsiteX2" fmla="*/ 1378146 w 1378146"/>
              <a:gd name="connsiteY2" fmla="*/ 1265749 h 1265749"/>
              <a:gd name="connsiteX3" fmla="*/ 0 w 1378146"/>
              <a:gd name="connsiteY3" fmla="*/ 1265749 h 12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146" h="1265749">
                <a:moveTo>
                  <a:pt x="0" y="0"/>
                </a:moveTo>
                <a:lnTo>
                  <a:pt x="1378146" y="0"/>
                </a:lnTo>
                <a:lnTo>
                  <a:pt x="1378146" y="1265749"/>
                </a:lnTo>
                <a:lnTo>
                  <a:pt x="0" y="1265749"/>
                </a:lnTo>
                <a:close/>
              </a:path>
            </a:pathLst>
          </a:cu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CD9DE2BD-B14B-3F76-2164-39231084E4AD}"/>
              </a:ext>
            </a:extLst>
          </p:cNvPr>
          <p:cNvSpPr txBox="1"/>
          <p:nvPr/>
        </p:nvSpPr>
        <p:spPr>
          <a:xfrm>
            <a:off x="9347436" y="1775581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6542691-50EF-0CC9-9691-14BB3A4D97C3}"/>
              </a:ext>
            </a:extLst>
          </p:cNvPr>
          <p:cNvSpPr txBox="1"/>
          <p:nvPr/>
        </p:nvSpPr>
        <p:spPr>
          <a:xfrm>
            <a:off x="1485500" y="4376040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35B32A4E-7EB3-53DB-9FAB-FDA707ABB3F1}"/>
              </a:ext>
            </a:extLst>
          </p:cNvPr>
          <p:cNvSpPr txBox="1"/>
          <p:nvPr/>
        </p:nvSpPr>
        <p:spPr>
          <a:xfrm>
            <a:off x="1485500" y="483508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9D30F04A-0BA1-1E7D-D4D6-EF6E276869E5}"/>
              </a:ext>
            </a:extLst>
          </p:cNvPr>
          <p:cNvSpPr txBox="1"/>
          <p:nvPr/>
        </p:nvSpPr>
        <p:spPr>
          <a:xfrm>
            <a:off x="1485500" y="5294124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B2F2333-EE52-FEE9-12CE-FA78631C8478}"/>
              </a:ext>
            </a:extLst>
          </p:cNvPr>
          <p:cNvSpPr txBox="1"/>
          <p:nvPr/>
        </p:nvSpPr>
        <p:spPr>
          <a:xfrm>
            <a:off x="9347436" y="2359149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22" name="直线">
            <a:extLst>
              <a:ext uri="{FF2B5EF4-FFF2-40B4-BE49-F238E27FC236}">
                <a16:creationId xmlns:a16="http://schemas.microsoft.com/office/drawing/2014/main" id="{0BBB6AC7-9DC2-AE73-9D82-7A9772BC01E0}"/>
              </a:ext>
            </a:extLst>
          </p:cNvPr>
          <p:cNvCxnSpPr>
            <a:cxnSpLocks/>
          </p:cNvCxnSpPr>
          <p:nvPr/>
        </p:nvCxnSpPr>
        <p:spPr>
          <a:xfrm>
            <a:off x="1416922" y="3036227"/>
            <a:ext cx="0" cy="310430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数字">
            <a:extLst>
              <a:ext uri="{FF2B5EF4-FFF2-40B4-BE49-F238E27FC236}">
                <a16:creationId xmlns:a16="http://schemas.microsoft.com/office/drawing/2014/main" id="{A2C12EA6-8155-AB35-A0D7-EA84C7B58FCE}"/>
              </a:ext>
            </a:extLst>
          </p:cNvPr>
          <p:cNvSpPr txBox="1"/>
          <p:nvPr/>
        </p:nvSpPr>
        <p:spPr>
          <a:xfrm>
            <a:off x="1043805" y="2960027"/>
            <a:ext cx="430924" cy="3290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24" name="文本框1">
            <a:extLst>
              <a:ext uri="{FF2B5EF4-FFF2-40B4-BE49-F238E27FC236}">
                <a16:creationId xmlns:a16="http://schemas.microsoft.com/office/drawing/2014/main" id="{FA65E1E3-5089-C938-C4CB-EF4CBFC56405}"/>
              </a:ext>
            </a:extLst>
          </p:cNvPr>
          <p:cNvSpPr txBox="1"/>
          <p:nvPr/>
        </p:nvSpPr>
        <p:spPr>
          <a:xfrm>
            <a:off x="1485500" y="3014656"/>
            <a:ext cx="2812050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81D695FD-EF1D-C518-E329-00942185EE61}"/>
              </a:ext>
            </a:extLst>
          </p:cNvPr>
          <p:cNvSpPr txBox="1"/>
          <p:nvPr/>
        </p:nvSpPr>
        <p:spPr>
          <a:xfrm>
            <a:off x="1485500" y="3457956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3413F8-5A2A-5D20-BE58-B1B25005DD9B}"/>
              </a:ext>
            </a:extLst>
          </p:cNvPr>
          <p:cNvSpPr txBox="1"/>
          <p:nvPr/>
        </p:nvSpPr>
        <p:spPr>
          <a:xfrm>
            <a:off x="1565562" y="1104833"/>
            <a:ext cx="8481261" cy="735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在程序中，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 }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把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main()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的内容括起来，所有的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C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函数都用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 }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标记函数体的开始和结束，不允许使用其他符号，如圆括号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 )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和方括号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[ ]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24685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FCEB41F0-34F6-85B4-E750-D4C7BF8E85DB}"/>
              </a:ext>
            </a:extLst>
          </p:cNvPr>
          <p:cNvSpPr txBox="1"/>
          <p:nvPr/>
        </p:nvSpPr>
        <p:spPr>
          <a:xfrm>
            <a:off x="1416049" y="983663"/>
            <a:ext cx="9210389" cy="136252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effectLst>
            <a:innerShdw blurRad="127000" dist="38100" dir="13500000">
              <a:prstClr val="black">
                <a:alpha val="50000"/>
              </a:prstClr>
            </a:innerShdw>
          </a:effectLst>
        </p:spPr>
        <p:txBody>
          <a:bodyPr wrap="square" lIns="252000" tIns="108000" rtlCol="0">
            <a:noAutofit/>
          </a:bodyPr>
          <a:lstStyle/>
          <a:p>
            <a:endParaRPr lang="zh-CN" altLang="en-US"/>
          </a:p>
        </p:txBody>
      </p:sp>
      <p:sp>
        <p:nvSpPr>
          <p:cNvPr id="4" name="矩形: 圆角 1" hidden="1">
            <a:extLst>
              <a:ext uri="{FF2B5EF4-FFF2-40B4-BE49-F238E27FC236}">
                <a16:creationId xmlns:a16="http://schemas.microsoft.com/office/drawing/2014/main" id="{B1E57771-BF22-36C3-B310-110E02EB4127}"/>
              </a:ext>
            </a:extLst>
          </p:cNvPr>
          <p:cNvSpPr/>
          <p:nvPr/>
        </p:nvSpPr>
        <p:spPr>
          <a:xfrm>
            <a:off x="6708064" y="1093624"/>
            <a:ext cx="1205525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balanced" dir="t"/>
          </a:scene3d>
          <a:sp3d prstMaterial="matte">
            <a:bevelT w="19050"/>
            <a:bevelB w="16510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#include</a:t>
            </a:r>
            <a:endParaRPr lang="zh-CN" altLang="en-US"/>
          </a:p>
        </p:txBody>
      </p:sp>
      <p:pic>
        <p:nvPicPr>
          <p:cNvPr id="5" name="波点纹理" descr="图片包含 游戏机, 食物&#10;&#10;描述已自动生成">
            <a:extLst>
              <a:ext uri="{FF2B5EF4-FFF2-40B4-BE49-F238E27FC236}">
                <a16:creationId xmlns:a16="http://schemas.microsoft.com/office/drawing/2014/main" id="{57945525-C928-9298-EA0B-2215382E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3365" b="15734"/>
          <a:stretch/>
        </p:blipFill>
        <p:spPr>
          <a:xfrm>
            <a:off x="9602665" y="4803325"/>
            <a:ext cx="2060819" cy="1362525"/>
          </a:xfrm>
          <a:custGeom>
            <a:avLst/>
            <a:gdLst>
              <a:gd name="connsiteX0" fmla="*/ 0 w 1378146"/>
              <a:gd name="connsiteY0" fmla="*/ 0 h 1265749"/>
              <a:gd name="connsiteX1" fmla="*/ 1378146 w 1378146"/>
              <a:gd name="connsiteY1" fmla="*/ 0 h 1265749"/>
              <a:gd name="connsiteX2" fmla="*/ 1378146 w 1378146"/>
              <a:gd name="connsiteY2" fmla="*/ 1265749 h 1265749"/>
              <a:gd name="connsiteX3" fmla="*/ 0 w 1378146"/>
              <a:gd name="connsiteY3" fmla="*/ 1265749 h 12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146" h="1265749">
                <a:moveTo>
                  <a:pt x="0" y="0"/>
                </a:moveTo>
                <a:lnTo>
                  <a:pt x="1378146" y="0"/>
                </a:lnTo>
                <a:lnTo>
                  <a:pt x="1378146" y="1265749"/>
                </a:lnTo>
                <a:lnTo>
                  <a:pt x="0" y="1265749"/>
                </a:lnTo>
                <a:close/>
              </a:path>
            </a:pathLst>
          </a:cu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CD9DE2BD-B14B-3F76-2164-39231084E4AD}"/>
              </a:ext>
            </a:extLst>
          </p:cNvPr>
          <p:cNvSpPr txBox="1"/>
          <p:nvPr/>
        </p:nvSpPr>
        <p:spPr>
          <a:xfrm>
            <a:off x="1485500" y="3916998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6542691-50EF-0CC9-9691-14BB3A4D97C3}"/>
              </a:ext>
            </a:extLst>
          </p:cNvPr>
          <p:cNvSpPr txBox="1"/>
          <p:nvPr/>
        </p:nvSpPr>
        <p:spPr>
          <a:xfrm>
            <a:off x="7827777" y="182384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35B32A4E-7EB3-53DB-9FAB-FDA707ABB3F1}"/>
              </a:ext>
            </a:extLst>
          </p:cNvPr>
          <p:cNvSpPr txBox="1"/>
          <p:nvPr/>
        </p:nvSpPr>
        <p:spPr>
          <a:xfrm>
            <a:off x="1485500" y="483508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9D30F04A-0BA1-1E7D-D4D6-EF6E276869E5}"/>
              </a:ext>
            </a:extLst>
          </p:cNvPr>
          <p:cNvSpPr txBox="1"/>
          <p:nvPr/>
        </p:nvSpPr>
        <p:spPr>
          <a:xfrm>
            <a:off x="1485500" y="5294124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B2F2333-EE52-FEE9-12CE-FA78631C8478}"/>
              </a:ext>
            </a:extLst>
          </p:cNvPr>
          <p:cNvSpPr txBox="1"/>
          <p:nvPr/>
        </p:nvSpPr>
        <p:spPr>
          <a:xfrm>
            <a:off x="1485500" y="5753167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22" name="直线">
            <a:extLst>
              <a:ext uri="{FF2B5EF4-FFF2-40B4-BE49-F238E27FC236}">
                <a16:creationId xmlns:a16="http://schemas.microsoft.com/office/drawing/2014/main" id="{0BBB6AC7-9DC2-AE73-9D82-7A9772BC01E0}"/>
              </a:ext>
            </a:extLst>
          </p:cNvPr>
          <p:cNvCxnSpPr>
            <a:cxnSpLocks/>
          </p:cNvCxnSpPr>
          <p:nvPr/>
        </p:nvCxnSpPr>
        <p:spPr>
          <a:xfrm>
            <a:off x="1416922" y="3036227"/>
            <a:ext cx="0" cy="310430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数字">
            <a:extLst>
              <a:ext uri="{FF2B5EF4-FFF2-40B4-BE49-F238E27FC236}">
                <a16:creationId xmlns:a16="http://schemas.microsoft.com/office/drawing/2014/main" id="{A2C12EA6-8155-AB35-A0D7-EA84C7B58FCE}"/>
              </a:ext>
            </a:extLst>
          </p:cNvPr>
          <p:cNvSpPr txBox="1"/>
          <p:nvPr/>
        </p:nvSpPr>
        <p:spPr>
          <a:xfrm>
            <a:off x="1043805" y="2960027"/>
            <a:ext cx="430924" cy="3290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24" name="文本框1">
            <a:extLst>
              <a:ext uri="{FF2B5EF4-FFF2-40B4-BE49-F238E27FC236}">
                <a16:creationId xmlns:a16="http://schemas.microsoft.com/office/drawing/2014/main" id="{FA65E1E3-5089-C938-C4CB-EF4CBFC56405}"/>
              </a:ext>
            </a:extLst>
          </p:cNvPr>
          <p:cNvSpPr txBox="1"/>
          <p:nvPr/>
        </p:nvSpPr>
        <p:spPr>
          <a:xfrm>
            <a:off x="1485500" y="3014656"/>
            <a:ext cx="2812050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81D695FD-EF1D-C518-E329-00942185EE61}"/>
              </a:ext>
            </a:extLst>
          </p:cNvPr>
          <p:cNvSpPr txBox="1"/>
          <p:nvPr/>
        </p:nvSpPr>
        <p:spPr>
          <a:xfrm>
            <a:off x="1485500" y="3457956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DD5C00-D8CA-257F-8BE3-CE958DF213CA}"/>
              </a:ext>
            </a:extLst>
          </p:cNvPr>
          <p:cNvSpPr txBox="1"/>
          <p:nvPr/>
        </p:nvSpPr>
        <p:spPr>
          <a:xfrm>
            <a:off x="1565562" y="1104833"/>
            <a:ext cx="8481261" cy="735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被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 */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括起来的部分是程序的注释，可放在任意位置，其间的内容都会被编译器忽略。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C99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还提供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//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符号创建注释，如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//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这是一个注释。</a:t>
            </a:r>
          </a:p>
        </p:txBody>
      </p:sp>
    </p:spTree>
    <p:extLst>
      <p:ext uri="{BB962C8B-B14F-4D97-AF65-F5344CB8AC3E}">
        <p14:creationId xmlns:p14="http://schemas.microsoft.com/office/powerpoint/2010/main" val="631599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阴影数字">
            <a:extLst>
              <a:ext uri="{FF2B5EF4-FFF2-40B4-BE49-F238E27FC236}">
                <a16:creationId xmlns:a16="http://schemas.microsoft.com/office/drawing/2014/main" id="{41C97D8A-B60A-DF6A-37AA-54A01BD490E2}"/>
              </a:ext>
            </a:extLst>
          </p:cNvPr>
          <p:cNvSpPr txBox="1"/>
          <p:nvPr/>
        </p:nvSpPr>
        <p:spPr>
          <a:xfrm>
            <a:off x="3405683" y="1310409"/>
            <a:ext cx="1568106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上层数字">
            <a:extLst>
              <a:ext uri="{FF2B5EF4-FFF2-40B4-BE49-F238E27FC236}">
                <a16:creationId xmlns:a16="http://schemas.microsoft.com/office/drawing/2014/main" id="{A8F0844D-441A-15EF-0A48-9C611A7DCA87}"/>
              </a:ext>
            </a:extLst>
          </p:cNvPr>
          <p:cNvSpPr txBox="1"/>
          <p:nvPr/>
        </p:nvSpPr>
        <p:spPr>
          <a:xfrm>
            <a:off x="3318818" y="1260311"/>
            <a:ext cx="83872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小节标题">
            <a:extLst>
              <a:ext uri="{FF2B5EF4-FFF2-40B4-BE49-F238E27FC236}">
                <a16:creationId xmlns:a16="http://schemas.microsoft.com/office/drawing/2014/main" id="{AF017D22-7F48-3510-00D5-3CF2C1AB032E}"/>
              </a:ext>
            </a:extLst>
          </p:cNvPr>
          <p:cNvSpPr txBox="1">
            <a:spLocks/>
          </p:cNvSpPr>
          <p:nvPr/>
        </p:nvSpPr>
        <p:spPr>
          <a:xfrm>
            <a:off x="5201392" y="1429822"/>
            <a:ext cx="3584350" cy="900000"/>
          </a:xfrm>
          <a:prstGeom prst="rect">
            <a:avLst/>
          </a:prstGeom>
          <a:scene3d>
            <a:camera prst="orthographicFront"/>
            <a:lightRig rig="balanced" dir="t"/>
          </a:scene3d>
          <a:sp3d/>
        </p:spPr>
        <p:txBody>
          <a:bodyPr vert="horz" lIns="91440" tIns="45720" rIns="91440" bIns="45720" rtlCol="0" anchor="ctr">
            <a:noAutofit/>
            <a:sp3d extrusionH="762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历史及发展</a:t>
            </a:r>
          </a:p>
        </p:txBody>
      </p:sp>
      <p:sp>
        <p:nvSpPr>
          <p:cNvPr id="6" name="阴影数字">
            <a:extLst>
              <a:ext uri="{FF2B5EF4-FFF2-40B4-BE49-F238E27FC236}">
                <a16:creationId xmlns:a16="http://schemas.microsoft.com/office/drawing/2014/main" id="{F96ABF54-BED0-F804-623A-F34BB025F656}"/>
              </a:ext>
            </a:extLst>
          </p:cNvPr>
          <p:cNvSpPr txBox="1"/>
          <p:nvPr/>
        </p:nvSpPr>
        <p:spPr>
          <a:xfrm>
            <a:off x="3421841" y="2493279"/>
            <a:ext cx="137223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上层数字">
            <a:extLst>
              <a:ext uri="{FF2B5EF4-FFF2-40B4-BE49-F238E27FC236}">
                <a16:creationId xmlns:a16="http://schemas.microsoft.com/office/drawing/2014/main" id="{4C2EC802-7530-4846-AAA3-DE2A75F49EBE}"/>
              </a:ext>
            </a:extLst>
          </p:cNvPr>
          <p:cNvSpPr txBox="1"/>
          <p:nvPr/>
        </p:nvSpPr>
        <p:spPr>
          <a:xfrm>
            <a:off x="3318818" y="2454158"/>
            <a:ext cx="104052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小节标题">
            <a:extLst>
              <a:ext uri="{FF2B5EF4-FFF2-40B4-BE49-F238E27FC236}">
                <a16:creationId xmlns:a16="http://schemas.microsoft.com/office/drawing/2014/main" id="{2ACF27A8-75CB-CCB8-A7E2-3AFD20DE6C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01392" y="2608151"/>
            <a:ext cx="3940548" cy="900000"/>
          </a:xfrm>
          <a:scene3d>
            <a:camera prst="orthographicFront"/>
            <a:lightRig rig="balanced" dir="t"/>
          </a:scene3d>
          <a:sp3d/>
        </p:spPr>
        <p:txBody>
          <a:bodyPr>
            <a:noAutofit/>
            <a:sp3d extrusionH="76200"/>
          </a:bodyPr>
          <a:lstStyle/>
          <a:p>
            <a:pPr algn="l"/>
            <a:r>
              <a:rPr lang="en-US" altLang="zh-CN" sz="4800" spc="300">
                <a:solidFill>
                  <a:schemeClr val="bg1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4800" spc="300">
                <a:solidFill>
                  <a:schemeClr val="bg1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语言的特点</a:t>
            </a:r>
          </a:p>
        </p:txBody>
      </p:sp>
      <p:sp>
        <p:nvSpPr>
          <p:cNvPr id="9" name="阴影数字">
            <a:extLst>
              <a:ext uri="{FF2B5EF4-FFF2-40B4-BE49-F238E27FC236}">
                <a16:creationId xmlns:a16="http://schemas.microsoft.com/office/drawing/2014/main" id="{0B33FD0E-B443-777C-126A-978685203603}"/>
              </a:ext>
            </a:extLst>
          </p:cNvPr>
          <p:cNvSpPr txBox="1"/>
          <p:nvPr/>
        </p:nvSpPr>
        <p:spPr>
          <a:xfrm>
            <a:off x="3423080" y="3678198"/>
            <a:ext cx="1411640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上层数字">
            <a:extLst>
              <a:ext uri="{FF2B5EF4-FFF2-40B4-BE49-F238E27FC236}">
                <a16:creationId xmlns:a16="http://schemas.microsoft.com/office/drawing/2014/main" id="{1DA2AC59-4463-7DE4-44F9-A2F51C4E8E2D}"/>
              </a:ext>
            </a:extLst>
          </p:cNvPr>
          <p:cNvSpPr txBox="1"/>
          <p:nvPr/>
        </p:nvSpPr>
        <p:spPr>
          <a:xfrm>
            <a:off x="3318819" y="3640771"/>
            <a:ext cx="94957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小节标题">
            <a:extLst>
              <a:ext uri="{FF2B5EF4-FFF2-40B4-BE49-F238E27FC236}">
                <a16:creationId xmlns:a16="http://schemas.microsoft.com/office/drawing/2014/main" id="{B89B0480-A72E-BC57-757A-D8B2575D2EBA}"/>
              </a:ext>
            </a:extLst>
          </p:cNvPr>
          <p:cNvSpPr txBox="1">
            <a:spLocks/>
          </p:cNvSpPr>
          <p:nvPr/>
        </p:nvSpPr>
        <p:spPr>
          <a:xfrm>
            <a:off x="5201392" y="3786480"/>
            <a:ext cx="4005177" cy="900000"/>
          </a:xfrm>
          <a:prstGeom prst="rect">
            <a:avLst/>
          </a:prstGeom>
          <a:scene3d>
            <a:camera prst="orthographicFront"/>
            <a:lightRig rig="balanced" dir="t"/>
          </a:scene3d>
          <a:sp3d/>
        </p:spPr>
        <p:txBody>
          <a:bodyPr vert="horz" lIns="91440" tIns="45720" rIns="91440" bIns="45720" rtlCol="0" anchor="ctr">
            <a:noAutofit/>
            <a:sp3d extrusionH="762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第一个程序</a:t>
            </a:r>
          </a:p>
        </p:txBody>
      </p:sp>
      <p:sp>
        <p:nvSpPr>
          <p:cNvPr id="12" name="阴影数字">
            <a:extLst>
              <a:ext uri="{FF2B5EF4-FFF2-40B4-BE49-F238E27FC236}">
                <a16:creationId xmlns:a16="http://schemas.microsoft.com/office/drawing/2014/main" id="{CD32B4AA-71F2-C902-C4C1-D39AE61BDC6D}"/>
              </a:ext>
            </a:extLst>
          </p:cNvPr>
          <p:cNvSpPr txBox="1"/>
          <p:nvPr/>
        </p:nvSpPr>
        <p:spPr>
          <a:xfrm>
            <a:off x="3400818" y="4865556"/>
            <a:ext cx="119868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上层数字">
            <a:extLst>
              <a:ext uri="{FF2B5EF4-FFF2-40B4-BE49-F238E27FC236}">
                <a16:creationId xmlns:a16="http://schemas.microsoft.com/office/drawing/2014/main" id="{FABB0D78-9F0F-09D3-E718-664F8D4DA831}"/>
              </a:ext>
            </a:extLst>
          </p:cNvPr>
          <p:cNvSpPr txBox="1"/>
          <p:nvPr/>
        </p:nvSpPr>
        <p:spPr>
          <a:xfrm>
            <a:off x="3318818" y="4830698"/>
            <a:ext cx="88335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小节标题">
            <a:extLst>
              <a:ext uri="{FF2B5EF4-FFF2-40B4-BE49-F238E27FC236}">
                <a16:creationId xmlns:a16="http://schemas.microsoft.com/office/drawing/2014/main" id="{CF51F8AB-6993-8B3A-F5CB-4BB81BE6987B}"/>
              </a:ext>
            </a:extLst>
          </p:cNvPr>
          <p:cNvSpPr txBox="1">
            <a:spLocks/>
          </p:cNvSpPr>
          <p:nvPr/>
        </p:nvSpPr>
        <p:spPr>
          <a:xfrm>
            <a:off x="5201391" y="4964810"/>
            <a:ext cx="3770489" cy="900000"/>
          </a:xfrm>
          <a:prstGeom prst="rect">
            <a:avLst/>
          </a:prstGeom>
          <a:scene3d>
            <a:camera prst="orthographicFront"/>
            <a:lightRig rig="balanced" dir="t"/>
          </a:scene3d>
          <a:sp3d/>
        </p:spPr>
        <p:txBody>
          <a:bodyPr vert="horz" lIns="91440" tIns="45720" rIns="91440" bIns="45720" rtlCol="0" anchor="ctr">
            <a:noAutofit/>
            <a:sp3d extrusionH="762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spc="300">
                <a:solidFill>
                  <a:srgbClr val="FFFFFF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总结及</a:t>
            </a:r>
            <a:r>
              <a:rPr kumimoji="0" lang="zh-CN" altLang="en-US" sz="480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作业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AD8C5E2-AEAA-3B6E-773A-F9346CB816A1}"/>
              </a:ext>
            </a:extLst>
          </p:cNvPr>
          <p:cNvCxnSpPr>
            <a:cxnSpLocks/>
          </p:cNvCxnSpPr>
          <p:nvPr/>
        </p:nvCxnSpPr>
        <p:spPr>
          <a:xfrm flipH="1">
            <a:off x="3421841" y="2368308"/>
            <a:ext cx="555004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517ACD3-F582-24B4-419C-D81E481F4F4F}"/>
              </a:ext>
            </a:extLst>
          </p:cNvPr>
          <p:cNvCxnSpPr>
            <a:cxnSpLocks/>
          </p:cNvCxnSpPr>
          <p:nvPr/>
        </p:nvCxnSpPr>
        <p:spPr>
          <a:xfrm flipH="1">
            <a:off x="3421841" y="3539696"/>
            <a:ext cx="555004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70ADEEA-AA3E-B591-083C-FB0AF8D8939A}"/>
              </a:ext>
            </a:extLst>
          </p:cNvPr>
          <p:cNvCxnSpPr>
            <a:cxnSpLocks/>
          </p:cNvCxnSpPr>
          <p:nvPr/>
        </p:nvCxnSpPr>
        <p:spPr>
          <a:xfrm flipH="1">
            <a:off x="3421841" y="4711084"/>
            <a:ext cx="555004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730A2DF-0BEB-A1FB-D43F-370F94DAFBA4}"/>
              </a:ext>
            </a:extLst>
          </p:cNvPr>
          <p:cNvCxnSpPr>
            <a:cxnSpLocks/>
          </p:cNvCxnSpPr>
          <p:nvPr/>
        </p:nvCxnSpPr>
        <p:spPr>
          <a:xfrm flipH="1">
            <a:off x="3421841" y="5882471"/>
            <a:ext cx="555004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43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">
            <a:extLst>
              <a:ext uri="{FF2B5EF4-FFF2-40B4-BE49-F238E27FC236}">
                <a16:creationId xmlns:a16="http://schemas.microsoft.com/office/drawing/2014/main" id="{47CBFF17-903F-F821-BFCB-FCC4B69BDD09}"/>
              </a:ext>
            </a:extLst>
          </p:cNvPr>
          <p:cNvSpPr txBox="1"/>
          <p:nvPr/>
        </p:nvSpPr>
        <p:spPr>
          <a:xfrm>
            <a:off x="1416049" y="983663"/>
            <a:ext cx="9210389" cy="186609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effectLst>
            <a:innerShdw blurRad="127000" dist="38100" dir="13500000">
              <a:prstClr val="black">
                <a:alpha val="50000"/>
              </a:prstClr>
            </a:innerShdw>
          </a:effectLst>
        </p:spPr>
        <p:txBody>
          <a:bodyPr wrap="square" lIns="252000" tIns="108000" rtlCol="0">
            <a:noAutofit/>
          </a:bodyPr>
          <a:lstStyle/>
          <a:p>
            <a:endParaRPr lang="zh-CN" altLang="en-US"/>
          </a:p>
        </p:txBody>
      </p:sp>
      <p:pic>
        <p:nvPicPr>
          <p:cNvPr id="5" name="波点纹理" descr="图片包含 游戏机, 食物&#10;&#10;描述已自动生成">
            <a:extLst>
              <a:ext uri="{FF2B5EF4-FFF2-40B4-BE49-F238E27FC236}">
                <a16:creationId xmlns:a16="http://schemas.microsoft.com/office/drawing/2014/main" id="{57945525-C928-9298-EA0B-2215382E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3365" b="15734"/>
          <a:stretch/>
        </p:blipFill>
        <p:spPr>
          <a:xfrm>
            <a:off x="9602665" y="4803325"/>
            <a:ext cx="2060819" cy="1362525"/>
          </a:xfrm>
          <a:custGeom>
            <a:avLst/>
            <a:gdLst>
              <a:gd name="connsiteX0" fmla="*/ 0 w 1378146"/>
              <a:gd name="connsiteY0" fmla="*/ 0 h 1265749"/>
              <a:gd name="connsiteX1" fmla="*/ 1378146 w 1378146"/>
              <a:gd name="connsiteY1" fmla="*/ 0 h 1265749"/>
              <a:gd name="connsiteX2" fmla="*/ 1378146 w 1378146"/>
              <a:gd name="connsiteY2" fmla="*/ 1265749 h 1265749"/>
              <a:gd name="connsiteX3" fmla="*/ 0 w 1378146"/>
              <a:gd name="connsiteY3" fmla="*/ 1265749 h 12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146" h="1265749">
                <a:moveTo>
                  <a:pt x="0" y="0"/>
                </a:moveTo>
                <a:lnTo>
                  <a:pt x="1378146" y="0"/>
                </a:lnTo>
                <a:lnTo>
                  <a:pt x="1378146" y="1265749"/>
                </a:lnTo>
                <a:lnTo>
                  <a:pt x="0" y="1265749"/>
                </a:lnTo>
                <a:close/>
              </a:path>
            </a:pathLst>
          </a:cu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CD9DE2BD-B14B-3F76-2164-39231084E4AD}"/>
              </a:ext>
            </a:extLst>
          </p:cNvPr>
          <p:cNvSpPr txBox="1"/>
          <p:nvPr/>
        </p:nvSpPr>
        <p:spPr>
          <a:xfrm>
            <a:off x="1485500" y="3916998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6542691-50EF-0CC9-9691-14BB3A4D97C3}"/>
              </a:ext>
            </a:extLst>
          </p:cNvPr>
          <p:cNvSpPr txBox="1"/>
          <p:nvPr/>
        </p:nvSpPr>
        <p:spPr>
          <a:xfrm>
            <a:off x="1485500" y="4376040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35B32A4E-7EB3-53DB-9FAB-FDA707ABB3F1}"/>
              </a:ext>
            </a:extLst>
          </p:cNvPr>
          <p:cNvSpPr txBox="1"/>
          <p:nvPr/>
        </p:nvSpPr>
        <p:spPr>
          <a:xfrm>
            <a:off x="6924604" y="2239709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9D30F04A-0BA1-1E7D-D4D6-EF6E276869E5}"/>
              </a:ext>
            </a:extLst>
          </p:cNvPr>
          <p:cNvSpPr txBox="1"/>
          <p:nvPr/>
        </p:nvSpPr>
        <p:spPr>
          <a:xfrm>
            <a:off x="1485500" y="5294124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B2F2333-EE52-FEE9-12CE-FA78631C8478}"/>
              </a:ext>
            </a:extLst>
          </p:cNvPr>
          <p:cNvSpPr txBox="1"/>
          <p:nvPr/>
        </p:nvSpPr>
        <p:spPr>
          <a:xfrm>
            <a:off x="1485500" y="5753167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22" name="直线">
            <a:extLst>
              <a:ext uri="{FF2B5EF4-FFF2-40B4-BE49-F238E27FC236}">
                <a16:creationId xmlns:a16="http://schemas.microsoft.com/office/drawing/2014/main" id="{0BBB6AC7-9DC2-AE73-9D82-7A9772BC01E0}"/>
              </a:ext>
            </a:extLst>
          </p:cNvPr>
          <p:cNvCxnSpPr>
            <a:cxnSpLocks/>
          </p:cNvCxnSpPr>
          <p:nvPr/>
        </p:nvCxnSpPr>
        <p:spPr>
          <a:xfrm>
            <a:off x="1416922" y="3036227"/>
            <a:ext cx="0" cy="310430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数字">
            <a:extLst>
              <a:ext uri="{FF2B5EF4-FFF2-40B4-BE49-F238E27FC236}">
                <a16:creationId xmlns:a16="http://schemas.microsoft.com/office/drawing/2014/main" id="{A2C12EA6-8155-AB35-A0D7-EA84C7B58FCE}"/>
              </a:ext>
            </a:extLst>
          </p:cNvPr>
          <p:cNvSpPr txBox="1"/>
          <p:nvPr/>
        </p:nvSpPr>
        <p:spPr>
          <a:xfrm>
            <a:off x="1043805" y="2960027"/>
            <a:ext cx="430924" cy="3290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24" name="文本框1">
            <a:extLst>
              <a:ext uri="{FF2B5EF4-FFF2-40B4-BE49-F238E27FC236}">
                <a16:creationId xmlns:a16="http://schemas.microsoft.com/office/drawing/2014/main" id="{FA65E1E3-5089-C938-C4CB-EF4CBFC56405}"/>
              </a:ext>
            </a:extLst>
          </p:cNvPr>
          <p:cNvSpPr txBox="1"/>
          <p:nvPr/>
        </p:nvSpPr>
        <p:spPr>
          <a:xfrm>
            <a:off x="1485500" y="3014656"/>
            <a:ext cx="2812050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81D695FD-EF1D-C518-E329-00942185EE61}"/>
              </a:ext>
            </a:extLst>
          </p:cNvPr>
          <p:cNvSpPr txBox="1"/>
          <p:nvPr/>
        </p:nvSpPr>
        <p:spPr>
          <a:xfrm>
            <a:off x="1485500" y="3457956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DD5C00-D8CA-257F-8BE3-CE958DF213CA}"/>
              </a:ext>
            </a:extLst>
          </p:cNvPr>
          <p:cNvSpPr txBox="1"/>
          <p:nvPr/>
        </p:nvSpPr>
        <p:spPr>
          <a:xfrm>
            <a:off x="1565562" y="1104833"/>
            <a:ext cx="8989841" cy="1400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圆括号表示这是一个函数，括号内是传递给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printf()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函数的信息，该函数查看双引号中的内容，并打印在屏幕上。“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Hello World!\n”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为实际参数，而形式参数是函数中用于存储的变量，我们将在后面详细解释。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\n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代表一个换行符，即在下一行的最左边开始新的一行。</a:t>
            </a:r>
          </a:p>
          <a:p>
            <a:pPr>
              <a:lnSpc>
                <a:spcPct val="120000"/>
              </a:lnSpc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2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FCEB41F0-34F6-85B4-E750-D4C7BF8E85DB}"/>
              </a:ext>
            </a:extLst>
          </p:cNvPr>
          <p:cNvSpPr txBox="1"/>
          <p:nvPr/>
        </p:nvSpPr>
        <p:spPr>
          <a:xfrm>
            <a:off x="1416049" y="983663"/>
            <a:ext cx="9210389" cy="136252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effectLst>
            <a:innerShdw blurRad="127000" dist="38100" dir="13500000">
              <a:prstClr val="black">
                <a:alpha val="50000"/>
              </a:prstClr>
            </a:innerShdw>
          </a:effectLst>
        </p:spPr>
        <p:txBody>
          <a:bodyPr wrap="square" lIns="252000" tIns="108000" rtlCol="0">
            <a:noAutofit/>
          </a:bodyPr>
          <a:lstStyle/>
          <a:p>
            <a:endParaRPr lang="zh-CN" altLang="en-US"/>
          </a:p>
        </p:txBody>
      </p:sp>
      <p:sp>
        <p:nvSpPr>
          <p:cNvPr id="4" name="矩形: 圆角 1" hidden="1">
            <a:extLst>
              <a:ext uri="{FF2B5EF4-FFF2-40B4-BE49-F238E27FC236}">
                <a16:creationId xmlns:a16="http://schemas.microsoft.com/office/drawing/2014/main" id="{B1E57771-BF22-36C3-B310-110E02EB4127}"/>
              </a:ext>
            </a:extLst>
          </p:cNvPr>
          <p:cNvSpPr/>
          <p:nvPr/>
        </p:nvSpPr>
        <p:spPr>
          <a:xfrm>
            <a:off x="6708064" y="1093624"/>
            <a:ext cx="1205525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balanced" dir="t"/>
          </a:scene3d>
          <a:sp3d prstMaterial="matte">
            <a:bevelT w="19050"/>
            <a:bevelB w="16510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#include</a:t>
            </a:r>
            <a:endParaRPr lang="zh-CN" altLang="en-US"/>
          </a:p>
        </p:txBody>
      </p:sp>
      <p:pic>
        <p:nvPicPr>
          <p:cNvPr id="5" name="波点纹理" descr="图片包含 游戏机, 食物&#10;&#10;描述已自动生成">
            <a:extLst>
              <a:ext uri="{FF2B5EF4-FFF2-40B4-BE49-F238E27FC236}">
                <a16:creationId xmlns:a16="http://schemas.microsoft.com/office/drawing/2014/main" id="{57945525-C928-9298-EA0B-2215382E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3365" b="15734"/>
          <a:stretch/>
        </p:blipFill>
        <p:spPr>
          <a:xfrm>
            <a:off x="9602665" y="4803325"/>
            <a:ext cx="2060819" cy="1362525"/>
          </a:xfrm>
          <a:custGeom>
            <a:avLst/>
            <a:gdLst>
              <a:gd name="connsiteX0" fmla="*/ 0 w 1378146"/>
              <a:gd name="connsiteY0" fmla="*/ 0 h 1265749"/>
              <a:gd name="connsiteX1" fmla="*/ 1378146 w 1378146"/>
              <a:gd name="connsiteY1" fmla="*/ 0 h 1265749"/>
              <a:gd name="connsiteX2" fmla="*/ 1378146 w 1378146"/>
              <a:gd name="connsiteY2" fmla="*/ 1265749 h 1265749"/>
              <a:gd name="connsiteX3" fmla="*/ 0 w 1378146"/>
              <a:gd name="connsiteY3" fmla="*/ 1265749 h 12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146" h="1265749">
                <a:moveTo>
                  <a:pt x="0" y="0"/>
                </a:moveTo>
                <a:lnTo>
                  <a:pt x="1378146" y="0"/>
                </a:lnTo>
                <a:lnTo>
                  <a:pt x="1378146" y="1265749"/>
                </a:lnTo>
                <a:lnTo>
                  <a:pt x="0" y="1265749"/>
                </a:lnTo>
                <a:close/>
              </a:path>
            </a:pathLst>
          </a:cu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CD9DE2BD-B14B-3F76-2164-39231084E4AD}"/>
              </a:ext>
            </a:extLst>
          </p:cNvPr>
          <p:cNvSpPr txBox="1"/>
          <p:nvPr/>
        </p:nvSpPr>
        <p:spPr>
          <a:xfrm>
            <a:off x="1485500" y="3916998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6542691-50EF-0CC9-9691-14BB3A4D97C3}"/>
              </a:ext>
            </a:extLst>
          </p:cNvPr>
          <p:cNvSpPr txBox="1"/>
          <p:nvPr/>
        </p:nvSpPr>
        <p:spPr>
          <a:xfrm>
            <a:off x="1485500" y="4376040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35B32A4E-7EB3-53DB-9FAB-FDA707ABB3F1}"/>
              </a:ext>
            </a:extLst>
          </p:cNvPr>
          <p:cNvSpPr txBox="1"/>
          <p:nvPr/>
        </p:nvSpPr>
        <p:spPr>
          <a:xfrm>
            <a:off x="1485500" y="483508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9D30F04A-0BA1-1E7D-D4D6-EF6E276869E5}"/>
              </a:ext>
            </a:extLst>
          </p:cNvPr>
          <p:cNvSpPr txBox="1"/>
          <p:nvPr/>
        </p:nvSpPr>
        <p:spPr>
          <a:xfrm>
            <a:off x="8851550" y="182384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B2F2333-EE52-FEE9-12CE-FA78631C8478}"/>
              </a:ext>
            </a:extLst>
          </p:cNvPr>
          <p:cNvSpPr txBox="1"/>
          <p:nvPr/>
        </p:nvSpPr>
        <p:spPr>
          <a:xfrm>
            <a:off x="1485500" y="5753167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22" name="直线">
            <a:extLst>
              <a:ext uri="{FF2B5EF4-FFF2-40B4-BE49-F238E27FC236}">
                <a16:creationId xmlns:a16="http://schemas.microsoft.com/office/drawing/2014/main" id="{0BBB6AC7-9DC2-AE73-9D82-7A9772BC01E0}"/>
              </a:ext>
            </a:extLst>
          </p:cNvPr>
          <p:cNvCxnSpPr>
            <a:cxnSpLocks/>
          </p:cNvCxnSpPr>
          <p:nvPr/>
        </p:nvCxnSpPr>
        <p:spPr>
          <a:xfrm>
            <a:off x="1416922" y="3036227"/>
            <a:ext cx="0" cy="310430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数字">
            <a:extLst>
              <a:ext uri="{FF2B5EF4-FFF2-40B4-BE49-F238E27FC236}">
                <a16:creationId xmlns:a16="http://schemas.microsoft.com/office/drawing/2014/main" id="{A2C12EA6-8155-AB35-A0D7-EA84C7B58FCE}"/>
              </a:ext>
            </a:extLst>
          </p:cNvPr>
          <p:cNvSpPr txBox="1"/>
          <p:nvPr/>
        </p:nvSpPr>
        <p:spPr>
          <a:xfrm>
            <a:off x="1043805" y="2960027"/>
            <a:ext cx="430924" cy="3290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24" name="文本框1">
            <a:extLst>
              <a:ext uri="{FF2B5EF4-FFF2-40B4-BE49-F238E27FC236}">
                <a16:creationId xmlns:a16="http://schemas.microsoft.com/office/drawing/2014/main" id="{FA65E1E3-5089-C938-C4CB-EF4CBFC56405}"/>
              </a:ext>
            </a:extLst>
          </p:cNvPr>
          <p:cNvSpPr txBox="1"/>
          <p:nvPr/>
        </p:nvSpPr>
        <p:spPr>
          <a:xfrm>
            <a:off x="1485500" y="3014656"/>
            <a:ext cx="2812050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81D695FD-EF1D-C518-E329-00942185EE61}"/>
              </a:ext>
            </a:extLst>
          </p:cNvPr>
          <p:cNvSpPr txBox="1"/>
          <p:nvPr/>
        </p:nvSpPr>
        <p:spPr>
          <a:xfrm>
            <a:off x="1485500" y="3457956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DD5C00-D8CA-257F-8BE3-CE958DF213CA}"/>
              </a:ext>
            </a:extLst>
          </p:cNvPr>
          <p:cNvSpPr txBox="1"/>
          <p:nvPr/>
        </p:nvSpPr>
        <p:spPr>
          <a:xfrm>
            <a:off x="1565562" y="1104833"/>
            <a:ext cx="8585435" cy="1400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语句是程序的最后一条语句，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 main()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中的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表明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main()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函数应返回一个整数，有返回值的函数要有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语句。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后是待返回的值，并以分号结尾，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表示返回整数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。</a:t>
            </a:r>
          </a:p>
          <a:p>
            <a:pPr>
              <a:lnSpc>
                <a:spcPct val="120000"/>
              </a:lnSpc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73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 hidden="1">
            <a:extLst>
              <a:ext uri="{FF2B5EF4-FFF2-40B4-BE49-F238E27FC236}">
                <a16:creationId xmlns:a16="http://schemas.microsoft.com/office/drawing/2014/main" id="{B1E57771-BF22-36C3-B310-110E02EB4127}"/>
              </a:ext>
            </a:extLst>
          </p:cNvPr>
          <p:cNvSpPr/>
          <p:nvPr/>
        </p:nvSpPr>
        <p:spPr>
          <a:xfrm>
            <a:off x="6708064" y="1093624"/>
            <a:ext cx="1205525" cy="48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balanced" dir="t"/>
          </a:scene3d>
          <a:sp3d prstMaterial="matte">
            <a:bevelT w="19050"/>
            <a:bevelB w="16510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#include</a:t>
            </a:r>
            <a:endParaRPr lang="zh-CN" altLang="en-US"/>
          </a:p>
        </p:txBody>
      </p:sp>
      <p:pic>
        <p:nvPicPr>
          <p:cNvPr id="5" name="波点纹理" descr="图片包含 游戏机, 食物&#10;&#10;描述已自动生成">
            <a:extLst>
              <a:ext uri="{FF2B5EF4-FFF2-40B4-BE49-F238E27FC236}">
                <a16:creationId xmlns:a16="http://schemas.microsoft.com/office/drawing/2014/main" id="{57945525-C928-9298-EA0B-2215382E8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3365" b="15734"/>
          <a:stretch/>
        </p:blipFill>
        <p:spPr>
          <a:xfrm>
            <a:off x="9602665" y="4803325"/>
            <a:ext cx="2060819" cy="1362525"/>
          </a:xfrm>
          <a:custGeom>
            <a:avLst/>
            <a:gdLst>
              <a:gd name="connsiteX0" fmla="*/ 0 w 1378146"/>
              <a:gd name="connsiteY0" fmla="*/ 0 h 1265749"/>
              <a:gd name="connsiteX1" fmla="*/ 1378146 w 1378146"/>
              <a:gd name="connsiteY1" fmla="*/ 0 h 1265749"/>
              <a:gd name="connsiteX2" fmla="*/ 1378146 w 1378146"/>
              <a:gd name="connsiteY2" fmla="*/ 1265749 h 1265749"/>
              <a:gd name="connsiteX3" fmla="*/ 0 w 1378146"/>
              <a:gd name="connsiteY3" fmla="*/ 1265749 h 12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146" h="1265749">
                <a:moveTo>
                  <a:pt x="0" y="0"/>
                </a:moveTo>
                <a:lnTo>
                  <a:pt x="1378146" y="0"/>
                </a:lnTo>
                <a:lnTo>
                  <a:pt x="1378146" y="1265749"/>
                </a:lnTo>
                <a:lnTo>
                  <a:pt x="0" y="1265749"/>
                </a:lnTo>
                <a:close/>
              </a:path>
            </a:pathLst>
          </a:cu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CD9DE2BD-B14B-3F76-2164-39231084E4AD}"/>
              </a:ext>
            </a:extLst>
          </p:cNvPr>
          <p:cNvSpPr txBox="1"/>
          <p:nvPr/>
        </p:nvSpPr>
        <p:spPr>
          <a:xfrm>
            <a:off x="3055317" y="3324770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{</a:t>
            </a:r>
            <a:endParaRPr lang="zh-CN" altLang="en-US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6542691-50EF-0CC9-9691-14BB3A4D97C3}"/>
              </a:ext>
            </a:extLst>
          </p:cNvPr>
          <p:cNvSpPr txBox="1"/>
          <p:nvPr/>
        </p:nvSpPr>
        <p:spPr>
          <a:xfrm>
            <a:off x="3055317" y="3783812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/*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第一个程序*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/</a:t>
            </a:r>
            <a:endParaRPr lang="zh-CN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35B32A4E-7EB3-53DB-9FAB-FDA707ABB3F1}"/>
              </a:ext>
            </a:extLst>
          </p:cNvPr>
          <p:cNvSpPr txBox="1"/>
          <p:nvPr/>
        </p:nvSpPr>
        <p:spPr>
          <a:xfrm>
            <a:off x="3055317" y="4242854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printf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“Hello World!\n”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);</a:t>
            </a:r>
            <a:endParaRPr lang="zh-CN" altLang="en-US"/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9D30F04A-0BA1-1E7D-D4D6-EF6E276869E5}"/>
              </a:ext>
            </a:extLst>
          </p:cNvPr>
          <p:cNvSpPr txBox="1"/>
          <p:nvPr/>
        </p:nvSpPr>
        <p:spPr>
          <a:xfrm>
            <a:off x="3055317" y="4701896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return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;</a:t>
            </a:r>
            <a:endParaRPr lang="zh-CN" alt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B2F2333-EE52-FEE9-12CE-FA78631C8478}"/>
              </a:ext>
            </a:extLst>
          </p:cNvPr>
          <p:cNvSpPr txBox="1"/>
          <p:nvPr/>
        </p:nvSpPr>
        <p:spPr>
          <a:xfrm>
            <a:off x="3055317" y="5160939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}</a:t>
            </a:r>
          </a:p>
        </p:txBody>
      </p:sp>
      <p:cxnSp>
        <p:nvCxnSpPr>
          <p:cNvPr id="22" name="直线">
            <a:extLst>
              <a:ext uri="{FF2B5EF4-FFF2-40B4-BE49-F238E27FC236}">
                <a16:creationId xmlns:a16="http://schemas.microsoft.com/office/drawing/2014/main" id="{0BBB6AC7-9DC2-AE73-9D82-7A9772BC01E0}"/>
              </a:ext>
            </a:extLst>
          </p:cNvPr>
          <p:cNvCxnSpPr>
            <a:cxnSpLocks/>
          </p:cNvCxnSpPr>
          <p:nvPr/>
        </p:nvCxnSpPr>
        <p:spPr>
          <a:xfrm>
            <a:off x="2986739" y="1191895"/>
            <a:ext cx="0" cy="458912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1">
            <a:extLst>
              <a:ext uri="{FF2B5EF4-FFF2-40B4-BE49-F238E27FC236}">
                <a16:creationId xmlns:a16="http://schemas.microsoft.com/office/drawing/2014/main" id="{FA65E1E3-5089-C938-C4CB-EF4CBFC56405}"/>
              </a:ext>
            </a:extLst>
          </p:cNvPr>
          <p:cNvSpPr txBox="1"/>
          <p:nvPr/>
        </p:nvSpPr>
        <p:spPr>
          <a:xfrm>
            <a:off x="3055317" y="1170324"/>
            <a:ext cx="2812050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#include &lt;stdio.h&gt;</a:t>
            </a:r>
            <a:endParaRPr lang="zh-CN" altLang="en-US"/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81D695FD-EF1D-C518-E329-00942185EE61}"/>
              </a:ext>
            </a:extLst>
          </p:cNvPr>
          <p:cNvSpPr txBox="1"/>
          <p:nvPr/>
        </p:nvSpPr>
        <p:spPr>
          <a:xfrm>
            <a:off x="3055317" y="2621504"/>
            <a:ext cx="3549776" cy="461665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int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 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()</a:t>
            </a:r>
            <a:endParaRPr lang="zh-CN" altLang="en-US"/>
          </a:p>
        </p:txBody>
      </p:sp>
      <p:grpSp>
        <p:nvGrpSpPr>
          <p:cNvPr id="16" name="标签">
            <a:extLst>
              <a:ext uri="{FF2B5EF4-FFF2-40B4-BE49-F238E27FC236}">
                <a16:creationId xmlns:a16="http://schemas.microsoft.com/office/drawing/2014/main" id="{AA1091D9-0463-6C6B-170F-47BFC417F164}"/>
              </a:ext>
            </a:extLst>
          </p:cNvPr>
          <p:cNvGrpSpPr/>
          <p:nvPr/>
        </p:nvGrpSpPr>
        <p:grpSpPr>
          <a:xfrm flipV="1">
            <a:off x="3063240" y="5241024"/>
            <a:ext cx="6746985" cy="540000"/>
            <a:chOff x="5149501" y="2631774"/>
            <a:chExt cx="6746985" cy="540000"/>
          </a:xfrm>
          <a:noFill/>
        </p:grpSpPr>
        <p:cxnSp>
          <p:nvCxnSpPr>
            <p:cNvPr id="25" name="直线3">
              <a:extLst>
                <a:ext uri="{FF2B5EF4-FFF2-40B4-BE49-F238E27FC236}">
                  <a16:creationId xmlns:a16="http://schemas.microsoft.com/office/drawing/2014/main" id="{E8863310-D5CC-EC40-436C-DC7B5E926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01" y="2631774"/>
              <a:ext cx="3728281" cy="0"/>
            </a:xfrm>
            <a:prstGeom prst="line">
              <a:avLst/>
            </a:prstGeom>
            <a:grpFill/>
            <a:ln w="15875">
              <a:solidFill>
                <a:schemeClr val="accent4">
                  <a:lumMod val="60000"/>
                  <a:lumOff val="4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3">
              <a:extLst>
                <a:ext uri="{FF2B5EF4-FFF2-40B4-BE49-F238E27FC236}">
                  <a16:creationId xmlns:a16="http://schemas.microsoft.com/office/drawing/2014/main" id="{1ADE62B9-03D8-F095-1609-E59AEB2D7C5F}"/>
                </a:ext>
              </a:extLst>
            </p:cNvPr>
            <p:cNvSpPr/>
            <p:nvPr/>
          </p:nvSpPr>
          <p:spPr>
            <a:xfrm flipH="1" flipV="1">
              <a:off x="8691354" y="2631774"/>
              <a:ext cx="3205132" cy="540000"/>
            </a:xfrm>
            <a:prstGeom prst="snip2DiagRect">
              <a:avLst/>
            </a:prstGeom>
            <a:grp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函数体，被花括号括起来</a:t>
              </a:r>
            </a:p>
          </p:txBody>
        </p:sp>
      </p:grpSp>
      <p:grpSp>
        <p:nvGrpSpPr>
          <p:cNvPr id="28" name="标签">
            <a:extLst>
              <a:ext uri="{FF2B5EF4-FFF2-40B4-BE49-F238E27FC236}">
                <a16:creationId xmlns:a16="http://schemas.microsoft.com/office/drawing/2014/main" id="{9B77AEA6-49B8-DCD9-6631-636DC821840A}"/>
              </a:ext>
            </a:extLst>
          </p:cNvPr>
          <p:cNvGrpSpPr/>
          <p:nvPr/>
        </p:nvGrpSpPr>
        <p:grpSpPr>
          <a:xfrm flipV="1">
            <a:off x="3063240" y="2575261"/>
            <a:ext cx="6746985" cy="540000"/>
            <a:chOff x="5149501" y="2631774"/>
            <a:chExt cx="6746985" cy="540000"/>
          </a:xfrm>
          <a:noFill/>
        </p:grpSpPr>
        <p:cxnSp>
          <p:nvCxnSpPr>
            <p:cNvPr id="29" name="直线2">
              <a:extLst>
                <a:ext uri="{FF2B5EF4-FFF2-40B4-BE49-F238E27FC236}">
                  <a16:creationId xmlns:a16="http://schemas.microsoft.com/office/drawing/2014/main" id="{639929CD-E666-8396-7D1E-9C36B9230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01" y="2631774"/>
              <a:ext cx="3728281" cy="0"/>
            </a:xfrm>
            <a:prstGeom prst="line">
              <a:avLst/>
            </a:prstGeom>
            <a:grpFill/>
            <a:ln w="15875">
              <a:solidFill>
                <a:schemeClr val="accent4">
                  <a:lumMod val="60000"/>
                  <a:lumOff val="4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2">
              <a:extLst>
                <a:ext uri="{FF2B5EF4-FFF2-40B4-BE49-F238E27FC236}">
                  <a16:creationId xmlns:a16="http://schemas.microsoft.com/office/drawing/2014/main" id="{B644CF81-8AD6-8CF3-8B62-EFDB6889FBBE}"/>
                </a:ext>
              </a:extLst>
            </p:cNvPr>
            <p:cNvSpPr/>
            <p:nvPr/>
          </p:nvSpPr>
          <p:spPr>
            <a:xfrm flipH="1" flipV="1">
              <a:off x="8691354" y="2631774"/>
              <a:ext cx="3205132" cy="540000"/>
            </a:xfrm>
            <a:prstGeom prst="snip2DiagRect">
              <a:avLst/>
            </a:prstGeom>
            <a:grp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函数头，圆括号表示函数</a:t>
              </a:r>
            </a:p>
          </p:txBody>
        </p:sp>
      </p:grpSp>
      <p:grpSp>
        <p:nvGrpSpPr>
          <p:cNvPr id="31" name="标签">
            <a:extLst>
              <a:ext uri="{FF2B5EF4-FFF2-40B4-BE49-F238E27FC236}">
                <a16:creationId xmlns:a16="http://schemas.microsoft.com/office/drawing/2014/main" id="{A5178163-CABE-00B3-9E7D-16378C7C793B}"/>
              </a:ext>
            </a:extLst>
          </p:cNvPr>
          <p:cNvGrpSpPr/>
          <p:nvPr/>
        </p:nvGrpSpPr>
        <p:grpSpPr>
          <a:xfrm flipV="1">
            <a:off x="3063240" y="1115695"/>
            <a:ext cx="6746985" cy="540000"/>
            <a:chOff x="5149501" y="2631774"/>
            <a:chExt cx="6746985" cy="540000"/>
          </a:xfrm>
          <a:noFill/>
        </p:grpSpPr>
        <p:cxnSp>
          <p:nvCxnSpPr>
            <p:cNvPr id="32" name="直线1">
              <a:extLst>
                <a:ext uri="{FF2B5EF4-FFF2-40B4-BE49-F238E27FC236}">
                  <a16:creationId xmlns:a16="http://schemas.microsoft.com/office/drawing/2014/main" id="{D685ED9F-DC60-207B-384B-2DA3124C5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01" y="2631774"/>
              <a:ext cx="3728281" cy="0"/>
            </a:xfrm>
            <a:prstGeom prst="line">
              <a:avLst/>
            </a:prstGeom>
            <a:grpFill/>
            <a:ln w="15875">
              <a:solidFill>
                <a:schemeClr val="accent4">
                  <a:lumMod val="60000"/>
                  <a:lumOff val="4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1">
              <a:extLst>
                <a:ext uri="{FF2B5EF4-FFF2-40B4-BE49-F238E27FC236}">
                  <a16:creationId xmlns:a16="http://schemas.microsoft.com/office/drawing/2014/main" id="{21CE5DAF-7F78-E6AC-598B-BD812FCFF59B}"/>
                </a:ext>
              </a:extLst>
            </p:cNvPr>
            <p:cNvSpPr/>
            <p:nvPr/>
          </p:nvSpPr>
          <p:spPr>
            <a:xfrm flipH="1" flipV="1">
              <a:off x="8691354" y="2631774"/>
              <a:ext cx="3205132" cy="540000"/>
            </a:xfrm>
            <a:prstGeom prst="snip2DiagRect">
              <a:avLst/>
            </a:prstGeom>
            <a:grp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头文件，包含函数的定义</a:t>
              </a:r>
            </a:p>
          </p:txBody>
        </p:sp>
      </p:grpSp>
      <p:grpSp>
        <p:nvGrpSpPr>
          <p:cNvPr id="34" name="标题">
            <a:extLst>
              <a:ext uri="{FF2B5EF4-FFF2-40B4-BE49-F238E27FC236}">
                <a16:creationId xmlns:a16="http://schemas.microsoft.com/office/drawing/2014/main" id="{3B9F19AA-6F56-956D-7696-07137E00EADB}"/>
              </a:ext>
            </a:extLst>
          </p:cNvPr>
          <p:cNvGrpSpPr/>
          <p:nvPr/>
        </p:nvGrpSpPr>
        <p:grpSpPr>
          <a:xfrm>
            <a:off x="1946876" y="1283991"/>
            <a:ext cx="778524" cy="4695621"/>
            <a:chOff x="2271106" y="1226208"/>
            <a:chExt cx="778524" cy="469562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54EBB31-E960-B871-7FEA-73F2C17B0A7B}"/>
                </a:ext>
              </a:extLst>
            </p:cNvPr>
            <p:cNvSpPr txBox="1"/>
            <p:nvPr/>
          </p:nvSpPr>
          <p:spPr>
            <a:xfrm>
              <a:off x="2271106" y="1769334"/>
              <a:ext cx="677108" cy="4152495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zh-CN" altLang="en-US" sz="3200" spc="300">
                  <a:solidFill>
                    <a:schemeClr val="accent5"/>
                  </a:solidFill>
                  <a:latin typeface="+mj-ea"/>
                  <a:ea typeface="+mj-ea"/>
                </a:rPr>
                <a:t>简单程序的结构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A6E5753-5698-1CF3-F579-36AEFDCCFFDF}"/>
                </a:ext>
              </a:extLst>
            </p:cNvPr>
            <p:cNvSpPr txBox="1"/>
            <p:nvPr/>
          </p:nvSpPr>
          <p:spPr>
            <a:xfrm>
              <a:off x="2335594" y="1226208"/>
              <a:ext cx="714036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4000">
                  <a:solidFill>
                    <a:schemeClr val="accent5"/>
                  </a:solidFill>
                  <a:latin typeface="+mj-ea"/>
                  <a:ea typeface="+mj-ea"/>
                </a:rPr>
                <a:t>C</a:t>
              </a:r>
              <a:endParaRPr lang="zh-CN" altLang="en-US" sz="40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855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2">
            <a:extLst>
              <a:ext uri="{FF2B5EF4-FFF2-40B4-BE49-F238E27FC236}">
                <a16:creationId xmlns:a16="http://schemas.microsoft.com/office/drawing/2014/main" id="{26B61640-BC2C-0B60-C2B6-29F5951DDEE1}"/>
              </a:ext>
            </a:extLst>
          </p:cNvPr>
          <p:cNvSpPr/>
          <p:nvPr/>
        </p:nvSpPr>
        <p:spPr>
          <a:xfrm flipH="1">
            <a:off x="2284811" y="1593977"/>
            <a:ext cx="2520000" cy="540000"/>
          </a:xfrm>
          <a:prstGeom prst="snip2DiagRect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5"/>
                </a:solidFill>
              </a:rPr>
              <a:t>头文件</a:t>
            </a:r>
          </a:p>
        </p:txBody>
      </p:sp>
      <p:cxnSp>
        <p:nvCxnSpPr>
          <p:cNvPr id="3" name="直线1">
            <a:extLst>
              <a:ext uri="{FF2B5EF4-FFF2-40B4-BE49-F238E27FC236}">
                <a16:creationId xmlns:a16="http://schemas.microsoft.com/office/drawing/2014/main" id="{00276760-E365-6D85-1D82-DD4212F9AD67}"/>
              </a:ext>
            </a:extLst>
          </p:cNvPr>
          <p:cNvCxnSpPr>
            <a:cxnSpLocks/>
          </p:cNvCxnSpPr>
          <p:nvPr/>
        </p:nvCxnSpPr>
        <p:spPr>
          <a:xfrm>
            <a:off x="4797189" y="1853561"/>
            <a:ext cx="1080000" cy="0"/>
          </a:xfrm>
          <a:prstGeom prst="line">
            <a:avLst/>
          </a:prstGeom>
          <a:ln w="15875">
            <a:solidFill>
              <a:schemeClr val="accent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1">
            <a:extLst>
              <a:ext uri="{FF2B5EF4-FFF2-40B4-BE49-F238E27FC236}">
                <a16:creationId xmlns:a16="http://schemas.microsoft.com/office/drawing/2014/main" id="{C39F7735-DB05-3C23-405D-6ADEA22B2484}"/>
              </a:ext>
            </a:extLst>
          </p:cNvPr>
          <p:cNvSpPr/>
          <p:nvPr/>
        </p:nvSpPr>
        <p:spPr>
          <a:xfrm flipH="1">
            <a:off x="5877189" y="1602913"/>
            <a:ext cx="2520000" cy="540000"/>
          </a:xfrm>
          <a:prstGeom prst="snip2DiagRect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5"/>
                </a:solidFill>
              </a:rPr>
              <a:t>函数的定义</a:t>
            </a:r>
            <a:endParaRPr lang="en-US" altLang="zh-CN">
              <a:solidFill>
                <a:schemeClr val="accent5"/>
              </a:solidFill>
            </a:endParaRPr>
          </a:p>
        </p:txBody>
      </p:sp>
      <p:grpSp>
        <p:nvGrpSpPr>
          <p:cNvPr id="5" name="连接线框2">
            <a:extLst>
              <a:ext uri="{FF2B5EF4-FFF2-40B4-BE49-F238E27FC236}">
                <a16:creationId xmlns:a16="http://schemas.microsoft.com/office/drawing/2014/main" id="{CC7DEE92-DC31-E7B5-2E7C-953D86CFD91C}"/>
              </a:ext>
            </a:extLst>
          </p:cNvPr>
          <p:cNvGrpSpPr/>
          <p:nvPr/>
        </p:nvGrpSpPr>
        <p:grpSpPr>
          <a:xfrm>
            <a:off x="8397189" y="2228915"/>
            <a:ext cx="900000" cy="1656000"/>
            <a:chOff x="7641285" y="2608101"/>
            <a:chExt cx="900000" cy="1656000"/>
          </a:xfrm>
          <a:noFill/>
        </p:grpSpPr>
        <p:cxnSp>
          <p:nvCxnSpPr>
            <p:cNvPr id="6" name="直线4">
              <a:extLst>
                <a:ext uri="{FF2B5EF4-FFF2-40B4-BE49-F238E27FC236}">
                  <a16:creationId xmlns:a16="http://schemas.microsoft.com/office/drawing/2014/main" id="{33C8CDCE-2A7B-ACA1-6830-B2218677642C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85" y="4258663"/>
              <a:ext cx="18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3">
              <a:extLst>
                <a:ext uri="{FF2B5EF4-FFF2-40B4-BE49-F238E27FC236}">
                  <a16:creationId xmlns:a16="http://schemas.microsoft.com/office/drawing/2014/main" id="{662EE533-076F-AE92-8315-79C4D8E031B6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85" y="2615721"/>
              <a:ext cx="18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2">
              <a:extLst>
                <a:ext uri="{FF2B5EF4-FFF2-40B4-BE49-F238E27FC236}">
                  <a16:creationId xmlns:a16="http://schemas.microsoft.com/office/drawing/2014/main" id="{29348B50-0ED7-F2E3-B51D-031B9F705A0C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85" y="2608101"/>
              <a:ext cx="0" cy="165600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1">
              <a:extLst>
                <a:ext uri="{FF2B5EF4-FFF2-40B4-BE49-F238E27FC236}">
                  <a16:creationId xmlns:a16="http://schemas.microsoft.com/office/drawing/2014/main" id="{55B72965-CF0C-41E3-7EB7-3A741676C2E1}"/>
                </a:ext>
              </a:extLst>
            </p:cNvPr>
            <p:cNvCxnSpPr>
              <a:cxnSpLocks/>
            </p:cNvCxnSpPr>
            <p:nvPr/>
          </p:nvCxnSpPr>
          <p:spPr>
            <a:xfrm>
              <a:off x="7641285" y="3448857"/>
              <a:ext cx="72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4">
            <a:extLst>
              <a:ext uri="{FF2B5EF4-FFF2-40B4-BE49-F238E27FC236}">
                <a16:creationId xmlns:a16="http://schemas.microsoft.com/office/drawing/2014/main" id="{3E07D840-C3F7-804F-6A79-7EA939899459}"/>
              </a:ext>
            </a:extLst>
          </p:cNvPr>
          <p:cNvSpPr/>
          <p:nvPr/>
        </p:nvSpPr>
        <p:spPr>
          <a:xfrm flipH="1">
            <a:off x="9407467" y="2054791"/>
            <a:ext cx="180000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返回类型</a:t>
            </a:r>
          </a:p>
        </p:txBody>
      </p:sp>
      <p:sp>
        <p:nvSpPr>
          <p:cNvPr id="11" name="矩形5">
            <a:extLst>
              <a:ext uri="{FF2B5EF4-FFF2-40B4-BE49-F238E27FC236}">
                <a16:creationId xmlns:a16="http://schemas.microsoft.com/office/drawing/2014/main" id="{AC3C4429-AF4A-5349-593A-8C2E84898D4A}"/>
              </a:ext>
            </a:extLst>
          </p:cNvPr>
          <p:cNvSpPr/>
          <p:nvPr/>
        </p:nvSpPr>
        <p:spPr>
          <a:xfrm flipH="1">
            <a:off x="9407467" y="2746229"/>
            <a:ext cx="180000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函数名</a:t>
            </a:r>
          </a:p>
        </p:txBody>
      </p:sp>
      <p:sp>
        <p:nvSpPr>
          <p:cNvPr id="12" name="矩形6">
            <a:extLst>
              <a:ext uri="{FF2B5EF4-FFF2-40B4-BE49-F238E27FC236}">
                <a16:creationId xmlns:a16="http://schemas.microsoft.com/office/drawing/2014/main" id="{BCFA1B7F-EA11-E912-4902-52E6A77FF722}"/>
              </a:ext>
            </a:extLst>
          </p:cNvPr>
          <p:cNvSpPr/>
          <p:nvPr/>
        </p:nvSpPr>
        <p:spPr>
          <a:xfrm flipH="1">
            <a:off x="9407467" y="3437668"/>
            <a:ext cx="180000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传入类型</a:t>
            </a:r>
          </a:p>
        </p:txBody>
      </p:sp>
      <p:sp>
        <p:nvSpPr>
          <p:cNvPr id="13" name="矩形7">
            <a:extLst>
              <a:ext uri="{FF2B5EF4-FFF2-40B4-BE49-F238E27FC236}">
                <a16:creationId xmlns:a16="http://schemas.microsoft.com/office/drawing/2014/main" id="{78BF5F95-5529-30B7-6771-8E82E609A0A6}"/>
              </a:ext>
            </a:extLst>
          </p:cNvPr>
          <p:cNvSpPr/>
          <p:nvPr/>
        </p:nvSpPr>
        <p:spPr>
          <a:xfrm flipH="1">
            <a:off x="9407467" y="4547621"/>
            <a:ext cx="180000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语句</a:t>
            </a:r>
          </a:p>
        </p:txBody>
      </p:sp>
      <p:sp>
        <p:nvSpPr>
          <p:cNvPr id="14" name="矩形8">
            <a:extLst>
              <a:ext uri="{FF2B5EF4-FFF2-40B4-BE49-F238E27FC236}">
                <a16:creationId xmlns:a16="http://schemas.microsoft.com/office/drawing/2014/main" id="{AA3174D1-E72B-99CE-1F54-3F3ABD33B767}"/>
              </a:ext>
            </a:extLst>
          </p:cNvPr>
          <p:cNvSpPr/>
          <p:nvPr/>
        </p:nvSpPr>
        <p:spPr>
          <a:xfrm flipH="1">
            <a:off x="9407467" y="5426349"/>
            <a:ext cx="180000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>
                <a:solidFill>
                  <a:schemeClr val="accent1">
                    <a:lumMod val="20000"/>
                    <a:lumOff val="80000"/>
                  </a:schemeClr>
                </a:solidFill>
              </a:rPr>
              <a:t>return</a:t>
            </a:r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语句</a:t>
            </a:r>
          </a:p>
        </p:txBody>
      </p:sp>
      <p:grpSp>
        <p:nvGrpSpPr>
          <p:cNvPr id="15" name="连接线框3">
            <a:extLst>
              <a:ext uri="{FF2B5EF4-FFF2-40B4-BE49-F238E27FC236}">
                <a16:creationId xmlns:a16="http://schemas.microsoft.com/office/drawing/2014/main" id="{64CFAAC4-2A13-01A2-7BAB-82CB1218428B}"/>
              </a:ext>
            </a:extLst>
          </p:cNvPr>
          <p:cNvGrpSpPr/>
          <p:nvPr/>
        </p:nvGrpSpPr>
        <p:grpSpPr>
          <a:xfrm>
            <a:off x="8397189" y="4540001"/>
            <a:ext cx="900000" cy="1440000"/>
            <a:chOff x="7641285" y="4919187"/>
            <a:chExt cx="900000" cy="1440000"/>
          </a:xfrm>
          <a:noFill/>
        </p:grpSpPr>
        <p:cxnSp>
          <p:nvCxnSpPr>
            <p:cNvPr id="16" name="直线4">
              <a:extLst>
                <a:ext uri="{FF2B5EF4-FFF2-40B4-BE49-F238E27FC236}">
                  <a16:creationId xmlns:a16="http://schemas.microsoft.com/office/drawing/2014/main" id="{622DB944-F154-BC10-B230-7F1B341863AB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85" y="6351567"/>
              <a:ext cx="18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3">
              <a:extLst>
                <a:ext uri="{FF2B5EF4-FFF2-40B4-BE49-F238E27FC236}">
                  <a16:creationId xmlns:a16="http://schemas.microsoft.com/office/drawing/2014/main" id="{877A8BA4-DE4F-AF99-2EAA-6F1A5A42D428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85" y="4926807"/>
              <a:ext cx="18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2">
              <a:extLst>
                <a:ext uri="{FF2B5EF4-FFF2-40B4-BE49-F238E27FC236}">
                  <a16:creationId xmlns:a16="http://schemas.microsoft.com/office/drawing/2014/main" id="{BD4D694E-BAD0-7C8B-9A73-2B82D8CD4FCB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85" y="4919187"/>
              <a:ext cx="0" cy="144000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1">
              <a:extLst>
                <a:ext uri="{FF2B5EF4-FFF2-40B4-BE49-F238E27FC236}">
                  <a16:creationId xmlns:a16="http://schemas.microsoft.com/office/drawing/2014/main" id="{22109CFA-A0E5-A59A-9282-B91AB404340F}"/>
                </a:ext>
              </a:extLst>
            </p:cNvPr>
            <p:cNvCxnSpPr>
              <a:cxnSpLocks/>
            </p:cNvCxnSpPr>
            <p:nvPr/>
          </p:nvCxnSpPr>
          <p:spPr>
            <a:xfrm>
              <a:off x="7641285" y="5605225"/>
              <a:ext cx="72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3">
            <a:extLst>
              <a:ext uri="{FF2B5EF4-FFF2-40B4-BE49-F238E27FC236}">
                <a16:creationId xmlns:a16="http://schemas.microsoft.com/office/drawing/2014/main" id="{A24DF5DE-46C9-6787-766A-922B5D427546}"/>
              </a:ext>
            </a:extLst>
          </p:cNvPr>
          <p:cNvSpPr/>
          <p:nvPr/>
        </p:nvSpPr>
        <p:spPr>
          <a:xfrm flipH="1">
            <a:off x="5877189" y="4964915"/>
            <a:ext cx="252000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函数体</a:t>
            </a:r>
          </a:p>
        </p:txBody>
      </p:sp>
      <p:sp>
        <p:nvSpPr>
          <p:cNvPr id="21" name="矩形2">
            <a:extLst>
              <a:ext uri="{FF2B5EF4-FFF2-40B4-BE49-F238E27FC236}">
                <a16:creationId xmlns:a16="http://schemas.microsoft.com/office/drawing/2014/main" id="{B1C47F51-A854-0494-91C0-18473A8E40AB}"/>
              </a:ext>
            </a:extLst>
          </p:cNvPr>
          <p:cNvSpPr/>
          <p:nvPr/>
        </p:nvSpPr>
        <p:spPr>
          <a:xfrm flipH="1">
            <a:off x="5877189" y="2804915"/>
            <a:ext cx="252000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函数头</a:t>
            </a:r>
          </a:p>
        </p:txBody>
      </p:sp>
      <p:grpSp>
        <p:nvGrpSpPr>
          <p:cNvPr id="22" name="连接线框1">
            <a:extLst>
              <a:ext uri="{FF2B5EF4-FFF2-40B4-BE49-F238E27FC236}">
                <a16:creationId xmlns:a16="http://schemas.microsoft.com/office/drawing/2014/main" id="{97982CEF-D93D-10E2-6CCA-F3FC0749469C}"/>
              </a:ext>
            </a:extLst>
          </p:cNvPr>
          <p:cNvGrpSpPr/>
          <p:nvPr/>
        </p:nvGrpSpPr>
        <p:grpSpPr>
          <a:xfrm>
            <a:off x="4797189" y="3074915"/>
            <a:ext cx="1080000" cy="2160000"/>
            <a:chOff x="4041285" y="3454101"/>
            <a:chExt cx="1080000" cy="2160000"/>
          </a:xfrm>
          <a:noFill/>
        </p:grpSpPr>
        <p:cxnSp>
          <p:nvCxnSpPr>
            <p:cNvPr id="23" name="直线4">
              <a:extLst>
                <a:ext uri="{FF2B5EF4-FFF2-40B4-BE49-F238E27FC236}">
                  <a16:creationId xmlns:a16="http://schemas.microsoft.com/office/drawing/2014/main" id="{FB16F9F8-84AD-6ADA-86CE-EAB115BC9EE0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85" y="5614101"/>
              <a:ext cx="18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3">
              <a:extLst>
                <a:ext uri="{FF2B5EF4-FFF2-40B4-BE49-F238E27FC236}">
                  <a16:creationId xmlns:a16="http://schemas.microsoft.com/office/drawing/2014/main" id="{52B24B3E-4BDB-9464-E2A4-30452BE1AB9A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85" y="3454101"/>
              <a:ext cx="18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2">
              <a:extLst>
                <a:ext uri="{FF2B5EF4-FFF2-40B4-BE49-F238E27FC236}">
                  <a16:creationId xmlns:a16="http://schemas.microsoft.com/office/drawing/2014/main" id="{93E26647-C8CA-DB8E-5FB8-A7F8AEB930D1}"/>
                </a:ext>
              </a:extLst>
            </p:cNvPr>
            <p:cNvCxnSpPr/>
            <p:nvPr/>
          </p:nvCxnSpPr>
          <p:spPr>
            <a:xfrm>
              <a:off x="4941285" y="3454101"/>
              <a:ext cx="0" cy="216000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1">
              <a:extLst>
                <a:ext uri="{FF2B5EF4-FFF2-40B4-BE49-F238E27FC236}">
                  <a16:creationId xmlns:a16="http://schemas.microsoft.com/office/drawing/2014/main" id="{65A91754-CAB1-FE5A-E74C-E52FE2462B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1285" y="4534101"/>
              <a:ext cx="900000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1">
            <a:extLst>
              <a:ext uri="{FF2B5EF4-FFF2-40B4-BE49-F238E27FC236}">
                <a16:creationId xmlns:a16="http://schemas.microsoft.com/office/drawing/2014/main" id="{3AA4EAB3-9670-8BF0-A2FF-25CA09B91A3C}"/>
              </a:ext>
            </a:extLst>
          </p:cNvPr>
          <p:cNvSpPr/>
          <p:nvPr/>
        </p:nvSpPr>
        <p:spPr>
          <a:xfrm flipH="1">
            <a:off x="2276239" y="3884915"/>
            <a:ext cx="2520950" cy="540000"/>
          </a:xfrm>
          <a:prstGeom prst="snip2Diag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函数</a:t>
            </a:r>
          </a:p>
        </p:txBody>
      </p:sp>
      <p:grpSp>
        <p:nvGrpSpPr>
          <p:cNvPr id="33" name="连接线框">
            <a:extLst>
              <a:ext uri="{FF2B5EF4-FFF2-40B4-BE49-F238E27FC236}">
                <a16:creationId xmlns:a16="http://schemas.microsoft.com/office/drawing/2014/main" id="{9A481F75-7ABB-6555-5B72-305BA59CBB7F}"/>
              </a:ext>
            </a:extLst>
          </p:cNvPr>
          <p:cNvGrpSpPr/>
          <p:nvPr/>
        </p:nvGrpSpPr>
        <p:grpSpPr>
          <a:xfrm>
            <a:off x="1808239" y="1874001"/>
            <a:ext cx="468000" cy="2340000"/>
            <a:chOff x="1808239" y="1874001"/>
            <a:chExt cx="468000" cy="2340000"/>
          </a:xfrm>
        </p:grpSpPr>
        <p:cxnSp>
          <p:nvCxnSpPr>
            <p:cNvPr id="28" name="直线4">
              <a:extLst>
                <a:ext uri="{FF2B5EF4-FFF2-40B4-BE49-F238E27FC236}">
                  <a16:creationId xmlns:a16="http://schemas.microsoft.com/office/drawing/2014/main" id="{F4DB9FB5-2CF8-5A35-73C6-2B9778668502}"/>
                </a:ext>
              </a:extLst>
            </p:cNvPr>
            <p:cNvCxnSpPr>
              <a:cxnSpLocks/>
            </p:cNvCxnSpPr>
            <p:nvPr/>
          </p:nvCxnSpPr>
          <p:spPr>
            <a:xfrm>
              <a:off x="2096239" y="4207858"/>
              <a:ext cx="180000" cy="0"/>
            </a:xfrm>
            <a:prstGeom prst="line">
              <a:avLst/>
            </a:prstGeom>
            <a:ln w="15875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3">
              <a:extLst>
                <a:ext uri="{FF2B5EF4-FFF2-40B4-BE49-F238E27FC236}">
                  <a16:creationId xmlns:a16="http://schemas.microsoft.com/office/drawing/2014/main" id="{6CAC05D5-5FC5-E4A4-336C-6A3DE1C95847}"/>
                </a:ext>
              </a:extLst>
            </p:cNvPr>
            <p:cNvCxnSpPr>
              <a:cxnSpLocks/>
            </p:cNvCxnSpPr>
            <p:nvPr/>
          </p:nvCxnSpPr>
          <p:spPr>
            <a:xfrm>
              <a:off x="2096239" y="1882492"/>
              <a:ext cx="180000" cy="0"/>
            </a:xfrm>
            <a:prstGeom prst="line">
              <a:avLst/>
            </a:prstGeom>
            <a:ln w="15875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2">
              <a:extLst>
                <a:ext uri="{FF2B5EF4-FFF2-40B4-BE49-F238E27FC236}">
                  <a16:creationId xmlns:a16="http://schemas.microsoft.com/office/drawing/2014/main" id="{CBB128AB-529E-379E-BD9C-F22237EA2915}"/>
                </a:ext>
              </a:extLst>
            </p:cNvPr>
            <p:cNvCxnSpPr>
              <a:cxnSpLocks/>
            </p:cNvCxnSpPr>
            <p:nvPr/>
          </p:nvCxnSpPr>
          <p:spPr>
            <a:xfrm>
              <a:off x="2096239" y="1874001"/>
              <a:ext cx="0" cy="23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1">
              <a:extLst>
                <a:ext uri="{FF2B5EF4-FFF2-40B4-BE49-F238E27FC236}">
                  <a16:creationId xmlns:a16="http://schemas.microsoft.com/office/drawing/2014/main" id="{DCA841ED-029D-B61D-B919-B108A718B621}"/>
                </a:ext>
              </a:extLst>
            </p:cNvPr>
            <p:cNvCxnSpPr>
              <a:cxnSpLocks/>
            </p:cNvCxnSpPr>
            <p:nvPr/>
          </p:nvCxnSpPr>
          <p:spPr>
            <a:xfrm>
              <a:off x="1808239" y="3046521"/>
              <a:ext cx="288000" cy="0"/>
            </a:xfrm>
            <a:prstGeom prst="line">
              <a:avLst/>
            </a:prstGeom>
            <a:ln w="15875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1">
            <a:extLst>
              <a:ext uri="{FF2B5EF4-FFF2-40B4-BE49-F238E27FC236}">
                <a16:creationId xmlns:a16="http://schemas.microsoft.com/office/drawing/2014/main" id="{A2446A8F-E656-6E15-763E-16B1E565273F}"/>
              </a:ext>
            </a:extLst>
          </p:cNvPr>
          <p:cNvSpPr/>
          <p:nvPr/>
        </p:nvSpPr>
        <p:spPr>
          <a:xfrm rot="16200000" flipH="1">
            <a:off x="277956" y="2776521"/>
            <a:ext cx="2520950" cy="540000"/>
          </a:xfrm>
          <a:prstGeom prst="snip2Diag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简单程序的结构</a:t>
            </a:r>
          </a:p>
        </p:txBody>
      </p:sp>
    </p:spTree>
    <p:extLst>
      <p:ext uri="{BB962C8B-B14F-4D97-AF65-F5344CB8AC3E}">
        <p14:creationId xmlns:p14="http://schemas.microsoft.com/office/powerpoint/2010/main" val="610807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程序栏1">
            <a:extLst>
              <a:ext uri="{FF2B5EF4-FFF2-40B4-BE49-F238E27FC236}">
                <a16:creationId xmlns:a16="http://schemas.microsoft.com/office/drawing/2014/main" id="{E7463FD6-15AA-F0FC-E058-6959A3FEBBFF}"/>
              </a:ext>
            </a:extLst>
          </p:cNvPr>
          <p:cNvSpPr/>
          <p:nvPr/>
        </p:nvSpPr>
        <p:spPr>
          <a:xfrm>
            <a:off x="3527553" y="2125181"/>
            <a:ext cx="5810709" cy="37226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#include &lt;stdio.h&gt;</a:t>
            </a:r>
          </a:p>
          <a:p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int</a:t>
            </a:r>
            <a:r>
              <a:rPr lang="en-US" altLang="zh-CN" sz="2400">
                <a:solidFill>
                  <a:schemeClr val="tx1"/>
                </a:solidFill>
              </a:rPr>
              <a:t> main</a:t>
            </a:r>
            <a:r>
              <a:rPr lang="en-US" altLang="zh-CN" sz="2400">
                <a:solidFill>
                  <a:srgbClr val="FF0000"/>
                </a:solidFill>
              </a:rPr>
              <a:t>()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{</a:t>
            </a:r>
          </a:p>
          <a:p>
            <a:pPr defTabSz="288000"/>
            <a:r>
              <a:rPr lang="en-US" altLang="zh-CN" sz="2400">
                <a:solidFill>
                  <a:srgbClr val="FF0000"/>
                </a:solidFill>
              </a:rPr>
              <a:t>	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/*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第一个程序*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/</a:t>
            </a:r>
          </a:p>
          <a:p>
            <a:pPr defTabSz="288000"/>
            <a:r>
              <a:rPr lang="en-US" altLang="zh-CN" sz="2400">
                <a:solidFill>
                  <a:schemeClr val="tx1"/>
                </a:solidFill>
              </a:rPr>
              <a:t>	printf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en-US" altLang="zh-CN" sz="2400">
                <a:solidFill>
                  <a:schemeClr val="accent1"/>
                </a:solidFill>
              </a:rPr>
              <a:t>“Hello World!\n”</a:t>
            </a:r>
            <a:r>
              <a:rPr lang="en-US" altLang="zh-CN" sz="2400">
                <a:solidFill>
                  <a:srgbClr val="FF0000"/>
                </a:solidFill>
              </a:rPr>
              <a:t>);</a:t>
            </a:r>
          </a:p>
          <a:p>
            <a:pPr defTabSz="288000"/>
            <a:r>
              <a:rPr lang="en-US" altLang="zh-CN" sz="2400">
                <a:solidFill>
                  <a:schemeClr val="tx1"/>
                </a:solidFill>
              </a:rPr>
              <a:t>	</a:t>
            </a:r>
            <a:r>
              <a:rPr lang="en-US" altLang="zh-CN" sz="2400" b="1">
                <a:solidFill>
                  <a:schemeClr val="tx1"/>
                </a:solidFill>
              </a:rPr>
              <a:t>return</a:t>
            </a:r>
            <a:r>
              <a:rPr lang="en-US" altLang="zh-CN" sz="2400">
                <a:solidFill>
                  <a:schemeClr val="tx1"/>
                </a:solidFill>
              </a:rPr>
              <a:t> 0</a:t>
            </a:r>
            <a:r>
              <a:rPr lang="en-US" altLang="zh-CN" sz="2400">
                <a:solidFill>
                  <a:srgbClr val="FF0000"/>
                </a:solidFill>
              </a:rPr>
              <a:t>;</a:t>
            </a:r>
          </a:p>
          <a:p>
            <a:pPr defTabSz="288000"/>
            <a:r>
              <a:rPr lang="en-US" altLang="zh-CN" sz="2400">
                <a:solidFill>
                  <a:srgbClr val="FF0000"/>
                </a:solidFill>
              </a:rPr>
              <a:t>}</a:t>
            </a:r>
          </a:p>
          <a:p>
            <a:pPr defTabSz="288000"/>
            <a:endParaRPr lang="en-US" altLang="zh-CN" sz="1600">
              <a:solidFill>
                <a:schemeClr val="tx1"/>
              </a:solidFill>
            </a:endParaRPr>
          </a:p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" name="上侧栏">
            <a:extLst>
              <a:ext uri="{FF2B5EF4-FFF2-40B4-BE49-F238E27FC236}">
                <a16:creationId xmlns:a16="http://schemas.microsoft.com/office/drawing/2014/main" id="{6BFAD39B-72FB-F575-DBE4-21FEE50971D8}"/>
              </a:ext>
            </a:extLst>
          </p:cNvPr>
          <p:cNvSpPr/>
          <p:nvPr/>
        </p:nvSpPr>
        <p:spPr>
          <a:xfrm>
            <a:off x="4820469" y="1845802"/>
            <a:ext cx="4517794" cy="2817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4" name="程序栏1">
            <a:extLst>
              <a:ext uri="{FF2B5EF4-FFF2-40B4-BE49-F238E27FC236}">
                <a16:creationId xmlns:a16="http://schemas.microsoft.com/office/drawing/2014/main" id="{910A45F2-13F1-0955-1506-47FB50E9AF8F}"/>
              </a:ext>
            </a:extLst>
          </p:cNvPr>
          <p:cNvSpPr/>
          <p:nvPr/>
        </p:nvSpPr>
        <p:spPr>
          <a:xfrm>
            <a:off x="3527553" y="2125181"/>
            <a:ext cx="5810709" cy="37226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#include &lt;stdio.h&gt;</a:t>
            </a:r>
          </a:p>
          <a:p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int</a:t>
            </a:r>
            <a:r>
              <a:rPr lang="en-US" altLang="zh-CN" sz="2400">
                <a:solidFill>
                  <a:schemeClr val="tx1"/>
                </a:solidFill>
              </a:rPr>
              <a:t> main</a:t>
            </a:r>
            <a:r>
              <a:rPr lang="en-US" altLang="zh-CN" sz="2400">
                <a:solidFill>
                  <a:srgbClr val="FF0000"/>
                </a:solidFill>
              </a:rPr>
              <a:t>()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{</a:t>
            </a:r>
          </a:p>
          <a:p>
            <a:pPr defTabSz="288000"/>
            <a:r>
              <a:rPr lang="en-US" altLang="zh-CN" sz="2400">
                <a:solidFill>
                  <a:srgbClr val="FF0000"/>
                </a:solidFill>
              </a:rPr>
              <a:t>	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/*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第一个程序*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/</a:t>
            </a:r>
          </a:p>
          <a:p>
            <a:pPr defTabSz="288000"/>
            <a:r>
              <a:rPr lang="en-US" altLang="zh-CN" sz="2400">
                <a:solidFill>
                  <a:schemeClr val="tx1"/>
                </a:solidFill>
              </a:rPr>
              <a:t>	printf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en-US" altLang="zh-CN" sz="2400">
                <a:solidFill>
                  <a:schemeClr val="accent1"/>
                </a:solidFill>
              </a:rPr>
              <a:t>“Hello World!\n”</a:t>
            </a:r>
            <a:r>
              <a:rPr lang="en-US" altLang="zh-CN" sz="2400">
                <a:solidFill>
                  <a:srgbClr val="FF0000"/>
                </a:solidFill>
              </a:rPr>
              <a:t>);</a:t>
            </a:r>
          </a:p>
          <a:p>
            <a:pPr defTabSz="288000"/>
            <a:r>
              <a:rPr lang="en-US" altLang="zh-CN" sz="2400">
                <a:solidFill>
                  <a:schemeClr val="tx1"/>
                </a:solidFill>
              </a:rPr>
              <a:t>	</a:t>
            </a:r>
            <a:r>
              <a:rPr lang="en-US" altLang="zh-CN" sz="2400" b="1">
                <a:solidFill>
                  <a:schemeClr val="tx1"/>
                </a:solidFill>
              </a:rPr>
              <a:t>return</a:t>
            </a:r>
            <a:r>
              <a:rPr lang="en-US" altLang="zh-CN" sz="2400">
                <a:solidFill>
                  <a:schemeClr val="tx1"/>
                </a:solidFill>
              </a:rPr>
              <a:t> 0</a:t>
            </a:r>
            <a:r>
              <a:rPr lang="en-US" altLang="zh-CN" sz="2400">
                <a:solidFill>
                  <a:srgbClr val="FF0000"/>
                </a:solidFill>
              </a:rPr>
              <a:t>;</a:t>
            </a:r>
          </a:p>
          <a:p>
            <a:pPr defTabSz="288000"/>
            <a:r>
              <a:rPr lang="en-US" altLang="zh-CN" sz="2400">
                <a:solidFill>
                  <a:srgbClr val="FF0000"/>
                </a:solidFill>
              </a:rPr>
              <a:t>}</a:t>
            </a:r>
          </a:p>
          <a:p>
            <a:pPr defTabSz="288000"/>
            <a:endParaRPr lang="en-US" altLang="zh-CN" sz="1600">
              <a:solidFill>
                <a:schemeClr val="tx1"/>
              </a:solidFill>
            </a:endParaRPr>
          </a:p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" name="程序栏2">
            <a:extLst>
              <a:ext uri="{FF2B5EF4-FFF2-40B4-BE49-F238E27FC236}">
                <a16:creationId xmlns:a16="http://schemas.microsoft.com/office/drawing/2014/main" id="{18F9BEBC-8773-4A72-9B15-B74162F5FA2F}"/>
              </a:ext>
            </a:extLst>
          </p:cNvPr>
          <p:cNvSpPr/>
          <p:nvPr/>
        </p:nvSpPr>
        <p:spPr>
          <a:xfrm>
            <a:off x="3527554" y="2127545"/>
            <a:ext cx="5810709" cy="37226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#include &lt;stdio.h&gt;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//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检查下面这段代码，找出其中的错误</a:t>
            </a:r>
            <a:endParaRPr lang="en-US" altLang="zh-CN" sz="240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void</a:t>
            </a:r>
            <a:r>
              <a:rPr lang="en-US" altLang="zh-CN" sz="2400">
                <a:solidFill>
                  <a:schemeClr val="tx1"/>
                </a:solidFill>
              </a:rPr>
              <a:t> main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en-US" altLang="zh-CN" sz="2400">
                <a:solidFill>
                  <a:schemeClr val="accent3"/>
                </a:solidFill>
              </a:rPr>
              <a:t>void</a:t>
            </a:r>
            <a:r>
              <a:rPr lang="en-US" altLang="zh-CN" sz="2400">
                <a:solidFill>
                  <a:srgbClr val="FF0000"/>
                </a:solidFill>
              </a:rPr>
              <a:t>)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{</a:t>
            </a:r>
          </a:p>
          <a:p>
            <a:pPr defTabSz="288000"/>
            <a:r>
              <a:rPr lang="en-US" altLang="zh-CN" sz="2400">
                <a:solidFill>
                  <a:srgbClr val="FF0000"/>
                </a:solidFill>
              </a:rPr>
              <a:t>	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/*</a:t>
            </a:r>
          </a:p>
          <a:p>
            <a:pPr defTabSz="288000"/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这是一个注释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*/</a:t>
            </a:r>
          </a:p>
          <a:p>
            <a:pPr defTabSz="288000"/>
            <a:r>
              <a:rPr lang="en-US" altLang="zh-CN" sz="2400">
                <a:solidFill>
                  <a:schemeClr val="tx1"/>
                </a:solidFill>
              </a:rPr>
              <a:t>	printf</a:t>
            </a:r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chemeClr val="accent1"/>
                </a:solidFill>
              </a:rPr>
              <a:t>“Hello world!/n”</a:t>
            </a:r>
            <a:r>
              <a:rPr lang="zh-CN" altLang="en-US" sz="2400">
                <a:solidFill>
                  <a:srgbClr val="FF0000"/>
                </a:solidFill>
              </a:rPr>
              <a:t>）；</a:t>
            </a:r>
            <a:endParaRPr lang="en-US" altLang="zh-CN" sz="2400">
              <a:solidFill>
                <a:srgbClr val="FF0000"/>
              </a:solidFill>
            </a:endParaRPr>
          </a:p>
          <a:p>
            <a:pPr defTabSz="288000"/>
            <a:r>
              <a:rPr lang="en-US" altLang="zh-CN" sz="2400">
                <a:solidFill>
                  <a:srgbClr val="FF0000"/>
                </a:solidFill>
              </a:rPr>
              <a:t>}</a:t>
            </a:r>
          </a:p>
          <a:p>
            <a:pPr defTabSz="288000"/>
            <a:endParaRPr lang="en-US" altLang="zh-CN" sz="1600">
              <a:solidFill>
                <a:schemeClr val="tx1"/>
              </a:solidFill>
            </a:endParaRPr>
          </a:p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6" name="段落栏">
            <a:extLst>
              <a:ext uri="{FF2B5EF4-FFF2-40B4-BE49-F238E27FC236}">
                <a16:creationId xmlns:a16="http://schemas.microsoft.com/office/drawing/2014/main" id="{708434C3-CFB8-0F29-0576-81BD65AD1F95}"/>
              </a:ext>
            </a:extLst>
          </p:cNvPr>
          <p:cNvSpPr/>
          <p:nvPr/>
        </p:nvSpPr>
        <p:spPr>
          <a:xfrm>
            <a:off x="2998885" y="2127545"/>
            <a:ext cx="528670" cy="37226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8</a:t>
            </a:r>
          </a:p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7" name="选中程序名1">
            <a:extLst>
              <a:ext uri="{FF2B5EF4-FFF2-40B4-BE49-F238E27FC236}">
                <a16:creationId xmlns:a16="http://schemas.microsoft.com/office/drawing/2014/main" id="{70B99B35-F6D1-CC7F-75CC-14D2F98D6E3D}"/>
              </a:ext>
            </a:extLst>
          </p:cNvPr>
          <p:cNvSpPr/>
          <p:nvPr/>
        </p:nvSpPr>
        <p:spPr>
          <a:xfrm>
            <a:off x="2995520" y="1846869"/>
            <a:ext cx="735724" cy="28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accent1">
                    <a:lumMod val="50000"/>
                  </a:schemeClr>
                </a:solidFill>
              </a:rPr>
              <a:t>first.</a:t>
            </a:r>
            <a:r>
              <a:rPr lang="en-US" altLang="zh-CN" sz="160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未选中程序名1">
            <a:extLst>
              <a:ext uri="{FF2B5EF4-FFF2-40B4-BE49-F238E27FC236}">
                <a16:creationId xmlns:a16="http://schemas.microsoft.com/office/drawing/2014/main" id="{11EE32AE-775A-2B1C-1F09-ABCCB690D6B6}"/>
              </a:ext>
            </a:extLst>
          </p:cNvPr>
          <p:cNvSpPr/>
          <p:nvPr/>
        </p:nvSpPr>
        <p:spPr>
          <a:xfrm>
            <a:off x="2995520" y="1846869"/>
            <a:ext cx="735724" cy="2817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</a:rPr>
              <a:t>first.</a:t>
            </a:r>
            <a:r>
              <a:rPr lang="en-US" altLang="zh-CN" sz="1600" err="1">
                <a:solidFill>
                  <a:schemeClr val="tx1"/>
                </a:solidFill>
              </a:rPr>
              <a:t>c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" name="选中程序名2">
            <a:extLst>
              <a:ext uri="{FF2B5EF4-FFF2-40B4-BE49-F238E27FC236}">
                <a16:creationId xmlns:a16="http://schemas.microsoft.com/office/drawing/2014/main" id="{FA1726B2-2259-8345-CC04-62D06DE08973}"/>
              </a:ext>
            </a:extLst>
          </p:cNvPr>
          <p:cNvSpPr/>
          <p:nvPr/>
        </p:nvSpPr>
        <p:spPr>
          <a:xfrm>
            <a:off x="3733119" y="1846653"/>
            <a:ext cx="1088839" cy="28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accent1">
                    <a:lumMod val="50000"/>
                  </a:schemeClr>
                </a:solidFill>
              </a:rPr>
              <a:t>example.</a:t>
            </a:r>
            <a:r>
              <a:rPr lang="en-US" altLang="zh-CN" sz="160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未选中程序名2">
            <a:extLst>
              <a:ext uri="{FF2B5EF4-FFF2-40B4-BE49-F238E27FC236}">
                <a16:creationId xmlns:a16="http://schemas.microsoft.com/office/drawing/2014/main" id="{33062B2B-9B2F-9E74-64D4-6C2C812AA993}"/>
              </a:ext>
            </a:extLst>
          </p:cNvPr>
          <p:cNvSpPr/>
          <p:nvPr/>
        </p:nvSpPr>
        <p:spPr>
          <a:xfrm>
            <a:off x="3733119" y="1846653"/>
            <a:ext cx="1088839" cy="2817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</a:rPr>
              <a:t>example.</a:t>
            </a:r>
            <a:r>
              <a:rPr lang="en-US" altLang="zh-CN" sz="1600" err="1">
                <a:solidFill>
                  <a:schemeClr val="tx1"/>
                </a:solidFill>
              </a:rPr>
              <a:t>c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7557F74-EE15-3EEB-5B35-658AB5D24A2F}"/>
              </a:ext>
            </a:extLst>
          </p:cNvPr>
          <p:cNvSpPr txBox="1"/>
          <p:nvPr/>
        </p:nvSpPr>
        <p:spPr>
          <a:xfrm>
            <a:off x="3766503" y="810566"/>
            <a:ext cx="473304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pc="600">
                <a:solidFill>
                  <a:schemeClr val="bg1"/>
                </a:solidFill>
                <a:latin typeface="+mj-ea"/>
                <a:ea typeface="+mj-ea"/>
              </a:rPr>
              <a:t>语法辨析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17B1049-2EA0-42C6-A295-D576BB867D30}"/>
              </a:ext>
            </a:extLst>
          </p:cNvPr>
          <p:cNvGrpSpPr/>
          <p:nvPr/>
        </p:nvGrpSpPr>
        <p:grpSpPr>
          <a:xfrm>
            <a:off x="3243329" y="764379"/>
            <a:ext cx="5810709" cy="461706"/>
            <a:chOff x="3359439" y="1152236"/>
            <a:chExt cx="5810709" cy="46170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2E6C63B8-823E-5512-E606-FAC0C3361486}"/>
                </a:ext>
              </a:extLst>
            </p:cNvPr>
            <p:cNvSpPr/>
            <p:nvPr/>
          </p:nvSpPr>
          <p:spPr>
            <a:xfrm>
              <a:off x="3359439" y="1152237"/>
              <a:ext cx="5810709" cy="458148"/>
            </a:xfrm>
            <a:custGeom>
              <a:avLst/>
              <a:gdLst>
                <a:gd name="connsiteX0" fmla="*/ 6133573 w 6914367"/>
                <a:gd name="connsiteY0" fmla="*/ 0 h 2029216"/>
                <a:gd name="connsiteX1" fmla="*/ 6576158 w 6914367"/>
                <a:gd name="connsiteY1" fmla="*/ 0 h 2029216"/>
                <a:gd name="connsiteX2" fmla="*/ 6914367 w 6914367"/>
                <a:gd name="connsiteY2" fmla="*/ 338209 h 2029216"/>
                <a:gd name="connsiteX3" fmla="*/ 6914367 w 6914367"/>
                <a:gd name="connsiteY3" fmla="*/ 1691007 h 2029216"/>
                <a:gd name="connsiteX4" fmla="*/ 6576158 w 6914367"/>
                <a:gd name="connsiteY4" fmla="*/ 2029216 h 2029216"/>
                <a:gd name="connsiteX5" fmla="*/ 6133573 w 6914367"/>
                <a:gd name="connsiteY5" fmla="*/ 2029216 h 2029216"/>
                <a:gd name="connsiteX6" fmla="*/ 6697249 w 6914367"/>
                <a:gd name="connsiteY6" fmla="*/ 1465540 h 2029216"/>
                <a:gd name="connsiteX7" fmla="*/ 6697249 w 6914367"/>
                <a:gd name="connsiteY7" fmla="*/ 563676 h 2029216"/>
                <a:gd name="connsiteX8" fmla="*/ 6133573 w 6914367"/>
                <a:gd name="connsiteY8" fmla="*/ 0 h 2029216"/>
                <a:gd name="connsiteX9" fmla="*/ 338209 w 6914367"/>
                <a:gd name="connsiteY9" fmla="*/ 0 h 2029216"/>
                <a:gd name="connsiteX10" fmla="*/ 780795 w 6914367"/>
                <a:gd name="connsiteY10" fmla="*/ 0 h 2029216"/>
                <a:gd name="connsiteX11" fmla="*/ 217119 w 6914367"/>
                <a:gd name="connsiteY11" fmla="*/ 563676 h 2029216"/>
                <a:gd name="connsiteX12" fmla="*/ 217119 w 6914367"/>
                <a:gd name="connsiteY12" fmla="*/ 1465540 h 2029216"/>
                <a:gd name="connsiteX13" fmla="*/ 780795 w 6914367"/>
                <a:gd name="connsiteY13" fmla="*/ 2029216 h 2029216"/>
                <a:gd name="connsiteX14" fmla="*/ 338209 w 6914367"/>
                <a:gd name="connsiteY14" fmla="*/ 2029216 h 2029216"/>
                <a:gd name="connsiteX15" fmla="*/ 0 w 6914367"/>
                <a:gd name="connsiteY15" fmla="*/ 1691007 h 2029216"/>
                <a:gd name="connsiteX16" fmla="*/ 0 w 6914367"/>
                <a:gd name="connsiteY16" fmla="*/ 338209 h 2029216"/>
                <a:gd name="connsiteX17" fmla="*/ 338209 w 6914367"/>
                <a:gd name="connsiteY17" fmla="*/ 0 h 202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14367" h="2029216">
                  <a:moveTo>
                    <a:pt x="6133573" y="0"/>
                  </a:moveTo>
                  <a:lnTo>
                    <a:pt x="6576158" y="0"/>
                  </a:lnTo>
                  <a:cubicBezTo>
                    <a:pt x="6762946" y="0"/>
                    <a:pt x="6914367" y="151421"/>
                    <a:pt x="6914367" y="338209"/>
                  </a:cubicBezTo>
                  <a:lnTo>
                    <a:pt x="6914367" y="1691007"/>
                  </a:lnTo>
                  <a:cubicBezTo>
                    <a:pt x="6914367" y="1877795"/>
                    <a:pt x="6762946" y="2029216"/>
                    <a:pt x="6576158" y="2029216"/>
                  </a:cubicBezTo>
                  <a:lnTo>
                    <a:pt x="6133573" y="2029216"/>
                  </a:lnTo>
                  <a:cubicBezTo>
                    <a:pt x="6444883" y="2029216"/>
                    <a:pt x="6697249" y="1776850"/>
                    <a:pt x="6697249" y="1465540"/>
                  </a:cubicBezTo>
                  <a:lnTo>
                    <a:pt x="6697249" y="563676"/>
                  </a:lnTo>
                  <a:cubicBezTo>
                    <a:pt x="6697249" y="252366"/>
                    <a:pt x="6444883" y="0"/>
                    <a:pt x="6133573" y="0"/>
                  </a:cubicBezTo>
                  <a:close/>
                  <a:moveTo>
                    <a:pt x="338209" y="0"/>
                  </a:moveTo>
                  <a:lnTo>
                    <a:pt x="780795" y="0"/>
                  </a:lnTo>
                  <a:cubicBezTo>
                    <a:pt x="469485" y="0"/>
                    <a:pt x="217119" y="252366"/>
                    <a:pt x="217119" y="563676"/>
                  </a:cubicBezTo>
                  <a:lnTo>
                    <a:pt x="217119" y="1465540"/>
                  </a:lnTo>
                  <a:cubicBezTo>
                    <a:pt x="217119" y="1776850"/>
                    <a:pt x="469485" y="2029216"/>
                    <a:pt x="780795" y="2029216"/>
                  </a:cubicBezTo>
                  <a:lnTo>
                    <a:pt x="338209" y="2029216"/>
                  </a:lnTo>
                  <a:cubicBezTo>
                    <a:pt x="151421" y="2029216"/>
                    <a:pt x="0" y="1877795"/>
                    <a:pt x="0" y="1691007"/>
                  </a:cubicBezTo>
                  <a:lnTo>
                    <a:pt x="0" y="338209"/>
                  </a:lnTo>
                  <a:cubicBezTo>
                    <a:pt x="0" y="151421"/>
                    <a:pt x="151421" y="0"/>
                    <a:pt x="338209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929F793-9B77-7F74-817E-BA77E3EF6AE6}"/>
                </a:ext>
              </a:extLst>
            </p:cNvPr>
            <p:cNvCxnSpPr>
              <a:cxnSpLocks/>
            </p:cNvCxnSpPr>
            <p:nvPr/>
          </p:nvCxnSpPr>
          <p:spPr>
            <a:xfrm>
              <a:off x="3643664" y="1613941"/>
              <a:ext cx="5259459" cy="1"/>
            </a:xfrm>
            <a:prstGeom prst="lin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866BA37-E4F9-D1C1-05B5-C9B643779124}"/>
                </a:ext>
              </a:extLst>
            </p:cNvPr>
            <p:cNvCxnSpPr>
              <a:cxnSpLocks/>
            </p:cNvCxnSpPr>
            <p:nvPr/>
          </p:nvCxnSpPr>
          <p:spPr>
            <a:xfrm>
              <a:off x="3643664" y="1152236"/>
              <a:ext cx="5259459" cy="1"/>
            </a:xfrm>
            <a:prstGeom prst="lin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3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程序栏1">
            <a:extLst>
              <a:ext uri="{FF2B5EF4-FFF2-40B4-BE49-F238E27FC236}">
                <a16:creationId xmlns:a16="http://schemas.microsoft.com/office/drawing/2014/main" id="{D656AA30-52AF-8355-E19E-C528D7CAAECC}"/>
              </a:ext>
            </a:extLst>
          </p:cNvPr>
          <p:cNvSpPr/>
          <p:nvPr/>
        </p:nvSpPr>
        <p:spPr>
          <a:xfrm>
            <a:off x="1304844" y="1939608"/>
            <a:ext cx="4008917" cy="372269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#include &lt;stdio.h&gt;</a:t>
            </a:r>
          </a:p>
          <a:p>
            <a:endParaRPr lang="en-US" altLang="zh-CN" sz="24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2400" b="1">
                <a:solidFill>
                  <a:schemeClr val="accent3"/>
                </a:solidFill>
              </a:rPr>
              <a:t>int</a:t>
            </a:r>
            <a:r>
              <a:rPr lang="en-US" altLang="zh-CN" sz="2400">
                <a:solidFill>
                  <a:schemeClr val="accent3"/>
                </a:solidFill>
              </a:rPr>
              <a:t> 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main()</a:t>
            </a:r>
          </a:p>
          <a:p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{</a:t>
            </a: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	/*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</a:rPr>
              <a:t>第一个程序*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	printf</a:t>
            </a:r>
            <a:r>
              <a:rPr lang="en-US" altLang="zh-CN" sz="2400">
                <a:solidFill>
                  <a:srgbClr val="FFC000"/>
                </a:solidFill>
              </a:rPr>
              <a:t>(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“Hello World!\n</a:t>
            </a:r>
            <a:r>
              <a:rPr lang="en-US" altLang="zh-CN" sz="2400">
                <a:solidFill>
                  <a:srgbClr val="FFC000"/>
                </a:solidFill>
              </a:rPr>
              <a:t>”);</a:t>
            </a: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altLang="zh-CN" sz="2400" b="1">
                <a:solidFill>
                  <a:schemeClr val="accent4"/>
                </a:solidFill>
              </a:rPr>
              <a:t>return</a:t>
            </a:r>
            <a:r>
              <a:rPr lang="en-US" altLang="zh-CN" sz="2400">
                <a:solidFill>
                  <a:schemeClr val="accent4"/>
                </a:solidFill>
              </a:rPr>
              <a:t> 0;</a:t>
            </a: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 defTabSz="288000"/>
            <a:endParaRPr lang="en-US" altLang="zh-CN" sz="1600">
              <a:solidFill>
                <a:schemeClr val="tx1"/>
              </a:solidFill>
            </a:endParaRPr>
          </a:p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" name="程序栏2">
            <a:extLst>
              <a:ext uri="{FF2B5EF4-FFF2-40B4-BE49-F238E27FC236}">
                <a16:creationId xmlns:a16="http://schemas.microsoft.com/office/drawing/2014/main" id="{534C87EE-8E96-44C1-4A67-A2BD73B9C5DA}"/>
              </a:ext>
            </a:extLst>
          </p:cNvPr>
          <p:cNvSpPr/>
          <p:nvPr/>
        </p:nvSpPr>
        <p:spPr>
          <a:xfrm>
            <a:off x="5038587" y="1939608"/>
            <a:ext cx="5508652" cy="372269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#include &lt;stdio.h&gt;</a:t>
            </a:r>
          </a:p>
          <a:p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//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</a:rPr>
              <a:t>检查下面这段代码，找出其中的错误</a:t>
            </a:r>
            <a:endParaRPr lang="en-US" altLang="zh-CN" sz="24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2400" b="1">
                <a:solidFill>
                  <a:schemeClr val="accent3"/>
                </a:solidFill>
              </a:rPr>
              <a:t>void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 main(</a:t>
            </a:r>
            <a:r>
              <a:rPr lang="en-US" altLang="zh-CN" sz="2400">
                <a:solidFill>
                  <a:schemeClr val="accent3"/>
                </a:solidFill>
              </a:rPr>
              <a:t>void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{</a:t>
            </a: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	/*</a:t>
            </a: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</a:rPr>
              <a:t>这是一个注释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*/</a:t>
            </a: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	printf</a:t>
            </a:r>
            <a:r>
              <a:rPr lang="zh-CN" altLang="en-US" sz="2400">
                <a:solidFill>
                  <a:srgbClr val="FFC000"/>
                </a:solidFill>
              </a:rPr>
              <a:t>（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“Hello world!/n”</a:t>
            </a:r>
            <a:r>
              <a:rPr lang="zh-CN" altLang="en-US" sz="2400">
                <a:solidFill>
                  <a:srgbClr val="FFC000"/>
                </a:solidFill>
              </a:rPr>
              <a:t>）；</a:t>
            </a:r>
            <a:endParaRPr lang="en-US" altLang="zh-CN" sz="2400">
              <a:solidFill>
                <a:srgbClr val="FFC000"/>
              </a:solidFill>
            </a:endParaRPr>
          </a:p>
          <a:p>
            <a:pPr defTabSz="288000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 defTabSz="288000"/>
            <a:endParaRPr lang="en-US" altLang="zh-CN" sz="1600">
              <a:solidFill>
                <a:schemeClr val="tx1"/>
              </a:solidFill>
            </a:endParaRPr>
          </a:p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4" name="蓝标">
            <a:extLst>
              <a:ext uri="{FF2B5EF4-FFF2-40B4-BE49-F238E27FC236}">
                <a16:creationId xmlns:a16="http://schemas.microsoft.com/office/drawing/2014/main" id="{B34E7B95-A8ED-351B-FFBB-FC326A078C58}"/>
              </a:ext>
            </a:extLst>
          </p:cNvPr>
          <p:cNvGrpSpPr/>
          <p:nvPr/>
        </p:nvGrpSpPr>
        <p:grpSpPr>
          <a:xfrm>
            <a:off x="4921939" y="973121"/>
            <a:ext cx="3240000" cy="1932973"/>
            <a:chOff x="5359076" y="752354"/>
            <a:chExt cx="3240000" cy="193297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02186B2-6632-9A7E-335B-5EB62A9DEF68}"/>
                </a:ext>
              </a:extLst>
            </p:cNvPr>
            <p:cNvCxnSpPr>
              <a:cxnSpLocks/>
            </p:cNvCxnSpPr>
            <p:nvPr/>
          </p:nvCxnSpPr>
          <p:spPr>
            <a:xfrm>
              <a:off x="5359078" y="1157468"/>
              <a:ext cx="0" cy="1527859"/>
            </a:xfrm>
            <a:prstGeom prst="line">
              <a:avLst/>
            </a:prstGeom>
            <a:ln w="15875">
              <a:solidFill>
                <a:schemeClr val="accent3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46B30332-4887-D131-919C-FD4B68655821}"/>
                </a:ext>
              </a:extLst>
            </p:cNvPr>
            <p:cNvSpPr/>
            <p:nvPr/>
          </p:nvSpPr>
          <p:spPr>
            <a:xfrm>
              <a:off x="5359076" y="752354"/>
              <a:ext cx="3240000" cy="540000"/>
            </a:xfrm>
            <a:prstGeom prst="snip2DiagRect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</a:rPr>
                <a:t>所有的标准都只认可</a:t>
              </a:r>
              <a:r>
                <a:rPr lang="en-US" altLang="zh-CN">
                  <a:solidFill>
                    <a:schemeClr val="accent3"/>
                  </a:solidFill>
                </a:rPr>
                <a:t>int main</a:t>
              </a:r>
              <a:endParaRPr lang="zh-CN" alt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蓝标">
            <a:extLst>
              <a:ext uri="{FF2B5EF4-FFF2-40B4-BE49-F238E27FC236}">
                <a16:creationId xmlns:a16="http://schemas.microsoft.com/office/drawing/2014/main" id="{EBCA4B19-2877-D400-8F42-7DF12D3D6C9A}"/>
              </a:ext>
            </a:extLst>
          </p:cNvPr>
          <p:cNvGrpSpPr/>
          <p:nvPr/>
        </p:nvGrpSpPr>
        <p:grpSpPr>
          <a:xfrm>
            <a:off x="7364199" y="2906094"/>
            <a:ext cx="4014127" cy="540000"/>
            <a:chOff x="7882359" y="2631774"/>
            <a:chExt cx="4014127" cy="540000"/>
          </a:xfrm>
          <a:noFill/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E214D6D-518E-AC90-D303-DAF305539C0A}"/>
                </a:ext>
              </a:extLst>
            </p:cNvPr>
            <p:cNvCxnSpPr/>
            <p:nvPr/>
          </p:nvCxnSpPr>
          <p:spPr>
            <a:xfrm>
              <a:off x="7882359" y="2631774"/>
              <a:ext cx="995423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: 剪去对角 8">
              <a:extLst>
                <a:ext uri="{FF2B5EF4-FFF2-40B4-BE49-F238E27FC236}">
                  <a16:creationId xmlns:a16="http://schemas.microsoft.com/office/drawing/2014/main" id="{90950FE2-941A-CDF5-1BD1-CD1C12FFEF44}"/>
                </a:ext>
              </a:extLst>
            </p:cNvPr>
            <p:cNvSpPr/>
            <p:nvPr/>
          </p:nvSpPr>
          <p:spPr>
            <a:xfrm flipH="1">
              <a:off x="8656486" y="2631774"/>
              <a:ext cx="3240000" cy="540000"/>
            </a:xfrm>
            <a:prstGeom prst="snip2DiagRect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3"/>
                  </a:solidFill>
                </a:rPr>
                <a:t>不传递信息时，</a:t>
              </a:r>
              <a:r>
                <a:rPr lang="en-US" altLang="zh-CN">
                  <a:solidFill>
                    <a:schemeClr val="accent3"/>
                  </a:solidFill>
                </a:rPr>
                <a:t>void</a:t>
              </a:r>
              <a:r>
                <a:rPr lang="zh-CN" altLang="en-US">
                  <a:solidFill>
                    <a:schemeClr val="accent3"/>
                  </a:solidFill>
                </a:rPr>
                <a:t>可忽略</a:t>
              </a:r>
            </a:p>
          </p:txBody>
        </p:sp>
      </p:grpSp>
      <p:grpSp>
        <p:nvGrpSpPr>
          <p:cNvPr id="10" name="红标">
            <a:extLst>
              <a:ext uri="{FF2B5EF4-FFF2-40B4-BE49-F238E27FC236}">
                <a16:creationId xmlns:a16="http://schemas.microsoft.com/office/drawing/2014/main" id="{4AB2BB17-F9C2-7086-96EF-43BEF9F5D756}"/>
              </a:ext>
            </a:extLst>
          </p:cNvPr>
          <p:cNvGrpSpPr/>
          <p:nvPr/>
        </p:nvGrpSpPr>
        <p:grpSpPr>
          <a:xfrm>
            <a:off x="8695287" y="4639945"/>
            <a:ext cx="2520000" cy="1672350"/>
            <a:chOff x="9213447" y="4365625"/>
            <a:chExt cx="2520000" cy="167235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CCD4F71-1DEA-AA12-2E2A-9E4724E5F6A9}"/>
                </a:ext>
              </a:extLst>
            </p:cNvPr>
            <p:cNvCxnSpPr>
              <a:cxnSpLocks/>
            </p:cNvCxnSpPr>
            <p:nvPr/>
          </p:nvCxnSpPr>
          <p:spPr>
            <a:xfrm>
              <a:off x="9213448" y="4365625"/>
              <a:ext cx="0" cy="1583762"/>
            </a:xfrm>
            <a:prstGeom prst="line">
              <a:avLst/>
            </a:prstGeom>
            <a:ln w="15875">
              <a:solidFill>
                <a:srgbClr val="FFC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: 剪去对角 11">
              <a:extLst>
                <a:ext uri="{FF2B5EF4-FFF2-40B4-BE49-F238E27FC236}">
                  <a16:creationId xmlns:a16="http://schemas.microsoft.com/office/drawing/2014/main" id="{FB0DCC57-F16F-C323-A3C6-3F37A5D50028}"/>
                </a:ext>
              </a:extLst>
            </p:cNvPr>
            <p:cNvSpPr/>
            <p:nvPr/>
          </p:nvSpPr>
          <p:spPr>
            <a:xfrm>
              <a:off x="9213447" y="5497975"/>
              <a:ext cx="2520000" cy="540000"/>
            </a:xfrm>
            <a:prstGeom prst="snip2DiagRect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rgbClr val="FFC000"/>
                  </a:solidFill>
                </a:rPr>
                <a:t>严禁使用中文符号</a:t>
              </a:r>
            </a:p>
          </p:txBody>
        </p:sp>
      </p:grpSp>
      <p:grpSp>
        <p:nvGrpSpPr>
          <p:cNvPr id="13" name="绿标">
            <a:extLst>
              <a:ext uri="{FF2B5EF4-FFF2-40B4-BE49-F238E27FC236}">
                <a16:creationId xmlns:a16="http://schemas.microsoft.com/office/drawing/2014/main" id="{7B4C8C1A-7F63-28AE-2C76-58B2196CD6C8}"/>
              </a:ext>
            </a:extLst>
          </p:cNvPr>
          <p:cNvGrpSpPr/>
          <p:nvPr/>
        </p:nvGrpSpPr>
        <p:grpSpPr>
          <a:xfrm>
            <a:off x="2401939" y="4551328"/>
            <a:ext cx="3240000" cy="1391678"/>
            <a:chOff x="2920099" y="4277008"/>
            <a:chExt cx="3240000" cy="1391678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C288F6F-0400-DFA2-F0D9-BFBC2B1A1ED0}"/>
                </a:ext>
              </a:extLst>
            </p:cNvPr>
            <p:cNvCxnSpPr>
              <a:cxnSpLocks/>
            </p:cNvCxnSpPr>
            <p:nvPr/>
          </p:nvCxnSpPr>
          <p:spPr>
            <a:xfrm>
              <a:off x="2920100" y="4277008"/>
              <a:ext cx="0" cy="1220967"/>
            </a:xfrm>
            <a:prstGeom prst="line">
              <a:avLst/>
            </a:prstGeom>
            <a:ln w="15875">
              <a:solidFill>
                <a:schemeClr val="accent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78D6786B-195E-EECA-20E5-F69DE80366C7}"/>
                </a:ext>
              </a:extLst>
            </p:cNvPr>
            <p:cNvSpPr/>
            <p:nvPr/>
          </p:nvSpPr>
          <p:spPr>
            <a:xfrm>
              <a:off x="2920099" y="5128686"/>
              <a:ext cx="3240000" cy="540000"/>
            </a:xfrm>
            <a:prstGeom prst="snip2DiagRect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5"/>
                  </a:solidFill>
                </a:rPr>
                <a:t>可以省略</a:t>
              </a:r>
              <a:r>
                <a:rPr lang="en-US" altLang="zh-CN">
                  <a:solidFill>
                    <a:schemeClr val="accent5"/>
                  </a:solidFill>
                </a:rPr>
                <a:t>return</a:t>
              </a:r>
              <a:r>
                <a:rPr lang="zh-CN" altLang="en-US">
                  <a:solidFill>
                    <a:schemeClr val="accent5"/>
                  </a:solidFill>
                </a:rPr>
                <a:t>，但不建议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2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BEE6C2F-D76F-DF8D-6DB1-7113A1CC955F}"/>
              </a:ext>
            </a:extLst>
          </p:cNvPr>
          <p:cNvSpPr/>
          <p:nvPr/>
        </p:nvSpPr>
        <p:spPr>
          <a:xfrm>
            <a:off x="1260008" y="0"/>
            <a:ext cx="5117707" cy="6858000"/>
          </a:xfrm>
          <a:custGeom>
            <a:avLst/>
            <a:gdLst>
              <a:gd name="connsiteX0" fmla="*/ 0 w 5117707"/>
              <a:gd name="connsiteY0" fmla="*/ 0 h 6858000"/>
              <a:gd name="connsiteX1" fmla="*/ 2467638 w 5117707"/>
              <a:gd name="connsiteY1" fmla="*/ 0 h 6858000"/>
              <a:gd name="connsiteX2" fmla="*/ 5117707 w 5117707"/>
              <a:gd name="connsiteY2" fmla="*/ 6858000 h 6858000"/>
              <a:gd name="connsiteX3" fmla="*/ 2650069 w 51177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707" h="6858000">
                <a:moveTo>
                  <a:pt x="0" y="0"/>
                </a:moveTo>
                <a:lnTo>
                  <a:pt x="2467638" y="0"/>
                </a:lnTo>
                <a:lnTo>
                  <a:pt x="5117707" y="6858000"/>
                </a:lnTo>
                <a:lnTo>
                  <a:pt x="2650069" y="68580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课程标题">
            <a:extLst>
              <a:ext uri="{FF2B5EF4-FFF2-40B4-BE49-F238E27FC236}">
                <a16:creationId xmlns:a16="http://schemas.microsoft.com/office/drawing/2014/main" id="{7E672DBE-1472-221F-84E7-68EFF88E701A}"/>
              </a:ext>
            </a:extLst>
          </p:cNvPr>
          <p:cNvSpPr txBox="1"/>
          <p:nvPr/>
        </p:nvSpPr>
        <p:spPr>
          <a:xfrm>
            <a:off x="8727440" y="3720468"/>
            <a:ext cx="19964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—— C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语言初识</a:t>
            </a:r>
          </a:p>
        </p:txBody>
      </p:sp>
      <p:sp>
        <p:nvSpPr>
          <p:cNvPr id="2" name="小节标题">
            <a:extLst>
              <a:ext uri="{FF2B5EF4-FFF2-40B4-BE49-F238E27FC236}">
                <a16:creationId xmlns:a16="http://schemas.microsoft.com/office/drawing/2014/main" id="{2196784F-AFC8-10B7-BEF9-80F67A535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4960" y="2409744"/>
            <a:ext cx="5238115" cy="1325562"/>
          </a:xfrm>
          <a:scene3d>
            <a:camera prst="orthographicFront"/>
            <a:lightRig rig="balanced" dir="t"/>
          </a:scene3d>
          <a:sp3d/>
        </p:spPr>
        <p:txBody>
          <a:bodyPr lIns="0" tIns="0" rIns="0" bIns="0">
            <a:noAutofit/>
            <a:sp3d extrusionH="76200"/>
          </a:bodyPr>
          <a:lstStyle/>
          <a:p>
            <a:pPr algn="r"/>
            <a:r>
              <a:rPr lang="zh-CN" altLang="en-US" sz="8000">
                <a:solidFill>
                  <a:schemeClr val="bg1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总结及作业</a:t>
            </a:r>
          </a:p>
        </p:txBody>
      </p:sp>
      <p:sp>
        <p:nvSpPr>
          <p:cNvPr id="9" name="数字底纹">
            <a:extLst>
              <a:ext uri="{FF2B5EF4-FFF2-40B4-BE49-F238E27FC236}">
                <a16:creationId xmlns:a16="http://schemas.microsoft.com/office/drawing/2014/main" id="{92A1FF54-138A-56DA-700E-6C1E092E9278}"/>
              </a:ext>
            </a:extLst>
          </p:cNvPr>
          <p:cNvSpPr txBox="1"/>
          <p:nvPr/>
        </p:nvSpPr>
        <p:spPr>
          <a:xfrm>
            <a:off x="-393863" y="3072525"/>
            <a:ext cx="3018775" cy="3785475"/>
          </a:xfrm>
          <a:prstGeom prst="rect">
            <a:avLst/>
          </a:prstGeom>
          <a:noFill/>
        </p:spPr>
        <p:txBody>
          <a:bodyPr vert="wordArtVertRtl"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</p:txBody>
      </p:sp>
      <p:sp>
        <p:nvSpPr>
          <p:cNvPr id="10" name="阴影数字">
            <a:extLst>
              <a:ext uri="{FF2B5EF4-FFF2-40B4-BE49-F238E27FC236}">
                <a16:creationId xmlns:a16="http://schemas.microsoft.com/office/drawing/2014/main" id="{E52286E0-104C-EB10-E407-04C640E2470C}"/>
              </a:ext>
            </a:extLst>
          </p:cNvPr>
          <p:cNvSpPr txBox="1"/>
          <p:nvPr/>
        </p:nvSpPr>
        <p:spPr>
          <a:xfrm>
            <a:off x="2872477" y="10296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上层数字">
            <a:extLst>
              <a:ext uri="{FF2B5EF4-FFF2-40B4-BE49-F238E27FC236}">
                <a16:creationId xmlns:a16="http://schemas.microsoft.com/office/drawing/2014/main" id="{0B1665D7-4F6E-0FB7-C6C9-569D94977C29}"/>
              </a:ext>
            </a:extLst>
          </p:cNvPr>
          <p:cNvSpPr txBox="1"/>
          <p:nvPr/>
        </p:nvSpPr>
        <p:spPr>
          <a:xfrm>
            <a:off x="2741332" y="8772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32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23BA50D4-4DF0-055C-D388-22AA3451B193}"/>
              </a:ext>
            </a:extLst>
          </p:cNvPr>
          <p:cNvGraphicFramePr/>
          <p:nvPr/>
        </p:nvGraphicFramePr>
        <p:xfrm>
          <a:off x="4572000" y="1151068"/>
          <a:ext cx="8922970" cy="501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1B38511B-3D2C-F1F4-A54A-A16C4103E2E1}"/>
              </a:ext>
            </a:extLst>
          </p:cNvPr>
          <p:cNvSpPr txBox="1"/>
          <p:nvPr/>
        </p:nvSpPr>
        <p:spPr>
          <a:xfrm>
            <a:off x="1431534" y="1481116"/>
            <a:ext cx="4167601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本次课程主要以考试为主，考试难度不大，主要考查对于知识点的理解和辨析，大题是程序设计和改错题。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C98C11-7986-9E23-8B0A-8A5848ADA164}"/>
              </a:ext>
            </a:extLst>
          </p:cNvPr>
          <p:cNvSpPr txBox="1"/>
          <p:nvPr/>
        </p:nvSpPr>
        <p:spPr>
          <a:xfrm>
            <a:off x="1431534" y="2892821"/>
            <a:ext cx="4167601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实验成绩在总成绩的占比大约为三分之一，实验课不允许迟到旷课，旷课一次或迟到三次直接取消考试资格，希望大家在实验课上多多练习。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2B4E1D-D9EE-52F3-75DB-F01B7F3A83F2}"/>
              </a:ext>
            </a:extLst>
          </p:cNvPr>
          <p:cNvSpPr txBox="1"/>
          <p:nvPr/>
        </p:nvSpPr>
        <p:spPr>
          <a:xfrm>
            <a:off x="1431534" y="4581525"/>
            <a:ext cx="4167601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平时成绩主要是考勤，每节课都按时上下课分数可以拿满，但出现扰乱课堂纪律的，将会扣分，同学们要认真听课。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D9A82A-5B07-3189-189A-A957C7507CDC}"/>
              </a:ext>
            </a:extLst>
          </p:cNvPr>
          <p:cNvSpPr txBox="1"/>
          <p:nvPr/>
        </p:nvSpPr>
        <p:spPr>
          <a:xfrm>
            <a:off x="1431534" y="871369"/>
            <a:ext cx="381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5"/>
                </a:solidFill>
                <a:latin typeface="+mj-ea"/>
                <a:ea typeface="+mj-ea"/>
              </a:rPr>
              <a:t>课程成绩说明</a:t>
            </a:r>
          </a:p>
        </p:txBody>
      </p:sp>
    </p:spTree>
    <p:extLst>
      <p:ext uri="{BB962C8B-B14F-4D97-AF65-F5344CB8AC3E}">
        <p14:creationId xmlns:p14="http://schemas.microsoft.com/office/powerpoint/2010/main" val="354210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>
            <a:extLst>
              <a:ext uri="{FF2B5EF4-FFF2-40B4-BE49-F238E27FC236}">
                <a16:creationId xmlns:a16="http://schemas.microsoft.com/office/drawing/2014/main" id="{C2B7E309-628A-1FC3-D74C-BEC33C7BF236}"/>
              </a:ext>
            </a:extLst>
          </p:cNvPr>
          <p:cNvGrpSpPr/>
          <p:nvPr/>
        </p:nvGrpSpPr>
        <p:grpSpPr>
          <a:xfrm>
            <a:off x="625638" y="750880"/>
            <a:ext cx="3060700" cy="5437187"/>
            <a:chOff x="8446757" y="750880"/>
            <a:chExt cx="3060700" cy="5437187"/>
          </a:xfrm>
        </p:grpSpPr>
        <p:sp>
          <p:nvSpPr>
            <p:cNvPr id="8" name="打底矩形">
              <a:extLst>
                <a:ext uri="{FF2B5EF4-FFF2-40B4-BE49-F238E27FC236}">
                  <a16:creationId xmlns:a16="http://schemas.microsoft.com/office/drawing/2014/main" id="{0E66D564-636E-A416-E355-29C051DDFC9E}"/>
                </a:ext>
              </a:extLst>
            </p:cNvPr>
            <p:cNvSpPr/>
            <p:nvPr/>
          </p:nvSpPr>
          <p:spPr>
            <a:xfrm>
              <a:off x="8446757" y="750880"/>
              <a:ext cx="3060700" cy="54371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5" name="直线">
              <a:extLst>
                <a:ext uri="{FF2B5EF4-FFF2-40B4-BE49-F238E27FC236}">
                  <a16:creationId xmlns:a16="http://schemas.microsoft.com/office/drawing/2014/main" id="{DBBE3D81-AFFF-14CE-3DBB-F5EACBC77BF1}"/>
                </a:ext>
              </a:extLst>
            </p:cNvPr>
            <p:cNvCxnSpPr/>
            <p:nvPr/>
          </p:nvCxnSpPr>
          <p:spPr>
            <a:xfrm>
              <a:off x="9155542" y="1355887"/>
              <a:ext cx="164312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内容">
            <a:extLst>
              <a:ext uri="{FF2B5EF4-FFF2-40B4-BE49-F238E27FC236}">
                <a16:creationId xmlns:a16="http://schemas.microsoft.com/office/drawing/2014/main" id="{006B0629-A1CF-F8E4-AF27-AA07616A5492}"/>
              </a:ext>
            </a:extLst>
          </p:cNvPr>
          <p:cNvSpPr txBox="1"/>
          <p:nvPr/>
        </p:nvSpPr>
        <p:spPr>
          <a:xfrm>
            <a:off x="946430" y="1638671"/>
            <a:ext cx="2419109" cy="3524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复习本节课的内容，掌握重点，完成要求。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完成课后习题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1-1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1-2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1-3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预习下一节课的内容，了解变量的类型和意义。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编写一个程序，实现打印你的名字和学号。</a:t>
            </a:r>
          </a:p>
        </p:txBody>
      </p:sp>
      <p:sp>
        <p:nvSpPr>
          <p:cNvPr id="10" name="标题">
            <a:extLst>
              <a:ext uri="{FF2B5EF4-FFF2-40B4-BE49-F238E27FC236}">
                <a16:creationId xmlns:a16="http://schemas.microsoft.com/office/drawing/2014/main" id="{D97078CD-E098-385B-C9D1-9A84E5E348F9}"/>
              </a:ext>
            </a:extLst>
          </p:cNvPr>
          <p:cNvSpPr txBox="1"/>
          <p:nvPr/>
        </p:nvSpPr>
        <p:spPr>
          <a:xfrm>
            <a:off x="1418421" y="894222"/>
            <a:ext cx="14751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作业</a:t>
            </a: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9E1EEC9C-5687-CAAC-4DFE-06EC38FDABD0}"/>
              </a:ext>
            </a:extLst>
          </p:cNvPr>
          <p:cNvGrpSpPr/>
          <p:nvPr/>
        </p:nvGrpSpPr>
        <p:grpSpPr>
          <a:xfrm>
            <a:off x="734756" y="800984"/>
            <a:ext cx="3060700" cy="5437187"/>
            <a:chOff x="5034633" y="750880"/>
            <a:chExt cx="3060700" cy="5437187"/>
          </a:xfrm>
        </p:grpSpPr>
        <p:sp>
          <p:nvSpPr>
            <p:cNvPr id="27" name="打底矩形">
              <a:extLst>
                <a:ext uri="{FF2B5EF4-FFF2-40B4-BE49-F238E27FC236}">
                  <a16:creationId xmlns:a16="http://schemas.microsoft.com/office/drawing/2014/main" id="{824E416C-CCBE-2423-E080-4684DFCBAF40}"/>
                </a:ext>
              </a:extLst>
            </p:cNvPr>
            <p:cNvSpPr/>
            <p:nvPr/>
          </p:nvSpPr>
          <p:spPr>
            <a:xfrm>
              <a:off x="5034633" y="750880"/>
              <a:ext cx="3060700" cy="54371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0" name="直线">
              <a:extLst>
                <a:ext uri="{FF2B5EF4-FFF2-40B4-BE49-F238E27FC236}">
                  <a16:creationId xmlns:a16="http://schemas.microsoft.com/office/drawing/2014/main" id="{3917D4DF-0AE6-1012-0F02-80AA4E11BDBD}"/>
                </a:ext>
              </a:extLst>
            </p:cNvPr>
            <p:cNvCxnSpPr>
              <a:cxnSpLocks/>
            </p:cNvCxnSpPr>
            <p:nvPr/>
          </p:nvCxnSpPr>
          <p:spPr>
            <a:xfrm>
              <a:off x="5743418" y="1355887"/>
              <a:ext cx="164312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内容">
            <a:extLst>
              <a:ext uri="{FF2B5EF4-FFF2-40B4-BE49-F238E27FC236}">
                <a16:creationId xmlns:a16="http://schemas.microsoft.com/office/drawing/2014/main" id="{222C2CC2-DA40-3D30-6F11-93A87700F15F}"/>
              </a:ext>
            </a:extLst>
          </p:cNvPr>
          <p:cNvSpPr txBox="1"/>
          <p:nvPr/>
        </p:nvSpPr>
        <p:spPr>
          <a:xfrm>
            <a:off x="1055548" y="1688775"/>
            <a:ext cx="2419109" cy="3370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语言是强大</a:t>
            </a:r>
            <a:r>
              <a:rPr lang="zh-CN" altLang="en-US" sz="1600" spc="-300">
                <a:solidFill>
                  <a:schemeClr val="accent3">
                    <a:lumMod val="60000"/>
                    <a:lumOff val="40000"/>
                  </a:schemeClr>
                </a:solidFill>
              </a:rPr>
              <a:t>、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简洁的编译型语言；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程序是由一个或多个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函数组成，且必须包含一个开始执行的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main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函数；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头文件包含了函数的定义，</a:t>
            </a:r>
            <a:r>
              <a:rPr lang="en-US" altLang="zh-CN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stdio.h</a:t>
            </a:r>
            <a:r>
              <a:rPr lang="zh-CN" altLang="en-US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头文件包含了标准输入</a:t>
            </a:r>
            <a:r>
              <a:rPr lang="en-US" altLang="zh-CN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zh-CN" altLang="en-US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输出；</a:t>
            </a:r>
            <a:endParaRPr lang="en-US" altLang="zh-CN" sz="18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标题">
            <a:extLst>
              <a:ext uri="{FF2B5EF4-FFF2-40B4-BE49-F238E27FC236}">
                <a16:creationId xmlns:a16="http://schemas.microsoft.com/office/drawing/2014/main" id="{DF2FBDE3-8252-EB34-2CFA-95971A1BC633}"/>
              </a:ext>
            </a:extLst>
          </p:cNvPr>
          <p:cNvSpPr txBox="1"/>
          <p:nvPr/>
        </p:nvSpPr>
        <p:spPr>
          <a:xfrm>
            <a:off x="1527539" y="944326"/>
            <a:ext cx="14751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重点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8C770E-9043-14F2-764E-79A09D2C9628}"/>
              </a:ext>
            </a:extLst>
          </p:cNvPr>
          <p:cNvGrpSpPr/>
          <p:nvPr/>
        </p:nvGrpSpPr>
        <p:grpSpPr>
          <a:xfrm>
            <a:off x="837044" y="850342"/>
            <a:ext cx="3060700" cy="5437187"/>
            <a:chOff x="1622510" y="750880"/>
            <a:chExt cx="3060700" cy="5437187"/>
          </a:xfrm>
        </p:grpSpPr>
        <p:sp>
          <p:nvSpPr>
            <p:cNvPr id="22" name="打底矩形">
              <a:extLst>
                <a:ext uri="{FF2B5EF4-FFF2-40B4-BE49-F238E27FC236}">
                  <a16:creationId xmlns:a16="http://schemas.microsoft.com/office/drawing/2014/main" id="{70FE94FD-2A80-E618-4058-10001D4FC4A8}"/>
                </a:ext>
              </a:extLst>
            </p:cNvPr>
            <p:cNvSpPr/>
            <p:nvPr/>
          </p:nvSpPr>
          <p:spPr>
            <a:xfrm>
              <a:off x="1622510" y="750880"/>
              <a:ext cx="3060700" cy="54371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5" name="直线">
              <a:extLst>
                <a:ext uri="{FF2B5EF4-FFF2-40B4-BE49-F238E27FC236}">
                  <a16:creationId xmlns:a16="http://schemas.microsoft.com/office/drawing/2014/main" id="{3725812F-EAA9-96D2-0FE9-D61D0AB8C97A}"/>
                </a:ext>
              </a:extLst>
            </p:cNvPr>
            <p:cNvCxnSpPr/>
            <p:nvPr/>
          </p:nvCxnSpPr>
          <p:spPr>
            <a:xfrm>
              <a:off x="2331295" y="1355887"/>
              <a:ext cx="164312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3" name="内容">
            <a:extLst>
              <a:ext uri="{FF2B5EF4-FFF2-40B4-BE49-F238E27FC236}">
                <a16:creationId xmlns:a16="http://schemas.microsoft.com/office/drawing/2014/main" id="{2B5F0FE1-CAB7-C887-2A3B-E599F688AAC7}"/>
              </a:ext>
            </a:extLst>
          </p:cNvPr>
          <p:cNvSpPr txBox="1"/>
          <p:nvPr/>
        </p:nvSpPr>
        <p:spPr>
          <a:xfrm>
            <a:off x="1157836" y="1738133"/>
            <a:ext cx="2419109" cy="38565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了解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语言的发展历史和标准；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理解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语言的特点和使用步骤；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掌握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语言的基本框架，以及编程规范，学会正确编程、运行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能够读懂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语言程序的功能，自己编写一些简单的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程序。</a:t>
            </a:r>
          </a:p>
        </p:txBody>
      </p:sp>
      <p:sp>
        <p:nvSpPr>
          <p:cNvPr id="24" name="标题">
            <a:extLst>
              <a:ext uri="{FF2B5EF4-FFF2-40B4-BE49-F238E27FC236}">
                <a16:creationId xmlns:a16="http://schemas.microsoft.com/office/drawing/2014/main" id="{8E087513-AA91-359A-BCB5-57CB42166D3C}"/>
              </a:ext>
            </a:extLst>
          </p:cNvPr>
          <p:cNvSpPr txBox="1"/>
          <p:nvPr/>
        </p:nvSpPr>
        <p:spPr>
          <a:xfrm>
            <a:off x="1629827" y="993684"/>
            <a:ext cx="14751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要求</a:t>
            </a:r>
          </a:p>
        </p:txBody>
      </p:sp>
      <p:sp>
        <p:nvSpPr>
          <p:cNvPr id="18" name="打底矩形">
            <a:extLst>
              <a:ext uri="{FF2B5EF4-FFF2-40B4-BE49-F238E27FC236}">
                <a16:creationId xmlns:a16="http://schemas.microsoft.com/office/drawing/2014/main" id="{230D0623-7F70-38FF-DF88-C9BED61FD9AE}"/>
              </a:ext>
            </a:extLst>
          </p:cNvPr>
          <p:cNvSpPr/>
          <p:nvPr/>
        </p:nvSpPr>
        <p:spPr>
          <a:xfrm>
            <a:off x="923299" y="917476"/>
            <a:ext cx="3060700" cy="543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内容">
            <a:extLst>
              <a:ext uri="{FF2B5EF4-FFF2-40B4-BE49-F238E27FC236}">
                <a16:creationId xmlns:a16="http://schemas.microsoft.com/office/drawing/2014/main" id="{6DACB0D7-75B0-B0EF-2B33-B57F3C683141}"/>
              </a:ext>
            </a:extLst>
          </p:cNvPr>
          <p:cNvSpPr txBox="1"/>
          <p:nvPr/>
        </p:nvSpPr>
        <p:spPr>
          <a:xfrm>
            <a:off x="3035336" y="1805267"/>
            <a:ext cx="627864" cy="1629588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>
                <a:solidFill>
                  <a:schemeClr val="accent3">
                    <a:lumMod val="60000"/>
                    <a:lumOff val="40000"/>
                  </a:schemeClr>
                </a:solidFill>
              </a:rPr>
              <a:t>语言初识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6976B0A-47F8-E115-2F71-74521FC4B32D}"/>
              </a:ext>
            </a:extLst>
          </p:cNvPr>
          <p:cNvSpPr txBox="1"/>
          <p:nvPr/>
        </p:nvSpPr>
        <p:spPr>
          <a:xfrm>
            <a:off x="3133760" y="1381495"/>
            <a:ext cx="62786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3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B7E309-628A-1FC3-D74C-BEC33C7BF236}"/>
              </a:ext>
            </a:extLst>
          </p:cNvPr>
          <p:cNvGrpSpPr/>
          <p:nvPr/>
        </p:nvGrpSpPr>
        <p:grpSpPr>
          <a:xfrm>
            <a:off x="8446757" y="750880"/>
            <a:ext cx="3060700" cy="5437187"/>
            <a:chOff x="8446757" y="750880"/>
            <a:chExt cx="3060700" cy="5437187"/>
          </a:xfrm>
        </p:grpSpPr>
        <p:sp>
          <p:nvSpPr>
            <p:cNvPr id="8" name="打底矩形">
              <a:extLst>
                <a:ext uri="{FF2B5EF4-FFF2-40B4-BE49-F238E27FC236}">
                  <a16:creationId xmlns:a16="http://schemas.microsoft.com/office/drawing/2014/main" id="{0E66D564-636E-A416-E355-29C051DDFC9E}"/>
                </a:ext>
              </a:extLst>
            </p:cNvPr>
            <p:cNvSpPr/>
            <p:nvPr/>
          </p:nvSpPr>
          <p:spPr>
            <a:xfrm>
              <a:off x="8446757" y="750880"/>
              <a:ext cx="3060700" cy="54371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5" name="直线">
              <a:extLst>
                <a:ext uri="{FF2B5EF4-FFF2-40B4-BE49-F238E27FC236}">
                  <a16:creationId xmlns:a16="http://schemas.microsoft.com/office/drawing/2014/main" id="{DBBE3D81-AFFF-14CE-3DBB-F5EACBC77BF1}"/>
                </a:ext>
              </a:extLst>
            </p:cNvPr>
            <p:cNvCxnSpPr/>
            <p:nvPr/>
          </p:nvCxnSpPr>
          <p:spPr>
            <a:xfrm>
              <a:off x="9155542" y="1355887"/>
              <a:ext cx="164312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内容">
            <a:extLst>
              <a:ext uri="{FF2B5EF4-FFF2-40B4-BE49-F238E27FC236}">
                <a16:creationId xmlns:a16="http://schemas.microsoft.com/office/drawing/2014/main" id="{006B0629-A1CF-F8E4-AF27-AA07616A5492}"/>
              </a:ext>
            </a:extLst>
          </p:cNvPr>
          <p:cNvSpPr txBox="1"/>
          <p:nvPr/>
        </p:nvSpPr>
        <p:spPr>
          <a:xfrm>
            <a:off x="8767549" y="1638671"/>
            <a:ext cx="2419109" cy="3524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复习本节课的内容，掌握重点，完成要求。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完成课后习题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1-1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1-2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1-3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预习下一节课的内容，了解变量的类型和意义。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编写一个程序，实现打印你的名字和学号。</a:t>
            </a:r>
          </a:p>
        </p:txBody>
      </p:sp>
      <p:sp>
        <p:nvSpPr>
          <p:cNvPr id="10" name="标题">
            <a:extLst>
              <a:ext uri="{FF2B5EF4-FFF2-40B4-BE49-F238E27FC236}">
                <a16:creationId xmlns:a16="http://schemas.microsoft.com/office/drawing/2014/main" id="{D97078CD-E098-385B-C9D1-9A84E5E348F9}"/>
              </a:ext>
            </a:extLst>
          </p:cNvPr>
          <p:cNvSpPr txBox="1"/>
          <p:nvPr/>
        </p:nvSpPr>
        <p:spPr>
          <a:xfrm>
            <a:off x="9239540" y="894222"/>
            <a:ext cx="14751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作业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E1EEC9C-5687-CAAC-4DFE-06EC38FDABD0}"/>
              </a:ext>
            </a:extLst>
          </p:cNvPr>
          <p:cNvGrpSpPr/>
          <p:nvPr/>
        </p:nvGrpSpPr>
        <p:grpSpPr>
          <a:xfrm>
            <a:off x="5034633" y="750880"/>
            <a:ext cx="3060700" cy="5437187"/>
            <a:chOff x="5034633" y="750880"/>
            <a:chExt cx="3060700" cy="5437187"/>
          </a:xfrm>
        </p:grpSpPr>
        <p:sp>
          <p:nvSpPr>
            <p:cNvPr id="27" name="打底矩形">
              <a:extLst>
                <a:ext uri="{FF2B5EF4-FFF2-40B4-BE49-F238E27FC236}">
                  <a16:creationId xmlns:a16="http://schemas.microsoft.com/office/drawing/2014/main" id="{824E416C-CCBE-2423-E080-4684DFCBAF40}"/>
                </a:ext>
              </a:extLst>
            </p:cNvPr>
            <p:cNvSpPr/>
            <p:nvPr/>
          </p:nvSpPr>
          <p:spPr>
            <a:xfrm>
              <a:off x="5034633" y="750880"/>
              <a:ext cx="3060700" cy="54371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0" name="直线">
              <a:extLst>
                <a:ext uri="{FF2B5EF4-FFF2-40B4-BE49-F238E27FC236}">
                  <a16:creationId xmlns:a16="http://schemas.microsoft.com/office/drawing/2014/main" id="{3917D4DF-0AE6-1012-0F02-80AA4E11BDBD}"/>
                </a:ext>
              </a:extLst>
            </p:cNvPr>
            <p:cNvCxnSpPr>
              <a:cxnSpLocks/>
            </p:cNvCxnSpPr>
            <p:nvPr/>
          </p:nvCxnSpPr>
          <p:spPr>
            <a:xfrm>
              <a:off x="5743418" y="1355887"/>
              <a:ext cx="164312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内容">
            <a:extLst>
              <a:ext uri="{FF2B5EF4-FFF2-40B4-BE49-F238E27FC236}">
                <a16:creationId xmlns:a16="http://schemas.microsoft.com/office/drawing/2014/main" id="{222C2CC2-DA40-3D30-6F11-93A87700F15F}"/>
              </a:ext>
            </a:extLst>
          </p:cNvPr>
          <p:cNvSpPr txBox="1"/>
          <p:nvPr/>
        </p:nvSpPr>
        <p:spPr>
          <a:xfrm>
            <a:off x="5355425" y="1638671"/>
            <a:ext cx="2419109" cy="3370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语言是强大</a:t>
            </a:r>
            <a:r>
              <a:rPr lang="zh-CN" altLang="en-US" sz="1600" spc="-300">
                <a:solidFill>
                  <a:schemeClr val="accent3">
                    <a:lumMod val="60000"/>
                    <a:lumOff val="40000"/>
                  </a:schemeClr>
                </a:solidFill>
              </a:rPr>
              <a:t>、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简洁的编译型语言；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程序是由一个或多个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函数组成，且必须包含一个开始执行的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main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函数；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头文件包含了函数的定义，</a:t>
            </a:r>
            <a:r>
              <a:rPr lang="en-US" altLang="zh-CN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stdio.h</a:t>
            </a:r>
            <a:r>
              <a:rPr lang="zh-CN" altLang="en-US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头文件包含了标准输入</a:t>
            </a:r>
            <a:r>
              <a:rPr lang="en-US" altLang="zh-CN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zh-CN" altLang="en-US" sz="1800">
                <a:solidFill>
                  <a:schemeClr val="accent3">
                    <a:lumMod val="60000"/>
                    <a:lumOff val="40000"/>
                  </a:schemeClr>
                </a:solidFill>
              </a:rPr>
              <a:t>输出；</a:t>
            </a:r>
            <a:endParaRPr lang="en-US" altLang="zh-CN" sz="18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标题">
            <a:extLst>
              <a:ext uri="{FF2B5EF4-FFF2-40B4-BE49-F238E27FC236}">
                <a16:creationId xmlns:a16="http://schemas.microsoft.com/office/drawing/2014/main" id="{DF2FBDE3-8252-EB34-2CFA-95971A1BC633}"/>
              </a:ext>
            </a:extLst>
          </p:cNvPr>
          <p:cNvSpPr txBox="1"/>
          <p:nvPr/>
        </p:nvSpPr>
        <p:spPr>
          <a:xfrm>
            <a:off x="5827416" y="894222"/>
            <a:ext cx="14751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重点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8C770E-9043-14F2-764E-79A09D2C9628}"/>
              </a:ext>
            </a:extLst>
          </p:cNvPr>
          <p:cNvGrpSpPr/>
          <p:nvPr/>
        </p:nvGrpSpPr>
        <p:grpSpPr>
          <a:xfrm>
            <a:off x="1622510" y="750880"/>
            <a:ext cx="3060700" cy="5437187"/>
            <a:chOff x="1622510" y="750880"/>
            <a:chExt cx="3060700" cy="5437187"/>
          </a:xfrm>
        </p:grpSpPr>
        <p:sp>
          <p:nvSpPr>
            <p:cNvPr id="22" name="打底矩形">
              <a:extLst>
                <a:ext uri="{FF2B5EF4-FFF2-40B4-BE49-F238E27FC236}">
                  <a16:creationId xmlns:a16="http://schemas.microsoft.com/office/drawing/2014/main" id="{70FE94FD-2A80-E618-4058-10001D4FC4A8}"/>
                </a:ext>
              </a:extLst>
            </p:cNvPr>
            <p:cNvSpPr/>
            <p:nvPr/>
          </p:nvSpPr>
          <p:spPr>
            <a:xfrm>
              <a:off x="1622510" y="750880"/>
              <a:ext cx="3060700" cy="54371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5" name="直线">
              <a:extLst>
                <a:ext uri="{FF2B5EF4-FFF2-40B4-BE49-F238E27FC236}">
                  <a16:creationId xmlns:a16="http://schemas.microsoft.com/office/drawing/2014/main" id="{3725812F-EAA9-96D2-0FE9-D61D0AB8C97A}"/>
                </a:ext>
              </a:extLst>
            </p:cNvPr>
            <p:cNvCxnSpPr/>
            <p:nvPr/>
          </p:nvCxnSpPr>
          <p:spPr>
            <a:xfrm>
              <a:off x="2331295" y="1355887"/>
              <a:ext cx="164312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3" name="内容">
            <a:extLst>
              <a:ext uri="{FF2B5EF4-FFF2-40B4-BE49-F238E27FC236}">
                <a16:creationId xmlns:a16="http://schemas.microsoft.com/office/drawing/2014/main" id="{2B5F0FE1-CAB7-C887-2A3B-E599F688AAC7}"/>
              </a:ext>
            </a:extLst>
          </p:cNvPr>
          <p:cNvSpPr txBox="1"/>
          <p:nvPr/>
        </p:nvSpPr>
        <p:spPr>
          <a:xfrm>
            <a:off x="1943302" y="1638671"/>
            <a:ext cx="2419109" cy="38565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了解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语言的发展历史和标准；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理解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语言的特点和使用步骤；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掌握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语言的基本框架，以及编程规范，学会正确编程、运行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能够读懂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语言程序的功能，自己编写一些简单的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zh-CN" alt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程序。</a:t>
            </a:r>
          </a:p>
        </p:txBody>
      </p:sp>
      <p:sp>
        <p:nvSpPr>
          <p:cNvPr id="24" name="标题">
            <a:extLst>
              <a:ext uri="{FF2B5EF4-FFF2-40B4-BE49-F238E27FC236}">
                <a16:creationId xmlns:a16="http://schemas.microsoft.com/office/drawing/2014/main" id="{8E087513-AA91-359A-BCB5-57CB42166D3C}"/>
              </a:ext>
            </a:extLst>
          </p:cNvPr>
          <p:cNvSpPr txBox="1"/>
          <p:nvPr/>
        </p:nvSpPr>
        <p:spPr>
          <a:xfrm>
            <a:off x="2415293" y="894222"/>
            <a:ext cx="14751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要求</a:t>
            </a:r>
          </a:p>
        </p:txBody>
      </p:sp>
      <p:sp>
        <p:nvSpPr>
          <p:cNvPr id="18" name="打底矩形">
            <a:extLst>
              <a:ext uri="{FF2B5EF4-FFF2-40B4-BE49-F238E27FC236}">
                <a16:creationId xmlns:a16="http://schemas.microsoft.com/office/drawing/2014/main" id="{230D0623-7F70-38FF-DF88-C9BED61FD9AE}"/>
              </a:ext>
            </a:extLst>
          </p:cNvPr>
          <p:cNvSpPr/>
          <p:nvPr/>
        </p:nvSpPr>
        <p:spPr>
          <a:xfrm>
            <a:off x="-2132899" y="750880"/>
            <a:ext cx="3060700" cy="543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内容">
            <a:extLst>
              <a:ext uri="{FF2B5EF4-FFF2-40B4-BE49-F238E27FC236}">
                <a16:creationId xmlns:a16="http://schemas.microsoft.com/office/drawing/2014/main" id="{6DACB0D7-75B0-B0EF-2B33-B57F3C683141}"/>
              </a:ext>
            </a:extLst>
          </p:cNvPr>
          <p:cNvSpPr txBox="1"/>
          <p:nvPr/>
        </p:nvSpPr>
        <p:spPr>
          <a:xfrm>
            <a:off x="-20862" y="1638671"/>
            <a:ext cx="627864" cy="1629588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>
                <a:solidFill>
                  <a:schemeClr val="accent3">
                    <a:lumMod val="60000"/>
                    <a:lumOff val="40000"/>
                  </a:schemeClr>
                </a:solidFill>
              </a:rPr>
              <a:t>语言初识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6976B0A-47F8-E115-2F71-74521FC4B32D}"/>
              </a:ext>
            </a:extLst>
          </p:cNvPr>
          <p:cNvSpPr txBox="1"/>
          <p:nvPr/>
        </p:nvSpPr>
        <p:spPr>
          <a:xfrm>
            <a:off x="77562" y="1214899"/>
            <a:ext cx="62786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48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课程标题">
            <a:extLst>
              <a:ext uri="{FF2B5EF4-FFF2-40B4-BE49-F238E27FC236}">
                <a16:creationId xmlns:a16="http://schemas.microsoft.com/office/drawing/2014/main" id="{7E672DBE-1472-221F-84E7-68EFF88E701A}"/>
              </a:ext>
            </a:extLst>
          </p:cNvPr>
          <p:cNvSpPr txBox="1"/>
          <p:nvPr/>
        </p:nvSpPr>
        <p:spPr>
          <a:xfrm>
            <a:off x="8727440" y="3720468"/>
            <a:ext cx="19964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—— C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语言初识</a:t>
            </a:r>
          </a:p>
        </p:txBody>
      </p:sp>
      <p:sp>
        <p:nvSpPr>
          <p:cNvPr id="2" name="小节标题">
            <a:extLst>
              <a:ext uri="{FF2B5EF4-FFF2-40B4-BE49-F238E27FC236}">
                <a16:creationId xmlns:a16="http://schemas.microsoft.com/office/drawing/2014/main" id="{2196784F-AFC8-10B7-BEF9-80F67A535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0938" y="2424113"/>
            <a:ext cx="5961062" cy="1325562"/>
          </a:xfrm>
          <a:scene3d>
            <a:camera prst="orthographicFront"/>
            <a:lightRig rig="balanced" dir="t"/>
          </a:scene3d>
          <a:sp3d/>
        </p:spPr>
        <p:txBody>
          <a:bodyPr>
            <a:noAutofit/>
            <a:sp3d extrusionH="76200"/>
          </a:bodyPr>
          <a:lstStyle/>
          <a:p>
            <a:r>
              <a:rPr lang="zh-CN" altLang="en-US" sz="8000">
                <a:solidFill>
                  <a:schemeClr val="bg1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历史及发展</a:t>
            </a:r>
          </a:p>
        </p:txBody>
      </p:sp>
      <p:sp>
        <p:nvSpPr>
          <p:cNvPr id="10" name="阴影数字">
            <a:extLst>
              <a:ext uri="{FF2B5EF4-FFF2-40B4-BE49-F238E27FC236}">
                <a16:creationId xmlns:a16="http://schemas.microsoft.com/office/drawing/2014/main" id="{E52286E0-104C-EB10-E407-04C640E2470C}"/>
              </a:ext>
            </a:extLst>
          </p:cNvPr>
          <p:cNvSpPr txBox="1"/>
          <p:nvPr/>
        </p:nvSpPr>
        <p:spPr>
          <a:xfrm>
            <a:off x="3024877" y="10296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上层数字">
            <a:extLst>
              <a:ext uri="{FF2B5EF4-FFF2-40B4-BE49-F238E27FC236}">
                <a16:creationId xmlns:a16="http://schemas.microsoft.com/office/drawing/2014/main" id="{0B1665D7-4F6E-0FB7-C6C9-569D94977C29}"/>
              </a:ext>
            </a:extLst>
          </p:cNvPr>
          <p:cNvSpPr txBox="1"/>
          <p:nvPr/>
        </p:nvSpPr>
        <p:spPr>
          <a:xfrm>
            <a:off x="2842932" y="8772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95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AE12730-B1BC-0BF6-01D6-D24F0BBEE886}"/>
              </a:ext>
            </a:extLst>
          </p:cNvPr>
          <p:cNvSpPr/>
          <p:nvPr/>
        </p:nvSpPr>
        <p:spPr>
          <a:xfrm>
            <a:off x="4496844" y="3306871"/>
            <a:ext cx="5787024" cy="676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See you next.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7CC34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5" name="主标题">
            <a:extLst>
              <a:ext uri="{FF2B5EF4-FFF2-40B4-BE49-F238E27FC236}">
                <a16:creationId xmlns:a16="http://schemas.microsoft.com/office/drawing/2014/main" id="{7A1264E5-E867-B476-E7AB-E916B914597F}"/>
              </a:ext>
            </a:extLst>
          </p:cNvPr>
          <p:cNvSpPr txBox="1">
            <a:spLocks/>
          </p:cNvSpPr>
          <p:nvPr/>
        </p:nvSpPr>
        <p:spPr>
          <a:xfrm>
            <a:off x="4408639" y="2138373"/>
            <a:ext cx="6267189" cy="149417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292100" dist="114300" dir="13500000" sx="94000" sy="94000" algn="br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下次再见</a:t>
            </a:r>
            <a:endParaRPr kumimoji="0" lang="en-US" altLang="zh-CN" sz="1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292100" dist="114300" dir="13500000" sx="94000" sy="94000" algn="br" rotWithShape="0">
                  <a:prstClr val="black">
                    <a:alpha val="12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2008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/>
              <a:t>中文：思源黑体 等线</a:t>
            </a:r>
            <a:endParaRPr kumimoji="1" lang="en-US" altLang="zh-CN" dirty="0"/>
          </a:p>
          <a:p>
            <a:r>
              <a:rPr kumimoji="1" lang="zh-CN" altLang="en-US"/>
              <a:t>英文：等线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/>
              <a:t>正文 </a:t>
            </a:r>
            <a:r>
              <a:rPr kumimoji="1" lang="en-US" altLang="zh-CN"/>
              <a:t>1.2</a:t>
            </a:r>
            <a:endParaRPr kumimoji="1" lang="en-US" altLang="zh-CN" dirty="0"/>
          </a:p>
          <a:p>
            <a:r>
              <a:rPr kumimoji="1" lang="en-US" altLang="zh-CN"/>
              <a:t>Freepik</a:t>
            </a:r>
            <a:endParaRPr kumimoji="1"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/>
              <a:t>阿麦的夏天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绿">
            <a:extLst>
              <a:ext uri="{FF2B5EF4-FFF2-40B4-BE49-F238E27FC236}">
                <a16:creationId xmlns:a16="http://schemas.microsoft.com/office/drawing/2014/main" id="{68CE1BA8-8F14-B9B9-282C-510C743FD263}"/>
              </a:ext>
            </a:extLst>
          </p:cNvPr>
          <p:cNvSpPr/>
          <p:nvPr/>
        </p:nvSpPr>
        <p:spPr>
          <a:xfrm rot="2160000">
            <a:off x="8592915" y="-940254"/>
            <a:ext cx="360000" cy="8738509"/>
          </a:xfrm>
          <a:custGeom>
            <a:avLst/>
            <a:gdLst>
              <a:gd name="connsiteX0" fmla="*/ 0 w 360000"/>
              <a:gd name="connsiteY0" fmla="*/ 261555 h 8738509"/>
              <a:gd name="connsiteX1" fmla="*/ 360000 w 360000"/>
              <a:gd name="connsiteY1" fmla="*/ 0 h 8738509"/>
              <a:gd name="connsiteX2" fmla="*/ 360000 w 360000"/>
              <a:gd name="connsiteY2" fmla="*/ 8476953 h 8738509"/>
              <a:gd name="connsiteX3" fmla="*/ 0 w 360000"/>
              <a:gd name="connsiteY3" fmla="*/ 8738509 h 873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8738509">
                <a:moveTo>
                  <a:pt x="0" y="261555"/>
                </a:moveTo>
                <a:lnTo>
                  <a:pt x="360000" y="0"/>
                </a:lnTo>
                <a:lnTo>
                  <a:pt x="360000" y="8476953"/>
                </a:lnTo>
                <a:lnTo>
                  <a:pt x="0" y="87385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 hidden="1">
            <a:extLst>
              <a:ext uri="{FF2B5EF4-FFF2-40B4-BE49-F238E27FC236}">
                <a16:creationId xmlns:a16="http://schemas.microsoft.com/office/drawing/2014/main" id="{7981768C-3546-A46E-CC02-ABC7E30B90D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8" name="line01">
              <a:extLst>
                <a:ext uri="{FF2B5EF4-FFF2-40B4-BE49-F238E27FC236}">
                  <a16:creationId xmlns:a16="http://schemas.microsoft.com/office/drawing/2014/main" id="{F967387E-4EC8-A170-7C01-B8366EC46679}"/>
                </a:ext>
              </a:extLst>
            </p:cNvPr>
            <p:cNvCxnSpPr/>
            <p:nvPr/>
          </p:nvCxnSpPr>
          <p:spPr>
            <a:xfrm>
              <a:off x="0" y="2286000"/>
              <a:ext cx="12192000" cy="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01">
              <a:extLst>
                <a:ext uri="{FF2B5EF4-FFF2-40B4-BE49-F238E27FC236}">
                  <a16:creationId xmlns:a16="http://schemas.microsoft.com/office/drawing/2014/main" id="{6D14D607-8DDC-DAC1-7D85-05ABFFFFFCC3}"/>
                </a:ext>
              </a:extLst>
            </p:cNvPr>
            <p:cNvCxnSpPr/>
            <p:nvPr/>
          </p:nvCxnSpPr>
          <p:spPr>
            <a:xfrm>
              <a:off x="0" y="4572000"/>
              <a:ext cx="12192000" cy="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01">
              <a:extLst>
                <a:ext uri="{FF2B5EF4-FFF2-40B4-BE49-F238E27FC236}">
                  <a16:creationId xmlns:a16="http://schemas.microsoft.com/office/drawing/2014/main" id="{88EAC077-B6B7-9BB4-B1C7-FF1AEBA60FF2}"/>
                </a:ext>
              </a:extLst>
            </p:cNvPr>
            <p:cNvCxnSpPr/>
            <p:nvPr/>
          </p:nvCxnSpPr>
          <p:spPr>
            <a:xfrm>
              <a:off x="4064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01">
              <a:extLst>
                <a:ext uri="{FF2B5EF4-FFF2-40B4-BE49-F238E27FC236}">
                  <a16:creationId xmlns:a16="http://schemas.microsoft.com/office/drawing/2014/main" id="{EE1FE7E6-0209-1960-5899-EBF17A3E332F}"/>
                </a:ext>
              </a:extLst>
            </p:cNvPr>
            <p:cNvCxnSpPr/>
            <p:nvPr/>
          </p:nvCxnSpPr>
          <p:spPr>
            <a:xfrm>
              <a:off x="8128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line01" hidden="1">
            <a:extLst>
              <a:ext uri="{FF2B5EF4-FFF2-40B4-BE49-F238E27FC236}">
                <a16:creationId xmlns:a16="http://schemas.microsoft.com/office/drawing/2014/main" id="{9342F11C-79A0-4B56-B84A-2CD4190D88CC}"/>
              </a:ext>
            </a:extLst>
          </p:cNvPr>
          <p:cNvCxnSpPr/>
          <p:nvPr/>
        </p:nvCxnSpPr>
        <p:spPr>
          <a:xfrm>
            <a:off x="4657344" y="0"/>
            <a:ext cx="0" cy="68580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ne01" hidden="1">
            <a:extLst>
              <a:ext uri="{FF2B5EF4-FFF2-40B4-BE49-F238E27FC236}">
                <a16:creationId xmlns:a16="http://schemas.microsoft.com/office/drawing/2014/main" id="{68D452F2-79F3-9977-7611-BB44F76FD5C4}"/>
              </a:ext>
            </a:extLst>
          </p:cNvPr>
          <p:cNvCxnSpPr/>
          <p:nvPr/>
        </p:nvCxnSpPr>
        <p:spPr>
          <a:xfrm>
            <a:off x="0" y="2619756"/>
            <a:ext cx="12192000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1856F79-432C-2D6F-4B2E-5DEB133AED5A}"/>
              </a:ext>
            </a:extLst>
          </p:cNvPr>
          <p:cNvSpPr/>
          <p:nvPr/>
        </p:nvSpPr>
        <p:spPr>
          <a:xfrm>
            <a:off x="1416051" y="4602610"/>
            <a:ext cx="5854005" cy="1584000"/>
          </a:xfrm>
          <a:custGeom>
            <a:avLst/>
            <a:gdLst>
              <a:gd name="connsiteX0" fmla="*/ 0 w 5854005"/>
              <a:gd name="connsiteY0" fmla="*/ 0 h 1584000"/>
              <a:gd name="connsiteX1" fmla="*/ 5854005 w 5854005"/>
              <a:gd name="connsiteY1" fmla="*/ 0 h 1584000"/>
              <a:gd name="connsiteX2" fmla="*/ 4703162 w 5854005"/>
              <a:gd name="connsiteY2" fmla="*/ 1584000 h 1584000"/>
              <a:gd name="connsiteX3" fmla="*/ 0 w 5854005"/>
              <a:gd name="connsiteY3" fmla="*/ 15840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005" h="1584000">
                <a:moveTo>
                  <a:pt x="0" y="0"/>
                </a:moveTo>
                <a:lnTo>
                  <a:pt x="5854005" y="0"/>
                </a:lnTo>
                <a:lnTo>
                  <a:pt x="4703162" y="1584000"/>
                </a:lnTo>
                <a:lnTo>
                  <a:pt x="0" y="158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40E79C7-1A9C-22A6-A6D4-DCD74CE02ED5}"/>
              </a:ext>
            </a:extLst>
          </p:cNvPr>
          <p:cNvSpPr/>
          <p:nvPr/>
        </p:nvSpPr>
        <p:spPr>
          <a:xfrm>
            <a:off x="3048001" y="2672942"/>
            <a:ext cx="5624041" cy="1584000"/>
          </a:xfrm>
          <a:custGeom>
            <a:avLst/>
            <a:gdLst>
              <a:gd name="connsiteX0" fmla="*/ 0 w 5624041"/>
              <a:gd name="connsiteY0" fmla="*/ 0 h 1584000"/>
              <a:gd name="connsiteX1" fmla="*/ 5624041 w 5624041"/>
              <a:gd name="connsiteY1" fmla="*/ 0 h 1584000"/>
              <a:gd name="connsiteX2" fmla="*/ 4473198 w 5624041"/>
              <a:gd name="connsiteY2" fmla="*/ 1584000 h 1584000"/>
              <a:gd name="connsiteX3" fmla="*/ 0 w 5624041"/>
              <a:gd name="connsiteY3" fmla="*/ 15840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4041" h="1584000">
                <a:moveTo>
                  <a:pt x="0" y="0"/>
                </a:moveTo>
                <a:lnTo>
                  <a:pt x="5624041" y="0"/>
                </a:lnTo>
                <a:lnTo>
                  <a:pt x="4473198" y="1584000"/>
                </a:lnTo>
                <a:lnTo>
                  <a:pt x="0" y="158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BBB2D6F3-DB0E-76AF-A9EB-A439DCEEFE9C}"/>
              </a:ext>
            </a:extLst>
          </p:cNvPr>
          <p:cNvSpPr/>
          <p:nvPr/>
        </p:nvSpPr>
        <p:spPr>
          <a:xfrm>
            <a:off x="4662267" y="728034"/>
            <a:ext cx="5422833" cy="1584000"/>
          </a:xfrm>
          <a:custGeom>
            <a:avLst/>
            <a:gdLst>
              <a:gd name="connsiteX0" fmla="*/ 0 w 5422833"/>
              <a:gd name="connsiteY0" fmla="*/ 0 h 1584000"/>
              <a:gd name="connsiteX1" fmla="*/ 5422833 w 5422833"/>
              <a:gd name="connsiteY1" fmla="*/ 0 h 1584000"/>
              <a:gd name="connsiteX2" fmla="*/ 4271990 w 5422833"/>
              <a:gd name="connsiteY2" fmla="*/ 1584000 h 1584000"/>
              <a:gd name="connsiteX3" fmla="*/ 0 w 5422833"/>
              <a:gd name="connsiteY3" fmla="*/ 15840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833" h="1584000">
                <a:moveTo>
                  <a:pt x="0" y="0"/>
                </a:moveTo>
                <a:lnTo>
                  <a:pt x="5422833" y="0"/>
                </a:lnTo>
                <a:lnTo>
                  <a:pt x="4271990" y="1584000"/>
                </a:lnTo>
                <a:lnTo>
                  <a:pt x="0" y="158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节标题">
            <a:extLst>
              <a:ext uri="{FF2B5EF4-FFF2-40B4-BE49-F238E27FC236}">
                <a16:creationId xmlns:a16="http://schemas.microsoft.com/office/drawing/2014/main" id="{C09B396E-32CA-8D86-D53A-7DD3E1BC0436}"/>
              </a:ext>
            </a:extLst>
          </p:cNvPr>
          <p:cNvSpPr txBox="1"/>
          <p:nvPr/>
        </p:nvSpPr>
        <p:spPr>
          <a:xfrm>
            <a:off x="8143240" y="4774531"/>
            <a:ext cx="3368674" cy="14773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sz="4800">
                <a:solidFill>
                  <a:schemeClr val="bg1"/>
                </a:solidFill>
                <a:latin typeface="+mj-ea"/>
                <a:ea typeface="+mj-ea"/>
              </a:rPr>
              <a:t>C</a:t>
            </a:r>
            <a:r>
              <a:rPr lang="zh-CN" altLang="en-US" sz="4800">
                <a:solidFill>
                  <a:schemeClr val="bg1"/>
                </a:solidFill>
                <a:latin typeface="+mj-ea"/>
                <a:ea typeface="+mj-ea"/>
              </a:rPr>
              <a:t>语言</a:t>
            </a:r>
            <a:endParaRPr lang="en-US" altLang="zh-CN" sz="480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r>
              <a:rPr lang="zh-CN" altLang="en-US" sz="4800">
                <a:solidFill>
                  <a:schemeClr val="bg1"/>
                </a:solidFill>
                <a:latin typeface="+mj-ea"/>
                <a:ea typeface="+mj-ea"/>
              </a:rPr>
              <a:t>历史及发展</a:t>
            </a:r>
          </a:p>
        </p:txBody>
      </p:sp>
      <p:sp>
        <p:nvSpPr>
          <p:cNvPr id="46" name="阶段">
            <a:extLst>
              <a:ext uri="{FF2B5EF4-FFF2-40B4-BE49-F238E27FC236}">
                <a16:creationId xmlns:a16="http://schemas.microsoft.com/office/drawing/2014/main" id="{7684814F-C754-C91E-F6A8-09F75379F893}"/>
              </a:ext>
            </a:extLst>
          </p:cNvPr>
          <p:cNvSpPr txBox="1"/>
          <p:nvPr/>
        </p:nvSpPr>
        <p:spPr>
          <a:xfrm>
            <a:off x="10879910" y="1386840"/>
            <a:ext cx="738664" cy="3291840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+mj-lt"/>
              </a:rPr>
              <a:t>1969-1989</a:t>
            </a:r>
            <a:endParaRPr lang="zh-CN" altLang="en-US" sz="4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事件3">
            <a:extLst>
              <a:ext uri="{FF2B5EF4-FFF2-40B4-BE49-F238E27FC236}">
                <a16:creationId xmlns:a16="http://schemas.microsoft.com/office/drawing/2014/main" id="{8B910097-D558-3571-C164-AAADF3A478DE}"/>
              </a:ext>
            </a:extLst>
          </p:cNvPr>
          <p:cNvSpPr txBox="1"/>
          <p:nvPr/>
        </p:nvSpPr>
        <p:spPr>
          <a:xfrm>
            <a:off x="1675222" y="4933878"/>
            <a:ext cx="4778130" cy="975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美国国家标准协会成立了一个委员会</a:t>
            </a:r>
            <a:r>
              <a:rPr lang="zh-CN" altLang="en-US" sz="1800" spc="-3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制定了一个独立于具体机器且无歧义的</a:t>
            </a:r>
            <a:r>
              <a:rPr lang="en-US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语言标准</a:t>
            </a:r>
            <a:r>
              <a:rPr lang="zh-CN" altLang="en-US" sz="1800" spc="-3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ANSI C</a:t>
            </a:r>
            <a:r>
              <a:rPr lang="zh-CN" altLang="en-US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，简称“</a:t>
            </a:r>
            <a:r>
              <a:rPr lang="en-US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C89</a:t>
            </a:r>
            <a:r>
              <a:rPr lang="zh-CN" altLang="en-US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”。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日期3">
            <a:extLst>
              <a:ext uri="{FF2B5EF4-FFF2-40B4-BE49-F238E27FC236}">
                <a16:creationId xmlns:a16="http://schemas.microsoft.com/office/drawing/2014/main" id="{93D37A73-F149-E94C-3D66-C6F44486B10C}"/>
              </a:ext>
            </a:extLst>
          </p:cNvPr>
          <p:cNvSpPr txBox="1"/>
          <p:nvPr/>
        </p:nvSpPr>
        <p:spPr>
          <a:xfrm>
            <a:off x="1395908" y="4325611"/>
            <a:ext cx="156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1989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49" name="事件2">
            <a:extLst>
              <a:ext uri="{FF2B5EF4-FFF2-40B4-BE49-F238E27FC236}">
                <a16:creationId xmlns:a16="http://schemas.microsoft.com/office/drawing/2014/main" id="{557575F0-CED7-63DE-53C9-48EA442E3FC6}"/>
              </a:ext>
            </a:extLst>
          </p:cNvPr>
          <p:cNvSpPr txBox="1"/>
          <p:nvPr/>
        </p:nvSpPr>
        <p:spPr>
          <a:xfrm>
            <a:off x="3418877" y="3093776"/>
            <a:ext cx="4579493" cy="6433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丹尼斯</a:t>
            </a:r>
            <a:r>
              <a:rPr lang="en-US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里奇和布莱恩</a:t>
            </a:r>
            <a:r>
              <a:rPr lang="en-US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柯林汉合作出版了《</a:t>
            </a:r>
            <a:r>
              <a:rPr lang="en-US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程序设计语言》第一版，即为</a:t>
            </a:r>
            <a:r>
              <a:rPr lang="en-US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K&amp;R C</a:t>
            </a:r>
            <a:r>
              <a:rPr lang="zh-CN" altLang="zh-CN" sz="180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标准。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日期2">
            <a:extLst>
              <a:ext uri="{FF2B5EF4-FFF2-40B4-BE49-F238E27FC236}">
                <a16:creationId xmlns:a16="http://schemas.microsoft.com/office/drawing/2014/main" id="{035F3B1C-5AD0-9A32-69CD-2A4F028CB9F6}"/>
              </a:ext>
            </a:extLst>
          </p:cNvPr>
          <p:cNvSpPr txBox="1"/>
          <p:nvPr/>
        </p:nvSpPr>
        <p:spPr>
          <a:xfrm>
            <a:off x="3046958" y="2393890"/>
            <a:ext cx="156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1978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47" name="事件1">
            <a:extLst>
              <a:ext uri="{FF2B5EF4-FFF2-40B4-BE49-F238E27FC236}">
                <a16:creationId xmlns:a16="http://schemas.microsoft.com/office/drawing/2014/main" id="{0280F259-395A-61DC-531D-20E90B9EB5FE}"/>
              </a:ext>
            </a:extLst>
          </p:cNvPr>
          <p:cNvSpPr txBox="1"/>
          <p:nvPr/>
        </p:nvSpPr>
        <p:spPr>
          <a:xfrm>
            <a:off x="4980706" y="1041431"/>
            <a:ext cx="4502254" cy="975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为了移植与开发</a:t>
            </a:r>
            <a:r>
              <a:rPr lang="en-US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UNIX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操作系统</a:t>
            </a:r>
            <a:r>
              <a:rPr lang="zh-CN" altLang="zh-CN" kern="100" spc="-3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由丹尼斯</a:t>
            </a:r>
            <a:r>
              <a:rPr lang="en-US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里奇与肯</a:t>
            </a:r>
            <a:r>
              <a:rPr lang="en-US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汤普逊</a:t>
            </a:r>
            <a:r>
              <a:rPr lang="zh-CN" altLang="zh-CN" sz="1800" kern="100" spc="-3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语言为基础</a:t>
            </a:r>
            <a:r>
              <a:rPr lang="zh-CN" altLang="zh-CN" kern="100" spc="-3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在贝尔</a:t>
            </a:r>
            <a:endParaRPr lang="en-US" altLang="zh-CN" sz="1800" kern="10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实验室设计</a:t>
            </a:r>
            <a:r>
              <a:rPr lang="zh-CN" altLang="zh-CN" sz="1800" kern="100" spc="-3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开发出来。</a:t>
            </a:r>
          </a:p>
        </p:txBody>
      </p:sp>
      <p:sp>
        <p:nvSpPr>
          <p:cNvPr id="48" name="日期1">
            <a:extLst>
              <a:ext uri="{FF2B5EF4-FFF2-40B4-BE49-F238E27FC236}">
                <a16:creationId xmlns:a16="http://schemas.microsoft.com/office/drawing/2014/main" id="{A8F36B4A-A1E4-0F11-B094-997298285CFB}"/>
              </a:ext>
            </a:extLst>
          </p:cNvPr>
          <p:cNvSpPr txBox="1"/>
          <p:nvPr/>
        </p:nvSpPr>
        <p:spPr>
          <a:xfrm>
            <a:off x="4656138" y="470382"/>
            <a:ext cx="1904355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1969</a:t>
            </a:r>
            <a:r>
              <a:rPr lang="zh-CN" altLang="zh-CN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en-US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1973</a:t>
            </a:r>
            <a:r>
              <a:rPr lang="zh-CN" altLang="zh-CN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装饰01">
            <a:extLst>
              <a:ext uri="{FF2B5EF4-FFF2-40B4-BE49-F238E27FC236}">
                <a16:creationId xmlns:a16="http://schemas.microsoft.com/office/drawing/2014/main" id="{7D134907-7AED-8B8B-8E6C-4B989F7A18DB}"/>
              </a:ext>
            </a:extLst>
          </p:cNvPr>
          <p:cNvSpPr txBox="1"/>
          <p:nvPr/>
        </p:nvSpPr>
        <p:spPr>
          <a:xfrm>
            <a:off x="-145634" y="-48318"/>
            <a:ext cx="3352200" cy="2690651"/>
          </a:xfrm>
          <a:prstGeom prst="rect">
            <a:avLst/>
          </a:prstGeom>
          <a:noFill/>
        </p:spPr>
        <p:txBody>
          <a:bodyPr vert="wordArtVertRtl" wrap="square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111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1010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11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110101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1110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001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11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101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00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1111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0101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100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111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0110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</a:t>
            </a:r>
          </a:p>
          <a:p>
            <a:pPr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01101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0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  <a:p>
            <a:pPr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111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859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 hidden="1">
            <a:extLst>
              <a:ext uri="{FF2B5EF4-FFF2-40B4-BE49-F238E27FC236}">
                <a16:creationId xmlns:a16="http://schemas.microsoft.com/office/drawing/2014/main" id="{7981768C-3546-A46E-CC02-ABC7E30B90D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8" name="line01">
              <a:extLst>
                <a:ext uri="{FF2B5EF4-FFF2-40B4-BE49-F238E27FC236}">
                  <a16:creationId xmlns:a16="http://schemas.microsoft.com/office/drawing/2014/main" id="{F967387E-4EC8-A170-7C01-B8366EC46679}"/>
                </a:ext>
              </a:extLst>
            </p:cNvPr>
            <p:cNvCxnSpPr/>
            <p:nvPr/>
          </p:nvCxnSpPr>
          <p:spPr>
            <a:xfrm>
              <a:off x="0" y="2286000"/>
              <a:ext cx="12192000" cy="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01">
              <a:extLst>
                <a:ext uri="{FF2B5EF4-FFF2-40B4-BE49-F238E27FC236}">
                  <a16:creationId xmlns:a16="http://schemas.microsoft.com/office/drawing/2014/main" id="{6D14D607-8DDC-DAC1-7D85-05ABFFFFFCC3}"/>
                </a:ext>
              </a:extLst>
            </p:cNvPr>
            <p:cNvCxnSpPr/>
            <p:nvPr/>
          </p:nvCxnSpPr>
          <p:spPr>
            <a:xfrm>
              <a:off x="0" y="4572000"/>
              <a:ext cx="12192000" cy="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01">
              <a:extLst>
                <a:ext uri="{FF2B5EF4-FFF2-40B4-BE49-F238E27FC236}">
                  <a16:creationId xmlns:a16="http://schemas.microsoft.com/office/drawing/2014/main" id="{88EAC077-B6B7-9BB4-B1C7-FF1AEBA60FF2}"/>
                </a:ext>
              </a:extLst>
            </p:cNvPr>
            <p:cNvCxnSpPr/>
            <p:nvPr/>
          </p:nvCxnSpPr>
          <p:spPr>
            <a:xfrm>
              <a:off x="4064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01">
              <a:extLst>
                <a:ext uri="{FF2B5EF4-FFF2-40B4-BE49-F238E27FC236}">
                  <a16:creationId xmlns:a16="http://schemas.microsoft.com/office/drawing/2014/main" id="{EE1FE7E6-0209-1960-5899-EBF17A3E332F}"/>
                </a:ext>
              </a:extLst>
            </p:cNvPr>
            <p:cNvCxnSpPr/>
            <p:nvPr/>
          </p:nvCxnSpPr>
          <p:spPr>
            <a:xfrm>
              <a:off x="8128000" y="0"/>
              <a:ext cx="0" cy="685800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line01" hidden="1">
            <a:extLst>
              <a:ext uri="{FF2B5EF4-FFF2-40B4-BE49-F238E27FC236}">
                <a16:creationId xmlns:a16="http://schemas.microsoft.com/office/drawing/2014/main" id="{9342F11C-79A0-4B56-B84A-2CD4190D88CC}"/>
              </a:ext>
            </a:extLst>
          </p:cNvPr>
          <p:cNvCxnSpPr/>
          <p:nvPr/>
        </p:nvCxnSpPr>
        <p:spPr>
          <a:xfrm>
            <a:off x="4657344" y="0"/>
            <a:ext cx="0" cy="68580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ne01" hidden="1">
            <a:extLst>
              <a:ext uri="{FF2B5EF4-FFF2-40B4-BE49-F238E27FC236}">
                <a16:creationId xmlns:a16="http://schemas.microsoft.com/office/drawing/2014/main" id="{68D452F2-79F3-9977-7611-BB44F76FD5C4}"/>
              </a:ext>
            </a:extLst>
          </p:cNvPr>
          <p:cNvCxnSpPr/>
          <p:nvPr/>
        </p:nvCxnSpPr>
        <p:spPr>
          <a:xfrm>
            <a:off x="0" y="2619756"/>
            <a:ext cx="12192000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1856F79-432C-2D6F-4B2E-5DEB133AED5A}"/>
              </a:ext>
            </a:extLst>
          </p:cNvPr>
          <p:cNvSpPr/>
          <p:nvPr/>
        </p:nvSpPr>
        <p:spPr>
          <a:xfrm flipH="1" flipV="1">
            <a:off x="1868657" y="4602610"/>
            <a:ext cx="5854005" cy="1584000"/>
          </a:xfrm>
          <a:custGeom>
            <a:avLst/>
            <a:gdLst>
              <a:gd name="connsiteX0" fmla="*/ 0 w 5854005"/>
              <a:gd name="connsiteY0" fmla="*/ 0 h 1584000"/>
              <a:gd name="connsiteX1" fmla="*/ 5854005 w 5854005"/>
              <a:gd name="connsiteY1" fmla="*/ 0 h 1584000"/>
              <a:gd name="connsiteX2" fmla="*/ 4703162 w 5854005"/>
              <a:gd name="connsiteY2" fmla="*/ 1584000 h 1584000"/>
              <a:gd name="connsiteX3" fmla="*/ 0 w 5854005"/>
              <a:gd name="connsiteY3" fmla="*/ 15840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005" h="1584000">
                <a:moveTo>
                  <a:pt x="0" y="0"/>
                </a:moveTo>
                <a:lnTo>
                  <a:pt x="5854005" y="0"/>
                </a:lnTo>
                <a:lnTo>
                  <a:pt x="4703162" y="1584000"/>
                </a:lnTo>
                <a:lnTo>
                  <a:pt x="0" y="158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40E79C7-1A9C-22A6-A6D4-DCD74CE02ED5}"/>
              </a:ext>
            </a:extLst>
          </p:cNvPr>
          <p:cNvSpPr/>
          <p:nvPr/>
        </p:nvSpPr>
        <p:spPr>
          <a:xfrm flipH="1" flipV="1">
            <a:off x="3273469" y="2672942"/>
            <a:ext cx="5624041" cy="1584000"/>
          </a:xfrm>
          <a:custGeom>
            <a:avLst/>
            <a:gdLst>
              <a:gd name="connsiteX0" fmla="*/ 0 w 5624041"/>
              <a:gd name="connsiteY0" fmla="*/ 0 h 1584000"/>
              <a:gd name="connsiteX1" fmla="*/ 5624041 w 5624041"/>
              <a:gd name="connsiteY1" fmla="*/ 0 h 1584000"/>
              <a:gd name="connsiteX2" fmla="*/ 4473198 w 5624041"/>
              <a:gd name="connsiteY2" fmla="*/ 1584000 h 1584000"/>
              <a:gd name="connsiteX3" fmla="*/ 0 w 5624041"/>
              <a:gd name="connsiteY3" fmla="*/ 15840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4041" h="1584000">
                <a:moveTo>
                  <a:pt x="0" y="0"/>
                </a:moveTo>
                <a:lnTo>
                  <a:pt x="5624041" y="0"/>
                </a:lnTo>
                <a:lnTo>
                  <a:pt x="4473198" y="1584000"/>
                </a:lnTo>
                <a:lnTo>
                  <a:pt x="0" y="158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BBB2D6F3-DB0E-76AF-A9EB-A439DCEEFE9C}"/>
              </a:ext>
            </a:extLst>
          </p:cNvPr>
          <p:cNvSpPr/>
          <p:nvPr/>
        </p:nvSpPr>
        <p:spPr>
          <a:xfrm flipH="1" flipV="1">
            <a:off x="4682587" y="728034"/>
            <a:ext cx="5422833" cy="1584000"/>
          </a:xfrm>
          <a:custGeom>
            <a:avLst/>
            <a:gdLst>
              <a:gd name="connsiteX0" fmla="*/ 0 w 5422833"/>
              <a:gd name="connsiteY0" fmla="*/ 0 h 1584000"/>
              <a:gd name="connsiteX1" fmla="*/ 5422833 w 5422833"/>
              <a:gd name="connsiteY1" fmla="*/ 0 h 1584000"/>
              <a:gd name="connsiteX2" fmla="*/ 4271990 w 5422833"/>
              <a:gd name="connsiteY2" fmla="*/ 1584000 h 1584000"/>
              <a:gd name="connsiteX3" fmla="*/ 0 w 5422833"/>
              <a:gd name="connsiteY3" fmla="*/ 15840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833" h="1584000">
                <a:moveTo>
                  <a:pt x="0" y="0"/>
                </a:moveTo>
                <a:lnTo>
                  <a:pt x="5422833" y="0"/>
                </a:lnTo>
                <a:lnTo>
                  <a:pt x="4271990" y="1584000"/>
                </a:lnTo>
                <a:lnTo>
                  <a:pt x="0" y="158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节标题">
            <a:extLst>
              <a:ext uri="{FF2B5EF4-FFF2-40B4-BE49-F238E27FC236}">
                <a16:creationId xmlns:a16="http://schemas.microsoft.com/office/drawing/2014/main" id="{C09B396E-32CA-8D86-D53A-7DD3E1BC0436}"/>
              </a:ext>
            </a:extLst>
          </p:cNvPr>
          <p:cNvSpPr txBox="1"/>
          <p:nvPr/>
        </p:nvSpPr>
        <p:spPr>
          <a:xfrm>
            <a:off x="720167" y="664343"/>
            <a:ext cx="3368674" cy="14773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+mj-ea"/>
                <a:ea typeface="+mj-ea"/>
              </a:rPr>
              <a:t>C</a:t>
            </a:r>
            <a:r>
              <a:rPr lang="zh-CN" altLang="en-US" sz="4800">
                <a:solidFill>
                  <a:schemeClr val="bg1"/>
                </a:solidFill>
                <a:latin typeface="+mj-ea"/>
                <a:ea typeface="+mj-ea"/>
              </a:rPr>
              <a:t>语言</a:t>
            </a:r>
            <a:endParaRPr lang="en-US" altLang="zh-CN" sz="480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4800">
                <a:solidFill>
                  <a:schemeClr val="bg1"/>
                </a:solidFill>
                <a:latin typeface="+mj-ea"/>
                <a:ea typeface="+mj-ea"/>
              </a:rPr>
              <a:t>历史及发展</a:t>
            </a:r>
          </a:p>
        </p:txBody>
      </p:sp>
      <p:sp>
        <p:nvSpPr>
          <p:cNvPr id="46" name="阶段">
            <a:extLst>
              <a:ext uri="{FF2B5EF4-FFF2-40B4-BE49-F238E27FC236}">
                <a16:creationId xmlns:a16="http://schemas.microsoft.com/office/drawing/2014/main" id="{7684814F-C754-C91E-F6A8-09F75379F893}"/>
              </a:ext>
            </a:extLst>
          </p:cNvPr>
          <p:cNvSpPr txBox="1"/>
          <p:nvPr/>
        </p:nvSpPr>
        <p:spPr>
          <a:xfrm>
            <a:off x="645895" y="2388036"/>
            <a:ext cx="738664" cy="3291840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+mj-lt"/>
              </a:rPr>
              <a:t>1990-2011</a:t>
            </a:r>
            <a:endParaRPr lang="zh-CN" altLang="en-US" sz="4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绿">
            <a:extLst>
              <a:ext uri="{FF2B5EF4-FFF2-40B4-BE49-F238E27FC236}">
                <a16:creationId xmlns:a16="http://schemas.microsoft.com/office/drawing/2014/main" id="{B6631A64-8977-942C-967E-91A2595547B5}"/>
              </a:ext>
            </a:extLst>
          </p:cNvPr>
          <p:cNvSpPr/>
          <p:nvPr/>
        </p:nvSpPr>
        <p:spPr>
          <a:xfrm rot="2160000">
            <a:off x="3238877" y="-940254"/>
            <a:ext cx="360000" cy="8738509"/>
          </a:xfrm>
          <a:custGeom>
            <a:avLst/>
            <a:gdLst>
              <a:gd name="connsiteX0" fmla="*/ 0 w 360000"/>
              <a:gd name="connsiteY0" fmla="*/ 261555 h 8738509"/>
              <a:gd name="connsiteX1" fmla="*/ 360000 w 360000"/>
              <a:gd name="connsiteY1" fmla="*/ 0 h 8738509"/>
              <a:gd name="connsiteX2" fmla="*/ 360000 w 360000"/>
              <a:gd name="connsiteY2" fmla="*/ 8476953 h 8738509"/>
              <a:gd name="connsiteX3" fmla="*/ 0 w 360000"/>
              <a:gd name="connsiteY3" fmla="*/ 8738509 h 873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8738509">
                <a:moveTo>
                  <a:pt x="0" y="261555"/>
                </a:moveTo>
                <a:lnTo>
                  <a:pt x="360000" y="0"/>
                </a:lnTo>
                <a:lnTo>
                  <a:pt x="360000" y="8476953"/>
                </a:lnTo>
                <a:lnTo>
                  <a:pt x="0" y="87385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45DB790-0CC1-8CD5-3F27-9246851CEA73}"/>
              </a:ext>
            </a:extLst>
          </p:cNvPr>
          <p:cNvSpPr txBox="1"/>
          <p:nvPr/>
        </p:nvSpPr>
        <p:spPr>
          <a:xfrm>
            <a:off x="4927600" y="1044521"/>
            <a:ext cx="4903500" cy="975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国际标准化组织一字不改地采纳了</a:t>
            </a:r>
            <a:endParaRPr lang="en-US" altLang="zh-CN" kern="10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ANSI C </a:t>
            </a:r>
            <a:r>
              <a:rPr lang="zh-CN" altLang="en-US" kern="100" spc="-3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ISO</a:t>
            </a:r>
            <a:r>
              <a:rPr lang="zh-CN" altLang="en-US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官方称为</a:t>
            </a:r>
            <a:r>
              <a:rPr lang="en-US" altLang="zh-CN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ISO/IEC 9899</a:t>
            </a:r>
            <a:r>
              <a:rPr lang="zh-CN" altLang="en-US" kern="100" spc="-3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所以</a:t>
            </a:r>
            <a:endParaRPr lang="en-US" altLang="zh-CN" kern="10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ISO/IEC9899:1990</a:t>
            </a:r>
            <a:r>
              <a:rPr lang="zh-CN" altLang="en-US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也通常被简称为“</a:t>
            </a:r>
            <a:r>
              <a:rPr lang="en-US" altLang="zh-CN" kern="1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C90”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6B23362-A3F8-20CA-2260-33A5F8C5E5B1}"/>
              </a:ext>
            </a:extLst>
          </p:cNvPr>
          <p:cNvSpPr txBox="1"/>
          <p:nvPr/>
        </p:nvSpPr>
        <p:spPr>
          <a:xfrm>
            <a:off x="4541520" y="3007644"/>
            <a:ext cx="4211508" cy="975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在做了一些必要的修正和完善后</a:t>
            </a:r>
            <a:r>
              <a:rPr lang="zh-CN" altLang="en-US" spc="-300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pc="-300">
              <a:solidFill>
                <a:schemeClr val="bg1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ISO</a:t>
            </a: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发布了新的</a:t>
            </a: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语言标准</a:t>
            </a:r>
            <a:r>
              <a:rPr lang="zh-CN" altLang="en-US" spc="-300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pc="-300">
              <a:solidFill>
                <a:schemeClr val="bg1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命名为</a:t>
            </a: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ISO/IEC 9899:1999</a:t>
            </a:r>
            <a:r>
              <a:rPr lang="zh-CN" altLang="en-US" spc="-300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简称“</a:t>
            </a: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C99”</a:t>
            </a: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C137C86-5906-78F5-056F-CFC0AEE70077}"/>
              </a:ext>
            </a:extLst>
          </p:cNvPr>
          <p:cNvSpPr txBox="1"/>
          <p:nvPr/>
        </p:nvSpPr>
        <p:spPr>
          <a:xfrm>
            <a:off x="3017519" y="4906720"/>
            <a:ext cx="4566733" cy="975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ISO</a:t>
            </a: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又正式发布了新的标准</a:t>
            </a:r>
            <a:r>
              <a:rPr lang="zh-CN" altLang="en-US" spc="-300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pc="-300">
              <a:solidFill>
                <a:schemeClr val="bg1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称为</a:t>
            </a: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ISO/IEC9899:2011</a:t>
            </a:r>
            <a:r>
              <a:rPr lang="zh-CN" altLang="en-US" spc="-300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简称为“</a:t>
            </a:r>
            <a:r>
              <a:rPr lang="en-US" altLang="zh-CN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C11”</a:t>
            </a: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>
              <a:solidFill>
                <a:schemeClr val="bg1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但目前还未完全普及。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FF02441-C33B-B169-DFBA-896473A369B7}"/>
              </a:ext>
            </a:extLst>
          </p:cNvPr>
          <p:cNvSpPr txBox="1"/>
          <p:nvPr/>
        </p:nvSpPr>
        <p:spPr>
          <a:xfrm>
            <a:off x="10226212" y="728663"/>
            <a:ext cx="127413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1990</a:t>
            </a:r>
            <a:r>
              <a:rPr lang="zh-CN" altLang="zh-CN" kern="10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4CED04F-C582-6695-EAE6-CEA5D9312483}"/>
              </a:ext>
            </a:extLst>
          </p:cNvPr>
          <p:cNvSpPr txBox="1"/>
          <p:nvPr/>
        </p:nvSpPr>
        <p:spPr>
          <a:xfrm>
            <a:off x="9030484" y="2663276"/>
            <a:ext cx="1077476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1999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214DBCD-6DFA-83CA-30A1-81C7B4892E21}"/>
              </a:ext>
            </a:extLst>
          </p:cNvPr>
          <p:cNvSpPr txBox="1"/>
          <p:nvPr/>
        </p:nvSpPr>
        <p:spPr>
          <a:xfrm>
            <a:off x="7874209" y="4598033"/>
            <a:ext cx="2231211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2011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12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  <a:r>
              <a:rPr lang="en-US" altLang="zh-CN">
                <a:solidFill>
                  <a:schemeClr val="bg1"/>
                </a:solidFill>
              </a:rPr>
              <a:t>8</a:t>
            </a:r>
            <a:r>
              <a:rPr lang="zh-CN" altLang="en-US">
                <a:solidFill>
                  <a:schemeClr val="bg1"/>
                </a:solidFill>
              </a:rPr>
              <a:t>日</a:t>
            </a:r>
          </a:p>
        </p:txBody>
      </p:sp>
      <p:sp>
        <p:nvSpPr>
          <p:cNvPr id="34" name="背景数字装饰">
            <a:extLst>
              <a:ext uri="{FF2B5EF4-FFF2-40B4-BE49-F238E27FC236}">
                <a16:creationId xmlns:a16="http://schemas.microsoft.com/office/drawing/2014/main" id="{F649BAA0-0C55-6282-26EF-783C29F03DAC}"/>
              </a:ext>
            </a:extLst>
          </p:cNvPr>
          <p:cNvSpPr txBox="1"/>
          <p:nvPr/>
        </p:nvSpPr>
        <p:spPr>
          <a:xfrm rot="10800000" flipV="1">
            <a:off x="10249875" y="3072525"/>
            <a:ext cx="2018501" cy="3785475"/>
          </a:xfrm>
          <a:prstGeom prst="rect">
            <a:avLst/>
          </a:prstGeom>
          <a:noFill/>
        </p:spPr>
        <p:txBody>
          <a:bodyPr vert="wordArtVertRtl" wrap="square" rtlCol="0">
            <a:noAutofit/>
          </a:bodyPr>
          <a:lstStyle/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0011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00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11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101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0011011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010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0101</a:t>
            </a:r>
          </a:p>
          <a:p>
            <a:pPr algn="r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110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0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010000101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111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0100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</a:t>
            </a: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0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01</a:t>
            </a: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10</a:t>
            </a: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101001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lumMod val="75000"/>
                    <a:alpha val="50000"/>
                  </a:schemeClr>
                </a:solidFill>
                <a:effectLst/>
                <a:latin typeface="+mn-ea"/>
              </a:rPr>
              <a:t>10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5">
                    <a:alpha val="50000"/>
                  </a:schemeClr>
                </a:solidFill>
                <a:effectLst/>
                <a:latin typeface="+mn-ea"/>
              </a:rPr>
              <a:t>1001</a:t>
            </a:r>
          </a:p>
          <a:p>
            <a:pPr algn="r" fontAlgn="b">
              <a:lnSpc>
                <a:spcPts val="1300"/>
              </a:lnSpc>
            </a:pPr>
            <a:r>
              <a:rPr lang="en-US" altLang="zh-CN" sz="1400" spc="-100">
                <a:solidFill>
                  <a:schemeClr val="accent4">
                    <a:alpha val="50000"/>
                  </a:schemeClr>
                </a:solidFill>
                <a:effectLst/>
                <a:latin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8156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832A714-3ED4-9B4B-3A89-D74A5A35D5E4}"/>
              </a:ext>
            </a:extLst>
          </p:cNvPr>
          <p:cNvSpPr/>
          <p:nvPr/>
        </p:nvSpPr>
        <p:spPr>
          <a:xfrm>
            <a:off x="1260008" y="0"/>
            <a:ext cx="5117707" cy="6858000"/>
          </a:xfrm>
          <a:custGeom>
            <a:avLst/>
            <a:gdLst>
              <a:gd name="connsiteX0" fmla="*/ 0 w 5117707"/>
              <a:gd name="connsiteY0" fmla="*/ 0 h 6858000"/>
              <a:gd name="connsiteX1" fmla="*/ 2467638 w 5117707"/>
              <a:gd name="connsiteY1" fmla="*/ 0 h 6858000"/>
              <a:gd name="connsiteX2" fmla="*/ 5117707 w 5117707"/>
              <a:gd name="connsiteY2" fmla="*/ 6858000 h 6858000"/>
              <a:gd name="connsiteX3" fmla="*/ 2650069 w 51177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707" h="6858000">
                <a:moveTo>
                  <a:pt x="0" y="0"/>
                </a:moveTo>
                <a:lnTo>
                  <a:pt x="2467638" y="0"/>
                </a:lnTo>
                <a:lnTo>
                  <a:pt x="5117707" y="6858000"/>
                </a:lnTo>
                <a:lnTo>
                  <a:pt x="2650069" y="68580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课程标题">
            <a:extLst>
              <a:ext uri="{FF2B5EF4-FFF2-40B4-BE49-F238E27FC236}">
                <a16:creationId xmlns:a16="http://schemas.microsoft.com/office/drawing/2014/main" id="{7E672DBE-1472-221F-84E7-68EFF88E701A}"/>
              </a:ext>
            </a:extLst>
          </p:cNvPr>
          <p:cNvSpPr txBox="1"/>
          <p:nvPr/>
        </p:nvSpPr>
        <p:spPr>
          <a:xfrm>
            <a:off x="8727440" y="3720468"/>
            <a:ext cx="19964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—— C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语言初识</a:t>
            </a:r>
          </a:p>
        </p:txBody>
      </p:sp>
      <p:sp>
        <p:nvSpPr>
          <p:cNvPr id="2" name="小节标题">
            <a:extLst>
              <a:ext uri="{FF2B5EF4-FFF2-40B4-BE49-F238E27FC236}">
                <a16:creationId xmlns:a16="http://schemas.microsoft.com/office/drawing/2014/main" id="{2196784F-AFC8-10B7-BEF9-80F67A535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5068" y="2318706"/>
            <a:ext cx="5883414" cy="1325562"/>
          </a:xfrm>
          <a:scene3d>
            <a:camera prst="orthographicFront"/>
            <a:lightRig rig="balanced" dir="t"/>
          </a:scene3d>
          <a:sp3d/>
        </p:spPr>
        <p:txBody>
          <a:bodyPr lIns="0" tIns="0" rIns="0" bIns="0">
            <a:noAutofit/>
            <a:sp3d extrusionH="76200"/>
          </a:bodyPr>
          <a:lstStyle/>
          <a:p>
            <a:pPr algn="r"/>
            <a:r>
              <a:rPr lang="en-US" altLang="zh-CN" sz="8800">
                <a:solidFill>
                  <a:schemeClr val="bg1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8000">
                <a:solidFill>
                  <a:schemeClr val="bg1"/>
                </a:solidFill>
                <a:effectLst>
                  <a:outerShdw blurRad="88900" dist="114300" dir="13500000" algn="br" rotWithShape="0">
                    <a:prstClr val="black">
                      <a:alpha val="3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语言的特点</a:t>
            </a:r>
          </a:p>
        </p:txBody>
      </p:sp>
      <p:sp>
        <p:nvSpPr>
          <p:cNvPr id="9" name="数字底纹">
            <a:extLst>
              <a:ext uri="{FF2B5EF4-FFF2-40B4-BE49-F238E27FC236}">
                <a16:creationId xmlns:a16="http://schemas.microsoft.com/office/drawing/2014/main" id="{5F947777-B2A0-3B1A-5161-B55C598E2411}"/>
              </a:ext>
            </a:extLst>
          </p:cNvPr>
          <p:cNvSpPr txBox="1"/>
          <p:nvPr/>
        </p:nvSpPr>
        <p:spPr>
          <a:xfrm>
            <a:off x="-393863" y="3072525"/>
            <a:ext cx="3018775" cy="3785475"/>
          </a:xfrm>
          <a:prstGeom prst="rect">
            <a:avLst/>
          </a:prstGeom>
          <a:noFill/>
        </p:spPr>
        <p:txBody>
          <a:bodyPr vert="wordArtVertRtl"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0011011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</a:t>
            </a:r>
          </a:p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111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01010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01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lumMod val="75000"/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57CC3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1001</a:t>
            </a:r>
          </a:p>
          <a:p>
            <a:pPr marL="0" marR="0" lvl="0" indent="0" algn="r" defTabSz="914400" rtl="0" eaLnBrk="1" fontAlgn="b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-100" normalizeH="0" baseline="0" noProof="0">
                <a:ln>
                  <a:noFill/>
                </a:ln>
                <a:solidFill>
                  <a:srgbClr val="00B294">
                    <a:alpha val="35000"/>
                  </a:srgbClr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等线"/>
                <a:ea typeface="等线"/>
                <a:cs typeface="+mn-cs"/>
              </a:rPr>
              <a:t>0</a:t>
            </a:r>
          </a:p>
        </p:txBody>
      </p:sp>
      <p:sp>
        <p:nvSpPr>
          <p:cNvPr id="10" name="阴影数字">
            <a:extLst>
              <a:ext uri="{FF2B5EF4-FFF2-40B4-BE49-F238E27FC236}">
                <a16:creationId xmlns:a16="http://schemas.microsoft.com/office/drawing/2014/main" id="{E52286E0-104C-EB10-E407-04C640E2470C}"/>
              </a:ext>
            </a:extLst>
          </p:cNvPr>
          <p:cNvSpPr txBox="1"/>
          <p:nvPr/>
        </p:nvSpPr>
        <p:spPr>
          <a:xfrm>
            <a:off x="2933437" y="10296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上层数字">
            <a:extLst>
              <a:ext uri="{FF2B5EF4-FFF2-40B4-BE49-F238E27FC236}">
                <a16:creationId xmlns:a16="http://schemas.microsoft.com/office/drawing/2014/main" id="{0B1665D7-4F6E-0FB7-C6C9-569D94977C29}"/>
              </a:ext>
            </a:extLst>
          </p:cNvPr>
          <p:cNvSpPr txBox="1"/>
          <p:nvPr/>
        </p:nvSpPr>
        <p:spPr>
          <a:xfrm>
            <a:off x="2771812" y="877230"/>
            <a:ext cx="2522483" cy="3770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58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问题1">
            <a:extLst>
              <a:ext uri="{FF2B5EF4-FFF2-40B4-BE49-F238E27FC236}">
                <a16:creationId xmlns:a16="http://schemas.microsoft.com/office/drawing/2014/main" id="{14D376AE-747B-1283-9CFD-52273AECC982}"/>
              </a:ext>
            </a:extLst>
          </p:cNvPr>
          <p:cNvGrpSpPr/>
          <p:nvPr/>
        </p:nvGrpSpPr>
        <p:grpSpPr>
          <a:xfrm>
            <a:off x="2530517" y="1672865"/>
            <a:ext cx="5775960" cy="1649136"/>
            <a:chOff x="2788920" y="1234440"/>
            <a:chExt cx="5775960" cy="1649136"/>
          </a:xfrm>
          <a:effectLst>
            <a:outerShdw blurRad="88900" dist="38100" dir="8100000" algn="tr" rotWithShape="0">
              <a:prstClr val="black">
                <a:alpha val="20000"/>
              </a:prstClr>
            </a:outerShdw>
          </a:effectLst>
        </p:grpSpPr>
        <p:sp>
          <p:nvSpPr>
            <p:cNvPr id="3" name="×背景方块">
              <a:extLst>
                <a:ext uri="{FF2B5EF4-FFF2-40B4-BE49-F238E27FC236}">
                  <a16:creationId xmlns:a16="http://schemas.microsoft.com/office/drawing/2014/main" id="{50B8243D-6C39-9BE5-C98E-F37F83CA95CB}"/>
                </a:ext>
              </a:extLst>
            </p:cNvPr>
            <p:cNvSpPr/>
            <p:nvPr/>
          </p:nvSpPr>
          <p:spPr>
            <a:xfrm>
              <a:off x="8214360" y="1234440"/>
              <a:ext cx="3505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问题1文字">
              <a:extLst>
                <a:ext uri="{FF2B5EF4-FFF2-40B4-BE49-F238E27FC236}">
                  <a16:creationId xmlns:a16="http://schemas.microsoft.com/office/drawing/2014/main" id="{B1D31D9D-DD18-B0E5-3BB6-6509BA909CAA}"/>
                </a:ext>
              </a:extLst>
            </p:cNvPr>
            <p:cNvSpPr/>
            <p:nvPr/>
          </p:nvSpPr>
          <p:spPr>
            <a:xfrm>
              <a:off x="2788920" y="1234440"/>
              <a:ext cx="542544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>
                  <a:solidFill>
                    <a:schemeClr val="tx1"/>
                  </a:solidFill>
                </a:rPr>
                <a:t>问题</a:t>
              </a:r>
              <a:r>
                <a:rPr lang="en-US" altLang="zh-CN">
                  <a:solidFill>
                    <a:schemeClr val="tx1"/>
                  </a:solidFill>
                </a:rPr>
                <a:t>1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问题1内容">
              <a:extLst>
                <a:ext uri="{FF2B5EF4-FFF2-40B4-BE49-F238E27FC236}">
                  <a16:creationId xmlns:a16="http://schemas.microsoft.com/office/drawing/2014/main" id="{4280F8EB-8F28-CDC4-5634-723DB90F18A6}"/>
                </a:ext>
              </a:extLst>
            </p:cNvPr>
            <p:cNvSpPr/>
            <p:nvPr/>
          </p:nvSpPr>
          <p:spPr>
            <a:xfrm>
              <a:off x="2788920" y="1600200"/>
              <a:ext cx="5775960" cy="12833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just"/>
              <a:r>
                <a:rPr lang="zh-CN" altLang="en-US">
                  <a:solidFill>
                    <a:schemeClr val="tx1"/>
                  </a:solidFill>
                </a:rPr>
                <a:t>为什么我们要学</a:t>
              </a:r>
              <a:r>
                <a:rPr lang="en-US" altLang="zh-CN">
                  <a:solidFill>
                    <a:schemeClr val="tx1"/>
                  </a:solidFill>
                </a:rPr>
                <a:t>C</a:t>
              </a:r>
              <a:r>
                <a:rPr lang="zh-CN" altLang="en-US">
                  <a:solidFill>
                    <a:schemeClr val="tx1"/>
                  </a:solidFill>
                </a:rPr>
                <a:t>语言，</a:t>
              </a:r>
              <a:r>
                <a:rPr lang="en-US" altLang="zh-CN">
                  <a:solidFill>
                    <a:schemeClr val="tx1"/>
                  </a:solidFill>
                </a:rPr>
                <a:t>C</a:t>
              </a:r>
              <a:r>
                <a:rPr lang="zh-CN" altLang="en-US">
                  <a:solidFill>
                    <a:schemeClr val="tx1"/>
                  </a:solidFill>
                </a:rPr>
                <a:t>语言到底有什么用？</a:t>
              </a:r>
            </a:p>
          </p:txBody>
        </p:sp>
        <p:grpSp>
          <p:nvGrpSpPr>
            <p:cNvPr id="6" name="×">
              <a:extLst>
                <a:ext uri="{FF2B5EF4-FFF2-40B4-BE49-F238E27FC236}">
                  <a16:creationId xmlns:a16="http://schemas.microsoft.com/office/drawing/2014/main" id="{07757AE1-B281-C682-C513-3239733F7871}"/>
                </a:ext>
              </a:extLst>
            </p:cNvPr>
            <p:cNvGrpSpPr/>
            <p:nvPr/>
          </p:nvGrpSpPr>
          <p:grpSpPr>
            <a:xfrm>
              <a:off x="8250555" y="1289663"/>
              <a:ext cx="298451" cy="275634"/>
              <a:chOff x="8153401" y="1219244"/>
              <a:chExt cx="416560" cy="416560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58CB41B2-F63E-E766-076F-486D7148204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153401" y="1427524"/>
                <a:ext cx="416560" cy="0"/>
              </a:xfrm>
              <a:prstGeom prst="line">
                <a:avLst/>
              </a:prstGeom>
              <a:ln w="25400" cap="rnd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3376249C-2DC3-6AD0-8FDF-D6B5AA0DDECB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8153401" y="1427523"/>
                <a:ext cx="416560" cy="0"/>
              </a:xfrm>
              <a:prstGeom prst="line">
                <a:avLst/>
              </a:prstGeom>
              <a:ln w="25400" cap="rnd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问题2">
            <a:extLst>
              <a:ext uri="{FF2B5EF4-FFF2-40B4-BE49-F238E27FC236}">
                <a16:creationId xmlns:a16="http://schemas.microsoft.com/office/drawing/2014/main" id="{4191CF93-1C5C-E59D-787F-55677C729C82}"/>
              </a:ext>
            </a:extLst>
          </p:cNvPr>
          <p:cNvGrpSpPr/>
          <p:nvPr/>
        </p:nvGrpSpPr>
        <p:grpSpPr>
          <a:xfrm>
            <a:off x="3382589" y="2588873"/>
            <a:ext cx="5775960" cy="1649136"/>
            <a:chOff x="3083560" y="2241888"/>
            <a:chExt cx="5775960" cy="1649136"/>
          </a:xfrm>
          <a:effectLst>
            <a:outerShdw blurRad="88900" dist="38100" dir="8100000" algn="tr" rotWithShape="0">
              <a:prstClr val="black">
                <a:alpha val="20000"/>
              </a:prstClr>
            </a:outerShdw>
          </a:effectLst>
        </p:grpSpPr>
        <p:sp>
          <p:nvSpPr>
            <p:cNvPr id="10" name="×背景方块">
              <a:extLst>
                <a:ext uri="{FF2B5EF4-FFF2-40B4-BE49-F238E27FC236}">
                  <a16:creationId xmlns:a16="http://schemas.microsoft.com/office/drawing/2014/main" id="{3DD09BA2-89DE-9C0A-991A-15B0CD2F8017}"/>
                </a:ext>
              </a:extLst>
            </p:cNvPr>
            <p:cNvSpPr/>
            <p:nvPr/>
          </p:nvSpPr>
          <p:spPr>
            <a:xfrm>
              <a:off x="8509000" y="2241888"/>
              <a:ext cx="3505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问题2文字">
              <a:extLst>
                <a:ext uri="{FF2B5EF4-FFF2-40B4-BE49-F238E27FC236}">
                  <a16:creationId xmlns:a16="http://schemas.microsoft.com/office/drawing/2014/main" id="{AF722393-744A-7F96-5E58-C9FED06EDFAC}"/>
                </a:ext>
              </a:extLst>
            </p:cNvPr>
            <p:cNvSpPr/>
            <p:nvPr/>
          </p:nvSpPr>
          <p:spPr>
            <a:xfrm>
              <a:off x="3083560" y="2241888"/>
              <a:ext cx="542544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>
                  <a:solidFill>
                    <a:schemeClr val="tx1"/>
                  </a:solidFill>
                </a:rPr>
                <a:t>问题</a:t>
              </a:r>
              <a:r>
                <a:rPr lang="en-US" altLang="zh-CN">
                  <a:solidFill>
                    <a:schemeClr val="tx1"/>
                  </a:solidFill>
                </a:rPr>
                <a:t>2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问题2内容">
              <a:extLst>
                <a:ext uri="{FF2B5EF4-FFF2-40B4-BE49-F238E27FC236}">
                  <a16:creationId xmlns:a16="http://schemas.microsoft.com/office/drawing/2014/main" id="{707709FF-8F0B-2C64-F31E-850BB480B762}"/>
                </a:ext>
              </a:extLst>
            </p:cNvPr>
            <p:cNvSpPr/>
            <p:nvPr/>
          </p:nvSpPr>
          <p:spPr>
            <a:xfrm>
              <a:off x="3083560" y="2607648"/>
              <a:ext cx="5775960" cy="12833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just"/>
              <a:r>
                <a:rPr lang="en-US" altLang="zh-CN">
                  <a:solidFill>
                    <a:schemeClr val="tx1"/>
                  </a:solidFill>
                </a:rPr>
                <a:t>C</a:t>
              </a:r>
              <a:r>
                <a:rPr lang="zh-CN" altLang="en-US">
                  <a:solidFill>
                    <a:schemeClr val="tx1"/>
                  </a:solidFill>
                </a:rPr>
                <a:t>语言跟其他语言有什么区别，</a:t>
              </a:r>
              <a:r>
                <a:rPr lang="en-US" altLang="zh-CN">
                  <a:solidFill>
                    <a:schemeClr val="tx1"/>
                  </a:solidFill>
                </a:rPr>
                <a:t>C</a:t>
              </a:r>
              <a:r>
                <a:rPr lang="zh-CN" altLang="en-US">
                  <a:solidFill>
                    <a:schemeClr val="tx1"/>
                  </a:solidFill>
                </a:rPr>
                <a:t>语言是现在最好用、最流行的语言吗？</a:t>
              </a:r>
            </a:p>
          </p:txBody>
        </p:sp>
        <p:grpSp>
          <p:nvGrpSpPr>
            <p:cNvPr id="13" name="×">
              <a:extLst>
                <a:ext uri="{FF2B5EF4-FFF2-40B4-BE49-F238E27FC236}">
                  <a16:creationId xmlns:a16="http://schemas.microsoft.com/office/drawing/2014/main" id="{A5FD6D09-20E5-025C-45B2-874BB9E9A96C}"/>
                </a:ext>
              </a:extLst>
            </p:cNvPr>
            <p:cNvGrpSpPr/>
            <p:nvPr/>
          </p:nvGrpSpPr>
          <p:grpSpPr>
            <a:xfrm>
              <a:off x="8545195" y="2297111"/>
              <a:ext cx="298451" cy="275634"/>
              <a:chOff x="8153401" y="1219244"/>
              <a:chExt cx="416560" cy="416560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9CE771A4-D1D0-6E1B-C8C9-CE2EE8CD820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153401" y="1427524"/>
                <a:ext cx="416560" cy="0"/>
              </a:xfrm>
              <a:prstGeom prst="line">
                <a:avLst/>
              </a:prstGeom>
              <a:ln w="25400" cap="rnd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96F7996C-8AA3-3BB6-0241-A50699C1C75C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8153401" y="1427523"/>
                <a:ext cx="416560" cy="0"/>
              </a:xfrm>
              <a:prstGeom prst="line">
                <a:avLst/>
              </a:prstGeom>
              <a:ln w="25400" cap="rnd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问题3">
            <a:extLst>
              <a:ext uri="{FF2B5EF4-FFF2-40B4-BE49-F238E27FC236}">
                <a16:creationId xmlns:a16="http://schemas.microsoft.com/office/drawing/2014/main" id="{8651B5AC-F386-11B9-A4A8-B198F59AFE38}"/>
              </a:ext>
            </a:extLst>
          </p:cNvPr>
          <p:cNvGrpSpPr/>
          <p:nvPr/>
        </p:nvGrpSpPr>
        <p:grpSpPr>
          <a:xfrm>
            <a:off x="4214839" y="3689369"/>
            <a:ext cx="5775960" cy="1649136"/>
            <a:chOff x="3915810" y="3342384"/>
            <a:chExt cx="5775960" cy="1649136"/>
          </a:xfrm>
          <a:effectLst>
            <a:outerShdw blurRad="88900" dist="38100" dir="8100000" algn="tr" rotWithShape="0">
              <a:prstClr val="black">
                <a:alpha val="20000"/>
              </a:prstClr>
            </a:outerShdw>
          </a:effectLst>
        </p:grpSpPr>
        <p:sp>
          <p:nvSpPr>
            <p:cNvPr id="17" name="×背景方块">
              <a:extLst>
                <a:ext uri="{FF2B5EF4-FFF2-40B4-BE49-F238E27FC236}">
                  <a16:creationId xmlns:a16="http://schemas.microsoft.com/office/drawing/2014/main" id="{385C63A4-A187-765E-9698-76DADD7046A0}"/>
                </a:ext>
              </a:extLst>
            </p:cNvPr>
            <p:cNvSpPr/>
            <p:nvPr/>
          </p:nvSpPr>
          <p:spPr>
            <a:xfrm>
              <a:off x="9341250" y="3342384"/>
              <a:ext cx="3505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问题3文字">
              <a:extLst>
                <a:ext uri="{FF2B5EF4-FFF2-40B4-BE49-F238E27FC236}">
                  <a16:creationId xmlns:a16="http://schemas.microsoft.com/office/drawing/2014/main" id="{92F93355-EE32-951D-BA79-CD02A4579164}"/>
                </a:ext>
              </a:extLst>
            </p:cNvPr>
            <p:cNvSpPr/>
            <p:nvPr/>
          </p:nvSpPr>
          <p:spPr>
            <a:xfrm>
              <a:off x="3915810" y="3342384"/>
              <a:ext cx="542544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>
                  <a:solidFill>
                    <a:schemeClr val="tx1"/>
                  </a:solidFill>
                </a:rPr>
                <a:t>问题</a:t>
              </a:r>
              <a:r>
                <a:rPr lang="en-US" altLang="zh-CN">
                  <a:solidFill>
                    <a:schemeClr val="tx1"/>
                  </a:solidFill>
                </a:rPr>
                <a:t>3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问题3内容">
              <a:extLst>
                <a:ext uri="{FF2B5EF4-FFF2-40B4-BE49-F238E27FC236}">
                  <a16:creationId xmlns:a16="http://schemas.microsoft.com/office/drawing/2014/main" id="{F0CCBAA9-29C5-22B0-71DF-CE32617F0F3A}"/>
                </a:ext>
              </a:extLst>
            </p:cNvPr>
            <p:cNvSpPr/>
            <p:nvPr/>
          </p:nvSpPr>
          <p:spPr>
            <a:xfrm>
              <a:off x="3915810" y="3708144"/>
              <a:ext cx="5775960" cy="12833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just"/>
              <a:r>
                <a:rPr lang="zh-CN" altLang="en-US">
                  <a:solidFill>
                    <a:schemeClr val="tx1"/>
                  </a:solidFill>
                </a:rPr>
                <a:t>用什么工具编写</a:t>
              </a:r>
              <a:r>
                <a:rPr lang="en-US" altLang="zh-CN">
                  <a:solidFill>
                    <a:schemeClr val="tx1"/>
                  </a:solidFill>
                </a:rPr>
                <a:t>C</a:t>
              </a:r>
              <a:r>
                <a:rPr lang="zh-CN" altLang="en-US">
                  <a:solidFill>
                    <a:schemeClr val="tx1"/>
                  </a:solidFill>
                </a:rPr>
                <a:t>语言，运行</a:t>
              </a:r>
              <a:r>
                <a:rPr lang="en-US" altLang="zh-CN">
                  <a:solidFill>
                    <a:schemeClr val="tx1"/>
                  </a:solidFill>
                </a:rPr>
                <a:t>C</a:t>
              </a:r>
              <a:r>
                <a:rPr lang="zh-CN" altLang="en-US">
                  <a:solidFill>
                    <a:schemeClr val="tx1"/>
                  </a:solidFill>
                </a:rPr>
                <a:t>语言需要什么？</a:t>
              </a:r>
            </a:p>
          </p:txBody>
        </p:sp>
        <p:grpSp>
          <p:nvGrpSpPr>
            <p:cNvPr id="20" name="×">
              <a:extLst>
                <a:ext uri="{FF2B5EF4-FFF2-40B4-BE49-F238E27FC236}">
                  <a16:creationId xmlns:a16="http://schemas.microsoft.com/office/drawing/2014/main" id="{DE606F56-8D65-A174-9C4E-37827F5B1287}"/>
                </a:ext>
              </a:extLst>
            </p:cNvPr>
            <p:cNvGrpSpPr/>
            <p:nvPr/>
          </p:nvGrpSpPr>
          <p:grpSpPr>
            <a:xfrm>
              <a:off x="9377445" y="3397607"/>
              <a:ext cx="298451" cy="275634"/>
              <a:chOff x="8153401" y="1219244"/>
              <a:chExt cx="416560" cy="416560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42BC9B5F-9D52-ED41-0C16-C1EE6BE7C6C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153401" y="1427524"/>
                <a:ext cx="416560" cy="0"/>
              </a:xfrm>
              <a:prstGeom prst="line">
                <a:avLst/>
              </a:prstGeom>
              <a:ln w="25400" cap="rnd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83D3172E-CA9C-34E5-2865-83A0F8377FE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8153401" y="1427523"/>
                <a:ext cx="416560" cy="0"/>
              </a:xfrm>
              <a:prstGeom prst="line">
                <a:avLst/>
              </a:prstGeom>
              <a:ln w="25400" cap="rnd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箭头">
            <a:extLst>
              <a:ext uri="{FF2B5EF4-FFF2-40B4-BE49-F238E27FC236}">
                <a16:creationId xmlns:a16="http://schemas.microsoft.com/office/drawing/2014/main" id="{E0A2B7E4-9587-1321-C5C2-DC741B73EA97}"/>
              </a:ext>
            </a:extLst>
          </p:cNvPr>
          <p:cNvSpPr/>
          <p:nvPr/>
        </p:nvSpPr>
        <p:spPr>
          <a:xfrm rot="19472992">
            <a:off x="10818000" y="5385789"/>
            <a:ext cx="321131" cy="494585"/>
          </a:xfrm>
          <a:custGeom>
            <a:avLst/>
            <a:gdLst>
              <a:gd name="connsiteX0" fmla="*/ 0 w 574040"/>
              <a:gd name="connsiteY0" fmla="*/ 287020 h 579120"/>
              <a:gd name="connsiteX1" fmla="*/ 287020 w 574040"/>
              <a:gd name="connsiteY1" fmla="*/ 0 h 579120"/>
              <a:gd name="connsiteX2" fmla="*/ 574040 w 574040"/>
              <a:gd name="connsiteY2" fmla="*/ 287020 h 579120"/>
              <a:gd name="connsiteX3" fmla="*/ 430530 w 574040"/>
              <a:gd name="connsiteY3" fmla="*/ 287020 h 579120"/>
              <a:gd name="connsiteX4" fmla="*/ 430530 w 574040"/>
              <a:gd name="connsiteY4" fmla="*/ 579120 h 579120"/>
              <a:gd name="connsiteX5" fmla="*/ 143510 w 574040"/>
              <a:gd name="connsiteY5" fmla="*/ 579120 h 579120"/>
              <a:gd name="connsiteX6" fmla="*/ 143510 w 574040"/>
              <a:gd name="connsiteY6" fmla="*/ 287020 h 579120"/>
              <a:gd name="connsiteX7" fmla="*/ 0 w 574040"/>
              <a:gd name="connsiteY7" fmla="*/ 287020 h 579120"/>
              <a:gd name="connsiteX0" fmla="*/ 0 w 574040"/>
              <a:gd name="connsiteY0" fmla="*/ 287020 h 579120"/>
              <a:gd name="connsiteX1" fmla="*/ 287020 w 574040"/>
              <a:gd name="connsiteY1" fmla="*/ 0 h 579120"/>
              <a:gd name="connsiteX2" fmla="*/ 574040 w 574040"/>
              <a:gd name="connsiteY2" fmla="*/ 287020 h 579120"/>
              <a:gd name="connsiteX3" fmla="*/ 430530 w 574040"/>
              <a:gd name="connsiteY3" fmla="*/ 287020 h 579120"/>
              <a:gd name="connsiteX4" fmla="*/ 430530 w 574040"/>
              <a:gd name="connsiteY4" fmla="*/ 579120 h 579120"/>
              <a:gd name="connsiteX5" fmla="*/ 143510 w 574040"/>
              <a:gd name="connsiteY5" fmla="*/ 579120 h 579120"/>
              <a:gd name="connsiteX6" fmla="*/ 215900 w 574040"/>
              <a:gd name="connsiteY6" fmla="*/ 287020 h 579120"/>
              <a:gd name="connsiteX7" fmla="*/ 0 w 574040"/>
              <a:gd name="connsiteY7" fmla="*/ 287020 h 579120"/>
              <a:gd name="connsiteX0" fmla="*/ 0 w 574040"/>
              <a:gd name="connsiteY0" fmla="*/ 287020 h 579120"/>
              <a:gd name="connsiteX1" fmla="*/ 287020 w 574040"/>
              <a:gd name="connsiteY1" fmla="*/ 0 h 579120"/>
              <a:gd name="connsiteX2" fmla="*/ 574040 w 574040"/>
              <a:gd name="connsiteY2" fmla="*/ 287020 h 579120"/>
              <a:gd name="connsiteX3" fmla="*/ 354330 w 574040"/>
              <a:gd name="connsiteY3" fmla="*/ 292735 h 579120"/>
              <a:gd name="connsiteX4" fmla="*/ 430530 w 574040"/>
              <a:gd name="connsiteY4" fmla="*/ 579120 h 579120"/>
              <a:gd name="connsiteX5" fmla="*/ 143510 w 574040"/>
              <a:gd name="connsiteY5" fmla="*/ 579120 h 579120"/>
              <a:gd name="connsiteX6" fmla="*/ 215900 w 574040"/>
              <a:gd name="connsiteY6" fmla="*/ 287020 h 579120"/>
              <a:gd name="connsiteX7" fmla="*/ 0 w 574040"/>
              <a:gd name="connsiteY7" fmla="*/ 287020 h 579120"/>
              <a:gd name="connsiteX0" fmla="*/ 0 w 574040"/>
              <a:gd name="connsiteY0" fmla="*/ 287020 h 579120"/>
              <a:gd name="connsiteX1" fmla="*/ 287020 w 574040"/>
              <a:gd name="connsiteY1" fmla="*/ 0 h 579120"/>
              <a:gd name="connsiteX2" fmla="*/ 574040 w 574040"/>
              <a:gd name="connsiteY2" fmla="*/ 287020 h 579120"/>
              <a:gd name="connsiteX3" fmla="*/ 354330 w 574040"/>
              <a:gd name="connsiteY3" fmla="*/ 292735 h 579120"/>
              <a:gd name="connsiteX4" fmla="*/ 430530 w 574040"/>
              <a:gd name="connsiteY4" fmla="*/ 579120 h 579120"/>
              <a:gd name="connsiteX5" fmla="*/ 143510 w 574040"/>
              <a:gd name="connsiteY5" fmla="*/ 579120 h 579120"/>
              <a:gd name="connsiteX6" fmla="*/ 215900 w 574040"/>
              <a:gd name="connsiteY6" fmla="*/ 287020 h 579120"/>
              <a:gd name="connsiteX7" fmla="*/ 0 w 574040"/>
              <a:gd name="connsiteY7" fmla="*/ 287020 h 579120"/>
              <a:gd name="connsiteX0" fmla="*/ 0 w 574040"/>
              <a:gd name="connsiteY0" fmla="*/ 287020 h 579120"/>
              <a:gd name="connsiteX1" fmla="*/ 287020 w 574040"/>
              <a:gd name="connsiteY1" fmla="*/ 0 h 579120"/>
              <a:gd name="connsiteX2" fmla="*/ 574040 w 574040"/>
              <a:gd name="connsiteY2" fmla="*/ 287020 h 579120"/>
              <a:gd name="connsiteX3" fmla="*/ 354330 w 574040"/>
              <a:gd name="connsiteY3" fmla="*/ 292735 h 579120"/>
              <a:gd name="connsiteX4" fmla="*/ 430530 w 574040"/>
              <a:gd name="connsiteY4" fmla="*/ 579120 h 579120"/>
              <a:gd name="connsiteX5" fmla="*/ 204470 w 574040"/>
              <a:gd name="connsiteY5" fmla="*/ 579120 h 579120"/>
              <a:gd name="connsiteX6" fmla="*/ 215900 w 574040"/>
              <a:gd name="connsiteY6" fmla="*/ 287020 h 579120"/>
              <a:gd name="connsiteX7" fmla="*/ 0 w 574040"/>
              <a:gd name="connsiteY7" fmla="*/ 287020 h 579120"/>
              <a:gd name="connsiteX0" fmla="*/ 0 w 574040"/>
              <a:gd name="connsiteY0" fmla="*/ 287020 h 579120"/>
              <a:gd name="connsiteX1" fmla="*/ 287020 w 574040"/>
              <a:gd name="connsiteY1" fmla="*/ 0 h 579120"/>
              <a:gd name="connsiteX2" fmla="*/ 574040 w 574040"/>
              <a:gd name="connsiteY2" fmla="*/ 287020 h 579120"/>
              <a:gd name="connsiteX3" fmla="*/ 354330 w 574040"/>
              <a:gd name="connsiteY3" fmla="*/ 292735 h 579120"/>
              <a:gd name="connsiteX4" fmla="*/ 430530 w 574040"/>
              <a:gd name="connsiteY4" fmla="*/ 579120 h 579120"/>
              <a:gd name="connsiteX5" fmla="*/ 213995 w 574040"/>
              <a:gd name="connsiteY5" fmla="*/ 579120 h 579120"/>
              <a:gd name="connsiteX6" fmla="*/ 215900 w 574040"/>
              <a:gd name="connsiteY6" fmla="*/ 287020 h 579120"/>
              <a:gd name="connsiteX7" fmla="*/ 0 w 574040"/>
              <a:gd name="connsiteY7" fmla="*/ 287020 h 579120"/>
              <a:gd name="connsiteX0" fmla="*/ 0 w 574040"/>
              <a:gd name="connsiteY0" fmla="*/ 287020 h 581025"/>
              <a:gd name="connsiteX1" fmla="*/ 287020 w 574040"/>
              <a:gd name="connsiteY1" fmla="*/ 0 h 581025"/>
              <a:gd name="connsiteX2" fmla="*/ 574040 w 574040"/>
              <a:gd name="connsiteY2" fmla="*/ 287020 h 581025"/>
              <a:gd name="connsiteX3" fmla="*/ 354330 w 574040"/>
              <a:gd name="connsiteY3" fmla="*/ 292735 h 581025"/>
              <a:gd name="connsiteX4" fmla="*/ 430530 w 574040"/>
              <a:gd name="connsiteY4" fmla="*/ 579120 h 581025"/>
              <a:gd name="connsiteX5" fmla="*/ 212090 w 574040"/>
              <a:gd name="connsiteY5" fmla="*/ 581025 h 581025"/>
              <a:gd name="connsiteX6" fmla="*/ 215900 w 574040"/>
              <a:gd name="connsiteY6" fmla="*/ 287020 h 581025"/>
              <a:gd name="connsiteX7" fmla="*/ 0 w 574040"/>
              <a:gd name="connsiteY7" fmla="*/ 287020 h 581025"/>
              <a:gd name="connsiteX0" fmla="*/ 0 w 574040"/>
              <a:gd name="connsiteY0" fmla="*/ 287020 h 584835"/>
              <a:gd name="connsiteX1" fmla="*/ 287020 w 574040"/>
              <a:gd name="connsiteY1" fmla="*/ 0 h 584835"/>
              <a:gd name="connsiteX2" fmla="*/ 574040 w 574040"/>
              <a:gd name="connsiteY2" fmla="*/ 287020 h 584835"/>
              <a:gd name="connsiteX3" fmla="*/ 354330 w 574040"/>
              <a:gd name="connsiteY3" fmla="*/ 292735 h 584835"/>
              <a:gd name="connsiteX4" fmla="*/ 361950 w 574040"/>
              <a:gd name="connsiteY4" fmla="*/ 584835 h 584835"/>
              <a:gd name="connsiteX5" fmla="*/ 212090 w 574040"/>
              <a:gd name="connsiteY5" fmla="*/ 581025 h 584835"/>
              <a:gd name="connsiteX6" fmla="*/ 215900 w 574040"/>
              <a:gd name="connsiteY6" fmla="*/ 287020 h 584835"/>
              <a:gd name="connsiteX7" fmla="*/ 0 w 574040"/>
              <a:gd name="connsiteY7" fmla="*/ 287020 h 584835"/>
              <a:gd name="connsiteX0" fmla="*/ 0 w 574040"/>
              <a:gd name="connsiteY0" fmla="*/ 287020 h 584835"/>
              <a:gd name="connsiteX1" fmla="*/ 287020 w 574040"/>
              <a:gd name="connsiteY1" fmla="*/ 0 h 584835"/>
              <a:gd name="connsiteX2" fmla="*/ 574040 w 574040"/>
              <a:gd name="connsiteY2" fmla="*/ 287020 h 584835"/>
              <a:gd name="connsiteX3" fmla="*/ 354330 w 574040"/>
              <a:gd name="connsiteY3" fmla="*/ 292735 h 584835"/>
              <a:gd name="connsiteX4" fmla="*/ 356235 w 574040"/>
              <a:gd name="connsiteY4" fmla="*/ 584835 h 584835"/>
              <a:gd name="connsiteX5" fmla="*/ 212090 w 574040"/>
              <a:gd name="connsiteY5" fmla="*/ 581025 h 584835"/>
              <a:gd name="connsiteX6" fmla="*/ 215900 w 574040"/>
              <a:gd name="connsiteY6" fmla="*/ 287020 h 584835"/>
              <a:gd name="connsiteX7" fmla="*/ 0 w 574040"/>
              <a:gd name="connsiteY7" fmla="*/ 287020 h 584835"/>
              <a:gd name="connsiteX0" fmla="*/ 0 w 574040"/>
              <a:gd name="connsiteY0" fmla="*/ 287020 h 584835"/>
              <a:gd name="connsiteX1" fmla="*/ 287020 w 574040"/>
              <a:gd name="connsiteY1" fmla="*/ 0 h 584835"/>
              <a:gd name="connsiteX2" fmla="*/ 574040 w 574040"/>
              <a:gd name="connsiteY2" fmla="*/ 287020 h 584835"/>
              <a:gd name="connsiteX3" fmla="*/ 354330 w 574040"/>
              <a:gd name="connsiteY3" fmla="*/ 292735 h 584835"/>
              <a:gd name="connsiteX4" fmla="*/ 356235 w 574040"/>
              <a:gd name="connsiteY4" fmla="*/ 584835 h 584835"/>
              <a:gd name="connsiteX5" fmla="*/ 217805 w 574040"/>
              <a:gd name="connsiteY5" fmla="*/ 581025 h 584835"/>
              <a:gd name="connsiteX6" fmla="*/ 215900 w 574040"/>
              <a:gd name="connsiteY6" fmla="*/ 287020 h 584835"/>
              <a:gd name="connsiteX7" fmla="*/ 0 w 574040"/>
              <a:gd name="connsiteY7" fmla="*/ 287020 h 584835"/>
              <a:gd name="connsiteX0" fmla="*/ 0 w 497840"/>
              <a:gd name="connsiteY0" fmla="*/ 319405 h 584835"/>
              <a:gd name="connsiteX1" fmla="*/ 210820 w 497840"/>
              <a:gd name="connsiteY1" fmla="*/ 0 h 584835"/>
              <a:gd name="connsiteX2" fmla="*/ 497840 w 497840"/>
              <a:gd name="connsiteY2" fmla="*/ 287020 h 584835"/>
              <a:gd name="connsiteX3" fmla="*/ 278130 w 497840"/>
              <a:gd name="connsiteY3" fmla="*/ 292735 h 584835"/>
              <a:gd name="connsiteX4" fmla="*/ 280035 w 497840"/>
              <a:gd name="connsiteY4" fmla="*/ 584835 h 584835"/>
              <a:gd name="connsiteX5" fmla="*/ 141605 w 497840"/>
              <a:gd name="connsiteY5" fmla="*/ 581025 h 584835"/>
              <a:gd name="connsiteX6" fmla="*/ 139700 w 497840"/>
              <a:gd name="connsiteY6" fmla="*/ 287020 h 584835"/>
              <a:gd name="connsiteX7" fmla="*/ 0 w 497840"/>
              <a:gd name="connsiteY7" fmla="*/ 319405 h 584835"/>
              <a:gd name="connsiteX0" fmla="*/ 0 w 398780"/>
              <a:gd name="connsiteY0" fmla="*/ 319405 h 584835"/>
              <a:gd name="connsiteX1" fmla="*/ 210820 w 398780"/>
              <a:gd name="connsiteY1" fmla="*/ 0 h 584835"/>
              <a:gd name="connsiteX2" fmla="*/ 398780 w 398780"/>
              <a:gd name="connsiteY2" fmla="*/ 336550 h 584835"/>
              <a:gd name="connsiteX3" fmla="*/ 278130 w 398780"/>
              <a:gd name="connsiteY3" fmla="*/ 292735 h 584835"/>
              <a:gd name="connsiteX4" fmla="*/ 280035 w 398780"/>
              <a:gd name="connsiteY4" fmla="*/ 584835 h 584835"/>
              <a:gd name="connsiteX5" fmla="*/ 141605 w 398780"/>
              <a:gd name="connsiteY5" fmla="*/ 581025 h 584835"/>
              <a:gd name="connsiteX6" fmla="*/ 139700 w 398780"/>
              <a:gd name="connsiteY6" fmla="*/ 287020 h 584835"/>
              <a:gd name="connsiteX7" fmla="*/ 0 w 398780"/>
              <a:gd name="connsiteY7" fmla="*/ 319405 h 58483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59080 w 379730"/>
              <a:gd name="connsiteY3" fmla="*/ 292735 h 584835"/>
              <a:gd name="connsiteX4" fmla="*/ 260985 w 379730"/>
              <a:gd name="connsiteY4" fmla="*/ 584835 h 584835"/>
              <a:gd name="connsiteX5" fmla="*/ 122555 w 379730"/>
              <a:gd name="connsiteY5" fmla="*/ 581025 h 584835"/>
              <a:gd name="connsiteX6" fmla="*/ 120650 w 379730"/>
              <a:gd name="connsiteY6" fmla="*/ 287020 h 584835"/>
              <a:gd name="connsiteX7" fmla="*/ 0 w 379730"/>
              <a:gd name="connsiteY7" fmla="*/ 342265 h 58483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59080 w 379730"/>
              <a:gd name="connsiteY3" fmla="*/ 292735 h 584835"/>
              <a:gd name="connsiteX4" fmla="*/ 260985 w 379730"/>
              <a:gd name="connsiteY4" fmla="*/ 584835 h 584835"/>
              <a:gd name="connsiteX5" fmla="*/ 122555 w 379730"/>
              <a:gd name="connsiteY5" fmla="*/ 581025 h 584835"/>
              <a:gd name="connsiteX6" fmla="*/ 147320 w 379730"/>
              <a:gd name="connsiteY6" fmla="*/ 285115 h 584835"/>
              <a:gd name="connsiteX7" fmla="*/ 0 w 379730"/>
              <a:gd name="connsiteY7" fmla="*/ 342265 h 58483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59080 w 379730"/>
              <a:gd name="connsiteY3" fmla="*/ 292735 h 584835"/>
              <a:gd name="connsiteX4" fmla="*/ 260985 w 379730"/>
              <a:gd name="connsiteY4" fmla="*/ 584835 h 584835"/>
              <a:gd name="connsiteX5" fmla="*/ 139700 w 379730"/>
              <a:gd name="connsiteY5" fmla="*/ 582930 h 584835"/>
              <a:gd name="connsiteX6" fmla="*/ 147320 w 379730"/>
              <a:gd name="connsiteY6" fmla="*/ 285115 h 584835"/>
              <a:gd name="connsiteX7" fmla="*/ 0 w 379730"/>
              <a:gd name="connsiteY7" fmla="*/ 342265 h 58483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59080 w 379730"/>
              <a:gd name="connsiteY3" fmla="*/ 292735 h 584835"/>
              <a:gd name="connsiteX4" fmla="*/ 260985 w 379730"/>
              <a:gd name="connsiteY4" fmla="*/ 584835 h 584835"/>
              <a:gd name="connsiteX5" fmla="*/ 145415 w 379730"/>
              <a:gd name="connsiteY5" fmla="*/ 582930 h 584835"/>
              <a:gd name="connsiteX6" fmla="*/ 147320 w 379730"/>
              <a:gd name="connsiteY6" fmla="*/ 285115 h 584835"/>
              <a:gd name="connsiteX7" fmla="*/ 0 w 379730"/>
              <a:gd name="connsiteY7" fmla="*/ 342265 h 58483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59080 w 379730"/>
              <a:gd name="connsiteY3" fmla="*/ 292735 h 584835"/>
              <a:gd name="connsiteX4" fmla="*/ 251460 w 379730"/>
              <a:gd name="connsiteY4" fmla="*/ 584835 h 584835"/>
              <a:gd name="connsiteX5" fmla="*/ 145415 w 379730"/>
              <a:gd name="connsiteY5" fmla="*/ 582930 h 584835"/>
              <a:gd name="connsiteX6" fmla="*/ 147320 w 379730"/>
              <a:gd name="connsiteY6" fmla="*/ 285115 h 584835"/>
              <a:gd name="connsiteX7" fmla="*/ 0 w 379730"/>
              <a:gd name="connsiteY7" fmla="*/ 342265 h 58483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43840 w 379730"/>
              <a:gd name="connsiteY3" fmla="*/ 290830 h 584835"/>
              <a:gd name="connsiteX4" fmla="*/ 251460 w 379730"/>
              <a:gd name="connsiteY4" fmla="*/ 584835 h 584835"/>
              <a:gd name="connsiteX5" fmla="*/ 145415 w 379730"/>
              <a:gd name="connsiteY5" fmla="*/ 582930 h 584835"/>
              <a:gd name="connsiteX6" fmla="*/ 147320 w 379730"/>
              <a:gd name="connsiteY6" fmla="*/ 285115 h 584835"/>
              <a:gd name="connsiteX7" fmla="*/ 0 w 379730"/>
              <a:gd name="connsiteY7" fmla="*/ 342265 h 584835"/>
              <a:gd name="connsiteX0" fmla="*/ 0 w 379730"/>
              <a:gd name="connsiteY0" fmla="*/ 342265 h 588645"/>
              <a:gd name="connsiteX1" fmla="*/ 191770 w 379730"/>
              <a:gd name="connsiteY1" fmla="*/ 0 h 588645"/>
              <a:gd name="connsiteX2" fmla="*/ 379730 w 379730"/>
              <a:gd name="connsiteY2" fmla="*/ 336550 h 588645"/>
              <a:gd name="connsiteX3" fmla="*/ 243840 w 379730"/>
              <a:gd name="connsiteY3" fmla="*/ 290830 h 588645"/>
              <a:gd name="connsiteX4" fmla="*/ 238125 w 379730"/>
              <a:gd name="connsiteY4" fmla="*/ 588645 h 588645"/>
              <a:gd name="connsiteX5" fmla="*/ 145415 w 379730"/>
              <a:gd name="connsiteY5" fmla="*/ 582930 h 588645"/>
              <a:gd name="connsiteX6" fmla="*/ 147320 w 379730"/>
              <a:gd name="connsiteY6" fmla="*/ 285115 h 588645"/>
              <a:gd name="connsiteX7" fmla="*/ 0 w 379730"/>
              <a:gd name="connsiteY7" fmla="*/ 342265 h 58864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43840 w 379730"/>
              <a:gd name="connsiteY3" fmla="*/ 290830 h 584835"/>
              <a:gd name="connsiteX4" fmla="*/ 238125 w 379730"/>
              <a:gd name="connsiteY4" fmla="*/ 584835 h 584835"/>
              <a:gd name="connsiteX5" fmla="*/ 145415 w 379730"/>
              <a:gd name="connsiteY5" fmla="*/ 582930 h 584835"/>
              <a:gd name="connsiteX6" fmla="*/ 147320 w 379730"/>
              <a:gd name="connsiteY6" fmla="*/ 285115 h 584835"/>
              <a:gd name="connsiteX7" fmla="*/ 0 w 379730"/>
              <a:gd name="connsiteY7" fmla="*/ 342265 h 584835"/>
              <a:gd name="connsiteX0" fmla="*/ 0 w 379730"/>
              <a:gd name="connsiteY0" fmla="*/ 342265 h 584835"/>
              <a:gd name="connsiteX1" fmla="*/ 191770 w 379730"/>
              <a:gd name="connsiteY1" fmla="*/ 0 h 584835"/>
              <a:gd name="connsiteX2" fmla="*/ 379730 w 379730"/>
              <a:gd name="connsiteY2" fmla="*/ 336550 h 584835"/>
              <a:gd name="connsiteX3" fmla="*/ 236220 w 379730"/>
              <a:gd name="connsiteY3" fmla="*/ 288925 h 584835"/>
              <a:gd name="connsiteX4" fmla="*/ 238125 w 379730"/>
              <a:gd name="connsiteY4" fmla="*/ 584835 h 584835"/>
              <a:gd name="connsiteX5" fmla="*/ 145415 w 379730"/>
              <a:gd name="connsiteY5" fmla="*/ 582930 h 584835"/>
              <a:gd name="connsiteX6" fmla="*/ 147320 w 379730"/>
              <a:gd name="connsiteY6" fmla="*/ 285115 h 584835"/>
              <a:gd name="connsiteX7" fmla="*/ 0 w 379730"/>
              <a:gd name="connsiteY7" fmla="*/ 342265 h 58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730" h="584835">
                <a:moveTo>
                  <a:pt x="0" y="342265"/>
                </a:moveTo>
                <a:lnTo>
                  <a:pt x="191770" y="0"/>
                </a:lnTo>
                <a:lnTo>
                  <a:pt x="379730" y="336550"/>
                </a:lnTo>
                <a:lnTo>
                  <a:pt x="236220" y="288925"/>
                </a:lnTo>
                <a:lnTo>
                  <a:pt x="238125" y="584835"/>
                </a:lnTo>
                <a:lnTo>
                  <a:pt x="145415" y="582930"/>
                </a:lnTo>
                <a:lnTo>
                  <a:pt x="147320" y="285115"/>
                </a:lnTo>
                <a:lnTo>
                  <a:pt x="0" y="34226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20000" decel="8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8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9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10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accel="20000" decel="8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4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15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16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accel="20000" decel="8000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20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21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22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932E2BF6-1FB7-0A27-66D9-C293273B91E7}"/>
              </a:ext>
            </a:extLst>
          </p:cNvPr>
          <p:cNvSpPr/>
          <p:nvPr/>
        </p:nvSpPr>
        <p:spPr>
          <a:xfrm>
            <a:off x="4656000" y="1989000"/>
            <a:ext cx="2880000" cy="28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393302-2503-B002-5330-50EC0C3A535D}"/>
              </a:ext>
            </a:extLst>
          </p:cNvPr>
          <p:cNvSpPr txBox="1"/>
          <p:nvPr/>
        </p:nvSpPr>
        <p:spPr>
          <a:xfrm>
            <a:off x="5084179" y="3013501"/>
            <a:ext cx="2023641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+mj-ea"/>
                <a:ea typeface="+mj-ea"/>
              </a:rPr>
              <a:t>C</a:t>
            </a:r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语言</a:t>
            </a:r>
            <a:endParaRPr lang="en-US" altLang="zh-CN" sz="240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可以用在哪里？</a:t>
            </a:r>
          </a:p>
        </p:txBody>
      </p:sp>
      <p:grpSp>
        <p:nvGrpSpPr>
          <p:cNvPr id="6" name="组合">
            <a:extLst>
              <a:ext uri="{FF2B5EF4-FFF2-40B4-BE49-F238E27FC236}">
                <a16:creationId xmlns:a16="http://schemas.microsoft.com/office/drawing/2014/main" id="{F3EDC39F-3C2F-BA3C-08F6-0366AAF595B3}"/>
              </a:ext>
            </a:extLst>
          </p:cNvPr>
          <p:cNvGrpSpPr/>
          <p:nvPr/>
        </p:nvGrpSpPr>
        <p:grpSpPr>
          <a:xfrm>
            <a:off x="3495628" y="982729"/>
            <a:ext cx="1440000" cy="1440000"/>
            <a:chOff x="7792739" y="1449000"/>
            <a:chExt cx="1440000" cy="1440000"/>
          </a:xfrm>
        </p:grpSpPr>
        <p:sp>
          <p:nvSpPr>
            <p:cNvPr id="4" name="椭圆">
              <a:extLst>
                <a:ext uri="{FF2B5EF4-FFF2-40B4-BE49-F238E27FC236}">
                  <a16:creationId xmlns:a16="http://schemas.microsoft.com/office/drawing/2014/main" id="{E00FC62F-FC94-87BA-F3A7-E5558D7127E7}"/>
                </a:ext>
              </a:extLst>
            </p:cNvPr>
            <p:cNvSpPr/>
            <p:nvPr/>
          </p:nvSpPr>
          <p:spPr>
            <a:xfrm>
              <a:off x="7792739" y="1449000"/>
              <a:ext cx="1440000" cy="144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/>
                <a:t> </a:t>
              </a:r>
              <a:endParaRPr lang="zh-CN" altLang="en-US"/>
            </a:p>
          </p:txBody>
        </p:sp>
        <p:sp>
          <p:nvSpPr>
            <p:cNvPr id="5" name="文本框">
              <a:extLst>
                <a:ext uri="{FF2B5EF4-FFF2-40B4-BE49-F238E27FC236}">
                  <a16:creationId xmlns:a16="http://schemas.microsoft.com/office/drawing/2014/main" id="{DE836673-A479-8385-04B0-7AB7A2BC002E}"/>
                </a:ext>
              </a:extLst>
            </p:cNvPr>
            <p:cNvSpPr txBox="1"/>
            <p:nvPr/>
          </p:nvSpPr>
          <p:spPr>
            <a:xfrm>
              <a:off x="7927169" y="1989000"/>
              <a:ext cx="117113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操作系统</a:t>
              </a:r>
            </a:p>
          </p:txBody>
        </p:sp>
      </p:grpSp>
      <p:grpSp>
        <p:nvGrpSpPr>
          <p:cNvPr id="7" name="组合">
            <a:extLst>
              <a:ext uri="{FF2B5EF4-FFF2-40B4-BE49-F238E27FC236}">
                <a16:creationId xmlns:a16="http://schemas.microsoft.com/office/drawing/2014/main" id="{D6EE9AF8-CF06-1E9F-240A-73930A36488F}"/>
              </a:ext>
            </a:extLst>
          </p:cNvPr>
          <p:cNvGrpSpPr/>
          <p:nvPr/>
        </p:nvGrpSpPr>
        <p:grpSpPr>
          <a:xfrm>
            <a:off x="7564575" y="4301613"/>
            <a:ext cx="1440000" cy="1440000"/>
            <a:chOff x="7792739" y="1449000"/>
            <a:chExt cx="1440000" cy="1440000"/>
          </a:xfrm>
        </p:grpSpPr>
        <p:sp>
          <p:nvSpPr>
            <p:cNvPr id="8" name="椭圆">
              <a:extLst>
                <a:ext uri="{FF2B5EF4-FFF2-40B4-BE49-F238E27FC236}">
                  <a16:creationId xmlns:a16="http://schemas.microsoft.com/office/drawing/2014/main" id="{38238FCA-B79D-0A4B-2626-35F4E830C148}"/>
                </a:ext>
              </a:extLst>
            </p:cNvPr>
            <p:cNvSpPr/>
            <p:nvPr/>
          </p:nvSpPr>
          <p:spPr>
            <a:xfrm>
              <a:off x="7792739" y="1449000"/>
              <a:ext cx="1440000" cy="144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/>
                <a:t> </a:t>
              </a:r>
              <a:endParaRPr lang="zh-CN" altLang="en-US"/>
            </a:p>
          </p:txBody>
        </p:sp>
        <p:sp>
          <p:nvSpPr>
            <p:cNvPr id="9" name="文本框">
              <a:extLst>
                <a:ext uri="{FF2B5EF4-FFF2-40B4-BE49-F238E27FC236}">
                  <a16:creationId xmlns:a16="http://schemas.microsoft.com/office/drawing/2014/main" id="{28C07C39-FEB6-B958-599C-769DDCCAAFA5}"/>
                </a:ext>
              </a:extLst>
            </p:cNvPr>
            <p:cNvSpPr txBox="1"/>
            <p:nvPr/>
          </p:nvSpPr>
          <p:spPr>
            <a:xfrm>
              <a:off x="7927169" y="1892134"/>
              <a:ext cx="1171139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嵌入式</a:t>
              </a:r>
              <a:endParaRPr lang="en-US" altLang="zh-CN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系统</a:t>
              </a:r>
            </a:p>
          </p:txBody>
        </p:sp>
      </p:grpSp>
      <p:grpSp>
        <p:nvGrpSpPr>
          <p:cNvPr id="13" name="组合">
            <a:extLst>
              <a:ext uri="{FF2B5EF4-FFF2-40B4-BE49-F238E27FC236}">
                <a16:creationId xmlns:a16="http://schemas.microsoft.com/office/drawing/2014/main" id="{6B15BF44-6239-34BD-A9A2-6F3BB82CE0F9}"/>
              </a:ext>
            </a:extLst>
          </p:cNvPr>
          <p:cNvGrpSpPr/>
          <p:nvPr/>
        </p:nvGrpSpPr>
        <p:grpSpPr>
          <a:xfrm>
            <a:off x="3801569" y="4712137"/>
            <a:ext cx="1440000" cy="1440000"/>
            <a:chOff x="7792739" y="1449000"/>
            <a:chExt cx="1440000" cy="1440000"/>
          </a:xfrm>
        </p:grpSpPr>
        <p:sp>
          <p:nvSpPr>
            <p:cNvPr id="14" name="椭圆">
              <a:extLst>
                <a:ext uri="{FF2B5EF4-FFF2-40B4-BE49-F238E27FC236}">
                  <a16:creationId xmlns:a16="http://schemas.microsoft.com/office/drawing/2014/main" id="{91D2BDC1-9044-F0CD-7CF4-3AC46A95A38A}"/>
                </a:ext>
              </a:extLst>
            </p:cNvPr>
            <p:cNvSpPr/>
            <p:nvPr/>
          </p:nvSpPr>
          <p:spPr>
            <a:xfrm>
              <a:off x="7792739" y="1449000"/>
              <a:ext cx="1440000" cy="144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/>
                <a:t> </a:t>
              </a:r>
              <a:endParaRPr lang="zh-CN" altLang="en-US"/>
            </a:p>
          </p:txBody>
        </p:sp>
        <p:sp>
          <p:nvSpPr>
            <p:cNvPr id="15" name="文本框">
              <a:extLst>
                <a:ext uri="{FF2B5EF4-FFF2-40B4-BE49-F238E27FC236}">
                  <a16:creationId xmlns:a16="http://schemas.microsoft.com/office/drawing/2014/main" id="{31DAB847-3202-1B91-EB44-2F82FFD3C13C}"/>
                </a:ext>
              </a:extLst>
            </p:cNvPr>
            <p:cNvSpPr txBox="1"/>
            <p:nvPr/>
          </p:nvSpPr>
          <p:spPr>
            <a:xfrm>
              <a:off x="7927169" y="1892134"/>
              <a:ext cx="1171139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数据库</a:t>
              </a:r>
              <a:endParaRPr lang="en-US" altLang="zh-CN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开发</a:t>
              </a:r>
              <a:endParaRPr lang="en-US" altLang="zh-CN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组合">
            <a:extLst>
              <a:ext uri="{FF2B5EF4-FFF2-40B4-BE49-F238E27FC236}">
                <a16:creationId xmlns:a16="http://schemas.microsoft.com/office/drawing/2014/main" id="{577C875C-1EDB-5BF4-58F6-A36FD53482D8}"/>
              </a:ext>
            </a:extLst>
          </p:cNvPr>
          <p:cNvGrpSpPr/>
          <p:nvPr/>
        </p:nvGrpSpPr>
        <p:grpSpPr>
          <a:xfrm>
            <a:off x="1361787" y="2738537"/>
            <a:ext cx="1296000" cy="1296000"/>
            <a:chOff x="7864738" y="1525666"/>
            <a:chExt cx="1296000" cy="1296000"/>
          </a:xfrm>
        </p:grpSpPr>
        <p:sp>
          <p:nvSpPr>
            <p:cNvPr id="17" name="椭圆">
              <a:extLst>
                <a:ext uri="{FF2B5EF4-FFF2-40B4-BE49-F238E27FC236}">
                  <a16:creationId xmlns:a16="http://schemas.microsoft.com/office/drawing/2014/main" id="{C9D90B2A-8EC7-5372-6503-4A796491D8FE}"/>
                </a:ext>
              </a:extLst>
            </p:cNvPr>
            <p:cNvSpPr/>
            <p:nvPr/>
          </p:nvSpPr>
          <p:spPr>
            <a:xfrm>
              <a:off x="7864738" y="1525666"/>
              <a:ext cx="1296000" cy="1296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/>
                <a:t> </a:t>
              </a:r>
              <a:endParaRPr lang="zh-CN" altLang="en-US"/>
            </a:p>
          </p:txBody>
        </p:sp>
        <p:sp>
          <p:nvSpPr>
            <p:cNvPr id="18" name="文本框">
              <a:extLst>
                <a:ext uri="{FF2B5EF4-FFF2-40B4-BE49-F238E27FC236}">
                  <a16:creationId xmlns:a16="http://schemas.microsoft.com/office/drawing/2014/main" id="{E828C2DF-615D-B3F8-A848-896D20C7A112}"/>
                </a:ext>
              </a:extLst>
            </p:cNvPr>
            <p:cNvSpPr txBox="1"/>
            <p:nvPr/>
          </p:nvSpPr>
          <p:spPr>
            <a:xfrm>
              <a:off x="7927169" y="1989000"/>
              <a:ext cx="117113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底层驱动</a:t>
              </a:r>
            </a:p>
          </p:txBody>
        </p:sp>
      </p:grpSp>
      <p:grpSp>
        <p:nvGrpSpPr>
          <p:cNvPr id="19" name="组合">
            <a:extLst>
              <a:ext uri="{FF2B5EF4-FFF2-40B4-BE49-F238E27FC236}">
                <a16:creationId xmlns:a16="http://schemas.microsoft.com/office/drawing/2014/main" id="{BADB4D75-AE0C-C44B-1D51-29EE8A6C7969}"/>
              </a:ext>
            </a:extLst>
          </p:cNvPr>
          <p:cNvGrpSpPr/>
          <p:nvPr/>
        </p:nvGrpSpPr>
        <p:grpSpPr>
          <a:xfrm>
            <a:off x="8991480" y="1717501"/>
            <a:ext cx="1296000" cy="1296000"/>
            <a:chOff x="7864738" y="1525666"/>
            <a:chExt cx="1296000" cy="1296000"/>
          </a:xfrm>
        </p:grpSpPr>
        <p:sp>
          <p:nvSpPr>
            <p:cNvPr id="20" name="椭圆">
              <a:extLst>
                <a:ext uri="{FF2B5EF4-FFF2-40B4-BE49-F238E27FC236}">
                  <a16:creationId xmlns:a16="http://schemas.microsoft.com/office/drawing/2014/main" id="{747479DA-889B-B376-A2F6-9E2F835BDBA6}"/>
                </a:ext>
              </a:extLst>
            </p:cNvPr>
            <p:cNvSpPr/>
            <p:nvPr/>
          </p:nvSpPr>
          <p:spPr>
            <a:xfrm>
              <a:off x="7864738" y="1525666"/>
              <a:ext cx="1296000" cy="1296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/>
                <a:t> </a:t>
              </a:r>
              <a:endParaRPr lang="zh-CN" altLang="en-US"/>
            </a:p>
          </p:txBody>
        </p:sp>
        <p:sp>
          <p:nvSpPr>
            <p:cNvPr id="21" name="文本框">
              <a:extLst>
                <a:ext uri="{FF2B5EF4-FFF2-40B4-BE49-F238E27FC236}">
                  <a16:creationId xmlns:a16="http://schemas.microsoft.com/office/drawing/2014/main" id="{7B63831D-B85F-0795-7106-A066ACDC7877}"/>
                </a:ext>
              </a:extLst>
            </p:cNvPr>
            <p:cNvSpPr txBox="1"/>
            <p:nvPr/>
          </p:nvSpPr>
          <p:spPr>
            <a:xfrm>
              <a:off x="7927169" y="1989000"/>
              <a:ext cx="117113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图像处理</a:t>
              </a:r>
            </a:p>
          </p:txBody>
        </p:sp>
      </p:grpSp>
      <p:grpSp>
        <p:nvGrpSpPr>
          <p:cNvPr id="22" name="组合">
            <a:extLst>
              <a:ext uri="{FF2B5EF4-FFF2-40B4-BE49-F238E27FC236}">
                <a16:creationId xmlns:a16="http://schemas.microsoft.com/office/drawing/2014/main" id="{3435C272-8A85-CB0B-5B94-5732D8350FE1}"/>
              </a:ext>
            </a:extLst>
          </p:cNvPr>
          <p:cNvGrpSpPr/>
          <p:nvPr/>
        </p:nvGrpSpPr>
        <p:grpSpPr>
          <a:xfrm>
            <a:off x="6701984" y="728663"/>
            <a:ext cx="1171139" cy="1152000"/>
            <a:chOff x="7855168" y="1525666"/>
            <a:chExt cx="1171139" cy="1152000"/>
          </a:xfrm>
        </p:grpSpPr>
        <p:sp>
          <p:nvSpPr>
            <p:cNvPr id="23" name="椭圆">
              <a:extLst>
                <a:ext uri="{FF2B5EF4-FFF2-40B4-BE49-F238E27FC236}">
                  <a16:creationId xmlns:a16="http://schemas.microsoft.com/office/drawing/2014/main" id="{F61FE397-9918-0C18-709F-E1F249326253}"/>
                </a:ext>
              </a:extLst>
            </p:cNvPr>
            <p:cNvSpPr/>
            <p:nvPr/>
          </p:nvSpPr>
          <p:spPr>
            <a:xfrm>
              <a:off x="7864738" y="1525666"/>
              <a:ext cx="1152000" cy="115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/>
                <a:t> </a:t>
              </a:r>
              <a:endParaRPr lang="zh-CN" altLang="en-US"/>
            </a:p>
          </p:txBody>
        </p:sp>
        <p:sp>
          <p:nvSpPr>
            <p:cNvPr id="24" name="文本框">
              <a:extLst>
                <a:ext uri="{FF2B5EF4-FFF2-40B4-BE49-F238E27FC236}">
                  <a16:creationId xmlns:a16="http://schemas.microsoft.com/office/drawing/2014/main" id="{24E8B65D-B01B-487B-DB56-468A1F18DE8D}"/>
                </a:ext>
              </a:extLst>
            </p:cNvPr>
            <p:cNvSpPr txBox="1"/>
            <p:nvPr/>
          </p:nvSpPr>
          <p:spPr>
            <a:xfrm>
              <a:off x="7855168" y="1917000"/>
              <a:ext cx="117113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声音效果</a:t>
              </a:r>
            </a:p>
          </p:txBody>
        </p:sp>
      </p:grpSp>
      <p:grpSp>
        <p:nvGrpSpPr>
          <p:cNvPr id="25" name="组合">
            <a:extLst>
              <a:ext uri="{FF2B5EF4-FFF2-40B4-BE49-F238E27FC236}">
                <a16:creationId xmlns:a16="http://schemas.microsoft.com/office/drawing/2014/main" id="{911A7E7A-8385-DA0F-DB33-370D6C4283D4}"/>
              </a:ext>
            </a:extLst>
          </p:cNvPr>
          <p:cNvGrpSpPr/>
          <p:nvPr/>
        </p:nvGrpSpPr>
        <p:grpSpPr>
          <a:xfrm>
            <a:off x="10325536" y="3386537"/>
            <a:ext cx="1171139" cy="1152000"/>
            <a:chOff x="7855168" y="1525666"/>
            <a:chExt cx="1171139" cy="1152000"/>
          </a:xfrm>
        </p:grpSpPr>
        <p:sp>
          <p:nvSpPr>
            <p:cNvPr id="26" name="椭圆">
              <a:extLst>
                <a:ext uri="{FF2B5EF4-FFF2-40B4-BE49-F238E27FC236}">
                  <a16:creationId xmlns:a16="http://schemas.microsoft.com/office/drawing/2014/main" id="{2A48CE3D-1B18-FEE0-6E11-286C001281AE}"/>
                </a:ext>
              </a:extLst>
            </p:cNvPr>
            <p:cNvSpPr/>
            <p:nvPr/>
          </p:nvSpPr>
          <p:spPr>
            <a:xfrm>
              <a:off x="7864738" y="1525666"/>
              <a:ext cx="1152000" cy="115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/>
                <a:t> </a:t>
              </a:r>
              <a:endParaRPr lang="zh-CN" altLang="en-US"/>
            </a:p>
          </p:txBody>
        </p:sp>
        <p:sp>
          <p:nvSpPr>
            <p:cNvPr id="27" name="文本框">
              <a:extLst>
                <a:ext uri="{FF2B5EF4-FFF2-40B4-BE49-F238E27FC236}">
                  <a16:creationId xmlns:a16="http://schemas.microsoft.com/office/drawing/2014/main" id="{BC8BCD16-9A8B-3C3C-249C-C35095BB728D}"/>
                </a:ext>
              </a:extLst>
            </p:cNvPr>
            <p:cNvSpPr txBox="1"/>
            <p:nvPr/>
          </p:nvSpPr>
          <p:spPr>
            <a:xfrm>
              <a:off x="7855168" y="1917000"/>
              <a:ext cx="117113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</a:rPr>
                <a:t>游戏开发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0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8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9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10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accel="20000" decel="8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8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19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20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accel="20000" decel="80000" fill="hold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24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25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26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accel="20000" decel="80000" fill="hold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30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31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32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accel="20000" decel="80000" fill="hold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36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37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38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accel="20000" decel="80000" fill="hold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42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43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44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accel="20000" decel="8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48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49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50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accel="20000" decel="8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58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54" dur="197" accel="50000" fill="hold">
                                          <p:stCondLst>
                                            <p:cond delay="1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95000" y="95000"/>
                                    </p:animScale>
                                    <p:animScale>
                                      <p:cBhvr>
                                        <p:cTn id="55" dur="395" decel="100000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95000" y="95000"/>
                                      <p:to x="100000" y="100000"/>
                                    </p:animScale>
                                    <p:animEffect transition="in" filter="fade">
                                      <p:cBhvr>
                                        <p:cTn id="56" dur="79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>
            <a:extLst>
              <a:ext uri="{FF2B5EF4-FFF2-40B4-BE49-F238E27FC236}">
                <a16:creationId xmlns:a16="http://schemas.microsoft.com/office/drawing/2014/main" id="{E1A02BEF-7A87-A154-D202-566AD69D7B60}"/>
              </a:ext>
            </a:extLst>
          </p:cNvPr>
          <p:cNvSpPr/>
          <p:nvPr/>
        </p:nvSpPr>
        <p:spPr>
          <a:xfrm>
            <a:off x="6215745" y="3581738"/>
            <a:ext cx="4428000" cy="25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2CF3824F-B9E7-47EF-B3D6-342DB9F955C1}"/>
              </a:ext>
            </a:extLst>
          </p:cNvPr>
          <p:cNvSpPr txBox="1"/>
          <p:nvPr/>
        </p:nvSpPr>
        <p:spPr>
          <a:xfrm>
            <a:off x="6389914" y="3995241"/>
            <a:ext cx="3672000" cy="1400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&gt;</a:t>
            </a:r>
            <a:r>
              <a:rPr lang="zh-CN" altLang="en-US" b="1">
                <a:solidFill>
                  <a:schemeClr val="bg1"/>
                </a:solidFill>
              </a:rPr>
              <a:t>强大而灵活：</a:t>
            </a:r>
            <a:endParaRPr lang="en-US" altLang="zh-CN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1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chemeClr val="bg1"/>
                </a:solidFill>
              </a:rPr>
              <a:t>其他语言的许多编译器和解释器都是用</a:t>
            </a:r>
            <a:r>
              <a:rPr lang="en-US" altLang="zh-CN" sz="1800">
                <a:solidFill>
                  <a:schemeClr val="bg1"/>
                </a:solidFill>
              </a:rPr>
              <a:t>C</a:t>
            </a:r>
            <a:r>
              <a:rPr lang="zh-CN" altLang="en-US" sz="1800">
                <a:solidFill>
                  <a:schemeClr val="bg1"/>
                </a:solidFill>
              </a:rPr>
              <a:t>语言编写的。</a:t>
            </a:r>
            <a:endParaRPr lang="en-US" altLang="zh-CN" sz="1800">
              <a:solidFill>
                <a:schemeClr val="bg1"/>
              </a:solidFill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id="{CF407271-CFCA-36FD-7F75-582AB4A04F55}"/>
              </a:ext>
            </a:extLst>
          </p:cNvPr>
          <p:cNvSpPr/>
          <p:nvPr/>
        </p:nvSpPr>
        <p:spPr>
          <a:xfrm>
            <a:off x="3035298" y="3581738"/>
            <a:ext cx="2952000" cy="25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D424D990-5167-BBEC-726F-7CB037400D7A}"/>
              </a:ext>
            </a:extLst>
          </p:cNvPr>
          <p:cNvSpPr txBox="1"/>
          <p:nvPr/>
        </p:nvSpPr>
        <p:spPr>
          <a:xfrm>
            <a:off x="3341914" y="3995241"/>
            <a:ext cx="2412000" cy="1732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&gt;</a:t>
            </a:r>
            <a:r>
              <a:rPr lang="zh-CN" altLang="en-US" b="1">
                <a:solidFill>
                  <a:schemeClr val="bg1"/>
                </a:solidFill>
              </a:rPr>
              <a:t>面向程序员：</a:t>
            </a:r>
            <a:endParaRPr lang="en-US" altLang="zh-CN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800">
                <a:solidFill>
                  <a:schemeClr val="bg1"/>
                </a:solidFill>
              </a:rPr>
              <a:t>C</a:t>
            </a:r>
            <a:r>
              <a:rPr lang="zh-CN" altLang="en-US" sz="1800">
                <a:solidFill>
                  <a:schemeClr val="bg1"/>
                </a:solidFill>
              </a:rPr>
              <a:t>语言可以访问硬件，操控内存中的位，</a:t>
            </a:r>
            <a:endParaRPr lang="en-US" altLang="zh-CN" sz="1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chemeClr val="bg1"/>
                </a:solidFill>
              </a:rPr>
              <a:t>语法相对严谨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ADC3CCDE-97F2-6101-1357-0C59931E2FA5}"/>
              </a:ext>
            </a:extLst>
          </p:cNvPr>
          <p:cNvSpPr/>
          <p:nvPr/>
        </p:nvSpPr>
        <p:spPr>
          <a:xfrm>
            <a:off x="6215745" y="728664"/>
            <a:ext cx="4428000" cy="25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60282602-39A7-83D4-5BB5-0A51F5A01181}"/>
              </a:ext>
            </a:extLst>
          </p:cNvPr>
          <p:cNvSpPr txBox="1"/>
          <p:nvPr/>
        </p:nvSpPr>
        <p:spPr>
          <a:xfrm>
            <a:off x="6389914" y="1262743"/>
            <a:ext cx="3672000" cy="1400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&gt;</a:t>
            </a:r>
            <a:r>
              <a:rPr lang="zh-CN" altLang="en-US" b="1">
                <a:solidFill>
                  <a:schemeClr val="bg1"/>
                </a:solidFill>
              </a:rPr>
              <a:t>可移植性：</a:t>
            </a:r>
            <a:endParaRPr lang="en-US" altLang="zh-CN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chemeClr val="bg1"/>
                </a:solidFill>
              </a:rPr>
              <a:t>许多计算机体系结构都可以使用</a:t>
            </a:r>
            <a:r>
              <a:rPr lang="en-US" altLang="zh-CN" sz="1800">
                <a:solidFill>
                  <a:schemeClr val="bg1"/>
                </a:solidFill>
              </a:rPr>
              <a:t>C</a:t>
            </a:r>
            <a:r>
              <a:rPr lang="zh-CN" altLang="en-US" sz="1800">
                <a:solidFill>
                  <a:schemeClr val="bg1"/>
                </a:solidFill>
              </a:rPr>
              <a:t>编译器。</a:t>
            </a:r>
            <a:endParaRPr lang="en-US" altLang="zh-CN" sz="1800">
              <a:solidFill>
                <a:schemeClr val="bg1"/>
              </a:solidFill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AB9ADB52-0736-62CF-E93F-083A544E0DA9}"/>
              </a:ext>
            </a:extLst>
          </p:cNvPr>
          <p:cNvSpPr/>
          <p:nvPr/>
        </p:nvSpPr>
        <p:spPr>
          <a:xfrm>
            <a:off x="3035298" y="728664"/>
            <a:ext cx="2952000" cy="25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B398EF60-15E4-57A9-ECD0-9B5128239F9F}"/>
              </a:ext>
            </a:extLst>
          </p:cNvPr>
          <p:cNvSpPr txBox="1"/>
          <p:nvPr/>
        </p:nvSpPr>
        <p:spPr>
          <a:xfrm>
            <a:off x="3341914" y="1262743"/>
            <a:ext cx="2412000" cy="1400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&gt;</a:t>
            </a:r>
            <a:r>
              <a:rPr lang="zh-CN" altLang="en-US" b="1">
                <a:solidFill>
                  <a:schemeClr val="bg1"/>
                </a:solidFill>
              </a:rPr>
              <a:t>高效性</a:t>
            </a:r>
            <a:r>
              <a:rPr lang="zh-CN" altLang="en-US">
                <a:solidFill>
                  <a:schemeClr val="bg1"/>
                </a:solidFill>
              </a:rPr>
              <a:t>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800">
                <a:solidFill>
                  <a:schemeClr val="bg1"/>
                </a:solidFill>
              </a:rPr>
              <a:t>C</a:t>
            </a:r>
            <a:r>
              <a:rPr lang="zh-CN" altLang="en-US" sz="1800">
                <a:solidFill>
                  <a:schemeClr val="bg1"/>
                </a:solidFill>
              </a:rPr>
              <a:t>语言具有像汇编语言那样的微调控制能力。</a:t>
            </a:r>
            <a:endParaRPr lang="en-US" altLang="zh-CN" sz="1800">
              <a:solidFill>
                <a:schemeClr val="bg1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7E75012-A958-EECD-5B5E-FC56B6D50FFC}"/>
              </a:ext>
            </a:extLst>
          </p:cNvPr>
          <p:cNvGrpSpPr/>
          <p:nvPr/>
        </p:nvGrpSpPr>
        <p:grpSpPr>
          <a:xfrm>
            <a:off x="1328196" y="555648"/>
            <a:ext cx="923330" cy="4939461"/>
            <a:chOff x="2024884" y="982368"/>
            <a:chExt cx="923330" cy="493946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C77A05C-CBAE-86B1-A76F-0CBF3DC84EFE}"/>
                </a:ext>
              </a:extLst>
            </p:cNvPr>
            <p:cNvSpPr txBox="1"/>
            <p:nvPr/>
          </p:nvSpPr>
          <p:spPr>
            <a:xfrm>
              <a:off x="2024884" y="1769334"/>
              <a:ext cx="923330" cy="4152495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zh-CN" altLang="en-US" sz="4800" spc="300">
                  <a:solidFill>
                    <a:schemeClr val="accent5"/>
                  </a:solidFill>
                  <a:latin typeface="+mj-ea"/>
                  <a:ea typeface="+mj-ea"/>
                </a:rPr>
                <a:t>语言四大特性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2A53918-3DCA-C31B-8D4A-915F206FA51B}"/>
                </a:ext>
              </a:extLst>
            </p:cNvPr>
            <p:cNvSpPr txBox="1"/>
            <p:nvPr/>
          </p:nvSpPr>
          <p:spPr>
            <a:xfrm>
              <a:off x="2167954" y="982368"/>
              <a:ext cx="714036" cy="9233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5400">
                  <a:solidFill>
                    <a:schemeClr val="accent5"/>
                  </a:solidFill>
                  <a:latin typeface="+mj-ea"/>
                  <a:ea typeface="+mj-ea"/>
                </a:rPr>
                <a:t>C</a:t>
              </a:r>
              <a:endParaRPr lang="zh-CN" altLang="en-US" sz="540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420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深色扁平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EB5"/>
      </a:accent1>
      <a:accent2>
        <a:srgbClr val="0078D4"/>
      </a:accent2>
      <a:accent3>
        <a:srgbClr val="28A8EA"/>
      </a:accent3>
      <a:accent4>
        <a:srgbClr val="00B294"/>
      </a:accent4>
      <a:accent5>
        <a:srgbClr val="57CC34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Bold"/>
        <a:ea typeface="思源黑体 CN Bold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PL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3A00"/>
      </a:accent1>
      <a:accent2>
        <a:srgbClr val="404040"/>
      </a:accent2>
      <a:accent3>
        <a:srgbClr val="EF5B34"/>
      </a:accent3>
      <a:accent4>
        <a:srgbClr val="283B8F"/>
      </a:accent4>
      <a:accent5>
        <a:srgbClr val="1A9248"/>
      </a:accent5>
      <a:accent6>
        <a:srgbClr val="FBB04C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2172</Words>
  <Application>Microsoft Office PowerPoint</Application>
  <PresentationFormat>宽屏</PresentationFormat>
  <Paragraphs>477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Microsoft YaHei Light</vt:lpstr>
      <vt:lpstr>Microsoft YaHei</vt:lpstr>
      <vt:lpstr>思源黑体 CN Bold</vt:lpstr>
      <vt:lpstr>Arial</vt:lpstr>
      <vt:lpstr>等线</vt:lpstr>
      <vt:lpstr>1_Office 主题​​</vt:lpstr>
      <vt:lpstr>Office 主题​​</vt:lpstr>
      <vt:lpstr>PowerPoint 演示文稿</vt:lpstr>
      <vt:lpstr>C语言的特点</vt:lpstr>
      <vt:lpstr>历史及发展</vt:lpstr>
      <vt:lpstr>PowerPoint 演示文稿</vt:lpstr>
      <vt:lpstr>PowerPoint 演示文稿</vt:lpstr>
      <vt:lpstr>C语言的特点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第一个程序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总结及作业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阿麦的夏天</dc:creator>
  <cp:lastModifiedBy>阿麦的夏天</cp:lastModifiedBy>
  <cp:revision>32</cp:revision>
  <dcterms:created xsi:type="dcterms:W3CDTF">2022-06-25T01:27:32Z</dcterms:created>
  <dcterms:modified xsi:type="dcterms:W3CDTF">2022-08-05T13:27:15Z</dcterms:modified>
</cp:coreProperties>
</file>