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1356" r:id="rId2"/>
    <p:sldId id="1381" r:id="rId3"/>
    <p:sldId id="1382" r:id="rId4"/>
    <p:sldId id="1387" r:id="rId5"/>
    <p:sldId id="1388" r:id="rId6"/>
    <p:sldId id="1389" r:id="rId7"/>
    <p:sldId id="1390" r:id="rId8"/>
    <p:sldId id="1391" r:id="rId9"/>
    <p:sldId id="1392" r:id="rId10"/>
    <p:sldId id="1383" r:id="rId11"/>
    <p:sldId id="1395" r:id="rId12"/>
    <p:sldId id="1393" r:id="rId13"/>
    <p:sldId id="1410" r:id="rId14"/>
    <p:sldId id="1396" r:id="rId15"/>
    <p:sldId id="1408" r:id="rId16"/>
    <p:sldId id="1409" r:id="rId17"/>
    <p:sldId id="1384" r:id="rId18"/>
    <p:sldId id="1397" r:id="rId19"/>
    <p:sldId id="1398" r:id="rId20"/>
    <p:sldId id="1399" r:id="rId21"/>
    <p:sldId id="1400" r:id="rId22"/>
    <p:sldId id="1401" r:id="rId23"/>
    <p:sldId id="1402" r:id="rId24"/>
    <p:sldId id="1385" r:id="rId25"/>
    <p:sldId id="1403" r:id="rId26"/>
    <p:sldId id="1404" r:id="rId27"/>
    <p:sldId id="1405" r:id="rId28"/>
    <p:sldId id="1406" r:id="rId29"/>
    <p:sldId id="1407" r:id="rId30"/>
    <p:sldId id="1386" r:id="rId31"/>
    <p:sldId id="1411" r:id="rId32"/>
  </p:sldIdLst>
  <p:sldSz cx="12192000" cy="6858000"/>
  <p:notesSz cx="6858000" cy="9144000"/>
  <p:embeddedFontLst>
    <p:embeddedFont>
      <p:font typeface="Microsoft YaHei Light" panose="020B0502040204020203" pitchFamily="34" charset="-122"/>
      <p:regular r:id="rId34"/>
    </p:embeddedFont>
    <p:embeddedFont>
      <p:font typeface="思源黑体 CN Heavy" panose="020B0A00000000000000" pitchFamily="34" charset="-122"/>
      <p:bold r:id="rId35"/>
    </p:embeddedFont>
    <p:embeddedFont>
      <p:font typeface="思源黑体 CN Medium" panose="020B0600000000000000" pitchFamily="34" charset="-122"/>
      <p:regular r:id="rId36"/>
    </p:embeddedFont>
    <p:embeddedFont>
      <p:font typeface="微软雅黑" panose="020B0503020204020204" pitchFamily="34" charset="-122"/>
      <p:regular r:id="rId37"/>
      <p:bold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内容页" id="{44EB608E-3BA0-4969-B93C-9796EDC2CD3D}">
          <p14:sldIdLst>
            <p14:sldId id="1356"/>
            <p14:sldId id="1381"/>
            <p14:sldId id="1382"/>
            <p14:sldId id="1387"/>
            <p14:sldId id="1388"/>
            <p14:sldId id="1389"/>
            <p14:sldId id="1390"/>
            <p14:sldId id="1391"/>
            <p14:sldId id="1392"/>
            <p14:sldId id="1383"/>
            <p14:sldId id="1395"/>
            <p14:sldId id="1393"/>
            <p14:sldId id="1410"/>
            <p14:sldId id="1396"/>
            <p14:sldId id="1408"/>
            <p14:sldId id="1409"/>
            <p14:sldId id="1384"/>
            <p14:sldId id="1397"/>
            <p14:sldId id="1398"/>
            <p14:sldId id="1399"/>
            <p14:sldId id="1400"/>
            <p14:sldId id="1401"/>
            <p14:sldId id="1402"/>
            <p14:sldId id="1385"/>
            <p14:sldId id="1403"/>
            <p14:sldId id="1404"/>
            <p14:sldId id="1405"/>
            <p14:sldId id="1406"/>
            <p14:sldId id="1407"/>
            <p14:sldId id="1386"/>
          </p14:sldIdLst>
        </p14:section>
        <p14:section name="标注页" id="{593D6EF1-FB0E-4F4A-865A-755E09A7B021}">
          <p14:sldIdLst>
            <p14:sldId id="1411"/>
          </p14:sldIdLst>
        </p14:section>
      </p14:sectionLst>
    </p:ext>
    <p:ext uri="{EFAFB233-063F-42B5-8137-9DF3F51BA10A}">
      <p15:sldGuideLst xmlns:p15="http://schemas.microsoft.com/office/powerpoint/2012/main">
        <p15:guide id="1" pos="892" userDrawn="1">
          <p15:clr>
            <a:srgbClr val="A4A3A4"/>
          </p15:clr>
        </p15:guide>
        <p15:guide id="5" pos="7219" userDrawn="1">
          <p15:clr>
            <a:srgbClr val="A4A3A4"/>
          </p15:clr>
        </p15:guide>
        <p15:guide id="8" orient="horz" pos="3997" userDrawn="1">
          <p15:clr>
            <a:srgbClr val="A4A3A4"/>
          </p15:clr>
        </p15:guide>
        <p15:guide id="15" orient="horz" pos="2205" userDrawn="1">
          <p15:clr>
            <a:srgbClr val="A4A3A4"/>
          </p15:clr>
        </p15:guide>
        <p15:guide id="16" pos="438" userDrawn="1">
          <p15:clr>
            <a:srgbClr val="A4A3A4"/>
          </p15:clr>
        </p15:guide>
        <p15:guide id="17" orient="horz" pos="346" userDrawn="1">
          <p15:clr>
            <a:srgbClr val="A4A3A4"/>
          </p15:clr>
        </p15:guide>
        <p15:guide id="18" pos="6766" userDrawn="1">
          <p15:clr>
            <a:srgbClr val="A4A3A4"/>
          </p15:clr>
        </p15:guide>
        <p15:guide id="19"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FEBF2E"/>
    <a:srgbClr val="FFF0CE"/>
    <a:srgbClr val="191A1A"/>
    <a:srgbClr val="F2F2F2"/>
    <a:srgbClr val="232B38"/>
    <a:srgbClr val="F1BD0A"/>
    <a:srgbClr val="7F7F7F"/>
    <a:srgbClr val="FFCA00"/>
    <a:srgbClr val="4B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4" autoAdjust="0"/>
    <p:restoredTop sz="93243" autoAdjust="0"/>
  </p:normalViewPr>
  <p:slideViewPr>
    <p:cSldViewPr snapToGrid="0">
      <p:cViewPr varScale="1">
        <p:scale>
          <a:sx n="69" d="100"/>
          <a:sy n="69" d="100"/>
        </p:scale>
        <p:origin x="870" y="90"/>
      </p:cViewPr>
      <p:guideLst>
        <p:guide pos="892"/>
        <p:guide pos="7219"/>
        <p:guide orient="horz" pos="3997"/>
        <p:guide orient="horz" pos="2205"/>
        <p:guide pos="438"/>
        <p:guide orient="horz" pos="346"/>
        <p:guide pos="6766"/>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3</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0-6FA3-40EE-8DEE-F03AF64A0005}"/>
            </c:ext>
          </c:extLst>
        </c:ser>
        <c:dLbls>
          <c:showLegendKey val="0"/>
          <c:showVal val="0"/>
          <c:showCatName val="0"/>
          <c:showSerName val="0"/>
          <c:showPercent val="0"/>
          <c:showBubbleSize val="0"/>
        </c:dLbls>
        <c:gapWidth val="114"/>
        <c:overlap val="45"/>
        <c:axId val="926937248"/>
        <c:axId val="926937904"/>
      </c:barChart>
      <c:catAx>
        <c:axId val="926937248"/>
        <c:scaling>
          <c:orientation val="minMax"/>
        </c:scaling>
        <c:delete val="1"/>
        <c:axPos val="b"/>
        <c:numFmt formatCode="General" sourceLinked="1"/>
        <c:majorTickMark val="none"/>
        <c:minorTickMark val="none"/>
        <c:tickLblPos val="nextTo"/>
        <c:crossAx val="926937904"/>
        <c:crosses val="autoZero"/>
        <c:auto val="1"/>
        <c:lblAlgn val="ctr"/>
        <c:lblOffset val="100"/>
        <c:noMultiLvlLbl val="0"/>
      </c:catAx>
      <c:valAx>
        <c:axId val="926937904"/>
        <c:scaling>
          <c:orientation val="minMax"/>
          <c:max val="5"/>
        </c:scaling>
        <c:delete val="1"/>
        <c:axPos val="l"/>
        <c:majorGridlines>
          <c:spPr>
            <a:ln w="9525" cap="flat" cmpd="sng" algn="ctr">
              <a:solidFill>
                <a:schemeClr val="tx1">
                  <a:lumMod val="15000"/>
                  <a:lumOff val="85000"/>
                  <a:alpha val="60000"/>
                </a:schemeClr>
              </a:solidFill>
              <a:prstDash val="dash"/>
              <a:round/>
            </a:ln>
            <a:effectLst/>
          </c:spPr>
        </c:majorGridlines>
        <c:numFmt formatCode="General" sourceLinked="1"/>
        <c:majorTickMark val="none"/>
        <c:minorTickMark val="none"/>
        <c:tickLblPos val="nextTo"/>
        <c:crossAx val="926937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2</c:v>
                </c:pt>
                <c:pt idx="1">
                  <c:v>3</c:v>
                </c:pt>
                <c:pt idx="2">
                  <c:v>4</c:v>
                </c:pt>
              </c:numCache>
            </c:numRef>
          </c:val>
          <c:extLst>
            <c:ext xmlns:c16="http://schemas.microsoft.com/office/drawing/2014/chart" uri="{C3380CC4-5D6E-409C-BE32-E72D297353CC}">
              <c16:uniqueId val="{00000000-C160-4089-B326-A855EF4F2BDE}"/>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4</c:v>
                </c:pt>
                <c:pt idx="1">
                  <c:v>3</c:v>
                </c:pt>
                <c:pt idx="2">
                  <c:v>2</c:v>
                </c:pt>
              </c:numCache>
            </c:numRef>
          </c:val>
          <c:extLst>
            <c:ext xmlns:c16="http://schemas.microsoft.com/office/drawing/2014/chart" uri="{C3380CC4-5D6E-409C-BE32-E72D297353CC}">
              <c16:uniqueId val="{00000001-C160-4089-B326-A855EF4F2BDE}"/>
            </c:ext>
          </c:extLst>
        </c:ser>
        <c:dLbls>
          <c:showLegendKey val="0"/>
          <c:showVal val="0"/>
          <c:showCatName val="0"/>
          <c:showSerName val="0"/>
          <c:showPercent val="0"/>
          <c:showBubbleSize val="0"/>
        </c:dLbls>
        <c:gapWidth val="150"/>
        <c:overlap val="100"/>
        <c:axId val="564337040"/>
        <c:axId val="564335400"/>
      </c:barChart>
      <c:catAx>
        <c:axId val="564337040"/>
        <c:scaling>
          <c:orientation val="minMax"/>
        </c:scaling>
        <c:delete val="1"/>
        <c:axPos val="b"/>
        <c:numFmt formatCode="General" sourceLinked="1"/>
        <c:majorTickMark val="none"/>
        <c:minorTickMark val="none"/>
        <c:tickLblPos val="nextTo"/>
        <c:crossAx val="564335400"/>
        <c:crosses val="autoZero"/>
        <c:auto val="1"/>
        <c:lblAlgn val="ctr"/>
        <c:lblOffset val="100"/>
        <c:noMultiLvlLbl val="0"/>
      </c:catAx>
      <c:valAx>
        <c:axId val="564335400"/>
        <c:scaling>
          <c:orientation val="minMax"/>
        </c:scaling>
        <c:delete val="1"/>
        <c:axPos val="l"/>
        <c:majorGridlines>
          <c:spPr>
            <a:ln w="9525" cap="flat" cmpd="sng" algn="ctr">
              <a:solidFill>
                <a:schemeClr val="accent1">
                  <a:shade val="50000"/>
                  <a:alpha val="60000"/>
                </a:schemeClr>
              </a:solidFill>
              <a:prstDash val="dash"/>
              <a:round/>
            </a:ln>
            <a:effectLst/>
          </c:spPr>
        </c:majorGridlines>
        <c:numFmt formatCode="0%" sourceLinked="1"/>
        <c:majorTickMark val="none"/>
        <c:minorTickMark val="none"/>
        <c:tickLblPos val="nextTo"/>
        <c:crossAx val="56433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867C-484B-931B-2E5B1B02F1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7C-484B-931B-2E5B1B02F1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7C-484B-931B-2E5B1B02F18B}"/>
              </c:ext>
            </c:extLst>
          </c:dPt>
          <c:cat>
            <c:strRef>
              <c:f>Sheet1!$A$2:$A$4</c:f>
              <c:strCache>
                <c:ptCount val="3"/>
                <c:pt idx="0">
                  <c:v>积极情绪</c:v>
                </c:pt>
                <c:pt idx="1">
                  <c:v>消极情绪</c:v>
                </c:pt>
                <c:pt idx="2">
                  <c:v>重复刺激</c:v>
                </c:pt>
              </c:strCache>
            </c:strRef>
          </c:cat>
          <c:val>
            <c:numRef>
              <c:f>Sheet1!$B$2:$B$4</c:f>
              <c:numCache>
                <c:formatCode>General</c:formatCode>
                <c:ptCount val="3"/>
                <c:pt idx="0">
                  <c:v>60</c:v>
                </c:pt>
                <c:pt idx="1">
                  <c:v>40</c:v>
                </c:pt>
                <c:pt idx="2">
                  <c:v>20</c:v>
                </c:pt>
              </c:numCache>
            </c:numRef>
          </c:val>
          <c:extLst>
            <c:ext xmlns:c16="http://schemas.microsoft.com/office/drawing/2014/chart" uri="{C3380CC4-5D6E-409C-BE32-E72D297353CC}">
              <c16:uniqueId val="{00000000-F80E-40B2-BD3E-56348F3A6935}"/>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Medium" panose="020B0600000000000000" pitchFamily="34" charset="-122"/>
                <a:ea typeface="思源黑体 CN Medium" panose="020B0600000000000000" pitchFamily="34" charset="-122"/>
              </a:defRPr>
            </a:lvl1pPr>
          </a:lstStyle>
          <a:p>
            <a:fld id="{883E70A7-50AA-4365-B83E-64A4DC38135E}" type="datetimeFigureOut">
              <a:rPr lang="zh-CN" altLang="en-US" smtClean="0"/>
              <a:pPr/>
              <a:t>2022/7/12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Medium" panose="020B0600000000000000" pitchFamily="34" charset="-122"/>
                <a:ea typeface="思源黑体 CN Medium" panose="020B0600000000000000" pitchFamily="34" charset="-122"/>
              </a:defRPr>
            </a:lvl1pPr>
          </a:lstStyle>
          <a:p>
            <a:fld id="{3C0324EC-A717-42F7-A4F3-5CC188E95C83}" type="slidenum">
              <a:rPr lang="zh-CN" altLang="en-US" smtClean="0"/>
              <a:pPr/>
              <a:t>‹#›</a:t>
            </a:fld>
            <a:endParaRPr lang="zh-CN" altLang="en-US" dirty="0"/>
          </a:p>
        </p:txBody>
      </p:sp>
    </p:spTree>
    <p:extLst>
      <p:ext uri="{BB962C8B-B14F-4D97-AF65-F5344CB8AC3E}">
        <p14:creationId xmlns:p14="http://schemas.microsoft.com/office/powerpoint/2010/main" val="303137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1pPr>
    <a:lvl2pPr marL="4572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2pPr>
    <a:lvl3pPr marL="9144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3pPr>
    <a:lvl4pPr marL="13716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4pPr>
    <a:lvl5pPr marL="18288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06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F1EC3E82-1494-6473-F15B-6D11E84361BF}"/>
              </a:ext>
            </a:extLst>
          </p:cNvPr>
          <p:cNvSpPr/>
          <p:nvPr userDrawn="1"/>
        </p:nvSpPr>
        <p:spPr>
          <a:xfrm>
            <a:off x="1" y="1"/>
            <a:ext cx="3506507" cy="1596811"/>
          </a:xfrm>
          <a:custGeom>
            <a:avLst/>
            <a:gdLst>
              <a:gd name="connsiteX0" fmla="*/ 0 w 3506507"/>
              <a:gd name="connsiteY0" fmla="*/ 0 h 1596811"/>
              <a:gd name="connsiteX1" fmla="*/ 3506507 w 3506507"/>
              <a:gd name="connsiteY1" fmla="*/ 0 h 1596811"/>
              <a:gd name="connsiteX2" fmla="*/ 3505119 w 3506507"/>
              <a:gd name="connsiteY2" fmla="*/ 9097 h 1596811"/>
              <a:gd name="connsiteX3" fmla="*/ 1557060 w 3506507"/>
              <a:gd name="connsiteY3" fmla="*/ 1596811 h 1596811"/>
              <a:gd name="connsiteX4" fmla="*/ 22670 w 3506507"/>
              <a:gd name="connsiteY4" fmla="*/ 873197 h 1596811"/>
              <a:gd name="connsiteX5" fmla="*/ 0 w 3506507"/>
              <a:gd name="connsiteY5" fmla="*/ 842881 h 159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6507" h="1596811">
                <a:moveTo>
                  <a:pt x="0" y="0"/>
                </a:moveTo>
                <a:lnTo>
                  <a:pt x="3506507" y="0"/>
                </a:lnTo>
                <a:lnTo>
                  <a:pt x="3505119" y="9097"/>
                </a:lnTo>
                <a:cubicBezTo>
                  <a:pt x="3319703" y="915204"/>
                  <a:pt x="2517980" y="1596811"/>
                  <a:pt x="1557060" y="1596811"/>
                </a:cubicBezTo>
                <a:cubicBezTo>
                  <a:pt x="939326" y="1596811"/>
                  <a:pt x="387383" y="1315126"/>
                  <a:pt x="22670" y="873197"/>
                </a:cubicBezTo>
                <a:lnTo>
                  <a:pt x="0" y="84288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22295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91529F6-0A4B-CAAA-5513-DFEF389CA58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矩形 4">
            <a:extLst>
              <a:ext uri="{FF2B5EF4-FFF2-40B4-BE49-F238E27FC236}">
                <a16:creationId xmlns:a16="http://schemas.microsoft.com/office/drawing/2014/main" id="{2D15C720-E77B-8346-23AF-8B663D2F0477}"/>
              </a:ext>
            </a:extLst>
          </p:cNvPr>
          <p:cNvSpPr/>
          <p:nvPr userDrawn="1"/>
        </p:nvSpPr>
        <p:spPr>
          <a:xfrm>
            <a:off x="0" y="0"/>
            <a:ext cx="12192000" cy="6858000"/>
          </a:xfrm>
          <a:prstGeom prst="rect">
            <a:avLst/>
          </a:prstGeom>
          <a:gradFill>
            <a:gsLst>
              <a:gs pos="0">
                <a:schemeClr val="accent2"/>
              </a:gs>
              <a:gs pos="60000">
                <a:schemeClr val="accent2"/>
              </a:gs>
              <a:gs pos="100000">
                <a:schemeClr val="accent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59370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2B65186B-7B12-5E42-FDA0-DECF7FC84A1D}"/>
              </a:ext>
            </a:extLst>
          </p:cNvPr>
          <p:cNvSpPr/>
          <p:nvPr userDrawn="1"/>
        </p:nvSpPr>
        <p:spPr>
          <a:xfrm>
            <a:off x="8355268" y="0"/>
            <a:ext cx="3836732" cy="1631820"/>
          </a:xfrm>
          <a:custGeom>
            <a:avLst/>
            <a:gdLst>
              <a:gd name="connsiteX0" fmla="*/ 0 w 3836732"/>
              <a:gd name="connsiteY0" fmla="*/ 0 h 1631820"/>
              <a:gd name="connsiteX1" fmla="*/ 3836732 w 3836732"/>
              <a:gd name="connsiteY1" fmla="*/ 0 h 1631820"/>
              <a:gd name="connsiteX2" fmla="*/ 3836732 w 3836732"/>
              <a:gd name="connsiteY2" fmla="*/ 281439 h 1631820"/>
              <a:gd name="connsiteX3" fmla="*/ 3786984 w 3836732"/>
              <a:gd name="connsiteY3" fmla="*/ 417360 h 1631820"/>
              <a:gd name="connsiteX4" fmla="*/ 1954790 w 3836732"/>
              <a:gd name="connsiteY4" fmla="*/ 1631820 h 1631820"/>
              <a:gd name="connsiteX5" fmla="*/ 6732 w 3836732"/>
              <a:gd name="connsiteY5" fmla="*/ 44106 h 16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6732" h="1631820">
                <a:moveTo>
                  <a:pt x="0" y="0"/>
                </a:moveTo>
                <a:lnTo>
                  <a:pt x="3836732" y="0"/>
                </a:lnTo>
                <a:lnTo>
                  <a:pt x="3836732" y="281439"/>
                </a:lnTo>
                <a:lnTo>
                  <a:pt x="3786984" y="417360"/>
                </a:lnTo>
                <a:cubicBezTo>
                  <a:pt x="3485120" y="1131047"/>
                  <a:pt x="2778435" y="1631820"/>
                  <a:pt x="1954790" y="1631820"/>
                </a:cubicBezTo>
                <a:cubicBezTo>
                  <a:pt x="993870" y="1631820"/>
                  <a:pt x="192148" y="950213"/>
                  <a:pt x="6732" y="4410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51663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407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92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err="1"/>
              <a:t>OfficePLUS</a:t>
            </a:r>
            <a:endParaRPr kumimoji="1" lang="zh-CN" altLang="en-US" dirty="0"/>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72873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998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3" r:id="rId5"/>
    <p:sldLayoutId id="2147483664"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15.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17.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22.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25.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1.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EA1FD4B-B5F0-8879-E064-F057A8D1D287}"/>
              </a:ext>
            </a:extLst>
          </p:cNvPr>
          <p:cNvSpPr/>
          <p:nvPr/>
        </p:nvSpPr>
        <p:spPr>
          <a:xfrm>
            <a:off x="740096" y="4733961"/>
            <a:ext cx="5427867" cy="71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任意多边形: 形状 38">
            <a:extLst>
              <a:ext uri="{FF2B5EF4-FFF2-40B4-BE49-F238E27FC236}">
                <a16:creationId xmlns:a16="http://schemas.microsoft.com/office/drawing/2014/main" id="{9A317EDC-26F0-BA8E-EA44-49AFEBB8FC39}"/>
              </a:ext>
            </a:extLst>
          </p:cNvPr>
          <p:cNvSpPr/>
          <p:nvPr/>
        </p:nvSpPr>
        <p:spPr>
          <a:xfrm>
            <a:off x="7199950" y="0"/>
            <a:ext cx="4992050" cy="6858000"/>
          </a:xfrm>
          <a:custGeom>
            <a:avLst/>
            <a:gdLst>
              <a:gd name="connsiteX0" fmla="*/ 1737489 w 4992050"/>
              <a:gd name="connsiteY0" fmla="*/ 0 h 6858000"/>
              <a:gd name="connsiteX1" fmla="*/ 4992050 w 4992050"/>
              <a:gd name="connsiteY1" fmla="*/ 0 h 6858000"/>
              <a:gd name="connsiteX2" fmla="*/ 4992050 w 4992050"/>
              <a:gd name="connsiteY2" fmla="*/ 6858000 h 6858000"/>
              <a:gd name="connsiteX3" fmla="*/ 1737489 w 4992050"/>
              <a:gd name="connsiteY3" fmla="*/ 6858000 h 6858000"/>
              <a:gd name="connsiteX4" fmla="*/ 1708523 w 4992050"/>
              <a:gd name="connsiteY4" fmla="*/ 6837402 h 6858000"/>
              <a:gd name="connsiteX5" fmla="*/ 0 w 4992050"/>
              <a:gd name="connsiteY5" fmla="*/ 3429000 h 6858000"/>
              <a:gd name="connsiteX6" fmla="*/ 1708523 w 4992050"/>
              <a:gd name="connsiteY6" fmla="*/ 205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2050" h="6858000">
                <a:moveTo>
                  <a:pt x="1737489" y="0"/>
                </a:moveTo>
                <a:lnTo>
                  <a:pt x="4992050" y="0"/>
                </a:lnTo>
                <a:lnTo>
                  <a:pt x="4992050" y="6858000"/>
                </a:lnTo>
                <a:lnTo>
                  <a:pt x="1737489" y="6858000"/>
                </a:lnTo>
                <a:lnTo>
                  <a:pt x="1708523" y="6837402"/>
                </a:lnTo>
                <a:cubicBezTo>
                  <a:pt x="671344" y="6061743"/>
                  <a:pt x="0" y="4823772"/>
                  <a:pt x="0" y="3429000"/>
                </a:cubicBezTo>
                <a:cubicBezTo>
                  <a:pt x="0" y="2034229"/>
                  <a:pt x="671344" y="796258"/>
                  <a:pt x="1708523" y="20598"/>
                </a:cubicBezTo>
                <a:close/>
              </a:path>
            </a:pathLst>
          </a:custGeom>
          <a:solidFill>
            <a:schemeClr val="accent3"/>
          </a:solidFill>
          <a:ln>
            <a:noFill/>
          </a:ln>
          <a:effectLst>
            <a:outerShdw blurRad="190500" dist="254000" dir="16200000" rotWithShape="0">
              <a:srgbClr val="FEBF2E">
                <a:alpha val="10000"/>
              </a:srgb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弧形 36">
            <a:extLst>
              <a:ext uri="{FF2B5EF4-FFF2-40B4-BE49-F238E27FC236}">
                <a16:creationId xmlns:a16="http://schemas.microsoft.com/office/drawing/2014/main" id="{66DE5856-EC09-8978-4DC5-F3CC3A54B843}"/>
              </a:ext>
            </a:extLst>
          </p:cNvPr>
          <p:cNvSpPr/>
          <p:nvPr/>
        </p:nvSpPr>
        <p:spPr>
          <a:xfrm>
            <a:off x="6462565" y="-990918"/>
            <a:ext cx="8839838" cy="8839836"/>
          </a:xfrm>
          <a:prstGeom prst="arc">
            <a:avLst>
              <a:gd name="adj1" fmla="val 7763183"/>
              <a:gd name="adj2" fmla="val 8037094"/>
            </a:avLst>
          </a:prstGeom>
          <a:noFill/>
          <a:ln w="2222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任意多边形: 形状 32">
            <a:extLst>
              <a:ext uri="{FF2B5EF4-FFF2-40B4-BE49-F238E27FC236}">
                <a16:creationId xmlns:a16="http://schemas.microsoft.com/office/drawing/2014/main" id="{4C5E6D17-7031-DF69-3554-AB11FF0B751C}"/>
              </a:ext>
            </a:extLst>
          </p:cNvPr>
          <p:cNvSpPr/>
          <p:nvPr/>
        </p:nvSpPr>
        <p:spPr>
          <a:xfrm>
            <a:off x="0" y="1"/>
            <a:ext cx="1432710" cy="3232969"/>
          </a:xfrm>
          <a:custGeom>
            <a:avLst/>
            <a:gdLst>
              <a:gd name="connsiteX0" fmla="*/ 0 w 1432710"/>
              <a:gd name="connsiteY0" fmla="*/ 0 h 3232969"/>
              <a:gd name="connsiteX1" fmla="*/ 924182 w 1432710"/>
              <a:gd name="connsiteY1" fmla="*/ 0 h 3232969"/>
              <a:gd name="connsiteX2" fmla="*/ 978643 w 1432710"/>
              <a:gd name="connsiteY2" fmla="*/ 59923 h 3232969"/>
              <a:gd name="connsiteX3" fmla="*/ 1432710 w 1432710"/>
              <a:gd name="connsiteY3" fmla="*/ 1324766 h 3232969"/>
              <a:gd name="connsiteX4" fmla="*/ 35559 w 1432710"/>
              <a:gd name="connsiteY4" fmla="*/ 3223826 h 3232969"/>
              <a:gd name="connsiteX5" fmla="*/ 0 w 1432710"/>
              <a:gd name="connsiteY5" fmla="*/ 3232969 h 32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710" h="3232969">
                <a:moveTo>
                  <a:pt x="0" y="0"/>
                </a:moveTo>
                <a:lnTo>
                  <a:pt x="924182" y="0"/>
                </a:lnTo>
                <a:lnTo>
                  <a:pt x="978643" y="59923"/>
                </a:lnTo>
                <a:cubicBezTo>
                  <a:pt x="1262308" y="403646"/>
                  <a:pt x="1432710" y="844306"/>
                  <a:pt x="1432710" y="1324766"/>
                </a:cubicBezTo>
                <a:cubicBezTo>
                  <a:pt x="1432710" y="2217049"/>
                  <a:pt x="844998" y="2972064"/>
                  <a:pt x="35559" y="3223826"/>
                </a:cubicBezTo>
                <a:lnTo>
                  <a:pt x="0" y="323296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13">
            <a:extLst>
              <a:ext uri="{FF2B5EF4-FFF2-40B4-BE49-F238E27FC236}">
                <a16:creationId xmlns:a16="http://schemas.microsoft.com/office/drawing/2014/main" id="{A8889C40-F2FA-4BF8-8A01-BCBD6573DAE2}"/>
              </a:ext>
            </a:extLst>
          </p:cNvPr>
          <p:cNvSpPr txBox="1"/>
          <p:nvPr/>
        </p:nvSpPr>
        <p:spPr>
          <a:xfrm>
            <a:off x="617069" y="3403802"/>
            <a:ext cx="5725222" cy="1200329"/>
          </a:xfrm>
          <a:prstGeom prst="rect">
            <a:avLst/>
          </a:prstGeom>
          <a:noFill/>
        </p:spPr>
        <p:txBody>
          <a:bodyPr wrap="none" rtlCol="0">
            <a:noAutofit/>
          </a:bodyPr>
          <a:lstStyle/>
          <a:p>
            <a:r>
              <a:rPr lang="zh-CN" altLang="en-US" sz="7200" dirty="0">
                <a:ln w="25400" cap="rnd">
                  <a:noFill/>
                </a:ln>
                <a:solidFill>
                  <a:schemeClr val="bg1"/>
                </a:solidFill>
                <a:latin typeface="+mj-ea"/>
                <a:ea typeface="+mj-ea"/>
              </a:rPr>
              <a:t>教育教学</a:t>
            </a:r>
            <a:r>
              <a:rPr lang="en-US" altLang="zh-CN" sz="7200" dirty="0">
                <a:ln w="25400" cap="rnd">
                  <a:solidFill>
                    <a:schemeClr val="bg1"/>
                  </a:solidFill>
                </a:ln>
                <a:noFill/>
                <a:latin typeface="+mj-ea"/>
                <a:ea typeface="+mj-ea"/>
              </a:rPr>
              <a:t>PPT</a:t>
            </a:r>
            <a:endParaRPr lang="zh-CN" altLang="en-US" sz="7200" dirty="0">
              <a:ln w="25400" cap="rnd">
                <a:solidFill>
                  <a:schemeClr val="bg1"/>
                </a:solidFill>
              </a:ln>
              <a:noFill/>
              <a:latin typeface="+mj-ea"/>
              <a:ea typeface="+mj-ea"/>
            </a:endParaRPr>
          </a:p>
        </p:txBody>
      </p:sp>
      <p:sp>
        <p:nvSpPr>
          <p:cNvPr id="15" name="文本框 14">
            <a:extLst>
              <a:ext uri="{FF2B5EF4-FFF2-40B4-BE49-F238E27FC236}">
                <a16:creationId xmlns:a16="http://schemas.microsoft.com/office/drawing/2014/main" id="{E29745D8-78B4-4383-9CFB-CF1C186B13E7}"/>
              </a:ext>
            </a:extLst>
          </p:cNvPr>
          <p:cNvSpPr txBox="1"/>
          <p:nvPr/>
        </p:nvSpPr>
        <p:spPr>
          <a:xfrm>
            <a:off x="617069" y="2416966"/>
            <a:ext cx="3877985" cy="1200329"/>
          </a:xfrm>
          <a:prstGeom prst="rect">
            <a:avLst/>
          </a:prstGeom>
          <a:noFill/>
        </p:spPr>
        <p:txBody>
          <a:bodyPr wrap="none" rtlCol="0">
            <a:noAutofit/>
          </a:bodyPr>
          <a:lstStyle>
            <a:defPPr>
              <a:defRPr lang="zh-CN"/>
            </a:defPPr>
            <a:lvl1pPr>
              <a:defRPr sz="7200">
                <a:ln w="25400" cap="rnd">
                  <a:noFill/>
                </a:ln>
                <a:solidFill>
                  <a:srgbClr val="415267"/>
                </a:solidFill>
                <a:latin typeface="+mj-ea"/>
                <a:ea typeface="+mj-ea"/>
              </a:defRPr>
            </a:lvl1pPr>
          </a:lstStyle>
          <a:p>
            <a:r>
              <a:rPr lang="zh-CN" altLang="en-US" dirty="0">
                <a:solidFill>
                  <a:schemeClr val="accent3"/>
                </a:solidFill>
              </a:rPr>
              <a:t>情绪研究</a:t>
            </a:r>
          </a:p>
        </p:txBody>
      </p:sp>
      <p:sp>
        <p:nvSpPr>
          <p:cNvPr id="40" name="文本框 39">
            <a:extLst>
              <a:ext uri="{FF2B5EF4-FFF2-40B4-BE49-F238E27FC236}">
                <a16:creationId xmlns:a16="http://schemas.microsoft.com/office/drawing/2014/main" id="{A9D5F738-3F3C-A1EB-2970-5223EE373A21}"/>
              </a:ext>
            </a:extLst>
          </p:cNvPr>
          <p:cNvSpPr txBox="1"/>
          <p:nvPr/>
        </p:nvSpPr>
        <p:spPr>
          <a:xfrm>
            <a:off x="685209" y="4539518"/>
            <a:ext cx="5657082" cy="338554"/>
          </a:xfrm>
          <a:prstGeom prst="rect">
            <a:avLst/>
          </a:prstGeom>
          <a:noFill/>
        </p:spPr>
        <p:txBody>
          <a:bodyPr wrap="square" rtlCol="0">
            <a:noAutofit/>
          </a:bodyPr>
          <a:lstStyle/>
          <a:p>
            <a:r>
              <a:rPr lang="en-US" altLang="zh-CN" sz="1600" spc="1000" dirty="0">
                <a:solidFill>
                  <a:schemeClr val="bg1"/>
                </a:solidFill>
                <a:latin typeface="思源黑体 CN Medium" panose="020B0600000000000000" pitchFamily="34" charset="-122"/>
              </a:rPr>
              <a:t>EDUCATION AND TEACHING</a:t>
            </a:r>
          </a:p>
        </p:txBody>
      </p:sp>
      <p:sp>
        <p:nvSpPr>
          <p:cNvPr id="19" name="矩形: 圆角 18">
            <a:extLst>
              <a:ext uri="{FF2B5EF4-FFF2-40B4-BE49-F238E27FC236}">
                <a16:creationId xmlns:a16="http://schemas.microsoft.com/office/drawing/2014/main" id="{C499A1D1-0C9E-42E7-9E4D-716AB186904A}"/>
              </a:ext>
            </a:extLst>
          </p:cNvPr>
          <p:cNvSpPr/>
          <p:nvPr/>
        </p:nvSpPr>
        <p:spPr>
          <a:xfrm>
            <a:off x="740096" y="5936343"/>
            <a:ext cx="3976684" cy="40889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a:extLst>
              <a:ext uri="{FF2B5EF4-FFF2-40B4-BE49-F238E27FC236}">
                <a16:creationId xmlns:a16="http://schemas.microsoft.com/office/drawing/2014/main" id="{83808943-1481-41D7-8955-77409F990202}"/>
              </a:ext>
            </a:extLst>
          </p:cNvPr>
          <p:cNvSpPr txBox="1"/>
          <p:nvPr/>
        </p:nvSpPr>
        <p:spPr>
          <a:xfrm>
            <a:off x="875490" y="5986902"/>
            <a:ext cx="1982984" cy="307777"/>
          </a:xfrm>
          <a:prstGeom prst="rect">
            <a:avLst/>
          </a:prstGeom>
          <a:noFill/>
        </p:spPr>
        <p:txBody>
          <a:bodyPr wrap="square" rtlCol="0">
            <a:noAutofit/>
          </a:bodyPr>
          <a:lstStyle/>
          <a:p>
            <a:r>
              <a:rPr lang="zh-CN" altLang="en-US" sz="1400" dirty="0">
                <a:solidFill>
                  <a:schemeClr val="bg1"/>
                </a:solidFill>
              </a:rPr>
              <a:t>汇报人：</a:t>
            </a:r>
            <a:r>
              <a:rPr lang="en-US" altLang="zh-CN" sz="1400" dirty="0" err="1">
                <a:solidFill>
                  <a:schemeClr val="bg1"/>
                </a:solidFill>
              </a:rPr>
              <a:t>OfficePLUS</a:t>
            </a:r>
            <a:endParaRPr lang="zh-CN" altLang="en-US" sz="1400" dirty="0">
              <a:solidFill>
                <a:schemeClr val="bg1"/>
              </a:solidFill>
            </a:endParaRPr>
          </a:p>
        </p:txBody>
      </p:sp>
      <p:cxnSp>
        <p:nvCxnSpPr>
          <p:cNvPr id="22" name="直接连接符 21">
            <a:extLst>
              <a:ext uri="{FF2B5EF4-FFF2-40B4-BE49-F238E27FC236}">
                <a16:creationId xmlns:a16="http://schemas.microsoft.com/office/drawing/2014/main" id="{8A9D0476-6E91-AE06-E3EC-012E21D222A7}"/>
              </a:ext>
            </a:extLst>
          </p:cNvPr>
          <p:cNvCxnSpPr>
            <a:cxnSpLocks/>
          </p:cNvCxnSpPr>
          <p:nvPr/>
        </p:nvCxnSpPr>
        <p:spPr>
          <a:xfrm>
            <a:off x="2810988" y="6005952"/>
            <a:ext cx="0" cy="269677"/>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688B05F5-2BF0-B4BB-A5EE-76D47C5CED3A}"/>
              </a:ext>
            </a:extLst>
          </p:cNvPr>
          <p:cNvSpPr txBox="1"/>
          <p:nvPr/>
        </p:nvSpPr>
        <p:spPr>
          <a:xfrm>
            <a:off x="2875054" y="5986902"/>
            <a:ext cx="1620000" cy="307777"/>
          </a:xfrm>
          <a:prstGeom prst="rect">
            <a:avLst/>
          </a:prstGeom>
          <a:noFill/>
        </p:spPr>
        <p:txBody>
          <a:bodyPr wrap="square" rtlCol="0">
            <a:noAutofit/>
          </a:bodyPr>
          <a:lstStyle/>
          <a:p>
            <a:r>
              <a:rPr lang="zh-CN" altLang="en-US" sz="1400" dirty="0">
                <a:solidFill>
                  <a:schemeClr val="bg1"/>
                </a:solidFill>
              </a:rPr>
              <a:t>汇报时间：</a:t>
            </a:r>
            <a:r>
              <a:rPr lang="en-US" altLang="zh-CN" sz="1400" dirty="0">
                <a:solidFill>
                  <a:schemeClr val="bg1"/>
                </a:solidFill>
              </a:rPr>
              <a:t>20XX</a:t>
            </a:r>
            <a:endParaRPr lang="zh-CN" altLang="en-US" sz="1400" dirty="0">
              <a:solidFill>
                <a:schemeClr val="bg1"/>
              </a:solidFill>
            </a:endParaRPr>
          </a:p>
        </p:txBody>
      </p:sp>
      <p:cxnSp>
        <p:nvCxnSpPr>
          <p:cNvPr id="31" name="直接连接符 30">
            <a:extLst>
              <a:ext uri="{FF2B5EF4-FFF2-40B4-BE49-F238E27FC236}">
                <a16:creationId xmlns:a16="http://schemas.microsoft.com/office/drawing/2014/main" id="{3B96747C-F422-9CAB-A391-393E3AE57470}"/>
              </a:ext>
            </a:extLst>
          </p:cNvPr>
          <p:cNvCxnSpPr>
            <a:cxnSpLocks/>
          </p:cNvCxnSpPr>
          <p:nvPr/>
        </p:nvCxnSpPr>
        <p:spPr>
          <a:xfrm>
            <a:off x="695325" y="898525"/>
            <a:ext cx="6572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584054D7-257D-2A31-8E27-8FA166B735D0}"/>
              </a:ext>
            </a:extLst>
          </p:cNvPr>
          <p:cNvSpPr txBox="1"/>
          <p:nvPr/>
        </p:nvSpPr>
        <p:spPr>
          <a:xfrm>
            <a:off x="624413" y="586366"/>
            <a:ext cx="5543550" cy="338554"/>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pic>
        <p:nvPicPr>
          <p:cNvPr id="35" name="图片 34">
            <a:extLst>
              <a:ext uri="{FF2B5EF4-FFF2-40B4-BE49-F238E27FC236}">
                <a16:creationId xmlns:a16="http://schemas.microsoft.com/office/drawing/2014/main" id="{B5F4E4B0-93DC-A73B-45E5-960741EF98F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7402072" y="0"/>
            <a:ext cx="4789928" cy="6858000"/>
          </a:xfrm>
          <a:custGeom>
            <a:avLst/>
            <a:gdLst>
              <a:gd name="connsiteX0" fmla="*/ 2003894 w 4789928"/>
              <a:gd name="connsiteY0" fmla="*/ 0 h 6858000"/>
              <a:gd name="connsiteX1" fmla="*/ 4789928 w 4789928"/>
              <a:gd name="connsiteY1" fmla="*/ 0 h 6858000"/>
              <a:gd name="connsiteX2" fmla="*/ 4789928 w 4789928"/>
              <a:gd name="connsiteY2" fmla="*/ 6858000 h 6858000"/>
              <a:gd name="connsiteX3" fmla="*/ 2003890 w 4789928"/>
              <a:gd name="connsiteY3" fmla="*/ 6858000 h 6858000"/>
              <a:gd name="connsiteX4" fmla="*/ 1895241 w 4789928"/>
              <a:gd name="connsiteY4" fmla="*/ 6795528 h 6858000"/>
              <a:gd name="connsiteX5" fmla="*/ 0 w 4789928"/>
              <a:gd name="connsiteY5" fmla="*/ 3429001 h 6858000"/>
              <a:gd name="connsiteX6" fmla="*/ 1895241 w 4789928"/>
              <a:gd name="connsiteY6" fmla="*/ 62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928" h="6858000">
                <a:moveTo>
                  <a:pt x="2003894" y="0"/>
                </a:moveTo>
                <a:lnTo>
                  <a:pt x="4789928" y="0"/>
                </a:lnTo>
                <a:lnTo>
                  <a:pt x="4789928" y="6858000"/>
                </a:lnTo>
                <a:lnTo>
                  <a:pt x="2003890" y="6858000"/>
                </a:lnTo>
                <a:lnTo>
                  <a:pt x="1895241" y="6795528"/>
                </a:lnTo>
                <a:cubicBezTo>
                  <a:pt x="759000" y="6105131"/>
                  <a:pt x="0" y="4855703"/>
                  <a:pt x="0" y="3429001"/>
                </a:cubicBezTo>
                <a:cubicBezTo>
                  <a:pt x="0" y="2002299"/>
                  <a:pt x="759000" y="752871"/>
                  <a:pt x="1895241" y="62474"/>
                </a:cubicBezTo>
                <a:close/>
              </a:path>
            </a:pathLst>
          </a:custGeom>
        </p:spPr>
      </p:pic>
      <p:sp>
        <p:nvSpPr>
          <p:cNvPr id="34" name="任意多边形: 形状 33">
            <a:extLst>
              <a:ext uri="{FF2B5EF4-FFF2-40B4-BE49-F238E27FC236}">
                <a16:creationId xmlns:a16="http://schemas.microsoft.com/office/drawing/2014/main" id="{5E7C99FB-D92F-2274-0E84-D5A8139F19B1}"/>
              </a:ext>
            </a:extLst>
          </p:cNvPr>
          <p:cNvSpPr/>
          <p:nvPr/>
        </p:nvSpPr>
        <p:spPr>
          <a:xfrm>
            <a:off x="7402071" y="0"/>
            <a:ext cx="4789929" cy="6858000"/>
          </a:xfrm>
          <a:custGeom>
            <a:avLst/>
            <a:gdLst>
              <a:gd name="connsiteX0" fmla="*/ 2003893 w 4789929"/>
              <a:gd name="connsiteY0" fmla="*/ 0 h 6858000"/>
              <a:gd name="connsiteX1" fmla="*/ 4789929 w 4789929"/>
              <a:gd name="connsiteY1" fmla="*/ 0 h 6858000"/>
              <a:gd name="connsiteX2" fmla="*/ 4789929 w 4789929"/>
              <a:gd name="connsiteY2" fmla="*/ 6858000 h 6858000"/>
              <a:gd name="connsiteX3" fmla="*/ 2003889 w 4789929"/>
              <a:gd name="connsiteY3" fmla="*/ 6858000 h 6858000"/>
              <a:gd name="connsiteX4" fmla="*/ 1895240 w 4789929"/>
              <a:gd name="connsiteY4" fmla="*/ 6795528 h 6858000"/>
              <a:gd name="connsiteX5" fmla="*/ 0 w 4789929"/>
              <a:gd name="connsiteY5" fmla="*/ 3429001 h 6858000"/>
              <a:gd name="connsiteX6" fmla="*/ 1895240 w 4789929"/>
              <a:gd name="connsiteY6" fmla="*/ 62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929" h="6858000">
                <a:moveTo>
                  <a:pt x="2003893" y="0"/>
                </a:moveTo>
                <a:lnTo>
                  <a:pt x="4789929" y="0"/>
                </a:lnTo>
                <a:lnTo>
                  <a:pt x="4789929" y="6858000"/>
                </a:lnTo>
                <a:lnTo>
                  <a:pt x="2003889" y="6858000"/>
                </a:lnTo>
                <a:lnTo>
                  <a:pt x="1895240" y="6795528"/>
                </a:lnTo>
                <a:cubicBezTo>
                  <a:pt x="758999" y="6105131"/>
                  <a:pt x="0" y="4855703"/>
                  <a:pt x="0" y="3429001"/>
                </a:cubicBezTo>
                <a:cubicBezTo>
                  <a:pt x="0" y="2002299"/>
                  <a:pt x="758999" y="752871"/>
                  <a:pt x="1895240" y="62474"/>
                </a:cubicBez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弧形 19">
            <a:extLst>
              <a:ext uri="{FF2B5EF4-FFF2-40B4-BE49-F238E27FC236}">
                <a16:creationId xmlns:a16="http://schemas.microsoft.com/office/drawing/2014/main" id="{B4EAF440-5496-C9A3-60B0-EC8BDCDEBEB8}"/>
              </a:ext>
            </a:extLst>
          </p:cNvPr>
          <p:cNvSpPr/>
          <p:nvPr/>
        </p:nvSpPr>
        <p:spPr>
          <a:xfrm>
            <a:off x="-2544204" y="-663691"/>
            <a:ext cx="3976914" cy="3976914"/>
          </a:xfrm>
          <a:prstGeom prst="arc">
            <a:avLst>
              <a:gd name="adj1" fmla="val 21130592"/>
              <a:gd name="adj2" fmla="val 2103127"/>
            </a:avLst>
          </a:prstGeom>
          <a:noFill/>
          <a:ln w="508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弧形 5">
            <a:extLst>
              <a:ext uri="{FF2B5EF4-FFF2-40B4-BE49-F238E27FC236}">
                <a16:creationId xmlns:a16="http://schemas.microsoft.com/office/drawing/2014/main" id="{A8D9E769-DE60-F956-3A86-ECB716C81674}"/>
              </a:ext>
            </a:extLst>
          </p:cNvPr>
          <p:cNvSpPr/>
          <p:nvPr/>
        </p:nvSpPr>
        <p:spPr>
          <a:xfrm>
            <a:off x="6488903" y="4278573"/>
            <a:ext cx="2340242" cy="2340242"/>
          </a:xfrm>
          <a:prstGeom prst="arc">
            <a:avLst>
              <a:gd name="adj1" fmla="val 4925486"/>
              <a:gd name="adj2" fmla="val 12834661"/>
            </a:avLst>
          </a:prstGeom>
          <a:noFill/>
          <a:ln w="2222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弧形 24">
            <a:extLst>
              <a:ext uri="{FF2B5EF4-FFF2-40B4-BE49-F238E27FC236}">
                <a16:creationId xmlns:a16="http://schemas.microsoft.com/office/drawing/2014/main" id="{D7748694-DDF2-7D84-887D-07F34CEF4F82}"/>
              </a:ext>
            </a:extLst>
          </p:cNvPr>
          <p:cNvSpPr/>
          <p:nvPr/>
        </p:nvSpPr>
        <p:spPr>
          <a:xfrm>
            <a:off x="6462565" y="-990918"/>
            <a:ext cx="8839838" cy="8839836"/>
          </a:xfrm>
          <a:prstGeom prst="arc">
            <a:avLst>
              <a:gd name="adj1" fmla="val 9718500"/>
              <a:gd name="adj2" fmla="val 13790130"/>
            </a:avLst>
          </a:prstGeom>
          <a:noFill/>
          <a:ln w="2222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2" name="图片 31">
            <a:extLst>
              <a:ext uri="{FF2B5EF4-FFF2-40B4-BE49-F238E27FC236}">
                <a16:creationId xmlns:a16="http://schemas.microsoft.com/office/drawing/2014/main" id="{20866AD0-04E8-4D88-E222-999068E7A960}"/>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6651682" y="4441352"/>
            <a:ext cx="2014684" cy="2014684"/>
          </a:xfrm>
          <a:custGeom>
            <a:avLst/>
            <a:gdLst>
              <a:gd name="connsiteX0" fmla="*/ 1007342 w 2014684"/>
              <a:gd name="connsiteY0" fmla="*/ 0 h 2014684"/>
              <a:gd name="connsiteX1" fmla="*/ 2014684 w 2014684"/>
              <a:gd name="connsiteY1" fmla="*/ 1007342 h 2014684"/>
              <a:gd name="connsiteX2" fmla="*/ 1007342 w 2014684"/>
              <a:gd name="connsiteY2" fmla="*/ 2014684 h 2014684"/>
              <a:gd name="connsiteX3" fmla="*/ 0 w 2014684"/>
              <a:gd name="connsiteY3" fmla="*/ 1007342 h 2014684"/>
              <a:gd name="connsiteX4" fmla="*/ 1007342 w 2014684"/>
              <a:gd name="connsiteY4" fmla="*/ 0 h 201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684" h="2014684">
                <a:moveTo>
                  <a:pt x="1007342" y="0"/>
                </a:moveTo>
                <a:cubicBezTo>
                  <a:pt x="1563682" y="0"/>
                  <a:pt x="2014684" y="451002"/>
                  <a:pt x="2014684" y="1007342"/>
                </a:cubicBezTo>
                <a:cubicBezTo>
                  <a:pt x="2014684" y="1563682"/>
                  <a:pt x="1563682" y="2014684"/>
                  <a:pt x="1007342" y="2014684"/>
                </a:cubicBezTo>
                <a:cubicBezTo>
                  <a:pt x="451002" y="2014684"/>
                  <a:pt x="0" y="1563682"/>
                  <a:pt x="0" y="1007342"/>
                </a:cubicBezTo>
                <a:cubicBezTo>
                  <a:pt x="0" y="451002"/>
                  <a:pt x="451002" y="0"/>
                  <a:pt x="1007342" y="0"/>
                </a:cubicBezTo>
                <a:close/>
              </a:path>
            </a:pathLst>
          </a:custGeom>
        </p:spPr>
      </p:pic>
    </p:spTree>
    <p:extLst>
      <p:ext uri="{BB962C8B-B14F-4D97-AF65-F5344CB8AC3E}">
        <p14:creationId xmlns:p14="http://schemas.microsoft.com/office/powerpoint/2010/main" val="1874268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F648D45-7232-3B2A-3F32-5AC595E93C15}"/>
              </a:ext>
            </a:extLst>
          </p:cNvPr>
          <p:cNvSpPr txBox="1"/>
          <p:nvPr/>
        </p:nvSpPr>
        <p:spPr>
          <a:xfrm>
            <a:off x="600075" y="800100"/>
            <a:ext cx="1685077" cy="1569660"/>
          </a:xfrm>
          <a:prstGeom prst="rect">
            <a:avLst/>
          </a:prstGeom>
          <a:noFill/>
        </p:spPr>
        <p:txBody>
          <a:bodyPr wrap="none" rtlCol="0">
            <a:spAutoFit/>
          </a:bodyPr>
          <a:lstStyle/>
          <a:p>
            <a:r>
              <a:rPr lang="en-US" altLang="zh-CN" sz="9600" dirty="0">
                <a:solidFill>
                  <a:srgbClr val="F2F2F2"/>
                </a:solidFill>
                <a:latin typeface="+mj-ea"/>
                <a:ea typeface="+mj-ea"/>
              </a:rPr>
              <a:t>02</a:t>
            </a:r>
            <a:endParaRPr lang="zh-CN" altLang="en-US" sz="9600" dirty="0">
              <a:solidFill>
                <a:srgbClr val="F2F2F2"/>
              </a:solidFill>
              <a:latin typeface="+mj-ea"/>
              <a:ea typeface="+mj-ea"/>
            </a:endParaRPr>
          </a:p>
        </p:txBody>
      </p:sp>
      <p:sp>
        <p:nvSpPr>
          <p:cNvPr id="8" name="文本框 7">
            <a:extLst>
              <a:ext uri="{FF2B5EF4-FFF2-40B4-BE49-F238E27FC236}">
                <a16:creationId xmlns:a16="http://schemas.microsoft.com/office/drawing/2014/main" id="{A88BB5A3-0A99-5017-C8B8-B5DE2BEA6EE2}"/>
              </a:ext>
            </a:extLst>
          </p:cNvPr>
          <p:cNvSpPr txBox="1"/>
          <p:nvPr/>
        </p:nvSpPr>
        <p:spPr>
          <a:xfrm>
            <a:off x="587460" y="2331660"/>
            <a:ext cx="4276639" cy="1323439"/>
          </a:xfrm>
          <a:prstGeom prst="rect">
            <a:avLst/>
          </a:prstGeom>
          <a:noFill/>
        </p:spPr>
        <p:txBody>
          <a:bodyPr wrap="square">
            <a:spAutoFit/>
          </a:bodyPr>
          <a:lstStyle/>
          <a:p>
            <a:r>
              <a:rPr lang="en-US" altLang="zh-CN" sz="4000" dirty="0">
                <a:solidFill>
                  <a:schemeClr val="bg1"/>
                </a:solidFill>
                <a:latin typeface="+mj-ea"/>
                <a:ea typeface="+mj-ea"/>
              </a:rPr>
              <a:t>EMOTIONAL COGNITION</a:t>
            </a:r>
          </a:p>
        </p:txBody>
      </p:sp>
      <p:cxnSp>
        <p:nvCxnSpPr>
          <p:cNvPr id="10" name="直接连接符 9">
            <a:extLst>
              <a:ext uri="{FF2B5EF4-FFF2-40B4-BE49-F238E27FC236}">
                <a16:creationId xmlns:a16="http://schemas.microsoft.com/office/drawing/2014/main" id="{658C4E07-E339-CABD-5349-EFDCEC2D0D6C}"/>
              </a:ext>
            </a:extLst>
          </p:cNvPr>
          <p:cNvCxnSpPr>
            <a:cxnSpLocks/>
          </p:cNvCxnSpPr>
          <p:nvPr/>
        </p:nvCxnSpPr>
        <p:spPr>
          <a:xfrm>
            <a:off x="695325" y="3693199"/>
            <a:ext cx="0" cy="2652039"/>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EB61CE3-5C2E-6B4F-C52B-B40F8BFA262A}"/>
              </a:ext>
            </a:extLst>
          </p:cNvPr>
          <p:cNvSpPr txBox="1"/>
          <p:nvPr/>
        </p:nvSpPr>
        <p:spPr>
          <a:xfrm>
            <a:off x="5763656" y="2369760"/>
            <a:ext cx="5314275" cy="1323439"/>
          </a:xfrm>
          <a:prstGeom prst="rect">
            <a:avLst/>
          </a:prstGeom>
          <a:noFill/>
          <a:effectLst/>
        </p:spPr>
        <p:txBody>
          <a:bodyPr wrap="none" rtlCol="0">
            <a:spAutoFit/>
          </a:bodyPr>
          <a:lstStyle/>
          <a:p>
            <a:r>
              <a:rPr lang="zh-CN" altLang="en-US" sz="8000" dirty="0">
                <a:ln w="50800">
                  <a:noFill/>
                </a:ln>
                <a:solidFill>
                  <a:schemeClr val="bg1"/>
                </a:solidFill>
                <a:effectLst>
                  <a:outerShdw blurRad="254000" sx="102000" sy="102000" algn="ctr" rotWithShape="0">
                    <a:prstClr val="black">
                      <a:alpha val="5000"/>
                    </a:prstClr>
                  </a:outerShdw>
                </a:effectLst>
                <a:latin typeface="+mj-ea"/>
                <a:ea typeface="+mj-ea"/>
              </a:rPr>
              <a:t>情绪的认知</a:t>
            </a:r>
          </a:p>
        </p:txBody>
      </p:sp>
      <p:cxnSp>
        <p:nvCxnSpPr>
          <p:cNvPr id="18" name="直接连接符 17">
            <a:extLst>
              <a:ext uri="{FF2B5EF4-FFF2-40B4-BE49-F238E27FC236}">
                <a16:creationId xmlns:a16="http://schemas.microsoft.com/office/drawing/2014/main" id="{76AEF9DF-4AAC-88B6-29CC-2344635A69B8}"/>
              </a:ext>
            </a:extLst>
          </p:cNvPr>
          <p:cNvCxnSpPr>
            <a:cxnSpLocks/>
          </p:cNvCxnSpPr>
          <p:nvPr/>
        </p:nvCxnSpPr>
        <p:spPr>
          <a:xfrm>
            <a:off x="11533188" y="549275"/>
            <a:ext cx="0" cy="517525"/>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F2B99AA-57C1-1C32-B04E-BBF1430C1916}"/>
              </a:ext>
            </a:extLst>
          </p:cNvPr>
          <p:cNvSpPr txBox="1"/>
          <p:nvPr/>
        </p:nvSpPr>
        <p:spPr>
          <a:xfrm>
            <a:off x="8159142" y="519091"/>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Tree>
    <p:extLst>
      <p:ext uri="{BB962C8B-B14F-4D97-AF65-F5344CB8AC3E}">
        <p14:creationId xmlns:p14="http://schemas.microsoft.com/office/powerpoint/2010/main" val="114763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CC3EA20E-8219-F864-5685-59765F358556}"/>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EA92678A-C115-F2DC-1E1F-0E842FD08503}"/>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情绪的认知</a:t>
            </a:r>
          </a:p>
        </p:txBody>
      </p:sp>
      <p:sp>
        <p:nvSpPr>
          <p:cNvPr id="3" name="文本框 2">
            <a:extLst>
              <a:ext uri="{FF2B5EF4-FFF2-40B4-BE49-F238E27FC236}">
                <a16:creationId xmlns:a16="http://schemas.microsoft.com/office/drawing/2014/main" id="{2B49EB3A-2BEB-E828-A861-5D1197C6040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COGNITION</a:t>
            </a:r>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600" dirty="0">
                <a:solidFill>
                  <a:schemeClr val="accent2"/>
                </a:solidFill>
                <a:latin typeface="思源黑体 CN Medium" panose="020B0600000000000000" pitchFamily="34" charset="-122"/>
              </a:rPr>
              <a:t>BACKGROUND</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4" name="矩形 3">
            <a:extLst>
              <a:ext uri="{FF2B5EF4-FFF2-40B4-BE49-F238E27FC236}">
                <a16:creationId xmlns:a16="http://schemas.microsoft.com/office/drawing/2014/main" id="{90455ACE-5A10-2E4A-3D98-D68CEB00CEA7}"/>
              </a:ext>
            </a:extLst>
          </p:cNvPr>
          <p:cNvSpPr/>
          <p:nvPr/>
        </p:nvSpPr>
        <p:spPr>
          <a:xfrm>
            <a:off x="1416050" y="2501733"/>
            <a:ext cx="4679950" cy="3388466"/>
          </a:xfrm>
          <a:prstGeom prst="rect">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382AA1A5-828A-B95D-F2B2-6FB68E9C8DFD}"/>
              </a:ext>
            </a:extLst>
          </p:cNvPr>
          <p:cNvSpPr/>
          <p:nvPr/>
        </p:nvSpPr>
        <p:spPr>
          <a:xfrm>
            <a:off x="6096000" y="2501733"/>
            <a:ext cx="4645025" cy="33884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90519A5F-FE54-228F-E2EB-DD69EE1E3F1B}"/>
              </a:ext>
            </a:extLst>
          </p:cNvPr>
          <p:cNvSpPr txBox="1"/>
          <p:nvPr/>
        </p:nvSpPr>
        <p:spPr>
          <a:xfrm>
            <a:off x="4601029" y="1397659"/>
            <a:ext cx="2989942" cy="413859"/>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早期的情绪认知研究</a:t>
            </a:r>
          </a:p>
        </p:txBody>
      </p:sp>
      <p:sp>
        <p:nvSpPr>
          <p:cNvPr id="13" name="文本框 12">
            <a:extLst>
              <a:ext uri="{FF2B5EF4-FFF2-40B4-BE49-F238E27FC236}">
                <a16:creationId xmlns:a16="http://schemas.microsoft.com/office/drawing/2014/main" id="{4D768953-58A9-EE0F-BD48-8B84E0C85D8F}"/>
              </a:ext>
            </a:extLst>
          </p:cNvPr>
          <p:cNvSpPr txBox="1"/>
          <p:nvPr/>
        </p:nvSpPr>
        <p:spPr>
          <a:xfrm>
            <a:off x="3386586" y="1913970"/>
            <a:ext cx="5418829" cy="381708"/>
          </a:xfrm>
          <a:prstGeom prst="rect">
            <a:avLst/>
          </a:prstGeom>
          <a:noFill/>
        </p:spPr>
        <p:txBody>
          <a:bodyPr wrap="square">
            <a:spAutoFit/>
          </a:bodyPr>
          <a:lstStyle/>
          <a:p>
            <a:pPr algn="ctr">
              <a:lnSpc>
                <a:spcPct val="150000"/>
              </a:lnSpc>
            </a:pPr>
            <a:r>
              <a:rPr lang="zh-CN" altLang="en-US" sz="1400" dirty="0">
                <a:solidFill>
                  <a:schemeClr val="bg1">
                    <a:lumMod val="50000"/>
                  </a:schemeClr>
                </a:solidFill>
              </a:rPr>
              <a:t>关注的焦点是情绪与认知间的复杂交互影响。</a:t>
            </a:r>
          </a:p>
        </p:txBody>
      </p:sp>
      <p:sp>
        <p:nvSpPr>
          <p:cNvPr id="6" name="矩形: 圆角 5">
            <a:extLst>
              <a:ext uri="{FF2B5EF4-FFF2-40B4-BE49-F238E27FC236}">
                <a16:creationId xmlns:a16="http://schemas.microsoft.com/office/drawing/2014/main" id="{A2E6BBA4-1314-8A81-4878-9C11C4190B9D}"/>
              </a:ext>
            </a:extLst>
          </p:cNvPr>
          <p:cNvSpPr/>
          <p:nvPr/>
        </p:nvSpPr>
        <p:spPr>
          <a:xfrm>
            <a:off x="1837578" y="3150448"/>
            <a:ext cx="3836894" cy="614737"/>
          </a:xfrm>
          <a:prstGeom prst="roundRect">
            <a:avLst>
              <a:gd name="adj" fmla="val 17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BFECCDF7-91A8-FFD5-1011-B52E9266CC24}"/>
              </a:ext>
            </a:extLst>
          </p:cNvPr>
          <p:cNvSpPr txBox="1"/>
          <p:nvPr/>
        </p:nvSpPr>
        <p:spPr>
          <a:xfrm>
            <a:off x="2049316" y="3250887"/>
            <a:ext cx="3413418" cy="413859"/>
          </a:xfrm>
          <a:prstGeom prst="rect">
            <a:avLst/>
          </a:prstGeom>
          <a:noFill/>
        </p:spPr>
        <p:txBody>
          <a:bodyPr wrap="square">
            <a:noAutofit/>
          </a:bodyPr>
          <a:lstStyle/>
          <a:p>
            <a:pPr algn="ctr"/>
            <a:r>
              <a:rPr lang="zh-CN" altLang="en-US" sz="2000" dirty="0">
                <a:solidFill>
                  <a:srgbClr val="FEBF2E"/>
                </a:solidFill>
                <a:latin typeface="+mj-ea"/>
                <a:ea typeface="+mj-ea"/>
              </a:rPr>
              <a:t>涉及认知对情绪影响的实验</a:t>
            </a:r>
          </a:p>
        </p:txBody>
      </p:sp>
      <p:sp>
        <p:nvSpPr>
          <p:cNvPr id="18" name="文本框 17">
            <a:extLst>
              <a:ext uri="{FF2B5EF4-FFF2-40B4-BE49-F238E27FC236}">
                <a16:creationId xmlns:a16="http://schemas.microsoft.com/office/drawing/2014/main" id="{19FF7293-9E6D-DDAA-2811-BCCCC9DD52FE}"/>
              </a:ext>
            </a:extLst>
          </p:cNvPr>
          <p:cNvSpPr txBox="1"/>
          <p:nvPr/>
        </p:nvSpPr>
        <p:spPr>
          <a:xfrm>
            <a:off x="1837578" y="4324904"/>
            <a:ext cx="3836895" cy="381708"/>
          </a:xfrm>
          <a:prstGeom prst="rect">
            <a:avLst/>
          </a:prstGeom>
          <a:noFill/>
        </p:spPr>
        <p:txBody>
          <a:bodyPr wrap="square">
            <a:spAutoFit/>
          </a:bodyPr>
          <a:lstStyle/>
          <a:p>
            <a:pPr algn="ctr">
              <a:lnSpc>
                <a:spcPct val="150000"/>
              </a:lnSpc>
            </a:pPr>
            <a:r>
              <a:rPr lang="zh-CN" altLang="en-US" sz="1400" dirty="0">
                <a:solidFill>
                  <a:schemeClr val="bg1">
                    <a:lumMod val="50000"/>
                  </a:schemeClr>
                </a:solidFill>
              </a:rPr>
              <a:t>操纵被试的认知活动，以观察其情绪的变化</a:t>
            </a:r>
          </a:p>
        </p:txBody>
      </p:sp>
      <p:sp>
        <p:nvSpPr>
          <p:cNvPr id="21" name="矩形: 圆角 20">
            <a:extLst>
              <a:ext uri="{FF2B5EF4-FFF2-40B4-BE49-F238E27FC236}">
                <a16:creationId xmlns:a16="http://schemas.microsoft.com/office/drawing/2014/main" id="{DFCFD629-0BCA-EAF6-6D70-04F8E8465467}"/>
              </a:ext>
            </a:extLst>
          </p:cNvPr>
          <p:cNvSpPr/>
          <p:nvPr/>
        </p:nvSpPr>
        <p:spPr>
          <a:xfrm>
            <a:off x="6500065" y="3150448"/>
            <a:ext cx="3836894" cy="614737"/>
          </a:xfrm>
          <a:prstGeom prst="roundRect">
            <a:avLst>
              <a:gd name="adj" fmla="val 17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DD6EAFBF-EED6-7BBA-10F7-39CC3B330FFD}"/>
              </a:ext>
            </a:extLst>
          </p:cNvPr>
          <p:cNvSpPr txBox="1"/>
          <p:nvPr/>
        </p:nvSpPr>
        <p:spPr>
          <a:xfrm>
            <a:off x="6711803" y="3250887"/>
            <a:ext cx="3413418" cy="413859"/>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涉及情绪对认知影响的实验</a:t>
            </a:r>
          </a:p>
        </p:txBody>
      </p:sp>
      <p:sp>
        <p:nvSpPr>
          <p:cNvPr id="23" name="文本框 22">
            <a:extLst>
              <a:ext uri="{FF2B5EF4-FFF2-40B4-BE49-F238E27FC236}">
                <a16:creationId xmlns:a16="http://schemas.microsoft.com/office/drawing/2014/main" id="{5B41E2B7-2FC2-07B5-F2D9-600FE5425A28}"/>
              </a:ext>
            </a:extLst>
          </p:cNvPr>
          <p:cNvSpPr txBox="1"/>
          <p:nvPr/>
        </p:nvSpPr>
        <p:spPr>
          <a:xfrm>
            <a:off x="6500065" y="4324904"/>
            <a:ext cx="3836895" cy="704873"/>
          </a:xfrm>
          <a:prstGeom prst="rect">
            <a:avLst/>
          </a:prstGeom>
          <a:noFill/>
        </p:spPr>
        <p:txBody>
          <a:bodyPr wrap="square">
            <a:spAutoFit/>
          </a:bodyPr>
          <a:lstStyle/>
          <a:p>
            <a:pPr algn="ctr">
              <a:lnSpc>
                <a:spcPct val="150000"/>
              </a:lnSpc>
            </a:pPr>
            <a:r>
              <a:rPr lang="zh-CN" altLang="en-US" sz="1400" dirty="0">
                <a:solidFill>
                  <a:schemeClr val="bg1">
                    <a:lumMod val="95000"/>
                  </a:schemeClr>
                </a:solidFill>
              </a:rPr>
              <a:t>使被试进入不同的情绪状态，以观察他们在认知活动时的差异。</a:t>
            </a:r>
          </a:p>
        </p:txBody>
      </p:sp>
      <p:cxnSp>
        <p:nvCxnSpPr>
          <p:cNvPr id="10" name="直接连接符 9">
            <a:extLst>
              <a:ext uri="{FF2B5EF4-FFF2-40B4-BE49-F238E27FC236}">
                <a16:creationId xmlns:a16="http://schemas.microsoft.com/office/drawing/2014/main" id="{419F22E9-7853-03AE-70EE-E05E341F867D}"/>
              </a:ext>
            </a:extLst>
          </p:cNvPr>
          <p:cNvCxnSpPr>
            <a:cxnSpLocks/>
          </p:cNvCxnSpPr>
          <p:nvPr/>
        </p:nvCxnSpPr>
        <p:spPr>
          <a:xfrm>
            <a:off x="3254563" y="5248190"/>
            <a:ext cx="10029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2029BEF-A8AB-9AB7-FE18-6B0C9AF41A45}"/>
              </a:ext>
            </a:extLst>
          </p:cNvPr>
          <p:cNvCxnSpPr>
            <a:cxnSpLocks/>
          </p:cNvCxnSpPr>
          <p:nvPr/>
        </p:nvCxnSpPr>
        <p:spPr>
          <a:xfrm>
            <a:off x="7917050" y="5248190"/>
            <a:ext cx="1002925"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4" name="空心弧 13">
            <a:extLst>
              <a:ext uri="{FF2B5EF4-FFF2-40B4-BE49-F238E27FC236}">
                <a16:creationId xmlns:a16="http://schemas.microsoft.com/office/drawing/2014/main" id="{8120ABCD-1F0B-B52F-390E-A98A886B03AA}"/>
              </a:ext>
            </a:extLst>
          </p:cNvPr>
          <p:cNvSpPr/>
          <p:nvPr/>
        </p:nvSpPr>
        <p:spPr>
          <a:xfrm flipH="1">
            <a:off x="5745396" y="5538799"/>
            <a:ext cx="707558" cy="707558"/>
          </a:xfrm>
          <a:prstGeom prst="blockArc">
            <a:avLst>
              <a:gd name="adj1" fmla="val 16223472"/>
              <a:gd name="adj2" fmla="val 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空心弧 31">
            <a:extLst>
              <a:ext uri="{FF2B5EF4-FFF2-40B4-BE49-F238E27FC236}">
                <a16:creationId xmlns:a16="http://schemas.microsoft.com/office/drawing/2014/main" id="{D70009BA-700B-C962-9364-2F5EE1E213D1}"/>
              </a:ext>
            </a:extLst>
          </p:cNvPr>
          <p:cNvSpPr/>
          <p:nvPr/>
        </p:nvSpPr>
        <p:spPr>
          <a:xfrm>
            <a:off x="5742221" y="5538799"/>
            <a:ext cx="707558" cy="707558"/>
          </a:xfrm>
          <a:prstGeom prst="blockArc">
            <a:avLst>
              <a:gd name="adj1" fmla="val 16223472"/>
              <a:gd name="adj2" fmla="val 0"/>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4" name="直接连接符 23">
            <a:extLst>
              <a:ext uri="{FF2B5EF4-FFF2-40B4-BE49-F238E27FC236}">
                <a16:creationId xmlns:a16="http://schemas.microsoft.com/office/drawing/2014/main" id="{8508A21C-0BD1-0882-3538-6C57F4DB86C4}"/>
              </a:ext>
            </a:extLst>
          </p:cNvPr>
          <p:cNvCxnSpPr>
            <a:cxnSpLocks/>
          </p:cNvCxnSpPr>
          <p:nvPr/>
        </p:nvCxnSpPr>
        <p:spPr>
          <a:xfrm>
            <a:off x="5663365" y="1869966"/>
            <a:ext cx="865270"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90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A0D1376-A6A4-4E27-7B2F-1296EAC47F8E}"/>
              </a:ext>
            </a:extLst>
          </p:cNvPr>
          <p:cNvSpPr/>
          <p:nvPr/>
        </p:nvSpPr>
        <p:spPr>
          <a:xfrm>
            <a:off x="695324" y="3446025"/>
            <a:ext cx="4558386" cy="1076746"/>
          </a:xfrm>
          <a:prstGeom prst="roundRect">
            <a:avLst>
              <a:gd name="adj" fmla="val 4544"/>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5" name="矩形 4">
            <a:extLst>
              <a:ext uri="{FF2B5EF4-FFF2-40B4-BE49-F238E27FC236}">
                <a16:creationId xmlns:a16="http://schemas.microsoft.com/office/drawing/2014/main" id="{BEC52994-9CD8-8464-66A2-05931A221DA0}"/>
              </a:ext>
            </a:extLst>
          </p:cNvPr>
          <p:cNvSpPr/>
          <p:nvPr/>
        </p:nvSpPr>
        <p:spPr>
          <a:xfrm>
            <a:off x="6096000" y="1782316"/>
            <a:ext cx="4645025" cy="39769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文本框 30">
            <a:extLst>
              <a:ext uri="{FF2B5EF4-FFF2-40B4-BE49-F238E27FC236}">
                <a16:creationId xmlns:a16="http://schemas.microsoft.com/office/drawing/2014/main" id="{B51EA737-96AC-8415-01BA-6B8B7A2937B2}"/>
              </a:ext>
            </a:extLst>
          </p:cNvPr>
          <p:cNvSpPr txBox="1"/>
          <p:nvPr/>
        </p:nvSpPr>
        <p:spPr>
          <a:xfrm>
            <a:off x="625475" y="1782316"/>
            <a:ext cx="2676526"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芬茨的图片联想测验</a:t>
            </a:r>
          </a:p>
        </p:txBody>
      </p:sp>
      <p:sp>
        <p:nvSpPr>
          <p:cNvPr id="32" name="文本框 31">
            <a:extLst>
              <a:ext uri="{FF2B5EF4-FFF2-40B4-BE49-F238E27FC236}">
                <a16:creationId xmlns:a16="http://schemas.microsoft.com/office/drawing/2014/main" id="{CCFA8CC5-3A7C-15B0-7902-A1365D9DC7D9}"/>
              </a:ext>
            </a:extLst>
          </p:cNvPr>
          <p:cNvSpPr txBox="1"/>
          <p:nvPr/>
        </p:nvSpPr>
        <p:spPr>
          <a:xfrm>
            <a:off x="625476" y="2124224"/>
            <a:ext cx="2091554" cy="381708"/>
          </a:xfrm>
          <a:prstGeom prst="rect">
            <a:avLst/>
          </a:prstGeom>
          <a:noFill/>
        </p:spPr>
        <p:txBody>
          <a:bodyPr wrap="square">
            <a:noAutofit/>
          </a:bodyPr>
          <a:lstStyle/>
          <a:p>
            <a:pPr>
              <a:lnSpc>
                <a:spcPct val="150000"/>
              </a:lnSpc>
            </a:pPr>
            <a:r>
              <a:rPr lang="zh-CN" altLang="en-US" sz="1400" dirty="0">
                <a:solidFill>
                  <a:schemeClr val="bg1">
                    <a:lumMod val="50000"/>
                  </a:schemeClr>
                </a:solidFill>
              </a:rPr>
              <a:t>研究情绪对认知的依赖</a:t>
            </a:r>
          </a:p>
        </p:txBody>
      </p:sp>
      <p:graphicFrame>
        <p:nvGraphicFramePr>
          <p:cNvPr id="9" name="图表 8">
            <a:extLst>
              <a:ext uri="{FF2B5EF4-FFF2-40B4-BE49-F238E27FC236}">
                <a16:creationId xmlns:a16="http://schemas.microsoft.com/office/drawing/2014/main" id="{5C9585C0-BF61-387D-D9F8-918737308CE2}"/>
              </a:ext>
            </a:extLst>
          </p:cNvPr>
          <p:cNvGraphicFramePr/>
          <p:nvPr>
            <p:extLst>
              <p:ext uri="{D42A27DB-BD31-4B8C-83A1-F6EECF244321}">
                <p14:modId xmlns:p14="http://schemas.microsoft.com/office/powerpoint/2010/main" val="3343783893"/>
              </p:ext>
            </p:extLst>
          </p:nvPr>
        </p:nvGraphicFramePr>
        <p:xfrm>
          <a:off x="6680199" y="2209313"/>
          <a:ext cx="3679751" cy="3226287"/>
        </p:xfrm>
        <a:graphic>
          <a:graphicData uri="http://schemas.openxmlformats.org/drawingml/2006/chart">
            <c:chart xmlns:c="http://schemas.openxmlformats.org/drawingml/2006/chart" xmlns:r="http://schemas.openxmlformats.org/officeDocument/2006/relationships" r:id="rId2"/>
          </a:graphicData>
        </a:graphic>
      </p:graphicFrame>
      <p:sp>
        <p:nvSpPr>
          <p:cNvPr id="33" name="文本框 32">
            <a:extLst>
              <a:ext uri="{FF2B5EF4-FFF2-40B4-BE49-F238E27FC236}">
                <a16:creationId xmlns:a16="http://schemas.microsoft.com/office/drawing/2014/main" id="{3787FF5F-3A2D-3F0B-2F90-E25273ED40AB}"/>
              </a:ext>
            </a:extLst>
          </p:cNvPr>
          <p:cNvSpPr txBox="1"/>
          <p:nvPr/>
        </p:nvSpPr>
        <p:spPr>
          <a:xfrm>
            <a:off x="7769110" y="5479883"/>
            <a:ext cx="1501927" cy="297539"/>
          </a:xfrm>
          <a:prstGeom prst="rect">
            <a:avLst/>
          </a:prstGeom>
          <a:noFill/>
        </p:spPr>
        <p:txBody>
          <a:bodyPr wrap="square">
            <a:noAutofit/>
          </a:bodyPr>
          <a:lstStyle/>
          <a:p>
            <a:r>
              <a:rPr lang="zh-CN" altLang="en-US" sz="1200" dirty="0">
                <a:solidFill>
                  <a:schemeClr val="bg1">
                    <a:lumMod val="50000"/>
                  </a:schemeClr>
                </a:solidFill>
                <a:latin typeface="+mn-ea"/>
              </a:rPr>
              <a:t>距离跳伞的时间</a:t>
            </a:r>
          </a:p>
        </p:txBody>
      </p:sp>
      <p:sp>
        <p:nvSpPr>
          <p:cNvPr id="35" name="文本框 34">
            <a:extLst>
              <a:ext uri="{FF2B5EF4-FFF2-40B4-BE49-F238E27FC236}">
                <a16:creationId xmlns:a16="http://schemas.microsoft.com/office/drawing/2014/main" id="{1BD8AD23-A357-788A-B160-A1020D21ABB3}"/>
              </a:ext>
            </a:extLst>
          </p:cNvPr>
          <p:cNvSpPr txBox="1"/>
          <p:nvPr/>
        </p:nvSpPr>
        <p:spPr>
          <a:xfrm>
            <a:off x="6299124" y="3160241"/>
            <a:ext cx="406363" cy="1324430"/>
          </a:xfrm>
          <a:prstGeom prst="rect">
            <a:avLst/>
          </a:prstGeom>
          <a:noFill/>
        </p:spPr>
        <p:txBody>
          <a:bodyPr vert="horz" wrap="square" anchor="ctr">
            <a:noAutofit/>
          </a:bodyPr>
          <a:lstStyle/>
          <a:p>
            <a:r>
              <a:rPr lang="zh-CN" altLang="en-US" sz="1200" dirty="0">
                <a:solidFill>
                  <a:schemeClr val="bg1">
                    <a:lumMod val="50000"/>
                  </a:schemeClr>
                </a:solidFill>
                <a:latin typeface="+mn-ea"/>
              </a:rPr>
              <a:t>皮肤电平变化</a:t>
            </a:r>
          </a:p>
        </p:txBody>
      </p:sp>
      <p:sp>
        <p:nvSpPr>
          <p:cNvPr id="36" name="文本框 35">
            <a:extLst>
              <a:ext uri="{FF2B5EF4-FFF2-40B4-BE49-F238E27FC236}">
                <a16:creationId xmlns:a16="http://schemas.microsoft.com/office/drawing/2014/main" id="{B7580E99-7138-E5C4-3F59-B1987E84C53B}"/>
              </a:ext>
            </a:extLst>
          </p:cNvPr>
          <p:cNvSpPr txBox="1"/>
          <p:nvPr/>
        </p:nvSpPr>
        <p:spPr>
          <a:xfrm>
            <a:off x="621385" y="3002719"/>
            <a:ext cx="4645025" cy="381708"/>
          </a:xfrm>
          <a:prstGeom prst="rect">
            <a:avLst/>
          </a:prstGeom>
          <a:noFill/>
        </p:spPr>
        <p:txBody>
          <a:bodyPr wrap="square">
            <a:noAutofit/>
          </a:bodyPr>
          <a:lstStyle/>
          <a:p>
            <a:pPr>
              <a:lnSpc>
                <a:spcPct val="150000"/>
              </a:lnSpc>
            </a:pPr>
            <a:r>
              <a:rPr lang="zh-CN" altLang="en-US" sz="1400" dirty="0">
                <a:solidFill>
                  <a:schemeClr val="bg1">
                    <a:lumMod val="50000"/>
                  </a:schemeClr>
                </a:solidFill>
              </a:rPr>
              <a:t>测验见习跳伞运动员的跳伞时间与皮肤电反应变化情况。</a:t>
            </a:r>
          </a:p>
        </p:txBody>
      </p:sp>
      <p:sp>
        <p:nvSpPr>
          <p:cNvPr id="38" name="文本框 37">
            <a:extLst>
              <a:ext uri="{FF2B5EF4-FFF2-40B4-BE49-F238E27FC236}">
                <a16:creationId xmlns:a16="http://schemas.microsoft.com/office/drawing/2014/main" id="{593FB1B2-308B-26C3-29BD-9C65F631E048}"/>
              </a:ext>
            </a:extLst>
          </p:cNvPr>
          <p:cNvSpPr txBox="1"/>
          <p:nvPr/>
        </p:nvSpPr>
        <p:spPr>
          <a:xfrm>
            <a:off x="768549" y="3609136"/>
            <a:ext cx="4411935" cy="704873"/>
          </a:xfrm>
          <a:prstGeom prst="rect">
            <a:avLst/>
          </a:prstGeom>
          <a:noFill/>
        </p:spPr>
        <p:txBody>
          <a:bodyPr wrap="square">
            <a:noAutofit/>
          </a:bodyPr>
          <a:lstStyle/>
          <a:p>
            <a:pPr>
              <a:lnSpc>
                <a:spcPct val="150000"/>
              </a:lnSpc>
            </a:pPr>
            <a:r>
              <a:rPr lang="zh-CN" altLang="en-US" sz="1400" dirty="0">
                <a:solidFill>
                  <a:schemeClr val="tx1">
                    <a:lumMod val="95000"/>
                    <a:lumOff val="5000"/>
                  </a:schemeClr>
                </a:solidFill>
              </a:rPr>
              <a:t>结果表明：随着跳伞日期的临近，皮肤电水平升高，表明被试内心的情绪紧张程度增加。</a:t>
            </a:r>
          </a:p>
        </p:txBody>
      </p:sp>
      <p:cxnSp>
        <p:nvCxnSpPr>
          <p:cNvPr id="12" name="直接连接符 11">
            <a:extLst>
              <a:ext uri="{FF2B5EF4-FFF2-40B4-BE49-F238E27FC236}">
                <a16:creationId xmlns:a16="http://schemas.microsoft.com/office/drawing/2014/main" id="{81884C32-1050-D538-A44D-CDC23931736E}"/>
              </a:ext>
            </a:extLst>
          </p:cNvPr>
          <p:cNvCxnSpPr/>
          <p:nvPr/>
        </p:nvCxnSpPr>
        <p:spPr>
          <a:xfrm>
            <a:off x="4572000" y="5759230"/>
            <a:ext cx="681710"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E2B648E-2BF3-28E0-5B57-A0262EB2F8A3}"/>
              </a:ext>
            </a:extLst>
          </p:cNvPr>
          <p:cNvCxnSpPr/>
          <p:nvPr/>
        </p:nvCxnSpPr>
        <p:spPr>
          <a:xfrm>
            <a:off x="695325" y="2667686"/>
            <a:ext cx="681710"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F235E928-B876-E894-4BBA-C9D48FF40361}"/>
              </a:ext>
            </a:extLst>
          </p:cNvPr>
          <p:cNvSpPr txBox="1"/>
          <p:nvPr/>
        </p:nvSpPr>
        <p:spPr>
          <a:xfrm>
            <a:off x="660809" y="4622886"/>
            <a:ext cx="4519675" cy="1077218"/>
          </a:xfrm>
          <a:prstGeom prst="rect">
            <a:avLst/>
          </a:prstGeom>
          <a:noFill/>
        </p:spPr>
        <p:txBody>
          <a:bodyPr wrap="square">
            <a:spAutoFit/>
          </a:bodyPr>
          <a:lstStyle/>
          <a:p>
            <a:r>
              <a:rPr lang="en-US" altLang="zh-CN" sz="3200" dirty="0">
                <a:solidFill>
                  <a:schemeClr val="bg1">
                    <a:lumMod val="95000"/>
                  </a:schemeClr>
                </a:solidFill>
                <a:latin typeface="+mj-ea"/>
                <a:ea typeface="+mj-ea"/>
              </a:rPr>
              <a:t>PICTURE ASSOCIATION</a:t>
            </a:r>
            <a:endParaRPr lang="zh-CN" altLang="en-US" sz="3200" dirty="0">
              <a:solidFill>
                <a:schemeClr val="bg1">
                  <a:lumMod val="95000"/>
                </a:schemeClr>
              </a:solidFill>
              <a:latin typeface="+mj-ea"/>
              <a:ea typeface="+mj-ea"/>
            </a:endParaRPr>
          </a:p>
        </p:txBody>
      </p:sp>
      <p:sp>
        <p:nvSpPr>
          <p:cNvPr id="23" name="矩形 22">
            <a:extLst>
              <a:ext uri="{FF2B5EF4-FFF2-40B4-BE49-F238E27FC236}">
                <a16:creationId xmlns:a16="http://schemas.microsoft.com/office/drawing/2014/main" id="{A0EAC0E9-36CE-5472-00F3-3D8B205E092E}"/>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文本框 24">
            <a:extLst>
              <a:ext uri="{FF2B5EF4-FFF2-40B4-BE49-F238E27FC236}">
                <a16:creationId xmlns:a16="http://schemas.microsoft.com/office/drawing/2014/main" id="{498CE391-99FB-D3BE-71AB-9E67CA6A3AAD}"/>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情绪的认知</a:t>
            </a:r>
          </a:p>
        </p:txBody>
      </p:sp>
      <p:sp>
        <p:nvSpPr>
          <p:cNvPr id="26" name="文本框 25">
            <a:extLst>
              <a:ext uri="{FF2B5EF4-FFF2-40B4-BE49-F238E27FC236}">
                <a16:creationId xmlns:a16="http://schemas.microsoft.com/office/drawing/2014/main" id="{0FEC8440-B776-1478-6FD0-7E096DD85D5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COGNITION</a:t>
            </a:r>
          </a:p>
        </p:txBody>
      </p:sp>
    </p:spTree>
    <p:extLst>
      <p:ext uri="{BB962C8B-B14F-4D97-AF65-F5344CB8AC3E}">
        <p14:creationId xmlns:p14="http://schemas.microsoft.com/office/powerpoint/2010/main" val="2073841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B658DC3C-0F5B-EA9D-9854-873562B2C85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0" y="5141423"/>
            <a:ext cx="12192000" cy="974598"/>
          </a:xfrm>
          <a:custGeom>
            <a:avLst/>
            <a:gdLst>
              <a:gd name="connsiteX0" fmla="*/ 0 w 12192000"/>
              <a:gd name="connsiteY0" fmla="*/ 0 h 974598"/>
              <a:gd name="connsiteX1" fmla="*/ 12192000 w 12192000"/>
              <a:gd name="connsiteY1" fmla="*/ 0 h 974598"/>
              <a:gd name="connsiteX2" fmla="*/ 12192000 w 12192000"/>
              <a:gd name="connsiteY2" fmla="*/ 974598 h 974598"/>
              <a:gd name="connsiteX3" fmla="*/ 0 w 12192000"/>
              <a:gd name="connsiteY3" fmla="*/ 974598 h 974598"/>
            </a:gdLst>
            <a:ahLst/>
            <a:cxnLst>
              <a:cxn ang="0">
                <a:pos x="connsiteX0" y="connsiteY0"/>
              </a:cxn>
              <a:cxn ang="0">
                <a:pos x="connsiteX1" y="connsiteY1"/>
              </a:cxn>
              <a:cxn ang="0">
                <a:pos x="connsiteX2" y="connsiteY2"/>
              </a:cxn>
              <a:cxn ang="0">
                <a:pos x="connsiteX3" y="connsiteY3"/>
              </a:cxn>
            </a:cxnLst>
            <a:rect l="l" t="t" r="r" b="b"/>
            <a:pathLst>
              <a:path w="12192000" h="974598">
                <a:moveTo>
                  <a:pt x="0" y="0"/>
                </a:moveTo>
                <a:lnTo>
                  <a:pt x="12192000" y="0"/>
                </a:lnTo>
                <a:lnTo>
                  <a:pt x="12192000" y="974598"/>
                </a:lnTo>
                <a:lnTo>
                  <a:pt x="0" y="974598"/>
                </a:lnTo>
                <a:close/>
              </a:path>
            </a:pathLst>
          </a:custGeom>
        </p:spPr>
      </p:pic>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600" dirty="0">
                <a:solidFill>
                  <a:schemeClr val="accent2"/>
                </a:solidFill>
                <a:latin typeface="思源黑体 CN Medium" panose="020B0600000000000000" pitchFamily="34" charset="-122"/>
              </a:rPr>
              <a:t>FEAR EMOTION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38" name="文本框 37">
            <a:extLst>
              <a:ext uri="{FF2B5EF4-FFF2-40B4-BE49-F238E27FC236}">
                <a16:creationId xmlns:a16="http://schemas.microsoft.com/office/drawing/2014/main" id="{07071BEC-782A-8046-91E2-EAADA6E95441}"/>
              </a:ext>
            </a:extLst>
          </p:cNvPr>
          <p:cNvSpPr txBox="1"/>
          <p:nvPr/>
        </p:nvSpPr>
        <p:spPr>
          <a:xfrm>
            <a:off x="4724853" y="1308731"/>
            <a:ext cx="2676526" cy="422996"/>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手术台前的恐惧</a:t>
            </a:r>
          </a:p>
        </p:txBody>
      </p:sp>
      <p:sp>
        <p:nvSpPr>
          <p:cNvPr id="39" name="文本框 38">
            <a:extLst>
              <a:ext uri="{FF2B5EF4-FFF2-40B4-BE49-F238E27FC236}">
                <a16:creationId xmlns:a16="http://schemas.microsoft.com/office/drawing/2014/main" id="{1A4FBFBB-1412-5877-15B2-C0DF74BE5F41}"/>
              </a:ext>
            </a:extLst>
          </p:cNvPr>
          <p:cNvSpPr txBox="1"/>
          <p:nvPr/>
        </p:nvSpPr>
        <p:spPr>
          <a:xfrm>
            <a:off x="5038158" y="1669782"/>
            <a:ext cx="2115684" cy="381708"/>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情绪对认知的反作用</a:t>
            </a:r>
          </a:p>
        </p:txBody>
      </p:sp>
      <p:grpSp>
        <p:nvGrpSpPr>
          <p:cNvPr id="13" name="组合 12">
            <a:extLst>
              <a:ext uri="{FF2B5EF4-FFF2-40B4-BE49-F238E27FC236}">
                <a16:creationId xmlns:a16="http://schemas.microsoft.com/office/drawing/2014/main" id="{AD2C0E3D-B445-E800-7AC5-CC61224E9C6D}"/>
              </a:ext>
            </a:extLst>
          </p:cNvPr>
          <p:cNvGrpSpPr/>
          <p:nvPr/>
        </p:nvGrpSpPr>
        <p:grpSpPr>
          <a:xfrm>
            <a:off x="3243838" y="2554942"/>
            <a:ext cx="5705203" cy="1897407"/>
            <a:chOff x="3243838" y="2554942"/>
            <a:chExt cx="5705203" cy="1897407"/>
          </a:xfrm>
        </p:grpSpPr>
        <p:sp>
          <p:nvSpPr>
            <p:cNvPr id="5" name="椭圆 4">
              <a:extLst>
                <a:ext uri="{FF2B5EF4-FFF2-40B4-BE49-F238E27FC236}">
                  <a16:creationId xmlns:a16="http://schemas.microsoft.com/office/drawing/2014/main" id="{0393A272-AE13-F4D7-B114-BCD2F806DB2A}"/>
                </a:ext>
              </a:extLst>
            </p:cNvPr>
            <p:cNvSpPr/>
            <p:nvPr/>
          </p:nvSpPr>
          <p:spPr>
            <a:xfrm>
              <a:off x="3612712" y="2805593"/>
              <a:ext cx="1324910" cy="13249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弧形 30">
              <a:extLst>
                <a:ext uri="{FF2B5EF4-FFF2-40B4-BE49-F238E27FC236}">
                  <a16:creationId xmlns:a16="http://schemas.microsoft.com/office/drawing/2014/main" id="{0D4E5C7A-8D2A-8CBE-6710-D019DBB67B49}"/>
                </a:ext>
              </a:extLst>
            </p:cNvPr>
            <p:cNvSpPr/>
            <p:nvPr/>
          </p:nvSpPr>
          <p:spPr>
            <a:xfrm>
              <a:off x="3355710" y="2626137"/>
              <a:ext cx="1826214" cy="1826212"/>
            </a:xfrm>
            <a:prstGeom prst="arc">
              <a:avLst>
                <a:gd name="adj1" fmla="val 10648531"/>
                <a:gd name="adj2" fmla="val 0"/>
              </a:avLst>
            </a:prstGeom>
            <a:noFill/>
            <a:ln w="381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椭圆 32">
              <a:extLst>
                <a:ext uri="{FF2B5EF4-FFF2-40B4-BE49-F238E27FC236}">
                  <a16:creationId xmlns:a16="http://schemas.microsoft.com/office/drawing/2014/main" id="{D7D268D0-4865-B809-A71A-E7D790CBD409}"/>
                </a:ext>
              </a:extLst>
            </p:cNvPr>
            <p:cNvSpPr/>
            <p:nvPr/>
          </p:nvSpPr>
          <p:spPr>
            <a:xfrm>
              <a:off x="5433985" y="2805593"/>
              <a:ext cx="1324910" cy="1324910"/>
            </a:xfrm>
            <a:prstGeom prst="ellipse">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弧形 33">
              <a:extLst>
                <a:ext uri="{FF2B5EF4-FFF2-40B4-BE49-F238E27FC236}">
                  <a16:creationId xmlns:a16="http://schemas.microsoft.com/office/drawing/2014/main" id="{93FDBF9A-3AAE-8B65-047A-0763A5670296}"/>
                </a:ext>
              </a:extLst>
            </p:cNvPr>
            <p:cNvSpPr/>
            <p:nvPr/>
          </p:nvSpPr>
          <p:spPr>
            <a:xfrm>
              <a:off x="5183333" y="2589752"/>
              <a:ext cx="1826214" cy="1826212"/>
            </a:xfrm>
            <a:prstGeom prst="arc">
              <a:avLst>
                <a:gd name="adj1" fmla="val 21564979"/>
                <a:gd name="adj2" fmla="val 10842776"/>
              </a:avLst>
            </a:prstGeom>
            <a:noFill/>
            <a:ln w="381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7DB70F5E-FF93-6749-5120-26C5A8480502}"/>
                </a:ext>
              </a:extLst>
            </p:cNvPr>
            <p:cNvSpPr/>
            <p:nvPr/>
          </p:nvSpPr>
          <p:spPr>
            <a:xfrm>
              <a:off x="7268227" y="2805593"/>
              <a:ext cx="1324910" cy="13249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弧形 36">
              <a:extLst>
                <a:ext uri="{FF2B5EF4-FFF2-40B4-BE49-F238E27FC236}">
                  <a16:creationId xmlns:a16="http://schemas.microsoft.com/office/drawing/2014/main" id="{AFF70F81-86F2-72A5-54F6-D5CFC682691F}"/>
                </a:ext>
              </a:extLst>
            </p:cNvPr>
            <p:cNvSpPr/>
            <p:nvPr/>
          </p:nvSpPr>
          <p:spPr>
            <a:xfrm>
              <a:off x="7011225" y="2554942"/>
              <a:ext cx="1826214" cy="1826212"/>
            </a:xfrm>
            <a:prstGeom prst="arc">
              <a:avLst>
                <a:gd name="adj1" fmla="val 10696325"/>
                <a:gd name="adj2" fmla="val 0"/>
              </a:avLst>
            </a:prstGeom>
            <a:noFill/>
            <a:ln w="381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文本框 39">
              <a:extLst>
                <a:ext uri="{FF2B5EF4-FFF2-40B4-BE49-F238E27FC236}">
                  <a16:creationId xmlns:a16="http://schemas.microsoft.com/office/drawing/2014/main" id="{CD071ED4-8F33-2B30-CE42-8F4D540D5F3B}"/>
                </a:ext>
              </a:extLst>
            </p:cNvPr>
            <p:cNvSpPr txBox="1"/>
            <p:nvPr/>
          </p:nvSpPr>
          <p:spPr>
            <a:xfrm>
              <a:off x="3660601" y="3254344"/>
              <a:ext cx="1229133" cy="427408"/>
            </a:xfrm>
            <a:prstGeom prst="rect">
              <a:avLst/>
            </a:prstGeom>
            <a:noFill/>
          </p:spPr>
          <p:txBody>
            <a:bodyPr wrap="square">
              <a:noAutofit/>
            </a:bodyPr>
            <a:lstStyle/>
            <a:p>
              <a:pPr algn="ctr"/>
              <a:r>
                <a:rPr lang="zh-CN" altLang="en-US" sz="2800" dirty="0">
                  <a:solidFill>
                    <a:schemeClr val="tx1">
                      <a:lumMod val="95000"/>
                      <a:lumOff val="5000"/>
                    </a:schemeClr>
                  </a:solidFill>
                  <a:latin typeface="+mj-ea"/>
                  <a:ea typeface="+mj-ea"/>
                </a:rPr>
                <a:t>低</a:t>
              </a:r>
            </a:p>
          </p:txBody>
        </p:sp>
        <p:sp>
          <p:nvSpPr>
            <p:cNvPr id="41" name="文本框 40">
              <a:extLst>
                <a:ext uri="{FF2B5EF4-FFF2-40B4-BE49-F238E27FC236}">
                  <a16:creationId xmlns:a16="http://schemas.microsoft.com/office/drawing/2014/main" id="{4370F449-A1DA-2915-EBBA-2EAA296B0200}"/>
                </a:ext>
              </a:extLst>
            </p:cNvPr>
            <p:cNvSpPr txBox="1"/>
            <p:nvPr/>
          </p:nvSpPr>
          <p:spPr>
            <a:xfrm>
              <a:off x="5481874" y="3254344"/>
              <a:ext cx="1229133" cy="427408"/>
            </a:xfrm>
            <a:prstGeom prst="rect">
              <a:avLst/>
            </a:prstGeom>
            <a:noFill/>
          </p:spPr>
          <p:txBody>
            <a:bodyPr wrap="square">
              <a:noAutofit/>
            </a:bodyPr>
            <a:lstStyle/>
            <a:p>
              <a:pPr algn="ctr"/>
              <a:r>
                <a:rPr lang="zh-CN" altLang="en-US" sz="2800" dirty="0">
                  <a:solidFill>
                    <a:schemeClr val="tx1">
                      <a:lumMod val="95000"/>
                      <a:lumOff val="5000"/>
                    </a:schemeClr>
                  </a:solidFill>
                  <a:latin typeface="+mj-ea"/>
                  <a:ea typeface="+mj-ea"/>
                </a:rPr>
                <a:t>中</a:t>
              </a:r>
            </a:p>
          </p:txBody>
        </p:sp>
        <p:sp>
          <p:nvSpPr>
            <p:cNvPr id="42" name="文本框 41">
              <a:extLst>
                <a:ext uri="{FF2B5EF4-FFF2-40B4-BE49-F238E27FC236}">
                  <a16:creationId xmlns:a16="http://schemas.microsoft.com/office/drawing/2014/main" id="{D7B6F6B7-8FEA-D362-652B-6787FDA55666}"/>
                </a:ext>
              </a:extLst>
            </p:cNvPr>
            <p:cNvSpPr txBox="1"/>
            <p:nvPr/>
          </p:nvSpPr>
          <p:spPr>
            <a:xfrm>
              <a:off x="7316116" y="3254344"/>
              <a:ext cx="1229133" cy="427408"/>
            </a:xfrm>
            <a:prstGeom prst="rect">
              <a:avLst/>
            </a:prstGeom>
            <a:noFill/>
          </p:spPr>
          <p:txBody>
            <a:bodyPr wrap="square">
              <a:noAutofit/>
            </a:bodyPr>
            <a:lstStyle/>
            <a:p>
              <a:pPr algn="ctr"/>
              <a:r>
                <a:rPr lang="zh-CN" altLang="en-US" sz="2800" dirty="0">
                  <a:solidFill>
                    <a:schemeClr val="tx1">
                      <a:lumMod val="95000"/>
                      <a:lumOff val="5000"/>
                    </a:schemeClr>
                  </a:solidFill>
                  <a:latin typeface="+mj-ea"/>
                  <a:ea typeface="+mj-ea"/>
                </a:rPr>
                <a:t>高</a:t>
              </a:r>
            </a:p>
          </p:txBody>
        </p:sp>
        <p:sp>
          <p:nvSpPr>
            <p:cNvPr id="8" name="椭圆 7">
              <a:extLst>
                <a:ext uri="{FF2B5EF4-FFF2-40B4-BE49-F238E27FC236}">
                  <a16:creationId xmlns:a16="http://schemas.microsoft.com/office/drawing/2014/main" id="{61B66FB3-F255-820D-63FF-890C06984F50}"/>
                </a:ext>
              </a:extLst>
            </p:cNvPr>
            <p:cNvSpPr/>
            <p:nvPr/>
          </p:nvSpPr>
          <p:spPr>
            <a:xfrm>
              <a:off x="3243838" y="3381886"/>
              <a:ext cx="236443" cy="236443"/>
            </a:xfrm>
            <a:prstGeom prst="ellipse">
              <a:avLst/>
            </a:prstGeom>
            <a:solidFill>
              <a:schemeClr val="accent2"/>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76ACC480-A607-B334-9883-B46CD5B7B46B}"/>
                </a:ext>
              </a:extLst>
            </p:cNvPr>
            <p:cNvSpPr/>
            <p:nvPr/>
          </p:nvSpPr>
          <p:spPr>
            <a:xfrm>
              <a:off x="8712598" y="3381886"/>
              <a:ext cx="236443" cy="236443"/>
            </a:xfrm>
            <a:prstGeom prst="ellipse">
              <a:avLst/>
            </a:prstGeom>
            <a:solidFill>
              <a:schemeClr val="accent2"/>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4" name="文本框 43">
            <a:extLst>
              <a:ext uri="{FF2B5EF4-FFF2-40B4-BE49-F238E27FC236}">
                <a16:creationId xmlns:a16="http://schemas.microsoft.com/office/drawing/2014/main" id="{4DC42AC5-BB60-E524-644D-3F90FF5423C1}"/>
              </a:ext>
            </a:extLst>
          </p:cNvPr>
          <p:cNvSpPr txBox="1"/>
          <p:nvPr/>
        </p:nvSpPr>
        <p:spPr>
          <a:xfrm>
            <a:off x="3238896" y="2150192"/>
            <a:ext cx="4487924" cy="381708"/>
          </a:xfrm>
          <a:prstGeom prst="rect">
            <a:avLst/>
          </a:prstGeom>
          <a:noFill/>
        </p:spPr>
        <p:txBody>
          <a:bodyPr wrap="square">
            <a:noAutofit/>
          </a:bodyPr>
          <a:lstStyle/>
          <a:p>
            <a:pPr>
              <a:lnSpc>
                <a:spcPct val="150000"/>
              </a:lnSpc>
            </a:pPr>
            <a:r>
              <a:rPr lang="zh-CN" altLang="en-US" sz="1400" dirty="0">
                <a:solidFill>
                  <a:schemeClr val="bg1">
                    <a:lumMod val="50000"/>
                  </a:schemeClr>
                </a:solidFill>
              </a:rPr>
              <a:t>研究低、中、高恐惧水平三组的外科手术病人</a:t>
            </a:r>
          </a:p>
        </p:txBody>
      </p:sp>
      <p:cxnSp>
        <p:nvCxnSpPr>
          <p:cNvPr id="49" name="直接连接符 48">
            <a:extLst>
              <a:ext uri="{FF2B5EF4-FFF2-40B4-BE49-F238E27FC236}">
                <a16:creationId xmlns:a16="http://schemas.microsoft.com/office/drawing/2014/main" id="{6828D0C0-4D6D-CC9E-D0B0-E50C1DC64047}"/>
              </a:ext>
            </a:extLst>
          </p:cNvPr>
          <p:cNvCxnSpPr>
            <a:cxnSpLocks/>
          </p:cNvCxnSpPr>
          <p:nvPr/>
        </p:nvCxnSpPr>
        <p:spPr>
          <a:xfrm>
            <a:off x="5751673" y="1706327"/>
            <a:ext cx="688654"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2" name="矩形: 圆角 31">
            <a:extLst>
              <a:ext uri="{FF2B5EF4-FFF2-40B4-BE49-F238E27FC236}">
                <a16:creationId xmlns:a16="http://schemas.microsoft.com/office/drawing/2014/main" id="{678FE441-C95A-1D9E-2A38-A55A1721D790}"/>
              </a:ext>
            </a:extLst>
          </p:cNvPr>
          <p:cNvSpPr/>
          <p:nvPr/>
        </p:nvSpPr>
        <p:spPr>
          <a:xfrm>
            <a:off x="3051770" y="4657843"/>
            <a:ext cx="6088460" cy="883653"/>
          </a:xfrm>
          <a:prstGeom prst="roundRect">
            <a:avLst>
              <a:gd name="adj" fmla="val 4544"/>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文本框 52">
            <a:extLst>
              <a:ext uri="{FF2B5EF4-FFF2-40B4-BE49-F238E27FC236}">
                <a16:creationId xmlns:a16="http://schemas.microsoft.com/office/drawing/2014/main" id="{D5F47338-4B9F-872C-371B-096D5680A80D}"/>
              </a:ext>
            </a:extLst>
          </p:cNvPr>
          <p:cNvSpPr txBox="1"/>
          <p:nvPr/>
        </p:nvSpPr>
        <p:spPr>
          <a:xfrm>
            <a:off x="3162788" y="4745821"/>
            <a:ext cx="5866424" cy="704873"/>
          </a:xfrm>
          <a:prstGeom prst="rect">
            <a:avLst/>
          </a:prstGeom>
          <a:noFill/>
        </p:spPr>
        <p:txBody>
          <a:bodyPr wrap="square">
            <a:noAutofit/>
          </a:bodyPr>
          <a:lstStyle/>
          <a:p>
            <a:pPr algn="ctr">
              <a:lnSpc>
                <a:spcPct val="150000"/>
              </a:lnSpc>
            </a:pPr>
            <a:r>
              <a:rPr lang="zh-CN" altLang="en-US" sz="1400" dirty="0">
                <a:solidFill>
                  <a:schemeClr val="tx1">
                    <a:lumMod val="95000"/>
                    <a:lumOff val="5000"/>
                  </a:schemeClr>
                </a:solidFill>
              </a:rPr>
              <a:t>低恐惧组和高恐惧组：手术后情绪失调的人较多，抱怨和愤怒较多。</a:t>
            </a:r>
            <a:endParaRPr lang="en-US" altLang="zh-CN" sz="1400" dirty="0">
              <a:solidFill>
                <a:schemeClr val="tx1">
                  <a:lumMod val="95000"/>
                  <a:lumOff val="5000"/>
                </a:schemeClr>
              </a:solidFill>
            </a:endParaRPr>
          </a:p>
          <a:p>
            <a:pPr algn="ctr">
              <a:lnSpc>
                <a:spcPct val="150000"/>
              </a:lnSpc>
            </a:pPr>
            <a:r>
              <a:rPr lang="zh-CN" altLang="en-US" sz="1400" dirty="0">
                <a:solidFill>
                  <a:schemeClr val="tx1">
                    <a:lumMod val="95000"/>
                    <a:lumOff val="5000"/>
                  </a:schemeClr>
                </a:solidFill>
              </a:rPr>
              <a:t>中等恐惧组：情绪失调的最少，对医务人员的抱怨和愤怒也最少。</a:t>
            </a:r>
          </a:p>
        </p:txBody>
      </p:sp>
      <p:cxnSp>
        <p:nvCxnSpPr>
          <p:cNvPr id="18" name="直接连接符 17">
            <a:extLst>
              <a:ext uri="{FF2B5EF4-FFF2-40B4-BE49-F238E27FC236}">
                <a16:creationId xmlns:a16="http://schemas.microsoft.com/office/drawing/2014/main" id="{E30F15D4-344F-4836-FB37-BE32CFE366F7}"/>
              </a:ext>
            </a:extLst>
          </p:cNvPr>
          <p:cNvCxnSpPr>
            <a:cxnSpLocks/>
          </p:cNvCxnSpPr>
          <p:nvPr/>
        </p:nvCxnSpPr>
        <p:spPr>
          <a:xfrm>
            <a:off x="9133118" y="4881955"/>
            <a:ext cx="0" cy="435429"/>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9F504D4C-67B3-AF4D-F086-FE036B874718}"/>
              </a:ext>
            </a:extLst>
          </p:cNvPr>
          <p:cNvCxnSpPr>
            <a:cxnSpLocks/>
          </p:cNvCxnSpPr>
          <p:nvPr/>
        </p:nvCxnSpPr>
        <p:spPr>
          <a:xfrm>
            <a:off x="3060700" y="4881955"/>
            <a:ext cx="0" cy="435429"/>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5EE80DD-8B15-A804-A4B4-ACE80F93ED6E}"/>
              </a:ext>
            </a:extLst>
          </p:cNvPr>
          <p:cNvCxnSpPr>
            <a:cxnSpLocks/>
          </p:cNvCxnSpPr>
          <p:nvPr/>
        </p:nvCxnSpPr>
        <p:spPr>
          <a:xfrm>
            <a:off x="3200888" y="2219325"/>
            <a:ext cx="0" cy="259556"/>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783C4564-6A54-5B82-6227-8C7A7D035598}"/>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文本框 47">
            <a:extLst>
              <a:ext uri="{FF2B5EF4-FFF2-40B4-BE49-F238E27FC236}">
                <a16:creationId xmlns:a16="http://schemas.microsoft.com/office/drawing/2014/main" id="{DD8133B9-25F3-8272-D7D6-1B9FE14E80FC}"/>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情绪的认知</a:t>
            </a:r>
          </a:p>
        </p:txBody>
      </p:sp>
      <p:sp>
        <p:nvSpPr>
          <p:cNvPr id="50" name="文本框 49">
            <a:extLst>
              <a:ext uri="{FF2B5EF4-FFF2-40B4-BE49-F238E27FC236}">
                <a16:creationId xmlns:a16="http://schemas.microsoft.com/office/drawing/2014/main" id="{B0EAAECB-C4AB-D20D-0733-2E2289054381}"/>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COGNITION</a:t>
            </a:r>
          </a:p>
        </p:txBody>
      </p:sp>
    </p:spTree>
    <p:extLst>
      <p:ext uri="{BB962C8B-B14F-4D97-AF65-F5344CB8AC3E}">
        <p14:creationId xmlns:p14="http://schemas.microsoft.com/office/powerpoint/2010/main" val="28773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4" name="矩形: 圆角 3">
            <a:extLst>
              <a:ext uri="{FF2B5EF4-FFF2-40B4-BE49-F238E27FC236}">
                <a16:creationId xmlns:a16="http://schemas.microsoft.com/office/drawing/2014/main" id="{A14C8400-A2A9-CC42-049F-F4FBAF8DC41E}"/>
              </a:ext>
            </a:extLst>
          </p:cNvPr>
          <p:cNvSpPr/>
          <p:nvPr/>
        </p:nvSpPr>
        <p:spPr>
          <a:xfrm>
            <a:off x="1416050" y="2310442"/>
            <a:ext cx="9324975" cy="3756977"/>
          </a:xfrm>
          <a:prstGeom prst="roundRect">
            <a:avLst>
              <a:gd name="adj" fmla="val 2867"/>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文本框 31">
            <a:extLst>
              <a:ext uri="{FF2B5EF4-FFF2-40B4-BE49-F238E27FC236}">
                <a16:creationId xmlns:a16="http://schemas.microsoft.com/office/drawing/2014/main" id="{51219011-D311-5D34-CE7A-919378EFF7CC}"/>
              </a:ext>
            </a:extLst>
          </p:cNvPr>
          <p:cNvSpPr txBox="1"/>
          <p:nvPr/>
        </p:nvSpPr>
        <p:spPr>
          <a:xfrm>
            <a:off x="4757737" y="1318934"/>
            <a:ext cx="2676526" cy="422996"/>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耶基斯－多德森定律</a:t>
            </a:r>
          </a:p>
        </p:txBody>
      </p:sp>
      <p:sp>
        <p:nvSpPr>
          <p:cNvPr id="35" name="文本框 34">
            <a:extLst>
              <a:ext uri="{FF2B5EF4-FFF2-40B4-BE49-F238E27FC236}">
                <a16:creationId xmlns:a16="http://schemas.microsoft.com/office/drawing/2014/main" id="{75E0061B-1BE5-7F82-2B74-D5C7A2861F9C}"/>
              </a:ext>
            </a:extLst>
          </p:cNvPr>
          <p:cNvSpPr txBox="1"/>
          <p:nvPr/>
        </p:nvSpPr>
        <p:spPr>
          <a:xfrm>
            <a:off x="5038158" y="5586831"/>
            <a:ext cx="2115684" cy="381708"/>
          </a:xfrm>
          <a:prstGeom prst="rect">
            <a:avLst/>
          </a:prstGeom>
          <a:noFill/>
        </p:spPr>
        <p:txBody>
          <a:bodyPr wrap="square">
            <a:noAutofit/>
          </a:bodyPr>
          <a:lstStyle/>
          <a:p>
            <a:pPr>
              <a:lnSpc>
                <a:spcPct val="150000"/>
              </a:lnSpc>
            </a:pPr>
            <a:r>
              <a:rPr lang="zh-CN" altLang="en-US" sz="1400" dirty="0">
                <a:solidFill>
                  <a:schemeClr val="bg1">
                    <a:lumMod val="50000"/>
                  </a:schemeClr>
                </a:solidFill>
              </a:rPr>
              <a:t>情绪与认知的交互关系</a:t>
            </a:r>
          </a:p>
        </p:txBody>
      </p:sp>
      <p:sp>
        <p:nvSpPr>
          <p:cNvPr id="45" name="文本框 44">
            <a:extLst>
              <a:ext uri="{FF2B5EF4-FFF2-40B4-BE49-F238E27FC236}">
                <a16:creationId xmlns:a16="http://schemas.microsoft.com/office/drawing/2014/main" id="{68102FCB-4E13-7E4B-0DDF-B30B8F701B89}"/>
              </a:ext>
            </a:extLst>
          </p:cNvPr>
          <p:cNvSpPr txBox="1"/>
          <p:nvPr/>
        </p:nvSpPr>
        <p:spPr>
          <a:xfrm>
            <a:off x="2685143" y="1832446"/>
            <a:ext cx="6821714" cy="381708"/>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设计了三种难度水平的任务，分别是简单运算、初等数学运算和复杂的代数问题。</a:t>
            </a:r>
          </a:p>
        </p:txBody>
      </p:sp>
      <p:cxnSp>
        <p:nvCxnSpPr>
          <p:cNvPr id="9" name="直接连接符 8">
            <a:extLst>
              <a:ext uri="{FF2B5EF4-FFF2-40B4-BE49-F238E27FC236}">
                <a16:creationId xmlns:a16="http://schemas.microsoft.com/office/drawing/2014/main" id="{F8B78D68-3595-2240-04DE-98B84BB69ECE}"/>
              </a:ext>
            </a:extLst>
          </p:cNvPr>
          <p:cNvCxnSpPr/>
          <p:nvPr/>
        </p:nvCxnSpPr>
        <p:spPr>
          <a:xfrm>
            <a:off x="5191125" y="2310443"/>
            <a:ext cx="1790700"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graphicFrame>
        <p:nvGraphicFramePr>
          <p:cNvPr id="12" name="图表 11">
            <a:extLst>
              <a:ext uri="{FF2B5EF4-FFF2-40B4-BE49-F238E27FC236}">
                <a16:creationId xmlns:a16="http://schemas.microsoft.com/office/drawing/2014/main" id="{76284617-BD7C-82B0-61BB-67AB61AB6E46}"/>
              </a:ext>
            </a:extLst>
          </p:cNvPr>
          <p:cNvGraphicFramePr/>
          <p:nvPr>
            <p:extLst>
              <p:ext uri="{D42A27DB-BD31-4B8C-83A1-F6EECF244321}">
                <p14:modId xmlns:p14="http://schemas.microsoft.com/office/powerpoint/2010/main" val="1476544090"/>
              </p:ext>
            </p:extLst>
          </p:nvPr>
        </p:nvGraphicFramePr>
        <p:xfrm>
          <a:off x="2717029" y="2871713"/>
          <a:ext cx="6543085" cy="2828694"/>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a:extLst>
              <a:ext uri="{FF2B5EF4-FFF2-40B4-BE49-F238E27FC236}">
                <a16:creationId xmlns:a16="http://schemas.microsoft.com/office/drawing/2014/main" id="{FD48D350-3584-E288-A52C-9C7000E8B8FA}"/>
              </a:ext>
            </a:extLst>
          </p:cNvPr>
          <p:cNvSpPr/>
          <p:nvPr/>
        </p:nvSpPr>
        <p:spPr>
          <a:xfrm>
            <a:off x="2845195" y="2587992"/>
            <a:ext cx="173776" cy="173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文本框 45">
            <a:extLst>
              <a:ext uri="{FF2B5EF4-FFF2-40B4-BE49-F238E27FC236}">
                <a16:creationId xmlns:a16="http://schemas.microsoft.com/office/drawing/2014/main" id="{2A14A449-3B63-F03D-869B-9DA6819382D1}"/>
              </a:ext>
            </a:extLst>
          </p:cNvPr>
          <p:cNvSpPr txBox="1"/>
          <p:nvPr/>
        </p:nvSpPr>
        <p:spPr>
          <a:xfrm>
            <a:off x="3018971" y="2484026"/>
            <a:ext cx="2635069" cy="381708"/>
          </a:xfrm>
          <a:prstGeom prst="rect">
            <a:avLst/>
          </a:prstGeom>
          <a:noFill/>
        </p:spPr>
        <p:txBody>
          <a:bodyPr wrap="square">
            <a:noAutofit/>
          </a:bodyPr>
          <a:lstStyle/>
          <a:p>
            <a:pPr>
              <a:lnSpc>
                <a:spcPct val="150000"/>
              </a:lnSpc>
            </a:pPr>
            <a:r>
              <a:rPr lang="zh-CN" altLang="en-US" sz="1400" dirty="0">
                <a:solidFill>
                  <a:schemeClr val="tx1">
                    <a:lumMod val="95000"/>
                    <a:lumOff val="5000"/>
                  </a:schemeClr>
                </a:solidFill>
              </a:rPr>
              <a:t>达到最佳效果所需的激动程度</a:t>
            </a:r>
          </a:p>
        </p:txBody>
      </p:sp>
      <p:sp>
        <p:nvSpPr>
          <p:cNvPr id="47" name="矩形 46">
            <a:extLst>
              <a:ext uri="{FF2B5EF4-FFF2-40B4-BE49-F238E27FC236}">
                <a16:creationId xmlns:a16="http://schemas.microsoft.com/office/drawing/2014/main" id="{A821D4DD-07EA-6CF5-24DD-056742262B9D}"/>
              </a:ext>
            </a:extLst>
          </p:cNvPr>
          <p:cNvSpPr/>
          <p:nvPr/>
        </p:nvSpPr>
        <p:spPr>
          <a:xfrm>
            <a:off x="8955908" y="2587992"/>
            <a:ext cx="173776" cy="17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文本框 47">
            <a:extLst>
              <a:ext uri="{FF2B5EF4-FFF2-40B4-BE49-F238E27FC236}">
                <a16:creationId xmlns:a16="http://schemas.microsoft.com/office/drawing/2014/main" id="{E1417C26-2086-07E4-4A23-AB1E2620379B}"/>
              </a:ext>
            </a:extLst>
          </p:cNvPr>
          <p:cNvSpPr txBox="1"/>
          <p:nvPr/>
        </p:nvSpPr>
        <p:spPr>
          <a:xfrm>
            <a:off x="6286281" y="2484026"/>
            <a:ext cx="2635069" cy="381708"/>
          </a:xfrm>
          <a:prstGeom prst="rect">
            <a:avLst/>
          </a:prstGeom>
          <a:noFill/>
        </p:spPr>
        <p:txBody>
          <a:bodyPr wrap="square">
            <a:noAutofit/>
          </a:bodyPr>
          <a:lstStyle/>
          <a:p>
            <a:pPr algn="r">
              <a:lnSpc>
                <a:spcPct val="150000"/>
              </a:lnSpc>
            </a:pPr>
            <a:r>
              <a:rPr lang="zh-CN" altLang="en-US" sz="1400" dirty="0">
                <a:solidFill>
                  <a:schemeClr val="tx1">
                    <a:lumMod val="95000"/>
                    <a:lumOff val="5000"/>
                  </a:schemeClr>
                </a:solidFill>
              </a:rPr>
              <a:t>困难程度</a:t>
            </a:r>
          </a:p>
        </p:txBody>
      </p:sp>
      <p:sp>
        <p:nvSpPr>
          <p:cNvPr id="20" name="L 形 19">
            <a:extLst>
              <a:ext uri="{FF2B5EF4-FFF2-40B4-BE49-F238E27FC236}">
                <a16:creationId xmlns:a16="http://schemas.microsoft.com/office/drawing/2014/main" id="{01E735EE-97E7-7F90-EC43-572CB330EF02}"/>
              </a:ext>
            </a:extLst>
          </p:cNvPr>
          <p:cNvSpPr/>
          <p:nvPr/>
        </p:nvSpPr>
        <p:spPr>
          <a:xfrm rot="13500000">
            <a:off x="9680713" y="3966858"/>
            <a:ext cx="207593" cy="207593"/>
          </a:xfrm>
          <a:prstGeom prst="corner">
            <a:avLst>
              <a:gd name="adj1" fmla="val 39063"/>
              <a:gd name="adj2" fmla="val 39063"/>
            </a:avLst>
          </a:prstGeom>
          <a:solidFill>
            <a:srgbClr val="FFF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a:extLst>
              <a:ext uri="{FF2B5EF4-FFF2-40B4-BE49-F238E27FC236}">
                <a16:creationId xmlns:a16="http://schemas.microsoft.com/office/drawing/2014/main" id="{B096C53E-8E67-92E9-98A2-5EDFF9F9A499}"/>
              </a:ext>
            </a:extLst>
          </p:cNvPr>
          <p:cNvSpPr/>
          <p:nvPr/>
        </p:nvSpPr>
        <p:spPr>
          <a:xfrm rot="2700000">
            <a:off x="2221149" y="3966858"/>
            <a:ext cx="207593" cy="207593"/>
          </a:xfrm>
          <a:prstGeom prst="corner">
            <a:avLst>
              <a:gd name="adj1" fmla="val 39063"/>
              <a:gd name="adj2" fmla="val 39063"/>
            </a:avLst>
          </a:prstGeom>
          <a:solidFill>
            <a:srgbClr val="19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DA9E9F0-8AF1-AD77-8DD3-0463AA4F39BD}"/>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文本框 23">
            <a:extLst>
              <a:ext uri="{FF2B5EF4-FFF2-40B4-BE49-F238E27FC236}">
                <a16:creationId xmlns:a16="http://schemas.microsoft.com/office/drawing/2014/main" id="{D00E9D0B-DE08-1F3A-ED9F-8E62F1D27AB3}"/>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情绪的认知</a:t>
            </a:r>
          </a:p>
        </p:txBody>
      </p:sp>
      <p:sp>
        <p:nvSpPr>
          <p:cNvPr id="25" name="文本框 24">
            <a:extLst>
              <a:ext uri="{FF2B5EF4-FFF2-40B4-BE49-F238E27FC236}">
                <a16:creationId xmlns:a16="http://schemas.microsoft.com/office/drawing/2014/main" id="{47C2EB01-6945-C95D-86C1-7BEAE1126609}"/>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COGNITION</a:t>
            </a:r>
          </a:p>
        </p:txBody>
      </p:sp>
    </p:spTree>
    <p:extLst>
      <p:ext uri="{BB962C8B-B14F-4D97-AF65-F5344CB8AC3E}">
        <p14:creationId xmlns:p14="http://schemas.microsoft.com/office/powerpoint/2010/main" val="1183063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EMOTIONAL DEFECT</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20" name="文本框 19">
            <a:extLst>
              <a:ext uri="{FF2B5EF4-FFF2-40B4-BE49-F238E27FC236}">
                <a16:creationId xmlns:a16="http://schemas.microsoft.com/office/drawing/2014/main" id="{35319635-0730-25A3-1CEF-3B721A3B4035}"/>
              </a:ext>
            </a:extLst>
          </p:cNvPr>
          <p:cNvSpPr txBox="1"/>
          <p:nvPr/>
        </p:nvSpPr>
        <p:spPr>
          <a:xfrm>
            <a:off x="695325" y="1221047"/>
            <a:ext cx="4898652" cy="410760"/>
          </a:xfrm>
          <a:prstGeom prst="rect">
            <a:avLst/>
          </a:prstGeom>
          <a:noFill/>
        </p:spPr>
        <p:txBody>
          <a:bodyPr wrap="square">
            <a:noAutofit/>
          </a:bodyPr>
          <a:lstStyle/>
          <a:p>
            <a:pPr>
              <a:lnSpc>
                <a:spcPct val="150000"/>
              </a:lnSpc>
            </a:pPr>
            <a:r>
              <a:rPr lang="zh-CN" altLang="en-US" sz="1400" dirty="0">
                <a:solidFill>
                  <a:schemeClr val="bg1">
                    <a:lumMod val="50000"/>
                  </a:schemeClr>
                </a:solidFill>
              </a:rPr>
              <a:t>一些决策理论认为情绪反应为决策提供了各方面的信息。</a:t>
            </a:r>
          </a:p>
        </p:txBody>
      </p:sp>
      <p:sp>
        <p:nvSpPr>
          <p:cNvPr id="6" name="椭圆 5">
            <a:extLst>
              <a:ext uri="{FF2B5EF4-FFF2-40B4-BE49-F238E27FC236}">
                <a16:creationId xmlns:a16="http://schemas.microsoft.com/office/drawing/2014/main" id="{2FCF5C98-1D12-5396-28C0-F1C409D81367}"/>
              </a:ext>
            </a:extLst>
          </p:cNvPr>
          <p:cNvSpPr/>
          <p:nvPr/>
        </p:nvSpPr>
        <p:spPr>
          <a:xfrm>
            <a:off x="5791854" y="2635623"/>
            <a:ext cx="591670" cy="591670"/>
          </a:xfrm>
          <a:prstGeom prst="ellipse">
            <a:avLst/>
          </a:prstGeom>
          <a:solidFill>
            <a:schemeClr val="bg1"/>
          </a:solidFill>
          <a:ln>
            <a:solidFill>
              <a:srgbClr val="F2F2F2"/>
            </a:solidFill>
          </a:ln>
          <a:effectLst>
            <a:outerShdw blurRad="228600" dist="254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a:extLst>
              <a:ext uri="{FF2B5EF4-FFF2-40B4-BE49-F238E27FC236}">
                <a16:creationId xmlns:a16="http://schemas.microsoft.com/office/drawing/2014/main" id="{8AEE3281-968E-B0E3-7D49-49B9603BDB5F}"/>
              </a:ext>
            </a:extLst>
          </p:cNvPr>
          <p:cNvSpPr/>
          <p:nvPr/>
        </p:nvSpPr>
        <p:spPr>
          <a:xfrm>
            <a:off x="5791854" y="4604416"/>
            <a:ext cx="591670" cy="591670"/>
          </a:xfrm>
          <a:prstGeom prst="ellipse">
            <a:avLst/>
          </a:prstGeom>
          <a:solidFill>
            <a:schemeClr val="accent1"/>
          </a:solidFill>
          <a:ln>
            <a:solidFill>
              <a:srgbClr val="F2F2F2"/>
            </a:solidFill>
          </a:ln>
          <a:effectLst>
            <a:outerShdw blurRad="228600" dist="254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8CB0429A-AA44-8D30-5CE9-9070E55246E2}"/>
              </a:ext>
            </a:extLst>
          </p:cNvPr>
          <p:cNvSpPr txBox="1"/>
          <p:nvPr/>
        </p:nvSpPr>
        <p:spPr>
          <a:xfrm>
            <a:off x="6650764" y="4175644"/>
            <a:ext cx="2676526"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实验结果</a:t>
            </a:r>
          </a:p>
        </p:txBody>
      </p:sp>
      <p:sp>
        <p:nvSpPr>
          <p:cNvPr id="34" name="文本框 33">
            <a:extLst>
              <a:ext uri="{FF2B5EF4-FFF2-40B4-BE49-F238E27FC236}">
                <a16:creationId xmlns:a16="http://schemas.microsoft.com/office/drawing/2014/main" id="{E6FB46D5-1BC7-4BBD-88B9-A11B4EE5F679}"/>
              </a:ext>
            </a:extLst>
          </p:cNvPr>
          <p:cNvSpPr txBox="1"/>
          <p:nvPr/>
        </p:nvSpPr>
        <p:spPr>
          <a:xfrm>
            <a:off x="6650764" y="4459495"/>
            <a:ext cx="4573047" cy="1046365"/>
          </a:xfrm>
          <a:prstGeom prst="rect">
            <a:avLst/>
          </a:prstGeom>
          <a:noFill/>
        </p:spPr>
        <p:txBody>
          <a:bodyPr wrap="square">
            <a:noAutofit/>
          </a:bodyPr>
          <a:lstStyle/>
          <a:p>
            <a:pPr>
              <a:lnSpc>
                <a:spcPct val="150000"/>
              </a:lnSpc>
            </a:pPr>
            <a:r>
              <a:rPr lang="zh-CN" altLang="en-US" sz="1400" dirty="0">
                <a:solidFill>
                  <a:schemeClr val="bg1">
                    <a:lumMod val="50000"/>
                  </a:schemeClr>
                </a:solidFill>
              </a:rPr>
              <a:t>以前额受损病人为实验组，结果表明因前额受损而产生情绪调节缺陷的病人无法在风险决策任务中作出正确的决策。</a:t>
            </a:r>
          </a:p>
        </p:txBody>
      </p:sp>
      <p:sp>
        <p:nvSpPr>
          <p:cNvPr id="36" name="文本框 35">
            <a:extLst>
              <a:ext uri="{FF2B5EF4-FFF2-40B4-BE49-F238E27FC236}">
                <a16:creationId xmlns:a16="http://schemas.microsoft.com/office/drawing/2014/main" id="{D8996454-656A-FDDA-4275-7FE9C20331B1}"/>
              </a:ext>
            </a:extLst>
          </p:cNvPr>
          <p:cNvSpPr txBox="1"/>
          <p:nvPr/>
        </p:nvSpPr>
        <p:spPr>
          <a:xfrm>
            <a:off x="2935184" y="2136891"/>
            <a:ext cx="2676526" cy="422996"/>
          </a:xfrm>
          <a:prstGeom prst="rect">
            <a:avLst/>
          </a:prstGeom>
          <a:noFill/>
        </p:spPr>
        <p:txBody>
          <a:bodyPr wrap="square">
            <a:noAutofit/>
          </a:bodyPr>
          <a:lstStyle/>
          <a:p>
            <a:pPr algn="r"/>
            <a:r>
              <a:rPr lang="zh-CN" altLang="en-US" sz="2000" dirty="0">
                <a:solidFill>
                  <a:schemeClr val="tx1">
                    <a:lumMod val="95000"/>
                    <a:lumOff val="5000"/>
                  </a:schemeClr>
                </a:solidFill>
                <a:latin typeface="+mj-ea"/>
                <a:ea typeface="+mj-ea"/>
              </a:rPr>
              <a:t>情绪调节缺陷研究</a:t>
            </a:r>
          </a:p>
        </p:txBody>
      </p:sp>
      <p:sp>
        <p:nvSpPr>
          <p:cNvPr id="37" name="文本框 36">
            <a:extLst>
              <a:ext uri="{FF2B5EF4-FFF2-40B4-BE49-F238E27FC236}">
                <a16:creationId xmlns:a16="http://schemas.microsoft.com/office/drawing/2014/main" id="{527E2E04-B290-458B-4135-3A882FC89257}"/>
              </a:ext>
            </a:extLst>
          </p:cNvPr>
          <p:cNvSpPr txBox="1"/>
          <p:nvPr/>
        </p:nvSpPr>
        <p:spPr>
          <a:xfrm>
            <a:off x="1244600" y="2504414"/>
            <a:ext cx="4367110" cy="1062700"/>
          </a:xfrm>
          <a:prstGeom prst="rect">
            <a:avLst/>
          </a:prstGeom>
          <a:noFill/>
        </p:spPr>
        <p:txBody>
          <a:bodyPr wrap="square">
            <a:noAutofit/>
          </a:bodyPr>
          <a:lstStyle/>
          <a:p>
            <a:pPr algn="r">
              <a:lnSpc>
                <a:spcPct val="150000"/>
              </a:lnSpc>
            </a:pPr>
            <a:r>
              <a:rPr lang="zh-CN" altLang="en-US" sz="1400" dirty="0">
                <a:solidFill>
                  <a:schemeClr val="bg1">
                    <a:lumMod val="50000"/>
                  </a:schemeClr>
                </a:solidFill>
              </a:rPr>
              <a:t>达马西奥推测前额受损病人在风险决策中表现出得情绪调节缺陷：他们在评估风险决策时不会出现预期的皮肤电反应。</a:t>
            </a:r>
          </a:p>
        </p:txBody>
      </p:sp>
      <p:cxnSp>
        <p:nvCxnSpPr>
          <p:cNvPr id="8" name="直接连接符 7">
            <a:extLst>
              <a:ext uri="{FF2B5EF4-FFF2-40B4-BE49-F238E27FC236}">
                <a16:creationId xmlns:a16="http://schemas.microsoft.com/office/drawing/2014/main" id="{6E04A788-9836-1640-620E-3FD50A2C49CF}"/>
              </a:ext>
            </a:extLst>
          </p:cNvPr>
          <p:cNvCxnSpPr/>
          <p:nvPr/>
        </p:nvCxnSpPr>
        <p:spPr>
          <a:xfrm flipH="1">
            <a:off x="3492500" y="2115671"/>
            <a:ext cx="2032113"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FFF646A1-E76C-4B1A-A5B7-5483BB4E7A93}"/>
              </a:ext>
            </a:extLst>
          </p:cNvPr>
          <p:cNvCxnSpPr>
            <a:cxnSpLocks/>
          </p:cNvCxnSpPr>
          <p:nvPr/>
        </p:nvCxnSpPr>
        <p:spPr>
          <a:xfrm flipH="1">
            <a:off x="6669391" y="4124592"/>
            <a:ext cx="113929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7417E69-A77F-8EB8-9F5E-CF708C922F28}"/>
              </a:ext>
            </a:extLst>
          </p:cNvPr>
          <p:cNvCxnSpPr/>
          <p:nvPr/>
        </p:nvCxnSpPr>
        <p:spPr>
          <a:xfrm>
            <a:off x="6096000" y="3429000"/>
            <a:ext cx="0" cy="1030495"/>
          </a:xfrm>
          <a:prstGeom prst="line">
            <a:avLst/>
          </a:prstGeom>
          <a:ln w="25400" cap="rnd">
            <a:solidFill>
              <a:srgbClr val="F2F2F2"/>
            </a:solidFill>
            <a:prstDash val="dash"/>
            <a:round/>
          </a:ln>
        </p:spPr>
        <p:style>
          <a:lnRef idx="1">
            <a:schemeClr val="accent1"/>
          </a:lnRef>
          <a:fillRef idx="0">
            <a:schemeClr val="accent1"/>
          </a:fillRef>
          <a:effectRef idx="0">
            <a:schemeClr val="accent1"/>
          </a:effectRef>
          <a:fontRef idx="minor">
            <a:schemeClr val="tx1"/>
          </a:fontRef>
        </p:style>
      </p:cxnSp>
      <p:pic>
        <p:nvPicPr>
          <p:cNvPr id="40" name="图片 39">
            <a:extLst>
              <a:ext uri="{FF2B5EF4-FFF2-40B4-BE49-F238E27FC236}">
                <a16:creationId xmlns:a16="http://schemas.microsoft.com/office/drawing/2014/main" id="{2936E2AD-DC94-BD43-7A97-EDE2BA84C49B}"/>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6633882" y="2115671"/>
            <a:ext cx="4589930" cy="1631574"/>
          </a:xfrm>
          <a:custGeom>
            <a:avLst/>
            <a:gdLst>
              <a:gd name="connsiteX0" fmla="*/ 56779 w 4589930"/>
              <a:gd name="connsiteY0" fmla="*/ 0 h 1631574"/>
              <a:gd name="connsiteX1" fmla="*/ 4533151 w 4589930"/>
              <a:gd name="connsiteY1" fmla="*/ 0 h 1631574"/>
              <a:gd name="connsiteX2" fmla="*/ 4589930 w 4589930"/>
              <a:gd name="connsiteY2" fmla="*/ 56779 h 1631574"/>
              <a:gd name="connsiteX3" fmla="*/ 4589930 w 4589930"/>
              <a:gd name="connsiteY3" fmla="*/ 1574795 h 1631574"/>
              <a:gd name="connsiteX4" fmla="*/ 4533151 w 4589930"/>
              <a:gd name="connsiteY4" fmla="*/ 1631574 h 1631574"/>
              <a:gd name="connsiteX5" fmla="*/ 56779 w 4589930"/>
              <a:gd name="connsiteY5" fmla="*/ 1631574 h 1631574"/>
              <a:gd name="connsiteX6" fmla="*/ 0 w 4589930"/>
              <a:gd name="connsiteY6" fmla="*/ 1574795 h 1631574"/>
              <a:gd name="connsiteX7" fmla="*/ 0 w 4589930"/>
              <a:gd name="connsiteY7" fmla="*/ 56779 h 1631574"/>
              <a:gd name="connsiteX8" fmla="*/ 56779 w 4589930"/>
              <a:gd name="connsiteY8" fmla="*/ 0 h 163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930" h="1631574">
                <a:moveTo>
                  <a:pt x="56779" y="0"/>
                </a:moveTo>
                <a:lnTo>
                  <a:pt x="4533151" y="0"/>
                </a:lnTo>
                <a:cubicBezTo>
                  <a:pt x="4564509" y="0"/>
                  <a:pt x="4589930" y="25421"/>
                  <a:pt x="4589930" y="56779"/>
                </a:cubicBezTo>
                <a:lnTo>
                  <a:pt x="4589930" y="1574795"/>
                </a:lnTo>
                <a:cubicBezTo>
                  <a:pt x="4589930" y="1606153"/>
                  <a:pt x="4564509" y="1631574"/>
                  <a:pt x="4533151" y="1631574"/>
                </a:cubicBezTo>
                <a:lnTo>
                  <a:pt x="56779" y="1631574"/>
                </a:lnTo>
                <a:cubicBezTo>
                  <a:pt x="25421" y="1631574"/>
                  <a:pt x="0" y="1606153"/>
                  <a:pt x="0" y="1574795"/>
                </a:cubicBezTo>
                <a:lnTo>
                  <a:pt x="0" y="56779"/>
                </a:lnTo>
                <a:cubicBezTo>
                  <a:pt x="0" y="25421"/>
                  <a:pt x="25421" y="0"/>
                  <a:pt x="56779" y="0"/>
                </a:cubicBezTo>
                <a:close/>
              </a:path>
            </a:pathLst>
          </a:custGeom>
        </p:spPr>
      </p:pic>
      <p:pic>
        <p:nvPicPr>
          <p:cNvPr id="43" name="图片 42">
            <a:extLst>
              <a:ext uri="{FF2B5EF4-FFF2-40B4-BE49-F238E27FC236}">
                <a16:creationId xmlns:a16="http://schemas.microsoft.com/office/drawing/2014/main" id="{D119FF00-6033-4EC7-51E0-B1FE6C83BFD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934683" y="4084464"/>
            <a:ext cx="4589930" cy="1631574"/>
          </a:xfrm>
          <a:custGeom>
            <a:avLst/>
            <a:gdLst>
              <a:gd name="connsiteX0" fmla="*/ 56779 w 4589930"/>
              <a:gd name="connsiteY0" fmla="*/ 0 h 1631574"/>
              <a:gd name="connsiteX1" fmla="*/ 4533151 w 4589930"/>
              <a:gd name="connsiteY1" fmla="*/ 0 h 1631574"/>
              <a:gd name="connsiteX2" fmla="*/ 4589930 w 4589930"/>
              <a:gd name="connsiteY2" fmla="*/ 56779 h 1631574"/>
              <a:gd name="connsiteX3" fmla="*/ 4589930 w 4589930"/>
              <a:gd name="connsiteY3" fmla="*/ 1574795 h 1631574"/>
              <a:gd name="connsiteX4" fmla="*/ 4533151 w 4589930"/>
              <a:gd name="connsiteY4" fmla="*/ 1631574 h 1631574"/>
              <a:gd name="connsiteX5" fmla="*/ 56779 w 4589930"/>
              <a:gd name="connsiteY5" fmla="*/ 1631574 h 1631574"/>
              <a:gd name="connsiteX6" fmla="*/ 0 w 4589930"/>
              <a:gd name="connsiteY6" fmla="*/ 1574795 h 1631574"/>
              <a:gd name="connsiteX7" fmla="*/ 0 w 4589930"/>
              <a:gd name="connsiteY7" fmla="*/ 56779 h 1631574"/>
              <a:gd name="connsiteX8" fmla="*/ 56779 w 4589930"/>
              <a:gd name="connsiteY8" fmla="*/ 0 h 163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930" h="1631574">
                <a:moveTo>
                  <a:pt x="56779" y="0"/>
                </a:moveTo>
                <a:lnTo>
                  <a:pt x="4533151" y="0"/>
                </a:lnTo>
                <a:cubicBezTo>
                  <a:pt x="4564509" y="0"/>
                  <a:pt x="4589930" y="25421"/>
                  <a:pt x="4589930" y="56779"/>
                </a:cubicBezTo>
                <a:lnTo>
                  <a:pt x="4589930" y="1574795"/>
                </a:lnTo>
                <a:cubicBezTo>
                  <a:pt x="4589930" y="1606153"/>
                  <a:pt x="4564509" y="1631574"/>
                  <a:pt x="4533151" y="1631574"/>
                </a:cubicBezTo>
                <a:lnTo>
                  <a:pt x="56779" y="1631574"/>
                </a:lnTo>
                <a:cubicBezTo>
                  <a:pt x="25421" y="1631574"/>
                  <a:pt x="0" y="1606153"/>
                  <a:pt x="0" y="1574795"/>
                </a:cubicBezTo>
                <a:lnTo>
                  <a:pt x="0" y="56779"/>
                </a:lnTo>
                <a:cubicBezTo>
                  <a:pt x="0" y="25421"/>
                  <a:pt x="25421" y="0"/>
                  <a:pt x="56779" y="0"/>
                </a:cubicBezTo>
                <a:close/>
              </a:path>
            </a:pathLst>
          </a:custGeom>
        </p:spPr>
      </p:pic>
      <p:sp>
        <p:nvSpPr>
          <p:cNvPr id="22" name="矩形 21">
            <a:extLst>
              <a:ext uri="{FF2B5EF4-FFF2-40B4-BE49-F238E27FC236}">
                <a16:creationId xmlns:a16="http://schemas.microsoft.com/office/drawing/2014/main" id="{822C3681-D5AF-D674-9EE4-2EE1536BAC52}"/>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文本框 23">
            <a:extLst>
              <a:ext uri="{FF2B5EF4-FFF2-40B4-BE49-F238E27FC236}">
                <a16:creationId xmlns:a16="http://schemas.microsoft.com/office/drawing/2014/main" id="{1973F9EB-4101-F2E0-9B22-1E4A918509C8}"/>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情绪的认知</a:t>
            </a:r>
          </a:p>
        </p:txBody>
      </p:sp>
      <p:sp>
        <p:nvSpPr>
          <p:cNvPr id="26" name="文本框 25">
            <a:extLst>
              <a:ext uri="{FF2B5EF4-FFF2-40B4-BE49-F238E27FC236}">
                <a16:creationId xmlns:a16="http://schemas.microsoft.com/office/drawing/2014/main" id="{1F798810-3B28-1B61-D269-4EAD06CF913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COGNITION</a:t>
            </a:r>
          </a:p>
        </p:txBody>
      </p:sp>
    </p:spTree>
    <p:extLst>
      <p:ext uri="{BB962C8B-B14F-4D97-AF65-F5344CB8AC3E}">
        <p14:creationId xmlns:p14="http://schemas.microsoft.com/office/powerpoint/2010/main" val="243517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018518D7-19C9-7C46-2939-A84BE3037FE7}"/>
              </a:ext>
            </a:extLst>
          </p:cNvPr>
          <p:cNvSpPr/>
          <p:nvPr/>
        </p:nvSpPr>
        <p:spPr>
          <a:xfrm>
            <a:off x="695324" y="3096035"/>
            <a:ext cx="10801351" cy="2620003"/>
          </a:xfrm>
          <a:prstGeom prst="roundRect">
            <a:avLst>
              <a:gd name="adj" fmla="val 20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4" name="矩形: 圆角 3">
            <a:extLst>
              <a:ext uri="{FF2B5EF4-FFF2-40B4-BE49-F238E27FC236}">
                <a16:creationId xmlns:a16="http://schemas.microsoft.com/office/drawing/2014/main" id="{4784EEB3-9F9A-7823-836B-A497808CF4F9}"/>
              </a:ext>
            </a:extLst>
          </p:cNvPr>
          <p:cNvSpPr/>
          <p:nvPr/>
        </p:nvSpPr>
        <p:spPr>
          <a:xfrm>
            <a:off x="695324" y="2115672"/>
            <a:ext cx="10801351" cy="2073970"/>
          </a:xfrm>
          <a:prstGeom prst="roundRect">
            <a:avLst>
              <a:gd name="adj" fmla="val 2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CB89DF1B-AEC4-D48E-AA9F-8DDBA03B9FDA}"/>
              </a:ext>
            </a:extLst>
          </p:cNvPr>
          <p:cNvSpPr/>
          <p:nvPr/>
        </p:nvSpPr>
        <p:spPr>
          <a:xfrm>
            <a:off x="1380192" y="4189642"/>
            <a:ext cx="2927258" cy="1045122"/>
          </a:xfrm>
          <a:custGeom>
            <a:avLst/>
            <a:gdLst>
              <a:gd name="connsiteX0" fmla="*/ 0 w 2927258"/>
              <a:gd name="connsiteY0" fmla="*/ 0 h 872424"/>
              <a:gd name="connsiteX1" fmla="*/ 2927258 w 2927258"/>
              <a:gd name="connsiteY1" fmla="*/ 0 h 872424"/>
              <a:gd name="connsiteX2" fmla="*/ 2927258 w 2927258"/>
              <a:gd name="connsiteY2" fmla="*/ 709905 h 872424"/>
              <a:gd name="connsiteX3" fmla="*/ 2764739 w 2927258"/>
              <a:gd name="connsiteY3" fmla="*/ 872424 h 872424"/>
              <a:gd name="connsiteX4" fmla="*/ 162519 w 2927258"/>
              <a:gd name="connsiteY4" fmla="*/ 872424 h 872424"/>
              <a:gd name="connsiteX5" fmla="*/ 0 w 2927258"/>
              <a:gd name="connsiteY5" fmla="*/ 709905 h 87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258" h="872424">
                <a:moveTo>
                  <a:pt x="0" y="0"/>
                </a:moveTo>
                <a:lnTo>
                  <a:pt x="2927258" y="0"/>
                </a:lnTo>
                <a:lnTo>
                  <a:pt x="2927258" y="709905"/>
                </a:lnTo>
                <a:cubicBezTo>
                  <a:pt x="2927258" y="799662"/>
                  <a:pt x="2854496" y="872424"/>
                  <a:pt x="2764739" y="872424"/>
                </a:cubicBezTo>
                <a:lnTo>
                  <a:pt x="162519" y="872424"/>
                </a:lnTo>
                <a:cubicBezTo>
                  <a:pt x="72762" y="872424"/>
                  <a:pt x="0" y="799662"/>
                  <a:pt x="0" y="709905"/>
                </a:cubicBezTo>
                <a:close/>
              </a:path>
            </a:pathLst>
          </a:cu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646EEFDA-7CB1-FFF9-E4B0-5B0865F2182A}"/>
              </a:ext>
            </a:extLst>
          </p:cNvPr>
          <p:cNvSpPr/>
          <p:nvPr/>
        </p:nvSpPr>
        <p:spPr>
          <a:xfrm>
            <a:off x="4633698" y="4189642"/>
            <a:ext cx="2927258" cy="1045122"/>
          </a:xfrm>
          <a:custGeom>
            <a:avLst/>
            <a:gdLst>
              <a:gd name="connsiteX0" fmla="*/ 0 w 2927258"/>
              <a:gd name="connsiteY0" fmla="*/ 0 h 872424"/>
              <a:gd name="connsiteX1" fmla="*/ 2927258 w 2927258"/>
              <a:gd name="connsiteY1" fmla="*/ 0 h 872424"/>
              <a:gd name="connsiteX2" fmla="*/ 2927258 w 2927258"/>
              <a:gd name="connsiteY2" fmla="*/ 709905 h 872424"/>
              <a:gd name="connsiteX3" fmla="*/ 2764739 w 2927258"/>
              <a:gd name="connsiteY3" fmla="*/ 872424 h 872424"/>
              <a:gd name="connsiteX4" fmla="*/ 162519 w 2927258"/>
              <a:gd name="connsiteY4" fmla="*/ 872424 h 872424"/>
              <a:gd name="connsiteX5" fmla="*/ 0 w 2927258"/>
              <a:gd name="connsiteY5" fmla="*/ 709905 h 87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258" h="872424">
                <a:moveTo>
                  <a:pt x="0" y="0"/>
                </a:moveTo>
                <a:lnTo>
                  <a:pt x="2927258" y="0"/>
                </a:lnTo>
                <a:lnTo>
                  <a:pt x="2927258" y="709905"/>
                </a:lnTo>
                <a:cubicBezTo>
                  <a:pt x="2927258" y="799662"/>
                  <a:pt x="2854496" y="872424"/>
                  <a:pt x="2764739" y="872424"/>
                </a:cubicBezTo>
                <a:lnTo>
                  <a:pt x="162519" y="872424"/>
                </a:lnTo>
                <a:cubicBezTo>
                  <a:pt x="72762" y="872424"/>
                  <a:pt x="0" y="799662"/>
                  <a:pt x="0" y="709905"/>
                </a:cubicBezTo>
                <a:close/>
              </a:path>
            </a:pathLst>
          </a:custGeom>
          <a:solidFill>
            <a:schemeClr val="accent3"/>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任意多边形: 形状 30">
            <a:extLst>
              <a:ext uri="{FF2B5EF4-FFF2-40B4-BE49-F238E27FC236}">
                <a16:creationId xmlns:a16="http://schemas.microsoft.com/office/drawing/2014/main" id="{7DF645AC-84C7-0677-A936-CA0A05FCAE35}"/>
              </a:ext>
            </a:extLst>
          </p:cNvPr>
          <p:cNvSpPr/>
          <p:nvPr/>
        </p:nvSpPr>
        <p:spPr>
          <a:xfrm>
            <a:off x="7887204" y="4189642"/>
            <a:ext cx="2927258" cy="1045122"/>
          </a:xfrm>
          <a:custGeom>
            <a:avLst/>
            <a:gdLst>
              <a:gd name="connsiteX0" fmla="*/ 0 w 2927258"/>
              <a:gd name="connsiteY0" fmla="*/ 0 h 872424"/>
              <a:gd name="connsiteX1" fmla="*/ 2927258 w 2927258"/>
              <a:gd name="connsiteY1" fmla="*/ 0 h 872424"/>
              <a:gd name="connsiteX2" fmla="*/ 2927258 w 2927258"/>
              <a:gd name="connsiteY2" fmla="*/ 709905 h 872424"/>
              <a:gd name="connsiteX3" fmla="*/ 2764739 w 2927258"/>
              <a:gd name="connsiteY3" fmla="*/ 872424 h 872424"/>
              <a:gd name="connsiteX4" fmla="*/ 162519 w 2927258"/>
              <a:gd name="connsiteY4" fmla="*/ 872424 h 872424"/>
              <a:gd name="connsiteX5" fmla="*/ 0 w 2927258"/>
              <a:gd name="connsiteY5" fmla="*/ 709905 h 87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258" h="872424">
                <a:moveTo>
                  <a:pt x="0" y="0"/>
                </a:moveTo>
                <a:lnTo>
                  <a:pt x="2927258" y="0"/>
                </a:lnTo>
                <a:lnTo>
                  <a:pt x="2927258" y="709905"/>
                </a:lnTo>
                <a:cubicBezTo>
                  <a:pt x="2927258" y="799662"/>
                  <a:pt x="2854496" y="872424"/>
                  <a:pt x="2764739" y="872424"/>
                </a:cubicBezTo>
                <a:lnTo>
                  <a:pt x="162519" y="872424"/>
                </a:lnTo>
                <a:cubicBezTo>
                  <a:pt x="72762" y="872424"/>
                  <a:pt x="0" y="799662"/>
                  <a:pt x="0" y="709905"/>
                </a:cubicBezTo>
                <a:close/>
              </a:path>
            </a:pathLst>
          </a:cu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2" name="图片 31">
            <a:extLst>
              <a:ext uri="{FF2B5EF4-FFF2-40B4-BE49-F238E27FC236}">
                <a16:creationId xmlns:a16="http://schemas.microsoft.com/office/drawing/2014/main" id="{85E5EADE-9841-8265-54B1-73C4969EDCF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380192" y="2700447"/>
            <a:ext cx="2927258" cy="1501153"/>
          </a:xfrm>
          <a:custGeom>
            <a:avLst/>
            <a:gdLst>
              <a:gd name="connsiteX0" fmla="*/ 162519 w 2927258"/>
              <a:gd name="connsiteY0" fmla="*/ 0 h 1501153"/>
              <a:gd name="connsiteX1" fmla="*/ 2764739 w 2927258"/>
              <a:gd name="connsiteY1" fmla="*/ 0 h 1501153"/>
              <a:gd name="connsiteX2" fmla="*/ 2927258 w 2927258"/>
              <a:gd name="connsiteY2" fmla="*/ 162519 h 1501153"/>
              <a:gd name="connsiteX3" fmla="*/ 2927258 w 2927258"/>
              <a:gd name="connsiteY3" fmla="*/ 1501153 h 1501153"/>
              <a:gd name="connsiteX4" fmla="*/ 0 w 2927258"/>
              <a:gd name="connsiteY4" fmla="*/ 1501153 h 1501153"/>
              <a:gd name="connsiteX5" fmla="*/ 0 w 2927258"/>
              <a:gd name="connsiteY5" fmla="*/ 162519 h 1501153"/>
              <a:gd name="connsiteX6" fmla="*/ 162519 w 2927258"/>
              <a:gd name="connsiteY6" fmla="*/ 0 h 1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7258" h="1501153">
                <a:moveTo>
                  <a:pt x="162519" y="0"/>
                </a:moveTo>
                <a:lnTo>
                  <a:pt x="2764739" y="0"/>
                </a:lnTo>
                <a:cubicBezTo>
                  <a:pt x="2854496" y="0"/>
                  <a:pt x="2927258" y="72762"/>
                  <a:pt x="2927258" y="162519"/>
                </a:cubicBezTo>
                <a:lnTo>
                  <a:pt x="2927258" y="1501153"/>
                </a:lnTo>
                <a:lnTo>
                  <a:pt x="0" y="1501153"/>
                </a:lnTo>
                <a:lnTo>
                  <a:pt x="0" y="162519"/>
                </a:lnTo>
                <a:cubicBezTo>
                  <a:pt x="0" y="72762"/>
                  <a:pt x="72762" y="0"/>
                  <a:pt x="162519" y="0"/>
                </a:cubicBezTo>
                <a:close/>
              </a:path>
            </a:pathLst>
          </a:custGeom>
        </p:spPr>
      </p:pic>
      <p:pic>
        <p:nvPicPr>
          <p:cNvPr id="35" name="图片 34">
            <a:extLst>
              <a:ext uri="{FF2B5EF4-FFF2-40B4-BE49-F238E27FC236}">
                <a16:creationId xmlns:a16="http://schemas.microsoft.com/office/drawing/2014/main" id="{3594A646-F5B7-126D-E207-7551C268D16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4633698" y="2700448"/>
            <a:ext cx="2927258" cy="1501153"/>
          </a:xfrm>
          <a:custGeom>
            <a:avLst/>
            <a:gdLst>
              <a:gd name="connsiteX0" fmla="*/ 162519 w 2927258"/>
              <a:gd name="connsiteY0" fmla="*/ 0 h 1501153"/>
              <a:gd name="connsiteX1" fmla="*/ 2764739 w 2927258"/>
              <a:gd name="connsiteY1" fmla="*/ 0 h 1501153"/>
              <a:gd name="connsiteX2" fmla="*/ 2927258 w 2927258"/>
              <a:gd name="connsiteY2" fmla="*/ 162519 h 1501153"/>
              <a:gd name="connsiteX3" fmla="*/ 2927258 w 2927258"/>
              <a:gd name="connsiteY3" fmla="*/ 1501153 h 1501153"/>
              <a:gd name="connsiteX4" fmla="*/ 0 w 2927258"/>
              <a:gd name="connsiteY4" fmla="*/ 1501153 h 1501153"/>
              <a:gd name="connsiteX5" fmla="*/ 0 w 2927258"/>
              <a:gd name="connsiteY5" fmla="*/ 162519 h 1501153"/>
              <a:gd name="connsiteX6" fmla="*/ 162519 w 2927258"/>
              <a:gd name="connsiteY6" fmla="*/ 0 h 1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7258" h="1501153">
                <a:moveTo>
                  <a:pt x="162519" y="0"/>
                </a:moveTo>
                <a:lnTo>
                  <a:pt x="2764739" y="0"/>
                </a:lnTo>
                <a:cubicBezTo>
                  <a:pt x="2854496" y="0"/>
                  <a:pt x="2927258" y="72762"/>
                  <a:pt x="2927258" y="162519"/>
                </a:cubicBezTo>
                <a:lnTo>
                  <a:pt x="2927258" y="1501153"/>
                </a:lnTo>
                <a:lnTo>
                  <a:pt x="0" y="1501153"/>
                </a:lnTo>
                <a:lnTo>
                  <a:pt x="0" y="162519"/>
                </a:lnTo>
                <a:cubicBezTo>
                  <a:pt x="0" y="72762"/>
                  <a:pt x="72762" y="0"/>
                  <a:pt x="162519" y="0"/>
                </a:cubicBezTo>
                <a:close/>
              </a:path>
            </a:pathLst>
          </a:custGeom>
        </p:spPr>
      </p:pic>
      <p:pic>
        <p:nvPicPr>
          <p:cNvPr id="38" name="图片 37">
            <a:extLst>
              <a:ext uri="{FF2B5EF4-FFF2-40B4-BE49-F238E27FC236}">
                <a16:creationId xmlns:a16="http://schemas.microsoft.com/office/drawing/2014/main" id="{FD2F7E17-0E89-8298-EADC-56EAB1DF4D2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a:xfrm>
            <a:off x="7887204" y="2700447"/>
            <a:ext cx="2927258" cy="1501153"/>
          </a:xfrm>
          <a:custGeom>
            <a:avLst/>
            <a:gdLst>
              <a:gd name="connsiteX0" fmla="*/ 162519 w 2927258"/>
              <a:gd name="connsiteY0" fmla="*/ 0 h 1501153"/>
              <a:gd name="connsiteX1" fmla="*/ 2764739 w 2927258"/>
              <a:gd name="connsiteY1" fmla="*/ 0 h 1501153"/>
              <a:gd name="connsiteX2" fmla="*/ 2927258 w 2927258"/>
              <a:gd name="connsiteY2" fmla="*/ 162519 h 1501153"/>
              <a:gd name="connsiteX3" fmla="*/ 2927258 w 2927258"/>
              <a:gd name="connsiteY3" fmla="*/ 1501153 h 1501153"/>
              <a:gd name="connsiteX4" fmla="*/ 0 w 2927258"/>
              <a:gd name="connsiteY4" fmla="*/ 1501153 h 1501153"/>
              <a:gd name="connsiteX5" fmla="*/ 0 w 2927258"/>
              <a:gd name="connsiteY5" fmla="*/ 162519 h 1501153"/>
              <a:gd name="connsiteX6" fmla="*/ 162519 w 2927258"/>
              <a:gd name="connsiteY6" fmla="*/ 0 h 1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7258" h="1501153">
                <a:moveTo>
                  <a:pt x="162519" y="0"/>
                </a:moveTo>
                <a:lnTo>
                  <a:pt x="2764739" y="0"/>
                </a:lnTo>
                <a:cubicBezTo>
                  <a:pt x="2854496" y="0"/>
                  <a:pt x="2927258" y="72762"/>
                  <a:pt x="2927258" y="162519"/>
                </a:cubicBezTo>
                <a:lnTo>
                  <a:pt x="2927258" y="1501153"/>
                </a:lnTo>
                <a:lnTo>
                  <a:pt x="0" y="1501153"/>
                </a:lnTo>
                <a:lnTo>
                  <a:pt x="0" y="162519"/>
                </a:lnTo>
                <a:cubicBezTo>
                  <a:pt x="0" y="72762"/>
                  <a:pt x="72762" y="0"/>
                  <a:pt x="162519" y="0"/>
                </a:cubicBezTo>
                <a:close/>
              </a:path>
            </a:pathLst>
          </a:custGeom>
        </p:spPr>
      </p:pic>
      <p:sp>
        <p:nvSpPr>
          <p:cNvPr id="39" name="文本框 38">
            <a:extLst>
              <a:ext uri="{FF2B5EF4-FFF2-40B4-BE49-F238E27FC236}">
                <a16:creationId xmlns:a16="http://schemas.microsoft.com/office/drawing/2014/main" id="{406BA49C-3AE7-3703-37BC-D147FC9D9D3B}"/>
              </a:ext>
            </a:extLst>
          </p:cNvPr>
          <p:cNvSpPr txBox="1"/>
          <p:nvPr/>
        </p:nvSpPr>
        <p:spPr>
          <a:xfrm>
            <a:off x="3251554" y="2189638"/>
            <a:ext cx="5688892" cy="410760"/>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损失造成得消极情绪冲击要大于等量收益造成得积极情绪冲击。</a:t>
            </a:r>
          </a:p>
        </p:txBody>
      </p:sp>
      <p:sp>
        <p:nvSpPr>
          <p:cNvPr id="40" name="文本框 39">
            <a:extLst>
              <a:ext uri="{FF2B5EF4-FFF2-40B4-BE49-F238E27FC236}">
                <a16:creationId xmlns:a16="http://schemas.microsoft.com/office/drawing/2014/main" id="{A995D7CB-B201-14A3-6DA6-BC69F2BC846B}"/>
              </a:ext>
            </a:extLst>
          </p:cNvPr>
          <p:cNvSpPr txBox="1"/>
          <p:nvPr/>
        </p:nvSpPr>
        <p:spPr>
          <a:xfrm>
            <a:off x="4757736" y="1655693"/>
            <a:ext cx="2676526" cy="422996"/>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耶基斯－多德森定律</a:t>
            </a:r>
          </a:p>
        </p:txBody>
      </p:sp>
      <p:sp>
        <p:nvSpPr>
          <p:cNvPr id="41" name="文本框 40">
            <a:extLst>
              <a:ext uri="{FF2B5EF4-FFF2-40B4-BE49-F238E27FC236}">
                <a16:creationId xmlns:a16="http://schemas.microsoft.com/office/drawing/2014/main" id="{587F0DBA-9175-048C-071F-6D8D72AF00FE}"/>
              </a:ext>
            </a:extLst>
          </p:cNvPr>
          <p:cNvSpPr txBox="1"/>
          <p:nvPr/>
        </p:nvSpPr>
        <p:spPr>
          <a:xfrm>
            <a:off x="1496597" y="4253414"/>
            <a:ext cx="2694447" cy="750596"/>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生动事件的发生和不生动事件引发对应的决策权重也不同。</a:t>
            </a:r>
          </a:p>
        </p:txBody>
      </p:sp>
      <p:sp>
        <p:nvSpPr>
          <p:cNvPr id="42" name="文本框 41">
            <a:extLst>
              <a:ext uri="{FF2B5EF4-FFF2-40B4-BE49-F238E27FC236}">
                <a16:creationId xmlns:a16="http://schemas.microsoft.com/office/drawing/2014/main" id="{B3C9E6A7-189E-F5A2-C4FA-3376DA9CAE30}"/>
              </a:ext>
            </a:extLst>
          </p:cNvPr>
          <p:cNvSpPr txBox="1"/>
          <p:nvPr/>
        </p:nvSpPr>
        <p:spPr>
          <a:xfrm>
            <a:off x="4785289" y="4298196"/>
            <a:ext cx="2694447" cy="750596"/>
          </a:xfrm>
          <a:prstGeom prst="rect">
            <a:avLst/>
          </a:prstGeom>
          <a:noFill/>
        </p:spPr>
        <p:txBody>
          <a:bodyPr wrap="square">
            <a:noAutofit/>
          </a:bodyPr>
          <a:lstStyle/>
          <a:p>
            <a:pPr algn="ctr">
              <a:lnSpc>
                <a:spcPct val="150000"/>
              </a:lnSpc>
            </a:pPr>
            <a:r>
              <a:rPr lang="zh-CN" altLang="en-US" sz="1400" dirty="0">
                <a:solidFill>
                  <a:schemeClr val="bg1"/>
                </a:solidFill>
              </a:rPr>
              <a:t>条件一，能获得</a:t>
            </a:r>
            <a:r>
              <a:rPr lang="en-US" altLang="zh-CN" sz="1400" dirty="0">
                <a:solidFill>
                  <a:schemeClr val="bg1"/>
                </a:solidFill>
              </a:rPr>
              <a:t>50</a:t>
            </a:r>
            <a:r>
              <a:rPr lang="zh-CN" altLang="en-US" sz="1400" dirty="0">
                <a:solidFill>
                  <a:schemeClr val="bg1"/>
                </a:solidFill>
              </a:rPr>
              <a:t>美元的现金。条件二，有</a:t>
            </a:r>
            <a:r>
              <a:rPr lang="en-US" altLang="zh-CN" sz="1400" dirty="0">
                <a:solidFill>
                  <a:schemeClr val="bg1"/>
                </a:solidFill>
              </a:rPr>
              <a:t>1</a:t>
            </a:r>
            <a:r>
              <a:rPr lang="zh-CN" altLang="en-US" sz="1400" dirty="0">
                <a:solidFill>
                  <a:schemeClr val="bg1"/>
                </a:solidFill>
              </a:rPr>
              <a:t>％的机会获得。</a:t>
            </a:r>
          </a:p>
        </p:txBody>
      </p:sp>
      <p:sp>
        <p:nvSpPr>
          <p:cNvPr id="43" name="文本框 42">
            <a:extLst>
              <a:ext uri="{FF2B5EF4-FFF2-40B4-BE49-F238E27FC236}">
                <a16:creationId xmlns:a16="http://schemas.microsoft.com/office/drawing/2014/main" id="{E3EA3FAD-787F-AED1-A8E2-B004FC7D40EC}"/>
              </a:ext>
            </a:extLst>
          </p:cNvPr>
          <p:cNvSpPr txBox="1"/>
          <p:nvPr/>
        </p:nvSpPr>
        <p:spPr>
          <a:xfrm>
            <a:off x="7977640" y="4279024"/>
            <a:ext cx="2694447" cy="786462"/>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积极事件中的不生动事件决策权重，反之生动事件决策权重。</a:t>
            </a:r>
          </a:p>
        </p:txBody>
      </p:sp>
      <p:cxnSp>
        <p:nvCxnSpPr>
          <p:cNvPr id="24" name="直接连接符 23">
            <a:extLst>
              <a:ext uri="{FF2B5EF4-FFF2-40B4-BE49-F238E27FC236}">
                <a16:creationId xmlns:a16="http://schemas.microsoft.com/office/drawing/2014/main" id="{95F864EE-D2D7-48F0-2179-0A12280A76E1}"/>
              </a:ext>
            </a:extLst>
          </p:cNvPr>
          <p:cNvCxnSpPr>
            <a:cxnSpLocks/>
          </p:cNvCxnSpPr>
          <p:nvPr/>
        </p:nvCxnSpPr>
        <p:spPr>
          <a:xfrm flipH="1">
            <a:off x="5079944" y="2115671"/>
            <a:ext cx="2032113"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C29E44E4-99B0-9A08-F1BF-2BAD6FF34950}"/>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a:extLst>
              <a:ext uri="{FF2B5EF4-FFF2-40B4-BE49-F238E27FC236}">
                <a16:creationId xmlns:a16="http://schemas.microsoft.com/office/drawing/2014/main" id="{0E865193-0E9D-1E7A-C1ED-0AAD02010DC9}"/>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情绪的认知</a:t>
            </a:r>
          </a:p>
        </p:txBody>
      </p:sp>
      <p:sp>
        <p:nvSpPr>
          <p:cNvPr id="34" name="文本框 33">
            <a:extLst>
              <a:ext uri="{FF2B5EF4-FFF2-40B4-BE49-F238E27FC236}">
                <a16:creationId xmlns:a16="http://schemas.microsoft.com/office/drawing/2014/main" id="{472DA135-4D02-D4BC-9893-9F3D4407EA4B}"/>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COGNITION</a:t>
            </a:r>
          </a:p>
        </p:txBody>
      </p:sp>
    </p:spTree>
    <p:extLst>
      <p:ext uri="{BB962C8B-B14F-4D97-AF65-F5344CB8AC3E}">
        <p14:creationId xmlns:p14="http://schemas.microsoft.com/office/powerpoint/2010/main" val="814669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F648D45-7232-3B2A-3F32-5AC595E93C15}"/>
              </a:ext>
            </a:extLst>
          </p:cNvPr>
          <p:cNvSpPr txBox="1"/>
          <p:nvPr/>
        </p:nvSpPr>
        <p:spPr>
          <a:xfrm>
            <a:off x="600075" y="800100"/>
            <a:ext cx="1685077" cy="1569660"/>
          </a:xfrm>
          <a:prstGeom prst="rect">
            <a:avLst/>
          </a:prstGeom>
          <a:noFill/>
        </p:spPr>
        <p:txBody>
          <a:bodyPr wrap="none" rtlCol="0">
            <a:spAutoFit/>
          </a:bodyPr>
          <a:lstStyle/>
          <a:p>
            <a:r>
              <a:rPr lang="en-US" altLang="zh-CN" sz="9600" dirty="0">
                <a:solidFill>
                  <a:srgbClr val="F2F2F2"/>
                </a:solidFill>
                <a:latin typeface="+mj-ea"/>
                <a:ea typeface="+mj-ea"/>
              </a:rPr>
              <a:t>03</a:t>
            </a:r>
            <a:endParaRPr lang="zh-CN" altLang="en-US" sz="9600" dirty="0">
              <a:solidFill>
                <a:srgbClr val="F2F2F2"/>
              </a:solidFill>
              <a:latin typeface="+mj-ea"/>
              <a:ea typeface="+mj-ea"/>
            </a:endParaRPr>
          </a:p>
        </p:txBody>
      </p:sp>
      <p:sp>
        <p:nvSpPr>
          <p:cNvPr id="8" name="文本框 7">
            <a:extLst>
              <a:ext uri="{FF2B5EF4-FFF2-40B4-BE49-F238E27FC236}">
                <a16:creationId xmlns:a16="http://schemas.microsoft.com/office/drawing/2014/main" id="{A88BB5A3-0A99-5017-C8B8-B5DE2BEA6EE2}"/>
              </a:ext>
            </a:extLst>
          </p:cNvPr>
          <p:cNvSpPr txBox="1"/>
          <p:nvPr/>
        </p:nvSpPr>
        <p:spPr>
          <a:xfrm>
            <a:off x="587460" y="2331660"/>
            <a:ext cx="4303854" cy="1323439"/>
          </a:xfrm>
          <a:prstGeom prst="rect">
            <a:avLst/>
          </a:prstGeom>
          <a:noFill/>
        </p:spPr>
        <p:txBody>
          <a:bodyPr wrap="square">
            <a:spAutoFit/>
          </a:bodyPr>
          <a:lstStyle/>
          <a:p>
            <a:r>
              <a:rPr lang="en-US" altLang="zh-CN" sz="4000" dirty="0">
                <a:solidFill>
                  <a:schemeClr val="bg1"/>
                </a:solidFill>
                <a:latin typeface="+mj-ea"/>
                <a:ea typeface="+mj-ea"/>
              </a:rPr>
              <a:t>EMOTION MEASUREMENT</a:t>
            </a:r>
          </a:p>
        </p:txBody>
      </p:sp>
      <p:cxnSp>
        <p:nvCxnSpPr>
          <p:cNvPr id="10" name="直接连接符 9">
            <a:extLst>
              <a:ext uri="{FF2B5EF4-FFF2-40B4-BE49-F238E27FC236}">
                <a16:creationId xmlns:a16="http://schemas.microsoft.com/office/drawing/2014/main" id="{658C4E07-E339-CABD-5349-EFDCEC2D0D6C}"/>
              </a:ext>
            </a:extLst>
          </p:cNvPr>
          <p:cNvCxnSpPr>
            <a:cxnSpLocks/>
          </p:cNvCxnSpPr>
          <p:nvPr/>
        </p:nvCxnSpPr>
        <p:spPr>
          <a:xfrm>
            <a:off x="695325" y="3693199"/>
            <a:ext cx="0" cy="2652039"/>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EB61CE3-5C2E-6B4F-C52B-B40F8BFA262A}"/>
              </a:ext>
            </a:extLst>
          </p:cNvPr>
          <p:cNvSpPr txBox="1"/>
          <p:nvPr/>
        </p:nvSpPr>
        <p:spPr>
          <a:xfrm>
            <a:off x="5763656" y="2369760"/>
            <a:ext cx="5314275" cy="1323439"/>
          </a:xfrm>
          <a:prstGeom prst="rect">
            <a:avLst/>
          </a:prstGeom>
          <a:noFill/>
          <a:effectLst/>
        </p:spPr>
        <p:txBody>
          <a:bodyPr wrap="none" rtlCol="0">
            <a:spAutoFit/>
          </a:bodyPr>
          <a:lstStyle/>
          <a:p>
            <a:r>
              <a:rPr lang="zh-CN" altLang="en-US" sz="8000" dirty="0">
                <a:ln w="50800">
                  <a:noFill/>
                </a:ln>
                <a:solidFill>
                  <a:schemeClr val="bg1"/>
                </a:solidFill>
                <a:effectLst>
                  <a:outerShdw blurRad="254000" sx="102000" sy="102000" algn="ctr" rotWithShape="0">
                    <a:prstClr val="black">
                      <a:alpha val="5000"/>
                    </a:prstClr>
                  </a:outerShdw>
                </a:effectLst>
                <a:latin typeface="+mj-ea"/>
                <a:ea typeface="+mj-ea"/>
              </a:rPr>
              <a:t>情绪的测量</a:t>
            </a:r>
          </a:p>
        </p:txBody>
      </p:sp>
      <p:cxnSp>
        <p:nvCxnSpPr>
          <p:cNvPr id="18" name="直接连接符 17">
            <a:extLst>
              <a:ext uri="{FF2B5EF4-FFF2-40B4-BE49-F238E27FC236}">
                <a16:creationId xmlns:a16="http://schemas.microsoft.com/office/drawing/2014/main" id="{76AEF9DF-4AAC-88B6-29CC-2344635A69B8}"/>
              </a:ext>
            </a:extLst>
          </p:cNvPr>
          <p:cNvCxnSpPr>
            <a:cxnSpLocks/>
          </p:cNvCxnSpPr>
          <p:nvPr/>
        </p:nvCxnSpPr>
        <p:spPr>
          <a:xfrm>
            <a:off x="11533188" y="549275"/>
            <a:ext cx="0" cy="517525"/>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F2B99AA-57C1-1C32-B04E-BBF1430C1916}"/>
              </a:ext>
            </a:extLst>
          </p:cNvPr>
          <p:cNvSpPr txBox="1"/>
          <p:nvPr/>
        </p:nvSpPr>
        <p:spPr>
          <a:xfrm>
            <a:off x="8159142" y="519091"/>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Tree>
    <p:extLst>
      <p:ext uri="{BB962C8B-B14F-4D97-AF65-F5344CB8AC3E}">
        <p14:creationId xmlns:p14="http://schemas.microsoft.com/office/powerpoint/2010/main" val="264677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CC3EA20E-8219-F864-5685-59765F358556}"/>
              </a:ext>
            </a:extLst>
          </p:cNvPr>
          <p:cNvSpPr/>
          <p:nvPr/>
        </p:nvSpPr>
        <p:spPr>
          <a:xfrm>
            <a:off x="695323" y="790575"/>
            <a:ext cx="3852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EA92678A-C115-F2DC-1E1F-0E842FD08503}"/>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情绪的测量</a:t>
            </a:r>
          </a:p>
        </p:txBody>
      </p:sp>
      <p:sp>
        <p:nvSpPr>
          <p:cNvPr id="3" name="文本框 2">
            <a:extLst>
              <a:ext uri="{FF2B5EF4-FFF2-40B4-BE49-F238E27FC236}">
                <a16:creationId xmlns:a16="http://schemas.microsoft.com/office/drawing/2014/main" id="{2B49EB3A-2BEB-E828-A861-5D1197C6040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MEASUREMENT</a:t>
            </a:r>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20" name="文本框 19">
            <a:extLst>
              <a:ext uri="{FF2B5EF4-FFF2-40B4-BE49-F238E27FC236}">
                <a16:creationId xmlns:a16="http://schemas.microsoft.com/office/drawing/2014/main" id="{AFB45BDB-7DA7-7700-F6E2-2D12182CEABD}"/>
              </a:ext>
            </a:extLst>
          </p:cNvPr>
          <p:cNvSpPr txBox="1"/>
          <p:nvPr/>
        </p:nvSpPr>
        <p:spPr>
          <a:xfrm>
            <a:off x="1339107" y="1897962"/>
            <a:ext cx="2676526"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情绪测量的指标</a:t>
            </a:r>
          </a:p>
        </p:txBody>
      </p:sp>
      <p:sp>
        <p:nvSpPr>
          <p:cNvPr id="5" name="矩形: 圆角 4">
            <a:extLst>
              <a:ext uri="{FF2B5EF4-FFF2-40B4-BE49-F238E27FC236}">
                <a16:creationId xmlns:a16="http://schemas.microsoft.com/office/drawing/2014/main" id="{BE6DFAC8-0D99-34CC-9C36-9F1B24AB5705}"/>
              </a:ext>
            </a:extLst>
          </p:cNvPr>
          <p:cNvSpPr/>
          <p:nvPr/>
        </p:nvSpPr>
        <p:spPr>
          <a:xfrm>
            <a:off x="4181634" y="1910287"/>
            <a:ext cx="2043953" cy="36931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文本框 20">
            <a:extLst>
              <a:ext uri="{FF2B5EF4-FFF2-40B4-BE49-F238E27FC236}">
                <a16:creationId xmlns:a16="http://schemas.microsoft.com/office/drawing/2014/main" id="{C0C17933-4A96-A076-A5C5-6C88F8B0FC95}"/>
              </a:ext>
            </a:extLst>
          </p:cNvPr>
          <p:cNvSpPr txBox="1"/>
          <p:nvPr/>
        </p:nvSpPr>
        <p:spPr>
          <a:xfrm>
            <a:off x="4145768" y="1904092"/>
            <a:ext cx="2115684" cy="381708"/>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内部的主观体验</a:t>
            </a:r>
          </a:p>
        </p:txBody>
      </p:sp>
      <p:sp>
        <p:nvSpPr>
          <p:cNvPr id="25" name="矩形: 圆角 24">
            <a:extLst>
              <a:ext uri="{FF2B5EF4-FFF2-40B4-BE49-F238E27FC236}">
                <a16:creationId xmlns:a16="http://schemas.microsoft.com/office/drawing/2014/main" id="{18719C3F-04AC-85AA-CC14-76B9AACEFBAE}"/>
              </a:ext>
            </a:extLst>
          </p:cNvPr>
          <p:cNvSpPr/>
          <p:nvPr/>
        </p:nvSpPr>
        <p:spPr>
          <a:xfrm>
            <a:off x="6456481" y="1910287"/>
            <a:ext cx="2043953" cy="36931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文本框 30">
            <a:extLst>
              <a:ext uri="{FF2B5EF4-FFF2-40B4-BE49-F238E27FC236}">
                <a16:creationId xmlns:a16="http://schemas.microsoft.com/office/drawing/2014/main" id="{9B0ECE42-9228-7376-F20E-94780FC23498}"/>
              </a:ext>
            </a:extLst>
          </p:cNvPr>
          <p:cNvSpPr txBox="1"/>
          <p:nvPr/>
        </p:nvSpPr>
        <p:spPr>
          <a:xfrm>
            <a:off x="6420615" y="1904092"/>
            <a:ext cx="2115684" cy="381708"/>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外部的行为表现</a:t>
            </a:r>
          </a:p>
        </p:txBody>
      </p:sp>
      <p:sp>
        <p:nvSpPr>
          <p:cNvPr id="34" name="矩形: 圆角 33">
            <a:extLst>
              <a:ext uri="{FF2B5EF4-FFF2-40B4-BE49-F238E27FC236}">
                <a16:creationId xmlns:a16="http://schemas.microsoft.com/office/drawing/2014/main" id="{D2D539D7-1CC7-D174-1F0F-E0D2F998845A}"/>
              </a:ext>
            </a:extLst>
          </p:cNvPr>
          <p:cNvSpPr/>
          <p:nvPr/>
        </p:nvSpPr>
        <p:spPr>
          <a:xfrm>
            <a:off x="8731327" y="1910287"/>
            <a:ext cx="2043953" cy="36931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文本框 35">
            <a:extLst>
              <a:ext uri="{FF2B5EF4-FFF2-40B4-BE49-F238E27FC236}">
                <a16:creationId xmlns:a16="http://schemas.microsoft.com/office/drawing/2014/main" id="{B193A4D7-732B-E60D-9943-B93DC3DA90A9}"/>
              </a:ext>
            </a:extLst>
          </p:cNvPr>
          <p:cNvSpPr txBox="1"/>
          <p:nvPr/>
        </p:nvSpPr>
        <p:spPr>
          <a:xfrm>
            <a:off x="8695461" y="1904092"/>
            <a:ext cx="2115684" cy="381708"/>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机体内部的生理变化</a:t>
            </a:r>
          </a:p>
        </p:txBody>
      </p:sp>
      <p:cxnSp>
        <p:nvCxnSpPr>
          <p:cNvPr id="8" name="直接连接符 7">
            <a:extLst>
              <a:ext uri="{FF2B5EF4-FFF2-40B4-BE49-F238E27FC236}">
                <a16:creationId xmlns:a16="http://schemas.microsoft.com/office/drawing/2014/main" id="{6CEC4414-ECD1-D0DC-3144-420CD4AAC14B}"/>
              </a:ext>
            </a:extLst>
          </p:cNvPr>
          <p:cNvCxnSpPr/>
          <p:nvPr/>
        </p:nvCxnSpPr>
        <p:spPr>
          <a:xfrm>
            <a:off x="3585882" y="1904092"/>
            <a:ext cx="0" cy="402352"/>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矩形: 圆角 9">
            <a:extLst>
              <a:ext uri="{FF2B5EF4-FFF2-40B4-BE49-F238E27FC236}">
                <a16:creationId xmlns:a16="http://schemas.microsoft.com/office/drawing/2014/main" id="{966F0740-9F57-5B97-45DD-E7A4B226E6AE}"/>
              </a:ext>
            </a:extLst>
          </p:cNvPr>
          <p:cNvSpPr/>
          <p:nvPr/>
        </p:nvSpPr>
        <p:spPr>
          <a:xfrm>
            <a:off x="1416050" y="3119342"/>
            <a:ext cx="9324975" cy="1201645"/>
          </a:xfrm>
          <a:prstGeom prst="roundRect">
            <a:avLst>
              <a:gd name="adj" fmla="val 59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7" name="文本框 36">
            <a:extLst>
              <a:ext uri="{FF2B5EF4-FFF2-40B4-BE49-F238E27FC236}">
                <a16:creationId xmlns:a16="http://schemas.microsoft.com/office/drawing/2014/main" id="{1621D4E6-3945-1D26-75C3-794AF88ECAFF}"/>
              </a:ext>
            </a:extLst>
          </p:cNvPr>
          <p:cNvSpPr txBox="1"/>
          <p:nvPr/>
        </p:nvSpPr>
        <p:spPr>
          <a:xfrm>
            <a:off x="1499886" y="3544523"/>
            <a:ext cx="2913364" cy="704873"/>
          </a:xfrm>
          <a:prstGeom prst="rect">
            <a:avLst/>
          </a:prstGeom>
          <a:noFill/>
        </p:spPr>
        <p:txBody>
          <a:bodyPr wrap="square">
            <a:noAutofit/>
          </a:bodyPr>
          <a:lstStyle/>
          <a:p>
            <a:pPr>
              <a:lnSpc>
                <a:spcPct val="150000"/>
              </a:lnSpc>
            </a:pPr>
            <a:r>
              <a:rPr lang="zh-CN" altLang="en-US" sz="1400" dirty="0">
                <a:solidFill>
                  <a:schemeClr val="bg1">
                    <a:lumMod val="50000"/>
                  </a:schemeClr>
                </a:solidFill>
              </a:rPr>
              <a:t>报告其直接感受到的经验，用标准化的量表来测量情绪体验。</a:t>
            </a:r>
          </a:p>
        </p:txBody>
      </p:sp>
      <p:sp>
        <p:nvSpPr>
          <p:cNvPr id="38" name="文本框 37">
            <a:extLst>
              <a:ext uri="{FF2B5EF4-FFF2-40B4-BE49-F238E27FC236}">
                <a16:creationId xmlns:a16="http://schemas.microsoft.com/office/drawing/2014/main" id="{18AE497A-2666-AF90-A20D-9AC51D3547C8}"/>
              </a:ext>
            </a:extLst>
          </p:cNvPr>
          <p:cNvSpPr txBox="1"/>
          <p:nvPr/>
        </p:nvSpPr>
        <p:spPr>
          <a:xfrm>
            <a:off x="1592413" y="3199292"/>
            <a:ext cx="1569887"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主观体验</a:t>
            </a:r>
          </a:p>
        </p:txBody>
      </p:sp>
      <p:sp>
        <p:nvSpPr>
          <p:cNvPr id="11" name="矩形: 圆角 10">
            <a:extLst>
              <a:ext uri="{FF2B5EF4-FFF2-40B4-BE49-F238E27FC236}">
                <a16:creationId xmlns:a16="http://schemas.microsoft.com/office/drawing/2014/main" id="{C48BF9E1-7A82-E323-1F4D-923D54F0276D}"/>
              </a:ext>
            </a:extLst>
          </p:cNvPr>
          <p:cNvSpPr/>
          <p:nvPr/>
        </p:nvSpPr>
        <p:spPr>
          <a:xfrm>
            <a:off x="4723440" y="3549425"/>
            <a:ext cx="2457452" cy="4163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文本框 38">
            <a:extLst>
              <a:ext uri="{FF2B5EF4-FFF2-40B4-BE49-F238E27FC236}">
                <a16:creationId xmlns:a16="http://schemas.microsoft.com/office/drawing/2014/main" id="{A1F6B9D5-4616-3642-ABF8-6B03578E2710}"/>
              </a:ext>
            </a:extLst>
          </p:cNvPr>
          <p:cNvSpPr txBox="1"/>
          <p:nvPr/>
        </p:nvSpPr>
        <p:spPr>
          <a:xfrm>
            <a:off x="4784967" y="3546083"/>
            <a:ext cx="2334399" cy="422996"/>
          </a:xfrm>
          <a:prstGeom prst="rect">
            <a:avLst/>
          </a:prstGeom>
          <a:noFill/>
        </p:spPr>
        <p:txBody>
          <a:bodyPr wrap="square">
            <a:noAutofit/>
          </a:bodyPr>
          <a:lstStyle/>
          <a:p>
            <a:pPr algn="ctr"/>
            <a:r>
              <a:rPr lang="zh-CN" altLang="en-US" sz="2000" dirty="0">
                <a:solidFill>
                  <a:schemeClr val="accent3"/>
                </a:solidFill>
                <a:latin typeface="+mj-ea"/>
                <a:ea typeface="+mj-ea"/>
              </a:rPr>
              <a:t>心境形容词核对表</a:t>
            </a:r>
          </a:p>
        </p:txBody>
      </p:sp>
      <p:sp>
        <p:nvSpPr>
          <p:cNvPr id="41" name="文本框 40">
            <a:extLst>
              <a:ext uri="{FF2B5EF4-FFF2-40B4-BE49-F238E27FC236}">
                <a16:creationId xmlns:a16="http://schemas.microsoft.com/office/drawing/2014/main" id="{77DEF053-AD63-B034-35CA-E0F3C9921435}"/>
              </a:ext>
            </a:extLst>
          </p:cNvPr>
          <p:cNvSpPr txBox="1"/>
          <p:nvPr/>
        </p:nvSpPr>
        <p:spPr>
          <a:xfrm>
            <a:off x="4816341" y="4323338"/>
            <a:ext cx="2559318" cy="1351204"/>
          </a:xfrm>
          <a:prstGeom prst="rect">
            <a:avLst/>
          </a:prstGeom>
          <a:noFill/>
        </p:spPr>
        <p:txBody>
          <a:bodyPr wrap="square">
            <a:noAutofit/>
          </a:bodyPr>
          <a:lstStyle/>
          <a:p>
            <a:pPr>
              <a:lnSpc>
                <a:spcPct val="150000"/>
              </a:lnSpc>
            </a:pPr>
            <a:r>
              <a:rPr lang="zh-CN" altLang="en-US" sz="1400" dirty="0">
                <a:solidFill>
                  <a:schemeClr val="bg1">
                    <a:lumMod val="50000"/>
                  </a:schemeClr>
                </a:solidFill>
              </a:rPr>
              <a:t>心境是一种比较微弱、持久具有渲染性的情绪，核对表用来测查心境或情绪性障碍，可分为测量应激或焦虑等的量表。</a:t>
            </a:r>
          </a:p>
        </p:txBody>
      </p:sp>
      <p:grpSp>
        <p:nvGrpSpPr>
          <p:cNvPr id="23" name="组合 22">
            <a:extLst>
              <a:ext uri="{FF2B5EF4-FFF2-40B4-BE49-F238E27FC236}">
                <a16:creationId xmlns:a16="http://schemas.microsoft.com/office/drawing/2014/main" id="{1378AB39-C918-BEAF-155E-86E79667C712}"/>
              </a:ext>
            </a:extLst>
          </p:cNvPr>
          <p:cNvGrpSpPr/>
          <p:nvPr/>
        </p:nvGrpSpPr>
        <p:grpSpPr>
          <a:xfrm>
            <a:off x="4726732" y="3984209"/>
            <a:ext cx="0" cy="902095"/>
            <a:chOff x="5231046" y="3993755"/>
            <a:chExt cx="0" cy="902095"/>
          </a:xfrm>
        </p:grpSpPr>
        <p:cxnSp>
          <p:nvCxnSpPr>
            <p:cNvPr id="43" name="直接连接符 42">
              <a:extLst>
                <a:ext uri="{FF2B5EF4-FFF2-40B4-BE49-F238E27FC236}">
                  <a16:creationId xmlns:a16="http://schemas.microsoft.com/office/drawing/2014/main" id="{4F439624-DBCB-BF77-1DAC-8A515AC35F0E}"/>
                </a:ext>
              </a:extLst>
            </p:cNvPr>
            <p:cNvCxnSpPr>
              <a:cxnSpLocks/>
            </p:cNvCxnSpPr>
            <p:nvPr/>
          </p:nvCxnSpPr>
          <p:spPr>
            <a:xfrm>
              <a:off x="5231046" y="3993755"/>
              <a:ext cx="0" cy="327232"/>
            </a:xfrm>
            <a:prstGeom prst="line">
              <a:avLst/>
            </a:prstGeom>
            <a:ln w="25400" cap="rnd">
              <a:solidFill>
                <a:srgbClr val="F2F2F2"/>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B712F93-FEE8-E949-6110-272AF0FD71BC}"/>
                </a:ext>
              </a:extLst>
            </p:cNvPr>
            <p:cNvCxnSpPr>
              <a:cxnSpLocks/>
            </p:cNvCxnSpPr>
            <p:nvPr/>
          </p:nvCxnSpPr>
          <p:spPr>
            <a:xfrm>
              <a:off x="5231046" y="4332884"/>
              <a:ext cx="0" cy="562966"/>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50" name="矩形: 圆角 49">
            <a:extLst>
              <a:ext uri="{FF2B5EF4-FFF2-40B4-BE49-F238E27FC236}">
                <a16:creationId xmlns:a16="http://schemas.microsoft.com/office/drawing/2014/main" id="{30297637-F5C8-49CF-671E-EF5D93E12DEA}"/>
              </a:ext>
            </a:extLst>
          </p:cNvPr>
          <p:cNvSpPr/>
          <p:nvPr/>
        </p:nvSpPr>
        <p:spPr>
          <a:xfrm>
            <a:off x="7778752" y="3547865"/>
            <a:ext cx="2457452" cy="4163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文本框 50">
            <a:extLst>
              <a:ext uri="{FF2B5EF4-FFF2-40B4-BE49-F238E27FC236}">
                <a16:creationId xmlns:a16="http://schemas.microsoft.com/office/drawing/2014/main" id="{2EC1997F-2A7E-245D-DE89-0078B3CB2603}"/>
              </a:ext>
            </a:extLst>
          </p:cNvPr>
          <p:cNvSpPr txBox="1"/>
          <p:nvPr/>
        </p:nvSpPr>
        <p:spPr>
          <a:xfrm>
            <a:off x="7840279" y="3544523"/>
            <a:ext cx="2334399" cy="422996"/>
          </a:xfrm>
          <a:prstGeom prst="rect">
            <a:avLst/>
          </a:prstGeom>
          <a:noFill/>
        </p:spPr>
        <p:txBody>
          <a:bodyPr wrap="square">
            <a:noAutofit/>
          </a:bodyPr>
          <a:lstStyle/>
          <a:p>
            <a:pPr algn="ctr"/>
            <a:r>
              <a:rPr lang="zh-CN" altLang="en-US" sz="2000" dirty="0">
                <a:solidFill>
                  <a:schemeClr val="accent3"/>
                </a:solidFill>
                <a:latin typeface="+mj-ea"/>
                <a:ea typeface="+mj-ea"/>
              </a:rPr>
              <a:t>心境测查量表</a:t>
            </a:r>
          </a:p>
        </p:txBody>
      </p:sp>
      <p:sp>
        <p:nvSpPr>
          <p:cNvPr id="52" name="文本框 51">
            <a:extLst>
              <a:ext uri="{FF2B5EF4-FFF2-40B4-BE49-F238E27FC236}">
                <a16:creationId xmlns:a16="http://schemas.microsoft.com/office/drawing/2014/main" id="{2D56459D-80EF-1211-5A76-88E58F5CA60C}"/>
              </a:ext>
            </a:extLst>
          </p:cNvPr>
          <p:cNvSpPr txBox="1"/>
          <p:nvPr/>
        </p:nvSpPr>
        <p:spPr>
          <a:xfrm>
            <a:off x="7871653" y="4321778"/>
            <a:ext cx="2559318" cy="1351204"/>
          </a:xfrm>
          <a:prstGeom prst="rect">
            <a:avLst/>
          </a:prstGeom>
          <a:noFill/>
        </p:spPr>
        <p:txBody>
          <a:bodyPr wrap="square">
            <a:noAutofit/>
          </a:bodyPr>
          <a:lstStyle/>
          <a:p>
            <a:pPr>
              <a:lnSpc>
                <a:spcPct val="150000"/>
              </a:lnSpc>
            </a:pPr>
            <a:r>
              <a:rPr lang="zh-CN" altLang="en-US" sz="1400" dirty="0">
                <a:solidFill>
                  <a:schemeClr val="bg1">
                    <a:lumMod val="50000"/>
                  </a:schemeClr>
                </a:solidFill>
              </a:rPr>
              <a:t>普卢特希克以他的情绪维量理论为基础，用形容词核对表测量方法编制而成的。有临床应用价值。</a:t>
            </a:r>
          </a:p>
        </p:txBody>
      </p:sp>
      <p:grpSp>
        <p:nvGrpSpPr>
          <p:cNvPr id="53" name="组合 52">
            <a:extLst>
              <a:ext uri="{FF2B5EF4-FFF2-40B4-BE49-F238E27FC236}">
                <a16:creationId xmlns:a16="http://schemas.microsoft.com/office/drawing/2014/main" id="{C2FDB0E2-18B2-F524-29FD-CCB43F5BC176}"/>
              </a:ext>
            </a:extLst>
          </p:cNvPr>
          <p:cNvGrpSpPr/>
          <p:nvPr/>
        </p:nvGrpSpPr>
        <p:grpSpPr>
          <a:xfrm>
            <a:off x="7782044" y="3982649"/>
            <a:ext cx="0" cy="902095"/>
            <a:chOff x="5231046" y="3993755"/>
            <a:chExt cx="0" cy="902095"/>
          </a:xfrm>
        </p:grpSpPr>
        <p:cxnSp>
          <p:nvCxnSpPr>
            <p:cNvPr id="54" name="直接连接符 53">
              <a:extLst>
                <a:ext uri="{FF2B5EF4-FFF2-40B4-BE49-F238E27FC236}">
                  <a16:creationId xmlns:a16="http://schemas.microsoft.com/office/drawing/2014/main" id="{F607CEDA-AB05-0FAC-4AC2-654BCB2FF65A}"/>
                </a:ext>
              </a:extLst>
            </p:cNvPr>
            <p:cNvCxnSpPr>
              <a:cxnSpLocks/>
            </p:cNvCxnSpPr>
            <p:nvPr/>
          </p:nvCxnSpPr>
          <p:spPr>
            <a:xfrm>
              <a:off x="5231046" y="3993755"/>
              <a:ext cx="0" cy="327232"/>
            </a:xfrm>
            <a:prstGeom prst="line">
              <a:avLst/>
            </a:prstGeom>
            <a:ln w="25400" cap="rnd">
              <a:solidFill>
                <a:srgbClr val="F2F2F2"/>
              </a:solidFill>
              <a:round/>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8374C4EA-72B8-43D1-7B3F-E49A95A96936}"/>
                </a:ext>
              </a:extLst>
            </p:cNvPr>
            <p:cNvCxnSpPr>
              <a:cxnSpLocks/>
            </p:cNvCxnSpPr>
            <p:nvPr/>
          </p:nvCxnSpPr>
          <p:spPr>
            <a:xfrm>
              <a:off x="5231046" y="4332884"/>
              <a:ext cx="0" cy="562966"/>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4" name="直接连接符 43">
            <a:extLst>
              <a:ext uri="{FF2B5EF4-FFF2-40B4-BE49-F238E27FC236}">
                <a16:creationId xmlns:a16="http://schemas.microsoft.com/office/drawing/2014/main" id="{25642F9B-218A-5729-506B-C0FB8E5D3F5A}"/>
              </a:ext>
            </a:extLst>
          </p:cNvPr>
          <p:cNvCxnSpPr/>
          <p:nvPr/>
        </p:nvCxnSpPr>
        <p:spPr>
          <a:xfrm>
            <a:off x="1416050" y="2699659"/>
            <a:ext cx="932497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48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7" name="任意多边形: 形状 6">
            <a:extLst>
              <a:ext uri="{FF2B5EF4-FFF2-40B4-BE49-F238E27FC236}">
                <a16:creationId xmlns:a16="http://schemas.microsoft.com/office/drawing/2014/main" id="{C7CA9C8D-397E-D11E-7BDA-600CD3B3FEEB}"/>
              </a:ext>
            </a:extLst>
          </p:cNvPr>
          <p:cNvSpPr/>
          <p:nvPr/>
        </p:nvSpPr>
        <p:spPr>
          <a:xfrm>
            <a:off x="6096000" y="3079713"/>
            <a:ext cx="3076503" cy="355959"/>
          </a:xfrm>
          <a:custGeom>
            <a:avLst/>
            <a:gdLst/>
            <a:ahLst/>
            <a:cxnLst/>
            <a:rect l="0" t="0" r="0" b="0"/>
            <a:pathLst>
              <a:path>
                <a:moveTo>
                  <a:pt x="0" y="0"/>
                </a:moveTo>
                <a:lnTo>
                  <a:pt x="0" y="177979"/>
                </a:lnTo>
                <a:lnTo>
                  <a:pt x="3076503" y="177979"/>
                </a:lnTo>
                <a:lnTo>
                  <a:pt x="3076503" y="355959"/>
                </a:lnTo>
              </a:path>
            </a:pathLst>
          </a:custGeom>
          <a:noFill/>
          <a:ln>
            <a:solidFill>
              <a:schemeClr val="bg1">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oAutofit/>
          </a:bodyPr>
          <a:lstStyle/>
          <a:p>
            <a:endParaRPr lang="zh-CN" altLang="en-US"/>
          </a:p>
        </p:txBody>
      </p:sp>
      <p:sp>
        <p:nvSpPr>
          <p:cNvPr id="8" name="任意多边形: 形状 7">
            <a:extLst>
              <a:ext uri="{FF2B5EF4-FFF2-40B4-BE49-F238E27FC236}">
                <a16:creationId xmlns:a16="http://schemas.microsoft.com/office/drawing/2014/main" id="{D3C91A08-1B91-3E93-DE67-CF565CC660DB}"/>
              </a:ext>
            </a:extLst>
          </p:cNvPr>
          <p:cNvSpPr/>
          <p:nvPr/>
        </p:nvSpPr>
        <p:spPr>
          <a:xfrm>
            <a:off x="6096000" y="3079713"/>
            <a:ext cx="1025501" cy="355959"/>
          </a:xfrm>
          <a:custGeom>
            <a:avLst/>
            <a:gdLst/>
            <a:ahLst/>
            <a:cxnLst/>
            <a:rect l="0" t="0" r="0" b="0"/>
            <a:pathLst>
              <a:path>
                <a:moveTo>
                  <a:pt x="0" y="0"/>
                </a:moveTo>
                <a:lnTo>
                  <a:pt x="0" y="177979"/>
                </a:lnTo>
                <a:lnTo>
                  <a:pt x="1025501" y="177979"/>
                </a:lnTo>
                <a:lnTo>
                  <a:pt x="1025501" y="355959"/>
                </a:lnTo>
              </a:path>
            </a:pathLst>
          </a:custGeom>
          <a:noFill/>
          <a:ln>
            <a:solidFill>
              <a:schemeClr val="bg1">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oAutofit/>
          </a:bodyPr>
          <a:lstStyle/>
          <a:p>
            <a:endParaRPr lang="zh-CN" altLang="en-US"/>
          </a:p>
        </p:txBody>
      </p:sp>
      <p:sp>
        <p:nvSpPr>
          <p:cNvPr id="9" name="任意多边形: 形状 8">
            <a:extLst>
              <a:ext uri="{FF2B5EF4-FFF2-40B4-BE49-F238E27FC236}">
                <a16:creationId xmlns:a16="http://schemas.microsoft.com/office/drawing/2014/main" id="{07D2CE2C-D463-050E-080E-A6D6FC12DDE4}"/>
              </a:ext>
            </a:extLst>
          </p:cNvPr>
          <p:cNvSpPr/>
          <p:nvPr/>
        </p:nvSpPr>
        <p:spPr>
          <a:xfrm>
            <a:off x="5070499" y="3079713"/>
            <a:ext cx="1025501" cy="355959"/>
          </a:xfrm>
          <a:custGeom>
            <a:avLst/>
            <a:gdLst/>
            <a:ahLst/>
            <a:cxnLst/>
            <a:rect l="0" t="0" r="0" b="0"/>
            <a:pathLst>
              <a:path>
                <a:moveTo>
                  <a:pt x="1025501" y="0"/>
                </a:moveTo>
                <a:lnTo>
                  <a:pt x="1025501" y="177979"/>
                </a:lnTo>
                <a:lnTo>
                  <a:pt x="0" y="177979"/>
                </a:lnTo>
                <a:lnTo>
                  <a:pt x="0" y="355959"/>
                </a:lnTo>
              </a:path>
            </a:pathLst>
          </a:custGeom>
          <a:noFill/>
          <a:ln>
            <a:solidFill>
              <a:schemeClr val="bg1">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oAutofit/>
          </a:bodyPr>
          <a:lstStyle/>
          <a:p>
            <a:endParaRPr lang="zh-CN" altLang="en-US"/>
          </a:p>
        </p:txBody>
      </p:sp>
      <p:sp>
        <p:nvSpPr>
          <p:cNvPr id="10" name="任意多边形: 形状 9">
            <a:extLst>
              <a:ext uri="{FF2B5EF4-FFF2-40B4-BE49-F238E27FC236}">
                <a16:creationId xmlns:a16="http://schemas.microsoft.com/office/drawing/2014/main" id="{9945DE1D-BD0C-C65D-E6C2-C81E4AC4D391}"/>
              </a:ext>
            </a:extLst>
          </p:cNvPr>
          <p:cNvSpPr/>
          <p:nvPr/>
        </p:nvSpPr>
        <p:spPr>
          <a:xfrm>
            <a:off x="3019497" y="3079713"/>
            <a:ext cx="3076503" cy="355959"/>
          </a:xfrm>
          <a:custGeom>
            <a:avLst/>
            <a:gdLst/>
            <a:ahLst/>
            <a:cxnLst/>
            <a:rect l="0" t="0" r="0" b="0"/>
            <a:pathLst>
              <a:path>
                <a:moveTo>
                  <a:pt x="3076503" y="0"/>
                </a:moveTo>
                <a:lnTo>
                  <a:pt x="3076503" y="177979"/>
                </a:lnTo>
                <a:lnTo>
                  <a:pt x="0" y="177979"/>
                </a:lnTo>
                <a:lnTo>
                  <a:pt x="0" y="355959"/>
                </a:lnTo>
              </a:path>
            </a:pathLst>
          </a:custGeom>
          <a:noFill/>
          <a:ln>
            <a:solidFill>
              <a:schemeClr val="bg1">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oAutofit/>
          </a:bodyPr>
          <a:lstStyle/>
          <a:p>
            <a:endParaRPr lang="zh-CN" altLang="en-US"/>
          </a:p>
        </p:txBody>
      </p:sp>
      <p:sp>
        <p:nvSpPr>
          <p:cNvPr id="12" name="任意多边形: 形状 11">
            <a:extLst>
              <a:ext uri="{FF2B5EF4-FFF2-40B4-BE49-F238E27FC236}">
                <a16:creationId xmlns:a16="http://schemas.microsoft.com/office/drawing/2014/main" id="{0501C065-1732-4C41-F237-26401B8F8AD2}"/>
              </a:ext>
            </a:extLst>
          </p:cNvPr>
          <p:cNvSpPr/>
          <p:nvPr/>
        </p:nvSpPr>
        <p:spPr>
          <a:xfrm>
            <a:off x="2171975" y="3435672"/>
            <a:ext cx="1695043" cy="847521"/>
          </a:xfrm>
          <a:custGeom>
            <a:avLst/>
            <a:gdLst>
              <a:gd name="connsiteX0" fmla="*/ 0 w 1695043"/>
              <a:gd name="connsiteY0" fmla="*/ 0 h 847521"/>
              <a:gd name="connsiteX1" fmla="*/ 1695043 w 1695043"/>
              <a:gd name="connsiteY1" fmla="*/ 0 h 847521"/>
              <a:gd name="connsiteX2" fmla="*/ 1695043 w 1695043"/>
              <a:gd name="connsiteY2" fmla="*/ 847521 h 847521"/>
              <a:gd name="connsiteX3" fmla="*/ 0 w 1695043"/>
              <a:gd name="connsiteY3" fmla="*/ 847521 h 847521"/>
              <a:gd name="connsiteX4" fmla="*/ 0 w 1695043"/>
              <a:gd name="connsiteY4" fmla="*/ 0 h 84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043" h="847521">
                <a:moveTo>
                  <a:pt x="0" y="0"/>
                </a:moveTo>
                <a:lnTo>
                  <a:pt x="1695043" y="0"/>
                </a:lnTo>
                <a:lnTo>
                  <a:pt x="1695043" y="847521"/>
                </a:lnTo>
                <a:lnTo>
                  <a:pt x="0" y="8475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zh-CN" altLang="en-US" sz="3700" kern="1200"/>
          </a:p>
        </p:txBody>
      </p:sp>
      <p:sp>
        <p:nvSpPr>
          <p:cNvPr id="13" name="任意多边形: 形状 12">
            <a:extLst>
              <a:ext uri="{FF2B5EF4-FFF2-40B4-BE49-F238E27FC236}">
                <a16:creationId xmlns:a16="http://schemas.microsoft.com/office/drawing/2014/main" id="{6BA7E759-7B6B-2E0E-F80C-6167E56538DB}"/>
              </a:ext>
            </a:extLst>
          </p:cNvPr>
          <p:cNvSpPr/>
          <p:nvPr/>
        </p:nvSpPr>
        <p:spPr>
          <a:xfrm>
            <a:off x="4222977" y="3435672"/>
            <a:ext cx="1695043" cy="847521"/>
          </a:xfrm>
          <a:custGeom>
            <a:avLst/>
            <a:gdLst>
              <a:gd name="connsiteX0" fmla="*/ 0 w 1695043"/>
              <a:gd name="connsiteY0" fmla="*/ 0 h 847521"/>
              <a:gd name="connsiteX1" fmla="*/ 1695043 w 1695043"/>
              <a:gd name="connsiteY1" fmla="*/ 0 h 847521"/>
              <a:gd name="connsiteX2" fmla="*/ 1695043 w 1695043"/>
              <a:gd name="connsiteY2" fmla="*/ 847521 h 847521"/>
              <a:gd name="connsiteX3" fmla="*/ 0 w 1695043"/>
              <a:gd name="connsiteY3" fmla="*/ 847521 h 847521"/>
              <a:gd name="connsiteX4" fmla="*/ 0 w 1695043"/>
              <a:gd name="connsiteY4" fmla="*/ 0 h 84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043" h="847521">
                <a:moveTo>
                  <a:pt x="0" y="0"/>
                </a:moveTo>
                <a:lnTo>
                  <a:pt x="1695043" y="0"/>
                </a:lnTo>
                <a:lnTo>
                  <a:pt x="1695043" y="847521"/>
                </a:lnTo>
                <a:lnTo>
                  <a:pt x="0" y="8475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zh-CN" altLang="en-US" sz="3700" kern="1200"/>
          </a:p>
        </p:txBody>
      </p:sp>
      <p:sp>
        <p:nvSpPr>
          <p:cNvPr id="14" name="任意多边形: 形状 13">
            <a:extLst>
              <a:ext uri="{FF2B5EF4-FFF2-40B4-BE49-F238E27FC236}">
                <a16:creationId xmlns:a16="http://schemas.microsoft.com/office/drawing/2014/main" id="{E42BBB42-BF9F-6742-9F32-B83AEB5D89B5}"/>
              </a:ext>
            </a:extLst>
          </p:cNvPr>
          <p:cNvSpPr/>
          <p:nvPr/>
        </p:nvSpPr>
        <p:spPr>
          <a:xfrm>
            <a:off x="6273980" y="3435672"/>
            <a:ext cx="1695043" cy="847521"/>
          </a:xfrm>
          <a:custGeom>
            <a:avLst/>
            <a:gdLst>
              <a:gd name="connsiteX0" fmla="*/ 0 w 1695043"/>
              <a:gd name="connsiteY0" fmla="*/ 0 h 847521"/>
              <a:gd name="connsiteX1" fmla="*/ 1695043 w 1695043"/>
              <a:gd name="connsiteY1" fmla="*/ 0 h 847521"/>
              <a:gd name="connsiteX2" fmla="*/ 1695043 w 1695043"/>
              <a:gd name="connsiteY2" fmla="*/ 847521 h 847521"/>
              <a:gd name="connsiteX3" fmla="*/ 0 w 1695043"/>
              <a:gd name="connsiteY3" fmla="*/ 847521 h 847521"/>
              <a:gd name="connsiteX4" fmla="*/ 0 w 1695043"/>
              <a:gd name="connsiteY4" fmla="*/ 0 h 84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043" h="847521">
                <a:moveTo>
                  <a:pt x="0" y="0"/>
                </a:moveTo>
                <a:lnTo>
                  <a:pt x="1695043" y="0"/>
                </a:lnTo>
                <a:lnTo>
                  <a:pt x="1695043" y="847521"/>
                </a:lnTo>
                <a:lnTo>
                  <a:pt x="0" y="8475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zh-CN" altLang="en-US" sz="3700" kern="1200" dirty="0"/>
          </a:p>
        </p:txBody>
      </p:sp>
      <p:sp>
        <p:nvSpPr>
          <p:cNvPr id="15" name="任意多边形: 形状 14">
            <a:extLst>
              <a:ext uri="{FF2B5EF4-FFF2-40B4-BE49-F238E27FC236}">
                <a16:creationId xmlns:a16="http://schemas.microsoft.com/office/drawing/2014/main" id="{D09901D2-9D79-AF6F-E26D-D18C327F9B5F}"/>
              </a:ext>
            </a:extLst>
          </p:cNvPr>
          <p:cNvSpPr/>
          <p:nvPr/>
        </p:nvSpPr>
        <p:spPr>
          <a:xfrm>
            <a:off x="8324982" y="3435672"/>
            <a:ext cx="1695043" cy="847521"/>
          </a:xfrm>
          <a:custGeom>
            <a:avLst/>
            <a:gdLst>
              <a:gd name="connsiteX0" fmla="*/ 0 w 1695043"/>
              <a:gd name="connsiteY0" fmla="*/ 0 h 847521"/>
              <a:gd name="connsiteX1" fmla="*/ 1695043 w 1695043"/>
              <a:gd name="connsiteY1" fmla="*/ 0 h 847521"/>
              <a:gd name="connsiteX2" fmla="*/ 1695043 w 1695043"/>
              <a:gd name="connsiteY2" fmla="*/ 847521 h 847521"/>
              <a:gd name="connsiteX3" fmla="*/ 0 w 1695043"/>
              <a:gd name="connsiteY3" fmla="*/ 847521 h 847521"/>
              <a:gd name="connsiteX4" fmla="*/ 0 w 1695043"/>
              <a:gd name="connsiteY4" fmla="*/ 0 h 84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043" h="847521">
                <a:moveTo>
                  <a:pt x="0" y="0"/>
                </a:moveTo>
                <a:lnTo>
                  <a:pt x="1695043" y="0"/>
                </a:lnTo>
                <a:lnTo>
                  <a:pt x="1695043" y="847521"/>
                </a:lnTo>
                <a:lnTo>
                  <a:pt x="0" y="8475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zh-CN" altLang="en-US" sz="3700" kern="1200" dirty="0"/>
          </a:p>
        </p:txBody>
      </p:sp>
      <p:sp>
        <p:nvSpPr>
          <p:cNvPr id="22" name="文本框 21">
            <a:extLst>
              <a:ext uri="{FF2B5EF4-FFF2-40B4-BE49-F238E27FC236}">
                <a16:creationId xmlns:a16="http://schemas.microsoft.com/office/drawing/2014/main" id="{A8F68E60-2962-196F-64DD-5222287A9591}"/>
              </a:ext>
            </a:extLst>
          </p:cNvPr>
          <p:cNvSpPr txBox="1"/>
          <p:nvPr/>
        </p:nvSpPr>
        <p:spPr>
          <a:xfrm>
            <a:off x="5070497" y="2212224"/>
            <a:ext cx="2051003" cy="422996"/>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维量等级量表</a:t>
            </a:r>
          </a:p>
        </p:txBody>
      </p:sp>
      <p:sp>
        <p:nvSpPr>
          <p:cNvPr id="23" name="文本框 22">
            <a:extLst>
              <a:ext uri="{FF2B5EF4-FFF2-40B4-BE49-F238E27FC236}">
                <a16:creationId xmlns:a16="http://schemas.microsoft.com/office/drawing/2014/main" id="{61E39566-CCE6-052E-D364-EA894CA4D1AB}"/>
              </a:ext>
            </a:extLst>
          </p:cNvPr>
          <p:cNvSpPr txBox="1"/>
          <p:nvPr/>
        </p:nvSpPr>
        <p:spPr>
          <a:xfrm>
            <a:off x="2303591" y="3685726"/>
            <a:ext cx="1431810" cy="422996"/>
          </a:xfrm>
          <a:prstGeom prst="rect">
            <a:avLst/>
          </a:prstGeom>
          <a:noFill/>
        </p:spPr>
        <p:txBody>
          <a:bodyPr wrap="square">
            <a:noAutofit/>
          </a:bodyPr>
          <a:lstStyle/>
          <a:p>
            <a:pPr algn="ctr"/>
            <a:r>
              <a:rPr lang="zh-CN" altLang="en-US" sz="2000" dirty="0">
                <a:solidFill>
                  <a:schemeClr val="bg1">
                    <a:lumMod val="50000"/>
                  </a:schemeClr>
                </a:solidFill>
                <a:latin typeface="+mn-ea"/>
              </a:rPr>
              <a:t>愉快维</a:t>
            </a:r>
          </a:p>
        </p:txBody>
      </p:sp>
      <p:sp>
        <p:nvSpPr>
          <p:cNvPr id="24" name="文本框 23">
            <a:extLst>
              <a:ext uri="{FF2B5EF4-FFF2-40B4-BE49-F238E27FC236}">
                <a16:creationId xmlns:a16="http://schemas.microsoft.com/office/drawing/2014/main" id="{F29D9641-C3E1-C182-F628-F4C424A8ABBD}"/>
              </a:ext>
            </a:extLst>
          </p:cNvPr>
          <p:cNvSpPr txBox="1"/>
          <p:nvPr/>
        </p:nvSpPr>
        <p:spPr>
          <a:xfrm>
            <a:off x="4357368" y="3685726"/>
            <a:ext cx="1431810" cy="422996"/>
          </a:xfrm>
          <a:prstGeom prst="rect">
            <a:avLst/>
          </a:prstGeom>
          <a:noFill/>
        </p:spPr>
        <p:txBody>
          <a:bodyPr wrap="square">
            <a:noAutofit/>
          </a:bodyPr>
          <a:lstStyle/>
          <a:p>
            <a:pPr algn="ctr"/>
            <a:r>
              <a:rPr lang="zh-CN" altLang="en-US" sz="2000" dirty="0">
                <a:solidFill>
                  <a:schemeClr val="bg1">
                    <a:lumMod val="50000"/>
                  </a:schemeClr>
                </a:solidFill>
                <a:latin typeface="+mn-ea"/>
              </a:rPr>
              <a:t>紧张维</a:t>
            </a:r>
          </a:p>
        </p:txBody>
      </p:sp>
      <p:sp>
        <p:nvSpPr>
          <p:cNvPr id="25" name="文本框 24">
            <a:extLst>
              <a:ext uri="{FF2B5EF4-FFF2-40B4-BE49-F238E27FC236}">
                <a16:creationId xmlns:a16="http://schemas.microsoft.com/office/drawing/2014/main" id="{387B15A0-65A1-D837-BC59-576CE1E974AE}"/>
              </a:ext>
            </a:extLst>
          </p:cNvPr>
          <p:cNvSpPr txBox="1"/>
          <p:nvPr/>
        </p:nvSpPr>
        <p:spPr>
          <a:xfrm>
            <a:off x="6411145" y="3685726"/>
            <a:ext cx="1431810" cy="422996"/>
          </a:xfrm>
          <a:prstGeom prst="rect">
            <a:avLst/>
          </a:prstGeom>
          <a:noFill/>
        </p:spPr>
        <p:txBody>
          <a:bodyPr wrap="square">
            <a:noAutofit/>
          </a:bodyPr>
          <a:lstStyle/>
          <a:p>
            <a:pPr algn="ctr"/>
            <a:r>
              <a:rPr lang="zh-CN" altLang="en-US" sz="2000" dirty="0">
                <a:solidFill>
                  <a:schemeClr val="bg1">
                    <a:lumMod val="50000"/>
                  </a:schemeClr>
                </a:solidFill>
                <a:latin typeface="+mn-ea"/>
              </a:rPr>
              <a:t>冲动维</a:t>
            </a:r>
          </a:p>
        </p:txBody>
      </p:sp>
      <p:sp>
        <p:nvSpPr>
          <p:cNvPr id="31" name="文本框 30">
            <a:extLst>
              <a:ext uri="{FF2B5EF4-FFF2-40B4-BE49-F238E27FC236}">
                <a16:creationId xmlns:a16="http://schemas.microsoft.com/office/drawing/2014/main" id="{72D6EFD7-2AFB-53EF-CE63-AABCB3D9A008}"/>
              </a:ext>
            </a:extLst>
          </p:cNvPr>
          <p:cNvSpPr txBox="1"/>
          <p:nvPr/>
        </p:nvSpPr>
        <p:spPr>
          <a:xfrm>
            <a:off x="8464921" y="3685726"/>
            <a:ext cx="1431810" cy="422996"/>
          </a:xfrm>
          <a:prstGeom prst="rect">
            <a:avLst/>
          </a:prstGeom>
          <a:noFill/>
        </p:spPr>
        <p:txBody>
          <a:bodyPr wrap="square">
            <a:noAutofit/>
          </a:bodyPr>
          <a:lstStyle/>
          <a:p>
            <a:pPr algn="ctr"/>
            <a:r>
              <a:rPr lang="zh-CN" altLang="en-US" sz="2000" dirty="0">
                <a:solidFill>
                  <a:schemeClr val="bg1">
                    <a:lumMod val="50000"/>
                  </a:schemeClr>
                </a:solidFill>
                <a:latin typeface="+mn-ea"/>
              </a:rPr>
              <a:t>确信维</a:t>
            </a:r>
          </a:p>
        </p:txBody>
      </p:sp>
      <p:sp>
        <p:nvSpPr>
          <p:cNvPr id="32" name="文本框 31">
            <a:extLst>
              <a:ext uri="{FF2B5EF4-FFF2-40B4-BE49-F238E27FC236}">
                <a16:creationId xmlns:a16="http://schemas.microsoft.com/office/drawing/2014/main" id="{B54B4481-3502-BE80-9F3F-8C995983775A}"/>
              </a:ext>
            </a:extLst>
          </p:cNvPr>
          <p:cNvSpPr txBox="1"/>
          <p:nvPr/>
        </p:nvSpPr>
        <p:spPr>
          <a:xfrm>
            <a:off x="3924014" y="2618290"/>
            <a:ext cx="4397587" cy="381708"/>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维量等级量表用来表达个体理解、接受感情的程度。</a:t>
            </a:r>
          </a:p>
        </p:txBody>
      </p:sp>
      <p:cxnSp>
        <p:nvCxnSpPr>
          <p:cNvPr id="17" name="直接连接符 16">
            <a:extLst>
              <a:ext uri="{FF2B5EF4-FFF2-40B4-BE49-F238E27FC236}">
                <a16:creationId xmlns:a16="http://schemas.microsoft.com/office/drawing/2014/main" id="{B2006005-BFB6-8695-F01A-460C500D338F}"/>
              </a:ext>
            </a:extLst>
          </p:cNvPr>
          <p:cNvCxnSpPr>
            <a:cxnSpLocks/>
          </p:cNvCxnSpPr>
          <p:nvPr/>
        </p:nvCxnSpPr>
        <p:spPr>
          <a:xfrm>
            <a:off x="5355772" y="2128976"/>
            <a:ext cx="1480457"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矩形: 圆角 17">
            <a:extLst>
              <a:ext uri="{FF2B5EF4-FFF2-40B4-BE49-F238E27FC236}">
                <a16:creationId xmlns:a16="http://schemas.microsoft.com/office/drawing/2014/main" id="{3325EFBF-C667-12BE-2F78-00A52344A5C1}"/>
              </a:ext>
            </a:extLst>
          </p:cNvPr>
          <p:cNvSpPr/>
          <p:nvPr/>
        </p:nvSpPr>
        <p:spPr>
          <a:xfrm>
            <a:off x="1726940" y="4629650"/>
            <a:ext cx="8773912" cy="958517"/>
          </a:xfrm>
          <a:prstGeom prst="roundRect">
            <a:avLst>
              <a:gd name="adj" fmla="val 4358"/>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a:extLst>
              <a:ext uri="{FF2B5EF4-FFF2-40B4-BE49-F238E27FC236}">
                <a16:creationId xmlns:a16="http://schemas.microsoft.com/office/drawing/2014/main" id="{B660B8FF-CC1C-0574-6D78-ECE1DADAF3F0}"/>
              </a:ext>
            </a:extLst>
          </p:cNvPr>
          <p:cNvSpPr txBox="1"/>
          <p:nvPr/>
        </p:nvSpPr>
        <p:spPr>
          <a:xfrm>
            <a:off x="2863123" y="4795498"/>
            <a:ext cx="6821714" cy="704873"/>
          </a:xfrm>
          <a:prstGeom prst="rect">
            <a:avLst/>
          </a:prstGeom>
          <a:noFill/>
        </p:spPr>
        <p:txBody>
          <a:bodyPr wrap="square">
            <a:noAutofit/>
          </a:bodyPr>
          <a:lstStyle/>
          <a:p>
            <a:pPr algn="ctr">
              <a:lnSpc>
                <a:spcPct val="150000"/>
              </a:lnSpc>
            </a:pPr>
            <a:r>
              <a:rPr lang="zh-CN" altLang="en-US" sz="1400" dirty="0">
                <a:solidFill>
                  <a:schemeClr val="tx1">
                    <a:lumMod val="95000"/>
                    <a:lumOff val="5000"/>
                  </a:schemeClr>
                </a:solidFill>
              </a:rPr>
              <a:t>维量等级量表假定量表应包括情绪体验、认知和行为三个方面，它实际上包含着三个分量表，每个分量表都有四个维量组成，对每个维量都作</a:t>
            </a:r>
            <a:r>
              <a:rPr lang="en-US" altLang="zh-CN" sz="1400" dirty="0">
                <a:solidFill>
                  <a:schemeClr val="tx1">
                    <a:lumMod val="95000"/>
                    <a:lumOff val="5000"/>
                  </a:schemeClr>
                </a:solidFill>
              </a:rPr>
              <a:t>5</a:t>
            </a:r>
            <a:r>
              <a:rPr lang="zh-CN" altLang="en-US" sz="1400" dirty="0">
                <a:solidFill>
                  <a:schemeClr val="tx1">
                    <a:lumMod val="95000"/>
                    <a:lumOff val="5000"/>
                  </a:schemeClr>
                </a:solidFill>
              </a:rPr>
              <a:t>点记分。</a:t>
            </a:r>
          </a:p>
        </p:txBody>
      </p:sp>
      <p:sp>
        <p:nvSpPr>
          <p:cNvPr id="34" name="L 形 33">
            <a:extLst>
              <a:ext uri="{FF2B5EF4-FFF2-40B4-BE49-F238E27FC236}">
                <a16:creationId xmlns:a16="http://schemas.microsoft.com/office/drawing/2014/main" id="{DB66431B-61B1-CDB0-04BA-E89485510F6D}"/>
              </a:ext>
            </a:extLst>
          </p:cNvPr>
          <p:cNvSpPr/>
          <p:nvPr/>
        </p:nvSpPr>
        <p:spPr>
          <a:xfrm rot="2700000">
            <a:off x="2080402" y="5028529"/>
            <a:ext cx="160758" cy="160758"/>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L 形 34">
            <a:extLst>
              <a:ext uri="{FF2B5EF4-FFF2-40B4-BE49-F238E27FC236}">
                <a16:creationId xmlns:a16="http://schemas.microsoft.com/office/drawing/2014/main" id="{5015199D-78A1-B272-43A4-7EED592B9A26}"/>
              </a:ext>
            </a:extLst>
          </p:cNvPr>
          <p:cNvSpPr/>
          <p:nvPr/>
        </p:nvSpPr>
        <p:spPr>
          <a:xfrm rot="13500000">
            <a:off x="10116006" y="5028529"/>
            <a:ext cx="160758" cy="160758"/>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D73FDCFC-1780-FA7E-D417-A64036A143B1}"/>
              </a:ext>
            </a:extLst>
          </p:cNvPr>
          <p:cNvSpPr/>
          <p:nvPr/>
        </p:nvSpPr>
        <p:spPr>
          <a:xfrm>
            <a:off x="695323" y="790575"/>
            <a:ext cx="3852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文本框 37">
            <a:extLst>
              <a:ext uri="{FF2B5EF4-FFF2-40B4-BE49-F238E27FC236}">
                <a16:creationId xmlns:a16="http://schemas.microsoft.com/office/drawing/2014/main" id="{EEA32911-16A0-D8D4-E4E3-AC74DF95D26F}"/>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情绪的测量</a:t>
            </a:r>
          </a:p>
        </p:txBody>
      </p:sp>
      <p:sp>
        <p:nvSpPr>
          <p:cNvPr id="39" name="文本框 38">
            <a:extLst>
              <a:ext uri="{FF2B5EF4-FFF2-40B4-BE49-F238E27FC236}">
                <a16:creationId xmlns:a16="http://schemas.microsoft.com/office/drawing/2014/main" id="{764A1EA8-A875-403B-B07F-ED4F5EDC0063}"/>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MEASUREMENT</a:t>
            </a:r>
          </a:p>
        </p:txBody>
      </p:sp>
    </p:spTree>
    <p:extLst>
      <p:ext uri="{BB962C8B-B14F-4D97-AF65-F5344CB8AC3E}">
        <p14:creationId xmlns:p14="http://schemas.microsoft.com/office/powerpoint/2010/main" val="3908920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17B4CD-2055-41D0-13D4-86BACC422356}"/>
              </a:ext>
            </a:extLst>
          </p:cNvPr>
          <p:cNvSpPr/>
          <p:nvPr/>
        </p:nvSpPr>
        <p:spPr>
          <a:xfrm>
            <a:off x="0" y="6345238"/>
            <a:ext cx="12192000" cy="512762"/>
          </a:xfrm>
          <a:prstGeom prst="rect">
            <a:avLst/>
          </a:prstGeom>
          <a:solidFill>
            <a:srgbClr val="191A1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文本框 2">
            <a:extLst>
              <a:ext uri="{FF2B5EF4-FFF2-40B4-BE49-F238E27FC236}">
                <a16:creationId xmlns:a16="http://schemas.microsoft.com/office/drawing/2014/main" id="{338B002B-245B-0184-FF24-3C239B16F923}"/>
              </a:ext>
            </a:extLst>
          </p:cNvPr>
          <p:cNvSpPr txBox="1"/>
          <p:nvPr/>
        </p:nvSpPr>
        <p:spPr>
          <a:xfrm>
            <a:off x="695325" y="428894"/>
            <a:ext cx="1569661" cy="923330"/>
          </a:xfrm>
          <a:prstGeom prst="rect">
            <a:avLst/>
          </a:prstGeom>
          <a:noFill/>
        </p:spPr>
        <p:txBody>
          <a:bodyPr wrap="none" rtlCol="0">
            <a:noAutofit/>
          </a:bodyPr>
          <a:lstStyle/>
          <a:p>
            <a:pPr algn="ctr"/>
            <a:r>
              <a:rPr lang="zh-CN" altLang="en-US" sz="5400" dirty="0">
                <a:ln w="38100" cap="rnd">
                  <a:noFill/>
                </a:ln>
                <a:solidFill>
                  <a:schemeClr val="accent2"/>
                </a:solidFill>
                <a:latin typeface="+mj-ea"/>
                <a:ea typeface="+mj-ea"/>
              </a:rPr>
              <a:t>目录</a:t>
            </a:r>
          </a:p>
        </p:txBody>
      </p:sp>
      <p:sp>
        <p:nvSpPr>
          <p:cNvPr id="8" name="矩形 7">
            <a:extLst>
              <a:ext uri="{FF2B5EF4-FFF2-40B4-BE49-F238E27FC236}">
                <a16:creationId xmlns:a16="http://schemas.microsoft.com/office/drawing/2014/main" id="{B26E1B68-CA13-C9AD-3EC8-60A7BEE37CD4}"/>
              </a:ext>
            </a:extLst>
          </p:cNvPr>
          <p:cNvSpPr/>
          <p:nvPr/>
        </p:nvSpPr>
        <p:spPr>
          <a:xfrm>
            <a:off x="788976" y="3072380"/>
            <a:ext cx="2232000" cy="197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a:extLst>
              <a:ext uri="{FF2B5EF4-FFF2-40B4-BE49-F238E27FC236}">
                <a16:creationId xmlns:a16="http://schemas.microsoft.com/office/drawing/2014/main" id="{40366F55-82F8-762A-BB1E-B854C436EBDA}"/>
              </a:ext>
            </a:extLst>
          </p:cNvPr>
          <p:cNvSpPr txBox="1"/>
          <p:nvPr/>
        </p:nvSpPr>
        <p:spPr>
          <a:xfrm>
            <a:off x="1249989" y="2570828"/>
            <a:ext cx="1309974" cy="1200329"/>
          </a:xfrm>
          <a:prstGeom prst="rect">
            <a:avLst/>
          </a:prstGeom>
          <a:noFill/>
        </p:spPr>
        <p:txBody>
          <a:bodyPr wrap="none" rtlCol="0">
            <a:noAutofit/>
          </a:bodyPr>
          <a:lstStyle/>
          <a:p>
            <a:r>
              <a:rPr lang="en-US" altLang="zh-CN" sz="7200" dirty="0">
                <a:solidFill>
                  <a:schemeClr val="accent2"/>
                </a:solidFill>
                <a:latin typeface="+mj-ea"/>
                <a:ea typeface="+mj-ea"/>
              </a:rPr>
              <a:t>01</a:t>
            </a:r>
            <a:endParaRPr lang="zh-CN" altLang="en-US" sz="7200" dirty="0">
              <a:solidFill>
                <a:schemeClr val="accent2"/>
              </a:solidFill>
              <a:latin typeface="+mj-ea"/>
              <a:ea typeface="+mj-ea"/>
            </a:endParaRPr>
          </a:p>
        </p:txBody>
      </p:sp>
      <p:sp>
        <p:nvSpPr>
          <p:cNvPr id="7" name="文本框 6">
            <a:extLst>
              <a:ext uri="{FF2B5EF4-FFF2-40B4-BE49-F238E27FC236}">
                <a16:creationId xmlns:a16="http://schemas.microsoft.com/office/drawing/2014/main" id="{AD1C44E2-FF40-F735-BC9E-43D9BA4E1724}"/>
              </a:ext>
            </a:extLst>
          </p:cNvPr>
          <p:cNvSpPr txBox="1"/>
          <p:nvPr/>
        </p:nvSpPr>
        <p:spPr>
          <a:xfrm>
            <a:off x="264435" y="4050822"/>
            <a:ext cx="3281082" cy="646331"/>
          </a:xfrm>
          <a:prstGeom prst="rect">
            <a:avLst/>
          </a:prstGeom>
          <a:noFill/>
        </p:spPr>
        <p:txBody>
          <a:bodyPr wrap="square">
            <a:noAutofit/>
          </a:bodyPr>
          <a:lstStyle/>
          <a:p>
            <a:pPr algn="ctr"/>
            <a:r>
              <a:rPr lang="zh-CN" altLang="en-US" sz="3600" dirty="0">
                <a:solidFill>
                  <a:schemeClr val="accent2"/>
                </a:solidFill>
                <a:latin typeface="+mj-ea"/>
                <a:ea typeface="+mj-ea"/>
              </a:rPr>
              <a:t>情绪的产生</a:t>
            </a:r>
          </a:p>
        </p:txBody>
      </p:sp>
      <p:sp>
        <p:nvSpPr>
          <p:cNvPr id="21" name="文本框 20">
            <a:extLst>
              <a:ext uri="{FF2B5EF4-FFF2-40B4-BE49-F238E27FC236}">
                <a16:creationId xmlns:a16="http://schemas.microsoft.com/office/drawing/2014/main" id="{FF814A4D-4C1D-9511-68A4-00464E77BA27}"/>
              </a:ext>
            </a:extLst>
          </p:cNvPr>
          <p:cNvSpPr txBox="1"/>
          <p:nvPr/>
        </p:nvSpPr>
        <p:spPr>
          <a:xfrm>
            <a:off x="264435" y="4669063"/>
            <a:ext cx="3281082" cy="307777"/>
          </a:xfrm>
          <a:prstGeom prst="rect">
            <a:avLst/>
          </a:prstGeom>
          <a:noFill/>
        </p:spPr>
        <p:txBody>
          <a:bodyPr wrap="square">
            <a:noAutofit/>
          </a:bodyPr>
          <a:lstStyle/>
          <a:p>
            <a:pPr algn="ctr"/>
            <a:r>
              <a:rPr lang="en-US" altLang="zh-CN" sz="1400" dirty="0">
                <a:solidFill>
                  <a:schemeClr val="bg1">
                    <a:lumMod val="75000"/>
                  </a:schemeClr>
                </a:solidFill>
              </a:rPr>
              <a:t>EMOTION GENERATION</a:t>
            </a:r>
            <a:endParaRPr lang="zh-CN" altLang="en-US" sz="1400" dirty="0">
              <a:solidFill>
                <a:schemeClr val="bg1">
                  <a:lumMod val="75000"/>
                </a:schemeClr>
              </a:solidFill>
            </a:endParaRPr>
          </a:p>
        </p:txBody>
      </p:sp>
      <p:sp>
        <p:nvSpPr>
          <p:cNvPr id="24" name="矩形 23">
            <a:extLst>
              <a:ext uri="{FF2B5EF4-FFF2-40B4-BE49-F238E27FC236}">
                <a16:creationId xmlns:a16="http://schemas.microsoft.com/office/drawing/2014/main" id="{665A2920-58DF-2B2B-8BE8-74D52DDBFB9C}"/>
              </a:ext>
            </a:extLst>
          </p:cNvPr>
          <p:cNvSpPr/>
          <p:nvPr/>
        </p:nvSpPr>
        <p:spPr>
          <a:xfrm>
            <a:off x="3582992" y="3072380"/>
            <a:ext cx="2232000" cy="197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文本框 24">
            <a:extLst>
              <a:ext uri="{FF2B5EF4-FFF2-40B4-BE49-F238E27FC236}">
                <a16:creationId xmlns:a16="http://schemas.microsoft.com/office/drawing/2014/main" id="{E4587662-642B-D7C9-F151-7EC77B751BC4}"/>
              </a:ext>
            </a:extLst>
          </p:cNvPr>
          <p:cNvSpPr txBox="1"/>
          <p:nvPr/>
        </p:nvSpPr>
        <p:spPr>
          <a:xfrm>
            <a:off x="4044005" y="2570828"/>
            <a:ext cx="1309974" cy="1200329"/>
          </a:xfrm>
          <a:prstGeom prst="rect">
            <a:avLst/>
          </a:prstGeom>
          <a:noFill/>
        </p:spPr>
        <p:txBody>
          <a:bodyPr wrap="none" rtlCol="0">
            <a:noAutofit/>
          </a:bodyPr>
          <a:lstStyle/>
          <a:p>
            <a:r>
              <a:rPr lang="en-US" altLang="zh-CN" sz="7200" dirty="0">
                <a:solidFill>
                  <a:schemeClr val="accent2"/>
                </a:solidFill>
                <a:latin typeface="+mj-ea"/>
                <a:ea typeface="+mj-ea"/>
              </a:rPr>
              <a:t>02</a:t>
            </a:r>
            <a:endParaRPr lang="zh-CN" altLang="en-US" sz="7200" dirty="0">
              <a:solidFill>
                <a:schemeClr val="accent2"/>
              </a:solidFill>
              <a:latin typeface="+mj-ea"/>
              <a:ea typeface="+mj-ea"/>
            </a:endParaRPr>
          </a:p>
        </p:txBody>
      </p:sp>
      <p:sp>
        <p:nvSpPr>
          <p:cNvPr id="26" name="文本框 25">
            <a:extLst>
              <a:ext uri="{FF2B5EF4-FFF2-40B4-BE49-F238E27FC236}">
                <a16:creationId xmlns:a16="http://schemas.microsoft.com/office/drawing/2014/main" id="{E155BA58-4821-7F18-BF88-5282B1A07B83}"/>
              </a:ext>
            </a:extLst>
          </p:cNvPr>
          <p:cNvSpPr txBox="1"/>
          <p:nvPr/>
        </p:nvSpPr>
        <p:spPr>
          <a:xfrm>
            <a:off x="3058451" y="4050822"/>
            <a:ext cx="3281082" cy="646331"/>
          </a:xfrm>
          <a:prstGeom prst="rect">
            <a:avLst/>
          </a:prstGeom>
          <a:noFill/>
        </p:spPr>
        <p:txBody>
          <a:bodyPr wrap="square">
            <a:noAutofit/>
          </a:bodyPr>
          <a:lstStyle/>
          <a:p>
            <a:pPr algn="ctr"/>
            <a:r>
              <a:rPr lang="zh-CN" altLang="en-US" sz="3600" dirty="0">
                <a:solidFill>
                  <a:schemeClr val="accent2"/>
                </a:solidFill>
                <a:latin typeface="+mj-ea"/>
                <a:ea typeface="+mj-ea"/>
              </a:rPr>
              <a:t>情绪的认知</a:t>
            </a:r>
          </a:p>
        </p:txBody>
      </p:sp>
      <p:sp>
        <p:nvSpPr>
          <p:cNvPr id="27" name="文本框 26">
            <a:extLst>
              <a:ext uri="{FF2B5EF4-FFF2-40B4-BE49-F238E27FC236}">
                <a16:creationId xmlns:a16="http://schemas.microsoft.com/office/drawing/2014/main" id="{169AA7B6-969F-F2CD-BAB3-08193C40D9E8}"/>
              </a:ext>
            </a:extLst>
          </p:cNvPr>
          <p:cNvSpPr txBox="1"/>
          <p:nvPr/>
        </p:nvSpPr>
        <p:spPr>
          <a:xfrm>
            <a:off x="3058451" y="4669063"/>
            <a:ext cx="3281082" cy="307777"/>
          </a:xfrm>
          <a:prstGeom prst="rect">
            <a:avLst/>
          </a:prstGeom>
          <a:noFill/>
        </p:spPr>
        <p:txBody>
          <a:bodyPr wrap="square">
            <a:noAutofit/>
          </a:bodyPr>
          <a:lstStyle/>
          <a:p>
            <a:pPr algn="ctr"/>
            <a:r>
              <a:rPr lang="en-US" altLang="zh-CN" sz="1400" dirty="0">
                <a:solidFill>
                  <a:schemeClr val="bg1">
                    <a:lumMod val="75000"/>
                  </a:schemeClr>
                </a:solidFill>
              </a:rPr>
              <a:t>EMOTIONAL COGNITION</a:t>
            </a:r>
            <a:endParaRPr lang="zh-CN" altLang="en-US" sz="1400" dirty="0">
              <a:solidFill>
                <a:schemeClr val="bg1">
                  <a:lumMod val="75000"/>
                </a:schemeClr>
              </a:solidFill>
            </a:endParaRPr>
          </a:p>
        </p:txBody>
      </p:sp>
      <p:sp>
        <p:nvSpPr>
          <p:cNvPr id="29" name="矩形 28">
            <a:extLst>
              <a:ext uri="{FF2B5EF4-FFF2-40B4-BE49-F238E27FC236}">
                <a16:creationId xmlns:a16="http://schemas.microsoft.com/office/drawing/2014/main" id="{2ED84B09-E09E-4F07-3679-F7C087862307}"/>
              </a:ext>
            </a:extLst>
          </p:cNvPr>
          <p:cNvSpPr/>
          <p:nvPr/>
        </p:nvSpPr>
        <p:spPr>
          <a:xfrm>
            <a:off x="6377008" y="3072380"/>
            <a:ext cx="2232000" cy="197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文本框 29">
            <a:extLst>
              <a:ext uri="{FF2B5EF4-FFF2-40B4-BE49-F238E27FC236}">
                <a16:creationId xmlns:a16="http://schemas.microsoft.com/office/drawing/2014/main" id="{1CBDACC8-9F47-7F7F-DF35-0AF7FA916419}"/>
              </a:ext>
            </a:extLst>
          </p:cNvPr>
          <p:cNvSpPr txBox="1"/>
          <p:nvPr/>
        </p:nvSpPr>
        <p:spPr>
          <a:xfrm>
            <a:off x="6838021" y="2570828"/>
            <a:ext cx="1309974" cy="1200329"/>
          </a:xfrm>
          <a:prstGeom prst="rect">
            <a:avLst/>
          </a:prstGeom>
          <a:noFill/>
        </p:spPr>
        <p:txBody>
          <a:bodyPr wrap="none" rtlCol="0">
            <a:noAutofit/>
          </a:bodyPr>
          <a:lstStyle/>
          <a:p>
            <a:r>
              <a:rPr lang="en-US" altLang="zh-CN" sz="7200" dirty="0">
                <a:solidFill>
                  <a:schemeClr val="accent2"/>
                </a:solidFill>
                <a:latin typeface="+mj-ea"/>
                <a:ea typeface="+mj-ea"/>
              </a:rPr>
              <a:t>03</a:t>
            </a:r>
            <a:endParaRPr lang="zh-CN" altLang="en-US" sz="7200" dirty="0">
              <a:solidFill>
                <a:schemeClr val="accent2"/>
              </a:solidFill>
              <a:latin typeface="+mj-ea"/>
              <a:ea typeface="+mj-ea"/>
            </a:endParaRPr>
          </a:p>
        </p:txBody>
      </p:sp>
      <p:sp>
        <p:nvSpPr>
          <p:cNvPr id="31" name="文本框 30">
            <a:extLst>
              <a:ext uri="{FF2B5EF4-FFF2-40B4-BE49-F238E27FC236}">
                <a16:creationId xmlns:a16="http://schemas.microsoft.com/office/drawing/2014/main" id="{3903FAF8-DB59-241C-2F05-9F723836B5E5}"/>
              </a:ext>
            </a:extLst>
          </p:cNvPr>
          <p:cNvSpPr txBox="1"/>
          <p:nvPr/>
        </p:nvSpPr>
        <p:spPr>
          <a:xfrm>
            <a:off x="5852467" y="4050822"/>
            <a:ext cx="3281082" cy="646331"/>
          </a:xfrm>
          <a:prstGeom prst="rect">
            <a:avLst/>
          </a:prstGeom>
          <a:noFill/>
        </p:spPr>
        <p:txBody>
          <a:bodyPr wrap="square">
            <a:noAutofit/>
          </a:bodyPr>
          <a:lstStyle/>
          <a:p>
            <a:pPr algn="ctr"/>
            <a:r>
              <a:rPr lang="zh-CN" altLang="en-US" sz="3600" dirty="0">
                <a:solidFill>
                  <a:schemeClr val="accent2"/>
                </a:solidFill>
                <a:latin typeface="+mj-ea"/>
                <a:ea typeface="+mj-ea"/>
              </a:rPr>
              <a:t>情绪的测量</a:t>
            </a:r>
          </a:p>
        </p:txBody>
      </p:sp>
      <p:sp>
        <p:nvSpPr>
          <p:cNvPr id="32" name="文本框 31">
            <a:extLst>
              <a:ext uri="{FF2B5EF4-FFF2-40B4-BE49-F238E27FC236}">
                <a16:creationId xmlns:a16="http://schemas.microsoft.com/office/drawing/2014/main" id="{502DB7B8-940F-C4DB-91D2-CBD2A6FF395E}"/>
              </a:ext>
            </a:extLst>
          </p:cNvPr>
          <p:cNvSpPr txBox="1"/>
          <p:nvPr/>
        </p:nvSpPr>
        <p:spPr>
          <a:xfrm>
            <a:off x="5852467" y="4669063"/>
            <a:ext cx="3281082" cy="307777"/>
          </a:xfrm>
          <a:prstGeom prst="rect">
            <a:avLst/>
          </a:prstGeom>
          <a:noFill/>
        </p:spPr>
        <p:txBody>
          <a:bodyPr wrap="square">
            <a:noAutofit/>
          </a:bodyPr>
          <a:lstStyle/>
          <a:p>
            <a:pPr algn="ctr"/>
            <a:r>
              <a:rPr lang="en-US" altLang="zh-CN" sz="1400" dirty="0">
                <a:solidFill>
                  <a:schemeClr val="bg1">
                    <a:lumMod val="75000"/>
                  </a:schemeClr>
                </a:solidFill>
              </a:rPr>
              <a:t>EMOTION MEASUREMENT</a:t>
            </a:r>
            <a:endParaRPr lang="zh-CN" altLang="en-US" sz="1400" dirty="0">
              <a:solidFill>
                <a:schemeClr val="bg1">
                  <a:lumMod val="75000"/>
                </a:schemeClr>
              </a:solidFill>
            </a:endParaRPr>
          </a:p>
        </p:txBody>
      </p:sp>
      <p:sp>
        <p:nvSpPr>
          <p:cNvPr id="34" name="矩形 33">
            <a:extLst>
              <a:ext uri="{FF2B5EF4-FFF2-40B4-BE49-F238E27FC236}">
                <a16:creationId xmlns:a16="http://schemas.microsoft.com/office/drawing/2014/main" id="{82E7E1E1-BACF-6A1C-75B1-457C63A06624}"/>
              </a:ext>
            </a:extLst>
          </p:cNvPr>
          <p:cNvSpPr/>
          <p:nvPr/>
        </p:nvSpPr>
        <p:spPr>
          <a:xfrm>
            <a:off x="9171024" y="3072380"/>
            <a:ext cx="2232000" cy="197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文本框 34">
            <a:extLst>
              <a:ext uri="{FF2B5EF4-FFF2-40B4-BE49-F238E27FC236}">
                <a16:creationId xmlns:a16="http://schemas.microsoft.com/office/drawing/2014/main" id="{F8D53C44-0FD8-4420-D366-DA0BEF2D9553}"/>
              </a:ext>
            </a:extLst>
          </p:cNvPr>
          <p:cNvSpPr txBox="1"/>
          <p:nvPr/>
        </p:nvSpPr>
        <p:spPr>
          <a:xfrm>
            <a:off x="9632037" y="2570828"/>
            <a:ext cx="1309974" cy="1200329"/>
          </a:xfrm>
          <a:prstGeom prst="rect">
            <a:avLst/>
          </a:prstGeom>
          <a:noFill/>
        </p:spPr>
        <p:txBody>
          <a:bodyPr wrap="none" rtlCol="0">
            <a:noAutofit/>
          </a:bodyPr>
          <a:lstStyle/>
          <a:p>
            <a:r>
              <a:rPr lang="en-US" altLang="zh-CN" sz="7200" dirty="0">
                <a:solidFill>
                  <a:schemeClr val="accent2"/>
                </a:solidFill>
                <a:latin typeface="+mj-ea"/>
                <a:ea typeface="+mj-ea"/>
              </a:rPr>
              <a:t>04</a:t>
            </a:r>
            <a:endParaRPr lang="zh-CN" altLang="en-US" sz="7200" dirty="0">
              <a:solidFill>
                <a:schemeClr val="accent2"/>
              </a:solidFill>
              <a:latin typeface="+mj-ea"/>
              <a:ea typeface="+mj-ea"/>
            </a:endParaRPr>
          </a:p>
        </p:txBody>
      </p:sp>
      <p:sp>
        <p:nvSpPr>
          <p:cNvPr id="36" name="文本框 35">
            <a:extLst>
              <a:ext uri="{FF2B5EF4-FFF2-40B4-BE49-F238E27FC236}">
                <a16:creationId xmlns:a16="http://schemas.microsoft.com/office/drawing/2014/main" id="{68C5EFC8-BDA3-83A3-FFC9-20E880471352}"/>
              </a:ext>
            </a:extLst>
          </p:cNvPr>
          <p:cNvSpPr txBox="1"/>
          <p:nvPr/>
        </p:nvSpPr>
        <p:spPr>
          <a:xfrm>
            <a:off x="8646483" y="4050822"/>
            <a:ext cx="3281082" cy="646331"/>
          </a:xfrm>
          <a:prstGeom prst="rect">
            <a:avLst/>
          </a:prstGeom>
          <a:noFill/>
        </p:spPr>
        <p:txBody>
          <a:bodyPr wrap="square">
            <a:noAutofit/>
          </a:bodyPr>
          <a:lstStyle/>
          <a:p>
            <a:pPr algn="ctr"/>
            <a:r>
              <a:rPr lang="zh-CN" altLang="en-US" sz="3600" dirty="0">
                <a:solidFill>
                  <a:schemeClr val="accent2"/>
                </a:solidFill>
                <a:latin typeface="+mj-ea"/>
                <a:ea typeface="+mj-ea"/>
              </a:rPr>
              <a:t>情绪的研究</a:t>
            </a:r>
          </a:p>
        </p:txBody>
      </p:sp>
      <p:sp>
        <p:nvSpPr>
          <p:cNvPr id="37" name="文本框 36">
            <a:extLst>
              <a:ext uri="{FF2B5EF4-FFF2-40B4-BE49-F238E27FC236}">
                <a16:creationId xmlns:a16="http://schemas.microsoft.com/office/drawing/2014/main" id="{B34424E5-DFAD-5B1C-1842-0C038170B2E2}"/>
              </a:ext>
            </a:extLst>
          </p:cNvPr>
          <p:cNvSpPr txBox="1"/>
          <p:nvPr/>
        </p:nvSpPr>
        <p:spPr>
          <a:xfrm>
            <a:off x="8646483" y="4669063"/>
            <a:ext cx="3281082" cy="307777"/>
          </a:xfrm>
          <a:prstGeom prst="rect">
            <a:avLst/>
          </a:prstGeom>
          <a:noFill/>
        </p:spPr>
        <p:txBody>
          <a:bodyPr wrap="square">
            <a:noAutofit/>
          </a:bodyPr>
          <a:lstStyle/>
          <a:p>
            <a:pPr algn="ctr"/>
            <a:r>
              <a:rPr lang="en-US" altLang="zh-CN" sz="1400" dirty="0">
                <a:solidFill>
                  <a:schemeClr val="bg1">
                    <a:lumMod val="75000"/>
                  </a:schemeClr>
                </a:solidFill>
              </a:rPr>
              <a:t>EMOTION RESEARCH</a:t>
            </a:r>
            <a:endParaRPr lang="zh-CN" altLang="en-US" sz="1400" dirty="0">
              <a:solidFill>
                <a:schemeClr val="bg1">
                  <a:lumMod val="75000"/>
                </a:schemeClr>
              </a:solidFill>
            </a:endParaRPr>
          </a:p>
        </p:txBody>
      </p:sp>
      <p:cxnSp>
        <p:nvCxnSpPr>
          <p:cNvPr id="17" name="直接连接符 16">
            <a:extLst>
              <a:ext uri="{FF2B5EF4-FFF2-40B4-BE49-F238E27FC236}">
                <a16:creationId xmlns:a16="http://schemas.microsoft.com/office/drawing/2014/main" id="{15DD400B-60C4-AA46-5FED-96D550323535}"/>
              </a:ext>
            </a:extLst>
          </p:cNvPr>
          <p:cNvCxnSpPr/>
          <p:nvPr/>
        </p:nvCxnSpPr>
        <p:spPr>
          <a:xfrm>
            <a:off x="0" y="5950857"/>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矩形: 圆角 11">
            <a:extLst>
              <a:ext uri="{FF2B5EF4-FFF2-40B4-BE49-F238E27FC236}">
                <a16:creationId xmlns:a16="http://schemas.microsoft.com/office/drawing/2014/main" id="{CEB9EC71-7D54-5742-5F10-DE7D78928D3D}"/>
              </a:ext>
            </a:extLst>
          </p:cNvPr>
          <p:cNvSpPr/>
          <p:nvPr/>
        </p:nvSpPr>
        <p:spPr>
          <a:xfrm>
            <a:off x="9270048" y="5722080"/>
            <a:ext cx="2263140" cy="457553"/>
          </a:xfrm>
          <a:prstGeom prst="roundRect">
            <a:avLst>
              <a:gd name="adj" fmla="val 50000"/>
            </a:avLst>
          </a:prstGeom>
          <a:solidFill>
            <a:srgbClr val="191A1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a:extLst>
              <a:ext uri="{FF2B5EF4-FFF2-40B4-BE49-F238E27FC236}">
                <a16:creationId xmlns:a16="http://schemas.microsoft.com/office/drawing/2014/main" id="{65F32654-D1C7-7273-5F49-0D9817240789}"/>
              </a:ext>
            </a:extLst>
          </p:cNvPr>
          <p:cNvSpPr txBox="1"/>
          <p:nvPr/>
        </p:nvSpPr>
        <p:spPr>
          <a:xfrm>
            <a:off x="9314173" y="5720024"/>
            <a:ext cx="2174891" cy="461665"/>
          </a:xfrm>
          <a:prstGeom prst="rect">
            <a:avLst/>
          </a:prstGeom>
          <a:noFill/>
        </p:spPr>
        <p:txBody>
          <a:bodyPr wrap="none" rtlCol="0">
            <a:noAutofit/>
          </a:bodyPr>
          <a:lstStyle/>
          <a:p>
            <a:pPr algn="ctr"/>
            <a:r>
              <a:rPr lang="en-US" altLang="zh-CN" sz="2400" spc="300" dirty="0">
                <a:ln w="12700">
                  <a:noFill/>
                </a:ln>
                <a:solidFill>
                  <a:schemeClr val="accent3"/>
                </a:solidFill>
                <a:latin typeface="+mj-ea"/>
                <a:ea typeface="+mj-ea"/>
              </a:rPr>
              <a:t>CONTENTS</a:t>
            </a:r>
            <a:endParaRPr lang="zh-CN" altLang="en-US" sz="2400" spc="300" dirty="0">
              <a:ln w="12700">
                <a:noFill/>
              </a:ln>
              <a:solidFill>
                <a:schemeClr val="accent3"/>
              </a:solidFill>
              <a:latin typeface="+mj-ea"/>
              <a:ea typeface="+mj-ea"/>
            </a:endParaRPr>
          </a:p>
        </p:txBody>
      </p:sp>
      <p:sp>
        <p:nvSpPr>
          <p:cNvPr id="38" name="文本框 37">
            <a:extLst>
              <a:ext uri="{FF2B5EF4-FFF2-40B4-BE49-F238E27FC236}">
                <a16:creationId xmlns:a16="http://schemas.microsoft.com/office/drawing/2014/main" id="{CA9D4EE6-C5DC-B25C-5F58-35DA35A3C704}"/>
              </a:ext>
            </a:extLst>
          </p:cNvPr>
          <p:cNvSpPr txBox="1"/>
          <p:nvPr/>
        </p:nvSpPr>
        <p:spPr>
          <a:xfrm>
            <a:off x="8273442" y="428893"/>
            <a:ext cx="3654123" cy="374671"/>
          </a:xfrm>
          <a:prstGeom prst="rect">
            <a:avLst/>
          </a:prstGeom>
          <a:noFill/>
        </p:spPr>
        <p:txBody>
          <a:bodyPr wrap="square" rtlCol="0">
            <a:noAutofit/>
          </a:bodyPr>
          <a:lstStyle/>
          <a:p>
            <a:r>
              <a:rPr lang="en-US" altLang="zh-CN" sz="1600" spc="600" dirty="0">
                <a:solidFill>
                  <a:schemeClr val="accent2"/>
                </a:solidFill>
                <a:latin typeface="思源黑体 CN Medium" panose="020B0600000000000000" pitchFamily="34" charset="-122"/>
              </a:rPr>
              <a:t>EMOTION RESEARCH</a:t>
            </a:r>
          </a:p>
        </p:txBody>
      </p:sp>
      <p:sp>
        <p:nvSpPr>
          <p:cNvPr id="41" name="弧形 40">
            <a:extLst>
              <a:ext uri="{FF2B5EF4-FFF2-40B4-BE49-F238E27FC236}">
                <a16:creationId xmlns:a16="http://schemas.microsoft.com/office/drawing/2014/main" id="{14AD1A11-90F9-8FF9-E689-DBD8E3BD0D0A}"/>
              </a:ext>
            </a:extLst>
          </p:cNvPr>
          <p:cNvSpPr/>
          <p:nvPr/>
        </p:nvSpPr>
        <p:spPr>
          <a:xfrm>
            <a:off x="-431397" y="-2380103"/>
            <a:ext cx="3976914" cy="3976914"/>
          </a:xfrm>
          <a:prstGeom prst="arc">
            <a:avLst>
              <a:gd name="adj1" fmla="val 1692365"/>
              <a:gd name="adj2" fmla="val 6889162"/>
            </a:avLst>
          </a:prstGeom>
          <a:noFill/>
          <a:ln w="25400" cap="rnd">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0" name="直接连接符 19">
            <a:extLst>
              <a:ext uri="{FF2B5EF4-FFF2-40B4-BE49-F238E27FC236}">
                <a16:creationId xmlns:a16="http://schemas.microsoft.com/office/drawing/2014/main" id="{2B56C133-0189-3E81-0FBC-617980D5F59C}"/>
              </a:ext>
            </a:extLst>
          </p:cNvPr>
          <p:cNvCxnSpPr/>
          <p:nvPr/>
        </p:nvCxnSpPr>
        <p:spPr>
          <a:xfrm flipH="1">
            <a:off x="3327400" y="549275"/>
            <a:ext cx="4673600" cy="0"/>
          </a:xfrm>
          <a:prstGeom prst="line">
            <a:avLst/>
          </a:prstGeom>
          <a:ln w="25400" cap="rnd">
            <a:solidFill>
              <a:schemeClr val="accent4"/>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36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12" name="矩形: 圆角 11">
            <a:extLst>
              <a:ext uri="{FF2B5EF4-FFF2-40B4-BE49-F238E27FC236}">
                <a16:creationId xmlns:a16="http://schemas.microsoft.com/office/drawing/2014/main" id="{FF8308C4-6103-508A-2D49-FF0BE8DFB23A}"/>
              </a:ext>
            </a:extLst>
          </p:cNvPr>
          <p:cNvSpPr/>
          <p:nvPr/>
        </p:nvSpPr>
        <p:spPr>
          <a:xfrm>
            <a:off x="1416049" y="4696403"/>
            <a:ext cx="9324975" cy="1285283"/>
          </a:xfrm>
          <a:prstGeom prst="roundRect">
            <a:avLst>
              <a:gd name="adj" fmla="val 5908"/>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7" name="图片 16">
            <a:extLst>
              <a:ext uri="{FF2B5EF4-FFF2-40B4-BE49-F238E27FC236}">
                <a16:creationId xmlns:a16="http://schemas.microsoft.com/office/drawing/2014/main" id="{4B534F7C-76DD-4B03-1B72-966C5B1CD4A3}"/>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416049" y="2017486"/>
            <a:ext cx="3547837" cy="2293252"/>
          </a:xfrm>
          <a:custGeom>
            <a:avLst/>
            <a:gdLst>
              <a:gd name="connsiteX0" fmla="*/ 135485 w 3547837"/>
              <a:gd name="connsiteY0" fmla="*/ 0 h 2293252"/>
              <a:gd name="connsiteX1" fmla="*/ 3412352 w 3547837"/>
              <a:gd name="connsiteY1" fmla="*/ 0 h 2293252"/>
              <a:gd name="connsiteX2" fmla="*/ 3547837 w 3547837"/>
              <a:gd name="connsiteY2" fmla="*/ 135485 h 2293252"/>
              <a:gd name="connsiteX3" fmla="*/ 3547837 w 3547837"/>
              <a:gd name="connsiteY3" fmla="*/ 2157767 h 2293252"/>
              <a:gd name="connsiteX4" fmla="*/ 3412352 w 3547837"/>
              <a:gd name="connsiteY4" fmla="*/ 2293252 h 2293252"/>
              <a:gd name="connsiteX5" fmla="*/ 135485 w 3547837"/>
              <a:gd name="connsiteY5" fmla="*/ 2293252 h 2293252"/>
              <a:gd name="connsiteX6" fmla="*/ 0 w 3547837"/>
              <a:gd name="connsiteY6" fmla="*/ 2157767 h 2293252"/>
              <a:gd name="connsiteX7" fmla="*/ 0 w 3547837"/>
              <a:gd name="connsiteY7" fmla="*/ 135485 h 2293252"/>
              <a:gd name="connsiteX8" fmla="*/ 135485 w 3547837"/>
              <a:gd name="connsiteY8" fmla="*/ 0 h 229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837" h="2293252">
                <a:moveTo>
                  <a:pt x="135485" y="0"/>
                </a:moveTo>
                <a:lnTo>
                  <a:pt x="3412352" y="0"/>
                </a:lnTo>
                <a:cubicBezTo>
                  <a:pt x="3487178" y="0"/>
                  <a:pt x="3547837" y="60659"/>
                  <a:pt x="3547837" y="135485"/>
                </a:cubicBezTo>
                <a:lnTo>
                  <a:pt x="3547837" y="2157767"/>
                </a:lnTo>
                <a:cubicBezTo>
                  <a:pt x="3547837" y="2232593"/>
                  <a:pt x="3487178" y="2293252"/>
                  <a:pt x="3412352" y="2293252"/>
                </a:cubicBezTo>
                <a:lnTo>
                  <a:pt x="135485" y="2293252"/>
                </a:lnTo>
                <a:cubicBezTo>
                  <a:pt x="60659" y="2293252"/>
                  <a:pt x="0" y="2232593"/>
                  <a:pt x="0" y="2157767"/>
                </a:cubicBezTo>
                <a:lnTo>
                  <a:pt x="0" y="135485"/>
                </a:lnTo>
                <a:cubicBezTo>
                  <a:pt x="0" y="60659"/>
                  <a:pt x="60659" y="0"/>
                  <a:pt x="135485" y="0"/>
                </a:cubicBezTo>
                <a:close/>
              </a:path>
            </a:pathLst>
          </a:custGeom>
        </p:spPr>
      </p:pic>
      <p:sp>
        <p:nvSpPr>
          <p:cNvPr id="18" name="文本框 17">
            <a:extLst>
              <a:ext uri="{FF2B5EF4-FFF2-40B4-BE49-F238E27FC236}">
                <a16:creationId xmlns:a16="http://schemas.microsoft.com/office/drawing/2014/main" id="{AB8DB265-784B-E344-BA4A-0C04B7A462DB}"/>
              </a:ext>
            </a:extLst>
          </p:cNvPr>
          <p:cNvSpPr txBox="1"/>
          <p:nvPr/>
        </p:nvSpPr>
        <p:spPr>
          <a:xfrm>
            <a:off x="5384799" y="2157453"/>
            <a:ext cx="2051003"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分化情绪量表</a:t>
            </a:r>
          </a:p>
        </p:txBody>
      </p:sp>
      <p:sp>
        <p:nvSpPr>
          <p:cNvPr id="20" name="文本框 19">
            <a:extLst>
              <a:ext uri="{FF2B5EF4-FFF2-40B4-BE49-F238E27FC236}">
                <a16:creationId xmlns:a16="http://schemas.microsoft.com/office/drawing/2014/main" id="{DF2C3CB0-9CDF-3ADE-CE26-21DF6622C48A}"/>
              </a:ext>
            </a:extLst>
          </p:cNvPr>
          <p:cNvSpPr txBox="1"/>
          <p:nvPr/>
        </p:nvSpPr>
        <p:spPr>
          <a:xfrm>
            <a:off x="5384798" y="2636088"/>
            <a:ext cx="5356225" cy="865482"/>
          </a:xfrm>
          <a:prstGeom prst="rect">
            <a:avLst/>
          </a:prstGeom>
          <a:noFill/>
        </p:spPr>
        <p:txBody>
          <a:bodyPr wrap="square">
            <a:noAutofit/>
          </a:bodyPr>
          <a:lstStyle/>
          <a:p>
            <a:pPr>
              <a:lnSpc>
                <a:spcPct val="150000"/>
              </a:lnSpc>
            </a:pPr>
            <a:r>
              <a:rPr lang="zh-CN" altLang="en-US" sz="1400" dirty="0">
                <a:solidFill>
                  <a:schemeClr val="bg1">
                    <a:lumMod val="50000"/>
                  </a:schemeClr>
                </a:solidFill>
              </a:rPr>
              <a:t>用来测量特定情绪情境下个体情绪中的分化成分，包括</a:t>
            </a:r>
            <a:r>
              <a:rPr lang="en-US" altLang="zh-CN" sz="1400" dirty="0">
                <a:solidFill>
                  <a:schemeClr val="bg1">
                    <a:lumMod val="50000"/>
                  </a:schemeClr>
                </a:solidFill>
              </a:rPr>
              <a:t>10</a:t>
            </a:r>
            <a:r>
              <a:rPr lang="zh-CN" altLang="en-US" sz="1400" dirty="0">
                <a:solidFill>
                  <a:schemeClr val="bg1">
                    <a:lumMod val="50000"/>
                  </a:schemeClr>
                </a:solidFill>
              </a:rPr>
              <a:t>种基本情绪，每种情绪都有</a:t>
            </a:r>
            <a:r>
              <a:rPr lang="en-US" altLang="zh-CN" sz="1400" dirty="0">
                <a:solidFill>
                  <a:schemeClr val="bg1">
                    <a:lumMod val="50000"/>
                  </a:schemeClr>
                </a:solidFill>
              </a:rPr>
              <a:t>3</a:t>
            </a:r>
            <a:r>
              <a:rPr lang="zh-CN" altLang="en-US" sz="1400" dirty="0">
                <a:solidFill>
                  <a:schemeClr val="bg1">
                    <a:lumMod val="50000"/>
                  </a:schemeClr>
                </a:solidFill>
              </a:rPr>
              <a:t>个描述它的形容词。</a:t>
            </a:r>
          </a:p>
        </p:txBody>
      </p:sp>
      <p:cxnSp>
        <p:nvCxnSpPr>
          <p:cNvPr id="10" name="直接连接符 9">
            <a:extLst>
              <a:ext uri="{FF2B5EF4-FFF2-40B4-BE49-F238E27FC236}">
                <a16:creationId xmlns:a16="http://schemas.microsoft.com/office/drawing/2014/main" id="{D258C1D9-94DF-398E-113D-F71F66E7DF52}"/>
              </a:ext>
            </a:extLst>
          </p:cNvPr>
          <p:cNvCxnSpPr/>
          <p:nvPr/>
        </p:nvCxnSpPr>
        <p:spPr>
          <a:xfrm>
            <a:off x="9826171" y="4310736"/>
            <a:ext cx="914852"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6C35E37-B2D8-183E-8387-DE2528E9FF51}"/>
              </a:ext>
            </a:extLst>
          </p:cNvPr>
          <p:cNvCxnSpPr/>
          <p:nvPr/>
        </p:nvCxnSpPr>
        <p:spPr>
          <a:xfrm>
            <a:off x="5500913" y="1988451"/>
            <a:ext cx="914852"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BD7E03E2-F8A2-DDAE-2893-FCC10022118B}"/>
              </a:ext>
            </a:extLst>
          </p:cNvPr>
          <p:cNvSpPr txBox="1"/>
          <p:nvPr/>
        </p:nvSpPr>
        <p:spPr>
          <a:xfrm>
            <a:off x="1726940" y="4971369"/>
            <a:ext cx="8331460" cy="865482"/>
          </a:xfrm>
          <a:prstGeom prst="rect">
            <a:avLst/>
          </a:prstGeom>
          <a:noFill/>
        </p:spPr>
        <p:txBody>
          <a:bodyPr wrap="square">
            <a:noAutofit/>
          </a:bodyPr>
          <a:lstStyle/>
          <a:p>
            <a:pPr>
              <a:lnSpc>
                <a:spcPct val="150000"/>
              </a:lnSpc>
            </a:pPr>
            <a:r>
              <a:rPr lang="zh-CN" altLang="en-US" sz="1400" dirty="0">
                <a:solidFill>
                  <a:schemeClr val="tx1">
                    <a:lumMod val="95000"/>
                    <a:lumOff val="5000"/>
                  </a:schemeClr>
                </a:solidFill>
              </a:rPr>
              <a:t>它被发展为用来测量两种情绪指标：一为测量情绪的强度，二为测量情绪出现的频率，都为五级记分。在使用它之前，首先要求被试描述某一情绪发生的具体情境，并填写维量等级量表，两个量表同时使用。</a:t>
            </a:r>
          </a:p>
        </p:txBody>
      </p:sp>
      <p:sp>
        <p:nvSpPr>
          <p:cNvPr id="25" name="L 形 24">
            <a:extLst>
              <a:ext uri="{FF2B5EF4-FFF2-40B4-BE49-F238E27FC236}">
                <a16:creationId xmlns:a16="http://schemas.microsoft.com/office/drawing/2014/main" id="{7898360C-A49B-6819-D563-7A94DA259179}"/>
              </a:ext>
            </a:extLst>
          </p:cNvPr>
          <p:cNvSpPr/>
          <p:nvPr/>
        </p:nvSpPr>
        <p:spPr>
          <a:xfrm rot="13500000">
            <a:off x="10205651" y="5236350"/>
            <a:ext cx="160758" cy="160758"/>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DD4BBFB-2325-75F5-87D6-6D2FC7301A34}"/>
              </a:ext>
            </a:extLst>
          </p:cNvPr>
          <p:cNvSpPr txBox="1"/>
          <p:nvPr/>
        </p:nvSpPr>
        <p:spPr>
          <a:xfrm>
            <a:off x="5389626" y="3321570"/>
            <a:ext cx="5351399" cy="1077218"/>
          </a:xfrm>
          <a:prstGeom prst="rect">
            <a:avLst/>
          </a:prstGeom>
          <a:noFill/>
        </p:spPr>
        <p:txBody>
          <a:bodyPr wrap="square">
            <a:spAutoFit/>
          </a:bodyPr>
          <a:lstStyle/>
          <a:p>
            <a:r>
              <a:rPr lang="en-US" altLang="zh-CN" sz="3200" dirty="0">
                <a:solidFill>
                  <a:schemeClr val="bg1">
                    <a:lumMod val="95000"/>
                  </a:schemeClr>
                </a:solidFill>
                <a:latin typeface="+mj-ea"/>
                <a:ea typeface="+mj-ea"/>
              </a:rPr>
              <a:t>DIFFERENTIATING EMOTIONS</a:t>
            </a:r>
            <a:endParaRPr lang="zh-CN" altLang="en-US" sz="3200" dirty="0">
              <a:solidFill>
                <a:schemeClr val="bg1">
                  <a:lumMod val="95000"/>
                </a:schemeClr>
              </a:solidFill>
              <a:latin typeface="+mj-ea"/>
              <a:ea typeface="+mj-ea"/>
            </a:endParaRPr>
          </a:p>
        </p:txBody>
      </p:sp>
      <p:sp>
        <p:nvSpPr>
          <p:cNvPr id="22" name="矩形 21">
            <a:extLst>
              <a:ext uri="{FF2B5EF4-FFF2-40B4-BE49-F238E27FC236}">
                <a16:creationId xmlns:a16="http://schemas.microsoft.com/office/drawing/2014/main" id="{8127CF74-264A-8FDE-38FD-BDB185C4BB86}"/>
              </a:ext>
            </a:extLst>
          </p:cNvPr>
          <p:cNvSpPr/>
          <p:nvPr/>
        </p:nvSpPr>
        <p:spPr>
          <a:xfrm>
            <a:off x="695323" y="790575"/>
            <a:ext cx="3852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文本框 25">
            <a:extLst>
              <a:ext uri="{FF2B5EF4-FFF2-40B4-BE49-F238E27FC236}">
                <a16:creationId xmlns:a16="http://schemas.microsoft.com/office/drawing/2014/main" id="{CF8EA9B4-9021-669B-E8F4-A58F4FCA5F39}"/>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情绪的测量</a:t>
            </a:r>
          </a:p>
        </p:txBody>
      </p:sp>
      <p:sp>
        <p:nvSpPr>
          <p:cNvPr id="32" name="文本框 31">
            <a:extLst>
              <a:ext uri="{FF2B5EF4-FFF2-40B4-BE49-F238E27FC236}">
                <a16:creationId xmlns:a16="http://schemas.microsoft.com/office/drawing/2014/main" id="{933F0324-EFEF-0462-05D6-8140F448854B}"/>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MEASUREMENT</a:t>
            </a:r>
          </a:p>
        </p:txBody>
      </p:sp>
    </p:spTree>
    <p:extLst>
      <p:ext uri="{BB962C8B-B14F-4D97-AF65-F5344CB8AC3E}">
        <p14:creationId xmlns:p14="http://schemas.microsoft.com/office/powerpoint/2010/main" val="1559826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a:extLst>
              <a:ext uri="{FF2B5EF4-FFF2-40B4-BE49-F238E27FC236}">
                <a16:creationId xmlns:a16="http://schemas.microsoft.com/office/drawing/2014/main" id="{FE1B16DF-7DC8-05BE-98C2-96A10993D95D}"/>
              </a:ext>
            </a:extLst>
          </p:cNvPr>
          <p:cNvSpPr/>
          <p:nvPr/>
        </p:nvSpPr>
        <p:spPr>
          <a:xfrm>
            <a:off x="4547322" y="4539485"/>
            <a:ext cx="5356225" cy="819285"/>
          </a:xfrm>
          <a:prstGeom prst="roundRect">
            <a:avLst>
              <a:gd name="adj" fmla="val 2546"/>
            </a:avLst>
          </a:prstGeom>
          <a:solidFill>
            <a:srgbClr val="FFF0CE"/>
          </a:solidFill>
          <a:ln>
            <a:solidFill>
              <a:schemeClr val="accent1"/>
            </a:solid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圆角 4">
            <a:extLst>
              <a:ext uri="{FF2B5EF4-FFF2-40B4-BE49-F238E27FC236}">
                <a16:creationId xmlns:a16="http://schemas.microsoft.com/office/drawing/2014/main" id="{01802DCD-74FB-C765-E3AA-3423221C5F51}"/>
              </a:ext>
            </a:extLst>
          </p:cNvPr>
          <p:cNvSpPr/>
          <p:nvPr/>
        </p:nvSpPr>
        <p:spPr>
          <a:xfrm>
            <a:off x="4547323" y="2600030"/>
            <a:ext cx="5356225" cy="819285"/>
          </a:xfrm>
          <a:prstGeom prst="roundRect">
            <a:avLst>
              <a:gd name="adj" fmla="val 2546"/>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41" name="任意多边形: 形状 40">
            <a:extLst>
              <a:ext uri="{FF2B5EF4-FFF2-40B4-BE49-F238E27FC236}">
                <a16:creationId xmlns:a16="http://schemas.microsoft.com/office/drawing/2014/main" id="{FE965770-9DA4-D4D5-3AF8-4D006227F03F}"/>
              </a:ext>
            </a:extLst>
          </p:cNvPr>
          <p:cNvSpPr/>
          <p:nvPr/>
        </p:nvSpPr>
        <p:spPr>
          <a:xfrm>
            <a:off x="1" y="1224645"/>
            <a:ext cx="2362499" cy="5058468"/>
          </a:xfrm>
          <a:custGeom>
            <a:avLst/>
            <a:gdLst>
              <a:gd name="connsiteX0" fmla="*/ 0 w 2362499"/>
              <a:gd name="connsiteY0" fmla="*/ 0 h 5058468"/>
              <a:gd name="connsiteX1" fmla="*/ 83904 w 2362499"/>
              <a:gd name="connsiteY1" fmla="*/ 4237 h 5058468"/>
              <a:gd name="connsiteX2" fmla="*/ 2362499 w 2362499"/>
              <a:gd name="connsiteY2" fmla="*/ 2529234 h 5058468"/>
              <a:gd name="connsiteX3" fmla="*/ 83904 w 2362499"/>
              <a:gd name="connsiteY3" fmla="*/ 5054231 h 5058468"/>
              <a:gd name="connsiteX4" fmla="*/ 0 w 2362499"/>
              <a:gd name="connsiteY4" fmla="*/ 5058468 h 505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499" h="5058468">
                <a:moveTo>
                  <a:pt x="0" y="0"/>
                </a:moveTo>
                <a:lnTo>
                  <a:pt x="83904" y="4237"/>
                </a:lnTo>
                <a:cubicBezTo>
                  <a:pt x="1363757" y="134213"/>
                  <a:pt x="2362499" y="1215090"/>
                  <a:pt x="2362499" y="2529234"/>
                </a:cubicBezTo>
                <a:cubicBezTo>
                  <a:pt x="2362499" y="3843379"/>
                  <a:pt x="1363757" y="4924255"/>
                  <a:pt x="83904" y="5054231"/>
                </a:cubicBezTo>
                <a:lnTo>
                  <a:pt x="0" y="50584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 name="直接连接符 5">
            <a:extLst>
              <a:ext uri="{FF2B5EF4-FFF2-40B4-BE49-F238E27FC236}">
                <a16:creationId xmlns:a16="http://schemas.microsoft.com/office/drawing/2014/main" id="{26F149DC-FCBD-858A-B419-D93030FCFBC1}"/>
              </a:ext>
            </a:extLst>
          </p:cNvPr>
          <p:cNvCxnSpPr>
            <a:cxnSpLocks/>
          </p:cNvCxnSpPr>
          <p:nvPr/>
        </p:nvCxnSpPr>
        <p:spPr>
          <a:xfrm>
            <a:off x="2845195" y="3753879"/>
            <a:ext cx="9346805"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4417640A-4088-CD68-46E7-E9CBBC7693F2}"/>
              </a:ext>
            </a:extLst>
          </p:cNvPr>
          <p:cNvSpPr/>
          <p:nvPr/>
        </p:nvSpPr>
        <p:spPr>
          <a:xfrm>
            <a:off x="3927117" y="3641288"/>
            <a:ext cx="227881" cy="227881"/>
          </a:xfrm>
          <a:prstGeom prst="ellipse">
            <a:avLst/>
          </a:prstGeom>
          <a:solidFill>
            <a:schemeClr val="accent2"/>
          </a:solidFill>
          <a:ln w="25400">
            <a:solidFill>
              <a:srgbClr val="FEB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8512AC6-6FE1-CD72-E83C-F8EF6339F078}"/>
              </a:ext>
            </a:extLst>
          </p:cNvPr>
          <p:cNvCxnSpPr>
            <a:cxnSpLocks/>
            <a:stCxn id="8" idx="0"/>
          </p:cNvCxnSpPr>
          <p:nvPr/>
        </p:nvCxnSpPr>
        <p:spPr>
          <a:xfrm flipV="1">
            <a:off x="4041058" y="2121396"/>
            <a:ext cx="0" cy="1519892"/>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B1D2A50-9B3A-AEF1-05B5-78F854225109}"/>
              </a:ext>
            </a:extLst>
          </p:cNvPr>
          <p:cNvSpPr txBox="1"/>
          <p:nvPr/>
        </p:nvSpPr>
        <p:spPr>
          <a:xfrm>
            <a:off x="4251011" y="2121396"/>
            <a:ext cx="2051003"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原形量表</a:t>
            </a:r>
          </a:p>
        </p:txBody>
      </p:sp>
      <p:sp>
        <p:nvSpPr>
          <p:cNvPr id="20" name="文本框 19">
            <a:extLst>
              <a:ext uri="{FF2B5EF4-FFF2-40B4-BE49-F238E27FC236}">
                <a16:creationId xmlns:a16="http://schemas.microsoft.com/office/drawing/2014/main" id="{D928AC22-B21D-7C37-AD32-E32DAE6A5D8E}"/>
              </a:ext>
            </a:extLst>
          </p:cNvPr>
          <p:cNvSpPr txBox="1"/>
          <p:nvPr/>
        </p:nvSpPr>
        <p:spPr>
          <a:xfrm>
            <a:off x="4593920" y="2657183"/>
            <a:ext cx="5356225" cy="865482"/>
          </a:xfrm>
          <a:prstGeom prst="rect">
            <a:avLst/>
          </a:prstGeom>
          <a:noFill/>
        </p:spPr>
        <p:txBody>
          <a:bodyPr wrap="square">
            <a:noAutofit/>
          </a:bodyPr>
          <a:lstStyle/>
          <a:p>
            <a:pPr>
              <a:lnSpc>
                <a:spcPct val="150000"/>
              </a:lnSpc>
            </a:pPr>
            <a:r>
              <a:rPr lang="zh-CN" altLang="en-US" sz="1400" dirty="0">
                <a:solidFill>
                  <a:schemeClr val="bg1">
                    <a:lumMod val="50000"/>
                  </a:schemeClr>
                </a:solidFill>
              </a:rPr>
              <a:t>有两个轴，主轴为愉快－不愉快，分为</a:t>
            </a:r>
            <a:r>
              <a:rPr lang="en-US" altLang="zh-CN" sz="1400" dirty="0">
                <a:solidFill>
                  <a:schemeClr val="bg1">
                    <a:lumMod val="50000"/>
                  </a:schemeClr>
                </a:solidFill>
              </a:rPr>
              <a:t>9</a:t>
            </a:r>
            <a:r>
              <a:rPr lang="zh-CN" altLang="en-US" sz="1400" dirty="0">
                <a:solidFill>
                  <a:schemeClr val="bg1">
                    <a:lumMod val="50000"/>
                  </a:schemeClr>
                </a:solidFill>
              </a:rPr>
              <a:t>个等级；另一个轴为注意－厌弃，也有九个等级。</a:t>
            </a:r>
          </a:p>
        </p:txBody>
      </p:sp>
      <p:pic>
        <p:nvPicPr>
          <p:cNvPr id="40" name="图片 39">
            <a:extLst>
              <a:ext uri="{FF2B5EF4-FFF2-40B4-BE49-F238E27FC236}">
                <a16:creationId xmlns:a16="http://schemas.microsoft.com/office/drawing/2014/main" id="{4C422138-87F0-9601-5349-4A97387CF72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0" y="1860204"/>
            <a:ext cx="1726940" cy="3787350"/>
          </a:xfrm>
          <a:custGeom>
            <a:avLst/>
            <a:gdLst>
              <a:gd name="connsiteX0" fmla="*/ 0 w 1726940"/>
              <a:gd name="connsiteY0" fmla="*/ 0 h 3787350"/>
              <a:gd name="connsiteX1" fmla="*/ 18922 w 1726940"/>
              <a:gd name="connsiteY1" fmla="*/ 956 h 3787350"/>
              <a:gd name="connsiteX2" fmla="*/ 1726940 w 1726940"/>
              <a:gd name="connsiteY2" fmla="*/ 1893675 h 3787350"/>
              <a:gd name="connsiteX3" fmla="*/ 18922 w 1726940"/>
              <a:gd name="connsiteY3" fmla="*/ 3786395 h 3787350"/>
              <a:gd name="connsiteX4" fmla="*/ 0 w 1726940"/>
              <a:gd name="connsiteY4" fmla="*/ 3787350 h 378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940" h="3787350">
                <a:moveTo>
                  <a:pt x="0" y="0"/>
                </a:moveTo>
                <a:lnTo>
                  <a:pt x="18922" y="956"/>
                </a:lnTo>
                <a:cubicBezTo>
                  <a:pt x="978290" y="98385"/>
                  <a:pt x="1726940" y="908602"/>
                  <a:pt x="1726940" y="1893675"/>
                </a:cubicBezTo>
                <a:cubicBezTo>
                  <a:pt x="1726940" y="2878749"/>
                  <a:pt x="978290" y="3688965"/>
                  <a:pt x="18922" y="3786395"/>
                </a:cubicBezTo>
                <a:lnTo>
                  <a:pt x="0" y="3787350"/>
                </a:lnTo>
                <a:close/>
              </a:path>
            </a:pathLst>
          </a:custGeom>
        </p:spPr>
      </p:pic>
      <p:sp>
        <p:nvSpPr>
          <p:cNvPr id="25" name="椭圆 24">
            <a:extLst>
              <a:ext uri="{FF2B5EF4-FFF2-40B4-BE49-F238E27FC236}">
                <a16:creationId xmlns:a16="http://schemas.microsoft.com/office/drawing/2014/main" id="{4A834270-2608-0835-32B0-BB7873CFFD65}"/>
              </a:ext>
            </a:extLst>
          </p:cNvPr>
          <p:cNvSpPr/>
          <p:nvPr/>
        </p:nvSpPr>
        <p:spPr>
          <a:xfrm>
            <a:off x="9975990" y="3642832"/>
            <a:ext cx="227881" cy="227881"/>
          </a:xfrm>
          <a:prstGeom prst="ellipse">
            <a:avLst/>
          </a:prstGeom>
          <a:solidFill>
            <a:schemeClr val="accent2"/>
          </a:solidFill>
          <a:ln w="25400">
            <a:solidFill>
              <a:srgbClr val="FEB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68B609F2-8861-4434-9922-CA364B042F15}"/>
              </a:ext>
            </a:extLst>
          </p:cNvPr>
          <p:cNvCxnSpPr>
            <a:cxnSpLocks/>
          </p:cNvCxnSpPr>
          <p:nvPr/>
        </p:nvCxnSpPr>
        <p:spPr>
          <a:xfrm flipV="1">
            <a:off x="10089930" y="3887744"/>
            <a:ext cx="0" cy="1337399"/>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57A83E45-F830-933D-D83B-5D898CD26EB8}"/>
              </a:ext>
            </a:extLst>
          </p:cNvPr>
          <p:cNvSpPr txBox="1"/>
          <p:nvPr/>
        </p:nvSpPr>
        <p:spPr>
          <a:xfrm>
            <a:off x="7744971" y="4039123"/>
            <a:ext cx="2051003" cy="422996"/>
          </a:xfrm>
          <a:prstGeom prst="rect">
            <a:avLst/>
          </a:prstGeom>
          <a:noFill/>
        </p:spPr>
        <p:txBody>
          <a:bodyPr wrap="square">
            <a:noAutofit/>
          </a:bodyPr>
          <a:lstStyle/>
          <a:p>
            <a:pPr algn="r"/>
            <a:r>
              <a:rPr lang="zh-CN" altLang="en-US" sz="2000" dirty="0">
                <a:solidFill>
                  <a:schemeClr val="tx1">
                    <a:lumMod val="95000"/>
                    <a:lumOff val="5000"/>
                  </a:schemeClr>
                </a:solidFill>
                <a:latin typeface="+mj-ea"/>
                <a:ea typeface="+mj-ea"/>
              </a:rPr>
              <a:t>三维模式图</a:t>
            </a:r>
          </a:p>
        </p:txBody>
      </p:sp>
      <p:sp>
        <p:nvSpPr>
          <p:cNvPr id="33" name="文本框 32">
            <a:extLst>
              <a:ext uri="{FF2B5EF4-FFF2-40B4-BE49-F238E27FC236}">
                <a16:creationId xmlns:a16="http://schemas.microsoft.com/office/drawing/2014/main" id="{31E10A71-B8F1-7D7C-7829-666A22B5B42C}"/>
              </a:ext>
            </a:extLst>
          </p:cNvPr>
          <p:cNvSpPr txBox="1"/>
          <p:nvPr/>
        </p:nvSpPr>
        <p:spPr>
          <a:xfrm>
            <a:off x="4586727" y="4562273"/>
            <a:ext cx="5356225" cy="819285"/>
          </a:xfrm>
          <a:prstGeom prst="rect">
            <a:avLst/>
          </a:prstGeom>
          <a:noFill/>
        </p:spPr>
        <p:txBody>
          <a:bodyPr wrap="square">
            <a:noAutofit/>
          </a:bodyPr>
          <a:lstStyle/>
          <a:p>
            <a:pPr algn="r">
              <a:lnSpc>
                <a:spcPct val="150000"/>
              </a:lnSpc>
            </a:pPr>
            <a:r>
              <a:rPr lang="zh-CN" altLang="en-US" sz="1400" dirty="0">
                <a:solidFill>
                  <a:schemeClr val="bg1">
                    <a:lumMod val="50000"/>
                  </a:schemeClr>
                </a:solidFill>
              </a:rPr>
              <a:t>认为面部表情可以分为三个维度：愉快－不愉快维度；注意－拒绝维度；睡眠－紧张维度。</a:t>
            </a:r>
          </a:p>
        </p:txBody>
      </p:sp>
      <p:sp>
        <p:nvSpPr>
          <p:cNvPr id="15" name="椭圆 14">
            <a:extLst>
              <a:ext uri="{FF2B5EF4-FFF2-40B4-BE49-F238E27FC236}">
                <a16:creationId xmlns:a16="http://schemas.microsoft.com/office/drawing/2014/main" id="{E61ED6FD-F7F3-204F-2B5C-4A3AAFD88A05}"/>
              </a:ext>
            </a:extLst>
          </p:cNvPr>
          <p:cNvSpPr/>
          <p:nvPr/>
        </p:nvSpPr>
        <p:spPr>
          <a:xfrm>
            <a:off x="2723774" y="3613364"/>
            <a:ext cx="281029" cy="28102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L 形 33">
            <a:extLst>
              <a:ext uri="{FF2B5EF4-FFF2-40B4-BE49-F238E27FC236}">
                <a16:creationId xmlns:a16="http://schemas.microsoft.com/office/drawing/2014/main" id="{79D583C9-DA7F-A9A8-0A45-806A5C2DA894}"/>
              </a:ext>
            </a:extLst>
          </p:cNvPr>
          <p:cNvSpPr/>
          <p:nvPr/>
        </p:nvSpPr>
        <p:spPr>
          <a:xfrm rot="18900000">
            <a:off x="9529377" y="3096185"/>
            <a:ext cx="160758" cy="160758"/>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L 形 34">
            <a:extLst>
              <a:ext uri="{FF2B5EF4-FFF2-40B4-BE49-F238E27FC236}">
                <a16:creationId xmlns:a16="http://schemas.microsoft.com/office/drawing/2014/main" id="{DE29717A-A34C-7ACA-9372-C8F528E2C1A4}"/>
              </a:ext>
            </a:extLst>
          </p:cNvPr>
          <p:cNvSpPr/>
          <p:nvPr/>
        </p:nvSpPr>
        <p:spPr>
          <a:xfrm rot="8100000">
            <a:off x="4746010" y="5079180"/>
            <a:ext cx="160758" cy="160758"/>
          </a:xfrm>
          <a:prstGeom prst="corner">
            <a:avLst>
              <a:gd name="adj1" fmla="val 39063"/>
              <a:gd name="adj2" fmla="val 390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AA5C3561-CB1B-80AC-F750-6928FBB85BE2}"/>
              </a:ext>
            </a:extLst>
          </p:cNvPr>
          <p:cNvSpPr/>
          <p:nvPr/>
        </p:nvSpPr>
        <p:spPr>
          <a:xfrm>
            <a:off x="695323" y="790575"/>
            <a:ext cx="3852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文本框 35">
            <a:extLst>
              <a:ext uri="{FF2B5EF4-FFF2-40B4-BE49-F238E27FC236}">
                <a16:creationId xmlns:a16="http://schemas.microsoft.com/office/drawing/2014/main" id="{0A707760-743F-29B7-82C8-B530F206F775}"/>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情绪的测量</a:t>
            </a:r>
          </a:p>
        </p:txBody>
      </p:sp>
      <p:sp>
        <p:nvSpPr>
          <p:cNvPr id="37" name="文本框 36">
            <a:extLst>
              <a:ext uri="{FF2B5EF4-FFF2-40B4-BE49-F238E27FC236}">
                <a16:creationId xmlns:a16="http://schemas.microsoft.com/office/drawing/2014/main" id="{7181F56B-48EF-4F44-4D2D-2E32D2DE5940}"/>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MEASUREMENT</a:t>
            </a:r>
          </a:p>
        </p:txBody>
      </p:sp>
    </p:spTree>
    <p:extLst>
      <p:ext uri="{BB962C8B-B14F-4D97-AF65-F5344CB8AC3E}">
        <p14:creationId xmlns:p14="http://schemas.microsoft.com/office/powerpoint/2010/main" val="3776052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12" name="文本框 11">
            <a:extLst>
              <a:ext uri="{FF2B5EF4-FFF2-40B4-BE49-F238E27FC236}">
                <a16:creationId xmlns:a16="http://schemas.microsoft.com/office/drawing/2014/main" id="{DCCA5048-0441-B9D7-8468-4E991F0FEDAB}"/>
              </a:ext>
            </a:extLst>
          </p:cNvPr>
          <p:cNvSpPr txBox="1"/>
          <p:nvPr/>
        </p:nvSpPr>
        <p:spPr>
          <a:xfrm>
            <a:off x="5070499" y="1707043"/>
            <a:ext cx="2051003" cy="422996"/>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现代测量技术</a:t>
            </a:r>
          </a:p>
        </p:txBody>
      </p:sp>
      <p:sp>
        <p:nvSpPr>
          <p:cNvPr id="13" name="文本框 12">
            <a:extLst>
              <a:ext uri="{FF2B5EF4-FFF2-40B4-BE49-F238E27FC236}">
                <a16:creationId xmlns:a16="http://schemas.microsoft.com/office/drawing/2014/main" id="{673E030B-8C6F-5534-91E0-FBFA4B438976}"/>
              </a:ext>
            </a:extLst>
          </p:cNvPr>
          <p:cNvSpPr txBox="1"/>
          <p:nvPr/>
        </p:nvSpPr>
        <p:spPr>
          <a:xfrm>
            <a:off x="2349095" y="2113109"/>
            <a:ext cx="7493810" cy="381708"/>
          </a:xfrm>
          <a:prstGeom prst="rect">
            <a:avLst/>
          </a:prstGeom>
          <a:noFill/>
        </p:spPr>
        <p:txBody>
          <a:bodyPr wrap="square">
            <a:noAutofit/>
          </a:bodyPr>
          <a:lstStyle/>
          <a:p>
            <a:pPr algn="ctr">
              <a:lnSpc>
                <a:spcPct val="150000"/>
              </a:lnSpc>
            </a:pPr>
            <a:r>
              <a:rPr lang="zh-CN" altLang="en-US" sz="1400" dirty="0">
                <a:solidFill>
                  <a:schemeClr val="bg1">
                    <a:lumMod val="50000"/>
                  </a:schemeClr>
                </a:solidFill>
              </a:rPr>
              <a:t>认为表情测量的对象应指向面孔各部位的肌肉运动，将人的面部划分为三个部分。</a:t>
            </a:r>
          </a:p>
        </p:txBody>
      </p:sp>
      <p:sp>
        <p:nvSpPr>
          <p:cNvPr id="4" name="矩形: 圆角 3">
            <a:extLst>
              <a:ext uri="{FF2B5EF4-FFF2-40B4-BE49-F238E27FC236}">
                <a16:creationId xmlns:a16="http://schemas.microsoft.com/office/drawing/2014/main" id="{4DB0009D-D90D-6227-44EB-259BC9114B23}"/>
              </a:ext>
            </a:extLst>
          </p:cNvPr>
          <p:cNvSpPr/>
          <p:nvPr/>
        </p:nvSpPr>
        <p:spPr>
          <a:xfrm>
            <a:off x="1685195" y="2714892"/>
            <a:ext cx="2846798" cy="1797407"/>
          </a:xfrm>
          <a:prstGeom prst="roundRect">
            <a:avLst>
              <a:gd name="adj" fmla="val 8871"/>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6" name="图片 15">
            <a:extLst>
              <a:ext uri="{FF2B5EF4-FFF2-40B4-BE49-F238E27FC236}">
                <a16:creationId xmlns:a16="http://schemas.microsoft.com/office/drawing/2014/main" id="{A23FC63C-FCD7-83DC-E208-B7BE2BB111D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903909" y="3178627"/>
            <a:ext cx="2409371" cy="1132115"/>
          </a:xfrm>
          <a:custGeom>
            <a:avLst/>
            <a:gdLst>
              <a:gd name="connsiteX0" fmla="*/ 0 w 2409371"/>
              <a:gd name="connsiteY0" fmla="*/ 0 h 1132115"/>
              <a:gd name="connsiteX1" fmla="*/ 2409371 w 2409371"/>
              <a:gd name="connsiteY1" fmla="*/ 0 h 1132115"/>
              <a:gd name="connsiteX2" fmla="*/ 2409371 w 2409371"/>
              <a:gd name="connsiteY2" fmla="*/ 1132115 h 1132115"/>
              <a:gd name="connsiteX3" fmla="*/ 0 w 2409371"/>
              <a:gd name="connsiteY3" fmla="*/ 1132115 h 1132115"/>
            </a:gdLst>
            <a:ahLst/>
            <a:cxnLst>
              <a:cxn ang="0">
                <a:pos x="connsiteX0" y="connsiteY0"/>
              </a:cxn>
              <a:cxn ang="0">
                <a:pos x="connsiteX1" y="connsiteY1"/>
              </a:cxn>
              <a:cxn ang="0">
                <a:pos x="connsiteX2" y="connsiteY2"/>
              </a:cxn>
              <a:cxn ang="0">
                <a:pos x="connsiteX3" y="connsiteY3"/>
              </a:cxn>
            </a:cxnLst>
            <a:rect l="l" t="t" r="r" b="b"/>
            <a:pathLst>
              <a:path w="2409371" h="1132115">
                <a:moveTo>
                  <a:pt x="0" y="0"/>
                </a:moveTo>
                <a:lnTo>
                  <a:pt x="2409371" y="0"/>
                </a:lnTo>
                <a:lnTo>
                  <a:pt x="2409371" y="1132115"/>
                </a:lnTo>
                <a:lnTo>
                  <a:pt x="0" y="1132115"/>
                </a:lnTo>
                <a:close/>
              </a:path>
            </a:pathLst>
          </a:custGeom>
        </p:spPr>
      </p:pic>
      <p:sp>
        <p:nvSpPr>
          <p:cNvPr id="17" name="文本框 16">
            <a:extLst>
              <a:ext uri="{FF2B5EF4-FFF2-40B4-BE49-F238E27FC236}">
                <a16:creationId xmlns:a16="http://schemas.microsoft.com/office/drawing/2014/main" id="{44172244-E7E2-932F-40A2-8C5A67E11E64}"/>
              </a:ext>
            </a:extLst>
          </p:cNvPr>
          <p:cNvSpPr txBox="1"/>
          <p:nvPr/>
        </p:nvSpPr>
        <p:spPr>
          <a:xfrm>
            <a:off x="2083093" y="2730129"/>
            <a:ext cx="2051003" cy="422996"/>
          </a:xfrm>
          <a:prstGeom prst="rect">
            <a:avLst/>
          </a:prstGeom>
          <a:noFill/>
        </p:spPr>
        <p:txBody>
          <a:bodyPr wrap="square">
            <a:noAutofit/>
          </a:bodyPr>
          <a:lstStyle/>
          <a:p>
            <a:pPr algn="ctr"/>
            <a:r>
              <a:rPr lang="zh-CN" altLang="en-US" sz="1600" dirty="0">
                <a:solidFill>
                  <a:schemeClr val="bg1">
                    <a:lumMod val="50000"/>
                  </a:schemeClr>
                </a:solidFill>
                <a:latin typeface="+mj-ea"/>
                <a:ea typeface="+mj-ea"/>
              </a:rPr>
              <a:t>额眉－鼻根区</a:t>
            </a:r>
          </a:p>
        </p:txBody>
      </p:sp>
      <p:sp>
        <p:nvSpPr>
          <p:cNvPr id="21" name="矩形: 圆角 20">
            <a:extLst>
              <a:ext uri="{FF2B5EF4-FFF2-40B4-BE49-F238E27FC236}">
                <a16:creationId xmlns:a16="http://schemas.microsoft.com/office/drawing/2014/main" id="{193EA580-46E0-3842-71E5-3401FDBF9C8C}"/>
              </a:ext>
            </a:extLst>
          </p:cNvPr>
          <p:cNvSpPr/>
          <p:nvPr/>
        </p:nvSpPr>
        <p:spPr>
          <a:xfrm>
            <a:off x="4668570" y="2714892"/>
            <a:ext cx="2846798" cy="1797407"/>
          </a:xfrm>
          <a:prstGeom prst="roundRect">
            <a:avLst>
              <a:gd name="adj" fmla="val 8871"/>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a:extLst>
              <a:ext uri="{FF2B5EF4-FFF2-40B4-BE49-F238E27FC236}">
                <a16:creationId xmlns:a16="http://schemas.microsoft.com/office/drawing/2014/main" id="{28CF0F1E-285C-104B-5B71-3E7C83D9805C}"/>
              </a:ext>
            </a:extLst>
          </p:cNvPr>
          <p:cNvSpPr txBox="1"/>
          <p:nvPr/>
        </p:nvSpPr>
        <p:spPr>
          <a:xfrm>
            <a:off x="5066468" y="2730129"/>
            <a:ext cx="2051003" cy="422996"/>
          </a:xfrm>
          <a:prstGeom prst="rect">
            <a:avLst/>
          </a:prstGeom>
          <a:noFill/>
        </p:spPr>
        <p:txBody>
          <a:bodyPr wrap="square">
            <a:noAutofit/>
          </a:bodyPr>
          <a:lstStyle/>
          <a:p>
            <a:pPr algn="ctr"/>
            <a:r>
              <a:rPr lang="zh-CN" altLang="en-US" sz="1600" dirty="0">
                <a:solidFill>
                  <a:schemeClr val="bg1">
                    <a:lumMod val="50000"/>
                  </a:schemeClr>
                </a:solidFill>
                <a:latin typeface="+mj-ea"/>
                <a:ea typeface="+mj-ea"/>
              </a:rPr>
              <a:t>眼－鼻－颊区</a:t>
            </a:r>
          </a:p>
        </p:txBody>
      </p:sp>
      <p:sp>
        <p:nvSpPr>
          <p:cNvPr id="25" name="矩形: 圆角 24">
            <a:extLst>
              <a:ext uri="{FF2B5EF4-FFF2-40B4-BE49-F238E27FC236}">
                <a16:creationId xmlns:a16="http://schemas.microsoft.com/office/drawing/2014/main" id="{B18C2DD2-6680-C911-8C8D-685DF4008A47}"/>
              </a:ext>
            </a:extLst>
          </p:cNvPr>
          <p:cNvSpPr/>
          <p:nvPr/>
        </p:nvSpPr>
        <p:spPr>
          <a:xfrm>
            <a:off x="7651945" y="2714892"/>
            <a:ext cx="2846798" cy="1797407"/>
          </a:xfrm>
          <a:prstGeom prst="roundRect">
            <a:avLst>
              <a:gd name="adj" fmla="val 8871"/>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文本框 31">
            <a:extLst>
              <a:ext uri="{FF2B5EF4-FFF2-40B4-BE49-F238E27FC236}">
                <a16:creationId xmlns:a16="http://schemas.microsoft.com/office/drawing/2014/main" id="{73AFA421-5134-5F27-1C48-B42123FE73D7}"/>
              </a:ext>
            </a:extLst>
          </p:cNvPr>
          <p:cNvSpPr txBox="1"/>
          <p:nvPr/>
        </p:nvSpPr>
        <p:spPr>
          <a:xfrm>
            <a:off x="8049843" y="2730129"/>
            <a:ext cx="2051003" cy="422996"/>
          </a:xfrm>
          <a:prstGeom prst="rect">
            <a:avLst/>
          </a:prstGeom>
          <a:noFill/>
        </p:spPr>
        <p:txBody>
          <a:bodyPr wrap="square">
            <a:noAutofit/>
          </a:bodyPr>
          <a:lstStyle/>
          <a:p>
            <a:pPr algn="ctr"/>
            <a:r>
              <a:rPr lang="zh-CN" altLang="en-US" sz="1600" dirty="0">
                <a:solidFill>
                  <a:schemeClr val="bg1">
                    <a:lumMod val="50000"/>
                  </a:schemeClr>
                </a:solidFill>
                <a:latin typeface="+mj-ea"/>
                <a:ea typeface="+mj-ea"/>
              </a:rPr>
              <a:t>口－唇－下巴区</a:t>
            </a:r>
          </a:p>
        </p:txBody>
      </p:sp>
      <p:sp>
        <p:nvSpPr>
          <p:cNvPr id="33" name="文本框 32">
            <a:extLst>
              <a:ext uri="{FF2B5EF4-FFF2-40B4-BE49-F238E27FC236}">
                <a16:creationId xmlns:a16="http://schemas.microsoft.com/office/drawing/2014/main" id="{55C44E39-13BB-4785-738D-7CC17AA81F17}"/>
              </a:ext>
            </a:extLst>
          </p:cNvPr>
          <p:cNvSpPr txBox="1"/>
          <p:nvPr/>
        </p:nvSpPr>
        <p:spPr>
          <a:xfrm>
            <a:off x="1685195" y="4821744"/>
            <a:ext cx="8813548" cy="687032"/>
          </a:xfrm>
          <a:prstGeom prst="rect">
            <a:avLst/>
          </a:prstGeom>
          <a:noFill/>
        </p:spPr>
        <p:txBody>
          <a:bodyPr wrap="square">
            <a:noAutofit/>
          </a:bodyPr>
          <a:lstStyle/>
          <a:p>
            <a:pPr>
              <a:lnSpc>
                <a:spcPct val="150000"/>
              </a:lnSpc>
            </a:pPr>
            <a:r>
              <a:rPr lang="zh-CN" altLang="en-US" sz="1400" dirty="0">
                <a:solidFill>
                  <a:schemeClr val="tx1">
                    <a:lumMod val="95000"/>
                    <a:lumOff val="5000"/>
                  </a:schemeClr>
                </a:solidFill>
              </a:rPr>
              <a:t>测试手册包括面部肌肉的详细分类、肌肉组织的位置分布、肌肉活动编号列表和详细描述的。</a:t>
            </a:r>
            <a:endParaRPr lang="en-US" altLang="zh-CN" sz="1400" dirty="0">
              <a:solidFill>
                <a:schemeClr val="tx1">
                  <a:lumMod val="95000"/>
                  <a:lumOff val="5000"/>
                </a:schemeClr>
              </a:solidFill>
            </a:endParaRPr>
          </a:p>
          <a:p>
            <a:pPr>
              <a:lnSpc>
                <a:spcPct val="150000"/>
              </a:lnSpc>
            </a:pPr>
            <a:r>
              <a:rPr lang="zh-CN" altLang="en-US" sz="1400" dirty="0">
                <a:solidFill>
                  <a:schemeClr val="tx1">
                    <a:lumMod val="95000"/>
                    <a:lumOff val="5000"/>
                  </a:schemeClr>
                </a:solidFill>
              </a:rPr>
              <a:t>表情辨别整体判断系统以手册为基础，组合面部运动，从整体上描述情绪，保证了客观性和精确性的微观分析。</a:t>
            </a:r>
          </a:p>
        </p:txBody>
      </p:sp>
      <p:cxnSp>
        <p:nvCxnSpPr>
          <p:cNvPr id="10" name="直接连接符 9">
            <a:extLst>
              <a:ext uri="{FF2B5EF4-FFF2-40B4-BE49-F238E27FC236}">
                <a16:creationId xmlns:a16="http://schemas.microsoft.com/office/drawing/2014/main" id="{0C600857-ABF4-7796-0416-441F3066FA05}"/>
              </a:ext>
            </a:extLst>
          </p:cNvPr>
          <p:cNvCxnSpPr/>
          <p:nvPr/>
        </p:nvCxnSpPr>
        <p:spPr>
          <a:xfrm>
            <a:off x="1685195" y="4807230"/>
            <a:ext cx="1031834"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9A4EAC10-3C0B-523D-6C6D-F4029FDCA5C8}"/>
              </a:ext>
            </a:extLst>
          </p:cNvPr>
          <p:cNvCxnSpPr/>
          <p:nvPr/>
        </p:nvCxnSpPr>
        <p:spPr>
          <a:xfrm>
            <a:off x="9434726" y="5605515"/>
            <a:ext cx="1031834"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98EC8FD-4054-17AE-3606-3D855AA284F9}"/>
              </a:ext>
            </a:extLst>
          </p:cNvPr>
          <p:cNvCxnSpPr>
            <a:cxnSpLocks/>
          </p:cNvCxnSpPr>
          <p:nvPr/>
        </p:nvCxnSpPr>
        <p:spPr>
          <a:xfrm>
            <a:off x="5580083" y="2113109"/>
            <a:ext cx="1031834"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36" name="图片 35">
            <a:extLst>
              <a:ext uri="{FF2B5EF4-FFF2-40B4-BE49-F238E27FC236}">
                <a16:creationId xmlns:a16="http://schemas.microsoft.com/office/drawing/2014/main" id="{6D5D9F04-8255-902B-CDC0-6707E968879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4887284" y="3178627"/>
            <a:ext cx="2409371" cy="1132115"/>
          </a:xfrm>
          <a:custGeom>
            <a:avLst/>
            <a:gdLst>
              <a:gd name="connsiteX0" fmla="*/ 0 w 2409371"/>
              <a:gd name="connsiteY0" fmla="*/ 0 h 1132115"/>
              <a:gd name="connsiteX1" fmla="*/ 2409371 w 2409371"/>
              <a:gd name="connsiteY1" fmla="*/ 0 h 1132115"/>
              <a:gd name="connsiteX2" fmla="*/ 2409371 w 2409371"/>
              <a:gd name="connsiteY2" fmla="*/ 1132115 h 1132115"/>
              <a:gd name="connsiteX3" fmla="*/ 0 w 2409371"/>
              <a:gd name="connsiteY3" fmla="*/ 1132115 h 1132115"/>
            </a:gdLst>
            <a:ahLst/>
            <a:cxnLst>
              <a:cxn ang="0">
                <a:pos x="connsiteX0" y="connsiteY0"/>
              </a:cxn>
              <a:cxn ang="0">
                <a:pos x="connsiteX1" y="connsiteY1"/>
              </a:cxn>
              <a:cxn ang="0">
                <a:pos x="connsiteX2" y="connsiteY2"/>
              </a:cxn>
              <a:cxn ang="0">
                <a:pos x="connsiteX3" y="connsiteY3"/>
              </a:cxn>
            </a:cxnLst>
            <a:rect l="l" t="t" r="r" b="b"/>
            <a:pathLst>
              <a:path w="2409371" h="1132115">
                <a:moveTo>
                  <a:pt x="0" y="0"/>
                </a:moveTo>
                <a:lnTo>
                  <a:pt x="2409371" y="0"/>
                </a:lnTo>
                <a:lnTo>
                  <a:pt x="2409371" y="1132115"/>
                </a:lnTo>
                <a:lnTo>
                  <a:pt x="0" y="1132115"/>
                </a:lnTo>
                <a:close/>
              </a:path>
            </a:pathLst>
          </a:custGeom>
        </p:spPr>
      </p:pic>
      <p:pic>
        <p:nvPicPr>
          <p:cNvPr id="39" name="图片 38">
            <a:extLst>
              <a:ext uri="{FF2B5EF4-FFF2-40B4-BE49-F238E27FC236}">
                <a16:creationId xmlns:a16="http://schemas.microsoft.com/office/drawing/2014/main" id="{3EADEE4C-3CFF-1932-0400-8608BA0CDA7A}"/>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a:xfrm>
            <a:off x="7870659" y="3178627"/>
            <a:ext cx="2409371" cy="1132115"/>
          </a:xfrm>
          <a:custGeom>
            <a:avLst/>
            <a:gdLst>
              <a:gd name="connsiteX0" fmla="*/ 0 w 2409371"/>
              <a:gd name="connsiteY0" fmla="*/ 0 h 1132115"/>
              <a:gd name="connsiteX1" fmla="*/ 2409371 w 2409371"/>
              <a:gd name="connsiteY1" fmla="*/ 0 h 1132115"/>
              <a:gd name="connsiteX2" fmla="*/ 2409371 w 2409371"/>
              <a:gd name="connsiteY2" fmla="*/ 1132115 h 1132115"/>
              <a:gd name="connsiteX3" fmla="*/ 0 w 2409371"/>
              <a:gd name="connsiteY3" fmla="*/ 1132115 h 1132115"/>
            </a:gdLst>
            <a:ahLst/>
            <a:cxnLst>
              <a:cxn ang="0">
                <a:pos x="connsiteX0" y="connsiteY0"/>
              </a:cxn>
              <a:cxn ang="0">
                <a:pos x="connsiteX1" y="connsiteY1"/>
              </a:cxn>
              <a:cxn ang="0">
                <a:pos x="connsiteX2" y="connsiteY2"/>
              </a:cxn>
              <a:cxn ang="0">
                <a:pos x="connsiteX3" y="connsiteY3"/>
              </a:cxn>
            </a:cxnLst>
            <a:rect l="l" t="t" r="r" b="b"/>
            <a:pathLst>
              <a:path w="2409371" h="1132115">
                <a:moveTo>
                  <a:pt x="0" y="0"/>
                </a:moveTo>
                <a:lnTo>
                  <a:pt x="2409371" y="0"/>
                </a:lnTo>
                <a:lnTo>
                  <a:pt x="2409371" y="1132115"/>
                </a:lnTo>
                <a:lnTo>
                  <a:pt x="0" y="1132115"/>
                </a:lnTo>
                <a:close/>
              </a:path>
            </a:pathLst>
          </a:custGeom>
        </p:spPr>
      </p:pic>
      <p:cxnSp>
        <p:nvCxnSpPr>
          <p:cNvPr id="26" name="直接连接符 25">
            <a:extLst>
              <a:ext uri="{FF2B5EF4-FFF2-40B4-BE49-F238E27FC236}">
                <a16:creationId xmlns:a16="http://schemas.microsoft.com/office/drawing/2014/main" id="{6091106F-0277-8CEC-87FE-86BBCF91630F}"/>
              </a:ext>
            </a:extLst>
          </p:cNvPr>
          <p:cNvCxnSpPr>
            <a:cxnSpLocks/>
          </p:cNvCxnSpPr>
          <p:nvPr/>
        </p:nvCxnSpPr>
        <p:spPr>
          <a:xfrm>
            <a:off x="2939833" y="3075828"/>
            <a:ext cx="337522" cy="0"/>
          </a:xfrm>
          <a:prstGeom prst="line">
            <a:avLst/>
          </a:prstGeom>
          <a:ln w="38100" cap="rnd">
            <a:solidFill>
              <a:srgbClr val="FFF0CE"/>
            </a:solidFill>
            <a:roun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92DD94DC-0E42-FB73-FA1F-4549C8EE19AE}"/>
              </a:ext>
            </a:extLst>
          </p:cNvPr>
          <p:cNvCxnSpPr>
            <a:cxnSpLocks/>
          </p:cNvCxnSpPr>
          <p:nvPr/>
        </p:nvCxnSpPr>
        <p:spPr>
          <a:xfrm>
            <a:off x="8906583" y="3075828"/>
            <a:ext cx="337522" cy="0"/>
          </a:xfrm>
          <a:prstGeom prst="line">
            <a:avLst/>
          </a:prstGeom>
          <a:ln w="38100" cap="rnd">
            <a:solidFill>
              <a:srgbClr val="FFF0CE"/>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33ACF307-2F2B-2AF8-44FB-FA7A8861A407}"/>
              </a:ext>
            </a:extLst>
          </p:cNvPr>
          <p:cNvCxnSpPr>
            <a:cxnSpLocks/>
          </p:cNvCxnSpPr>
          <p:nvPr/>
        </p:nvCxnSpPr>
        <p:spPr>
          <a:xfrm>
            <a:off x="5923208" y="3075828"/>
            <a:ext cx="337522"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583A2016-D306-9AE5-0735-9E4DE8A62949}"/>
              </a:ext>
            </a:extLst>
          </p:cNvPr>
          <p:cNvSpPr/>
          <p:nvPr/>
        </p:nvSpPr>
        <p:spPr>
          <a:xfrm>
            <a:off x="695323" y="790575"/>
            <a:ext cx="3852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文本框 40">
            <a:extLst>
              <a:ext uri="{FF2B5EF4-FFF2-40B4-BE49-F238E27FC236}">
                <a16:creationId xmlns:a16="http://schemas.microsoft.com/office/drawing/2014/main" id="{B70F0102-110C-FE99-0E26-268055525458}"/>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情绪的测量</a:t>
            </a:r>
          </a:p>
        </p:txBody>
      </p:sp>
      <p:sp>
        <p:nvSpPr>
          <p:cNvPr id="42" name="文本框 41">
            <a:extLst>
              <a:ext uri="{FF2B5EF4-FFF2-40B4-BE49-F238E27FC236}">
                <a16:creationId xmlns:a16="http://schemas.microsoft.com/office/drawing/2014/main" id="{607917BA-C9B1-0BC1-EFC4-5CB60F704ACE}"/>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MEASUREMENT</a:t>
            </a:r>
          </a:p>
        </p:txBody>
      </p:sp>
    </p:spTree>
    <p:extLst>
      <p:ext uri="{BB962C8B-B14F-4D97-AF65-F5344CB8AC3E}">
        <p14:creationId xmlns:p14="http://schemas.microsoft.com/office/powerpoint/2010/main" val="3663099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A862F05B-E509-708F-AA2F-99472C33CC58}"/>
              </a:ext>
            </a:extLst>
          </p:cNvPr>
          <p:cNvSpPr/>
          <p:nvPr/>
        </p:nvSpPr>
        <p:spPr>
          <a:xfrm>
            <a:off x="1416049" y="1390586"/>
            <a:ext cx="2852889" cy="4420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12" name="文本框 11">
            <a:extLst>
              <a:ext uri="{FF2B5EF4-FFF2-40B4-BE49-F238E27FC236}">
                <a16:creationId xmlns:a16="http://schemas.microsoft.com/office/drawing/2014/main" id="{BDE8D9C1-5E2D-AD4D-7903-E61A576188D5}"/>
              </a:ext>
            </a:extLst>
          </p:cNvPr>
          <p:cNvSpPr txBox="1"/>
          <p:nvPr/>
        </p:nvSpPr>
        <p:spPr>
          <a:xfrm>
            <a:off x="6096000" y="1908385"/>
            <a:ext cx="2051003"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生理指标</a:t>
            </a:r>
          </a:p>
        </p:txBody>
      </p:sp>
      <p:sp>
        <p:nvSpPr>
          <p:cNvPr id="13" name="文本框 12">
            <a:extLst>
              <a:ext uri="{FF2B5EF4-FFF2-40B4-BE49-F238E27FC236}">
                <a16:creationId xmlns:a16="http://schemas.microsoft.com/office/drawing/2014/main" id="{96164B77-B01F-A147-A3BD-0D92E7530DE8}"/>
              </a:ext>
            </a:extLst>
          </p:cNvPr>
          <p:cNvSpPr txBox="1"/>
          <p:nvPr/>
        </p:nvSpPr>
        <p:spPr>
          <a:xfrm>
            <a:off x="6096000" y="2356454"/>
            <a:ext cx="4857750" cy="1156001"/>
          </a:xfrm>
          <a:prstGeom prst="rect">
            <a:avLst/>
          </a:prstGeom>
          <a:noFill/>
        </p:spPr>
        <p:txBody>
          <a:bodyPr wrap="square">
            <a:noAutofit/>
          </a:bodyPr>
          <a:lstStyle/>
          <a:p>
            <a:pPr>
              <a:lnSpc>
                <a:spcPct val="150000"/>
              </a:lnSpc>
            </a:pPr>
            <a:r>
              <a:rPr lang="zh-CN" altLang="en-US" sz="1400" dirty="0">
                <a:solidFill>
                  <a:schemeClr val="bg1">
                    <a:lumMod val="50000"/>
                  </a:schemeClr>
                </a:solidFill>
              </a:rPr>
              <a:t>由于自主神经系统的活动，当有机体处于某种情绪状态时，其内部会发生一系列的生理变化，这些生理变化就可以作为情绪研究可以利用的客观指标。</a:t>
            </a:r>
          </a:p>
        </p:txBody>
      </p:sp>
      <p:sp>
        <p:nvSpPr>
          <p:cNvPr id="6" name="矩形: 圆角 5">
            <a:extLst>
              <a:ext uri="{FF2B5EF4-FFF2-40B4-BE49-F238E27FC236}">
                <a16:creationId xmlns:a16="http://schemas.microsoft.com/office/drawing/2014/main" id="{E0387B69-2D39-AF78-90DE-4DBCEB9F55A8}"/>
              </a:ext>
            </a:extLst>
          </p:cNvPr>
          <p:cNvSpPr/>
          <p:nvPr/>
        </p:nvSpPr>
        <p:spPr>
          <a:xfrm>
            <a:off x="6095999" y="3581393"/>
            <a:ext cx="4857749" cy="852708"/>
          </a:xfrm>
          <a:prstGeom prst="roundRect">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文本框 14">
            <a:extLst>
              <a:ext uri="{FF2B5EF4-FFF2-40B4-BE49-F238E27FC236}">
                <a16:creationId xmlns:a16="http://schemas.microsoft.com/office/drawing/2014/main" id="{293DA8C3-FA5A-348E-3B9D-DF5DB6526076}"/>
              </a:ext>
            </a:extLst>
          </p:cNvPr>
          <p:cNvSpPr txBox="1"/>
          <p:nvPr/>
        </p:nvSpPr>
        <p:spPr>
          <a:xfrm>
            <a:off x="6175301" y="3656908"/>
            <a:ext cx="4565724" cy="621560"/>
          </a:xfrm>
          <a:prstGeom prst="rect">
            <a:avLst/>
          </a:prstGeom>
          <a:noFill/>
        </p:spPr>
        <p:txBody>
          <a:bodyPr wrap="square">
            <a:noAutofit/>
          </a:bodyPr>
          <a:lstStyle/>
          <a:p>
            <a:pPr>
              <a:lnSpc>
                <a:spcPct val="150000"/>
              </a:lnSpc>
            </a:pPr>
            <a:r>
              <a:rPr lang="zh-CN" altLang="en-US" sz="1400" dirty="0">
                <a:solidFill>
                  <a:schemeClr val="tx1">
                    <a:lumMod val="95000"/>
                    <a:lumOff val="5000"/>
                  </a:schemeClr>
                </a:solidFill>
              </a:rPr>
              <a:t>情绪的生理指标有很多：皮肤电、循环系统、语图分析、脑电波、生化指标等。</a:t>
            </a:r>
          </a:p>
        </p:txBody>
      </p:sp>
      <p:cxnSp>
        <p:nvCxnSpPr>
          <p:cNvPr id="8" name="直接连接符 7">
            <a:extLst>
              <a:ext uri="{FF2B5EF4-FFF2-40B4-BE49-F238E27FC236}">
                <a16:creationId xmlns:a16="http://schemas.microsoft.com/office/drawing/2014/main" id="{968759E0-C6CB-FFF9-E458-936512669F51}"/>
              </a:ext>
            </a:extLst>
          </p:cNvPr>
          <p:cNvCxnSpPr/>
          <p:nvPr/>
        </p:nvCxnSpPr>
        <p:spPr>
          <a:xfrm>
            <a:off x="6096000" y="1770743"/>
            <a:ext cx="1025501"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88EF04C1-5BCE-E603-618B-4D774B9D24F2}"/>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872344" y="1770743"/>
            <a:ext cx="3410857" cy="3120564"/>
          </a:xfrm>
          <a:custGeom>
            <a:avLst/>
            <a:gdLst>
              <a:gd name="connsiteX0" fmla="*/ 142735 w 3410857"/>
              <a:gd name="connsiteY0" fmla="*/ 0 h 3120564"/>
              <a:gd name="connsiteX1" fmla="*/ 3268122 w 3410857"/>
              <a:gd name="connsiteY1" fmla="*/ 0 h 3120564"/>
              <a:gd name="connsiteX2" fmla="*/ 3410857 w 3410857"/>
              <a:gd name="connsiteY2" fmla="*/ 142735 h 3120564"/>
              <a:gd name="connsiteX3" fmla="*/ 3410857 w 3410857"/>
              <a:gd name="connsiteY3" fmla="*/ 2977829 h 3120564"/>
              <a:gd name="connsiteX4" fmla="*/ 3268122 w 3410857"/>
              <a:gd name="connsiteY4" fmla="*/ 3120564 h 3120564"/>
              <a:gd name="connsiteX5" fmla="*/ 142735 w 3410857"/>
              <a:gd name="connsiteY5" fmla="*/ 3120564 h 3120564"/>
              <a:gd name="connsiteX6" fmla="*/ 0 w 3410857"/>
              <a:gd name="connsiteY6" fmla="*/ 2977829 h 3120564"/>
              <a:gd name="connsiteX7" fmla="*/ 0 w 3410857"/>
              <a:gd name="connsiteY7" fmla="*/ 142735 h 3120564"/>
              <a:gd name="connsiteX8" fmla="*/ 142735 w 3410857"/>
              <a:gd name="connsiteY8" fmla="*/ 0 h 31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0857" h="3120564">
                <a:moveTo>
                  <a:pt x="142735" y="0"/>
                </a:moveTo>
                <a:lnTo>
                  <a:pt x="3268122" y="0"/>
                </a:lnTo>
                <a:cubicBezTo>
                  <a:pt x="3346952" y="0"/>
                  <a:pt x="3410857" y="63905"/>
                  <a:pt x="3410857" y="142735"/>
                </a:cubicBezTo>
                <a:lnTo>
                  <a:pt x="3410857" y="2977829"/>
                </a:lnTo>
                <a:cubicBezTo>
                  <a:pt x="3410857" y="3056659"/>
                  <a:pt x="3346952" y="3120564"/>
                  <a:pt x="3268122" y="3120564"/>
                </a:cubicBezTo>
                <a:lnTo>
                  <a:pt x="142735" y="3120564"/>
                </a:lnTo>
                <a:cubicBezTo>
                  <a:pt x="63905" y="3120564"/>
                  <a:pt x="0" y="3056659"/>
                  <a:pt x="0" y="2977829"/>
                </a:cubicBezTo>
                <a:lnTo>
                  <a:pt x="0" y="142735"/>
                </a:lnTo>
                <a:cubicBezTo>
                  <a:pt x="0" y="63905"/>
                  <a:pt x="63905" y="0"/>
                  <a:pt x="142735" y="0"/>
                </a:cubicBezTo>
                <a:close/>
              </a:path>
            </a:pathLst>
          </a:custGeom>
        </p:spPr>
      </p:pic>
      <p:pic>
        <p:nvPicPr>
          <p:cNvPr id="23" name="图片 22">
            <a:extLst>
              <a:ext uri="{FF2B5EF4-FFF2-40B4-BE49-F238E27FC236}">
                <a16:creationId xmlns:a16="http://schemas.microsoft.com/office/drawing/2014/main" id="{10D2F0CE-629A-3063-02AF-515E150FF8B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3788229" y="3744687"/>
            <a:ext cx="2061028" cy="1846811"/>
          </a:xfrm>
          <a:custGeom>
            <a:avLst/>
            <a:gdLst>
              <a:gd name="connsiteX0" fmla="*/ 0 w 2061028"/>
              <a:gd name="connsiteY0" fmla="*/ 0 h 1846811"/>
              <a:gd name="connsiteX1" fmla="*/ 2061028 w 2061028"/>
              <a:gd name="connsiteY1" fmla="*/ 0 h 1846811"/>
              <a:gd name="connsiteX2" fmla="*/ 2061028 w 2061028"/>
              <a:gd name="connsiteY2" fmla="*/ 1846811 h 1846811"/>
              <a:gd name="connsiteX3" fmla="*/ 0 w 2061028"/>
              <a:gd name="connsiteY3" fmla="*/ 1846811 h 1846811"/>
            </a:gdLst>
            <a:ahLst/>
            <a:cxnLst>
              <a:cxn ang="0">
                <a:pos x="connsiteX0" y="connsiteY0"/>
              </a:cxn>
              <a:cxn ang="0">
                <a:pos x="connsiteX1" y="connsiteY1"/>
              </a:cxn>
              <a:cxn ang="0">
                <a:pos x="connsiteX2" y="connsiteY2"/>
              </a:cxn>
              <a:cxn ang="0">
                <a:pos x="connsiteX3" y="connsiteY3"/>
              </a:cxn>
            </a:cxnLst>
            <a:rect l="l" t="t" r="r" b="b"/>
            <a:pathLst>
              <a:path w="2061028" h="1846811">
                <a:moveTo>
                  <a:pt x="0" y="0"/>
                </a:moveTo>
                <a:lnTo>
                  <a:pt x="2061028" y="0"/>
                </a:lnTo>
                <a:lnTo>
                  <a:pt x="2061028" y="1846811"/>
                </a:lnTo>
                <a:lnTo>
                  <a:pt x="0" y="1846811"/>
                </a:lnTo>
                <a:close/>
              </a:path>
            </a:pathLst>
          </a:custGeom>
        </p:spPr>
      </p:pic>
      <p:cxnSp>
        <p:nvCxnSpPr>
          <p:cNvPr id="18" name="直接连接符 17">
            <a:extLst>
              <a:ext uri="{FF2B5EF4-FFF2-40B4-BE49-F238E27FC236}">
                <a16:creationId xmlns:a16="http://schemas.microsoft.com/office/drawing/2014/main" id="{21048E17-5D0A-D956-7EF1-379E387283A3}"/>
              </a:ext>
            </a:extLst>
          </p:cNvPr>
          <p:cNvCxnSpPr>
            <a:cxnSpLocks/>
          </p:cNvCxnSpPr>
          <p:nvPr/>
        </p:nvCxnSpPr>
        <p:spPr>
          <a:xfrm>
            <a:off x="10086109" y="4331247"/>
            <a:ext cx="654916"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FD8DCDEB-97AA-9614-5A8C-2DB1E8FB06E3}"/>
              </a:ext>
            </a:extLst>
          </p:cNvPr>
          <p:cNvSpPr txBox="1"/>
          <p:nvPr/>
        </p:nvSpPr>
        <p:spPr>
          <a:xfrm>
            <a:off x="6095996" y="4661252"/>
            <a:ext cx="5351399" cy="1077218"/>
          </a:xfrm>
          <a:prstGeom prst="rect">
            <a:avLst/>
          </a:prstGeom>
          <a:noFill/>
        </p:spPr>
        <p:txBody>
          <a:bodyPr wrap="square">
            <a:spAutoFit/>
          </a:bodyPr>
          <a:lstStyle/>
          <a:p>
            <a:r>
              <a:rPr lang="en-US" altLang="zh-CN" sz="3200" dirty="0">
                <a:solidFill>
                  <a:schemeClr val="bg1">
                    <a:lumMod val="95000"/>
                  </a:schemeClr>
                </a:solidFill>
                <a:latin typeface="+mj-ea"/>
                <a:ea typeface="+mj-ea"/>
              </a:rPr>
              <a:t>PHYSIOLOGICAL </a:t>
            </a:r>
          </a:p>
          <a:p>
            <a:r>
              <a:rPr lang="en-US" altLang="zh-CN" sz="3200" dirty="0">
                <a:solidFill>
                  <a:schemeClr val="bg1">
                    <a:lumMod val="95000"/>
                  </a:schemeClr>
                </a:solidFill>
                <a:latin typeface="+mj-ea"/>
                <a:ea typeface="+mj-ea"/>
              </a:rPr>
              <a:t>INDEX</a:t>
            </a:r>
            <a:endParaRPr lang="zh-CN" altLang="en-US" sz="3200" dirty="0">
              <a:solidFill>
                <a:schemeClr val="bg1">
                  <a:lumMod val="95000"/>
                </a:schemeClr>
              </a:solidFill>
              <a:latin typeface="+mj-ea"/>
              <a:ea typeface="+mj-ea"/>
            </a:endParaRPr>
          </a:p>
        </p:txBody>
      </p:sp>
      <p:pic>
        <p:nvPicPr>
          <p:cNvPr id="25" name="图片 24">
            <a:extLst>
              <a:ext uri="{FF2B5EF4-FFF2-40B4-BE49-F238E27FC236}">
                <a16:creationId xmlns:a16="http://schemas.microsoft.com/office/drawing/2014/main" id="{E941E025-B75A-DBA8-F3BF-AA530BEABB6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a:xfrm>
            <a:off x="3788229" y="3744688"/>
            <a:ext cx="2061028" cy="1858767"/>
          </a:xfrm>
          <a:custGeom>
            <a:avLst/>
            <a:gdLst>
              <a:gd name="connsiteX0" fmla="*/ 101991 w 2061028"/>
              <a:gd name="connsiteY0" fmla="*/ 0 h 1858767"/>
              <a:gd name="connsiteX1" fmla="*/ 1959037 w 2061028"/>
              <a:gd name="connsiteY1" fmla="*/ 0 h 1858767"/>
              <a:gd name="connsiteX2" fmla="*/ 2061028 w 2061028"/>
              <a:gd name="connsiteY2" fmla="*/ 101991 h 1858767"/>
              <a:gd name="connsiteX3" fmla="*/ 2061028 w 2061028"/>
              <a:gd name="connsiteY3" fmla="*/ 1756776 h 1858767"/>
              <a:gd name="connsiteX4" fmla="*/ 1959037 w 2061028"/>
              <a:gd name="connsiteY4" fmla="*/ 1858767 h 1858767"/>
              <a:gd name="connsiteX5" fmla="*/ 101991 w 2061028"/>
              <a:gd name="connsiteY5" fmla="*/ 1858767 h 1858767"/>
              <a:gd name="connsiteX6" fmla="*/ 0 w 2061028"/>
              <a:gd name="connsiteY6" fmla="*/ 1756776 h 1858767"/>
              <a:gd name="connsiteX7" fmla="*/ 0 w 2061028"/>
              <a:gd name="connsiteY7" fmla="*/ 101991 h 1858767"/>
              <a:gd name="connsiteX8" fmla="*/ 101991 w 2061028"/>
              <a:gd name="connsiteY8" fmla="*/ 0 h 18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028" h="1858767">
                <a:moveTo>
                  <a:pt x="101991" y="0"/>
                </a:moveTo>
                <a:lnTo>
                  <a:pt x="1959037" y="0"/>
                </a:lnTo>
                <a:cubicBezTo>
                  <a:pt x="2015365" y="0"/>
                  <a:pt x="2061028" y="45663"/>
                  <a:pt x="2061028" y="101991"/>
                </a:cubicBezTo>
                <a:lnTo>
                  <a:pt x="2061028" y="1756776"/>
                </a:lnTo>
                <a:cubicBezTo>
                  <a:pt x="2061028" y="1813104"/>
                  <a:pt x="2015365" y="1858767"/>
                  <a:pt x="1959037" y="1858767"/>
                </a:cubicBezTo>
                <a:lnTo>
                  <a:pt x="101991" y="1858767"/>
                </a:lnTo>
                <a:cubicBezTo>
                  <a:pt x="45663" y="1858767"/>
                  <a:pt x="0" y="1813104"/>
                  <a:pt x="0" y="1756776"/>
                </a:cubicBezTo>
                <a:lnTo>
                  <a:pt x="0" y="101991"/>
                </a:lnTo>
                <a:cubicBezTo>
                  <a:pt x="0" y="45663"/>
                  <a:pt x="45663" y="0"/>
                  <a:pt x="101991" y="0"/>
                </a:cubicBezTo>
                <a:close/>
              </a:path>
            </a:pathLst>
          </a:custGeom>
        </p:spPr>
      </p:pic>
      <p:sp>
        <p:nvSpPr>
          <p:cNvPr id="22" name="矩形 21">
            <a:extLst>
              <a:ext uri="{FF2B5EF4-FFF2-40B4-BE49-F238E27FC236}">
                <a16:creationId xmlns:a16="http://schemas.microsoft.com/office/drawing/2014/main" id="{C4E6FB51-EA45-3D9B-E1BC-0954B02E393A}"/>
              </a:ext>
            </a:extLst>
          </p:cNvPr>
          <p:cNvSpPr/>
          <p:nvPr/>
        </p:nvSpPr>
        <p:spPr>
          <a:xfrm>
            <a:off x="695323" y="790575"/>
            <a:ext cx="3852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文本框 25">
            <a:extLst>
              <a:ext uri="{FF2B5EF4-FFF2-40B4-BE49-F238E27FC236}">
                <a16:creationId xmlns:a16="http://schemas.microsoft.com/office/drawing/2014/main" id="{193F11D0-036A-B502-14DA-823FAA973A4C}"/>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情绪的测量</a:t>
            </a:r>
          </a:p>
        </p:txBody>
      </p:sp>
      <p:sp>
        <p:nvSpPr>
          <p:cNvPr id="31" name="文本框 30">
            <a:extLst>
              <a:ext uri="{FF2B5EF4-FFF2-40B4-BE49-F238E27FC236}">
                <a16:creationId xmlns:a16="http://schemas.microsoft.com/office/drawing/2014/main" id="{02950366-5773-64E7-0433-263494185EE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MEASUREMENT</a:t>
            </a:r>
          </a:p>
        </p:txBody>
      </p:sp>
    </p:spTree>
    <p:extLst>
      <p:ext uri="{BB962C8B-B14F-4D97-AF65-F5344CB8AC3E}">
        <p14:creationId xmlns:p14="http://schemas.microsoft.com/office/powerpoint/2010/main" val="1702389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49B74F7-1CC0-26BA-5C2C-49CBAF5D5E1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6" name="矩形 5">
            <a:extLst>
              <a:ext uri="{FF2B5EF4-FFF2-40B4-BE49-F238E27FC236}">
                <a16:creationId xmlns:a16="http://schemas.microsoft.com/office/drawing/2014/main" id="{5BEEA359-DDE5-7628-D053-EE26268599B2}"/>
              </a:ext>
            </a:extLst>
          </p:cNvPr>
          <p:cNvSpPr/>
          <p:nvPr/>
        </p:nvSpPr>
        <p:spPr>
          <a:xfrm>
            <a:off x="0" y="0"/>
            <a:ext cx="12192000" cy="6858000"/>
          </a:xfrm>
          <a:prstGeom prst="rect">
            <a:avLst/>
          </a:prstGeom>
          <a:gradFill>
            <a:gsLst>
              <a:gs pos="0">
                <a:srgbClr val="191A1A"/>
              </a:gs>
              <a:gs pos="60000">
                <a:srgbClr val="191A1A"/>
              </a:gs>
              <a:gs pos="100000">
                <a:srgbClr val="191A1A">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2F648D45-7232-3B2A-3F32-5AC595E93C15}"/>
              </a:ext>
            </a:extLst>
          </p:cNvPr>
          <p:cNvSpPr txBox="1"/>
          <p:nvPr/>
        </p:nvSpPr>
        <p:spPr>
          <a:xfrm>
            <a:off x="600075" y="800100"/>
            <a:ext cx="1685077" cy="1569660"/>
          </a:xfrm>
          <a:prstGeom prst="rect">
            <a:avLst/>
          </a:prstGeom>
          <a:noFill/>
        </p:spPr>
        <p:txBody>
          <a:bodyPr wrap="none" rtlCol="0">
            <a:spAutoFit/>
          </a:bodyPr>
          <a:lstStyle/>
          <a:p>
            <a:r>
              <a:rPr lang="en-US" altLang="zh-CN" sz="9600">
                <a:solidFill>
                  <a:srgbClr val="F2F2F2"/>
                </a:solidFill>
                <a:latin typeface="+mj-ea"/>
                <a:ea typeface="+mj-ea"/>
              </a:rPr>
              <a:t>04</a:t>
            </a:r>
            <a:endParaRPr lang="zh-CN" altLang="en-US" sz="9600" dirty="0">
              <a:solidFill>
                <a:srgbClr val="F2F2F2"/>
              </a:solidFill>
              <a:latin typeface="+mj-ea"/>
              <a:ea typeface="+mj-ea"/>
            </a:endParaRPr>
          </a:p>
        </p:txBody>
      </p:sp>
      <p:sp>
        <p:nvSpPr>
          <p:cNvPr id="8" name="文本框 7">
            <a:extLst>
              <a:ext uri="{FF2B5EF4-FFF2-40B4-BE49-F238E27FC236}">
                <a16:creationId xmlns:a16="http://schemas.microsoft.com/office/drawing/2014/main" id="{A88BB5A3-0A99-5017-C8B8-B5DE2BEA6EE2}"/>
              </a:ext>
            </a:extLst>
          </p:cNvPr>
          <p:cNvSpPr txBox="1"/>
          <p:nvPr/>
        </p:nvSpPr>
        <p:spPr>
          <a:xfrm>
            <a:off x="587460" y="2331660"/>
            <a:ext cx="3584489" cy="1323439"/>
          </a:xfrm>
          <a:prstGeom prst="rect">
            <a:avLst/>
          </a:prstGeom>
          <a:noFill/>
        </p:spPr>
        <p:txBody>
          <a:bodyPr wrap="square">
            <a:spAutoFit/>
          </a:bodyPr>
          <a:lstStyle/>
          <a:p>
            <a:r>
              <a:rPr lang="en-US" altLang="zh-CN" sz="4000" dirty="0">
                <a:solidFill>
                  <a:schemeClr val="bg1"/>
                </a:solidFill>
                <a:latin typeface="+mj-ea"/>
                <a:ea typeface="+mj-ea"/>
              </a:rPr>
              <a:t>EMOTION RESEARCH</a:t>
            </a:r>
          </a:p>
        </p:txBody>
      </p:sp>
      <p:cxnSp>
        <p:nvCxnSpPr>
          <p:cNvPr id="10" name="直接连接符 9">
            <a:extLst>
              <a:ext uri="{FF2B5EF4-FFF2-40B4-BE49-F238E27FC236}">
                <a16:creationId xmlns:a16="http://schemas.microsoft.com/office/drawing/2014/main" id="{658C4E07-E339-CABD-5349-EFDCEC2D0D6C}"/>
              </a:ext>
            </a:extLst>
          </p:cNvPr>
          <p:cNvCxnSpPr>
            <a:cxnSpLocks/>
          </p:cNvCxnSpPr>
          <p:nvPr/>
        </p:nvCxnSpPr>
        <p:spPr>
          <a:xfrm>
            <a:off x="695325" y="3693199"/>
            <a:ext cx="0" cy="2652039"/>
          </a:xfrm>
          <a:prstGeom prst="line">
            <a:avLst/>
          </a:prstGeom>
          <a:ln w="50800" cap="rnd">
            <a:solidFill>
              <a:srgbClr val="FEBF2E"/>
            </a:solidFill>
            <a:round/>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EB61CE3-5C2E-6B4F-C52B-B40F8BFA262A}"/>
              </a:ext>
            </a:extLst>
          </p:cNvPr>
          <p:cNvSpPr txBox="1"/>
          <p:nvPr/>
        </p:nvSpPr>
        <p:spPr>
          <a:xfrm>
            <a:off x="5763656" y="2369760"/>
            <a:ext cx="5314275" cy="1323439"/>
          </a:xfrm>
          <a:prstGeom prst="rect">
            <a:avLst/>
          </a:prstGeom>
          <a:noFill/>
          <a:effectLst/>
        </p:spPr>
        <p:txBody>
          <a:bodyPr wrap="none" rtlCol="0">
            <a:spAutoFit/>
          </a:bodyPr>
          <a:lstStyle/>
          <a:p>
            <a:r>
              <a:rPr lang="zh-CN" altLang="en-US" sz="8000" dirty="0">
                <a:ln w="50800">
                  <a:noFill/>
                </a:ln>
                <a:solidFill>
                  <a:schemeClr val="bg1"/>
                </a:solidFill>
                <a:effectLst>
                  <a:outerShdw blurRad="254000" sx="102000" sy="102000" algn="ctr" rotWithShape="0">
                    <a:prstClr val="black">
                      <a:alpha val="5000"/>
                    </a:prstClr>
                  </a:outerShdw>
                </a:effectLst>
                <a:latin typeface="+mj-ea"/>
                <a:ea typeface="+mj-ea"/>
              </a:rPr>
              <a:t>情绪的研究</a:t>
            </a:r>
          </a:p>
        </p:txBody>
      </p:sp>
      <p:cxnSp>
        <p:nvCxnSpPr>
          <p:cNvPr id="18" name="直接连接符 17">
            <a:extLst>
              <a:ext uri="{FF2B5EF4-FFF2-40B4-BE49-F238E27FC236}">
                <a16:creationId xmlns:a16="http://schemas.microsoft.com/office/drawing/2014/main" id="{76AEF9DF-4AAC-88B6-29CC-2344635A69B8}"/>
              </a:ext>
            </a:extLst>
          </p:cNvPr>
          <p:cNvCxnSpPr>
            <a:cxnSpLocks/>
          </p:cNvCxnSpPr>
          <p:nvPr/>
        </p:nvCxnSpPr>
        <p:spPr>
          <a:xfrm>
            <a:off x="11533188" y="549275"/>
            <a:ext cx="0" cy="517525"/>
          </a:xfrm>
          <a:prstGeom prst="line">
            <a:avLst/>
          </a:prstGeom>
          <a:ln w="50800" cap="rnd">
            <a:solidFill>
              <a:srgbClr val="FEBF2E"/>
            </a:solidFill>
            <a:round/>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F2B99AA-57C1-1C32-B04E-BBF1430C1916}"/>
              </a:ext>
            </a:extLst>
          </p:cNvPr>
          <p:cNvSpPr txBox="1"/>
          <p:nvPr/>
        </p:nvSpPr>
        <p:spPr>
          <a:xfrm>
            <a:off x="8159142" y="519091"/>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Tree>
    <p:extLst>
      <p:ext uri="{BB962C8B-B14F-4D97-AF65-F5344CB8AC3E}">
        <p14:creationId xmlns:p14="http://schemas.microsoft.com/office/powerpoint/2010/main" val="2179316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CC3EA20E-8219-F864-5685-59765F358556}"/>
              </a:ext>
            </a:extLst>
          </p:cNvPr>
          <p:cNvSpPr/>
          <p:nvPr/>
        </p:nvSpPr>
        <p:spPr>
          <a:xfrm>
            <a:off x="695323" y="790575"/>
            <a:ext cx="3348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EA92678A-C115-F2DC-1E1F-0E842FD08503}"/>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情绪的研究</a:t>
            </a:r>
          </a:p>
        </p:txBody>
      </p:sp>
      <p:sp>
        <p:nvSpPr>
          <p:cNvPr id="3" name="文本框 2">
            <a:extLst>
              <a:ext uri="{FF2B5EF4-FFF2-40B4-BE49-F238E27FC236}">
                <a16:creationId xmlns:a16="http://schemas.microsoft.com/office/drawing/2014/main" id="{2B49EB3A-2BEB-E828-A861-5D1197C6040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RESEARCH</a:t>
            </a:r>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18" name="文本框 17">
            <a:extLst>
              <a:ext uri="{FF2B5EF4-FFF2-40B4-BE49-F238E27FC236}">
                <a16:creationId xmlns:a16="http://schemas.microsoft.com/office/drawing/2014/main" id="{E024F47E-B507-062D-2BBC-98D2EFBB5AFA}"/>
              </a:ext>
            </a:extLst>
          </p:cNvPr>
          <p:cNvSpPr txBox="1"/>
          <p:nvPr/>
        </p:nvSpPr>
        <p:spPr>
          <a:xfrm>
            <a:off x="1416050" y="2171140"/>
            <a:ext cx="2051003"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条件性情绪技术</a:t>
            </a:r>
          </a:p>
        </p:txBody>
      </p:sp>
      <p:sp>
        <p:nvSpPr>
          <p:cNvPr id="21" name="文本框 20">
            <a:extLst>
              <a:ext uri="{FF2B5EF4-FFF2-40B4-BE49-F238E27FC236}">
                <a16:creationId xmlns:a16="http://schemas.microsoft.com/office/drawing/2014/main" id="{D8964346-55CC-743E-3785-E5FBD5D6DD81}"/>
              </a:ext>
            </a:extLst>
          </p:cNvPr>
          <p:cNvSpPr txBox="1"/>
          <p:nvPr/>
        </p:nvSpPr>
        <p:spPr>
          <a:xfrm>
            <a:off x="651629" y="1190523"/>
            <a:ext cx="7413986" cy="381708"/>
          </a:xfrm>
          <a:prstGeom prst="rect">
            <a:avLst/>
          </a:prstGeom>
          <a:noFill/>
        </p:spPr>
        <p:txBody>
          <a:bodyPr wrap="square">
            <a:noAutofit/>
          </a:bodyPr>
          <a:lstStyle/>
          <a:p>
            <a:pPr>
              <a:lnSpc>
                <a:spcPct val="150000"/>
              </a:lnSpc>
            </a:pPr>
            <a:r>
              <a:rPr lang="zh-CN" altLang="en-US" sz="1400" dirty="0">
                <a:solidFill>
                  <a:schemeClr val="tx1">
                    <a:lumMod val="95000"/>
                    <a:lumOff val="5000"/>
                  </a:schemeClr>
                </a:solidFill>
              </a:rPr>
              <a:t>情绪是联系刺激和反应间的中间环节，通过刺激和反应间的联结来推测内部情绪。</a:t>
            </a:r>
          </a:p>
        </p:txBody>
      </p:sp>
      <p:grpSp>
        <p:nvGrpSpPr>
          <p:cNvPr id="5" name="组合 4">
            <a:extLst>
              <a:ext uri="{FF2B5EF4-FFF2-40B4-BE49-F238E27FC236}">
                <a16:creationId xmlns:a16="http://schemas.microsoft.com/office/drawing/2014/main" id="{DAA52FFD-BCB5-D923-0FE3-C44DB2D5E161}"/>
              </a:ext>
            </a:extLst>
          </p:cNvPr>
          <p:cNvGrpSpPr/>
          <p:nvPr/>
        </p:nvGrpSpPr>
        <p:grpSpPr>
          <a:xfrm>
            <a:off x="4802716" y="2552830"/>
            <a:ext cx="2586567" cy="2744783"/>
            <a:chOff x="4467376" y="2212454"/>
            <a:chExt cx="3343079" cy="3547570"/>
          </a:xfrm>
          <a:solidFill>
            <a:srgbClr val="FEBF2E"/>
          </a:solidFill>
        </p:grpSpPr>
        <p:sp>
          <p:nvSpPr>
            <p:cNvPr id="7" name="任意多边形: 形状 6">
              <a:extLst>
                <a:ext uri="{FF2B5EF4-FFF2-40B4-BE49-F238E27FC236}">
                  <a16:creationId xmlns:a16="http://schemas.microsoft.com/office/drawing/2014/main" id="{9EF16E1D-0D18-EF61-F935-7931D10D63E9}"/>
                </a:ext>
              </a:extLst>
            </p:cNvPr>
            <p:cNvSpPr/>
            <p:nvPr/>
          </p:nvSpPr>
          <p:spPr>
            <a:xfrm>
              <a:off x="5712740" y="3775205"/>
              <a:ext cx="1752512" cy="1752512"/>
            </a:xfrm>
            <a:custGeom>
              <a:avLst/>
              <a:gdLst>
                <a:gd name="connsiteX0" fmla="*/ 1243941 w 1752512"/>
                <a:gd name="connsiteY0" fmla="*/ 279418 h 1752512"/>
                <a:gd name="connsiteX1" fmla="*/ 1380258 w 1752512"/>
                <a:gd name="connsiteY1" fmla="*/ 165028 h 1752512"/>
                <a:gd name="connsiteX2" fmla="*/ 1489160 w 1752512"/>
                <a:gd name="connsiteY2" fmla="*/ 256407 h 1752512"/>
                <a:gd name="connsiteX3" fmla="*/ 1400179 w 1752512"/>
                <a:gd name="connsiteY3" fmla="*/ 410518 h 1752512"/>
                <a:gd name="connsiteX4" fmla="*/ 1541559 w 1752512"/>
                <a:gd name="connsiteY4" fmla="*/ 655395 h 1752512"/>
                <a:gd name="connsiteX5" fmla="*/ 1719513 w 1752512"/>
                <a:gd name="connsiteY5" fmla="*/ 655390 h 1752512"/>
                <a:gd name="connsiteX6" fmla="*/ 1744199 w 1752512"/>
                <a:gd name="connsiteY6" fmla="*/ 795392 h 1752512"/>
                <a:gd name="connsiteX7" fmla="*/ 1576975 w 1752512"/>
                <a:gd name="connsiteY7" fmla="*/ 856251 h 1752512"/>
                <a:gd name="connsiteX8" fmla="*/ 1527874 w 1752512"/>
                <a:gd name="connsiteY8" fmla="*/ 1134715 h 1752512"/>
                <a:gd name="connsiteX9" fmla="*/ 1664198 w 1752512"/>
                <a:gd name="connsiteY9" fmla="*/ 1249098 h 1752512"/>
                <a:gd name="connsiteX10" fmla="*/ 1593117 w 1752512"/>
                <a:gd name="connsiteY10" fmla="*/ 1372213 h 1752512"/>
                <a:gd name="connsiteX11" fmla="*/ 1425897 w 1752512"/>
                <a:gd name="connsiteY11" fmla="*/ 1311345 h 1752512"/>
                <a:gd name="connsiteX12" fmla="*/ 1209291 w 1752512"/>
                <a:gd name="connsiteY12" fmla="*/ 1493099 h 1752512"/>
                <a:gd name="connsiteX13" fmla="*/ 1240197 w 1752512"/>
                <a:gd name="connsiteY13" fmla="*/ 1668349 h 1752512"/>
                <a:gd name="connsiteX14" fmla="*/ 1106609 w 1752512"/>
                <a:gd name="connsiteY14" fmla="*/ 1716971 h 1752512"/>
                <a:gd name="connsiteX15" fmla="*/ 1017636 w 1752512"/>
                <a:gd name="connsiteY15" fmla="*/ 1562856 h 1752512"/>
                <a:gd name="connsiteX16" fmla="*/ 734876 w 1752512"/>
                <a:gd name="connsiteY16" fmla="*/ 1562856 h 1752512"/>
                <a:gd name="connsiteX17" fmla="*/ 645903 w 1752512"/>
                <a:gd name="connsiteY17" fmla="*/ 1716971 h 1752512"/>
                <a:gd name="connsiteX18" fmla="*/ 512315 w 1752512"/>
                <a:gd name="connsiteY18" fmla="*/ 1668349 h 1752512"/>
                <a:gd name="connsiteX19" fmla="*/ 543221 w 1752512"/>
                <a:gd name="connsiteY19" fmla="*/ 1493099 h 1752512"/>
                <a:gd name="connsiteX20" fmla="*/ 326615 w 1752512"/>
                <a:gd name="connsiteY20" fmla="*/ 1311345 h 1752512"/>
                <a:gd name="connsiteX21" fmla="*/ 159395 w 1752512"/>
                <a:gd name="connsiteY21" fmla="*/ 1372213 h 1752512"/>
                <a:gd name="connsiteX22" fmla="*/ 88314 w 1752512"/>
                <a:gd name="connsiteY22" fmla="*/ 1249098 h 1752512"/>
                <a:gd name="connsiteX23" fmla="*/ 224637 w 1752512"/>
                <a:gd name="connsiteY23" fmla="*/ 1134715 h 1752512"/>
                <a:gd name="connsiteX24" fmla="*/ 175536 w 1752512"/>
                <a:gd name="connsiteY24" fmla="*/ 856251 h 1752512"/>
                <a:gd name="connsiteX25" fmla="*/ 8313 w 1752512"/>
                <a:gd name="connsiteY25" fmla="*/ 795392 h 1752512"/>
                <a:gd name="connsiteX26" fmla="*/ 32999 w 1752512"/>
                <a:gd name="connsiteY26" fmla="*/ 655390 h 1752512"/>
                <a:gd name="connsiteX27" fmla="*/ 210953 w 1752512"/>
                <a:gd name="connsiteY27" fmla="*/ 655394 h 1752512"/>
                <a:gd name="connsiteX28" fmla="*/ 352333 w 1752512"/>
                <a:gd name="connsiteY28" fmla="*/ 410517 h 1752512"/>
                <a:gd name="connsiteX29" fmla="*/ 263352 w 1752512"/>
                <a:gd name="connsiteY29" fmla="*/ 256407 h 1752512"/>
                <a:gd name="connsiteX30" fmla="*/ 372254 w 1752512"/>
                <a:gd name="connsiteY30" fmla="*/ 165028 h 1752512"/>
                <a:gd name="connsiteX31" fmla="*/ 508571 w 1752512"/>
                <a:gd name="connsiteY31" fmla="*/ 279418 h 1752512"/>
                <a:gd name="connsiteX32" fmla="*/ 774278 w 1752512"/>
                <a:gd name="connsiteY32" fmla="*/ 182709 h 1752512"/>
                <a:gd name="connsiteX33" fmla="*/ 805175 w 1752512"/>
                <a:gd name="connsiteY33" fmla="*/ 7457 h 1752512"/>
                <a:gd name="connsiteX34" fmla="*/ 947337 w 1752512"/>
                <a:gd name="connsiteY34" fmla="*/ 7457 h 1752512"/>
                <a:gd name="connsiteX35" fmla="*/ 978234 w 1752512"/>
                <a:gd name="connsiteY35" fmla="*/ 182708 h 1752512"/>
                <a:gd name="connsiteX36" fmla="*/ 1243941 w 1752512"/>
                <a:gd name="connsiteY36" fmla="*/ 279417 h 1752512"/>
                <a:gd name="connsiteX37" fmla="*/ 1243941 w 1752512"/>
                <a:gd name="connsiteY37" fmla="*/ 279418 h 17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52512" h="1752512">
                  <a:moveTo>
                    <a:pt x="1243941" y="279418"/>
                  </a:moveTo>
                  <a:lnTo>
                    <a:pt x="1380258" y="165028"/>
                  </a:lnTo>
                  <a:lnTo>
                    <a:pt x="1489160" y="256407"/>
                  </a:lnTo>
                  <a:lnTo>
                    <a:pt x="1400179" y="410518"/>
                  </a:lnTo>
                  <a:cubicBezTo>
                    <a:pt x="1463450" y="481693"/>
                    <a:pt x="1511555" y="565013"/>
                    <a:pt x="1541559" y="655395"/>
                  </a:cubicBezTo>
                  <a:lnTo>
                    <a:pt x="1719513" y="655390"/>
                  </a:lnTo>
                  <a:lnTo>
                    <a:pt x="1744199" y="795392"/>
                  </a:lnTo>
                  <a:lnTo>
                    <a:pt x="1576975" y="856251"/>
                  </a:lnTo>
                  <a:cubicBezTo>
                    <a:pt x="1579693" y="951444"/>
                    <a:pt x="1562986" y="1046192"/>
                    <a:pt x="1527874" y="1134715"/>
                  </a:cubicBezTo>
                  <a:lnTo>
                    <a:pt x="1664198" y="1249098"/>
                  </a:lnTo>
                  <a:lnTo>
                    <a:pt x="1593117" y="1372213"/>
                  </a:lnTo>
                  <a:lnTo>
                    <a:pt x="1425897" y="1311345"/>
                  </a:lnTo>
                  <a:cubicBezTo>
                    <a:pt x="1366790" y="1386014"/>
                    <a:pt x="1293089" y="1447857"/>
                    <a:pt x="1209291" y="1493099"/>
                  </a:cubicBezTo>
                  <a:lnTo>
                    <a:pt x="1240197" y="1668349"/>
                  </a:lnTo>
                  <a:lnTo>
                    <a:pt x="1106609" y="1716971"/>
                  </a:lnTo>
                  <a:lnTo>
                    <a:pt x="1017636" y="1562856"/>
                  </a:lnTo>
                  <a:cubicBezTo>
                    <a:pt x="924361" y="1582062"/>
                    <a:pt x="828151" y="1582062"/>
                    <a:pt x="734876" y="1562856"/>
                  </a:cubicBezTo>
                  <a:lnTo>
                    <a:pt x="645903" y="1716971"/>
                  </a:lnTo>
                  <a:lnTo>
                    <a:pt x="512315" y="1668349"/>
                  </a:lnTo>
                  <a:lnTo>
                    <a:pt x="543221" y="1493099"/>
                  </a:lnTo>
                  <a:cubicBezTo>
                    <a:pt x="459423" y="1447856"/>
                    <a:pt x="385722" y="1386014"/>
                    <a:pt x="326615" y="1311345"/>
                  </a:cubicBezTo>
                  <a:lnTo>
                    <a:pt x="159395" y="1372213"/>
                  </a:lnTo>
                  <a:lnTo>
                    <a:pt x="88314" y="1249098"/>
                  </a:lnTo>
                  <a:lnTo>
                    <a:pt x="224637" y="1134715"/>
                  </a:lnTo>
                  <a:cubicBezTo>
                    <a:pt x="189525" y="1046192"/>
                    <a:pt x="172819" y="951444"/>
                    <a:pt x="175536" y="856251"/>
                  </a:cubicBezTo>
                  <a:lnTo>
                    <a:pt x="8313" y="795392"/>
                  </a:lnTo>
                  <a:lnTo>
                    <a:pt x="32999" y="655390"/>
                  </a:lnTo>
                  <a:lnTo>
                    <a:pt x="210953" y="655394"/>
                  </a:lnTo>
                  <a:cubicBezTo>
                    <a:pt x="240957" y="565012"/>
                    <a:pt x="289062" y="481692"/>
                    <a:pt x="352333" y="410517"/>
                  </a:cubicBezTo>
                  <a:lnTo>
                    <a:pt x="263352" y="256407"/>
                  </a:lnTo>
                  <a:lnTo>
                    <a:pt x="372254" y="165028"/>
                  </a:lnTo>
                  <a:lnTo>
                    <a:pt x="508571" y="279418"/>
                  </a:lnTo>
                  <a:cubicBezTo>
                    <a:pt x="589652" y="229468"/>
                    <a:pt x="680059" y="196562"/>
                    <a:pt x="774278" y="182709"/>
                  </a:cubicBezTo>
                  <a:lnTo>
                    <a:pt x="805175" y="7457"/>
                  </a:lnTo>
                  <a:lnTo>
                    <a:pt x="947337" y="7457"/>
                  </a:lnTo>
                  <a:lnTo>
                    <a:pt x="978234" y="182708"/>
                  </a:lnTo>
                  <a:cubicBezTo>
                    <a:pt x="1072453" y="196562"/>
                    <a:pt x="1162860" y="229467"/>
                    <a:pt x="1243941" y="279417"/>
                  </a:cubicBezTo>
                  <a:lnTo>
                    <a:pt x="1243941" y="27941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2973" tIns="451158" rIns="392973" bIns="481807" numCol="1" spcCol="1270" anchor="ctr" anchorCtr="0">
              <a:noAutofit/>
            </a:bodyPr>
            <a:lstStyle/>
            <a:p>
              <a:pPr marL="0" lvl="0" indent="0" algn="ctr" defTabSz="1422400">
                <a:lnSpc>
                  <a:spcPct val="90000"/>
                </a:lnSpc>
                <a:spcBef>
                  <a:spcPct val="0"/>
                </a:spcBef>
                <a:spcAft>
                  <a:spcPct val="35000"/>
                </a:spcAft>
                <a:buNone/>
              </a:pPr>
              <a:endParaRPr lang="zh-CN" altLang="en-US" sz="3200" kern="1200"/>
            </a:p>
          </p:txBody>
        </p:sp>
        <p:sp>
          <p:nvSpPr>
            <p:cNvPr id="9" name="任意多边形: 形状 8">
              <a:extLst>
                <a:ext uri="{FF2B5EF4-FFF2-40B4-BE49-F238E27FC236}">
                  <a16:creationId xmlns:a16="http://schemas.microsoft.com/office/drawing/2014/main" id="{44249541-013B-F511-4ED1-8B12E4C9DB58}"/>
                </a:ext>
              </a:extLst>
            </p:cNvPr>
            <p:cNvSpPr/>
            <p:nvPr/>
          </p:nvSpPr>
          <p:spPr>
            <a:xfrm>
              <a:off x="4693097" y="3360975"/>
              <a:ext cx="1274554" cy="1274554"/>
            </a:xfrm>
            <a:custGeom>
              <a:avLst/>
              <a:gdLst>
                <a:gd name="connsiteX0" fmla="*/ 953681 w 1274554"/>
                <a:gd name="connsiteY0" fmla="*/ 322812 h 1274554"/>
                <a:gd name="connsiteX1" fmla="*/ 1141721 w 1274554"/>
                <a:gd name="connsiteY1" fmla="*/ 266140 h 1274554"/>
                <a:gd name="connsiteX2" fmla="*/ 1210913 w 1274554"/>
                <a:gd name="connsiteY2" fmla="*/ 385984 h 1274554"/>
                <a:gd name="connsiteX3" fmla="*/ 1067814 w 1274554"/>
                <a:gd name="connsiteY3" fmla="*/ 520495 h 1274554"/>
                <a:gd name="connsiteX4" fmla="*/ 1067814 w 1274554"/>
                <a:gd name="connsiteY4" fmla="*/ 754058 h 1274554"/>
                <a:gd name="connsiteX5" fmla="*/ 1210913 w 1274554"/>
                <a:gd name="connsiteY5" fmla="*/ 888570 h 1274554"/>
                <a:gd name="connsiteX6" fmla="*/ 1141721 w 1274554"/>
                <a:gd name="connsiteY6" fmla="*/ 1008414 h 1274554"/>
                <a:gd name="connsiteX7" fmla="*/ 953681 w 1274554"/>
                <a:gd name="connsiteY7" fmla="*/ 951742 h 1274554"/>
                <a:gd name="connsiteX8" fmla="*/ 751409 w 1274554"/>
                <a:gd name="connsiteY8" fmla="*/ 1068524 h 1274554"/>
                <a:gd name="connsiteX9" fmla="*/ 706469 w 1274554"/>
                <a:gd name="connsiteY9" fmla="*/ 1259707 h 1274554"/>
                <a:gd name="connsiteX10" fmla="*/ 568085 w 1274554"/>
                <a:gd name="connsiteY10" fmla="*/ 1259707 h 1274554"/>
                <a:gd name="connsiteX11" fmla="*/ 523145 w 1274554"/>
                <a:gd name="connsiteY11" fmla="*/ 1068524 h 1274554"/>
                <a:gd name="connsiteX12" fmla="*/ 320873 w 1274554"/>
                <a:gd name="connsiteY12" fmla="*/ 951742 h 1274554"/>
                <a:gd name="connsiteX13" fmla="*/ 132833 w 1274554"/>
                <a:gd name="connsiteY13" fmla="*/ 1008414 h 1274554"/>
                <a:gd name="connsiteX14" fmla="*/ 63641 w 1274554"/>
                <a:gd name="connsiteY14" fmla="*/ 888570 h 1274554"/>
                <a:gd name="connsiteX15" fmla="*/ 206740 w 1274554"/>
                <a:gd name="connsiteY15" fmla="*/ 754059 h 1274554"/>
                <a:gd name="connsiteX16" fmla="*/ 206740 w 1274554"/>
                <a:gd name="connsiteY16" fmla="*/ 520496 h 1274554"/>
                <a:gd name="connsiteX17" fmla="*/ 63641 w 1274554"/>
                <a:gd name="connsiteY17" fmla="*/ 385984 h 1274554"/>
                <a:gd name="connsiteX18" fmla="*/ 132833 w 1274554"/>
                <a:gd name="connsiteY18" fmla="*/ 266140 h 1274554"/>
                <a:gd name="connsiteX19" fmla="*/ 320873 w 1274554"/>
                <a:gd name="connsiteY19" fmla="*/ 322812 h 1274554"/>
                <a:gd name="connsiteX20" fmla="*/ 523145 w 1274554"/>
                <a:gd name="connsiteY20" fmla="*/ 206030 h 1274554"/>
                <a:gd name="connsiteX21" fmla="*/ 568085 w 1274554"/>
                <a:gd name="connsiteY21" fmla="*/ 14847 h 1274554"/>
                <a:gd name="connsiteX22" fmla="*/ 706469 w 1274554"/>
                <a:gd name="connsiteY22" fmla="*/ 14847 h 1274554"/>
                <a:gd name="connsiteX23" fmla="*/ 751409 w 1274554"/>
                <a:gd name="connsiteY23" fmla="*/ 206030 h 1274554"/>
                <a:gd name="connsiteX24" fmla="*/ 953681 w 1274554"/>
                <a:gd name="connsiteY24" fmla="*/ 322812 h 127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4554" h="1274554">
                  <a:moveTo>
                    <a:pt x="953681" y="322812"/>
                  </a:moveTo>
                  <a:lnTo>
                    <a:pt x="1141721" y="266140"/>
                  </a:lnTo>
                  <a:lnTo>
                    <a:pt x="1210913" y="385984"/>
                  </a:lnTo>
                  <a:lnTo>
                    <a:pt x="1067814" y="520495"/>
                  </a:lnTo>
                  <a:cubicBezTo>
                    <a:pt x="1088557" y="596968"/>
                    <a:pt x="1088557" y="677586"/>
                    <a:pt x="1067814" y="754058"/>
                  </a:cubicBezTo>
                  <a:lnTo>
                    <a:pt x="1210913" y="888570"/>
                  </a:lnTo>
                  <a:lnTo>
                    <a:pt x="1141721" y="1008414"/>
                  </a:lnTo>
                  <a:lnTo>
                    <a:pt x="953681" y="951742"/>
                  </a:lnTo>
                  <a:cubicBezTo>
                    <a:pt x="897825" y="1007942"/>
                    <a:pt x="828008" y="1048251"/>
                    <a:pt x="751409" y="1068524"/>
                  </a:cubicBezTo>
                  <a:lnTo>
                    <a:pt x="706469" y="1259707"/>
                  </a:lnTo>
                  <a:lnTo>
                    <a:pt x="568085" y="1259707"/>
                  </a:lnTo>
                  <a:lnTo>
                    <a:pt x="523145" y="1068524"/>
                  </a:lnTo>
                  <a:cubicBezTo>
                    <a:pt x="446546" y="1048252"/>
                    <a:pt x="376729" y="1007943"/>
                    <a:pt x="320873" y="951742"/>
                  </a:cubicBezTo>
                  <a:lnTo>
                    <a:pt x="132833" y="1008414"/>
                  </a:lnTo>
                  <a:lnTo>
                    <a:pt x="63641" y="888570"/>
                  </a:lnTo>
                  <a:lnTo>
                    <a:pt x="206740" y="754059"/>
                  </a:lnTo>
                  <a:cubicBezTo>
                    <a:pt x="185997" y="677586"/>
                    <a:pt x="185997" y="596968"/>
                    <a:pt x="206740" y="520496"/>
                  </a:cubicBezTo>
                  <a:lnTo>
                    <a:pt x="63641" y="385984"/>
                  </a:lnTo>
                  <a:lnTo>
                    <a:pt x="132833" y="266140"/>
                  </a:lnTo>
                  <a:lnTo>
                    <a:pt x="320873" y="322812"/>
                  </a:lnTo>
                  <a:cubicBezTo>
                    <a:pt x="376729" y="266612"/>
                    <a:pt x="446546" y="226303"/>
                    <a:pt x="523145" y="206030"/>
                  </a:cubicBezTo>
                  <a:lnTo>
                    <a:pt x="568085" y="14847"/>
                  </a:lnTo>
                  <a:lnTo>
                    <a:pt x="706469" y="14847"/>
                  </a:lnTo>
                  <a:lnTo>
                    <a:pt x="751409" y="206030"/>
                  </a:lnTo>
                  <a:cubicBezTo>
                    <a:pt x="828008" y="226302"/>
                    <a:pt x="897825" y="266611"/>
                    <a:pt x="953681" y="32281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5003" tIns="346942" rIns="345003" bIns="346942" numCol="1" spcCol="1270" anchor="ctr" anchorCtr="0">
              <a:noAutofit/>
            </a:bodyPr>
            <a:lstStyle/>
            <a:p>
              <a:pPr marL="0" lvl="0" indent="0" algn="ctr" defTabSz="844550">
                <a:lnSpc>
                  <a:spcPct val="90000"/>
                </a:lnSpc>
                <a:spcBef>
                  <a:spcPct val="0"/>
                </a:spcBef>
                <a:spcAft>
                  <a:spcPct val="35000"/>
                </a:spcAft>
                <a:buNone/>
              </a:pPr>
              <a:endParaRPr lang="zh-CN" altLang="en-US" sz="1900" kern="1200"/>
            </a:p>
          </p:txBody>
        </p:sp>
        <p:sp>
          <p:nvSpPr>
            <p:cNvPr id="10" name="任意多边形: 形状 9">
              <a:extLst>
                <a:ext uri="{FF2B5EF4-FFF2-40B4-BE49-F238E27FC236}">
                  <a16:creationId xmlns:a16="http://schemas.microsoft.com/office/drawing/2014/main" id="{4768C0EA-98E7-E38A-9EB9-1FC382D48E4C}"/>
                </a:ext>
              </a:extLst>
            </p:cNvPr>
            <p:cNvSpPr/>
            <p:nvPr/>
          </p:nvSpPr>
          <p:spPr>
            <a:xfrm>
              <a:off x="5266645" y="2341331"/>
              <a:ext cx="1529467" cy="1529467"/>
            </a:xfrm>
            <a:custGeom>
              <a:avLst/>
              <a:gdLst>
                <a:gd name="connsiteX0" fmla="*/ 934413 w 1248803"/>
                <a:gd name="connsiteY0" fmla="*/ 316290 h 1248803"/>
                <a:gd name="connsiteX1" fmla="*/ 1118654 w 1248803"/>
                <a:gd name="connsiteY1" fmla="*/ 260763 h 1248803"/>
                <a:gd name="connsiteX2" fmla="*/ 1186448 w 1248803"/>
                <a:gd name="connsiteY2" fmla="*/ 378186 h 1248803"/>
                <a:gd name="connsiteX3" fmla="*/ 1046240 w 1248803"/>
                <a:gd name="connsiteY3" fmla="*/ 509979 h 1248803"/>
                <a:gd name="connsiteX4" fmla="*/ 1046240 w 1248803"/>
                <a:gd name="connsiteY4" fmla="*/ 738823 h 1248803"/>
                <a:gd name="connsiteX5" fmla="*/ 1186448 w 1248803"/>
                <a:gd name="connsiteY5" fmla="*/ 870617 h 1248803"/>
                <a:gd name="connsiteX6" fmla="*/ 1118654 w 1248803"/>
                <a:gd name="connsiteY6" fmla="*/ 988040 h 1248803"/>
                <a:gd name="connsiteX7" fmla="*/ 934413 w 1248803"/>
                <a:gd name="connsiteY7" fmla="*/ 932513 h 1248803"/>
                <a:gd name="connsiteX8" fmla="*/ 736228 w 1248803"/>
                <a:gd name="connsiteY8" fmla="*/ 1046935 h 1248803"/>
                <a:gd name="connsiteX9" fmla="*/ 692195 w 1248803"/>
                <a:gd name="connsiteY9" fmla="*/ 1234256 h 1248803"/>
                <a:gd name="connsiteX10" fmla="*/ 556608 w 1248803"/>
                <a:gd name="connsiteY10" fmla="*/ 1234256 h 1248803"/>
                <a:gd name="connsiteX11" fmla="*/ 512575 w 1248803"/>
                <a:gd name="connsiteY11" fmla="*/ 1046935 h 1248803"/>
                <a:gd name="connsiteX12" fmla="*/ 314390 w 1248803"/>
                <a:gd name="connsiteY12" fmla="*/ 932513 h 1248803"/>
                <a:gd name="connsiteX13" fmla="*/ 130149 w 1248803"/>
                <a:gd name="connsiteY13" fmla="*/ 988040 h 1248803"/>
                <a:gd name="connsiteX14" fmla="*/ 62355 w 1248803"/>
                <a:gd name="connsiteY14" fmla="*/ 870617 h 1248803"/>
                <a:gd name="connsiteX15" fmla="*/ 202563 w 1248803"/>
                <a:gd name="connsiteY15" fmla="*/ 738824 h 1248803"/>
                <a:gd name="connsiteX16" fmla="*/ 202563 w 1248803"/>
                <a:gd name="connsiteY16" fmla="*/ 509980 h 1248803"/>
                <a:gd name="connsiteX17" fmla="*/ 62355 w 1248803"/>
                <a:gd name="connsiteY17" fmla="*/ 378186 h 1248803"/>
                <a:gd name="connsiteX18" fmla="*/ 130149 w 1248803"/>
                <a:gd name="connsiteY18" fmla="*/ 260763 h 1248803"/>
                <a:gd name="connsiteX19" fmla="*/ 314390 w 1248803"/>
                <a:gd name="connsiteY19" fmla="*/ 316290 h 1248803"/>
                <a:gd name="connsiteX20" fmla="*/ 512575 w 1248803"/>
                <a:gd name="connsiteY20" fmla="*/ 201868 h 1248803"/>
                <a:gd name="connsiteX21" fmla="*/ 556608 w 1248803"/>
                <a:gd name="connsiteY21" fmla="*/ 14547 h 1248803"/>
                <a:gd name="connsiteX22" fmla="*/ 692195 w 1248803"/>
                <a:gd name="connsiteY22" fmla="*/ 14547 h 1248803"/>
                <a:gd name="connsiteX23" fmla="*/ 736228 w 1248803"/>
                <a:gd name="connsiteY23" fmla="*/ 201868 h 1248803"/>
                <a:gd name="connsiteX24" fmla="*/ 934413 w 1248803"/>
                <a:gd name="connsiteY24" fmla="*/ 316290 h 124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8803" h="1248803">
                  <a:moveTo>
                    <a:pt x="803788" y="315889"/>
                  </a:moveTo>
                  <a:lnTo>
                    <a:pt x="937360" y="233162"/>
                  </a:lnTo>
                  <a:lnTo>
                    <a:pt x="1015642" y="311443"/>
                  </a:lnTo>
                  <a:lnTo>
                    <a:pt x="932914" y="445015"/>
                  </a:lnTo>
                  <a:cubicBezTo>
                    <a:pt x="964777" y="499813"/>
                    <a:pt x="981470" y="562110"/>
                    <a:pt x="981275" y="625498"/>
                  </a:cubicBezTo>
                  <a:lnTo>
                    <a:pt x="1119704" y="699811"/>
                  </a:lnTo>
                  <a:lnTo>
                    <a:pt x="1091051" y="806746"/>
                  </a:lnTo>
                  <a:lnTo>
                    <a:pt x="934011" y="801888"/>
                  </a:lnTo>
                  <a:cubicBezTo>
                    <a:pt x="902486" y="856882"/>
                    <a:pt x="856881" y="902485"/>
                    <a:pt x="801888" y="934011"/>
                  </a:cubicBezTo>
                  <a:lnTo>
                    <a:pt x="806746" y="1091052"/>
                  </a:lnTo>
                  <a:lnTo>
                    <a:pt x="699812" y="1119704"/>
                  </a:lnTo>
                  <a:lnTo>
                    <a:pt x="625499" y="981274"/>
                  </a:lnTo>
                  <a:cubicBezTo>
                    <a:pt x="562110" y="981469"/>
                    <a:pt x="499813" y="964777"/>
                    <a:pt x="445015" y="932914"/>
                  </a:cubicBezTo>
                  <a:lnTo>
                    <a:pt x="311443" y="1015641"/>
                  </a:lnTo>
                  <a:lnTo>
                    <a:pt x="233161" y="937360"/>
                  </a:lnTo>
                  <a:lnTo>
                    <a:pt x="315889" y="803788"/>
                  </a:lnTo>
                  <a:cubicBezTo>
                    <a:pt x="284026" y="748990"/>
                    <a:pt x="267333" y="686693"/>
                    <a:pt x="267528" y="623305"/>
                  </a:cubicBezTo>
                  <a:lnTo>
                    <a:pt x="129099" y="548992"/>
                  </a:lnTo>
                  <a:lnTo>
                    <a:pt x="157752" y="442057"/>
                  </a:lnTo>
                  <a:lnTo>
                    <a:pt x="314792" y="446915"/>
                  </a:lnTo>
                  <a:cubicBezTo>
                    <a:pt x="346317" y="391921"/>
                    <a:pt x="391922" y="346318"/>
                    <a:pt x="446915" y="314792"/>
                  </a:cubicBezTo>
                  <a:lnTo>
                    <a:pt x="442057" y="157751"/>
                  </a:lnTo>
                  <a:lnTo>
                    <a:pt x="548991" y="129099"/>
                  </a:lnTo>
                  <a:lnTo>
                    <a:pt x="623304" y="267529"/>
                  </a:lnTo>
                  <a:cubicBezTo>
                    <a:pt x="686693" y="267334"/>
                    <a:pt x="748990" y="284026"/>
                    <a:pt x="803788" y="315889"/>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0901" tIns="440901" rIns="440902" bIns="440902"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11" name="箭头: 环形 10">
              <a:extLst>
                <a:ext uri="{FF2B5EF4-FFF2-40B4-BE49-F238E27FC236}">
                  <a16:creationId xmlns:a16="http://schemas.microsoft.com/office/drawing/2014/main" id="{088E406F-30C7-9C02-178C-8799C2F09AB7}"/>
                </a:ext>
              </a:extLst>
            </p:cNvPr>
            <p:cNvSpPr/>
            <p:nvPr/>
          </p:nvSpPr>
          <p:spPr>
            <a:xfrm>
              <a:off x="5567240" y="3516809"/>
              <a:ext cx="2243215" cy="2243215"/>
            </a:xfrm>
            <a:prstGeom prst="circularArrow">
              <a:avLst>
                <a:gd name="adj1" fmla="val 4687"/>
                <a:gd name="adj2" fmla="val 299029"/>
                <a:gd name="adj3" fmla="val 2486144"/>
                <a:gd name="adj4" fmla="val 15927534"/>
                <a:gd name="adj5" fmla="val 5469"/>
              </a:avLst>
            </a:pr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形状 13">
              <a:extLst>
                <a:ext uri="{FF2B5EF4-FFF2-40B4-BE49-F238E27FC236}">
                  <a16:creationId xmlns:a16="http://schemas.microsoft.com/office/drawing/2014/main" id="{5BC727B9-DA55-C7FC-40E7-A157CA7573CF}"/>
                </a:ext>
              </a:extLst>
            </p:cNvPr>
            <p:cNvSpPr/>
            <p:nvPr/>
          </p:nvSpPr>
          <p:spPr>
            <a:xfrm>
              <a:off x="4467376" y="3083290"/>
              <a:ext cx="1629836" cy="1629836"/>
            </a:xfrm>
            <a:prstGeom prst="leftCircularArrow">
              <a:avLst>
                <a:gd name="adj1" fmla="val 6452"/>
                <a:gd name="adj2" fmla="val 429999"/>
                <a:gd name="adj3" fmla="val 10489124"/>
                <a:gd name="adj4" fmla="val 14837806"/>
                <a:gd name="adj5" fmla="val 7527"/>
              </a:avLst>
            </a:pr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箭头: 环形 16">
              <a:extLst>
                <a:ext uri="{FF2B5EF4-FFF2-40B4-BE49-F238E27FC236}">
                  <a16:creationId xmlns:a16="http://schemas.microsoft.com/office/drawing/2014/main" id="{0B0210A7-0F50-9756-AAB5-E132300DCC6A}"/>
                </a:ext>
              </a:extLst>
            </p:cNvPr>
            <p:cNvSpPr/>
            <p:nvPr/>
          </p:nvSpPr>
          <p:spPr>
            <a:xfrm>
              <a:off x="5118116" y="2212454"/>
              <a:ext cx="1757291" cy="1757291"/>
            </a:xfrm>
            <a:prstGeom prst="circularArrow">
              <a:avLst>
                <a:gd name="adj1" fmla="val 5984"/>
                <a:gd name="adj2" fmla="val 394124"/>
                <a:gd name="adj3" fmla="val 13313824"/>
                <a:gd name="adj4" fmla="val 10508221"/>
                <a:gd name="adj5" fmla="val 6981"/>
              </a:avLst>
            </a:pr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31" name="文本框 30">
            <a:extLst>
              <a:ext uri="{FF2B5EF4-FFF2-40B4-BE49-F238E27FC236}">
                <a16:creationId xmlns:a16="http://schemas.microsoft.com/office/drawing/2014/main" id="{08B1F54F-C5EF-8ABC-2FD7-14BFF7F7D80E}"/>
              </a:ext>
            </a:extLst>
          </p:cNvPr>
          <p:cNvSpPr txBox="1"/>
          <p:nvPr/>
        </p:nvSpPr>
        <p:spPr>
          <a:xfrm>
            <a:off x="1416050" y="2492354"/>
            <a:ext cx="3325315" cy="759613"/>
          </a:xfrm>
          <a:prstGeom prst="rect">
            <a:avLst/>
          </a:prstGeom>
          <a:noFill/>
        </p:spPr>
        <p:txBody>
          <a:bodyPr wrap="square">
            <a:noAutofit/>
          </a:bodyPr>
          <a:lstStyle/>
          <a:p>
            <a:pPr>
              <a:lnSpc>
                <a:spcPct val="150000"/>
              </a:lnSpc>
            </a:pPr>
            <a:r>
              <a:rPr lang="zh-CN" altLang="en-US" sz="1400" dirty="0">
                <a:solidFill>
                  <a:schemeClr val="bg1">
                    <a:lumMod val="50000"/>
                  </a:schemeClr>
                </a:solidFill>
              </a:rPr>
              <a:t>运用条件反射来研究情绪的一种技术，根据条件化的结果来推断内部情绪。</a:t>
            </a:r>
          </a:p>
        </p:txBody>
      </p:sp>
      <p:cxnSp>
        <p:nvCxnSpPr>
          <p:cNvPr id="24" name="直接连接符 23">
            <a:extLst>
              <a:ext uri="{FF2B5EF4-FFF2-40B4-BE49-F238E27FC236}">
                <a16:creationId xmlns:a16="http://schemas.microsoft.com/office/drawing/2014/main" id="{CD36DC62-2823-8CA0-F0D4-CFC4799583CC}"/>
              </a:ext>
            </a:extLst>
          </p:cNvPr>
          <p:cNvCxnSpPr>
            <a:cxnSpLocks/>
          </p:cNvCxnSpPr>
          <p:nvPr/>
        </p:nvCxnSpPr>
        <p:spPr>
          <a:xfrm>
            <a:off x="1416050" y="2127598"/>
            <a:ext cx="1849664"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2D43DFFA-3BBC-8DB4-EA7E-C05DDC964099}"/>
              </a:ext>
            </a:extLst>
          </p:cNvPr>
          <p:cNvSpPr txBox="1"/>
          <p:nvPr/>
        </p:nvSpPr>
        <p:spPr>
          <a:xfrm>
            <a:off x="7171217" y="2796428"/>
            <a:ext cx="3580602" cy="759613"/>
          </a:xfrm>
          <a:prstGeom prst="rect">
            <a:avLst/>
          </a:prstGeom>
          <a:noFill/>
        </p:spPr>
        <p:txBody>
          <a:bodyPr wrap="square">
            <a:noAutofit/>
          </a:bodyPr>
          <a:lstStyle/>
          <a:p>
            <a:pPr>
              <a:lnSpc>
                <a:spcPct val="150000"/>
              </a:lnSpc>
            </a:pPr>
            <a:r>
              <a:rPr lang="zh-CN" altLang="en-US" sz="1400" dirty="0">
                <a:solidFill>
                  <a:schemeClr val="bg1">
                    <a:lumMod val="50000"/>
                  </a:schemeClr>
                </a:solidFill>
              </a:rPr>
              <a:t>将条件反射程序加载在一个正在进行的操作行为上。</a:t>
            </a:r>
          </a:p>
        </p:txBody>
      </p:sp>
      <p:cxnSp>
        <p:nvCxnSpPr>
          <p:cNvPr id="34" name="直接连接符 33">
            <a:extLst>
              <a:ext uri="{FF2B5EF4-FFF2-40B4-BE49-F238E27FC236}">
                <a16:creationId xmlns:a16="http://schemas.microsoft.com/office/drawing/2014/main" id="{15B66CAE-7DD7-9231-ACCA-5CB6891E2C07}"/>
              </a:ext>
            </a:extLst>
          </p:cNvPr>
          <p:cNvCxnSpPr>
            <a:cxnSpLocks/>
          </p:cNvCxnSpPr>
          <p:nvPr/>
        </p:nvCxnSpPr>
        <p:spPr>
          <a:xfrm flipH="1" flipV="1">
            <a:off x="6523391" y="3176234"/>
            <a:ext cx="457200" cy="1"/>
          </a:xfrm>
          <a:prstGeom prst="line">
            <a:avLst/>
          </a:prstGeom>
          <a:ln w="25400" cap="rnd">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82C7A811-BD79-901D-A2C0-D37F57EB8595}"/>
              </a:ext>
            </a:extLst>
          </p:cNvPr>
          <p:cNvSpPr txBox="1"/>
          <p:nvPr/>
        </p:nvSpPr>
        <p:spPr>
          <a:xfrm>
            <a:off x="1347234" y="3653781"/>
            <a:ext cx="2894341" cy="759613"/>
          </a:xfrm>
          <a:prstGeom prst="rect">
            <a:avLst/>
          </a:prstGeom>
          <a:noFill/>
        </p:spPr>
        <p:txBody>
          <a:bodyPr wrap="square">
            <a:noAutofit/>
          </a:bodyPr>
          <a:lstStyle/>
          <a:p>
            <a:pPr algn="r">
              <a:lnSpc>
                <a:spcPct val="150000"/>
              </a:lnSpc>
            </a:pPr>
            <a:r>
              <a:rPr lang="zh-CN" altLang="en-US" sz="1400" dirty="0">
                <a:solidFill>
                  <a:schemeClr val="bg1">
                    <a:lumMod val="50000"/>
                  </a:schemeClr>
                </a:solidFill>
              </a:rPr>
              <a:t>使条件反射对正在进行的操作行为产生影响。</a:t>
            </a:r>
          </a:p>
        </p:txBody>
      </p:sp>
      <p:cxnSp>
        <p:nvCxnSpPr>
          <p:cNvPr id="37" name="直接连接符 36">
            <a:extLst>
              <a:ext uri="{FF2B5EF4-FFF2-40B4-BE49-F238E27FC236}">
                <a16:creationId xmlns:a16="http://schemas.microsoft.com/office/drawing/2014/main" id="{E8246F79-50C1-426E-ECD9-A87B57FC7A7D}"/>
              </a:ext>
            </a:extLst>
          </p:cNvPr>
          <p:cNvCxnSpPr>
            <a:cxnSpLocks/>
          </p:cNvCxnSpPr>
          <p:nvPr/>
        </p:nvCxnSpPr>
        <p:spPr>
          <a:xfrm>
            <a:off x="4283166" y="4035150"/>
            <a:ext cx="458199" cy="0"/>
          </a:xfrm>
          <a:prstGeom prst="line">
            <a:avLst/>
          </a:prstGeom>
          <a:ln w="25400" cap="rnd">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946AECC6-B2EA-B3E0-A0CE-066A227ED74F}"/>
              </a:ext>
            </a:extLst>
          </p:cNvPr>
          <p:cNvSpPr txBox="1"/>
          <p:nvPr/>
        </p:nvSpPr>
        <p:spPr>
          <a:xfrm>
            <a:off x="8008465" y="4262445"/>
            <a:ext cx="3097685" cy="480088"/>
          </a:xfrm>
          <a:prstGeom prst="rect">
            <a:avLst/>
          </a:prstGeom>
          <a:noFill/>
        </p:spPr>
        <p:txBody>
          <a:bodyPr wrap="square" anchor="ctr">
            <a:noAutofit/>
          </a:bodyPr>
          <a:lstStyle/>
          <a:p>
            <a:pPr>
              <a:lnSpc>
                <a:spcPct val="150000"/>
              </a:lnSpc>
            </a:pPr>
            <a:r>
              <a:rPr lang="zh-CN" altLang="en-US" sz="1400" dirty="0">
                <a:solidFill>
                  <a:schemeClr val="bg1">
                    <a:lumMod val="50000"/>
                  </a:schemeClr>
                </a:solidFill>
              </a:rPr>
              <a:t>依据操作行为的变化来推测情绪。</a:t>
            </a:r>
          </a:p>
        </p:txBody>
      </p:sp>
      <p:cxnSp>
        <p:nvCxnSpPr>
          <p:cNvPr id="39" name="直接连接符 38">
            <a:extLst>
              <a:ext uri="{FF2B5EF4-FFF2-40B4-BE49-F238E27FC236}">
                <a16:creationId xmlns:a16="http://schemas.microsoft.com/office/drawing/2014/main" id="{B76D755A-6EBD-D515-1BCD-CE5D379CD6A5}"/>
              </a:ext>
            </a:extLst>
          </p:cNvPr>
          <p:cNvCxnSpPr>
            <a:cxnSpLocks/>
          </p:cNvCxnSpPr>
          <p:nvPr/>
        </p:nvCxnSpPr>
        <p:spPr>
          <a:xfrm flipH="1" flipV="1">
            <a:off x="7403275" y="4502489"/>
            <a:ext cx="457200" cy="1"/>
          </a:xfrm>
          <a:prstGeom prst="line">
            <a:avLst/>
          </a:prstGeom>
          <a:ln w="25400" cap="rnd">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圆角 43">
            <a:extLst>
              <a:ext uri="{FF2B5EF4-FFF2-40B4-BE49-F238E27FC236}">
                <a16:creationId xmlns:a16="http://schemas.microsoft.com/office/drawing/2014/main" id="{CA961631-6A96-2D74-F9BA-11AE942C24EF}"/>
              </a:ext>
            </a:extLst>
          </p:cNvPr>
          <p:cNvSpPr/>
          <p:nvPr/>
        </p:nvSpPr>
        <p:spPr>
          <a:xfrm>
            <a:off x="1416050" y="5217143"/>
            <a:ext cx="4237640" cy="657565"/>
          </a:xfrm>
          <a:prstGeom prst="roundRect">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矩形: 圆角 44">
            <a:extLst>
              <a:ext uri="{FF2B5EF4-FFF2-40B4-BE49-F238E27FC236}">
                <a16:creationId xmlns:a16="http://schemas.microsoft.com/office/drawing/2014/main" id="{AD003631-C1AD-5241-F8DC-6285836C2BE6}"/>
              </a:ext>
            </a:extLst>
          </p:cNvPr>
          <p:cNvSpPr/>
          <p:nvPr/>
        </p:nvSpPr>
        <p:spPr>
          <a:xfrm>
            <a:off x="6521486" y="5217143"/>
            <a:ext cx="4237640" cy="657565"/>
          </a:xfrm>
          <a:prstGeom prst="roundRect">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文本框 45">
            <a:extLst>
              <a:ext uri="{FF2B5EF4-FFF2-40B4-BE49-F238E27FC236}">
                <a16:creationId xmlns:a16="http://schemas.microsoft.com/office/drawing/2014/main" id="{3E2B751E-DBFD-C1B4-36CF-EEB3F5602500}"/>
              </a:ext>
            </a:extLst>
          </p:cNvPr>
          <p:cNvSpPr txBox="1"/>
          <p:nvPr/>
        </p:nvSpPr>
        <p:spPr>
          <a:xfrm>
            <a:off x="1477401" y="5177367"/>
            <a:ext cx="4162297" cy="759613"/>
          </a:xfrm>
          <a:prstGeom prst="rect">
            <a:avLst/>
          </a:prstGeom>
          <a:noFill/>
        </p:spPr>
        <p:txBody>
          <a:bodyPr wrap="square">
            <a:noAutofit/>
          </a:bodyPr>
          <a:lstStyle/>
          <a:p>
            <a:pPr>
              <a:lnSpc>
                <a:spcPct val="150000"/>
              </a:lnSpc>
            </a:pPr>
            <a:r>
              <a:rPr lang="zh-CN" altLang="en-US" sz="1400" dirty="0">
                <a:solidFill>
                  <a:schemeClr val="tx1">
                    <a:lumMod val="95000"/>
                    <a:lumOff val="5000"/>
                  </a:schemeClr>
                </a:solidFill>
              </a:rPr>
              <a:t>如果条件刺激在前，条件刺激所引起的欢快情绪会抑制原本的操作行为。</a:t>
            </a:r>
          </a:p>
        </p:txBody>
      </p:sp>
      <p:sp>
        <p:nvSpPr>
          <p:cNvPr id="47" name="文本框 46">
            <a:extLst>
              <a:ext uri="{FF2B5EF4-FFF2-40B4-BE49-F238E27FC236}">
                <a16:creationId xmlns:a16="http://schemas.microsoft.com/office/drawing/2014/main" id="{7B262D6D-093A-9F3E-AAD2-F8B329385951}"/>
              </a:ext>
            </a:extLst>
          </p:cNvPr>
          <p:cNvSpPr txBox="1"/>
          <p:nvPr/>
        </p:nvSpPr>
        <p:spPr>
          <a:xfrm>
            <a:off x="6536348" y="5191899"/>
            <a:ext cx="4162297" cy="759613"/>
          </a:xfrm>
          <a:prstGeom prst="rect">
            <a:avLst/>
          </a:prstGeom>
          <a:noFill/>
        </p:spPr>
        <p:txBody>
          <a:bodyPr wrap="square">
            <a:noAutofit/>
          </a:bodyPr>
          <a:lstStyle/>
          <a:p>
            <a:pPr algn="r">
              <a:lnSpc>
                <a:spcPct val="150000"/>
              </a:lnSpc>
            </a:pPr>
            <a:r>
              <a:rPr lang="zh-CN" altLang="en-US" sz="1400" dirty="0">
                <a:solidFill>
                  <a:schemeClr val="tx1">
                    <a:lumMod val="95000"/>
                    <a:lumOff val="5000"/>
                  </a:schemeClr>
                </a:solidFill>
              </a:rPr>
              <a:t>若在后，条件刺激所引起的欢快情绪会促进原本的操作行为。</a:t>
            </a:r>
          </a:p>
        </p:txBody>
      </p:sp>
      <p:cxnSp>
        <p:nvCxnSpPr>
          <p:cNvPr id="6" name="直接连接符 5">
            <a:extLst>
              <a:ext uri="{FF2B5EF4-FFF2-40B4-BE49-F238E27FC236}">
                <a16:creationId xmlns:a16="http://schemas.microsoft.com/office/drawing/2014/main" id="{488B0DD7-A8BA-E0FA-BA8C-33082FBFD9B1}"/>
              </a:ext>
            </a:extLst>
          </p:cNvPr>
          <p:cNvCxnSpPr>
            <a:cxnSpLocks/>
          </p:cNvCxnSpPr>
          <p:nvPr/>
        </p:nvCxnSpPr>
        <p:spPr>
          <a:xfrm>
            <a:off x="4241575" y="3835904"/>
            <a:ext cx="0" cy="426541"/>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0E92F20-C3B3-905A-0928-740589558F4A}"/>
              </a:ext>
            </a:extLst>
          </p:cNvPr>
          <p:cNvCxnSpPr>
            <a:cxnSpLocks/>
          </p:cNvCxnSpPr>
          <p:nvPr/>
        </p:nvCxnSpPr>
        <p:spPr>
          <a:xfrm>
            <a:off x="7040498" y="2962963"/>
            <a:ext cx="0" cy="426541"/>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631191F4-6A25-784E-DA0E-508CB5DFAB5A}"/>
              </a:ext>
            </a:extLst>
          </p:cNvPr>
          <p:cNvCxnSpPr>
            <a:cxnSpLocks/>
          </p:cNvCxnSpPr>
          <p:nvPr/>
        </p:nvCxnSpPr>
        <p:spPr>
          <a:xfrm>
            <a:off x="7912762" y="4290257"/>
            <a:ext cx="0" cy="426541"/>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043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rgbClr val="262626"/>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10" name="文本框 9">
            <a:extLst>
              <a:ext uri="{FF2B5EF4-FFF2-40B4-BE49-F238E27FC236}">
                <a16:creationId xmlns:a16="http://schemas.microsoft.com/office/drawing/2014/main" id="{A650CB68-454B-7221-9E1F-FEDC4CB91BB6}"/>
              </a:ext>
            </a:extLst>
          </p:cNvPr>
          <p:cNvSpPr txBox="1"/>
          <p:nvPr/>
        </p:nvSpPr>
        <p:spPr>
          <a:xfrm>
            <a:off x="794192" y="2054816"/>
            <a:ext cx="2051003" cy="422996"/>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双跑道程序</a:t>
            </a:r>
          </a:p>
        </p:txBody>
      </p:sp>
      <p:cxnSp>
        <p:nvCxnSpPr>
          <p:cNvPr id="11" name="直接连接符 10">
            <a:extLst>
              <a:ext uri="{FF2B5EF4-FFF2-40B4-BE49-F238E27FC236}">
                <a16:creationId xmlns:a16="http://schemas.microsoft.com/office/drawing/2014/main" id="{FE31C657-798F-CB04-ACAB-2AA234F1FC8B}"/>
              </a:ext>
            </a:extLst>
          </p:cNvPr>
          <p:cNvCxnSpPr>
            <a:cxnSpLocks/>
          </p:cNvCxnSpPr>
          <p:nvPr/>
        </p:nvCxnSpPr>
        <p:spPr>
          <a:xfrm>
            <a:off x="794192" y="2011274"/>
            <a:ext cx="1402416"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graphicFrame>
        <p:nvGraphicFramePr>
          <p:cNvPr id="6" name="表格 6">
            <a:extLst>
              <a:ext uri="{FF2B5EF4-FFF2-40B4-BE49-F238E27FC236}">
                <a16:creationId xmlns:a16="http://schemas.microsoft.com/office/drawing/2014/main" id="{BFCE6508-D0F6-428F-DABF-7DF28A0663C4}"/>
              </a:ext>
            </a:extLst>
          </p:cNvPr>
          <p:cNvGraphicFramePr>
            <a:graphicFrameLocks noGrp="1"/>
          </p:cNvGraphicFramePr>
          <p:nvPr>
            <p:extLst>
              <p:ext uri="{D42A27DB-BD31-4B8C-83A1-F6EECF244321}">
                <p14:modId xmlns:p14="http://schemas.microsoft.com/office/powerpoint/2010/main" val="2162500614"/>
              </p:ext>
            </p:extLst>
          </p:nvPr>
        </p:nvGraphicFramePr>
        <p:xfrm>
          <a:off x="4518212" y="2054815"/>
          <a:ext cx="6963274" cy="3281764"/>
        </p:xfrm>
        <a:graphic>
          <a:graphicData uri="http://schemas.openxmlformats.org/drawingml/2006/table">
            <a:tbl>
              <a:tblPr firstRow="1" bandRow="1">
                <a:tableStyleId>{5C22544A-7EE6-4342-B048-85BDC9FD1C3A}</a:tableStyleId>
              </a:tblPr>
              <a:tblGrid>
                <a:gridCol w="1563274">
                  <a:extLst>
                    <a:ext uri="{9D8B030D-6E8A-4147-A177-3AD203B41FA5}">
                      <a16:colId xmlns:a16="http://schemas.microsoft.com/office/drawing/2014/main" val="2561160721"/>
                    </a:ext>
                  </a:extLst>
                </a:gridCol>
                <a:gridCol w="2700000">
                  <a:extLst>
                    <a:ext uri="{9D8B030D-6E8A-4147-A177-3AD203B41FA5}">
                      <a16:colId xmlns:a16="http://schemas.microsoft.com/office/drawing/2014/main" val="3286635585"/>
                    </a:ext>
                  </a:extLst>
                </a:gridCol>
                <a:gridCol w="2700000">
                  <a:extLst>
                    <a:ext uri="{9D8B030D-6E8A-4147-A177-3AD203B41FA5}">
                      <a16:colId xmlns:a16="http://schemas.microsoft.com/office/drawing/2014/main" val="815561138"/>
                    </a:ext>
                  </a:extLst>
                </a:gridCol>
              </a:tblGrid>
              <a:tr h="820441">
                <a:tc>
                  <a:txBody>
                    <a:bodyPr/>
                    <a:lstStyle/>
                    <a:p>
                      <a:r>
                        <a:rPr lang="zh-CN" altLang="en-US" dirty="0">
                          <a:solidFill>
                            <a:schemeClr val="bg1"/>
                          </a:solidFill>
                        </a:rPr>
                        <a:t>类型</a:t>
                      </a:r>
                    </a:p>
                  </a:txBody>
                  <a:tcPr anchor="ctr">
                    <a:solidFill>
                      <a:schemeClr val="accent2"/>
                    </a:solidFill>
                  </a:tcPr>
                </a:tc>
                <a:tc>
                  <a:txBody>
                    <a:bodyPr/>
                    <a:lstStyle/>
                    <a:p>
                      <a:r>
                        <a:rPr lang="zh-CN" altLang="en-US" dirty="0">
                          <a:solidFill>
                            <a:schemeClr val="bg1"/>
                          </a:solidFill>
                        </a:rPr>
                        <a:t>双跑道程序</a:t>
                      </a:r>
                    </a:p>
                  </a:txBody>
                  <a:tcPr anchor="ctr">
                    <a:solidFill>
                      <a:schemeClr val="accent2"/>
                    </a:solidFill>
                  </a:tcPr>
                </a:tc>
                <a:tc>
                  <a:txBody>
                    <a:bodyPr/>
                    <a:lstStyle/>
                    <a:p>
                      <a:r>
                        <a:rPr lang="zh-CN" altLang="en-US" dirty="0">
                          <a:solidFill>
                            <a:schemeClr val="bg1"/>
                          </a:solidFill>
                        </a:rPr>
                        <a:t>条件性情绪技术</a:t>
                      </a:r>
                    </a:p>
                  </a:txBody>
                  <a:tcPr anchor="ctr">
                    <a:solidFill>
                      <a:schemeClr val="accent2"/>
                    </a:solidFill>
                  </a:tcPr>
                </a:tc>
                <a:extLst>
                  <a:ext uri="{0D108BD9-81ED-4DB2-BD59-A6C34878D82A}">
                    <a16:rowId xmlns:a16="http://schemas.microsoft.com/office/drawing/2014/main" val="2753883013"/>
                  </a:ext>
                </a:extLst>
              </a:tr>
              <a:tr h="820441">
                <a:tc>
                  <a:txBody>
                    <a:bodyPr/>
                    <a:lstStyle/>
                    <a:p>
                      <a:r>
                        <a:rPr lang="zh-CN" altLang="en-US" dirty="0"/>
                        <a:t>复杂程度</a:t>
                      </a:r>
                    </a:p>
                  </a:txBody>
                  <a:tcPr anchor="ctr">
                    <a:lnB w="38100" cap="flat" cmpd="sng" algn="ctr">
                      <a:solidFill>
                        <a:schemeClr val="accent1"/>
                      </a:solidFill>
                      <a:prstDash val="solid"/>
                      <a:round/>
                      <a:headEnd type="none" w="med" len="med"/>
                      <a:tailEnd type="none" w="med" len="med"/>
                    </a:lnB>
                    <a:noFill/>
                  </a:tcPr>
                </a:tc>
                <a:tc>
                  <a:txBody>
                    <a:bodyPr/>
                    <a:lstStyle/>
                    <a:p>
                      <a:r>
                        <a:rPr lang="zh-CN" altLang="en-US" dirty="0"/>
                        <a:t>复杂</a:t>
                      </a:r>
                    </a:p>
                  </a:txBody>
                  <a:tcPr anchor="ctr">
                    <a:lnB w="38100" cap="flat" cmpd="sng" algn="ctr">
                      <a:solidFill>
                        <a:schemeClr val="accent1"/>
                      </a:solidFill>
                      <a:prstDash val="solid"/>
                      <a:round/>
                      <a:headEnd type="none" w="med" len="med"/>
                      <a:tailEnd type="none" w="med" len="med"/>
                    </a:lnB>
                    <a:noFill/>
                  </a:tcPr>
                </a:tc>
                <a:tc>
                  <a:txBody>
                    <a:bodyPr/>
                    <a:lstStyle/>
                    <a:p>
                      <a:r>
                        <a:rPr lang="zh-CN" altLang="en-US" dirty="0"/>
                        <a:t>较复杂</a:t>
                      </a:r>
                    </a:p>
                  </a:txBody>
                  <a:tcPr anchor="ctr">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747335580"/>
                  </a:ext>
                </a:extLst>
              </a:tr>
              <a:tr h="820441">
                <a:tc>
                  <a:txBody>
                    <a:bodyPr/>
                    <a:lstStyle/>
                    <a:p>
                      <a:r>
                        <a:rPr lang="zh-CN" altLang="en-US" dirty="0"/>
                        <a:t>优点</a:t>
                      </a: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r>
                        <a:rPr lang="zh-CN" altLang="en-US" dirty="0"/>
                        <a:t>程序内部可操纵的变量多</a:t>
                      </a: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r>
                        <a:rPr lang="zh-CN" altLang="en-US" dirty="0"/>
                        <a:t>解决了研究伦理的难题</a:t>
                      </a:r>
                    </a:p>
                  </a:txBody>
                  <a:tcPr anchor="ct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26010013"/>
                  </a:ext>
                </a:extLst>
              </a:tr>
              <a:tr h="820441">
                <a:tc>
                  <a:txBody>
                    <a:bodyPr/>
                    <a:lstStyle/>
                    <a:p>
                      <a:r>
                        <a:rPr lang="zh-CN" altLang="en-US" dirty="0"/>
                        <a:t>缺点</a:t>
                      </a:r>
                    </a:p>
                  </a:txBody>
                  <a:tcPr anchor="ctr">
                    <a:lnT w="38100" cap="flat" cmpd="sng" algn="ctr">
                      <a:solidFill>
                        <a:schemeClr val="accent1"/>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r>
                        <a:rPr lang="zh-CN" altLang="en-US" dirty="0"/>
                        <a:t>主观因素会干扰结果</a:t>
                      </a:r>
                    </a:p>
                  </a:txBody>
                  <a:tcPr anchor="ctr">
                    <a:lnT w="38100" cap="flat" cmpd="sng" algn="ctr">
                      <a:solidFill>
                        <a:schemeClr val="accent1"/>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r>
                        <a:rPr lang="zh-CN" altLang="en-US" dirty="0"/>
                        <a:t>只可用于研究情绪本身</a:t>
                      </a:r>
                    </a:p>
                  </a:txBody>
                  <a:tcPr anchor="ctr">
                    <a:lnT w="38100" cap="flat" cmpd="sng" algn="ctr">
                      <a:solidFill>
                        <a:schemeClr val="accent1"/>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942956191"/>
                  </a:ext>
                </a:extLst>
              </a:tr>
            </a:tbl>
          </a:graphicData>
        </a:graphic>
      </p:graphicFrame>
      <p:sp>
        <p:nvSpPr>
          <p:cNvPr id="7" name="矩形: 圆角 6">
            <a:extLst>
              <a:ext uri="{FF2B5EF4-FFF2-40B4-BE49-F238E27FC236}">
                <a16:creationId xmlns:a16="http://schemas.microsoft.com/office/drawing/2014/main" id="{1BD973DD-8098-628B-DDBC-AB66F69654F9}"/>
              </a:ext>
            </a:extLst>
          </p:cNvPr>
          <p:cNvSpPr/>
          <p:nvPr/>
        </p:nvSpPr>
        <p:spPr>
          <a:xfrm>
            <a:off x="695323" y="2689412"/>
            <a:ext cx="2998136" cy="2647168"/>
          </a:xfrm>
          <a:prstGeom prst="roundRect">
            <a:avLst>
              <a:gd name="adj" fmla="val 4475"/>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文本框 15">
            <a:extLst>
              <a:ext uri="{FF2B5EF4-FFF2-40B4-BE49-F238E27FC236}">
                <a16:creationId xmlns:a16="http://schemas.microsoft.com/office/drawing/2014/main" id="{9A1C5D5D-5B6F-99F5-D123-33768976BDDF}"/>
              </a:ext>
            </a:extLst>
          </p:cNvPr>
          <p:cNvSpPr txBox="1"/>
          <p:nvPr/>
        </p:nvSpPr>
        <p:spPr>
          <a:xfrm>
            <a:off x="727696" y="3249219"/>
            <a:ext cx="2796553" cy="1000434"/>
          </a:xfrm>
          <a:prstGeom prst="rect">
            <a:avLst/>
          </a:prstGeom>
          <a:noFill/>
        </p:spPr>
        <p:txBody>
          <a:bodyPr wrap="square">
            <a:noAutofit/>
          </a:bodyPr>
          <a:lstStyle/>
          <a:p>
            <a:pPr>
              <a:lnSpc>
                <a:spcPct val="150000"/>
              </a:lnSpc>
            </a:pPr>
            <a:r>
              <a:rPr lang="zh-CN" altLang="en-US" sz="1400" dirty="0">
                <a:solidFill>
                  <a:schemeClr val="bg1">
                    <a:lumMod val="50000"/>
                  </a:schemeClr>
                </a:solidFill>
              </a:rPr>
              <a:t>让白鼠经过两条跑道跑向目的地，降低第一个目标箱出现奖赏的概率，推断相应的情绪状态。</a:t>
            </a:r>
          </a:p>
        </p:txBody>
      </p:sp>
      <p:sp>
        <p:nvSpPr>
          <p:cNvPr id="17" name="文本框 16">
            <a:extLst>
              <a:ext uri="{FF2B5EF4-FFF2-40B4-BE49-F238E27FC236}">
                <a16:creationId xmlns:a16="http://schemas.microsoft.com/office/drawing/2014/main" id="{1ABCC9FE-F33A-A8E5-2172-42D834AA3F15}"/>
              </a:ext>
            </a:extLst>
          </p:cNvPr>
          <p:cNvSpPr txBox="1"/>
          <p:nvPr/>
        </p:nvSpPr>
        <p:spPr>
          <a:xfrm>
            <a:off x="727696" y="2818703"/>
            <a:ext cx="1015379" cy="410272"/>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挫折</a:t>
            </a:r>
          </a:p>
        </p:txBody>
      </p:sp>
      <p:sp>
        <p:nvSpPr>
          <p:cNvPr id="18" name="文本框 17">
            <a:extLst>
              <a:ext uri="{FF2B5EF4-FFF2-40B4-BE49-F238E27FC236}">
                <a16:creationId xmlns:a16="http://schemas.microsoft.com/office/drawing/2014/main" id="{68A45F42-790F-D486-CCF9-929EBDFC7A16}"/>
              </a:ext>
            </a:extLst>
          </p:cNvPr>
          <p:cNvSpPr txBox="1"/>
          <p:nvPr/>
        </p:nvSpPr>
        <p:spPr>
          <a:xfrm>
            <a:off x="798331" y="4888009"/>
            <a:ext cx="2796553" cy="382322"/>
          </a:xfrm>
          <a:prstGeom prst="rect">
            <a:avLst/>
          </a:prstGeom>
          <a:noFill/>
        </p:spPr>
        <p:txBody>
          <a:bodyPr wrap="square">
            <a:noAutofit/>
          </a:bodyPr>
          <a:lstStyle/>
          <a:p>
            <a:pPr>
              <a:lnSpc>
                <a:spcPct val="150000"/>
              </a:lnSpc>
            </a:pPr>
            <a:r>
              <a:rPr lang="zh-CN" altLang="en-US" sz="1400" dirty="0">
                <a:solidFill>
                  <a:schemeClr val="bg1">
                    <a:lumMod val="50000"/>
                  </a:schemeClr>
                </a:solidFill>
              </a:rPr>
              <a:t>提高第一个目标箱的奖赏程度。</a:t>
            </a:r>
          </a:p>
        </p:txBody>
      </p:sp>
      <p:sp>
        <p:nvSpPr>
          <p:cNvPr id="20" name="文本框 19">
            <a:extLst>
              <a:ext uri="{FF2B5EF4-FFF2-40B4-BE49-F238E27FC236}">
                <a16:creationId xmlns:a16="http://schemas.microsoft.com/office/drawing/2014/main" id="{8B3592FB-2F6E-8499-1087-A893E2AEC3A2}"/>
              </a:ext>
            </a:extLst>
          </p:cNvPr>
          <p:cNvSpPr txBox="1"/>
          <p:nvPr/>
        </p:nvSpPr>
        <p:spPr>
          <a:xfrm>
            <a:off x="798331" y="4457493"/>
            <a:ext cx="1015379" cy="410272"/>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欢快</a:t>
            </a:r>
          </a:p>
        </p:txBody>
      </p:sp>
      <p:sp>
        <p:nvSpPr>
          <p:cNvPr id="21" name="L 形 20">
            <a:extLst>
              <a:ext uri="{FF2B5EF4-FFF2-40B4-BE49-F238E27FC236}">
                <a16:creationId xmlns:a16="http://schemas.microsoft.com/office/drawing/2014/main" id="{8681D4CA-8550-D214-5227-CD2618C24ACA}"/>
              </a:ext>
            </a:extLst>
          </p:cNvPr>
          <p:cNvSpPr/>
          <p:nvPr/>
        </p:nvSpPr>
        <p:spPr>
          <a:xfrm rot="18900000">
            <a:off x="3419039" y="4366039"/>
            <a:ext cx="108629" cy="108629"/>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L 形 21">
            <a:extLst>
              <a:ext uri="{FF2B5EF4-FFF2-40B4-BE49-F238E27FC236}">
                <a16:creationId xmlns:a16="http://schemas.microsoft.com/office/drawing/2014/main" id="{1479DA64-7526-267D-86B8-7DF32405681F}"/>
              </a:ext>
            </a:extLst>
          </p:cNvPr>
          <p:cNvSpPr/>
          <p:nvPr/>
        </p:nvSpPr>
        <p:spPr>
          <a:xfrm rot="8100000">
            <a:off x="3419039" y="4220631"/>
            <a:ext cx="108629" cy="108629"/>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626DA1ED-35F4-1312-B7DE-7FD881F7EDEF}"/>
              </a:ext>
            </a:extLst>
          </p:cNvPr>
          <p:cNvSpPr/>
          <p:nvPr/>
        </p:nvSpPr>
        <p:spPr>
          <a:xfrm>
            <a:off x="695323" y="790575"/>
            <a:ext cx="3348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文本框 24">
            <a:extLst>
              <a:ext uri="{FF2B5EF4-FFF2-40B4-BE49-F238E27FC236}">
                <a16:creationId xmlns:a16="http://schemas.microsoft.com/office/drawing/2014/main" id="{A5F87F49-86FA-D776-5673-54C496B2F0E5}"/>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情绪的研究</a:t>
            </a:r>
          </a:p>
        </p:txBody>
      </p:sp>
      <p:sp>
        <p:nvSpPr>
          <p:cNvPr id="26" name="文本框 25">
            <a:extLst>
              <a:ext uri="{FF2B5EF4-FFF2-40B4-BE49-F238E27FC236}">
                <a16:creationId xmlns:a16="http://schemas.microsoft.com/office/drawing/2014/main" id="{6FB41535-8BC0-F1D6-C614-CC111FDD8713}"/>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RESEARCH</a:t>
            </a:r>
          </a:p>
        </p:txBody>
      </p:sp>
    </p:spTree>
    <p:extLst>
      <p:ext uri="{BB962C8B-B14F-4D97-AF65-F5344CB8AC3E}">
        <p14:creationId xmlns:p14="http://schemas.microsoft.com/office/powerpoint/2010/main" val="2712511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形状 30">
            <a:extLst>
              <a:ext uri="{FF2B5EF4-FFF2-40B4-BE49-F238E27FC236}">
                <a16:creationId xmlns:a16="http://schemas.microsoft.com/office/drawing/2014/main" id="{745224A5-F6FB-661D-C789-031572BFB6B2}"/>
              </a:ext>
            </a:extLst>
          </p:cNvPr>
          <p:cNvSpPr/>
          <p:nvPr/>
        </p:nvSpPr>
        <p:spPr>
          <a:xfrm>
            <a:off x="5462121" y="1748932"/>
            <a:ext cx="6580094" cy="5109069"/>
          </a:xfrm>
          <a:custGeom>
            <a:avLst/>
            <a:gdLst>
              <a:gd name="connsiteX0" fmla="*/ 3290047 w 6580094"/>
              <a:gd name="connsiteY0" fmla="*/ 0 h 5109069"/>
              <a:gd name="connsiteX1" fmla="*/ 6580094 w 6580094"/>
              <a:gd name="connsiteY1" fmla="*/ 3290047 h 5109069"/>
              <a:gd name="connsiteX2" fmla="*/ 6183003 w 6580094"/>
              <a:gd name="connsiteY2" fmla="*/ 4858279 h 5109069"/>
              <a:gd name="connsiteX3" fmla="*/ 6030644 w 6580094"/>
              <a:gd name="connsiteY3" fmla="*/ 5109069 h 5109069"/>
              <a:gd name="connsiteX4" fmla="*/ 549450 w 6580094"/>
              <a:gd name="connsiteY4" fmla="*/ 5109069 h 5109069"/>
              <a:gd name="connsiteX5" fmla="*/ 397091 w 6580094"/>
              <a:gd name="connsiteY5" fmla="*/ 4858279 h 5109069"/>
              <a:gd name="connsiteX6" fmla="*/ 0 w 6580094"/>
              <a:gd name="connsiteY6" fmla="*/ 3290047 h 5109069"/>
              <a:gd name="connsiteX7" fmla="*/ 3290047 w 6580094"/>
              <a:gd name="connsiteY7" fmla="*/ 0 h 5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0094" h="5109069">
                <a:moveTo>
                  <a:pt x="3290047" y="0"/>
                </a:moveTo>
                <a:cubicBezTo>
                  <a:pt x="5107090" y="0"/>
                  <a:pt x="6580094" y="1473004"/>
                  <a:pt x="6580094" y="3290047"/>
                </a:cubicBezTo>
                <a:cubicBezTo>
                  <a:pt x="6580094" y="3857873"/>
                  <a:pt x="6436246" y="4392102"/>
                  <a:pt x="6183003" y="4858279"/>
                </a:cubicBezTo>
                <a:lnTo>
                  <a:pt x="6030644" y="5109069"/>
                </a:lnTo>
                <a:lnTo>
                  <a:pt x="549450" y="5109069"/>
                </a:lnTo>
                <a:lnTo>
                  <a:pt x="397091" y="4858279"/>
                </a:lnTo>
                <a:cubicBezTo>
                  <a:pt x="143848" y="4392102"/>
                  <a:pt x="0" y="3857873"/>
                  <a:pt x="0" y="3290047"/>
                </a:cubicBezTo>
                <a:cubicBezTo>
                  <a:pt x="0" y="1473004"/>
                  <a:pt x="1473004" y="0"/>
                  <a:pt x="329004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10" name="文本框 9">
            <a:extLst>
              <a:ext uri="{FF2B5EF4-FFF2-40B4-BE49-F238E27FC236}">
                <a16:creationId xmlns:a16="http://schemas.microsoft.com/office/drawing/2014/main" id="{C1313B16-D745-1F4E-51DC-F18BF34D8808}"/>
              </a:ext>
            </a:extLst>
          </p:cNvPr>
          <p:cNvSpPr txBox="1"/>
          <p:nvPr/>
        </p:nvSpPr>
        <p:spPr>
          <a:xfrm>
            <a:off x="1131668" y="2883051"/>
            <a:ext cx="1472758" cy="343455"/>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单词诱导法</a:t>
            </a:r>
          </a:p>
        </p:txBody>
      </p:sp>
      <p:cxnSp>
        <p:nvCxnSpPr>
          <p:cNvPr id="11" name="直接连接符 10">
            <a:extLst>
              <a:ext uri="{FF2B5EF4-FFF2-40B4-BE49-F238E27FC236}">
                <a16:creationId xmlns:a16="http://schemas.microsoft.com/office/drawing/2014/main" id="{F9E324F3-0475-FC26-EF24-118B21B962B5}"/>
              </a:ext>
            </a:extLst>
          </p:cNvPr>
          <p:cNvCxnSpPr>
            <a:cxnSpLocks/>
          </p:cNvCxnSpPr>
          <p:nvPr/>
        </p:nvCxnSpPr>
        <p:spPr>
          <a:xfrm>
            <a:off x="1131667" y="2839509"/>
            <a:ext cx="1472759"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CE0018F-210A-7333-9664-06EB6161839A}"/>
              </a:ext>
            </a:extLst>
          </p:cNvPr>
          <p:cNvSpPr txBox="1"/>
          <p:nvPr/>
        </p:nvSpPr>
        <p:spPr>
          <a:xfrm>
            <a:off x="1196572" y="3537229"/>
            <a:ext cx="3651133" cy="850108"/>
          </a:xfrm>
          <a:prstGeom prst="rect">
            <a:avLst/>
          </a:prstGeom>
          <a:noFill/>
        </p:spPr>
        <p:txBody>
          <a:bodyPr wrap="square">
            <a:noAutofit/>
          </a:bodyPr>
          <a:lstStyle/>
          <a:p>
            <a:pPr>
              <a:lnSpc>
                <a:spcPct val="150000"/>
              </a:lnSpc>
            </a:pPr>
            <a:r>
              <a:rPr lang="zh-CN" altLang="en-US" sz="1400" dirty="0">
                <a:solidFill>
                  <a:schemeClr val="bg1">
                    <a:lumMod val="50000"/>
                  </a:schemeClr>
                </a:solidFill>
              </a:rPr>
              <a:t>用带有情绪色彩的词来诱导积极或消极情绪的方法，以皮肤电反应为因变量。</a:t>
            </a:r>
          </a:p>
        </p:txBody>
      </p:sp>
      <p:sp>
        <p:nvSpPr>
          <p:cNvPr id="5" name="矩形: 圆角 4">
            <a:extLst>
              <a:ext uri="{FF2B5EF4-FFF2-40B4-BE49-F238E27FC236}">
                <a16:creationId xmlns:a16="http://schemas.microsoft.com/office/drawing/2014/main" id="{8F804B1D-84E1-B8CC-8503-EA700D5AA205}"/>
              </a:ext>
            </a:extLst>
          </p:cNvPr>
          <p:cNvSpPr/>
          <p:nvPr/>
        </p:nvSpPr>
        <p:spPr>
          <a:xfrm>
            <a:off x="1131667" y="5062792"/>
            <a:ext cx="3651133" cy="939756"/>
          </a:xfrm>
          <a:prstGeom prst="roundRect">
            <a:avLst>
              <a:gd name="adj" fmla="val 7207"/>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文本框 14">
            <a:extLst>
              <a:ext uri="{FF2B5EF4-FFF2-40B4-BE49-F238E27FC236}">
                <a16:creationId xmlns:a16="http://schemas.microsoft.com/office/drawing/2014/main" id="{1D6FB706-B8FB-7FE7-D126-E6C904746218}"/>
              </a:ext>
            </a:extLst>
          </p:cNvPr>
          <p:cNvSpPr txBox="1"/>
          <p:nvPr/>
        </p:nvSpPr>
        <p:spPr>
          <a:xfrm>
            <a:off x="1131667" y="5168628"/>
            <a:ext cx="3651133" cy="753119"/>
          </a:xfrm>
          <a:prstGeom prst="rect">
            <a:avLst/>
          </a:prstGeom>
          <a:noFill/>
        </p:spPr>
        <p:txBody>
          <a:bodyPr wrap="square">
            <a:noAutofit/>
          </a:bodyPr>
          <a:lstStyle/>
          <a:p>
            <a:pPr>
              <a:lnSpc>
                <a:spcPct val="150000"/>
              </a:lnSpc>
            </a:pPr>
            <a:r>
              <a:rPr lang="zh-CN" altLang="en-US" sz="1400" dirty="0">
                <a:solidFill>
                  <a:schemeClr val="bg1">
                    <a:lumMod val="50000"/>
                  </a:schemeClr>
                </a:solidFill>
              </a:rPr>
              <a:t>结果发现：自己的名字最易引起积极的情绪体验，而“笨蛋”最易引起消极的情绪体验。</a:t>
            </a:r>
          </a:p>
        </p:txBody>
      </p:sp>
      <p:graphicFrame>
        <p:nvGraphicFramePr>
          <p:cNvPr id="9" name="图表 8">
            <a:extLst>
              <a:ext uri="{FF2B5EF4-FFF2-40B4-BE49-F238E27FC236}">
                <a16:creationId xmlns:a16="http://schemas.microsoft.com/office/drawing/2014/main" id="{F20771FA-D440-FB33-2051-4C758F4015D7}"/>
              </a:ext>
            </a:extLst>
          </p:cNvPr>
          <p:cNvGraphicFramePr/>
          <p:nvPr>
            <p:extLst>
              <p:ext uri="{D42A27DB-BD31-4B8C-83A1-F6EECF244321}">
                <p14:modId xmlns:p14="http://schemas.microsoft.com/office/powerpoint/2010/main" val="3024491934"/>
              </p:ext>
            </p:extLst>
          </p:nvPr>
        </p:nvGraphicFramePr>
        <p:xfrm>
          <a:off x="6147960" y="2637854"/>
          <a:ext cx="5208416" cy="3157336"/>
        </p:xfrm>
        <a:graphic>
          <a:graphicData uri="http://schemas.openxmlformats.org/drawingml/2006/chart">
            <c:chart xmlns:c="http://schemas.openxmlformats.org/drawingml/2006/chart" xmlns:r="http://schemas.openxmlformats.org/officeDocument/2006/relationships" r:id="rId2"/>
          </a:graphicData>
        </a:graphic>
      </p:graphicFrame>
      <p:sp>
        <p:nvSpPr>
          <p:cNvPr id="22" name="文本框 21">
            <a:extLst>
              <a:ext uri="{FF2B5EF4-FFF2-40B4-BE49-F238E27FC236}">
                <a16:creationId xmlns:a16="http://schemas.microsoft.com/office/drawing/2014/main" id="{7353EF0B-7DCF-6E86-DCF9-EAD954B8E7EA}"/>
              </a:ext>
            </a:extLst>
          </p:cNvPr>
          <p:cNvSpPr txBox="1"/>
          <p:nvPr/>
        </p:nvSpPr>
        <p:spPr>
          <a:xfrm>
            <a:off x="7227820" y="5716488"/>
            <a:ext cx="3048696" cy="391624"/>
          </a:xfrm>
          <a:prstGeom prst="rect">
            <a:avLst/>
          </a:prstGeom>
          <a:noFill/>
        </p:spPr>
        <p:txBody>
          <a:bodyPr wrap="square">
            <a:noAutofit/>
          </a:bodyPr>
          <a:lstStyle/>
          <a:p>
            <a:pPr algn="ctr"/>
            <a:r>
              <a:rPr lang="zh-CN" altLang="en-US" sz="2000" dirty="0">
                <a:solidFill>
                  <a:schemeClr val="bg1">
                    <a:lumMod val="50000"/>
                  </a:schemeClr>
                </a:solidFill>
                <a:latin typeface="+mj-ea"/>
                <a:ea typeface="+mj-ea"/>
              </a:rPr>
              <a:t>情绪与皮肤电反应关系</a:t>
            </a:r>
          </a:p>
        </p:txBody>
      </p:sp>
      <p:cxnSp>
        <p:nvCxnSpPr>
          <p:cNvPr id="14" name="直接连接符 13">
            <a:extLst>
              <a:ext uri="{FF2B5EF4-FFF2-40B4-BE49-F238E27FC236}">
                <a16:creationId xmlns:a16="http://schemas.microsoft.com/office/drawing/2014/main" id="{A1ACDBF0-3D9C-2616-7BC4-9607DC911D24}"/>
              </a:ext>
            </a:extLst>
          </p:cNvPr>
          <p:cNvCxnSpPr>
            <a:cxnSpLocks/>
          </p:cNvCxnSpPr>
          <p:nvPr/>
        </p:nvCxnSpPr>
        <p:spPr>
          <a:xfrm>
            <a:off x="5183714" y="3465513"/>
            <a:ext cx="0" cy="2891745"/>
          </a:xfrm>
          <a:prstGeom prst="line">
            <a:avLst/>
          </a:prstGeom>
          <a:ln w="508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9DF871FB-C617-148C-1569-B06EC0622E02}"/>
              </a:ext>
            </a:extLst>
          </p:cNvPr>
          <p:cNvCxnSpPr/>
          <p:nvPr/>
        </p:nvCxnSpPr>
        <p:spPr>
          <a:xfrm>
            <a:off x="3818965" y="4387337"/>
            <a:ext cx="96383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1B6EF5B8-07E2-B46B-1994-8C8BF7D01C57}"/>
              </a:ext>
            </a:extLst>
          </p:cNvPr>
          <p:cNvSpPr txBox="1"/>
          <p:nvPr/>
        </p:nvSpPr>
        <p:spPr>
          <a:xfrm>
            <a:off x="1131667" y="1235025"/>
            <a:ext cx="5351399" cy="1569660"/>
          </a:xfrm>
          <a:prstGeom prst="rect">
            <a:avLst/>
          </a:prstGeom>
          <a:noFill/>
        </p:spPr>
        <p:txBody>
          <a:bodyPr wrap="square">
            <a:spAutoFit/>
          </a:bodyPr>
          <a:lstStyle/>
          <a:p>
            <a:r>
              <a:rPr lang="en-US" altLang="zh-CN" sz="4800" dirty="0">
                <a:solidFill>
                  <a:schemeClr val="bg1">
                    <a:lumMod val="95000"/>
                  </a:schemeClr>
                </a:solidFill>
                <a:latin typeface="+mj-ea"/>
                <a:ea typeface="+mj-ea"/>
              </a:rPr>
              <a:t>WORD INDUCTION</a:t>
            </a:r>
            <a:endParaRPr lang="zh-CN" altLang="en-US" sz="4800" dirty="0">
              <a:solidFill>
                <a:schemeClr val="bg1">
                  <a:lumMod val="95000"/>
                </a:schemeClr>
              </a:solidFill>
              <a:latin typeface="+mj-ea"/>
              <a:ea typeface="+mj-ea"/>
            </a:endParaRPr>
          </a:p>
        </p:txBody>
      </p:sp>
      <p:sp>
        <p:nvSpPr>
          <p:cNvPr id="23" name="矩形 22">
            <a:extLst>
              <a:ext uri="{FF2B5EF4-FFF2-40B4-BE49-F238E27FC236}">
                <a16:creationId xmlns:a16="http://schemas.microsoft.com/office/drawing/2014/main" id="{64C4B35E-5421-BDD4-8788-B419C564E61C}"/>
              </a:ext>
            </a:extLst>
          </p:cNvPr>
          <p:cNvSpPr/>
          <p:nvPr/>
        </p:nvSpPr>
        <p:spPr>
          <a:xfrm>
            <a:off x="695323" y="790575"/>
            <a:ext cx="3348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文本框 24">
            <a:extLst>
              <a:ext uri="{FF2B5EF4-FFF2-40B4-BE49-F238E27FC236}">
                <a16:creationId xmlns:a16="http://schemas.microsoft.com/office/drawing/2014/main" id="{BA57FD00-F67A-4502-B2AF-B961D33F0E6F}"/>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情绪的研究</a:t>
            </a:r>
          </a:p>
        </p:txBody>
      </p:sp>
      <p:sp>
        <p:nvSpPr>
          <p:cNvPr id="26" name="文本框 25">
            <a:extLst>
              <a:ext uri="{FF2B5EF4-FFF2-40B4-BE49-F238E27FC236}">
                <a16:creationId xmlns:a16="http://schemas.microsoft.com/office/drawing/2014/main" id="{A9B73C94-B013-5995-8483-6D64E779AD02}"/>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RESEARCH</a:t>
            </a:r>
          </a:p>
        </p:txBody>
      </p:sp>
    </p:spTree>
    <p:extLst>
      <p:ext uri="{BB962C8B-B14F-4D97-AF65-F5344CB8AC3E}">
        <p14:creationId xmlns:p14="http://schemas.microsoft.com/office/powerpoint/2010/main" val="4138845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pic>
        <p:nvPicPr>
          <p:cNvPr id="16" name="图片 15">
            <a:extLst>
              <a:ext uri="{FF2B5EF4-FFF2-40B4-BE49-F238E27FC236}">
                <a16:creationId xmlns:a16="http://schemas.microsoft.com/office/drawing/2014/main" id="{B8FA8A01-A21D-211E-CF40-EDE8D8F7F64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416050" y="1775013"/>
            <a:ext cx="1129926" cy="4246921"/>
          </a:xfrm>
          <a:custGeom>
            <a:avLst/>
            <a:gdLst>
              <a:gd name="connsiteX0" fmla="*/ 0 w 1129926"/>
              <a:gd name="connsiteY0" fmla="*/ 0 h 4246921"/>
              <a:gd name="connsiteX1" fmla="*/ 1129926 w 1129926"/>
              <a:gd name="connsiteY1" fmla="*/ 0 h 4246921"/>
              <a:gd name="connsiteX2" fmla="*/ 1129926 w 1129926"/>
              <a:gd name="connsiteY2" fmla="*/ 4246921 h 4246921"/>
              <a:gd name="connsiteX3" fmla="*/ 0 w 1129926"/>
              <a:gd name="connsiteY3" fmla="*/ 4246921 h 4246921"/>
            </a:gdLst>
            <a:ahLst/>
            <a:cxnLst>
              <a:cxn ang="0">
                <a:pos x="connsiteX0" y="connsiteY0"/>
              </a:cxn>
              <a:cxn ang="0">
                <a:pos x="connsiteX1" y="connsiteY1"/>
              </a:cxn>
              <a:cxn ang="0">
                <a:pos x="connsiteX2" y="connsiteY2"/>
              </a:cxn>
              <a:cxn ang="0">
                <a:pos x="connsiteX3" y="connsiteY3"/>
              </a:cxn>
            </a:cxnLst>
            <a:rect l="l" t="t" r="r" b="b"/>
            <a:pathLst>
              <a:path w="1129926" h="4246921">
                <a:moveTo>
                  <a:pt x="0" y="0"/>
                </a:moveTo>
                <a:lnTo>
                  <a:pt x="1129926" y="0"/>
                </a:lnTo>
                <a:lnTo>
                  <a:pt x="1129926" y="4246921"/>
                </a:lnTo>
                <a:lnTo>
                  <a:pt x="0" y="4246921"/>
                </a:lnTo>
                <a:close/>
              </a:path>
            </a:pathLst>
          </a:custGeom>
        </p:spPr>
      </p:pic>
      <p:sp>
        <p:nvSpPr>
          <p:cNvPr id="5" name="矩形: 圆角 4">
            <a:extLst>
              <a:ext uri="{FF2B5EF4-FFF2-40B4-BE49-F238E27FC236}">
                <a16:creationId xmlns:a16="http://schemas.microsoft.com/office/drawing/2014/main" id="{83766C2C-2C85-A105-6926-91AC81025181}"/>
              </a:ext>
            </a:extLst>
          </p:cNvPr>
          <p:cNvSpPr/>
          <p:nvPr/>
        </p:nvSpPr>
        <p:spPr>
          <a:xfrm>
            <a:off x="1900517" y="2246537"/>
            <a:ext cx="3675529" cy="3349353"/>
          </a:xfrm>
          <a:prstGeom prst="roundRect">
            <a:avLst>
              <a:gd name="adj" fmla="val 1678"/>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圆角 7">
            <a:extLst>
              <a:ext uri="{FF2B5EF4-FFF2-40B4-BE49-F238E27FC236}">
                <a16:creationId xmlns:a16="http://schemas.microsoft.com/office/drawing/2014/main" id="{30383021-617A-C03B-7611-AB7C3A89B21F}"/>
              </a:ext>
            </a:extLst>
          </p:cNvPr>
          <p:cNvSpPr/>
          <p:nvPr/>
        </p:nvSpPr>
        <p:spPr>
          <a:xfrm>
            <a:off x="2222661" y="2695792"/>
            <a:ext cx="1820662" cy="43196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74202D7A-65F7-2D51-C00A-EFD02929BD91}"/>
              </a:ext>
            </a:extLst>
          </p:cNvPr>
          <p:cNvSpPr txBox="1"/>
          <p:nvPr/>
        </p:nvSpPr>
        <p:spPr>
          <a:xfrm>
            <a:off x="2396613" y="2737086"/>
            <a:ext cx="1472758" cy="343455"/>
          </a:xfrm>
          <a:prstGeom prst="rect">
            <a:avLst/>
          </a:prstGeom>
          <a:noFill/>
        </p:spPr>
        <p:txBody>
          <a:bodyPr wrap="square">
            <a:noAutofit/>
          </a:bodyPr>
          <a:lstStyle/>
          <a:p>
            <a:r>
              <a:rPr lang="zh-CN" altLang="en-US" sz="2000" dirty="0">
                <a:solidFill>
                  <a:schemeClr val="accent3"/>
                </a:solidFill>
                <a:latin typeface="+mj-ea"/>
                <a:ea typeface="+mj-ea"/>
              </a:rPr>
              <a:t>图片诱导法</a:t>
            </a:r>
          </a:p>
        </p:txBody>
      </p:sp>
      <p:sp>
        <p:nvSpPr>
          <p:cNvPr id="13" name="文本框 12">
            <a:extLst>
              <a:ext uri="{FF2B5EF4-FFF2-40B4-BE49-F238E27FC236}">
                <a16:creationId xmlns:a16="http://schemas.microsoft.com/office/drawing/2014/main" id="{F9DA1815-DBAA-62F0-8D16-31581CFF9169}"/>
              </a:ext>
            </a:extLst>
          </p:cNvPr>
          <p:cNvSpPr txBox="1"/>
          <p:nvPr/>
        </p:nvSpPr>
        <p:spPr>
          <a:xfrm>
            <a:off x="2287565" y="3278253"/>
            <a:ext cx="2929894" cy="755865"/>
          </a:xfrm>
          <a:prstGeom prst="rect">
            <a:avLst/>
          </a:prstGeom>
          <a:noFill/>
        </p:spPr>
        <p:txBody>
          <a:bodyPr wrap="square">
            <a:noAutofit/>
          </a:bodyPr>
          <a:lstStyle/>
          <a:p>
            <a:pPr>
              <a:lnSpc>
                <a:spcPct val="150000"/>
              </a:lnSpc>
            </a:pPr>
            <a:r>
              <a:rPr lang="zh-CN" altLang="en-US" sz="1400" dirty="0">
                <a:solidFill>
                  <a:schemeClr val="bg1">
                    <a:lumMod val="50000"/>
                  </a:schemeClr>
                </a:solidFill>
              </a:rPr>
              <a:t>使用带有情绪色彩的图片来诱导积极或消极情绪的方法。</a:t>
            </a:r>
          </a:p>
        </p:txBody>
      </p:sp>
      <p:cxnSp>
        <p:nvCxnSpPr>
          <p:cNvPr id="10" name="直接连接符 9">
            <a:extLst>
              <a:ext uri="{FF2B5EF4-FFF2-40B4-BE49-F238E27FC236}">
                <a16:creationId xmlns:a16="http://schemas.microsoft.com/office/drawing/2014/main" id="{96CC62D7-E5FD-EC53-1933-B04AEF151CA8}"/>
              </a:ext>
            </a:extLst>
          </p:cNvPr>
          <p:cNvCxnSpPr/>
          <p:nvPr/>
        </p:nvCxnSpPr>
        <p:spPr>
          <a:xfrm>
            <a:off x="4343308" y="5289176"/>
            <a:ext cx="874151"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36D1A5E3-BF54-630C-D307-1DA77F35C07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flipH="1">
            <a:off x="9611099" y="1775013"/>
            <a:ext cx="1129926" cy="4246921"/>
          </a:xfrm>
          <a:custGeom>
            <a:avLst/>
            <a:gdLst>
              <a:gd name="connsiteX0" fmla="*/ 0 w 1129926"/>
              <a:gd name="connsiteY0" fmla="*/ 0 h 4246921"/>
              <a:gd name="connsiteX1" fmla="*/ 1129926 w 1129926"/>
              <a:gd name="connsiteY1" fmla="*/ 0 h 4246921"/>
              <a:gd name="connsiteX2" fmla="*/ 1129926 w 1129926"/>
              <a:gd name="connsiteY2" fmla="*/ 4246921 h 4246921"/>
              <a:gd name="connsiteX3" fmla="*/ 0 w 1129926"/>
              <a:gd name="connsiteY3" fmla="*/ 4246921 h 4246921"/>
            </a:gdLst>
            <a:ahLst/>
            <a:cxnLst>
              <a:cxn ang="0">
                <a:pos x="connsiteX0" y="connsiteY0"/>
              </a:cxn>
              <a:cxn ang="0">
                <a:pos x="connsiteX1" y="connsiteY1"/>
              </a:cxn>
              <a:cxn ang="0">
                <a:pos x="connsiteX2" y="connsiteY2"/>
              </a:cxn>
              <a:cxn ang="0">
                <a:pos x="connsiteX3" y="connsiteY3"/>
              </a:cxn>
            </a:cxnLst>
            <a:rect l="l" t="t" r="r" b="b"/>
            <a:pathLst>
              <a:path w="1129926" h="4246921">
                <a:moveTo>
                  <a:pt x="0" y="0"/>
                </a:moveTo>
                <a:lnTo>
                  <a:pt x="1129926" y="0"/>
                </a:lnTo>
                <a:lnTo>
                  <a:pt x="1129926" y="4246921"/>
                </a:lnTo>
                <a:lnTo>
                  <a:pt x="0" y="4246921"/>
                </a:lnTo>
                <a:close/>
              </a:path>
            </a:pathLst>
          </a:custGeom>
        </p:spPr>
      </p:pic>
      <p:sp>
        <p:nvSpPr>
          <p:cNvPr id="23" name="矩形: 圆角 22">
            <a:extLst>
              <a:ext uri="{FF2B5EF4-FFF2-40B4-BE49-F238E27FC236}">
                <a16:creationId xmlns:a16="http://schemas.microsoft.com/office/drawing/2014/main" id="{92072CB0-25A5-17B2-641F-6824B9850A2D}"/>
              </a:ext>
            </a:extLst>
          </p:cNvPr>
          <p:cNvSpPr/>
          <p:nvPr/>
        </p:nvSpPr>
        <p:spPr>
          <a:xfrm flipH="1">
            <a:off x="6581029" y="2246537"/>
            <a:ext cx="3675529" cy="3349353"/>
          </a:xfrm>
          <a:prstGeom prst="roundRect">
            <a:avLst>
              <a:gd name="adj" fmla="val 1678"/>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矩形: 圆角 23">
            <a:extLst>
              <a:ext uri="{FF2B5EF4-FFF2-40B4-BE49-F238E27FC236}">
                <a16:creationId xmlns:a16="http://schemas.microsoft.com/office/drawing/2014/main" id="{B8091E4C-7470-EFBD-12DD-E19C1672E625}"/>
              </a:ext>
            </a:extLst>
          </p:cNvPr>
          <p:cNvSpPr/>
          <p:nvPr/>
        </p:nvSpPr>
        <p:spPr>
          <a:xfrm flipH="1">
            <a:off x="8113752" y="2695792"/>
            <a:ext cx="1820662" cy="43196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E791EE27-A65C-DBDE-7F13-C8B70C74BF0A}"/>
              </a:ext>
            </a:extLst>
          </p:cNvPr>
          <p:cNvSpPr txBox="1"/>
          <p:nvPr/>
        </p:nvSpPr>
        <p:spPr>
          <a:xfrm flipH="1">
            <a:off x="8287704" y="2737086"/>
            <a:ext cx="1472758" cy="343455"/>
          </a:xfrm>
          <a:prstGeom prst="rect">
            <a:avLst/>
          </a:prstGeom>
          <a:noFill/>
        </p:spPr>
        <p:txBody>
          <a:bodyPr wrap="square">
            <a:noAutofit/>
          </a:bodyPr>
          <a:lstStyle/>
          <a:p>
            <a:r>
              <a:rPr lang="zh-CN" altLang="en-US" sz="2000" dirty="0">
                <a:solidFill>
                  <a:schemeClr val="accent2"/>
                </a:solidFill>
                <a:latin typeface="+mj-ea"/>
                <a:ea typeface="+mj-ea"/>
              </a:rPr>
              <a:t>其他诱导法</a:t>
            </a:r>
          </a:p>
        </p:txBody>
      </p:sp>
      <p:sp>
        <p:nvSpPr>
          <p:cNvPr id="31" name="文本框 30">
            <a:extLst>
              <a:ext uri="{FF2B5EF4-FFF2-40B4-BE49-F238E27FC236}">
                <a16:creationId xmlns:a16="http://schemas.microsoft.com/office/drawing/2014/main" id="{9BC1230F-6541-9368-371F-A5BF43447047}"/>
              </a:ext>
            </a:extLst>
          </p:cNvPr>
          <p:cNvSpPr txBox="1"/>
          <p:nvPr/>
        </p:nvSpPr>
        <p:spPr>
          <a:xfrm flipH="1">
            <a:off x="6939616" y="3278253"/>
            <a:ext cx="2929894" cy="755865"/>
          </a:xfrm>
          <a:prstGeom prst="rect">
            <a:avLst/>
          </a:prstGeom>
          <a:noFill/>
        </p:spPr>
        <p:txBody>
          <a:bodyPr wrap="square">
            <a:noAutofit/>
          </a:bodyPr>
          <a:lstStyle/>
          <a:p>
            <a:pPr algn="r">
              <a:lnSpc>
                <a:spcPct val="150000"/>
              </a:lnSpc>
            </a:pPr>
            <a:r>
              <a:rPr lang="zh-CN" altLang="en-US" sz="1400" dirty="0">
                <a:solidFill>
                  <a:schemeClr val="bg1">
                    <a:lumMod val="50000"/>
                  </a:schemeClr>
                </a:solidFill>
              </a:rPr>
              <a:t>用不同内容的影片，加强评价等都可以成为诱导情绪的刺激。</a:t>
            </a:r>
          </a:p>
        </p:txBody>
      </p:sp>
      <p:cxnSp>
        <p:nvCxnSpPr>
          <p:cNvPr id="32" name="直接连接符 31">
            <a:extLst>
              <a:ext uri="{FF2B5EF4-FFF2-40B4-BE49-F238E27FC236}">
                <a16:creationId xmlns:a16="http://schemas.microsoft.com/office/drawing/2014/main" id="{D63D304D-9BAB-8350-E4B5-017938CEB46F}"/>
              </a:ext>
            </a:extLst>
          </p:cNvPr>
          <p:cNvCxnSpPr/>
          <p:nvPr/>
        </p:nvCxnSpPr>
        <p:spPr>
          <a:xfrm flipH="1">
            <a:off x="6939616" y="5289176"/>
            <a:ext cx="87415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A5EDAEAB-D93D-2457-3E3F-B13302FA9D5A}"/>
              </a:ext>
            </a:extLst>
          </p:cNvPr>
          <p:cNvSpPr txBox="1"/>
          <p:nvPr/>
        </p:nvSpPr>
        <p:spPr>
          <a:xfrm>
            <a:off x="2203652" y="4532378"/>
            <a:ext cx="3407320" cy="769441"/>
          </a:xfrm>
          <a:prstGeom prst="rect">
            <a:avLst/>
          </a:prstGeom>
          <a:noFill/>
        </p:spPr>
        <p:txBody>
          <a:bodyPr wrap="square">
            <a:spAutoFit/>
          </a:bodyPr>
          <a:lstStyle/>
          <a:p>
            <a:r>
              <a:rPr lang="en-US" altLang="zh-CN" sz="4400" dirty="0">
                <a:solidFill>
                  <a:schemeClr val="bg1">
                    <a:lumMod val="95000"/>
                  </a:schemeClr>
                </a:solidFill>
                <a:latin typeface="+mj-ea"/>
                <a:ea typeface="+mj-ea"/>
              </a:rPr>
              <a:t>GUIDANCE</a:t>
            </a:r>
            <a:endParaRPr lang="zh-CN" altLang="en-US" sz="4400" dirty="0">
              <a:solidFill>
                <a:schemeClr val="bg1">
                  <a:lumMod val="95000"/>
                </a:schemeClr>
              </a:solidFill>
              <a:latin typeface="+mj-ea"/>
              <a:ea typeface="+mj-ea"/>
            </a:endParaRPr>
          </a:p>
        </p:txBody>
      </p:sp>
      <p:sp>
        <p:nvSpPr>
          <p:cNvPr id="34" name="文本框 33">
            <a:extLst>
              <a:ext uri="{FF2B5EF4-FFF2-40B4-BE49-F238E27FC236}">
                <a16:creationId xmlns:a16="http://schemas.microsoft.com/office/drawing/2014/main" id="{00D65FCD-BB6F-240E-1BB1-95DA9EA143A8}"/>
              </a:ext>
            </a:extLst>
          </p:cNvPr>
          <p:cNvSpPr txBox="1"/>
          <p:nvPr/>
        </p:nvSpPr>
        <p:spPr>
          <a:xfrm>
            <a:off x="6884163" y="4532378"/>
            <a:ext cx="3407320" cy="769441"/>
          </a:xfrm>
          <a:prstGeom prst="rect">
            <a:avLst/>
          </a:prstGeom>
          <a:noFill/>
        </p:spPr>
        <p:txBody>
          <a:bodyPr wrap="square">
            <a:spAutoFit/>
          </a:bodyPr>
          <a:lstStyle/>
          <a:p>
            <a:r>
              <a:rPr lang="en-US" altLang="zh-CN" sz="4400" dirty="0">
                <a:solidFill>
                  <a:schemeClr val="bg1"/>
                </a:solidFill>
                <a:latin typeface="+mj-ea"/>
                <a:ea typeface="+mj-ea"/>
              </a:rPr>
              <a:t>GUIDANCE</a:t>
            </a:r>
            <a:endParaRPr lang="zh-CN" altLang="en-US" sz="4400" dirty="0">
              <a:solidFill>
                <a:schemeClr val="bg1"/>
              </a:solidFill>
              <a:latin typeface="+mj-ea"/>
              <a:ea typeface="+mj-ea"/>
            </a:endParaRPr>
          </a:p>
        </p:txBody>
      </p:sp>
      <p:sp>
        <p:nvSpPr>
          <p:cNvPr id="26" name="矩形 25">
            <a:extLst>
              <a:ext uri="{FF2B5EF4-FFF2-40B4-BE49-F238E27FC236}">
                <a16:creationId xmlns:a16="http://schemas.microsoft.com/office/drawing/2014/main" id="{AFB65EDD-A2EA-FE31-4984-E8F895257F5C}"/>
              </a:ext>
            </a:extLst>
          </p:cNvPr>
          <p:cNvSpPr/>
          <p:nvPr/>
        </p:nvSpPr>
        <p:spPr>
          <a:xfrm>
            <a:off x="695323" y="790575"/>
            <a:ext cx="3348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文本框 34">
            <a:extLst>
              <a:ext uri="{FF2B5EF4-FFF2-40B4-BE49-F238E27FC236}">
                <a16:creationId xmlns:a16="http://schemas.microsoft.com/office/drawing/2014/main" id="{1EC7831D-FE9C-F4D4-011C-990928316B12}"/>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情绪的研究</a:t>
            </a:r>
          </a:p>
        </p:txBody>
      </p:sp>
      <p:sp>
        <p:nvSpPr>
          <p:cNvPr id="37" name="文本框 36">
            <a:extLst>
              <a:ext uri="{FF2B5EF4-FFF2-40B4-BE49-F238E27FC236}">
                <a16:creationId xmlns:a16="http://schemas.microsoft.com/office/drawing/2014/main" id="{7E7B896B-7A23-5E89-B4F7-1AF07B9EE6E7}"/>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RESEARCH</a:t>
            </a:r>
          </a:p>
        </p:txBody>
      </p:sp>
    </p:spTree>
    <p:extLst>
      <p:ext uri="{BB962C8B-B14F-4D97-AF65-F5344CB8AC3E}">
        <p14:creationId xmlns:p14="http://schemas.microsoft.com/office/powerpoint/2010/main" val="4172834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11" name="文本框 10">
            <a:extLst>
              <a:ext uri="{FF2B5EF4-FFF2-40B4-BE49-F238E27FC236}">
                <a16:creationId xmlns:a16="http://schemas.microsoft.com/office/drawing/2014/main" id="{2218A497-1E8B-B0BF-F004-0BFA8C732D9A}"/>
              </a:ext>
            </a:extLst>
          </p:cNvPr>
          <p:cNvSpPr txBox="1"/>
          <p:nvPr/>
        </p:nvSpPr>
        <p:spPr>
          <a:xfrm>
            <a:off x="6096001" y="2348220"/>
            <a:ext cx="5095878" cy="755865"/>
          </a:xfrm>
          <a:prstGeom prst="rect">
            <a:avLst/>
          </a:prstGeom>
          <a:noFill/>
        </p:spPr>
        <p:txBody>
          <a:bodyPr wrap="square">
            <a:noAutofit/>
          </a:bodyPr>
          <a:lstStyle/>
          <a:p>
            <a:pPr>
              <a:lnSpc>
                <a:spcPct val="150000"/>
              </a:lnSpc>
            </a:pPr>
            <a:r>
              <a:rPr lang="zh-CN" altLang="en-US" sz="1400" dirty="0">
                <a:solidFill>
                  <a:schemeClr val="bg1">
                    <a:lumMod val="50000"/>
                  </a:schemeClr>
                </a:solidFill>
              </a:rPr>
              <a:t>一种动态的情绪研究方法。以日记的形式研究情绪，又称为时间抽样日记。</a:t>
            </a:r>
          </a:p>
        </p:txBody>
      </p:sp>
      <p:sp>
        <p:nvSpPr>
          <p:cNvPr id="12" name="文本框 11">
            <a:extLst>
              <a:ext uri="{FF2B5EF4-FFF2-40B4-BE49-F238E27FC236}">
                <a16:creationId xmlns:a16="http://schemas.microsoft.com/office/drawing/2014/main" id="{F2D32FCC-D06F-9D77-B9EB-185C7800ADE3}"/>
              </a:ext>
            </a:extLst>
          </p:cNvPr>
          <p:cNvSpPr txBox="1"/>
          <p:nvPr/>
        </p:nvSpPr>
        <p:spPr>
          <a:xfrm>
            <a:off x="6042215" y="1980842"/>
            <a:ext cx="1880849" cy="343455"/>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时间抽样技术</a:t>
            </a:r>
          </a:p>
        </p:txBody>
      </p:sp>
      <p:sp>
        <p:nvSpPr>
          <p:cNvPr id="5" name="矩形: 圆角 4">
            <a:extLst>
              <a:ext uri="{FF2B5EF4-FFF2-40B4-BE49-F238E27FC236}">
                <a16:creationId xmlns:a16="http://schemas.microsoft.com/office/drawing/2014/main" id="{57829A88-282C-1B44-9D3E-B4DB3633E052}"/>
              </a:ext>
            </a:extLst>
          </p:cNvPr>
          <p:cNvSpPr/>
          <p:nvPr/>
        </p:nvSpPr>
        <p:spPr>
          <a:xfrm>
            <a:off x="6134103" y="3465513"/>
            <a:ext cx="2386966" cy="41301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65AFC073-D745-32A9-C441-E86E70D952AD}"/>
              </a:ext>
            </a:extLst>
          </p:cNvPr>
          <p:cNvSpPr/>
          <p:nvPr/>
        </p:nvSpPr>
        <p:spPr>
          <a:xfrm>
            <a:off x="8804912" y="3465513"/>
            <a:ext cx="2386966" cy="413013"/>
          </a:xfrm>
          <a:prstGeom prst="roundRect">
            <a:avLst>
              <a:gd name="adj" fmla="val 50000"/>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7" name="直接连接符 6">
            <a:extLst>
              <a:ext uri="{FF2B5EF4-FFF2-40B4-BE49-F238E27FC236}">
                <a16:creationId xmlns:a16="http://schemas.microsoft.com/office/drawing/2014/main" id="{2A84645F-B6A9-4D4C-595C-FDD3C0A384F9}"/>
              </a:ext>
            </a:extLst>
          </p:cNvPr>
          <p:cNvCxnSpPr/>
          <p:nvPr/>
        </p:nvCxnSpPr>
        <p:spPr>
          <a:xfrm>
            <a:off x="6096003" y="1870441"/>
            <a:ext cx="1509483"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5BDAE2D-11DB-A068-6DF2-EFDD30942F0F}"/>
              </a:ext>
            </a:extLst>
          </p:cNvPr>
          <p:cNvSpPr txBox="1"/>
          <p:nvPr/>
        </p:nvSpPr>
        <p:spPr>
          <a:xfrm>
            <a:off x="6387162" y="3500292"/>
            <a:ext cx="1880849" cy="343455"/>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日记与问卷 </a:t>
            </a:r>
          </a:p>
        </p:txBody>
      </p:sp>
      <p:sp>
        <p:nvSpPr>
          <p:cNvPr id="21" name="文本框 20">
            <a:extLst>
              <a:ext uri="{FF2B5EF4-FFF2-40B4-BE49-F238E27FC236}">
                <a16:creationId xmlns:a16="http://schemas.microsoft.com/office/drawing/2014/main" id="{8D0927D2-8B96-3AD9-30C8-B66F3BE21F87}"/>
              </a:ext>
            </a:extLst>
          </p:cNvPr>
          <p:cNvSpPr txBox="1"/>
          <p:nvPr/>
        </p:nvSpPr>
        <p:spPr>
          <a:xfrm>
            <a:off x="9057970" y="3500292"/>
            <a:ext cx="1880849" cy="343455"/>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时间抽样</a:t>
            </a:r>
          </a:p>
        </p:txBody>
      </p:sp>
      <p:sp>
        <p:nvSpPr>
          <p:cNvPr id="8" name="矩形: 圆角 7">
            <a:extLst>
              <a:ext uri="{FF2B5EF4-FFF2-40B4-BE49-F238E27FC236}">
                <a16:creationId xmlns:a16="http://schemas.microsoft.com/office/drawing/2014/main" id="{3C7D2055-63BE-F3BF-99C8-D2966BA3FD18}"/>
              </a:ext>
            </a:extLst>
          </p:cNvPr>
          <p:cNvSpPr/>
          <p:nvPr/>
        </p:nvSpPr>
        <p:spPr>
          <a:xfrm>
            <a:off x="1111253" y="4098324"/>
            <a:ext cx="10080625" cy="1617700"/>
          </a:xfrm>
          <a:prstGeom prst="roundRect">
            <a:avLst>
              <a:gd name="adj" fmla="val 4475"/>
            </a:avLst>
          </a:prstGeom>
          <a:noFill/>
          <a:ln w="508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a:extLst>
              <a:ext uri="{FF2B5EF4-FFF2-40B4-BE49-F238E27FC236}">
                <a16:creationId xmlns:a16="http://schemas.microsoft.com/office/drawing/2014/main" id="{25412D45-EB20-4A62-1DEA-3726581AA35D}"/>
              </a:ext>
            </a:extLst>
          </p:cNvPr>
          <p:cNvCxnSpPr>
            <a:cxnSpLocks/>
          </p:cNvCxnSpPr>
          <p:nvPr/>
        </p:nvCxnSpPr>
        <p:spPr>
          <a:xfrm>
            <a:off x="6096000" y="4286363"/>
            <a:ext cx="0" cy="1114042"/>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33" name="图片 32">
            <a:extLst>
              <a:ext uri="{FF2B5EF4-FFF2-40B4-BE49-F238E27FC236}">
                <a16:creationId xmlns:a16="http://schemas.microsoft.com/office/drawing/2014/main" id="{7167E113-694A-39EB-EF18-10DD7EA67D4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154795" y="1870441"/>
            <a:ext cx="4631285" cy="2008085"/>
          </a:xfrm>
          <a:custGeom>
            <a:avLst/>
            <a:gdLst>
              <a:gd name="connsiteX0" fmla="*/ 119541 w 4631285"/>
              <a:gd name="connsiteY0" fmla="*/ 0 h 2008085"/>
              <a:gd name="connsiteX1" fmla="*/ 4511744 w 4631285"/>
              <a:gd name="connsiteY1" fmla="*/ 0 h 2008085"/>
              <a:gd name="connsiteX2" fmla="*/ 4631285 w 4631285"/>
              <a:gd name="connsiteY2" fmla="*/ 119541 h 2008085"/>
              <a:gd name="connsiteX3" fmla="*/ 4631285 w 4631285"/>
              <a:gd name="connsiteY3" fmla="*/ 1888544 h 2008085"/>
              <a:gd name="connsiteX4" fmla="*/ 4511744 w 4631285"/>
              <a:gd name="connsiteY4" fmla="*/ 2008085 h 2008085"/>
              <a:gd name="connsiteX5" fmla="*/ 119541 w 4631285"/>
              <a:gd name="connsiteY5" fmla="*/ 2008085 h 2008085"/>
              <a:gd name="connsiteX6" fmla="*/ 0 w 4631285"/>
              <a:gd name="connsiteY6" fmla="*/ 1888544 h 2008085"/>
              <a:gd name="connsiteX7" fmla="*/ 0 w 4631285"/>
              <a:gd name="connsiteY7" fmla="*/ 119541 h 2008085"/>
              <a:gd name="connsiteX8" fmla="*/ 119541 w 4631285"/>
              <a:gd name="connsiteY8" fmla="*/ 0 h 200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1285" h="2008085">
                <a:moveTo>
                  <a:pt x="119541" y="0"/>
                </a:moveTo>
                <a:lnTo>
                  <a:pt x="4511744" y="0"/>
                </a:lnTo>
                <a:cubicBezTo>
                  <a:pt x="4577765" y="0"/>
                  <a:pt x="4631285" y="53520"/>
                  <a:pt x="4631285" y="119541"/>
                </a:cubicBezTo>
                <a:lnTo>
                  <a:pt x="4631285" y="1888544"/>
                </a:lnTo>
                <a:cubicBezTo>
                  <a:pt x="4631285" y="1954565"/>
                  <a:pt x="4577765" y="2008085"/>
                  <a:pt x="4511744" y="2008085"/>
                </a:cubicBezTo>
                <a:lnTo>
                  <a:pt x="119541" y="2008085"/>
                </a:lnTo>
                <a:cubicBezTo>
                  <a:pt x="53520" y="2008085"/>
                  <a:pt x="0" y="1954565"/>
                  <a:pt x="0" y="1888544"/>
                </a:cubicBezTo>
                <a:lnTo>
                  <a:pt x="0" y="119541"/>
                </a:lnTo>
                <a:cubicBezTo>
                  <a:pt x="0" y="53520"/>
                  <a:pt x="53520" y="0"/>
                  <a:pt x="119541" y="0"/>
                </a:cubicBezTo>
                <a:close/>
              </a:path>
            </a:pathLst>
          </a:custGeom>
        </p:spPr>
      </p:pic>
      <p:sp>
        <p:nvSpPr>
          <p:cNvPr id="24" name="文本框 23">
            <a:extLst>
              <a:ext uri="{FF2B5EF4-FFF2-40B4-BE49-F238E27FC236}">
                <a16:creationId xmlns:a16="http://schemas.microsoft.com/office/drawing/2014/main" id="{519B2D48-D85E-F910-1FFF-8A8F681679BF}"/>
              </a:ext>
            </a:extLst>
          </p:cNvPr>
          <p:cNvSpPr txBox="1"/>
          <p:nvPr/>
        </p:nvSpPr>
        <p:spPr>
          <a:xfrm>
            <a:off x="6272908" y="4286363"/>
            <a:ext cx="1067710" cy="339458"/>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缺点</a:t>
            </a:r>
          </a:p>
        </p:txBody>
      </p:sp>
      <p:sp>
        <p:nvSpPr>
          <p:cNvPr id="25" name="文本框 24">
            <a:extLst>
              <a:ext uri="{FF2B5EF4-FFF2-40B4-BE49-F238E27FC236}">
                <a16:creationId xmlns:a16="http://schemas.microsoft.com/office/drawing/2014/main" id="{1717C922-D034-4E95-A092-BCE140094C1D}"/>
              </a:ext>
            </a:extLst>
          </p:cNvPr>
          <p:cNvSpPr txBox="1"/>
          <p:nvPr/>
        </p:nvSpPr>
        <p:spPr>
          <a:xfrm>
            <a:off x="6314281" y="4728681"/>
            <a:ext cx="3964124" cy="671724"/>
          </a:xfrm>
          <a:prstGeom prst="rect">
            <a:avLst/>
          </a:prstGeom>
          <a:noFill/>
        </p:spPr>
        <p:txBody>
          <a:bodyPr wrap="square">
            <a:noAutofit/>
          </a:bodyPr>
          <a:lstStyle/>
          <a:p>
            <a:pPr>
              <a:lnSpc>
                <a:spcPct val="150000"/>
              </a:lnSpc>
            </a:pPr>
            <a:r>
              <a:rPr lang="zh-CN" altLang="en-US" sz="1400" dirty="0">
                <a:solidFill>
                  <a:schemeClr val="bg1">
                    <a:lumMod val="50000"/>
                  </a:schemeClr>
                </a:solidFill>
              </a:rPr>
              <a:t>对于时间、财力、精力的高要求。</a:t>
            </a:r>
          </a:p>
          <a:p>
            <a:pPr>
              <a:lnSpc>
                <a:spcPct val="150000"/>
              </a:lnSpc>
            </a:pPr>
            <a:r>
              <a:rPr lang="zh-CN" altLang="en-US" sz="1400" dirty="0">
                <a:solidFill>
                  <a:schemeClr val="bg1">
                    <a:lumMod val="50000"/>
                  </a:schemeClr>
                </a:solidFill>
              </a:rPr>
              <a:t>自我报告的局限。</a:t>
            </a:r>
          </a:p>
        </p:txBody>
      </p:sp>
      <p:cxnSp>
        <p:nvCxnSpPr>
          <p:cNvPr id="6" name="直接连接符 5">
            <a:extLst>
              <a:ext uri="{FF2B5EF4-FFF2-40B4-BE49-F238E27FC236}">
                <a16:creationId xmlns:a16="http://schemas.microsoft.com/office/drawing/2014/main" id="{F185DB4F-5F2A-4173-00A2-A89F8C575921}"/>
              </a:ext>
            </a:extLst>
          </p:cNvPr>
          <p:cNvCxnSpPr>
            <a:cxnSpLocks/>
          </p:cNvCxnSpPr>
          <p:nvPr/>
        </p:nvCxnSpPr>
        <p:spPr>
          <a:xfrm>
            <a:off x="6376194" y="4690097"/>
            <a:ext cx="538827"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0C82940F-900E-D9BD-EA09-223D5ABDB015}"/>
              </a:ext>
            </a:extLst>
          </p:cNvPr>
          <p:cNvSpPr txBox="1"/>
          <p:nvPr/>
        </p:nvSpPr>
        <p:spPr>
          <a:xfrm>
            <a:off x="4714760" y="4286363"/>
            <a:ext cx="1067710" cy="339458"/>
          </a:xfrm>
          <a:prstGeom prst="rect">
            <a:avLst/>
          </a:prstGeom>
          <a:noFill/>
        </p:spPr>
        <p:txBody>
          <a:bodyPr wrap="square">
            <a:noAutofit/>
          </a:bodyPr>
          <a:lstStyle/>
          <a:p>
            <a:pPr algn="r"/>
            <a:r>
              <a:rPr lang="zh-CN" altLang="en-US" sz="2000" dirty="0">
                <a:solidFill>
                  <a:schemeClr val="tx1">
                    <a:lumMod val="95000"/>
                    <a:lumOff val="5000"/>
                  </a:schemeClr>
                </a:solidFill>
                <a:latin typeface="+mj-ea"/>
                <a:ea typeface="+mj-ea"/>
              </a:rPr>
              <a:t>优点</a:t>
            </a:r>
          </a:p>
        </p:txBody>
      </p:sp>
      <p:sp>
        <p:nvSpPr>
          <p:cNvPr id="23" name="文本框 22">
            <a:extLst>
              <a:ext uri="{FF2B5EF4-FFF2-40B4-BE49-F238E27FC236}">
                <a16:creationId xmlns:a16="http://schemas.microsoft.com/office/drawing/2014/main" id="{9B0CEFF1-B234-E08A-4546-BB57F8F22A70}"/>
              </a:ext>
            </a:extLst>
          </p:cNvPr>
          <p:cNvSpPr txBox="1"/>
          <p:nvPr/>
        </p:nvSpPr>
        <p:spPr>
          <a:xfrm>
            <a:off x="1913596" y="4728680"/>
            <a:ext cx="3964124" cy="671725"/>
          </a:xfrm>
          <a:prstGeom prst="rect">
            <a:avLst/>
          </a:prstGeom>
          <a:noFill/>
        </p:spPr>
        <p:txBody>
          <a:bodyPr wrap="square">
            <a:noAutofit/>
          </a:bodyPr>
          <a:lstStyle/>
          <a:p>
            <a:pPr algn="r">
              <a:lnSpc>
                <a:spcPct val="150000"/>
              </a:lnSpc>
            </a:pPr>
            <a:r>
              <a:rPr lang="zh-CN" altLang="en-US" sz="1400" dirty="0">
                <a:solidFill>
                  <a:schemeClr val="bg1">
                    <a:lumMod val="50000"/>
                  </a:schemeClr>
                </a:solidFill>
              </a:rPr>
              <a:t>适用于现场研究。</a:t>
            </a:r>
          </a:p>
          <a:p>
            <a:pPr algn="r">
              <a:lnSpc>
                <a:spcPct val="150000"/>
              </a:lnSpc>
            </a:pPr>
            <a:r>
              <a:rPr lang="zh-CN" altLang="en-US" sz="1400" dirty="0">
                <a:solidFill>
                  <a:schemeClr val="bg1">
                    <a:lumMod val="50000"/>
                  </a:schemeClr>
                </a:solidFill>
              </a:rPr>
              <a:t>能长期追踪被试的情绪体验。</a:t>
            </a:r>
          </a:p>
        </p:txBody>
      </p:sp>
      <p:cxnSp>
        <p:nvCxnSpPr>
          <p:cNvPr id="31" name="直接连接符 30">
            <a:extLst>
              <a:ext uri="{FF2B5EF4-FFF2-40B4-BE49-F238E27FC236}">
                <a16:creationId xmlns:a16="http://schemas.microsoft.com/office/drawing/2014/main" id="{66EBABDB-981D-0C2A-2E3A-D4A93507414D}"/>
              </a:ext>
            </a:extLst>
          </p:cNvPr>
          <p:cNvCxnSpPr>
            <a:cxnSpLocks/>
          </p:cNvCxnSpPr>
          <p:nvPr/>
        </p:nvCxnSpPr>
        <p:spPr>
          <a:xfrm>
            <a:off x="5104606" y="4690097"/>
            <a:ext cx="538827"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C5D30A25-ABB9-9571-CB5D-FF6711C3404F}"/>
              </a:ext>
            </a:extLst>
          </p:cNvPr>
          <p:cNvSpPr/>
          <p:nvPr/>
        </p:nvSpPr>
        <p:spPr>
          <a:xfrm>
            <a:off x="695323" y="790575"/>
            <a:ext cx="3348000"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文本框 34">
            <a:extLst>
              <a:ext uri="{FF2B5EF4-FFF2-40B4-BE49-F238E27FC236}">
                <a16:creationId xmlns:a16="http://schemas.microsoft.com/office/drawing/2014/main" id="{A55A3EA0-AB24-F5C0-98C1-A8AFFBA9469C}"/>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情绪的研究</a:t>
            </a:r>
          </a:p>
        </p:txBody>
      </p:sp>
      <p:sp>
        <p:nvSpPr>
          <p:cNvPr id="36" name="文本框 35">
            <a:extLst>
              <a:ext uri="{FF2B5EF4-FFF2-40B4-BE49-F238E27FC236}">
                <a16:creationId xmlns:a16="http://schemas.microsoft.com/office/drawing/2014/main" id="{DD19C8B7-43EE-4029-B081-11952B4C86DB}"/>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RESEARCH</a:t>
            </a:r>
          </a:p>
        </p:txBody>
      </p:sp>
    </p:spTree>
    <p:extLst>
      <p:ext uri="{BB962C8B-B14F-4D97-AF65-F5344CB8AC3E}">
        <p14:creationId xmlns:p14="http://schemas.microsoft.com/office/powerpoint/2010/main" val="1014827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F648D45-7232-3B2A-3F32-5AC595E93C15}"/>
              </a:ext>
            </a:extLst>
          </p:cNvPr>
          <p:cNvSpPr txBox="1"/>
          <p:nvPr/>
        </p:nvSpPr>
        <p:spPr>
          <a:xfrm>
            <a:off x="600075" y="800100"/>
            <a:ext cx="1685077" cy="1569660"/>
          </a:xfrm>
          <a:prstGeom prst="rect">
            <a:avLst/>
          </a:prstGeom>
          <a:noFill/>
        </p:spPr>
        <p:txBody>
          <a:bodyPr wrap="none" rtlCol="0">
            <a:noAutofit/>
          </a:bodyPr>
          <a:lstStyle/>
          <a:p>
            <a:r>
              <a:rPr lang="en-US" altLang="zh-CN" sz="9600" dirty="0">
                <a:solidFill>
                  <a:schemeClr val="bg1"/>
                </a:solidFill>
                <a:latin typeface="+mj-ea"/>
                <a:ea typeface="+mj-ea"/>
              </a:rPr>
              <a:t>01</a:t>
            </a:r>
            <a:endParaRPr lang="zh-CN" altLang="en-US" sz="9600" dirty="0">
              <a:solidFill>
                <a:schemeClr val="bg1"/>
              </a:solidFill>
              <a:latin typeface="+mj-ea"/>
              <a:ea typeface="+mj-ea"/>
            </a:endParaRPr>
          </a:p>
        </p:txBody>
      </p:sp>
      <p:sp>
        <p:nvSpPr>
          <p:cNvPr id="8" name="文本框 7">
            <a:extLst>
              <a:ext uri="{FF2B5EF4-FFF2-40B4-BE49-F238E27FC236}">
                <a16:creationId xmlns:a16="http://schemas.microsoft.com/office/drawing/2014/main" id="{A88BB5A3-0A99-5017-C8B8-B5DE2BEA6EE2}"/>
              </a:ext>
            </a:extLst>
          </p:cNvPr>
          <p:cNvSpPr txBox="1"/>
          <p:nvPr/>
        </p:nvSpPr>
        <p:spPr>
          <a:xfrm>
            <a:off x="587460" y="2331660"/>
            <a:ext cx="3584489" cy="1323439"/>
          </a:xfrm>
          <a:prstGeom prst="rect">
            <a:avLst/>
          </a:prstGeom>
          <a:noFill/>
        </p:spPr>
        <p:txBody>
          <a:bodyPr wrap="square">
            <a:noAutofit/>
          </a:bodyPr>
          <a:lstStyle/>
          <a:p>
            <a:r>
              <a:rPr lang="en-US" altLang="zh-CN" sz="4000" dirty="0">
                <a:solidFill>
                  <a:schemeClr val="bg1"/>
                </a:solidFill>
                <a:latin typeface="+mj-ea"/>
                <a:ea typeface="+mj-ea"/>
              </a:rPr>
              <a:t>EMOTION GENERATION</a:t>
            </a:r>
            <a:endParaRPr lang="zh-CN" altLang="en-US" sz="4000" dirty="0">
              <a:solidFill>
                <a:schemeClr val="bg1"/>
              </a:solidFill>
              <a:latin typeface="+mj-ea"/>
              <a:ea typeface="+mj-ea"/>
            </a:endParaRPr>
          </a:p>
        </p:txBody>
      </p:sp>
      <p:cxnSp>
        <p:nvCxnSpPr>
          <p:cNvPr id="10" name="直接连接符 9">
            <a:extLst>
              <a:ext uri="{FF2B5EF4-FFF2-40B4-BE49-F238E27FC236}">
                <a16:creationId xmlns:a16="http://schemas.microsoft.com/office/drawing/2014/main" id="{658C4E07-E339-CABD-5349-EFDCEC2D0D6C}"/>
              </a:ext>
            </a:extLst>
          </p:cNvPr>
          <p:cNvCxnSpPr>
            <a:cxnSpLocks/>
          </p:cNvCxnSpPr>
          <p:nvPr/>
        </p:nvCxnSpPr>
        <p:spPr>
          <a:xfrm>
            <a:off x="695325" y="3693199"/>
            <a:ext cx="0" cy="2652039"/>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EB61CE3-5C2E-6B4F-C52B-B40F8BFA262A}"/>
              </a:ext>
            </a:extLst>
          </p:cNvPr>
          <p:cNvSpPr txBox="1"/>
          <p:nvPr/>
        </p:nvSpPr>
        <p:spPr>
          <a:xfrm>
            <a:off x="5763656" y="2369760"/>
            <a:ext cx="5314275" cy="1323439"/>
          </a:xfrm>
          <a:prstGeom prst="rect">
            <a:avLst/>
          </a:prstGeom>
          <a:noFill/>
          <a:effectLst/>
        </p:spPr>
        <p:txBody>
          <a:bodyPr wrap="none" rtlCol="0">
            <a:noAutofit/>
          </a:bodyPr>
          <a:lstStyle/>
          <a:p>
            <a:r>
              <a:rPr lang="zh-CN" altLang="en-US" sz="8000" dirty="0">
                <a:ln w="50800">
                  <a:noFill/>
                </a:ln>
                <a:solidFill>
                  <a:schemeClr val="bg1"/>
                </a:solidFill>
                <a:effectLst>
                  <a:outerShdw blurRad="254000" sx="102000" sy="102000" algn="ctr" rotWithShape="0">
                    <a:prstClr val="black">
                      <a:alpha val="5000"/>
                    </a:prstClr>
                  </a:outerShdw>
                </a:effectLst>
                <a:latin typeface="+mj-ea"/>
                <a:ea typeface="+mj-ea"/>
              </a:rPr>
              <a:t>情绪的产生</a:t>
            </a:r>
          </a:p>
        </p:txBody>
      </p:sp>
      <p:cxnSp>
        <p:nvCxnSpPr>
          <p:cNvPr id="18" name="直接连接符 17">
            <a:extLst>
              <a:ext uri="{FF2B5EF4-FFF2-40B4-BE49-F238E27FC236}">
                <a16:creationId xmlns:a16="http://schemas.microsoft.com/office/drawing/2014/main" id="{76AEF9DF-4AAC-88B6-29CC-2344635A69B8}"/>
              </a:ext>
            </a:extLst>
          </p:cNvPr>
          <p:cNvCxnSpPr>
            <a:cxnSpLocks/>
          </p:cNvCxnSpPr>
          <p:nvPr/>
        </p:nvCxnSpPr>
        <p:spPr>
          <a:xfrm>
            <a:off x="11533188" y="549275"/>
            <a:ext cx="0" cy="517525"/>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F2B99AA-57C1-1C32-B04E-BBF1430C1916}"/>
              </a:ext>
            </a:extLst>
          </p:cNvPr>
          <p:cNvSpPr txBox="1"/>
          <p:nvPr/>
        </p:nvSpPr>
        <p:spPr>
          <a:xfrm>
            <a:off x="8159142" y="519091"/>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Tree>
    <p:extLst>
      <p:ext uri="{BB962C8B-B14F-4D97-AF65-F5344CB8AC3E}">
        <p14:creationId xmlns:p14="http://schemas.microsoft.com/office/powerpoint/2010/main" val="2724185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91A1A"/>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EA1FD4B-B5F0-8879-E064-F057A8D1D287}"/>
              </a:ext>
            </a:extLst>
          </p:cNvPr>
          <p:cNvSpPr/>
          <p:nvPr/>
        </p:nvSpPr>
        <p:spPr>
          <a:xfrm>
            <a:off x="740097" y="4378361"/>
            <a:ext cx="3844603" cy="71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A8889C40-F2FA-4BF8-8A01-BCBD6573DAE2}"/>
              </a:ext>
            </a:extLst>
          </p:cNvPr>
          <p:cNvSpPr txBox="1"/>
          <p:nvPr/>
        </p:nvSpPr>
        <p:spPr>
          <a:xfrm>
            <a:off x="617069" y="2984702"/>
            <a:ext cx="5725222" cy="1200329"/>
          </a:xfrm>
          <a:prstGeom prst="rect">
            <a:avLst/>
          </a:prstGeom>
          <a:noFill/>
        </p:spPr>
        <p:txBody>
          <a:bodyPr wrap="none" rtlCol="0">
            <a:noAutofit/>
          </a:bodyPr>
          <a:lstStyle/>
          <a:p>
            <a:r>
              <a:rPr lang="zh-CN" altLang="en-US" sz="7200" dirty="0">
                <a:ln w="25400" cap="rnd">
                  <a:noFill/>
                </a:ln>
                <a:solidFill>
                  <a:schemeClr val="bg1"/>
                </a:solidFill>
                <a:latin typeface="+mj-ea"/>
                <a:ea typeface="+mj-ea"/>
              </a:rPr>
              <a:t>感谢观赏</a:t>
            </a:r>
            <a:endParaRPr lang="zh-CN" altLang="en-US" sz="7200" dirty="0">
              <a:ln w="25400" cap="rnd">
                <a:solidFill>
                  <a:schemeClr val="bg1"/>
                </a:solidFill>
              </a:ln>
              <a:noFill/>
              <a:latin typeface="+mj-ea"/>
              <a:ea typeface="+mj-ea"/>
            </a:endParaRPr>
          </a:p>
        </p:txBody>
      </p:sp>
      <p:sp>
        <p:nvSpPr>
          <p:cNvPr id="40" name="文本框 39">
            <a:extLst>
              <a:ext uri="{FF2B5EF4-FFF2-40B4-BE49-F238E27FC236}">
                <a16:creationId xmlns:a16="http://schemas.microsoft.com/office/drawing/2014/main" id="{A9D5F738-3F3C-A1EB-2970-5223EE373A21}"/>
              </a:ext>
            </a:extLst>
          </p:cNvPr>
          <p:cNvSpPr txBox="1"/>
          <p:nvPr/>
        </p:nvSpPr>
        <p:spPr>
          <a:xfrm>
            <a:off x="685209" y="4185030"/>
            <a:ext cx="4031571" cy="264639"/>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THANKS FOR WATCHING</a:t>
            </a:r>
          </a:p>
        </p:txBody>
      </p:sp>
      <p:sp>
        <p:nvSpPr>
          <p:cNvPr id="24" name="任意多边形: 形状 23">
            <a:extLst>
              <a:ext uri="{FF2B5EF4-FFF2-40B4-BE49-F238E27FC236}">
                <a16:creationId xmlns:a16="http://schemas.microsoft.com/office/drawing/2014/main" id="{35002494-8F26-E026-4EA4-CEA31A52F85D}"/>
              </a:ext>
            </a:extLst>
          </p:cNvPr>
          <p:cNvSpPr/>
          <p:nvPr/>
        </p:nvSpPr>
        <p:spPr>
          <a:xfrm>
            <a:off x="7199950" y="0"/>
            <a:ext cx="4992050" cy="6858000"/>
          </a:xfrm>
          <a:custGeom>
            <a:avLst/>
            <a:gdLst>
              <a:gd name="connsiteX0" fmla="*/ 1737489 w 4992050"/>
              <a:gd name="connsiteY0" fmla="*/ 0 h 6858000"/>
              <a:gd name="connsiteX1" fmla="*/ 4992050 w 4992050"/>
              <a:gd name="connsiteY1" fmla="*/ 0 h 6858000"/>
              <a:gd name="connsiteX2" fmla="*/ 4992050 w 4992050"/>
              <a:gd name="connsiteY2" fmla="*/ 6858000 h 6858000"/>
              <a:gd name="connsiteX3" fmla="*/ 1737489 w 4992050"/>
              <a:gd name="connsiteY3" fmla="*/ 6858000 h 6858000"/>
              <a:gd name="connsiteX4" fmla="*/ 1708523 w 4992050"/>
              <a:gd name="connsiteY4" fmla="*/ 6837402 h 6858000"/>
              <a:gd name="connsiteX5" fmla="*/ 0 w 4992050"/>
              <a:gd name="connsiteY5" fmla="*/ 3429000 h 6858000"/>
              <a:gd name="connsiteX6" fmla="*/ 1708523 w 4992050"/>
              <a:gd name="connsiteY6" fmla="*/ 205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2050" h="6858000">
                <a:moveTo>
                  <a:pt x="1737489" y="0"/>
                </a:moveTo>
                <a:lnTo>
                  <a:pt x="4992050" y="0"/>
                </a:lnTo>
                <a:lnTo>
                  <a:pt x="4992050" y="6858000"/>
                </a:lnTo>
                <a:lnTo>
                  <a:pt x="1737489" y="6858000"/>
                </a:lnTo>
                <a:lnTo>
                  <a:pt x="1708523" y="6837402"/>
                </a:lnTo>
                <a:cubicBezTo>
                  <a:pt x="671344" y="6061743"/>
                  <a:pt x="0" y="4823772"/>
                  <a:pt x="0" y="3429000"/>
                </a:cubicBezTo>
                <a:cubicBezTo>
                  <a:pt x="0" y="2034229"/>
                  <a:pt x="671344" y="796258"/>
                  <a:pt x="1708523" y="20598"/>
                </a:cubicBezTo>
                <a:close/>
              </a:path>
            </a:pathLst>
          </a:custGeom>
          <a:solidFill>
            <a:schemeClr val="accent3"/>
          </a:solidFill>
          <a:ln>
            <a:noFill/>
          </a:ln>
          <a:effectLst>
            <a:outerShdw blurRad="190500" dist="254000" dir="16200000" rotWithShape="0">
              <a:srgbClr val="FEBF2E">
                <a:alpha val="10000"/>
              </a:srgb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弧形 25">
            <a:extLst>
              <a:ext uri="{FF2B5EF4-FFF2-40B4-BE49-F238E27FC236}">
                <a16:creationId xmlns:a16="http://schemas.microsoft.com/office/drawing/2014/main" id="{1DEBD779-9E79-8A8B-9A47-54E8167697FC}"/>
              </a:ext>
            </a:extLst>
          </p:cNvPr>
          <p:cNvSpPr/>
          <p:nvPr/>
        </p:nvSpPr>
        <p:spPr>
          <a:xfrm>
            <a:off x="6462565" y="-990918"/>
            <a:ext cx="8839838" cy="8839836"/>
          </a:xfrm>
          <a:prstGeom prst="arc">
            <a:avLst>
              <a:gd name="adj1" fmla="val 7763183"/>
              <a:gd name="adj2" fmla="val 8037094"/>
            </a:avLst>
          </a:prstGeom>
          <a:noFill/>
          <a:ln w="2222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任意多边形: 形状 26">
            <a:extLst>
              <a:ext uri="{FF2B5EF4-FFF2-40B4-BE49-F238E27FC236}">
                <a16:creationId xmlns:a16="http://schemas.microsoft.com/office/drawing/2014/main" id="{2BD60B97-F93A-8F19-7C07-F594CB9D2DF3}"/>
              </a:ext>
            </a:extLst>
          </p:cNvPr>
          <p:cNvSpPr/>
          <p:nvPr/>
        </p:nvSpPr>
        <p:spPr>
          <a:xfrm>
            <a:off x="0" y="1"/>
            <a:ext cx="1432710" cy="3232969"/>
          </a:xfrm>
          <a:custGeom>
            <a:avLst/>
            <a:gdLst>
              <a:gd name="connsiteX0" fmla="*/ 0 w 1432710"/>
              <a:gd name="connsiteY0" fmla="*/ 0 h 3232969"/>
              <a:gd name="connsiteX1" fmla="*/ 924182 w 1432710"/>
              <a:gd name="connsiteY1" fmla="*/ 0 h 3232969"/>
              <a:gd name="connsiteX2" fmla="*/ 978643 w 1432710"/>
              <a:gd name="connsiteY2" fmla="*/ 59923 h 3232969"/>
              <a:gd name="connsiteX3" fmla="*/ 1432710 w 1432710"/>
              <a:gd name="connsiteY3" fmla="*/ 1324766 h 3232969"/>
              <a:gd name="connsiteX4" fmla="*/ 35559 w 1432710"/>
              <a:gd name="connsiteY4" fmla="*/ 3223826 h 3232969"/>
              <a:gd name="connsiteX5" fmla="*/ 0 w 1432710"/>
              <a:gd name="connsiteY5" fmla="*/ 3232969 h 32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710" h="3232969">
                <a:moveTo>
                  <a:pt x="0" y="0"/>
                </a:moveTo>
                <a:lnTo>
                  <a:pt x="924182" y="0"/>
                </a:lnTo>
                <a:lnTo>
                  <a:pt x="978643" y="59923"/>
                </a:lnTo>
                <a:cubicBezTo>
                  <a:pt x="1262308" y="403646"/>
                  <a:pt x="1432710" y="844306"/>
                  <a:pt x="1432710" y="1324766"/>
                </a:cubicBezTo>
                <a:cubicBezTo>
                  <a:pt x="1432710" y="2217049"/>
                  <a:pt x="844998" y="2972064"/>
                  <a:pt x="35559" y="3223826"/>
                </a:cubicBezTo>
                <a:lnTo>
                  <a:pt x="0" y="323296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矩形: 圆角 27">
            <a:extLst>
              <a:ext uri="{FF2B5EF4-FFF2-40B4-BE49-F238E27FC236}">
                <a16:creationId xmlns:a16="http://schemas.microsoft.com/office/drawing/2014/main" id="{502B7F8D-9782-8BCA-5E36-844DECA3F2BD}"/>
              </a:ext>
            </a:extLst>
          </p:cNvPr>
          <p:cNvSpPr/>
          <p:nvPr/>
        </p:nvSpPr>
        <p:spPr>
          <a:xfrm>
            <a:off x="740096" y="5936343"/>
            <a:ext cx="3976684" cy="40889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文本框 29">
            <a:extLst>
              <a:ext uri="{FF2B5EF4-FFF2-40B4-BE49-F238E27FC236}">
                <a16:creationId xmlns:a16="http://schemas.microsoft.com/office/drawing/2014/main" id="{1B3BEE14-73F7-D229-BE67-A5885FC74C23}"/>
              </a:ext>
            </a:extLst>
          </p:cNvPr>
          <p:cNvSpPr txBox="1"/>
          <p:nvPr/>
        </p:nvSpPr>
        <p:spPr>
          <a:xfrm>
            <a:off x="875490" y="5986902"/>
            <a:ext cx="1982984" cy="307777"/>
          </a:xfrm>
          <a:prstGeom prst="rect">
            <a:avLst/>
          </a:prstGeom>
          <a:noFill/>
        </p:spPr>
        <p:txBody>
          <a:bodyPr wrap="square" rtlCol="0">
            <a:noAutofit/>
          </a:bodyPr>
          <a:lstStyle/>
          <a:p>
            <a:r>
              <a:rPr lang="zh-CN" altLang="en-US" sz="1400" dirty="0">
                <a:solidFill>
                  <a:schemeClr val="bg1"/>
                </a:solidFill>
              </a:rPr>
              <a:t>汇报人：</a:t>
            </a:r>
            <a:r>
              <a:rPr lang="en-US" altLang="zh-CN" sz="1400" dirty="0" err="1">
                <a:solidFill>
                  <a:schemeClr val="bg1"/>
                </a:solidFill>
              </a:rPr>
              <a:t>OfficePLUS</a:t>
            </a:r>
            <a:endParaRPr lang="zh-CN" altLang="en-US" sz="1400" dirty="0">
              <a:solidFill>
                <a:schemeClr val="bg1"/>
              </a:solidFill>
            </a:endParaRPr>
          </a:p>
        </p:txBody>
      </p:sp>
      <p:cxnSp>
        <p:nvCxnSpPr>
          <p:cNvPr id="33" name="直接连接符 32">
            <a:extLst>
              <a:ext uri="{FF2B5EF4-FFF2-40B4-BE49-F238E27FC236}">
                <a16:creationId xmlns:a16="http://schemas.microsoft.com/office/drawing/2014/main" id="{8248E912-5AC1-A577-CC0A-2F775EC7EB46}"/>
              </a:ext>
            </a:extLst>
          </p:cNvPr>
          <p:cNvCxnSpPr>
            <a:cxnSpLocks/>
          </p:cNvCxnSpPr>
          <p:nvPr/>
        </p:nvCxnSpPr>
        <p:spPr>
          <a:xfrm>
            <a:off x="2810988" y="6005952"/>
            <a:ext cx="0" cy="269677"/>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BE22658E-7D9A-CC55-036D-3347151183EF}"/>
              </a:ext>
            </a:extLst>
          </p:cNvPr>
          <p:cNvSpPr txBox="1"/>
          <p:nvPr/>
        </p:nvSpPr>
        <p:spPr>
          <a:xfrm>
            <a:off x="2875054" y="5986902"/>
            <a:ext cx="1620000" cy="307777"/>
          </a:xfrm>
          <a:prstGeom prst="rect">
            <a:avLst/>
          </a:prstGeom>
          <a:noFill/>
        </p:spPr>
        <p:txBody>
          <a:bodyPr wrap="square" rtlCol="0">
            <a:noAutofit/>
          </a:bodyPr>
          <a:lstStyle/>
          <a:p>
            <a:r>
              <a:rPr lang="zh-CN" altLang="en-US" sz="1400" dirty="0">
                <a:solidFill>
                  <a:schemeClr val="bg1"/>
                </a:solidFill>
              </a:rPr>
              <a:t>汇报时间：</a:t>
            </a:r>
            <a:r>
              <a:rPr lang="en-US" altLang="zh-CN" sz="1400" dirty="0">
                <a:solidFill>
                  <a:schemeClr val="bg1"/>
                </a:solidFill>
              </a:rPr>
              <a:t>20XX</a:t>
            </a:r>
            <a:endParaRPr lang="zh-CN" altLang="en-US" sz="1400" dirty="0">
              <a:solidFill>
                <a:schemeClr val="bg1"/>
              </a:solidFill>
            </a:endParaRPr>
          </a:p>
        </p:txBody>
      </p:sp>
      <p:cxnSp>
        <p:nvCxnSpPr>
          <p:cNvPr id="35" name="直接连接符 34">
            <a:extLst>
              <a:ext uri="{FF2B5EF4-FFF2-40B4-BE49-F238E27FC236}">
                <a16:creationId xmlns:a16="http://schemas.microsoft.com/office/drawing/2014/main" id="{F789EB0B-CBB5-0621-91CA-6A431862576B}"/>
              </a:ext>
            </a:extLst>
          </p:cNvPr>
          <p:cNvCxnSpPr>
            <a:cxnSpLocks/>
          </p:cNvCxnSpPr>
          <p:nvPr/>
        </p:nvCxnSpPr>
        <p:spPr>
          <a:xfrm>
            <a:off x="695325" y="898525"/>
            <a:ext cx="6572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E9CA0C55-B6D0-31C7-EF3F-D579D705EA83}"/>
              </a:ext>
            </a:extLst>
          </p:cNvPr>
          <p:cNvSpPr txBox="1"/>
          <p:nvPr/>
        </p:nvSpPr>
        <p:spPr>
          <a:xfrm>
            <a:off x="624413" y="586366"/>
            <a:ext cx="5543550" cy="338554"/>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pic>
        <p:nvPicPr>
          <p:cNvPr id="38" name="图片 37">
            <a:extLst>
              <a:ext uri="{FF2B5EF4-FFF2-40B4-BE49-F238E27FC236}">
                <a16:creationId xmlns:a16="http://schemas.microsoft.com/office/drawing/2014/main" id="{47141264-FA3E-7C09-3E32-CABFE946DBB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7402072" y="0"/>
            <a:ext cx="4789928" cy="6858000"/>
          </a:xfrm>
          <a:custGeom>
            <a:avLst/>
            <a:gdLst>
              <a:gd name="connsiteX0" fmla="*/ 2003894 w 4789928"/>
              <a:gd name="connsiteY0" fmla="*/ 0 h 6858000"/>
              <a:gd name="connsiteX1" fmla="*/ 4789928 w 4789928"/>
              <a:gd name="connsiteY1" fmla="*/ 0 h 6858000"/>
              <a:gd name="connsiteX2" fmla="*/ 4789928 w 4789928"/>
              <a:gd name="connsiteY2" fmla="*/ 6858000 h 6858000"/>
              <a:gd name="connsiteX3" fmla="*/ 2003890 w 4789928"/>
              <a:gd name="connsiteY3" fmla="*/ 6858000 h 6858000"/>
              <a:gd name="connsiteX4" fmla="*/ 1895241 w 4789928"/>
              <a:gd name="connsiteY4" fmla="*/ 6795528 h 6858000"/>
              <a:gd name="connsiteX5" fmla="*/ 0 w 4789928"/>
              <a:gd name="connsiteY5" fmla="*/ 3429001 h 6858000"/>
              <a:gd name="connsiteX6" fmla="*/ 1895241 w 4789928"/>
              <a:gd name="connsiteY6" fmla="*/ 62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928" h="6858000">
                <a:moveTo>
                  <a:pt x="2003894" y="0"/>
                </a:moveTo>
                <a:lnTo>
                  <a:pt x="4789928" y="0"/>
                </a:lnTo>
                <a:lnTo>
                  <a:pt x="4789928" y="6858000"/>
                </a:lnTo>
                <a:lnTo>
                  <a:pt x="2003890" y="6858000"/>
                </a:lnTo>
                <a:lnTo>
                  <a:pt x="1895241" y="6795528"/>
                </a:lnTo>
                <a:cubicBezTo>
                  <a:pt x="759000" y="6105131"/>
                  <a:pt x="0" y="4855703"/>
                  <a:pt x="0" y="3429001"/>
                </a:cubicBezTo>
                <a:cubicBezTo>
                  <a:pt x="0" y="2002299"/>
                  <a:pt x="759000" y="752871"/>
                  <a:pt x="1895241" y="62474"/>
                </a:cubicBezTo>
                <a:close/>
              </a:path>
            </a:pathLst>
          </a:custGeom>
        </p:spPr>
      </p:pic>
      <p:sp>
        <p:nvSpPr>
          <p:cNvPr id="39" name="任意多边形: 形状 38">
            <a:extLst>
              <a:ext uri="{FF2B5EF4-FFF2-40B4-BE49-F238E27FC236}">
                <a16:creationId xmlns:a16="http://schemas.microsoft.com/office/drawing/2014/main" id="{850FB1CB-EDE5-FF37-43BE-59A4D55338D5}"/>
              </a:ext>
            </a:extLst>
          </p:cNvPr>
          <p:cNvSpPr/>
          <p:nvPr/>
        </p:nvSpPr>
        <p:spPr>
          <a:xfrm>
            <a:off x="7402071" y="0"/>
            <a:ext cx="4789929" cy="6858000"/>
          </a:xfrm>
          <a:custGeom>
            <a:avLst/>
            <a:gdLst>
              <a:gd name="connsiteX0" fmla="*/ 2003893 w 4789929"/>
              <a:gd name="connsiteY0" fmla="*/ 0 h 6858000"/>
              <a:gd name="connsiteX1" fmla="*/ 4789929 w 4789929"/>
              <a:gd name="connsiteY1" fmla="*/ 0 h 6858000"/>
              <a:gd name="connsiteX2" fmla="*/ 4789929 w 4789929"/>
              <a:gd name="connsiteY2" fmla="*/ 6858000 h 6858000"/>
              <a:gd name="connsiteX3" fmla="*/ 2003889 w 4789929"/>
              <a:gd name="connsiteY3" fmla="*/ 6858000 h 6858000"/>
              <a:gd name="connsiteX4" fmla="*/ 1895240 w 4789929"/>
              <a:gd name="connsiteY4" fmla="*/ 6795528 h 6858000"/>
              <a:gd name="connsiteX5" fmla="*/ 0 w 4789929"/>
              <a:gd name="connsiteY5" fmla="*/ 3429001 h 6858000"/>
              <a:gd name="connsiteX6" fmla="*/ 1895240 w 4789929"/>
              <a:gd name="connsiteY6" fmla="*/ 62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929" h="6858000">
                <a:moveTo>
                  <a:pt x="2003893" y="0"/>
                </a:moveTo>
                <a:lnTo>
                  <a:pt x="4789929" y="0"/>
                </a:lnTo>
                <a:lnTo>
                  <a:pt x="4789929" y="6858000"/>
                </a:lnTo>
                <a:lnTo>
                  <a:pt x="2003889" y="6858000"/>
                </a:lnTo>
                <a:lnTo>
                  <a:pt x="1895240" y="6795528"/>
                </a:lnTo>
                <a:cubicBezTo>
                  <a:pt x="758999" y="6105131"/>
                  <a:pt x="0" y="4855703"/>
                  <a:pt x="0" y="3429001"/>
                </a:cubicBezTo>
                <a:cubicBezTo>
                  <a:pt x="0" y="2002299"/>
                  <a:pt x="758999" y="752871"/>
                  <a:pt x="1895240" y="62474"/>
                </a:cubicBezTo>
                <a:close/>
              </a:path>
            </a:pathLst>
          </a:custGeom>
          <a:solidFill>
            <a:srgbClr val="26262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弧形 40">
            <a:extLst>
              <a:ext uri="{FF2B5EF4-FFF2-40B4-BE49-F238E27FC236}">
                <a16:creationId xmlns:a16="http://schemas.microsoft.com/office/drawing/2014/main" id="{8346E293-9660-559C-2275-14B61187FC38}"/>
              </a:ext>
            </a:extLst>
          </p:cNvPr>
          <p:cNvSpPr/>
          <p:nvPr/>
        </p:nvSpPr>
        <p:spPr>
          <a:xfrm>
            <a:off x="-2544204" y="-663691"/>
            <a:ext cx="3976914" cy="3976914"/>
          </a:xfrm>
          <a:prstGeom prst="arc">
            <a:avLst>
              <a:gd name="adj1" fmla="val 21130592"/>
              <a:gd name="adj2" fmla="val 2103127"/>
            </a:avLst>
          </a:prstGeom>
          <a:noFill/>
          <a:ln w="508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弧形 42">
            <a:extLst>
              <a:ext uri="{FF2B5EF4-FFF2-40B4-BE49-F238E27FC236}">
                <a16:creationId xmlns:a16="http://schemas.microsoft.com/office/drawing/2014/main" id="{5F51C185-FC78-05BC-FA6D-058B0C0B4A7B}"/>
              </a:ext>
            </a:extLst>
          </p:cNvPr>
          <p:cNvSpPr/>
          <p:nvPr/>
        </p:nvSpPr>
        <p:spPr>
          <a:xfrm>
            <a:off x="6488903" y="4278573"/>
            <a:ext cx="2340242" cy="2340242"/>
          </a:xfrm>
          <a:prstGeom prst="arc">
            <a:avLst>
              <a:gd name="adj1" fmla="val 4925486"/>
              <a:gd name="adj2" fmla="val 12834661"/>
            </a:avLst>
          </a:prstGeom>
          <a:noFill/>
          <a:ln w="2222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弧形 43">
            <a:extLst>
              <a:ext uri="{FF2B5EF4-FFF2-40B4-BE49-F238E27FC236}">
                <a16:creationId xmlns:a16="http://schemas.microsoft.com/office/drawing/2014/main" id="{55802228-5484-6035-E3B5-DFAF03D8B10B}"/>
              </a:ext>
            </a:extLst>
          </p:cNvPr>
          <p:cNvSpPr/>
          <p:nvPr/>
        </p:nvSpPr>
        <p:spPr>
          <a:xfrm>
            <a:off x="6462565" y="-990918"/>
            <a:ext cx="8839838" cy="8839836"/>
          </a:xfrm>
          <a:prstGeom prst="arc">
            <a:avLst>
              <a:gd name="adj1" fmla="val 9718500"/>
              <a:gd name="adj2" fmla="val 13790130"/>
            </a:avLst>
          </a:prstGeom>
          <a:noFill/>
          <a:ln w="2222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5" name="图片 44">
            <a:extLst>
              <a:ext uri="{FF2B5EF4-FFF2-40B4-BE49-F238E27FC236}">
                <a16:creationId xmlns:a16="http://schemas.microsoft.com/office/drawing/2014/main" id="{717CBF49-A268-BA34-0A90-DFC57FAB28DE}"/>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6651682" y="4441352"/>
            <a:ext cx="2014684" cy="2014684"/>
          </a:xfrm>
          <a:custGeom>
            <a:avLst/>
            <a:gdLst>
              <a:gd name="connsiteX0" fmla="*/ 1007342 w 2014684"/>
              <a:gd name="connsiteY0" fmla="*/ 0 h 2014684"/>
              <a:gd name="connsiteX1" fmla="*/ 2014684 w 2014684"/>
              <a:gd name="connsiteY1" fmla="*/ 1007342 h 2014684"/>
              <a:gd name="connsiteX2" fmla="*/ 1007342 w 2014684"/>
              <a:gd name="connsiteY2" fmla="*/ 2014684 h 2014684"/>
              <a:gd name="connsiteX3" fmla="*/ 0 w 2014684"/>
              <a:gd name="connsiteY3" fmla="*/ 1007342 h 2014684"/>
              <a:gd name="connsiteX4" fmla="*/ 1007342 w 2014684"/>
              <a:gd name="connsiteY4" fmla="*/ 0 h 201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684" h="2014684">
                <a:moveTo>
                  <a:pt x="1007342" y="0"/>
                </a:moveTo>
                <a:cubicBezTo>
                  <a:pt x="1563682" y="0"/>
                  <a:pt x="2014684" y="451002"/>
                  <a:pt x="2014684" y="1007342"/>
                </a:cubicBezTo>
                <a:cubicBezTo>
                  <a:pt x="2014684" y="1563682"/>
                  <a:pt x="1563682" y="2014684"/>
                  <a:pt x="1007342" y="2014684"/>
                </a:cubicBezTo>
                <a:cubicBezTo>
                  <a:pt x="451002" y="2014684"/>
                  <a:pt x="0" y="1563682"/>
                  <a:pt x="0" y="1007342"/>
                </a:cubicBezTo>
                <a:cubicBezTo>
                  <a:pt x="0" y="451002"/>
                  <a:pt x="451002" y="0"/>
                  <a:pt x="1007342" y="0"/>
                </a:cubicBezTo>
                <a:close/>
              </a:path>
            </a:pathLst>
          </a:custGeom>
        </p:spPr>
      </p:pic>
    </p:spTree>
    <p:extLst>
      <p:ext uri="{BB962C8B-B14F-4D97-AF65-F5344CB8AC3E}">
        <p14:creationId xmlns:p14="http://schemas.microsoft.com/office/powerpoint/2010/main" val="2963997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占位符 1">
            <a:extLst>
              <a:ext uri="{FF2B5EF4-FFF2-40B4-BE49-F238E27FC236}">
                <a16:creationId xmlns:a16="http://schemas.microsoft.com/office/drawing/2014/main" id="{D5474EFC-8167-4477-E6BC-1F0A9D6EC91B}"/>
              </a:ext>
            </a:extLst>
          </p:cNvPr>
          <p:cNvSpPr>
            <a:spLocks noGrp="1"/>
          </p:cNvSpPr>
          <p:nvPr>
            <p:ph type="body" sz="quarter" idx="11"/>
          </p:nvPr>
        </p:nvSpPr>
        <p:spPr>
          <a:xfrm>
            <a:off x="440603" y="182445"/>
            <a:ext cx="1657138" cy="287259"/>
          </a:xfrm>
        </p:spPr>
        <p:txBody>
          <a:bodyPr/>
          <a:lstStyle/>
          <a:p>
            <a:r>
              <a:rPr kumimoji="1" lang="en-US" altLang="zh-CN" dirty="0" err="1">
                <a:latin typeface="Microsoft YaHei Light" panose="020B0502040204020203" pitchFamily="34" charset="-122"/>
                <a:ea typeface="Microsoft YaHei Light" panose="020B0502040204020203" pitchFamily="34" charset="-122"/>
              </a:rPr>
              <a:t>OfficePLUS.cn</a:t>
            </a:r>
            <a:endParaRPr kumimoji="1" lang="zh-CN" altLang="en-US" dirty="0">
              <a:latin typeface="Microsoft YaHei Light" panose="020B0502040204020203" pitchFamily="34" charset="-122"/>
              <a:ea typeface="Microsoft YaHei Light" panose="020B0502040204020203" pitchFamily="34" charset="-122"/>
            </a:endParaRPr>
          </a:p>
        </p:txBody>
      </p:sp>
      <p:sp>
        <p:nvSpPr>
          <p:cNvPr id="19" name="文本占位符 2">
            <a:extLst>
              <a:ext uri="{FF2B5EF4-FFF2-40B4-BE49-F238E27FC236}">
                <a16:creationId xmlns:a16="http://schemas.microsoft.com/office/drawing/2014/main" id="{6110D393-1182-BA8D-844E-17F417D820FB}"/>
              </a:ext>
            </a:extLst>
          </p:cNvPr>
          <p:cNvSpPr>
            <a:spLocks noGrp="1"/>
          </p:cNvSpPr>
          <p:nvPr>
            <p:ph type="body" sz="quarter" idx="13"/>
          </p:nvPr>
        </p:nvSpPr>
        <p:spPr>
          <a:xfrm>
            <a:off x="4153012" y="759876"/>
            <a:ext cx="7074345" cy="5399189"/>
          </a:xfrm>
        </p:spPr>
        <p:txBody>
          <a:bodyPr/>
          <a:lstStyle/>
          <a:p>
            <a:r>
              <a:rPr kumimoji="1" lang="zh-CN" altLang="en-US" dirty="0">
                <a:latin typeface="Microsoft YaHei Light" panose="020B0502040204020203" pitchFamily="34" charset="-122"/>
                <a:ea typeface="Microsoft YaHei Light" panose="020B0502040204020203" pitchFamily="34" charset="-122"/>
              </a:rPr>
              <a:t>中文 思源黑体</a:t>
            </a:r>
            <a:endParaRPr kumimoji="1" lang="en-US"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英文 思源黑体</a:t>
            </a:r>
            <a:endParaRPr kumimoji="1" lang="en"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标题 </a:t>
            </a:r>
            <a:r>
              <a:rPr kumimoji="1" lang="en-US" altLang="zh-CN" dirty="0">
                <a:latin typeface="Microsoft YaHei Light" panose="020B0502040204020203" pitchFamily="34" charset="-122"/>
                <a:ea typeface="Microsoft YaHei Light" panose="020B0502040204020203" pitchFamily="34" charset="-122"/>
              </a:rPr>
              <a:t>1.0</a:t>
            </a:r>
          </a:p>
          <a:p>
            <a:r>
              <a:rPr kumimoji="1" lang="zh-CN" altLang="en-US" dirty="0">
                <a:latin typeface="Microsoft YaHei Light" panose="020B0502040204020203" pitchFamily="34" charset="-122"/>
                <a:ea typeface="Microsoft YaHei Light" panose="020B0502040204020203" pitchFamily="34" charset="-122"/>
              </a:rPr>
              <a:t>正文 </a:t>
            </a:r>
            <a:r>
              <a:rPr kumimoji="1" lang="en-US" altLang="zh-CN" dirty="0">
                <a:latin typeface="Microsoft YaHei Light" panose="020B0502040204020203" pitchFamily="34" charset="-122"/>
                <a:ea typeface="Microsoft YaHei Light" panose="020B0502040204020203" pitchFamily="34" charset="-122"/>
              </a:rPr>
              <a:t>1.5</a:t>
            </a:r>
          </a:p>
          <a:p>
            <a:r>
              <a:rPr kumimoji="1" lang="en-US" altLang="zh-CN" dirty="0">
                <a:latin typeface="Microsoft YaHei Light" panose="020B0502040204020203" pitchFamily="34" charset="-122"/>
                <a:ea typeface="Microsoft YaHei Light" panose="020B0502040204020203" pitchFamily="34" charset="-122"/>
              </a:rPr>
              <a:t>https://www.pexels.com/zh-cn/</a:t>
            </a:r>
          </a:p>
          <a:p>
            <a:endParaRPr kumimoji="1" lang="en"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本网站所提供的任何信息内容（包括但不限于 </a:t>
            </a:r>
            <a:r>
              <a:rPr kumimoji="1" lang="en" altLang="zh-CN" dirty="0">
                <a:latin typeface="Microsoft YaHei Light" panose="020B0502040204020203" pitchFamily="34" charset="-122"/>
                <a:ea typeface="Microsoft YaHei Light" panose="020B0502040204020203" pitchFamily="34" charset="-122"/>
              </a:rPr>
              <a:t>PPT </a:t>
            </a:r>
            <a:r>
              <a:rPr kumimoji="1" lang="zh-CN" altLang="en-US" dirty="0">
                <a:latin typeface="Microsoft YaHei Light" panose="020B0502040204020203" pitchFamily="34" charset="-122"/>
                <a:ea typeface="Microsoft YaHei Light" panose="020B0502040204020203" pitchFamily="34" charset="-122"/>
              </a:rPr>
              <a:t>模板、</a:t>
            </a:r>
            <a:r>
              <a:rPr kumimoji="1" lang="en" altLang="zh-CN" dirty="0">
                <a:latin typeface="Microsoft YaHei Light" panose="020B0502040204020203" pitchFamily="34" charset="-122"/>
                <a:ea typeface="Microsoft YaHei Light" panose="020B0502040204020203" pitchFamily="34" charset="-122"/>
              </a:rPr>
              <a:t>Word </a:t>
            </a:r>
            <a:r>
              <a:rPr kumimoji="1" lang="zh-CN" altLang="en-US" dirty="0">
                <a:latin typeface="Microsoft YaHei Light" panose="020B0502040204020203" pitchFamily="34" charset="-122"/>
                <a:ea typeface="Microsoft YaHei Light" panose="020B0502040204020203" pitchFamily="34" charset="-122"/>
              </a:rPr>
              <a:t>文档、</a:t>
            </a:r>
            <a:r>
              <a:rPr kumimoji="1" lang="en" altLang="zh-CN" dirty="0">
                <a:latin typeface="Microsoft YaHei Light" panose="020B0502040204020203" pitchFamily="34" charset="-122"/>
                <a:ea typeface="Microsoft YaHei Light" panose="020B0502040204020203" pitchFamily="34" charset="-122"/>
              </a:rPr>
              <a:t>Excel </a:t>
            </a:r>
            <a:r>
              <a:rPr kumimoji="1" lang="zh-CN" altLang="en-US" dirty="0">
                <a:latin typeface="Microsoft YaHei Light" panose="020B0502040204020203" pitchFamily="34" charset="-122"/>
                <a:ea typeface="Microsoft YaHei Light" panose="020B0502040204020203" pitchFamily="34" charset="-122"/>
              </a:rPr>
              <a:t>图表、图片素材等）均受</a:t>
            </a:r>
            <a:r>
              <a:rPr kumimoji="1" lang="en-US" altLang="zh-CN" dirty="0">
                <a:latin typeface="Microsoft YaHei Light" panose="020B0502040204020203" pitchFamily="34" charset="-122"/>
                <a:ea typeface="Microsoft YaHei Light" panose="020B0502040204020203" pitchFamily="34" charset="-122"/>
              </a:rPr>
              <a:t>《</a:t>
            </a:r>
            <a:r>
              <a:rPr kumimoji="1" lang="zh-CN" altLang="en-US" dirty="0">
                <a:latin typeface="Microsoft YaHei Light" panose="020B0502040204020203" pitchFamily="34" charset="-122"/>
                <a:ea typeface="Microsoft YaHei Light" panose="020B0502040204020203" pitchFamily="34" charset="-122"/>
              </a:rPr>
              <a:t>中华人民共和国著作权法</a:t>
            </a:r>
            <a:r>
              <a:rPr kumimoji="1" lang="en-US" altLang="zh-CN" dirty="0">
                <a:latin typeface="Microsoft YaHei Light" panose="020B0502040204020203" pitchFamily="34" charset="-122"/>
                <a:ea typeface="Microsoft YaHei Light" panose="020B0502040204020203" pitchFamily="34" charset="-122"/>
              </a:rPr>
              <a:t>》</a:t>
            </a:r>
            <a:r>
              <a:rPr kumimoji="1" lang="zh-CN" altLang="en-US" dirty="0">
                <a:latin typeface="Microsoft YaHei Light" panose="020B0502040204020203" pitchFamily="34" charset="-122"/>
                <a:ea typeface="Microsoft YaHei Light" panose="020B0502040204020203" pitchFamily="34" charset="-122"/>
              </a:rPr>
              <a:t>、</a:t>
            </a:r>
            <a:r>
              <a:rPr kumimoji="1" lang="en-US" altLang="zh-CN" dirty="0">
                <a:latin typeface="Microsoft YaHei Light" panose="020B0502040204020203" pitchFamily="34" charset="-122"/>
                <a:ea typeface="Microsoft YaHei Light" panose="020B0502040204020203" pitchFamily="34" charset="-122"/>
              </a:rPr>
              <a:t>《</a:t>
            </a:r>
            <a:r>
              <a:rPr kumimoji="1" lang="zh-CN" altLang="en-US" dirty="0">
                <a:latin typeface="Microsoft YaHei Light" panose="020B0502040204020203" pitchFamily="34" charset="-122"/>
                <a:ea typeface="Microsoft YaHei Light" panose="020B0502040204020203" pitchFamily="34" charset="-122"/>
              </a:rPr>
              <a:t>信息网络传播权保护条例</a:t>
            </a:r>
            <a:r>
              <a:rPr kumimoji="1" lang="en-US" altLang="zh-CN" dirty="0">
                <a:latin typeface="Microsoft YaHei Light" panose="020B0502040204020203" pitchFamily="34" charset="-122"/>
                <a:ea typeface="Microsoft YaHei Light" panose="020B0502040204020203" pitchFamily="34" charset="-122"/>
              </a:rPr>
              <a:t>》</a:t>
            </a:r>
            <a:r>
              <a:rPr kumimoji="1" lang="zh-CN" altLang="en-US" dirty="0">
                <a:latin typeface="Microsoft YaHei Light" panose="020B0502040204020203" pitchFamily="34" charset="-122"/>
                <a:ea typeface="Microsoft YaHei Light" panose="020B0502040204020203" pitchFamily="34" charset="-122"/>
              </a:rPr>
              <a:t>及其他适用的法律法规的保护，未经权利人书面明确授权，信息内容的任何部分</a:t>
            </a:r>
            <a:r>
              <a:rPr kumimoji="1" lang="en-US" altLang="zh-CN" dirty="0">
                <a:latin typeface="Microsoft YaHei Light" panose="020B0502040204020203" pitchFamily="34" charset="-122"/>
                <a:ea typeface="Microsoft YaHei Light" panose="020B0502040204020203" pitchFamily="34" charset="-122"/>
              </a:rPr>
              <a:t>(</a:t>
            </a:r>
            <a:r>
              <a:rPr kumimoji="1" lang="zh-CN" altLang="en-US" dirty="0">
                <a:latin typeface="Microsoft YaHei Light" panose="020B0502040204020203" pitchFamily="34" charset="-122"/>
                <a:ea typeface="Microsoft YaHei Light" panose="020B0502040204020203" pitchFamily="34" charset="-122"/>
              </a:rPr>
              <a:t>包括图片或图表</a:t>
            </a:r>
            <a:r>
              <a:rPr kumimoji="1" lang="en-US" altLang="zh-CN" dirty="0">
                <a:latin typeface="Microsoft YaHei Light" panose="020B0502040204020203" pitchFamily="34" charset="-122"/>
                <a:ea typeface="Microsoft YaHei Light" panose="020B0502040204020203" pitchFamily="34" charset="-122"/>
              </a:rPr>
              <a:t>)</a:t>
            </a:r>
            <a:r>
              <a:rPr kumimoji="1" lang="zh-CN" altLang="en-US" dirty="0">
                <a:latin typeface="Microsoft YaHei Light" panose="020B0502040204020203" pitchFamily="34" charset="-122"/>
                <a:ea typeface="Microsoft YaHei Light" panose="020B0502040204020203" pitchFamily="34" charset="-122"/>
              </a:rPr>
              <a:t>不得被全部或部分的复制、传播、销售，否则将承担法律责任。</a:t>
            </a:r>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李立</a:t>
            </a:r>
            <a:endParaRPr kumimoji="1" lang="en" altLang="zh-CN" dirty="0">
              <a:latin typeface="Microsoft YaHei Light" panose="020B0502040204020203" pitchFamily="34" charset="-122"/>
              <a:ea typeface="Microsoft YaHei Light" panose="020B0502040204020203" pitchFamily="34" charset="-122"/>
            </a:endParaRPr>
          </a:p>
        </p:txBody>
      </p:sp>
      <p:sp>
        <p:nvSpPr>
          <p:cNvPr id="20" name="文本占位符 4">
            <a:extLst>
              <a:ext uri="{FF2B5EF4-FFF2-40B4-BE49-F238E27FC236}">
                <a16:creationId xmlns:a16="http://schemas.microsoft.com/office/drawing/2014/main" id="{7A5DA6C3-5AFB-DFCD-820E-2972293E3D24}"/>
              </a:ext>
            </a:extLst>
          </p:cNvPr>
          <p:cNvSpPr txBox="1">
            <a:spLocks/>
          </p:cNvSpPr>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a:latin typeface="微软雅黑" panose="020B0503020204020204" pitchFamily="34" charset="-122"/>
                <a:ea typeface="微软雅黑" panose="020B0503020204020204" pitchFamily="34" charset="-122"/>
              </a:rPr>
              <a:t>标注</a:t>
            </a:r>
            <a:endParaRPr kumimoji="1" lang="zh-CN" altLang="en-US" dirty="0">
              <a:latin typeface="微软雅黑" panose="020B0503020204020204" pitchFamily="34" charset="-122"/>
              <a:ea typeface="微软雅黑" panose="020B0503020204020204" pitchFamily="34" charset="-122"/>
            </a:endParaRPr>
          </a:p>
        </p:txBody>
      </p:sp>
      <p:sp>
        <p:nvSpPr>
          <p:cNvPr id="21" name="文本占位符 7">
            <a:extLst>
              <a:ext uri="{FF2B5EF4-FFF2-40B4-BE49-F238E27FC236}">
                <a16:creationId xmlns:a16="http://schemas.microsoft.com/office/drawing/2014/main" id="{CA3FBC56-1CE1-076F-7554-678F46F2BA4C}"/>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dirty="0">
                <a:latin typeface="Microsoft YaHei Light" panose="020B0502040204020203" pitchFamily="34" charset="-122"/>
                <a:ea typeface="Microsoft YaHei Light" panose="020B0502040204020203" pitchFamily="34" charset="-122"/>
              </a:rPr>
              <a:t>字体使用</a:t>
            </a:r>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行距</a:t>
            </a:r>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素材</a:t>
            </a:r>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声明</a:t>
            </a:r>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endParaRPr kumimoji="1" lang="en-US" altLang="zh-CN" dirty="0">
              <a:latin typeface="Microsoft YaHei Light" panose="020B0502040204020203" pitchFamily="34" charset="-122"/>
              <a:ea typeface="Microsoft YaHei Light" panose="020B0502040204020203" pitchFamily="34" charset="-122"/>
            </a:endParaRPr>
          </a:p>
          <a:p>
            <a:r>
              <a:rPr kumimoji="1" lang="zh-CN" altLang="en-US" dirty="0">
                <a:latin typeface="Microsoft YaHei Light" panose="020B0502040204020203" pitchFamily="34" charset="-122"/>
                <a:ea typeface="Microsoft YaHei Light" panose="020B0502040204020203" pitchFamily="34" charset="-122"/>
              </a:rPr>
              <a:t>作者</a:t>
            </a:r>
          </a:p>
        </p:txBody>
      </p:sp>
    </p:spTree>
    <p:extLst>
      <p:ext uri="{BB962C8B-B14F-4D97-AF65-F5344CB8AC3E}">
        <p14:creationId xmlns:p14="http://schemas.microsoft.com/office/powerpoint/2010/main" val="164216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a:extLst>
              <a:ext uri="{FF2B5EF4-FFF2-40B4-BE49-F238E27FC236}">
                <a16:creationId xmlns:a16="http://schemas.microsoft.com/office/drawing/2014/main" id="{7B25DA5B-BE75-8301-747F-DDBA9C2ED037}"/>
              </a:ext>
            </a:extLst>
          </p:cNvPr>
          <p:cNvSpPr/>
          <p:nvPr/>
        </p:nvSpPr>
        <p:spPr>
          <a:xfrm>
            <a:off x="3196064" y="2624267"/>
            <a:ext cx="2601912" cy="26019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椭圆 20">
            <a:extLst>
              <a:ext uri="{FF2B5EF4-FFF2-40B4-BE49-F238E27FC236}">
                <a16:creationId xmlns:a16="http://schemas.microsoft.com/office/drawing/2014/main" id="{7D8649A2-72BB-9E10-4A03-0D085405B0DA}"/>
              </a:ext>
            </a:extLst>
          </p:cNvPr>
          <p:cNvSpPr/>
          <p:nvPr/>
        </p:nvSpPr>
        <p:spPr>
          <a:xfrm>
            <a:off x="6394025" y="2624267"/>
            <a:ext cx="2601912" cy="2601912"/>
          </a:xfrm>
          <a:prstGeom prst="ellipse">
            <a:avLst/>
          </a:prstGeom>
          <a:solidFill>
            <a:schemeClr val="accent6"/>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5">
            <a:extLst>
              <a:ext uri="{FF2B5EF4-FFF2-40B4-BE49-F238E27FC236}">
                <a16:creationId xmlns:a16="http://schemas.microsoft.com/office/drawing/2014/main" id="{C3EF9791-4A46-4FCE-8D48-77F679FABCD3}"/>
              </a:ext>
            </a:extLst>
          </p:cNvPr>
          <p:cNvSpPr/>
          <p:nvPr/>
        </p:nvSpPr>
        <p:spPr>
          <a:xfrm>
            <a:off x="1416049" y="2256530"/>
            <a:ext cx="9324975" cy="3624318"/>
          </a:xfrm>
          <a:prstGeom prst="roundRect">
            <a:avLst>
              <a:gd name="adj" fmla="val 4811"/>
            </a:avLst>
          </a:prstGeom>
          <a:noFill/>
          <a:ln w="25400" cap="rnd">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8" name="矩形: 圆角 47">
            <a:extLst>
              <a:ext uri="{FF2B5EF4-FFF2-40B4-BE49-F238E27FC236}">
                <a16:creationId xmlns:a16="http://schemas.microsoft.com/office/drawing/2014/main" id="{C91B85A5-662D-ABB5-5C41-2E35A6CD3F83}"/>
              </a:ext>
            </a:extLst>
          </p:cNvPr>
          <p:cNvSpPr/>
          <p:nvPr/>
        </p:nvSpPr>
        <p:spPr>
          <a:xfrm>
            <a:off x="2522469" y="5492621"/>
            <a:ext cx="3324662" cy="714137"/>
          </a:xfrm>
          <a:prstGeom prst="roundRect">
            <a:avLst>
              <a:gd name="adj" fmla="val 13416"/>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矩形: 圆角 48">
            <a:extLst>
              <a:ext uri="{FF2B5EF4-FFF2-40B4-BE49-F238E27FC236}">
                <a16:creationId xmlns:a16="http://schemas.microsoft.com/office/drawing/2014/main" id="{01A5268C-D857-1C51-E495-74CF1C3515F3}"/>
              </a:ext>
            </a:extLst>
          </p:cNvPr>
          <p:cNvSpPr/>
          <p:nvPr/>
        </p:nvSpPr>
        <p:spPr>
          <a:xfrm>
            <a:off x="6392785" y="5492621"/>
            <a:ext cx="3324662" cy="714137"/>
          </a:xfrm>
          <a:prstGeom prst="roundRect">
            <a:avLst>
              <a:gd name="adj" fmla="val 13416"/>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a:extLst>
              <a:ext uri="{FF2B5EF4-FFF2-40B4-BE49-F238E27FC236}">
                <a16:creationId xmlns:a16="http://schemas.microsoft.com/office/drawing/2014/main" id="{C7884C00-12A5-A334-4CE4-8628DEA7983A}"/>
              </a:ext>
            </a:extLst>
          </p:cNvPr>
          <p:cNvSpPr/>
          <p:nvPr/>
        </p:nvSpPr>
        <p:spPr>
          <a:xfrm>
            <a:off x="4557486" y="2058619"/>
            <a:ext cx="3077028" cy="39582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矩形 18">
            <a:extLst>
              <a:ext uri="{FF2B5EF4-FFF2-40B4-BE49-F238E27FC236}">
                <a16:creationId xmlns:a16="http://schemas.microsoft.com/office/drawing/2014/main" id="{CC3EA20E-8219-F864-5685-59765F358556}"/>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EA92678A-C115-F2DC-1E1F-0E842FD08503}"/>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情绪的产生</a:t>
            </a:r>
          </a:p>
        </p:txBody>
      </p:sp>
      <p:sp>
        <p:nvSpPr>
          <p:cNvPr id="3" name="文本框 2">
            <a:extLst>
              <a:ext uri="{FF2B5EF4-FFF2-40B4-BE49-F238E27FC236}">
                <a16:creationId xmlns:a16="http://schemas.microsoft.com/office/drawing/2014/main" id="{2B49EB3A-2BEB-E828-A861-5D1197C6040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GENERATION</a:t>
            </a:r>
          </a:p>
        </p:txBody>
      </p:sp>
      <p:sp>
        <p:nvSpPr>
          <p:cNvPr id="24" name="文本框 23">
            <a:extLst>
              <a:ext uri="{FF2B5EF4-FFF2-40B4-BE49-F238E27FC236}">
                <a16:creationId xmlns:a16="http://schemas.microsoft.com/office/drawing/2014/main" id="{548F6A75-2065-24C4-C6D2-185EDA83693B}"/>
              </a:ext>
            </a:extLst>
          </p:cNvPr>
          <p:cNvSpPr txBox="1"/>
          <p:nvPr/>
        </p:nvSpPr>
        <p:spPr>
          <a:xfrm>
            <a:off x="2617988" y="5529006"/>
            <a:ext cx="3133624" cy="612540"/>
          </a:xfrm>
          <a:prstGeom prst="rect">
            <a:avLst/>
          </a:prstGeom>
          <a:noFill/>
        </p:spPr>
        <p:txBody>
          <a:bodyPr wrap="square" lIns="0" tIns="0" rIns="0" bIns="0" rtlCol="0">
            <a:noAutofit/>
          </a:bodyPr>
          <a:lstStyle/>
          <a:p>
            <a:pPr algn="ctr">
              <a:lnSpc>
                <a:spcPct val="150000"/>
              </a:lnSpc>
            </a:pPr>
            <a:r>
              <a:rPr lang="zh-CN" altLang="en-US" sz="1400" dirty="0">
                <a:solidFill>
                  <a:schemeClr val="accent2">
                    <a:lumMod val="50000"/>
                    <a:lumOff val="50000"/>
                  </a:schemeClr>
                </a:solidFill>
                <a:latin typeface="+mn-ea"/>
              </a:rPr>
              <a:t>一种认为情绪所产生的直接原因是：</a:t>
            </a:r>
            <a:endParaRPr lang="en-US" altLang="zh-CN" sz="1400" dirty="0">
              <a:solidFill>
                <a:schemeClr val="accent2">
                  <a:lumMod val="50000"/>
                  <a:lumOff val="50000"/>
                </a:schemeClr>
              </a:solidFill>
              <a:latin typeface="+mn-ea"/>
            </a:endParaRPr>
          </a:p>
          <a:p>
            <a:pPr algn="ctr">
              <a:lnSpc>
                <a:spcPct val="150000"/>
              </a:lnSpc>
            </a:pPr>
            <a:r>
              <a:rPr lang="zh-CN" altLang="en-US" sz="1400" dirty="0">
                <a:solidFill>
                  <a:schemeClr val="accent2">
                    <a:lumMod val="50000"/>
                    <a:lumOff val="50000"/>
                  </a:schemeClr>
                </a:solidFill>
                <a:latin typeface="+mn-ea"/>
              </a:rPr>
              <a:t>生理反应引起情绪</a:t>
            </a:r>
          </a:p>
        </p:txBody>
      </p:sp>
      <p:sp>
        <p:nvSpPr>
          <p:cNvPr id="25" name="文本框 24">
            <a:extLst>
              <a:ext uri="{FF2B5EF4-FFF2-40B4-BE49-F238E27FC236}">
                <a16:creationId xmlns:a16="http://schemas.microsoft.com/office/drawing/2014/main" id="{D264B100-63EB-6F84-922E-3024A94571B8}"/>
              </a:ext>
            </a:extLst>
          </p:cNvPr>
          <p:cNvSpPr txBox="1"/>
          <p:nvPr/>
        </p:nvSpPr>
        <p:spPr>
          <a:xfrm>
            <a:off x="6488304" y="5543419"/>
            <a:ext cx="3133624" cy="612540"/>
          </a:xfrm>
          <a:prstGeom prst="rect">
            <a:avLst/>
          </a:prstGeom>
          <a:noFill/>
        </p:spPr>
        <p:txBody>
          <a:bodyPr wrap="square" lIns="0" tIns="0" rIns="0" bIns="0" rtlCol="0">
            <a:noAutofit/>
          </a:bodyPr>
          <a:lstStyle/>
          <a:p>
            <a:pPr algn="ctr">
              <a:lnSpc>
                <a:spcPct val="150000"/>
              </a:lnSpc>
            </a:pPr>
            <a:r>
              <a:rPr lang="zh-CN" altLang="en-US" sz="1400" dirty="0">
                <a:solidFill>
                  <a:schemeClr val="accent2">
                    <a:lumMod val="50000"/>
                    <a:lumOff val="50000"/>
                  </a:schemeClr>
                </a:solidFill>
                <a:latin typeface="+mn-ea"/>
              </a:rPr>
              <a:t>另一种认为情绪所产生的直接原因是：</a:t>
            </a:r>
            <a:endParaRPr lang="en-US" altLang="zh-CN" sz="1400" dirty="0">
              <a:solidFill>
                <a:schemeClr val="accent2">
                  <a:lumMod val="50000"/>
                  <a:lumOff val="50000"/>
                </a:schemeClr>
              </a:solidFill>
              <a:latin typeface="+mn-ea"/>
            </a:endParaRPr>
          </a:p>
          <a:p>
            <a:pPr algn="ctr">
              <a:lnSpc>
                <a:spcPct val="150000"/>
              </a:lnSpc>
            </a:pPr>
            <a:r>
              <a:rPr lang="zh-CN" altLang="en-US" sz="1400" dirty="0">
                <a:solidFill>
                  <a:schemeClr val="accent2">
                    <a:lumMod val="50000"/>
                    <a:lumOff val="50000"/>
                  </a:schemeClr>
                </a:solidFill>
                <a:latin typeface="+mn-ea"/>
              </a:rPr>
              <a:t>对外部环境的认知评价</a:t>
            </a:r>
          </a:p>
        </p:txBody>
      </p:sp>
      <p:sp>
        <p:nvSpPr>
          <p:cNvPr id="27" name="文本框 26">
            <a:extLst>
              <a:ext uri="{FF2B5EF4-FFF2-40B4-BE49-F238E27FC236}">
                <a16:creationId xmlns:a16="http://schemas.microsoft.com/office/drawing/2014/main" id="{37AC0634-17AA-1383-1D27-A2C1DF7DAC90}"/>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600" dirty="0">
                <a:solidFill>
                  <a:schemeClr val="accent2"/>
                </a:solidFill>
                <a:latin typeface="思源黑体 CN Medium" panose="020B0600000000000000" pitchFamily="34" charset="-122"/>
              </a:rPr>
              <a:t>BACKGROUND</a:t>
            </a:r>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accent6"/>
                </a:solidFill>
                <a:latin typeface="思源黑体 CN Medium" panose="020B0600000000000000" pitchFamily="34" charset="-122"/>
              </a:rPr>
              <a:t>EMOTION RESEARCH</a:t>
            </a:r>
          </a:p>
        </p:txBody>
      </p:sp>
      <p:pic>
        <p:nvPicPr>
          <p:cNvPr id="37" name="图片 36">
            <a:extLst>
              <a:ext uri="{FF2B5EF4-FFF2-40B4-BE49-F238E27FC236}">
                <a16:creationId xmlns:a16="http://schemas.microsoft.com/office/drawing/2014/main" id="{6300F307-C873-DEB3-7882-5CB5D7CEA21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2855409" y="2624267"/>
            <a:ext cx="2601912" cy="2601912"/>
          </a:xfrm>
          <a:custGeom>
            <a:avLst/>
            <a:gdLst>
              <a:gd name="connsiteX0" fmla="*/ 1300956 w 2601912"/>
              <a:gd name="connsiteY0" fmla="*/ 0 h 2601912"/>
              <a:gd name="connsiteX1" fmla="*/ 2601912 w 2601912"/>
              <a:gd name="connsiteY1" fmla="*/ 1300956 h 2601912"/>
              <a:gd name="connsiteX2" fmla="*/ 1300956 w 2601912"/>
              <a:gd name="connsiteY2" fmla="*/ 2601912 h 2601912"/>
              <a:gd name="connsiteX3" fmla="*/ 0 w 2601912"/>
              <a:gd name="connsiteY3" fmla="*/ 1300956 h 2601912"/>
              <a:gd name="connsiteX4" fmla="*/ 1300956 w 2601912"/>
              <a:gd name="connsiteY4" fmla="*/ 0 h 260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912" h="2601912">
                <a:moveTo>
                  <a:pt x="1300956" y="0"/>
                </a:moveTo>
                <a:cubicBezTo>
                  <a:pt x="2019454" y="0"/>
                  <a:pt x="2601912" y="582458"/>
                  <a:pt x="2601912" y="1300956"/>
                </a:cubicBezTo>
                <a:cubicBezTo>
                  <a:pt x="2601912" y="2019454"/>
                  <a:pt x="2019454" y="2601912"/>
                  <a:pt x="1300956" y="2601912"/>
                </a:cubicBezTo>
                <a:cubicBezTo>
                  <a:pt x="582458" y="2601912"/>
                  <a:pt x="0" y="2019454"/>
                  <a:pt x="0" y="1300956"/>
                </a:cubicBezTo>
                <a:cubicBezTo>
                  <a:pt x="0" y="582458"/>
                  <a:pt x="582458" y="0"/>
                  <a:pt x="1300956" y="0"/>
                </a:cubicBezTo>
                <a:close/>
              </a:path>
            </a:pathLst>
          </a:custGeom>
          <a:effectLst>
            <a:outerShdw blurRad="254000" dist="25400" dir="10800000" sx="101000" sy="101000" algn="r" rotWithShape="0">
              <a:prstClr val="black">
                <a:alpha val="10000"/>
              </a:prstClr>
            </a:outerShdw>
          </a:effectLst>
        </p:spPr>
      </p:pic>
      <p:pic>
        <p:nvPicPr>
          <p:cNvPr id="40" name="图片 39">
            <a:extLst>
              <a:ext uri="{FF2B5EF4-FFF2-40B4-BE49-F238E27FC236}">
                <a16:creationId xmlns:a16="http://schemas.microsoft.com/office/drawing/2014/main" id="{BE740E8C-BF6B-F629-0BD0-B10ECA8055C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34680" y="2624267"/>
            <a:ext cx="2601912" cy="2601912"/>
          </a:xfrm>
          <a:custGeom>
            <a:avLst/>
            <a:gdLst>
              <a:gd name="connsiteX0" fmla="*/ 1300956 w 2601912"/>
              <a:gd name="connsiteY0" fmla="*/ 0 h 2601912"/>
              <a:gd name="connsiteX1" fmla="*/ 2601912 w 2601912"/>
              <a:gd name="connsiteY1" fmla="*/ 1300956 h 2601912"/>
              <a:gd name="connsiteX2" fmla="*/ 1300956 w 2601912"/>
              <a:gd name="connsiteY2" fmla="*/ 2601912 h 2601912"/>
              <a:gd name="connsiteX3" fmla="*/ 0 w 2601912"/>
              <a:gd name="connsiteY3" fmla="*/ 1300956 h 2601912"/>
              <a:gd name="connsiteX4" fmla="*/ 1300956 w 2601912"/>
              <a:gd name="connsiteY4" fmla="*/ 0 h 260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912" h="2601912">
                <a:moveTo>
                  <a:pt x="1300956" y="0"/>
                </a:moveTo>
                <a:cubicBezTo>
                  <a:pt x="2019454" y="0"/>
                  <a:pt x="2601912" y="582458"/>
                  <a:pt x="2601912" y="1300956"/>
                </a:cubicBezTo>
                <a:cubicBezTo>
                  <a:pt x="2601912" y="2019454"/>
                  <a:pt x="2019454" y="2601912"/>
                  <a:pt x="1300956" y="2601912"/>
                </a:cubicBezTo>
                <a:cubicBezTo>
                  <a:pt x="582458" y="2601912"/>
                  <a:pt x="0" y="2019454"/>
                  <a:pt x="0" y="1300956"/>
                </a:cubicBezTo>
                <a:cubicBezTo>
                  <a:pt x="0" y="582458"/>
                  <a:pt x="582458" y="0"/>
                  <a:pt x="1300956" y="0"/>
                </a:cubicBezTo>
                <a:close/>
              </a:path>
            </a:pathLst>
          </a:custGeom>
          <a:effectLst>
            <a:outerShdw blurRad="254000" dist="25400" sx="101000" sy="101000" algn="l" rotWithShape="0">
              <a:prstClr val="black">
                <a:alpha val="10000"/>
              </a:prstClr>
            </a:outerShdw>
          </a:effectLst>
        </p:spPr>
      </p:pic>
      <p:sp>
        <p:nvSpPr>
          <p:cNvPr id="23" name="文本框 22">
            <a:extLst>
              <a:ext uri="{FF2B5EF4-FFF2-40B4-BE49-F238E27FC236}">
                <a16:creationId xmlns:a16="http://schemas.microsoft.com/office/drawing/2014/main" id="{2CBFEA71-300D-7243-F51A-881177E25AAC}"/>
              </a:ext>
            </a:extLst>
          </p:cNvPr>
          <p:cNvSpPr txBox="1"/>
          <p:nvPr/>
        </p:nvSpPr>
        <p:spPr>
          <a:xfrm>
            <a:off x="5472113" y="1565168"/>
            <a:ext cx="1247775" cy="505588"/>
          </a:xfrm>
          <a:prstGeom prst="rect">
            <a:avLst/>
          </a:prstGeom>
          <a:noFill/>
        </p:spPr>
        <p:txBody>
          <a:bodyPr wrap="square">
            <a:noAutofit/>
          </a:bodyPr>
          <a:lstStyle/>
          <a:p>
            <a:pPr algn="ctr"/>
            <a:r>
              <a:rPr lang="zh-CN" altLang="en-US" sz="2000" dirty="0">
                <a:solidFill>
                  <a:schemeClr val="accent2"/>
                </a:solidFill>
                <a:latin typeface="+mj-ea"/>
                <a:ea typeface="+mj-ea"/>
              </a:rPr>
              <a:t>背  景</a:t>
            </a:r>
            <a:endParaRPr lang="zh-CN" altLang="en-US" sz="2000" dirty="0">
              <a:solidFill>
                <a:schemeClr val="accent2"/>
              </a:solidFill>
            </a:endParaRPr>
          </a:p>
        </p:txBody>
      </p:sp>
      <p:sp>
        <p:nvSpPr>
          <p:cNvPr id="44" name="文本框 43">
            <a:extLst>
              <a:ext uri="{FF2B5EF4-FFF2-40B4-BE49-F238E27FC236}">
                <a16:creationId xmlns:a16="http://schemas.microsoft.com/office/drawing/2014/main" id="{18A6F1DB-6D64-DE1C-CAF2-227FAE2A9F20}"/>
              </a:ext>
            </a:extLst>
          </p:cNvPr>
          <p:cNvSpPr txBox="1"/>
          <p:nvPr/>
        </p:nvSpPr>
        <p:spPr>
          <a:xfrm>
            <a:off x="4743450" y="1990019"/>
            <a:ext cx="2705100" cy="464423"/>
          </a:xfrm>
          <a:prstGeom prst="rect">
            <a:avLst/>
          </a:prstGeom>
          <a:noFill/>
        </p:spPr>
        <p:txBody>
          <a:bodyPr wrap="square" anchor="ctr">
            <a:noAutofit/>
          </a:bodyPr>
          <a:lstStyle/>
          <a:p>
            <a:pPr algn="ctr">
              <a:lnSpc>
                <a:spcPct val="150000"/>
              </a:lnSpc>
            </a:pPr>
            <a:r>
              <a:rPr lang="zh-CN" altLang="en-US" sz="1400" dirty="0">
                <a:solidFill>
                  <a:schemeClr val="accent2"/>
                </a:solidFill>
              </a:rPr>
              <a:t>对情绪的产生存在两种争论</a:t>
            </a:r>
          </a:p>
        </p:txBody>
      </p:sp>
      <p:cxnSp>
        <p:nvCxnSpPr>
          <p:cNvPr id="51" name="直接连接符 50">
            <a:extLst>
              <a:ext uri="{FF2B5EF4-FFF2-40B4-BE49-F238E27FC236}">
                <a16:creationId xmlns:a16="http://schemas.microsoft.com/office/drawing/2014/main" id="{C370E618-A0EE-CB50-04DB-073626C8F229}"/>
              </a:ext>
            </a:extLst>
          </p:cNvPr>
          <p:cNvCxnSpPr>
            <a:cxnSpLocks/>
          </p:cNvCxnSpPr>
          <p:nvPr/>
        </p:nvCxnSpPr>
        <p:spPr>
          <a:xfrm>
            <a:off x="5846533" y="1507112"/>
            <a:ext cx="49893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6" name="等腰三角形 5">
            <a:extLst>
              <a:ext uri="{FF2B5EF4-FFF2-40B4-BE49-F238E27FC236}">
                <a16:creationId xmlns:a16="http://schemas.microsoft.com/office/drawing/2014/main" id="{63345F66-9900-0D25-087C-941453EB988F}"/>
              </a:ext>
            </a:extLst>
          </p:cNvPr>
          <p:cNvSpPr/>
          <p:nvPr/>
        </p:nvSpPr>
        <p:spPr>
          <a:xfrm>
            <a:off x="10634204" y="3946452"/>
            <a:ext cx="213641" cy="244474"/>
          </a:xfrm>
          <a:prstGeom prst="triangle">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a:extLst>
              <a:ext uri="{FF2B5EF4-FFF2-40B4-BE49-F238E27FC236}">
                <a16:creationId xmlns:a16="http://schemas.microsoft.com/office/drawing/2014/main" id="{A0622D88-C8D4-339D-E9AB-231CC9F843BE}"/>
              </a:ext>
            </a:extLst>
          </p:cNvPr>
          <p:cNvSpPr/>
          <p:nvPr/>
        </p:nvSpPr>
        <p:spPr>
          <a:xfrm rot="10800000">
            <a:off x="1309228" y="3946452"/>
            <a:ext cx="213641" cy="244474"/>
          </a:xfrm>
          <a:prstGeom prst="triangle">
            <a:avLst/>
          </a:prstGeom>
          <a:solidFill>
            <a:srgbClr val="FFF0CE"/>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9499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a:extLst>
              <a:ext uri="{FF2B5EF4-FFF2-40B4-BE49-F238E27FC236}">
                <a16:creationId xmlns:a16="http://schemas.microsoft.com/office/drawing/2014/main" id="{48FA8E24-1C0F-BC0C-96CE-6AC3B342261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012700"/>
            <a:ext cx="12192000" cy="1452813"/>
          </a:xfrm>
          <a:prstGeom prst="rect">
            <a:avLst/>
          </a:prstGeom>
        </p:spPr>
      </p:pic>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rgbClr val="19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38" name="文本框 37">
            <a:extLst>
              <a:ext uri="{FF2B5EF4-FFF2-40B4-BE49-F238E27FC236}">
                <a16:creationId xmlns:a16="http://schemas.microsoft.com/office/drawing/2014/main" id="{62CED104-F68C-DEA9-828C-005DF991102C}"/>
              </a:ext>
            </a:extLst>
          </p:cNvPr>
          <p:cNvSpPr txBox="1"/>
          <p:nvPr/>
        </p:nvSpPr>
        <p:spPr>
          <a:xfrm>
            <a:off x="4819651" y="1550654"/>
            <a:ext cx="2552700" cy="505588"/>
          </a:xfrm>
          <a:prstGeom prst="rect">
            <a:avLst/>
          </a:prstGeom>
          <a:noFill/>
        </p:spPr>
        <p:txBody>
          <a:bodyPr wrap="square">
            <a:noAutofit/>
          </a:bodyPr>
          <a:lstStyle/>
          <a:p>
            <a:pPr algn="ctr"/>
            <a:r>
              <a:rPr lang="zh-CN" altLang="en-US" sz="2000" dirty="0">
                <a:solidFill>
                  <a:schemeClr val="tx1">
                    <a:lumMod val="95000"/>
                    <a:lumOff val="5000"/>
                  </a:schemeClr>
                </a:solidFill>
                <a:latin typeface="+mj-ea"/>
                <a:ea typeface="+mj-ea"/>
              </a:rPr>
              <a:t>沙赫特实验</a:t>
            </a:r>
            <a:endParaRPr lang="zh-CN" altLang="en-US" sz="2000" dirty="0">
              <a:solidFill>
                <a:schemeClr val="tx1">
                  <a:lumMod val="95000"/>
                  <a:lumOff val="5000"/>
                </a:schemeClr>
              </a:solidFill>
            </a:endParaRPr>
          </a:p>
        </p:txBody>
      </p:sp>
      <p:cxnSp>
        <p:nvCxnSpPr>
          <p:cNvPr id="39" name="直接连接符 38">
            <a:extLst>
              <a:ext uri="{FF2B5EF4-FFF2-40B4-BE49-F238E27FC236}">
                <a16:creationId xmlns:a16="http://schemas.microsoft.com/office/drawing/2014/main" id="{C22E0C56-40A9-53B1-FF08-3C851F93F7FD}"/>
              </a:ext>
            </a:extLst>
          </p:cNvPr>
          <p:cNvCxnSpPr>
            <a:cxnSpLocks/>
          </p:cNvCxnSpPr>
          <p:nvPr/>
        </p:nvCxnSpPr>
        <p:spPr>
          <a:xfrm>
            <a:off x="5846533" y="1507112"/>
            <a:ext cx="49893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3" name="矩形: 圆角 42">
            <a:extLst>
              <a:ext uri="{FF2B5EF4-FFF2-40B4-BE49-F238E27FC236}">
                <a16:creationId xmlns:a16="http://schemas.microsoft.com/office/drawing/2014/main" id="{FE3E9913-F901-1369-5D25-0BFE1034C4DC}"/>
              </a:ext>
            </a:extLst>
          </p:cNvPr>
          <p:cNvSpPr/>
          <p:nvPr/>
        </p:nvSpPr>
        <p:spPr>
          <a:xfrm>
            <a:off x="1820337" y="4589929"/>
            <a:ext cx="8451621" cy="1235917"/>
          </a:xfrm>
          <a:prstGeom prst="roundRect">
            <a:avLst>
              <a:gd name="adj" fmla="val 7134"/>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A8B23F7C-B6AD-64B9-4C70-7EA3B7161B09}"/>
              </a:ext>
            </a:extLst>
          </p:cNvPr>
          <p:cNvSpPr/>
          <p:nvPr/>
        </p:nvSpPr>
        <p:spPr>
          <a:xfrm>
            <a:off x="1820337" y="3036204"/>
            <a:ext cx="3844777" cy="1235918"/>
          </a:xfrm>
          <a:prstGeom prst="roundRect">
            <a:avLst>
              <a:gd name="adj" fmla="val 7134"/>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9154C31-9AEF-66B4-F061-60F0592A3780}"/>
              </a:ext>
            </a:extLst>
          </p:cNvPr>
          <p:cNvSpPr txBox="1"/>
          <p:nvPr/>
        </p:nvSpPr>
        <p:spPr>
          <a:xfrm>
            <a:off x="2160995" y="3449815"/>
            <a:ext cx="3163460" cy="612540"/>
          </a:xfrm>
          <a:prstGeom prst="rect">
            <a:avLst/>
          </a:prstGeom>
          <a:noFill/>
        </p:spPr>
        <p:txBody>
          <a:bodyPr wrap="square" lIns="0" tIns="0" rIns="0" bIns="0" rtlCol="0">
            <a:noAutofit/>
          </a:bodyPr>
          <a:lstStyle/>
          <a:p>
            <a:pPr algn="ctr">
              <a:lnSpc>
                <a:spcPct val="150000"/>
              </a:lnSpc>
            </a:pPr>
            <a:r>
              <a:rPr lang="zh-CN" altLang="en-US" sz="1400" dirty="0">
                <a:solidFill>
                  <a:schemeClr val="bg1">
                    <a:lumMod val="50000"/>
                  </a:schemeClr>
                </a:solidFill>
                <a:latin typeface="+mn-ea"/>
              </a:rPr>
              <a:t>给三组大学生注射肾上腺素，使他们处于生理唤醒状态。</a:t>
            </a:r>
          </a:p>
        </p:txBody>
      </p:sp>
      <p:grpSp>
        <p:nvGrpSpPr>
          <p:cNvPr id="8" name="组合 7">
            <a:extLst>
              <a:ext uri="{FF2B5EF4-FFF2-40B4-BE49-F238E27FC236}">
                <a16:creationId xmlns:a16="http://schemas.microsoft.com/office/drawing/2014/main" id="{88ED3DAE-D7CB-C06D-3492-3F6CE7813FE3}"/>
              </a:ext>
            </a:extLst>
          </p:cNvPr>
          <p:cNvGrpSpPr/>
          <p:nvPr/>
        </p:nvGrpSpPr>
        <p:grpSpPr>
          <a:xfrm>
            <a:off x="3380568" y="2647944"/>
            <a:ext cx="724314" cy="724314"/>
            <a:chOff x="3380568" y="2523249"/>
            <a:chExt cx="724314" cy="724314"/>
          </a:xfrm>
        </p:grpSpPr>
        <p:sp>
          <p:nvSpPr>
            <p:cNvPr id="6" name="椭圆 5">
              <a:extLst>
                <a:ext uri="{FF2B5EF4-FFF2-40B4-BE49-F238E27FC236}">
                  <a16:creationId xmlns:a16="http://schemas.microsoft.com/office/drawing/2014/main" id="{06E28120-DF59-B620-B363-F63BC1AA1FBD}"/>
                </a:ext>
              </a:extLst>
            </p:cNvPr>
            <p:cNvSpPr/>
            <p:nvPr/>
          </p:nvSpPr>
          <p:spPr>
            <a:xfrm>
              <a:off x="3380568" y="2523249"/>
              <a:ext cx="724314" cy="724314"/>
            </a:xfrm>
            <a:prstGeom prst="ellipse">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960EDB1F-7D0F-68F1-4DCE-463E063135D1}"/>
                </a:ext>
              </a:extLst>
            </p:cNvPr>
            <p:cNvSpPr txBox="1"/>
            <p:nvPr/>
          </p:nvSpPr>
          <p:spPr>
            <a:xfrm>
              <a:off x="3447037" y="2563337"/>
              <a:ext cx="591377" cy="505588"/>
            </a:xfrm>
            <a:prstGeom prst="rect">
              <a:avLst/>
            </a:prstGeom>
            <a:noFill/>
          </p:spPr>
          <p:txBody>
            <a:bodyPr wrap="square" anchor="ctr">
              <a:noAutofit/>
            </a:bodyPr>
            <a:lstStyle/>
            <a:p>
              <a:pPr algn="ctr">
                <a:lnSpc>
                  <a:spcPct val="150000"/>
                </a:lnSpc>
              </a:pPr>
              <a:r>
                <a:rPr lang="en-US" altLang="zh-CN" sz="2400" dirty="0">
                  <a:latin typeface="+mj-ea"/>
                  <a:ea typeface="+mj-ea"/>
                </a:rPr>
                <a:t>01</a:t>
              </a:r>
              <a:endParaRPr lang="zh-CN" altLang="en-US" sz="2400" dirty="0"/>
            </a:p>
          </p:txBody>
        </p:sp>
      </p:grpSp>
      <p:cxnSp>
        <p:nvCxnSpPr>
          <p:cNvPr id="12" name="直接连接符 11">
            <a:extLst>
              <a:ext uri="{FF2B5EF4-FFF2-40B4-BE49-F238E27FC236}">
                <a16:creationId xmlns:a16="http://schemas.microsoft.com/office/drawing/2014/main" id="{58DC7BE4-F3C1-EF39-9312-E1F95B188128}"/>
              </a:ext>
            </a:extLst>
          </p:cNvPr>
          <p:cNvCxnSpPr>
            <a:cxnSpLocks/>
          </p:cNvCxnSpPr>
          <p:nvPr/>
        </p:nvCxnSpPr>
        <p:spPr>
          <a:xfrm>
            <a:off x="3380569" y="4264742"/>
            <a:ext cx="724313" cy="0"/>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57" name="矩形: 圆角 56">
            <a:extLst>
              <a:ext uri="{FF2B5EF4-FFF2-40B4-BE49-F238E27FC236}">
                <a16:creationId xmlns:a16="http://schemas.microsoft.com/office/drawing/2014/main" id="{01A40854-086E-DE9D-4588-66F04A4BBF79}"/>
              </a:ext>
            </a:extLst>
          </p:cNvPr>
          <p:cNvSpPr/>
          <p:nvPr/>
        </p:nvSpPr>
        <p:spPr>
          <a:xfrm>
            <a:off x="6427181" y="3036204"/>
            <a:ext cx="3844777" cy="1235918"/>
          </a:xfrm>
          <a:prstGeom prst="roundRect">
            <a:avLst>
              <a:gd name="adj" fmla="val 7134"/>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DA17019F-A61F-0330-7088-91262DB4E322}"/>
              </a:ext>
            </a:extLst>
          </p:cNvPr>
          <p:cNvSpPr txBox="1"/>
          <p:nvPr/>
        </p:nvSpPr>
        <p:spPr>
          <a:xfrm>
            <a:off x="6767839" y="3449815"/>
            <a:ext cx="3163460" cy="612540"/>
          </a:xfrm>
          <a:prstGeom prst="rect">
            <a:avLst/>
          </a:prstGeom>
          <a:noFill/>
        </p:spPr>
        <p:txBody>
          <a:bodyPr wrap="square" lIns="0" tIns="0" rIns="0" bIns="0" rtlCol="0">
            <a:noAutofit/>
          </a:bodyPr>
          <a:lstStyle/>
          <a:p>
            <a:pPr algn="ctr">
              <a:lnSpc>
                <a:spcPct val="150000"/>
              </a:lnSpc>
            </a:pPr>
            <a:r>
              <a:rPr lang="zh-CN" altLang="en-US" sz="1400" dirty="0">
                <a:solidFill>
                  <a:schemeClr val="bg1">
                    <a:lumMod val="50000"/>
                  </a:schemeClr>
                </a:solidFill>
                <a:latin typeface="+mn-ea"/>
              </a:rPr>
              <a:t>对三组大学生，用三种不同的说明，来解释药物可能引起的反应。</a:t>
            </a:r>
          </a:p>
        </p:txBody>
      </p:sp>
      <p:grpSp>
        <p:nvGrpSpPr>
          <p:cNvPr id="9" name="组合 8">
            <a:extLst>
              <a:ext uri="{FF2B5EF4-FFF2-40B4-BE49-F238E27FC236}">
                <a16:creationId xmlns:a16="http://schemas.microsoft.com/office/drawing/2014/main" id="{15092C8A-B9F4-1D84-3D25-0293E6A69352}"/>
              </a:ext>
            </a:extLst>
          </p:cNvPr>
          <p:cNvGrpSpPr/>
          <p:nvPr/>
        </p:nvGrpSpPr>
        <p:grpSpPr>
          <a:xfrm>
            <a:off x="7987412" y="2647944"/>
            <a:ext cx="724314" cy="724314"/>
            <a:chOff x="7920944" y="2523249"/>
            <a:chExt cx="724314" cy="724314"/>
          </a:xfrm>
        </p:grpSpPr>
        <p:sp>
          <p:nvSpPr>
            <p:cNvPr id="58" name="椭圆 57">
              <a:extLst>
                <a:ext uri="{FF2B5EF4-FFF2-40B4-BE49-F238E27FC236}">
                  <a16:creationId xmlns:a16="http://schemas.microsoft.com/office/drawing/2014/main" id="{36360424-2488-918C-1704-30D13F17F851}"/>
                </a:ext>
              </a:extLst>
            </p:cNvPr>
            <p:cNvSpPr/>
            <p:nvPr/>
          </p:nvSpPr>
          <p:spPr>
            <a:xfrm>
              <a:off x="7920944" y="2523249"/>
              <a:ext cx="724314" cy="724314"/>
            </a:xfrm>
            <a:prstGeom prst="ellipse">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892ECD17-3BD6-6000-E068-F37CDB683AFD}"/>
                </a:ext>
              </a:extLst>
            </p:cNvPr>
            <p:cNvSpPr txBox="1"/>
            <p:nvPr/>
          </p:nvSpPr>
          <p:spPr>
            <a:xfrm>
              <a:off x="7987413" y="2563337"/>
              <a:ext cx="591377" cy="505588"/>
            </a:xfrm>
            <a:prstGeom prst="rect">
              <a:avLst/>
            </a:prstGeom>
            <a:noFill/>
          </p:spPr>
          <p:txBody>
            <a:bodyPr wrap="square" anchor="ctr">
              <a:noAutofit/>
            </a:bodyPr>
            <a:lstStyle/>
            <a:p>
              <a:pPr algn="ctr">
                <a:lnSpc>
                  <a:spcPct val="150000"/>
                </a:lnSpc>
              </a:pPr>
              <a:r>
                <a:rPr lang="en-US" altLang="zh-CN" sz="2400" dirty="0">
                  <a:latin typeface="+mj-ea"/>
                  <a:ea typeface="+mj-ea"/>
                </a:rPr>
                <a:t>02</a:t>
              </a:r>
              <a:endParaRPr lang="zh-CN" altLang="en-US" sz="2400" dirty="0"/>
            </a:p>
          </p:txBody>
        </p:sp>
      </p:grpSp>
      <p:cxnSp>
        <p:nvCxnSpPr>
          <p:cNvPr id="61" name="直接连接符 60">
            <a:extLst>
              <a:ext uri="{FF2B5EF4-FFF2-40B4-BE49-F238E27FC236}">
                <a16:creationId xmlns:a16="http://schemas.microsoft.com/office/drawing/2014/main" id="{87222924-77B5-F06D-3520-02B7B37E4DDA}"/>
              </a:ext>
            </a:extLst>
          </p:cNvPr>
          <p:cNvCxnSpPr>
            <a:cxnSpLocks/>
          </p:cNvCxnSpPr>
          <p:nvPr/>
        </p:nvCxnSpPr>
        <p:spPr>
          <a:xfrm>
            <a:off x="7987413" y="4264742"/>
            <a:ext cx="724313" cy="0"/>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7" name="矩形: 圆角 16">
            <a:extLst>
              <a:ext uri="{FF2B5EF4-FFF2-40B4-BE49-F238E27FC236}">
                <a16:creationId xmlns:a16="http://schemas.microsoft.com/office/drawing/2014/main" id="{A1DB6649-BBA1-178E-BCE0-AC7F3F47337C}"/>
              </a:ext>
            </a:extLst>
          </p:cNvPr>
          <p:cNvSpPr/>
          <p:nvPr/>
        </p:nvSpPr>
        <p:spPr>
          <a:xfrm>
            <a:off x="4038413" y="5581790"/>
            <a:ext cx="4015468" cy="381708"/>
          </a:xfrm>
          <a:prstGeom prst="roundRect">
            <a:avLst>
              <a:gd name="adj" fmla="val 50000"/>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C2E58080-976B-61A7-FCE5-7BD217C9E86E}"/>
              </a:ext>
            </a:extLst>
          </p:cNvPr>
          <p:cNvSpPr txBox="1"/>
          <p:nvPr/>
        </p:nvSpPr>
        <p:spPr>
          <a:xfrm>
            <a:off x="3363953" y="4811343"/>
            <a:ext cx="5364388" cy="612540"/>
          </a:xfrm>
          <a:prstGeom prst="rect">
            <a:avLst/>
          </a:prstGeom>
          <a:noFill/>
        </p:spPr>
        <p:txBody>
          <a:bodyPr wrap="square" lIns="0" tIns="0" rIns="0" bIns="0" rtlCol="0">
            <a:noAutofit/>
          </a:bodyPr>
          <a:lstStyle/>
          <a:p>
            <a:pPr algn="ctr">
              <a:lnSpc>
                <a:spcPct val="150000"/>
              </a:lnSpc>
            </a:pPr>
            <a:r>
              <a:rPr lang="zh-CN" altLang="en-US" sz="1400" dirty="0">
                <a:solidFill>
                  <a:schemeClr val="bg1">
                    <a:lumMod val="50000"/>
                  </a:schemeClr>
                </a:solidFill>
                <a:latin typeface="+mn-ea"/>
              </a:rPr>
              <a:t>将每组被试各分成两部分，分别进入两种实验情境中。</a:t>
            </a:r>
            <a:endParaRPr lang="en-US" altLang="zh-CN" sz="1400" dirty="0">
              <a:solidFill>
                <a:schemeClr val="bg1">
                  <a:lumMod val="50000"/>
                </a:schemeClr>
              </a:solidFill>
              <a:latin typeface="+mn-ea"/>
            </a:endParaRPr>
          </a:p>
          <a:p>
            <a:pPr algn="ctr">
              <a:lnSpc>
                <a:spcPct val="150000"/>
              </a:lnSpc>
            </a:pPr>
            <a:r>
              <a:rPr lang="zh-CN" altLang="en-US" sz="1400" dirty="0">
                <a:solidFill>
                  <a:schemeClr val="bg1">
                    <a:lumMod val="50000"/>
                  </a:schemeClr>
                </a:solidFill>
                <a:latin typeface="+mn-ea"/>
              </a:rPr>
              <a:t>一种是愉快的情境，一种是惹人发怒的情境。</a:t>
            </a:r>
          </a:p>
        </p:txBody>
      </p:sp>
      <p:sp>
        <p:nvSpPr>
          <p:cNvPr id="66" name="文本框 65">
            <a:extLst>
              <a:ext uri="{FF2B5EF4-FFF2-40B4-BE49-F238E27FC236}">
                <a16:creationId xmlns:a16="http://schemas.microsoft.com/office/drawing/2014/main" id="{7FD4E69B-E8DE-0914-7E06-253CBA2A2F4D}"/>
              </a:ext>
            </a:extLst>
          </p:cNvPr>
          <p:cNvSpPr txBox="1"/>
          <p:nvPr/>
        </p:nvSpPr>
        <p:spPr>
          <a:xfrm>
            <a:off x="4621151" y="5581790"/>
            <a:ext cx="2849992" cy="381708"/>
          </a:xfrm>
          <a:prstGeom prst="rect">
            <a:avLst/>
          </a:prstGeom>
          <a:noFill/>
        </p:spPr>
        <p:txBody>
          <a:bodyPr wrap="square" lIns="0" tIns="0" rIns="0" bIns="0" rtlCol="0">
            <a:noAutofit/>
          </a:bodyPr>
          <a:lstStyle>
            <a:defPPr>
              <a:defRPr lang="zh-CN"/>
            </a:defPPr>
            <a:lvl1pPr algn="ctr">
              <a:lnSpc>
                <a:spcPct val="150000"/>
              </a:lnSpc>
              <a:defRPr sz="1400">
                <a:solidFill>
                  <a:schemeClr val="tx1">
                    <a:lumMod val="95000"/>
                    <a:lumOff val="5000"/>
                  </a:schemeClr>
                </a:solidFill>
                <a:latin typeface="+mn-ea"/>
              </a:defRPr>
            </a:lvl1pPr>
          </a:lstStyle>
          <a:p>
            <a:r>
              <a:rPr lang="zh-CN" altLang="en-US" dirty="0"/>
              <a:t>观察两种情境下测试者的情绪反应</a:t>
            </a:r>
          </a:p>
        </p:txBody>
      </p:sp>
      <p:cxnSp>
        <p:nvCxnSpPr>
          <p:cNvPr id="67" name="直接连接符 66">
            <a:extLst>
              <a:ext uri="{FF2B5EF4-FFF2-40B4-BE49-F238E27FC236}">
                <a16:creationId xmlns:a16="http://schemas.microsoft.com/office/drawing/2014/main" id="{33551DFB-A805-F0DF-04E7-F04E8368AE0A}"/>
              </a:ext>
            </a:extLst>
          </p:cNvPr>
          <p:cNvCxnSpPr>
            <a:cxnSpLocks/>
          </p:cNvCxnSpPr>
          <p:nvPr/>
        </p:nvCxnSpPr>
        <p:spPr>
          <a:xfrm>
            <a:off x="4770477" y="4589929"/>
            <a:ext cx="2551340" cy="0"/>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L 形 17">
            <a:extLst>
              <a:ext uri="{FF2B5EF4-FFF2-40B4-BE49-F238E27FC236}">
                <a16:creationId xmlns:a16="http://schemas.microsoft.com/office/drawing/2014/main" id="{6D283560-0892-ADDB-C7FA-F816D2EB1E16}"/>
              </a:ext>
            </a:extLst>
          </p:cNvPr>
          <p:cNvSpPr/>
          <p:nvPr/>
        </p:nvSpPr>
        <p:spPr>
          <a:xfrm rot="13500000">
            <a:off x="9680713" y="5104091"/>
            <a:ext cx="207593" cy="207593"/>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L 形 67">
            <a:extLst>
              <a:ext uri="{FF2B5EF4-FFF2-40B4-BE49-F238E27FC236}">
                <a16:creationId xmlns:a16="http://schemas.microsoft.com/office/drawing/2014/main" id="{BA3CABBA-A945-5C7C-2894-59BAD22ABA04}"/>
              </a:ext>
            </a:extLst>
          </p:cNvPr>
          <p:cNvSpPr/>
          <p:nvPr/>
        </p:nvSpPr>
        <p:spPr>
          <a:xfrm rot="2700000">
            <a:off x="2221149" y="5104091"/>
            <a:ext cx="207593" cy="207593"/>
          </a:xfrm>
          <a:prstGeom prst="corner">
            <a:avLst>
              <a:gd name="adj1" fmla="val 39063"/>
              <a:gd name="adj2" fmla="val 390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528CAF91-544C-50D4-EEB1-A1EC7823A1A7}"/>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文本框 40">
            <a:extLst>
              <a:ext uri="{FF2B5EF4-FFF2-40B4-BE49-F238E27FC236}">
                <a16:creationId xmlns:a16="http://schemas.microsoft.com/office/drawing/2014/main" id="{FFA8A5CB-2413-2576-5886-CACBBB7CF20C}"/>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情绪的产生</a:t>
            </a:r>
          </a:p>
        </p:txBody>
      </p:sp>
      <p:sp>
        <p:nvSpPr>
          <p:cNvPr id="42" name="文本框 41">
            <a:extLst>
              <a:ext uri="{FF2B5EF4-FFF2-40B4-BE49-F238E27FC236}">
                <a16:creationId xmlns:a16="http://schemas.microsoft.com/office/drawing/2014/main" id="{3B15E19C-B0E7-3C60-F67A-92ED91557C4F}"/>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GENERATION</a:t>
            </a:r>
          </a:p>
        </p:txBody>
      </p:sp>
      <p:sp>
        <p:nvSpPr>
          <p:cNvPr id="47" name="文本框 46">
            <a:extLst>
              <a:ext uri="{FF2B5EF4-FFF2-40B4-BE49-F238E27FC236}">
                <a16:creationId xmlns:a16="http://schemas.microsoft.com/office/drawing/2014/main" id="{86B5FE46-FCDC-DFFE-2B30-19F9A596C921}"/>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Tree>
    <p:extLst>
      <p:ext uri="{BB962C8B-B14F-4D97-AF65-F5344CB8AC3E}">
        <p14:creationId xmlns:p14="http://schemas.microsoft.com/office/powerpoint/2010/main" val="922714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E7B6F83D-A180-D129-C401-ECFBB1D7F27F}"/>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487507" y="1631821"/>
            <a:ext cx="3294784" cy="3161852"/>
          </a:xfrm>
          <a:custGeom>
            <a:avLst/>
            <a:gdLst>
              <a:gd name="connsiteX0" fmla="*/ 124577 w 3294784"/>
              <a:gd name="connsiteY0" fmla="*/ 0 h 3161852"/>
              <a:gd name="connsiteX1" fmla="*/ 3170207 w 3294784"/>
              <a:gd name="connsiteY1" fmla="*/ 0 h 3161852"/>
              <a:gd name="connsiteX2" fmla="*/ 3294784 w 3294784"/>
              <a:gd name="connsiteY2" fmla="*/ 124577 h 3161852"/>
              <a:gd name="connsiteX3" fmla="*/ 3294784 w 3294784"/>
              <a:gd name="connsiteY3" fmla="*/ 3037275 h 3161852"/>
              <a:gd name="connsiteX4" fmla="*/ 3170207 w 3294784"/>
              <a:gd name="connsiteY4" fmla="*/ 3161852 h 3161852"/>
              <a:gd name="connsiteX5" fmla="*/ 124577 w 3294784"/>
              <a:gd name="connsiteY5" fmla="*/ 3161852 h 3161852"/>
              <a:gd name="connsiteX6" fmla="*/ 0 w 3294784"/>
              <a:gd name="connsiteY6" fmla="*/ 3037275 h 3161852"/>
              <a:gd name="connsiteX7" fmla="*/ 0 w 3294784"/>
              <a:gd name="connsiteY7" fmla="*/ 124577 h 3161852"/>
              <a:gd name="connsiteX8" fmla="*/ 124577 w 3294784"/>
              <a:gd name="connsiteY8" fmla="*/ 0 h 316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784" h="3161852">
                <a:moveTo>
                  <a:pt x="124577" y="0"/>
                </a:moveTo>
                <a:lnTo>
                  <a:pt x="3170207" y="0"/>
                </a:lnTo>
                <a:cubicBezTo>
                  <a:pt x="3239009" y="0"/>
                  <a:pt x="3294784" y="55775"/>
                  <a:pt x="3294784" y="124577"/>
                </a:cubicBezTo>
                <a:lnTo>
                  <a:pt x="3294784" y="3037275"/>
                </a:lnTo>
                <a:cubicBezTo>
                  <a:pt x="3294784" y="3106077"/>
                  <a:pt x="3239009" y="3161852"/>
                  <a:pt x="3170207" y="3161852"/>
                </a:cubicBezTo>
                <a:lnTo>
                  <a:pt x="124577" y="3161852"/>
                </a:lnTo>
                <a:cubicBezTo>
                  <a:pt x="55775" y="3161852"/>
                  <a:pt x="0" y="3106077"/>
                  <a:pt x="0" y="3037275"/>
                </a:cubicBezTo>
                <a:lnTo>
                  <a:pt x="0" y="124577"/>
                </a:lnTo>
                <a:cubicBezTo>
                  <a:pt x="0" y="55775"/>
                  <a:pt x="55775" y="0"/>
                  <a:pt x="124577" y="0"/>
                </a:cubicBezTo>
                <a:close/>
              </a:path>
            </a:pathLst>
          </a:custGeom>
        </p:spPr>
      </p:pic>
      <p:pic>
        <p:nvPicPr>
          <p:cNvPr id="39" name="图片 38">
            <a:extLst>
              <a:ext uri="{FF2B5EF4-FFF2-40B4-BE49-F238E27FC236}">
                <a16:creationId xmlns:a16="http://schemas.microsoft.com/office/drawing/2014/main" id="{C90E2301-ADBB-E0A9-188F-B28F98F133A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4103544" y="1631820"/>
            <a:ext cx="3294784" cy="3161852"/>
          </a:xfrm>
          <a:custGeom>
            <a:avLst/>
            <a:gdLst>
              <a:gd name="connsiteX0" fmla="*/ 124577 w 3294784"/>
              <a:gd name="connsiteY0" fmla="*/ 0 h 3161852"/>
              <a:gd name="connsiteX1" fmla="*/ 3170207 w 3294784"/>
              <a:gd name="connsiteY1" fmla="*/ 0 h 3161852"/>
              <a:gd name="connsiteX2" fmla="*/ 3294784 w 3294784"/>
              <a:gd name="connsiteY2" fmla="*/ 124577 h 3161852"/>
              <a:gd name="connsiteX3" fmla="*/ 3294784 w 3294784"/>
              <a:gd name="connsiteY3" fmla="*/ 3037275 h 3161852"/>
              <a:gd name="connsiteX4" fmla="*/ 3170207 w 3294784"/>
              <a:gd name="connsiteY4" fmla="*/ 3161852 h 3161852"/>
              <a:gd name="connsiteX5" fmla="*/ 124577 w 3294784"/>
              <a:gd name="connsiteY5" fmla="*/ 3161852 h 3161852"/>
              <a:gd name="connsiteX6" fmla="*/ 0 w 3294784"/>
              <a:gd name="connsiteY6" fmla="*/ 3037275 h 3161852"/>
              <a:gd name="connsiteX7" fmla="*/ 0 w 3294784"/>
              <a:gd name="connsiteY7" fmla="*/ 124577 h 3161852"/>
              <a:gd name="connsiteX8" fmla="*/ 124577 w 3294784"/>
              <a:gd name="connsiteY8" fmla="*/ 0 h 316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784" h="3161852">
                <a:moveTo>
                  <a:pt x="124577" y="0"/>
                </a:moveTo>
                <a:lnTo>
                  <a:pt x="3170207" y="0"/>
                </a:lnTo>
                <a:cubicBezTo>
                  <a:pt x="3239009" y="0"/>
                  <a:pt x="3294784" y="55775"/>
                  <a:pt x="3294784" y="124577"/>
                </a:cubicBezTo>
                <a:lnTo>
                  <a:pt x="3294784" y="3037275"/>
                </a:lnTo>
                <a:cubicBezTo>
                  <a:pt x="3294784" y="3106077"/>
                  <a:pt x="3239009" y="3161852"/>
                  <a:pt x="3170207" y="3161852"/>
                </a:cubicBezTo>
                <a:lnTo>
                  <a:pt x="124577" y="3161852"/>
                </a:lnTo>
                <a:cubicBezTo>
                  <a:pt x="55775" y="3161852"/>
                  <a:pt x="0" y="3106077"/>
                  <a:pt x="0" y="3037275"/>
                </a:cubicBezTo>
                <a:lnTo>
                  <a:pt x="0" y="124577"/>
                </a:lnTo>
                <a:cubicBezTo>
                  <a:pt x="0" y="55775"/>
                  <a:pt x="55775" y="0"/>
                  <a:pt x="124577" y="0"/>
                </a:cubicBezTo>
                <a:close/>
              </a:path>
            </a:pathLst>
          </a:custGeom>
        </p:spPr>
      </p:pic>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31" name="矩形: 圆角 30">
            <a:extLst>
              <a:ext uri="{FF2B5EF4-FFF2-40B4-BE49-F238E27FC236}">
                <a16:creationId xmlns:a16="http://schemas.microsoft.com/office/drawing/2014/main" id="{98B6811E-367A-4163-47F7-62C97F0A4F06}"/>
              </a:ext>
            </a:extLst>
          </p:cNvPr>
          <p:cNvSpPr/>
          <p:nvPr/>
        </p:nvSpPr>
        <p:spPr>
          <a:xfrm>
            <a:off x="695325" y="4319696"/>
            <a:ext cx="2879148" cy="1035247"/>
          </a:xfrm>
          <a:prstGeom prst="roundRect">
            <a:avLst>
              <a:gd name="adj" fmla="val 3940"/>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9AF66445-C184-CDA4-AA4D-94C808696A58}"/>
              </a:ext>
            </a:extLst>
          </p:cNvPr>
          <p:cNvSpPr txBox="1"/>
          <p:nvPr/>
        </p:nvSpPr>
        <p:spPr>
          <a:xfrm>
            <a:off x="695325" y="4338607"/>
            <a:ext cx="2879148" cy="1018033"/>
          </a:xfrm>
          <a:prstGeom prst="rect">
            <a:avLst/>
          </a:prstGeom>
          <a:noFill/>
        </p:spPr>
        <p:txBody>
          <a:bodyPr wrap="square" lIns="0" tIns="0" rIns="0" bIns="0" rtlCol="0" anchor="ctr">
            <a:noAutofit/>
          </a:bodyPr>
          <a:lstStyle/>
          <a:p>
            <a:pPr algn="ctr">
              <a:lnSpc>
                <a:spcPct val="150000"/>
              </a:lnSpc>
            </a:pPr>
            <a:r>
              <a:rPr lang="zh-CN" altLang="en-US" sz="1400" dirty="0">
                <a:solidFill>
                  <a:schemeClr val="bg1">
                    <a:lumMod val="50000"/>
                  </a:schemeClr>
                </a:solidFill>
                <a:latin typeface="+mn-ea"/>
              </a:rPr>
              <a:t>第一组</a:t>
            </a:r>
            <a:endParaRPr lang="en-US" altLang="zh-CN" sz="1400" dirty="0">
              <a:solidFill>
                <a:schemeClr val="bg1">
                  <a:lumMod val="50000"/>
                </a:schemeClr>
              </a:solidFill>
              <a:latin typeface="+mn-ea"/>
            </a:endParaRPr>
          </a:p>
          <a:p>
            <a:pPr algn="ctr">
              <a:lnSpc>
                <a:spcPct val="150000"/>
              </a:lnSpc>
            </a:pPr>
            <a:r>
              <a:rPr lang="zh-CN" altLang="en-US" sz="1400" dirty="0">
                <a:solidFill>
                  <a:schemeClr val="bg1">
                    <a:lumMod val="50000"/>
                  </a:schemeClr>
                </a:solidFill>
                <a:latin typeface="+mn-ea"/>
              </a:rPr>
              <a:t>在两种情境中都保持冷静</a:t>
            </a:r>
          </a:p>
        </p:txBody>
      </p:sp>
      <p:sp>
        <p:nvSpPr>
          <p:cNvPr id="35" name="矩形: 圆角 34">
            <a:extLst>
              <a:ext uri="{FF2B5EF4-FFF2-40B4-BE49-F238E27FC236}">
                <a16:creationId xmlns:a16="http://schemas.microsoft.com/office/drawing/2014/main" id="{0D554CC7-9F84-9971-71A6-A55379491494}"/>
              </a:ext>
            </a:extLst>
          </p:cNvPr>
          <p:cNvSpPr/>
          <p:nvPr/>
        </p:nvSpPr>
        <p:spPr>
          <a:xfrm>
            <a:off x="4311362" y="4319695"/>
            <a:ext cx="2879148" cy="1035247"/>
          </a:xfrm>
          <a:prstGeom prst="roundRect">
            <a:avLst>
              <a:gd name="adj" fmla="val 3940"/>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8ECBB21B-32AA-CE89-B15C-61C20E6E4E3F}"/>
              </a:ext>
            </a:extLst>
          </p:cNvPr>
          <p:cNvSpPr txBox="1"/>
          <p:nvPr/>
        </p:nvSpPr>
        <p:spPr>
          <a:xfrm>
            <a:off x="4311362" y="4338606"/>
            <a:ext cx="2879148" cy="1018033"/>
          </a:xfrm>
          <a:prstGeom prst="rect">
            <a:avLst/>
          </a:prstGeom>
          <a:noFill/>
        </p:spPr>
        <p:txBody>
          <a:bodyPr wrap="square" lIns="0" tIns="0" rIns="0" bIns="0" rtlCol="0">
            <a:noAutofit/>
          </a:bodyPr>
          <a:lstStyle/>
          <a:p>
            <a:pPr algn="ctr">
              <a:lnSpc>
                <a:spcPct val="150000"/>
              </a:lnSpc>
            </a:pPr>
            <a:r>
              <a:rPr lang="zh-CN" altLang="en-US" sz="1400" dirty="0">
                <a:solidFill>
                  <a:schemeClr val="bg1">
                    <a:lumMod val="50000"/>
                  </a:schemeClr>
                </a:solidFill>
                <a:latin typeface="+mn-ea"/>
              </a:rPr>
              <a:t>第二、三组</a:t>
            </a:r>
            <a:endParaRPr lang="en-US" altLang="zh-CN" sz="1400" dirty="0">
              <a:solidFill>
                <a:schemeClr val="bg1">
                  <a:lumMod val="50000"/>
                </a:schemeClr>
              </a:solidFill>
              <a:latin typeface="+mn-ea"/>
            </a:endParaRPr>
          </a:p>
          <a:p>
            <a:pPr algn="ctr">
              <a:lnSpc>
                <a:spcPct val="150000"/>
              </a:lnSpc>
            </a:pPr>
            <a:r>
              <a:rPr lang="zh-CN" altLang="en-US" sz="1400" dirty="0">
                <a:solidFill>
                  <a:schemeClr val="bg1">
                    <a:lumMod val="50000"/>
                  </a:schemeClr>
                </a:solidFill>
                <a:latin typeface="+mn-ea"/>
              </a:rPr>
              <a:t>在愉快环境中表现出愉快的情绪</a:t>
            </a:r>
            <a:endParaRPr lang="en-US" altLang="zh-CN" sz="1400" dirty="0">
              <a:solidFill>
                <a:schemeClr val="bg1">
                  <a:lumMod val="50000"/>
                </a:schemeClr>
              </a:solidFill>
              <a:latin typeface="+mn-ea"/>
            </a:endParaRPr>
          </a:p>
          <a:p>
            <a:pPr algn="ctr">
              <a:lnSpc>
                <a:spcPct val="150000"/>
              </a:lnSpc>
            </a:pPr>
            <a:r>
              <a:rPr lang="zh-CN" altLang="en-US" sz="1400" dirty="0">
                <a:solidFill>
                  <a:schemeClr val="bg1">
                    <a:lumMod val="50000"/>
                  </a:schemeClr>
                </a:solidFill>
                <a:latin typeface="+mn-ea"/>
              </a:rPr>
              <a:t>在愤怒的情境中表现出愤怒的情绪</a:t>
            </a:r>
          </a:p>
        </p:txBody>
      </p:sp>
      <p:sp>
        <p:nvSpPr>
          <p:cNvPr id="6" name="矩形: 圆角 5">
            <a:extLst>
              <a:ext uri="{FF2B5EF4-FFF2-40B4-BE49-F238E27FC236}">
                <a16:creationId xmlns:a16="http://schemas.microsoft.com/office/drawing/2014/main" id="{E67EF095-570B-2108-6A8E-BA1F4C225B81}"/>
              </a:ext>
            </a:extLst>
          </p:cNvPr>
          <p:cNvSpPr/>
          <p:nvPr/>
        </p:nvSpPr>
        <p:spPr>
          <a:xfrm>
            <a:off x="8188035" y="3465513"/>
            <a:ext cx="4003965" cy="1771496"/>
          </a:xfrm>
          <a:prstGeom prst="roundRect">
            <a:avLst>
              <a:gd name="adj" fmla="val 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3C4055ED-D0B3-2805-36BA-C2233EEE2E2C}"/>
              </a:ext>
            </a:extLst>
          </p:cNvPr>
          <p:cNvSpPr txBox="1"/>
          <p:nvPr/>
        </p:nvSpPr>
        <p:spPr>
          <a:xfrm>
            <a:off x="8592127" y="4018358"/>
            <a:ext cx="3086966" cy="1018033"/>
          </a:xfrm>
          <a:prstGeom prst="rect">
            <a:avLst/>
          </a:prstGeom>
          <a:noFill/>
        </p:spPr>
        <p:txBody>
          <a:bodyPr wrap="square" lIns="0" tIns="0" rIns="0" bIns="0" rtlCol="0">
            <a:noAutofit/>
          </a:bodyPr>
          <a:lstStyle/>
          <a:p>
            <a:pPr>
              <a:lnSpc>
                <a:spcPct val="150000"/>
              </a:lnSpc>
            </a:pPr>
            <a:r>
              <a:rPr lang="zh-CN" altLang="en-US" sz="1400" dirty="0">
                <a:solidFill>
                  <a:schemeClr val="bg1"/>
                </a:solidFill>
                <a:latin typeface="+mn-ea"/>
              </a:rPr>
              <a:t>情绪是认知过程、生理状态和环境因素共同作用的结果，其中认知因素起关键作用。</a:t>
            </a:r>
          </a:p>
        </p:txBody>
      </p:sp>
      <p:sp>
        <p:nvSpPr>
          <p:cNvPr id="50" name="文本框 49">
            <a:extLst>
              <a:ext uri="{FF2B5EF4-FFF2-40B4-BE49-F238E27FC236}">
                <a16:creationId xmlns:a16="http://schemas.microsoft.com/office/drawing/2014/main" id="{69BF7022-6EA0-DC9E-1685-EA6DA3CA4BEF}"/>
              </a:ext>
            </a:extLst>
          </p:cNvPr>
          <p:cNvSpPr txBox="1"/>
          <p:nvPr/>
        </p:nvSpPr>
        <p:spPr>
          <a:xfrm>
            <a:off x="8492667" y="3622071"/>
            <a:ext cx="2552700" cy="505588"/>
          </a:xfrm>
          <a:prstGeom prst="rect">
            <a:avLst/>
          </a:prstGeom>
          <a:noFill/>
        </p:spPr>
        <p:txBody>
          <a:bodyPr wrap="square">
            <a:noAutofit/>
          </a:bodyPr>
          <a:lstStyle/>
          <a:p>
            <a:r>
              <a:rPr lang="zh-CN" altLang="en-US" sz="2000" dirty="0">
                <a:solidFill>
                  <a:schemeClr val="bg1"/>
                </a:solidFill>
                <a:latin typeface="+mj-ea"/>
                <a:ea typeface="+mj-ea"/>
              </a:rPr>
              <a:t>沙赫特的实验结论</a:t>
            </a:r>
            <a:endParaRPr lang="zh-CN" altLang="en-US" sz="2000" dirty="0">
              <a:solidFill>
                <a:schemeClr val="bg1"/>
              </a:solidFill>
            </a:endParaRPr>
          </a:p>
        </p:txBody>
      </p:sp>
      <p:cxnSp>
        <p:nvCxnSpPr>
          <p:cNvPr id="14" name="直接连接符 13">
            <a:extLst>
              <a:ext uri="{FF2B5EF4-FFF2-40B4-BE49-F238E27FC236}">
                <a16:creationId xmlns:a16="http://schemas.microsoft.com/office/drawing/2014/main" id="{FD2B8E68-9389-CF2A-E97C-8352E64758F5}"/>
              </a:ext>
            </a:extLst>
          </p:cNvPr>
          <p:cNvCxnSpPr/>
          <p:nvPr/>
        </p:nvCxnSpPr>
        <p:spPr>
          <a:xfrm>
            <a:off x="11195050" y="5022850"/>
            <a:ext cx="509443"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CD687295-0F59-F888-6C0F-3BE3F07429C4}"/>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a:extLst>
              <a:ext uri="{FF2B5EF4-FFF2-40B4-BE49-F238E27FC236}">
                <a16:creationId xmlns:a16="http://schemas.microsoft.com/office/drawing/2014/main" id="{26FEF3B2-6CFB-C063-0BC1-FB7909EA4BCA}"/>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情绪的产生</a:t>
            </a:r>
          </a:p>
        </p:txBody>
      </p:sp>
      <p:sp>
        <p:nvSpPr>
          <p:cNvPr id="34" name="文本框 33">
            <a:extLst>
              <a:ext uri="{FF2B5EF4-FFF2-40B4-BE49-F238E27FC236}">
                <a16:creationId xmlns:a16="http://schemas.microsoft.com/office/drawing/2014/main" id="{652CE507-1E0A-FDD1-99A5-54AB91111F1E}"/>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GENERATION</a:t>
            </a:r>
          </a:p>
        </p:txBody>
      </p:sp>
      <p:sp>
        <p:nvSpPr>
          <p:cNvPr id="41" name="文本框 40">
            <a:extLst>
              <a:ext uri="{FF2B5EF4-FFF2-40B4-BE49-F238E27FC236}">
                <a16:creationId xmlns:a16="http://schemas.microsoft.com/office/drawing/2014/main" id="{8AB6D822-9355-C4E2-FC73-2013D5D81FCF}"/>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Tree>
    <p:extLst>
      <p:ext uri="{BB962C8B-B14F-4D97-AF65-F5344CB8AC3E}">
        <p14:creationId xmlns:p14="http://schemas.microsoft.com/office/powerpoint/2010/main" val="349605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圆角 43">
            <a:extLst>
              <a:ext uri="{FF2B5EF4-FFF2-40B4-BE49-F238E27FC236}">
                <a16:creationId xmlns:a16="http://schemas.microsoft.com/office/drawing/2014/main" id="{00AA5194-3E78-E47F-8CDA-D3450234C03B}"/>
              </a:ext>
            </a:extLst>
          </p:cNvPr>
          <p:cNvSpPr/>
          <p:nvPr/>
        </p:nvSpPr>
        <p:spPr>
          <a:xfrm>
            <a:off x="5610271" y="2502200"/>
            <a:ext cx="5130753" cy="741531"/>
          </a:xfrm>
          <a:prstGeom prst="roundRect">
            <a:avLst>
              <a:gd name="adj" fmla="val 4178"/>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4" name="矩形 3">
            <a:extLst>
              <a:ext uri="{FF2B5EF4-FFF2-40B4-BE49-F238E27FC236}">
                <a16:creationId xmlns:a16="http://schemas.microsoft.com/office/drawing/2014/main" id="{26A4687C-098E-B7AE-303B-0FEEE3FA3B11}"/>
              </a:ext>
            </a:extLst>
          </p:cNvPr>
          <p:cNvSpPr/>
          <p:nvPr/>
        </p:nvSpPr>
        <p:spPr>
          <a:xfrm>
            <a:off x="4819650" y="1204686"/>
            <a:ext cx="539412" cy="48627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B762B3BE-55D4-6467-991F-0CBBC1B99CA7}"/>
              </a:ext>
            </a:extLst>
          </p:cNvPr>
          <p:cNvSpPr/>
          <p:nvPr/>
        </p:nvSpPr>
        <p:spPr>
          <a:xfrm>
            <a:off x="1450975" y="4614184"/>
            <a:ext cx="3692525" cy="1197031"/>
          </a:xfrm>
          <a:prstGeom prst="roundRect">
            <a:avLst>
              <a:gd name="adj" fmla="val 4178"/>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80588165-4B19-0C6D-FFAF-D1E36A294D82}"/>
              </a:ext>
            </a:extLst>
          </p:cNvPr>
          <p:cNvSpPr txBox="1"/>
          <p:nvPr/>
        </p:nvSpPr>
        <p:spPr>
          <a:xfrm>
            <a:off x="1689100" y="4738464"/>
            <a:ext cx="3130550" cy="1051113"/>
          </a:xfrm>
          <a:prstGeom prst="rect">
            <a:avLst/>
          </a:prstGeom>
          <a:noFill/>
        </p:spPr>
        <p:txBody>
          <a:bodyPr wrap="square" lIns="0" tIns="0" rIns="0" bIns="0" rtlCol="0">
            <a:noAutofit/>
          </a:bodyPr>
          <a:lstStyle/>
          <a:p>
            <a:pPr>
              <a:lnSpc>
                <a:spcPct val="150000"/>
              </a:lnSpc>
            </a:pPr>
            <a:r>
              <a:rPr lang="zh-CN" altLang="en-US" sz="1400" dirty="0">
                <a:solidFill>
                  <a:schemeClr val="bg1">
                    <a:lumMod val="50000"/>
                  </a:schemeClr>
                </a:solidFill>
                <a:latin typeface="+mn-ea"/>
              </a:rPr>
              <a:t>大多数心理学家认为婴儿与母亲之间的亲密接触，对他在未来生活中爱的有很重要的影响。</a:t>
            </a:r>
          </a:p>
        </p:txBody>
      </p:sp>
      <p:sp>
        <p:nvSpPr>
          <p:cNvPr id="33" name="文本框 32">
            <a:extLst>
              <a:ext uri="{FF2B5EF4-FFF2-40B4-BE49-F238E27FC236}">
                <a16:creationId xmlns:a16="http://schemas.microsoft.com/office/drawing/2014/main" id="{F4702E43-C6D7-C0A0-0D32-B38A713C9FBA}"/>
              </a:ext>
            </a:extLst>
          </p:cNvPr>
          <p:cNvSpPr txBox="1"/>
          <p:nvPr/>
        </p:nvSpPr>
        <p:spPr>
          <a:xfrm>
            <a:off x="5681109" y="1949303"/>
            <a:ext cx="5059915" cy="283027"/>
          </a:xfrm>
          <a:prstGeom prst="rect">
            <a:avLst/>
          </a:prstGeom>
          <a:noFill/>
        </p:spPr>
        <p:txBody>
          <a:bodyPr wrap="square" lIns="0" tIns="0" rIns="0" bIns="0" rtlCol="0">
            <a:noAutofit/>
          </a:bodyPr>
          <a:lstStyle/>
          <a:p>
            <a:pPr>
              <a:lnSpc>
                <a:spcPct val="150000"/>
              </a:lnSpc>
            </a:pPr>
            <a:r>
              <a:rPr lang="zh-CN" altLang="en-US" sz="1400" dirty="0">
                <a:solidFill>
                  <a:schemeClr val="bg1">
                    <a:lumMod val="50000"/>
                  </a:schemeClr>
                </a:solidFill>
                <a:latin typeface="+mn-ea"/>
              </a:rPr>
              <a:t>哈洛以恒河猴作为被试，观察它们与两只代理母猴的依恋关系</a:t>
            </a:r>
          </a:p>
        </p:txBody>
      </p:sp>
      <p:sp>
        <p:nvSpPr>
          <p:cNvPr id="34" name="文本框 33">
            <a:extLst>
              <a:ext uri="{FF2B5EF4-FFF2-40B4-BE49-F238E27FC236}">
                <a16:creationId xmlns:a16="http://schemas.microsoft.com/office/drawing/2014/main" id="{82AA4198-1E96-2F2A-65EC-2ACE7082206C}"/>
              </a:ext>
            </a:extLst>
          </p:cNvPr>
          <p:cNvSpPr txBox="1"/>
          <p:nvPr/>
        </p:nvSpPr>
        <p:spPr>
          <a:xfrm>
            <a:off x="5581650" y="1318984"/>
            <a:ext cx="3976913" cy="505588"/>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哈洛的实验：情绪的先天获得</a:t>
            </a:r>
            <a:endParaRPr lang="zh-CN" altLang="en-US" sz="2000" dirty="0">
              <a:solidFill>
                <a:schemeClr val="tx1">
                  <a:lumMod val="95000"/>
                  <a:lumOff val="5000"/>
                </a:schemeClr>
              </a:solidFill>
            </a:endParaRPr>
          </a:p>
        </p:txBody>
      </p:sp>
      <p:sp>
        <p:nvSpPr>
          <p:cNvPr id="37" name="文本框 36">
            <a:extLst>
              <a:ext uri="{FF2B5EF4-FFF2-40B4-BE49-F238E27FC236}">
                <a16:creationId xmlns:a16="http://schemas.microsoft.com/office/drawing/2014/main" id="{B70DB0E4-F5F2-9D56-2F3C-7075E9886FE5}"/>
              </a:ext>
            </a:extLst>
          </p:cNvPr>
          <p:cNvSpPr txBox="1"/>
          <p:nvPr/>
        </p:nvSpPr>
        <p:spPr>
          <a:xfrm>
            <a:off x="5681109" y="2546385"/>
            <a:ext cx="5059915" cy="653161"/>
          </a:xfrm>
          <a:prstGeom prst="rect">
            <a:avLst/>
          </a:prstGeom>
          <a:noFill/>
        </p:spPr>
        <p:txBody>
          <a:bodyPr wrap="square" lIns="0" tIns="0" rIns="0" bIns="0" rtlCol="0">
            <a:noAutofit/>
          </a:bodyPr>
          <a:lstStyle/>
          <a:p>
            <a:pPr>
              <a:lnSpc>
                <a:spcPct val="150000"/>
              </a:lnSpc>
            </a:pPr>
            <a:r>
              <a:rPr lang="zh-CN" altLang="en-US" sz="1400" dirty="0">
                <a:solidFill>
                  <a:schemeClr val="tx1">
                    <a:lumMod val="95000"/>
                    <a:lumOff val="5000"/>
                  </a:schemeClr>
                </a:solidFill>
                <a:latin typeface="+mn-ea"/>
              </a:rPr>
              <a:t>对于幼猴而言，接触在依恋关系的形成中比母猴提供乳汁的能力更重要，这种依恋情感是独立于饥饿和干渴的基本需要之外的。</a:t>
            </a:r>
          </a:p>
        </p:txBody>
      </p:sp>
      <p:pic>
        <p:nvPicPr>
          <p:cNvPr id="40" name="图片 39">
            <a:extLst>
              <a:ext uri="{FF2B5EF4-FFF2-40B4-BE49-F238E27FC236}">
                <a16:creationId xmlns:a16="http://schemas.microsoft.com/office/drawing/2014/main" id="{FBD36459-44C3-8B12-77BA-EEFC41CB902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450975" y="1398374"/>
            <a:ext cx="3090585" cy="2925973"/>
          </a:xfrm>
          <a:custGeom>
            <a:avLst/>
            <a:gdLst>
              <a:gd name="connsiteX0" fmla="*/ 113850 w 3090585"/>
              <a:gd name="connsiteY0" fmla="*/ 0 h 2925973"/>
              <a:gd name="connsiteX1" fmla="*/ 2976735 w 3090585"/>
              <a:gd name="connsiteY1" fmla="*/ 0 h 2925973"/>
              <a:gd name="connsiteX2" fmla="*/ 3090585 w 3090585"/>
              <a:gd name="connsiteY2" fmla="*/ 113850 h 2925973"/>
              <a:gd name="connsiteX3" fmla="*/ 3090585 w 3090585"/>
              <a:gd name="connsiteY3" fmla="*/ 2812123 h 2925973"/>
              <a:gd name="connsiteX4" fmla="*/ 2976735 w 3090585"/>
              <a:gd name="connsiteY4" fmla="*/ 2925973 h 2925973"/>
              <a:gd name="connsiteX5" fmla="*/ 113850 w 3090585"/>
              <a:gd name="connsiteY5" fmla="*/ 2925973 h 2925973"/>
              <a:gd name="connsiteX6" fmla="*/ 0 w 3090585"/>
              <a:gd name="connsiteY6" fmla="*/ 2812123 h 2925973"/>
              <a:gd name="connsiteX7" fmla="*/ 0 w 3090585"/>
              <a:gd name="connsiteY7" fmla="*/ 113850 h 2925973"/>
              <a:gd name="connsiteX8" fmla="*/ 113850 w 3090585"/>
              <a:gd name="connsiteY8" fmla="*/ 0 h 29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0585" h="2925973">
                <a:moveTo>
                  <a:pt x="113850" y="0"/>
                </a:moveTo>
                <a:lnTo>
                  <a:pt x="2976735" y="0"/>
                </a:lnTo>
                <a:cubicBezTo>
                  <a:pt x="3039613" y="0"/>
                  <a:pt x="3090585" y="50972"/>
                  <a:pt x="3090585" y="113850"/>
                </a:cubicBezTo>
                <a:lnTo>
                  <a:pt x="3090585" y="2812123"/>
                </a:lnTo>
                <a:cubicBezTo>
                  <a:pt x="3090585" y="2875001"/>
                  <a:pt x="3039613" y="2925973"/>
                  <a:pt x="2976735" y="2925973"/>
                </a:cubicBezTo>
                <a:lnTo>
                  <a:pt x="113850" y="2925973"/>
                </a:lnTo>
                <a:cubicBezTo>
                  <a:pt x="50972" y="2925973"/>
                  <a:pt x="0" y="2875001"/>
                  <a:pt x="0" y="2812123"/>
                </a:cubicBezTo>
                <a:lnTo>
                  <a:pt x="0" y="113850"/>
                </a:lnTo>
                <a:cubicBezTo>
                  <a:pt x="0" y="50972"/>
                  <a:pt x="50972" y="0"/>
                  <a:pt x="113850" y="0"/>
                </a:cubicBezTo>
                <a:close/>
              </a:path>
            </a:pathLst>
          </a:custGeom>
        </p:spPr>
      </p:pic>
      <p:pic>
        <p:nvPicPr>
          <p:cNvPr id="41" name="图片 40">
            <a:extLst>
              <a:ext uri="{FF2B5EF4-FFF2-40B4-BE49-F238E27FC236}">
                <a16:creationId xmlns:a16="http://schemas.microsoft.com/office/drawing/2014/main" id="{22E55B4C-4CD4-FD6E-6C8D-7A539A230600}"/>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5581650" y="3465513"/>
            <a:ext cx="5159375" cy="2345690"/>
          </a:xfrm>
          <a:custGeom>
            <a:avLst/>
            <a:gdLst>
              <a:gd name="connsiteX0" fmla="*/ 105204 w 5159375"/>
              <a:gd name="connsiteY0" fmla="*/ 0 h 2345690"/>
              <a:gd name="connsiteX1" fmla="*/ 5054171 w 5159375"/>
              <a:gd name="connsiteY1" fmla="*/ 0 h 2345690"/>
              <a:gd name="connsiteX2" fmla="*/ 5159375 w 5159375"/>
              <a:gd name="connsiteY2" fmla="*/ 105204 h 2345690"/>
              <a:gd name="connsiteX3" fmla="*/ 5159375 w 5159375"/>
              <a:gd name="connsiteY3" fmla="*/ 2240486 h 2345690"/>
              <a:gd name="connsiteX4" fmla="*/ 5054171 w 5159375"/>
              <a:gd name="connsiteY4" fmla="*/ 2345690 h 2345690"/>
              <a:gd name="connsiteX5" fmla="*/ 105204 w 5159375"/>
              <a:gd name="connsiteY5" fmla="*/ 2345690 h 2345690"/>
              <a:gd name="connsiteX6" fmla="*/ 0 w 5159375"/>
              <a:gd name="connsiteY6" fmla="*/ 2240486 h 2345690"/>
              <a:gd name="connsiteX7" fmla="*/ 0 w 5159375"/>
              <a:gd name="connsiteY7" fmla="*/ 105204 h 2345690"/>
              <a:gd name="connsiteX8" fmla="*/ 105204 w 5159375"/>
              <a:gd name="connsiteY8" fmla="*/ 0 h 234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9375" h="2345690">
                <a:moveTo>
                  <a:pt x="105204" y="0"/>
                </a:moveTo>
                <a:lnTo>
                  <a:pt x="5054171" y="0"/>
                </a:lnTo>
                <a:cubicBezTo>
                  <a:pt x="5112274" y="0"/>
                  <a:pt x="5159375" y="47101"/>
                  <a:pt x="5159375" y="105204"/>
                </a:cubicBezTo>
                <a:lnTo>
                  <a:pt x="5159375" y="2240486"/>
                </a:lnTo>
                <a:cubicBezTo>
                  <a:pt x="5159375" y="2298589"/>
                  <a:pt x="5112274" y="2345690"/>
                  <a:pt x="5054171" y="2345690"/>
                </a:cubicBezTo>
                <a:lnTo>
                  <a:pt x="105204" y="2345690"/>
                </a:lnTo>
                <a:cubicBezTo>
                  <a:pt x="47101" y="2345690"/>
                  <a:pt x="0" y="2298589"/>
                  <a:pt x="0" y="2240486"/>
                </a:cubicBezTo>
                <a:lnTo>
                  <a:pt x="0" y="105204"/>
                </a:lnTo>
                <a:cubicBezTo>
                  <a:pt x="0" y="47101"/>
                  <a:pt x="47101" y="0"/>
                  <a:pt x="105204" y="0"/>
                </a:cubicBezTo>
                <a:close/>
              </a:path>
            </a:pathLst>
          </a:custGeom>
        </p:spPr>
      </p:pic>
      <p:cxnSp>
        <p:nvCxnSpPr>
          <p:cNvPr id="16" name="直接连接符 15">
            <a:extLst>
              <a:ext uri="{FF2B5EF4-FFF2-40B4-BE49-F238E27FC236}">
                <a16:creationId xmlns:a16="http://schemas.microsoft.com/office/drawing/2014/main" id="{B895086D-A7E4-AC69-1796-3C05E887722A}"/>
              </a:ext>
            </a:extLst>
          </p:cNvPr>
          <p:cNvCxnSpPr/>
          <p:nvPr/>
        </p:nvCxnSpPr>
        <p:spPr>
          <a:xfrm>
            <a:off x="5681109" y="1824572"/>
            <a:ext cx="1300262" cy="0"/>
          </a:xfrm>
          <a:prstGeom prst="line">
            <a:avLst/>
          </a:prstGeom>
          <a:ln w="50800" cap="rnd">
            <a:solidFill>
              <a:srgbClr val="FEBF2E"/>
            </a:solidFill>
            <a:round/>
          </a:ln>
        </p:spPr>
        <p:style>
          <a:lnRef idx="1">
            <a:schemeClr val="accent1"/>
          </a:lnRef>
          <a:fillRef idx="0">
            <a:schemeClr val="accent1"/>
          </a:fillRef>
          <a:effectRef idx="0">
            <a:schemeClr val="accent1"/>
          </a:effectRef>
          <a:fontRef idx="minor">
            <a:schemeClr val="tx1"/>
          </a:fontRef>
        </p:style>
      </p:cxnSp>
      <p:sp>
        <p:nvSpPr>
          <p:cNvPr id="43" name="L 形 42">
            <a:extLst>
              <a:ext uri="{FF2B5EF4-FFF2-40B4-BE49-F238E27FC236}">
                <a16:creationId xmlns:a16="http://schemas.microsoft.com/office/drawing/2014/main" id="{2F593477-D28F-0CDC-6F5D-C0E4D2422C69}"/>
              </a:ext>
            </a:extLst>
          </p:cNvPr>
          <p:cNvSpPr/>
          <p:nvPr/>
        </p:nvSpPr>
        <p:spPr>
          <a:xfrm rot="18900000">
            <a:off x="5008977" y="1377726"/>
            <a:ext cx="160758" cy="160758"/>
          </a:xfrm>
          <a:prstGeom prst="corner">
            <a:avLst>
              <a:gd name="adj1" fmla="val 39063"/>
              <a:gd name="adj2" fmla="val 390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E601C8C6-9ED9-E75B-369B-8B2D6C42D3CE}"/>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文本框 34">
            <a:extLst>
              <a:ext uri="{FF2B5EF4-FFF2-40B4-BE49-F238E27FC236}">
                <a16:creationId xmlns:a16="http://schemas.microsoft.com/office/drawing/2014/main" id="{E264FEEB-04A8-0576-07B0-59C8B767F0EC}"/>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情绪的产生</a:t>
            </a:r>
          </a:p>
        </p:txBody>
      </p:sp>
      <p:sp>
        <p:nvSpPr>
          <p:cNvPr id="36" name="文本框 35">
            <a:extLst>
              <a:ext uri="{FF2B5EF4-FFF2-40B4-BE49-F238E27FC236}">
                <a16:creationId xmlns:a16="http://schemas.microsoft.com/office/drawing/2014/main" id="{70A23E8C-8626-F667-EE1A-2AC9F8635AAC}"/>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GENERATION</a:t>
            </a:r>
          </a:p>
        </p:txBody>
      </p:sp>
      <p:sp>
        <p:nvSpPr>
          <p:cNvPr id="42" name="文本框 41">
            <a:extLst>
              <a:ext uri="{FF2B5EF4-FFF2-40B4-BE49-F238E27FC236}">
                <a16:creationId xmlns:a16="http://schemas.microsoft.com/office/drawing/2014/main" id="{A143A8F2-47C9-910B-8F8E-584FDD8821D5}"/>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INNATE EMOTION</a:t>
            </a:r>
          </a:p>
        </p:txBody>
      </p:sp>
    </p:spTree>
    <p:extLst>
      <p:ext uri="{BB962C8B-B14F-4D97-AF65-F5344CB8AC3E}">
        <p14:creationId xmlns:p14="http://schemas.microsoft.com/office/powerpoint/2010/main" val="32410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E5BD7599-A06A-E1DD-172C-1833A516F71D}"/>
              </a:ext>
            </a:extLst>
          </p:cNvPr>
          <p:cNvSpPr/>
          <p:nvPr/>
        </p:nvSpPr>
        <p:spPr>
          <a:xfrm>
            <a:off x="1416050" y="5214259"/>
            <a:ext cx="9318623" cy="704854"/>
          </a:xfrm>
          <a:prstGeom prst="roundRect">
            <a:avLst>
              <a:gd name="adj" fmla="val 6371"/>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5" name="等腰三角形 4">
            <a:extLst>
              <a:ext uri="{FF2B5EF4-FFF2-40B4-BE49-F238E27FC236}">
                <a16:creationId xmlns:a16="http://schemas.microsoft.com/office/drawing/2014/main" id="{D180169B-E741-E1E0-657F-CE8FC3C53B2B}"/>
              </a:ext>
            </a:extLst>
          </p:cNvPr>
          <p:cNvSpPr/>
          <p:nvPr/>
        </p:nvSpPr>
        <p:spPr>
          <a:xfrm>
            <a:off x="4840514" y="2246084"/>
            <a:ext cx="2510971" cy="2772228"/>
          </a:xfrm>
          <a:prstGeom prst="triangle">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9B1F9A7A-B0FA-B31C-3AE6-7AD98AEE105D}"/>
              </a:ext>
            </a:extLst>
          </p:cNvPr>
          <p:cNvSpPr txBox="1"/>
          <p:nvPr/>
        </p:nvSpPr>
        <p:spPr>
          <a:xfrm>
            <a:off x="1416050" y="1835018"/>
            <a:ext cx="3130550" cy="704977"/>
          </a:xfrm>
          <a:prstGeom prst="rect">
            <a:avLst/>
          </a:prstGeom>
          <a:noFill/>
        </p:spPr>
        <p:txBody>
          <a:bodyPr wrap="square" lIns="0" tIns="0" rIns="0" bIns="0" rtlCol="0">
            <a:noAutofit/>
          </a:bodyPr>
          <a:lstStyle/>
          <a:p>
            <a:pPr>
              <a:lnSpc>
                <a:spcPct val="150000"/>
              </a:lnSpc>
            </a:pPr>
            <a:r>
              <a:rPr lang="zh-CN" altLang="en-US" sz="1400" dirty="0">
                <a:solidFill>
                  <a:schemeClr val="bg1">
                    <a:lumMod val="50000"/>
                  </a:schemeClr>
                </a:solidFill>
                <a:latin typeface="+mn-ea"/>
              </a:rPr>
              <a:t>小艾尔伯特相信人类情绪是学习和条件反射的产物。</a:t>
            </a:r>
          </a:p>
        </p:txBody>
      </p:sp>
      <p:cxnSp>
        <p:nvCxnSpPr>
          <p:cNvPr id="8" name="直接连接符 7">
            <a:extLst>
              <a:ext uri="{FF2B5EF4-FFF2-40B4-BE49-F238E27FC236}">
                <a16:creationId xmlns:a16="http://schemas.microsoft.com/office/drawing/2014/main" id="{BDCADB63-9B45-50BF-FF87-F323758A647A}"/>
              </a:ext>
            </a:extLst>
          </p:cNvPr>
          <p:cNvCxnSpPr>
            <a:cxnSpLocks/>
          </p:cNvCxnSpPr>
          <p:nvPr/>
        </p:nvCxnSpPr>
        <p:spPr>
          <a:xfrm flipV="1">
            <a:off x="4633684" y="1835018"/>
            <a:ext cx="1433286" cy="3183294"/>
          </a:xfrm>
          <a:prstGeom prst="line">
            <a:avLst/>
          </a:prstGeom>
          <a:ln w="25400" cap="rnd">
            <a:solidFill>
              <a:schemeClr val="accent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2B08C36-C7DA-7EFC-FD73-D929074979FA}"/>
              </a:ext>
            </a:extLst>
          </p:cNvPr>
          <p:cNvCxnSpPr>
            <a:cxnSpLocks/>
          </p:cNvCxnSpPr>
          <p:nvPr/>
        </p:nvCxnSpPr>
        <p:spPr>
          <a:xfrm flipH="1" flipV="1">
            <a:off x="6125029" y="1835018"/>
            <a:ext cx="1433286" cy="3183294"/>
          </a:xfrm>
          <a:prstGeom prst="line">
            <a:avLst/>
          </a:prstGeom>
          <a:ln w="25400" cap="rnd">
            <a:solidFill>
              <a:schemeClr val="accent3"/>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C6DD000B-7B8C-D380-AB59-14392C824203}"/>
              </a:ext>
            </a:extLst>
          </p:cNvPr>
          <p:cNvSpPr txBox="1"/>
          <p:nvPr/>
        </p:nvSpPr>
        <p:spPr>
          <a:xfrm>
            <a:off x="1647368" y="3118179"/>
            <a:ext cx="2986316" cy="1028038"/>
          </a:xfrm>
          <a:prstGeom prst="rect">
            <a:avLst/>
          </a:prstGeom>
          <a:noFill/>
        </p:spPr>
        <p:txBody>
          <a:bodyPr wrap="square">
            <a:spAutoFit/>
          </a:bodyPr>
          <a:lstStyle/>
          <a:p>
            <a:pPr>
              <a:lnSpc>
                <a:spcPct val="150000"/>
              </a:lnSpc>
            </a:pPr>
            <a:r>
              <a:rPr lang="zh-CN" altLang="en-US" sz="1400" dirty="0">
                <a:solidFill>
                  <a:schemeClr val="bg1">
                    <a:lumMod val="50000"/>
                  </a:schemeClr>
                </a:solidFill>
              </a:rPr>
              <a:t>他选用了一个</a:t>
            </a:r>
            <a:r>
              <a:rPr lang="en-US" altLang="zh-CN" sz="1400" dirty="0">
                <a:solidFill>
                  <a:schemeClr val="bg1">
                    <a:lumMod val="50000"/>
                  </a:schemeClr>
                </a:solidFill>
              </a:rPr>
              <a:t>9</a:t>
            </a:r>
            <a:r>
              <a:rPr lang="zh-CN" altLang="en-US" sz="1400" dirty="0">
                <a:solidFill>
                  <a:schemeClr val="bg1">
                    <a:lumMod val="50000"/>
                  </a:schemeClr>
                </a:solidFill>
              </a:rPr>
              <a:t>个月大的婴儿，本身并不害怕白鼠、兔子等，只害怕巨大声响。</a:t>
            </a:r>
          </a:p>
        </p:txBody>
      </p:sp>
      <p:sp>
        <p:nvSpPr>
          <p:cNvPr id="35" name="文本框 34">
            <a:extLst>
              <a:ext uri="{FF2B5EF4-FFF2-40B4-BE49-F238E27FC236}">
                <a16:creationId xmlns:a16="http://schemas.microsoft.com/office/drawing/2014/main" id="{44DADA9B-DDB2-B6D4-11B8-8AD96C4D1368}"/>
              </a:ext>
            </a:extLst>
          </p:cNvPr>
          <p:cNvSpPr txBox="1"/>
          <p:nvPr/>
        </p:nvSpPr>
        <p:spPr>
          <a:xfrm>
            <a:off x="7638597" y="3118179"/>
            <a:ext cx="2986316" cy="1028038"/>
          </a:xfrm>
          <a:prstGeom prst="rect">
            <a:avLst/>
          </a:prstGeom>
          <a:noFill/>
        </p:spPr>
        <p:txBody>
          <a:bodyPr wrap="square">
            <a:spAutoFit/>
          </a:bodyPr>
          <a:lstStyle/>
          <a:p>
            <a:pPr algn="r">
              <a:lnSpc>
                <a:spcPct val="150000"/>
              </a:lnSpc>
            </a:pPr>
            <a:r>
              <a:rPr lang="zh-CN" altLang="en-US" sz="1400" dirty="0">
                <a:solidFill>
                  <a:schemeClr val="bg1">
                    <a:lumMod val="50000"/>
                  </a:schemeClr>
                </a:solidFill>
              </a:rPr>
              <a:t>把白鼠与巨大声响配对呈现</a:t>
            </a:r>
            <a:r>
              <a:rPr lang="en-US" altLang="zh-CN" sz="1400" dirty="0">
                <a:solidFill>
                  <a:schemeClr val="bg1">
                    <a:lumMod val="50000"/>
                  </a:schemeClr>
                </a:solidFill>
              </a:rPr>
              <a:t>7</a:t>
            </a:r>
            <a:r>
              <a:rPr lang="zh-CN" altLang="en-US" sz="1400" dirty="0">
                <a:solidFill>
                  <a:schemeClr val="bg1">
                    <a:lumMod val="50000"/>
                  </a:schemeClr>
                </a:solidFill>
              </a:rPr>
              <a:t>次后，会害怕白鼠以及有关的一切事物，且这种习得的情绪具有持久性。</a:t>
            </a:r>
          </a:p>
        </p:txBody>
      </p:sp>
      <p:cxnSp>
        <p:nvCxnSpPr>
          <p:cNvPr id="12" name="直接连接符 11">
            <a:extLst>
              <a:ext uri="{FF2B5EF4-FFF2-40B4-BE49-F238E27FC236}">
                <a16:creationId xmlns:a16="http://schemas.microsoft.com/office/drawing/2014/main" id="{132C0608-6D4A-F22B-3713-2A310FB6F445}"/>
              </a:ext>
            </a:extLst>
          </p:cNvPr>
          <p:cNvCxnSpPr>
            <a:cxnSpLocks/>
          </p:cNvCxnSpPr>
          <p:nvPr/>
        </p:nvCxnSpPr>
        <p:spPr>
          <a:xfrm>
            <a:off x="1416050" y="3118179"/>
            <a:ext cx="0" cy="1028038"/>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38871E3B-6832-697B-D4B4-9585EBE6D6EC}"/>
              </a:ext>
            </a:extLst>
          </p:cNvPr>
          <p:cNvCxnSpPr>
            <a:cxnSpLocks/>
          </p:cNvCxnSpPr>
          <p:nvPr/>
        </p:nvCxnSpPr>
        <p:spPr>
          <a:xfrm>
            <a:off x="10734675" y="3118179"/>
            <a:ext cx="0" cy="1028038"/>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CB5E6A83-9C85-9932-59D4-008600D52DE7}"/>
              </a:ext>
            </a:extLst>
          </p:cNvPr>
          <p:cNvSpPr txBox="1"/>
          <p:nvPr/>
        </p:nvSpPr>
        <p:spPr>
          <a:xfrm>
            <a:off x="4630058" y="4021098"/>
            <a:ext cx="2989942" cy="1028035"/>
          </a:xfrm>
          <a:prstGeom prst="rect">
            <a:avLst/>
          </a:prstGeom>
          <a:noFill/>
        </p:spPr>
        <p:txBody>
          <a:bodyPr wrap="square">
            <a:noAutofit/>
          </a:bodyPr>
          <a:lstStyle/>
          <a:p>
            <a:pPr algn="ctr">
              <a:lnSpc>
                <a:spcPct val="150000"/>
              </a:lnSpc>
            </a:pPr>
            <a:r>
              <a:rPr lang="zh-CN" altLang="en-US" sz="2000" dirty="0">
                <a:solidFill>
                  <a:schemeClr val="tx1">
                    <a:lumMod val="95000"/>
                    <a:lumOff val="5000"/>
                  </a:schemeClr>
                </a:solidFill>
                <a:latin typeface="+mj-ea"/>
                <a:ea typeface="+mj-ea"/>
              </a:rPr>
              <a:t>恐惧习得</a:t>
            </a:r>
            <a:endParaRPr lang="en-US" altLang="zh-CN" sz="2000" dirty="0">
              <a:solidFill>
                <a:schemeClr val="tx1">
                  <a:lumMod val="95000"/>
                  <a:lumOff val="5000"/>
                </a:schemeClr>
              </a:solidFill>
              <a:latin typeface="+mj-ea"/>
              <a:ea typeface="+mj-ea"/>
            </a:endParaRPr>
          </a:p>
          <a:p>
            <a:pPr algn="ctr">
              <a:lnSpc>
                <a:spcPct val="150000"/>
              </a:lnSpc>
            </a:pPr>
            <a:r>
              <a:rPr lang="zh-CN" altLang="en-US" sz="2000" dirty="0">
                <a:solidFill>
                  <a:schemeClr val="tx1">
                    <a:lumMod val="95000"/>
                    <a:lumOff val="5000"/>
                  </a:schemeClr>
                </a:solidFill>
                <a:latin typeface="+mj-ea"/>
                <a:ea typeface="+mj-ea"/>
              </a:rPr>
              <a:t>小艾尔伯特实验</a:t>
            </a:r>
            <a:endParaRPr lang="en-US" altLang="zh-CN" sz="2000" dirty="0">
              <a:solidFill>
                <a:schemeClr val="tx1">
                  <a:lumMod val="95000"/>
                  <a:lumOff val="5000"/>
                </a:schemeClr>
              </a:solidFill>
              <a:latin typeface="+mj-ea"/>
              <a:ea typeface="+mj-ea"/>
            </a:endParaRPr>
          </a:p>
        </p:txBody>
      </p:sp>
      <p:sp>
        <p:nvSpPr>
          <p:cNvPr id="39" name="文本框 38">
            <a:extLst>
              <a:ext uri="{FF2B5EF4-FFF2-40B4-BE49-F238E27FC236}">
                <a16:creationId xmlns:a16="http://schemas.microsoft.com/office/drawing/2014/main" id="{5A8C0DA4-7106-A0F8-8436-5B3AE1C42E4A}"/>
              </a:ext>
            </a:extLst>
          </p:cNvPr>
          <p:cNvSpPr txBox="1"/>
          <p:nvPr/>
        </p:nvSpPr>
        <p:spPr>
          <a:xfrm>
            <a:off x="2080984" y="5214259"/>
            <a:ext cx="8030032" cy="704873"/>
          </a:xfrm>
          <a:prstGeom prst="rect">
            <a:avLst/>
          </a:prstGeom>
          <a:noFill/>
        </p:spPr>
        <p:txBody>
          <a:bodyPr wrap="square">
            <a:spAutoFit/>
          </a:bodyPr>
          <a:lstStyle/>
          <a:p>
            <a:pPr algn="ctr">
              <a:lnSpc>
                <a:spcPct val="150000"/>
              </a:lnSpc>
            </a:pPr>
            <a:r>
              <a:rPr lang="zh-CN" altLang="en-US" sz="1400" dirty="0"/>
              <a:t>如果建立起测试者对原本不恐惧的事物和恐惧情绪之间的条件反射，那么就能使原本中性的事物变得能够引发恐惧情绪，于是也就学会了恐惧。</a:t>
            </a:r>
          </a:p>
        </p:txBody>
      </p:sp>
      <p:cxnSp>
        <p:nvCxnSpPr>
          <p:cNvPr id="21" name="直接连接符 20">
            <a:extLst>
              <a:ext uri="{FF2B5EF4-FFF2-40B4-BE49-F238E27FC236}">
                <a16:creationId xmlns:a16="http://schemas.microsoft.com/office/drawing/2014/main" id="{C7D52998-8048-2D27-686B-63E94CCCB2B3}"/>
              </a:ext>
            </a:extLst>
          </p:cNvPr>
          <p:cNvCxnSpPr>
            <a:cxnSpLocks/>
          </p:cNvCxnSpPr>
          <p:nvPr/>
        </p:nvCxnSpPr>
        <p:spPr>
          <a:xfrm>
            <a:off x="1416050" y="1791472"/>
            <a:ext cx="584200"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C7540DAC-CEC3-3D78-73DE-A9C07AC59638}"/>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文本框 39">
            <a:extLst>
              <a:ext uri="{FF2B5EF4-FFF2-40B4-BE49-F238E27FC236}">
                <a16:creationId xmlns:a16="http://schemas.microsoft.com/office/drawing/2014/main" id="{03E2CA4F-5683-581B-A0F5-9EDDEAA52DF7}"/>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情绪的产生</a:t>
            </a:r>
          </a:p>
        </p:txBody>
      </p:sp>
      <p:sp>
        <p:nvSpPr>
          <p:cNvPr id="41" name="文本框 40">
            <a:extLst>
              <a:ext uri="{FF2B5EF4-FFF2-40B4-BE49-F238E27FC236}">
                <a16:creationId xmlns:a16="http://schemas.microsoft.com/office/drawing/2014/main" id="{C40C549D-B5E2-C80E-46C7-BC85B3EF3C0F}"/>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GENERATION</a:t>
            </a:r>
          </a:p>
        </p:txBody>
      </p:sp>
      <p:sp>
        <p:nvSpPr>
          <p:cNvPr id="44" name="文本框 43">
            <a:extLst>
              <a:ext uri="{FF2B5EF4-FFF2-40B4-BE49-F238E27FC236}">
                <a16:creationId xmlns:a16="http://schemas.microsoft.com/office/drawing/2014/main" id="{0DB7941B-86E5-D3F4-4713-5AFC76077F52}"/>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FEAR ACQUISITION</a:t>
            </a:r>
          </a:p>
        </p:txBody>
      </p:sp>
    </p:spTree>
    <p:extLst>
      <p:ext uri="{BB962C8B-B14F-4D97-AF65-F5344CB8AC3E}">
        <p14:creationId xmlns:p14="http://schemas.microsoft.com/office/powerpoint/2010/main" val="3414412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9AA47C32-A0B3-D41B-1121-FBD16ADE57E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7988941" y="2372789"/>
            <a:ext cx="2413000" cy="2666997"/>
          </a:xfrm>
          <a:custGeom>
            <a:avLst/>
            <a:gdLst>
              <a:gd name="connsiteX0" fmla="*/ 116427 w 2413000"/>
              <a:gd name="connsiteY0" fmla="*/ 0 h 2666997"/>
              <a:gd name="connsiteX1" fmla="*/ 2296573 w 2413000"/>
              <a:gd name="connsiteY1" fmla="*/ 0 h 2666997"/>
              <a:gd name="connsiteX2" fmla="*/ 2413000 w 2413000"/>
              <a:gd name="connsiteY2" fmla="*/ 116427 h 2666997"/>
              <a:gd name="connsiteX3" fmla="*/ 2413000 w 2413000"/>
              <a:gd name="connsiteY3" fmla="*/ 2550570 h 2666997"/>
              <a:gd name="connsiteX4" fmla="*/ 2296573 w 2413000"/>
              <a:gd name="connsiteY4" fmla="*/ 2666997 h 2666997"/>
              <a:gd name="connsiteX5" fmla="*/ 116427 w 2413000"/>
              <a:gd name="connsiteY5" fmla="*/ 2666997 h 2666997"/>
              <a:gd name="connsiteX6" fmla="*/ 0 w 2413000"/>
              <a:gd name="connsiteY6" fmla="*/ 2550570 h 2666997"/>
              <a:gd name="connsiteX7" fmla="*/ 0 w 2413000"/>
              <a:gd name="connsiteY7" fmla="*/ 116427 h 2666997"/>
              <a:gd name="connsiteX8" fmla="*/ 116427 w 2413000"/>
              <a:gd name="connsiteY8" fmla="*/ 0 h 266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3000" h="2666997">
                <a:moveTo>
                  <a:pt x="116427" y="0"/>
                </a:moveTo>
                <a:lnTo>
                  <a:pt x="2296573" y="0"/>
                </a:lnTo>
                <a:cubicBezTo>
                  <a:pt x="2360874" y="0"/>
                  <a:pt x="2413000" y="52126"/>
                  <a:pt x="2413000" y="116427"/>
                </a:cubicBezTo>
                <a:lnTo>
                  <a:pt x="2413000" y="2550570"/>
                </a:lnTo>
                <a:cubicBezTo>
                  <a:pt x="2413000" y="2614871"/>
                  <a:pt x="2360874" y="2666997"/>
                  <a:pt x="2296573" y="2666997"/>
                </a:cubicBezTo>
                <a:lnTo>
                  <a:pt x="116427" y="2666997"/>
                </a:lnTo>
                <a:cubicBezTo>
                  <a:pt x="52126" y="2666997"/>
                  <a:pt x="0" y="2614871"/>
                  <a:pt x="0" y="2550570"/>
                </a:cubicBezTo>
                <a:lnTo>
                  <a:pt x="0" y="116427"/>
                </a:lnTo>
                <a:cubicBezTo>
                  <a:pt x="0" y="52126"/>
                  <a:pt x="52126" y="0"/>
                  <a:pt x="116427" y="0"/>
                </a:cubicBezTo>
                <a:close/>
              </a:path>
            </a:pathLst>
          </a:custGeom>
        </p:spPr>
      </p:pic>
      <p:pic>
        <p:nvPicPr>
          <p:cNvPr id="32" name="图片 31">
            <a:extLst>
              <a:ext uri="{FF2B5EF4-FFF2-40B4-BE49-F238E27FC236}">
                <a16:creationId xmlns:a16="http://schemas.microsoft.com/office/drawing/2014/main" id="{BDD68459-C571-738B-026A-1D7352FCBA7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a:xfrm>
            <a:off x="4749735" y="2372788"/>
            <a:ext cx="2413000" cy="2666997"/>
          </a:xfrm>
          <a:custGeom>
            <a:avLst/>
            <a:gdLst>
              <a:gd name="connsiteX0" fmla="*/ 116427 w 2413000"/>
              <a:gd name="connsiteY0" fmla="*/ 0 h 2666997"/>
              <a:gd name="connsiteX1" fmla="*/ 2296573 w 2413000"/>
              <a:gd name="connsiteY1" fmla="*/ 0 h 2666997"/>
              <a:gd name="connsiteX2" fmla="*/ 2413000 w 2413000"/>
              <a:gd name="connsiteY2" fmla="*/ 116427 h 2666997"/>
              <a:gd name="connsiteX3" fmla="*/ 2413000 w 2413000"/>
              <a:gd name="connsiteY3" fmla="*/ 2550570 h 2666997"/>
              <a:gd name="connsiteX4" fmla="*/ 2296573 w 2413000"/>
              <a:gd name="connsiteY4" fmla="*/ 2666997 h 2666997"/>
              <a:gd name="connsiteX5" fmla="*/ 116427 w 2413000"/>
              <a:gd name="connsiteY5" fmla="*/ 2666997 h 2666997"/>
              <a:gd name="connsiteX6" fmla="*/ 0 w 2413000"/>
              <a:gd name="connsiteY6" fmla="*/ 2550570 h 2666997"/>
              <a:gd name="connsiteX7" fmla="*/ 0 w 2413000"/>
              <a:gd name="connsiteY7" fmla="*/ 116427 h 2666997"/>
              <a:gd name="connsiteX8" fmla="*/ 116427 w 2413000"/>
              <a:gd name="connsiteY8" fmla="*/ 0 h 266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3000" h="2666997">
                <a:moveTo>
                  <a:pt x="116427" y="0"/>
                </a:moveTo>
                <a:lnTo>
                  <a:pt x="2296573" y="0"/>
                </a:lnTo>
                <a:cubicBezTo>
                  <a:pt x="2360874" y="0"/>
                  <a:pt x="2413000" y="52126"/>
                  <a:pt x="2413000" y="116427"/>
                </a:cubicBezTo>
                <a:lnTo>
                  <a:pt x="2413000" y="2550570"/>
                </a:lnTo>
                <a:cubicBezTo>
                  <a:pt x="2413000" y="2614871"/>
                  <a:pt x="2360874" y="2666997"/>
                  <a:pt x="2296573" y="2666997"/>
                </a:cubicBezTo>
                <a:lnTo>
                  <a:pt x="116427" y="2666997"/>
                </a:lnTo>
                <a:cubicBezTo>
                  <a:pt x="52126" y="2666997"/>
                  <a:pt x="0" y="2614871"/>
                  <a:pt x="0" y="2550570"/>
                </a:cubicBezTo>
                <a:lnTo>
                  <a:pt x="0" y="116427"/>
                </a:lnTo>
                <a:cubicBezTo>
                  <a:pt x="0" y="52126"/>
                  <a:pt x="52126" y="0"/>
                  <a:pt x="116427" y="0"/>
                </a:cubicBezTo>
                <a:close/>
              </a:path>
            </a:pathLst>
          </a:custGeom>
        </p:spPr>
      </p:pic>
      <p:pic>
        <p:nvPicPr>
          <p:cNvPr id="31" name="图片 30">
            <a:extLst>
              <a:ext uri="{FF2B5EF4-FFF2-40B4-BE49-F238E27FC236}">
                <a16:creationId xmlns:a16="http://schemas.microsoft.com/office/drawing/2014/main" id="{F38CF950-79D3-368D-B744-E145620CC0C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a:xfrm>
            <a:off x="1510529" y="2372789"/>
            <a:ext cx="2413000" cy="2666997"/>
          </a:xfrm>
          <a:custGeom>
            <a:avLst/>
            <a:gdLst>
              <a:gd name="connsiteX0" fmla="*/ 116427 w 2413000"/>
              <a:gd name="connsiteY0" fmla="*/ 0 h 2666997"/>
              <a:gd name="connsiteX1" fmla="*/ 2296573 w 2413000"/>
              <a:gd name="connsiteY1" fmla="*/ 0 h 2666997"/>
              <a:gd name="connsiteX2" fmla="*/ 2413000 w 2413000"/>
              <a:gd name="connsiteY2" fmla="*/ 116427 h 2666997"/>
              <a:gd name="connsiteX3" fmla="*/ 2413000 w 2413000"/>
              <a:gd name="connsiteY3" fmla="*/ 2550570 h 2666997"/>
              <a:gd name="connsiteX4" fmla="*/ 2296573 w 2413000"/>
              <a:gd name="connsiteY4" fmla="*/ 2666997 h 2666997"/>
              <a:gd name="connsiteX5" fmla="*/ 116427 w 2413000"/>
              <a:gd name="connsiteY5" fmla="*/ 2666997 h 2666997"/>
              <a:gd name="connsiteX6" fmla="*/ 0 w 2413000"/>
              <a:gd name="connsiteY6" fmla="*/ 2550570 h 2666997"/>
              <a:gd name="connsiteX7" fmla="*/ 0 w 2413000"/>
              <a:gd name="connsiteY7" fmla="*/ 116427 h 2666997"/>
              <a:gd name="connsiteX8" fmla="*/ 116427 w 2413000"/>
              <a:gd name="connsiteY8" fmla="*/ 0 h 266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3000" h="2666997">
                <a:moveTo>
                  <a:pt x="116427" y="0"/>
                </a:moveTo>
                <a:lnTo>
                  <a:pt x="2296573" y="0"/>
                </a:lnTo>
                <a:cubicBezTo>
                  <a:pt x="2360874" y="0"/>
                  <a:pt x="2413000" y="52126"/>
                  <a:pt x="2413000" y="116427"/>
                </a:cubicBezTo>
                <a:lnTo>
                  <a:pt x="2413000" y="2550570"/>
                </a:lnTo>
                <a:cubicBezTo>
                  <a:pt x="2413000" y="2614871"/>
                  <a:pt x="2360874" y="2666997"/>
                  <a:pt x="2296573" y="2666997"/>
                </a:cubicBezTo>
                <a:lnTo>
                  <a:pt x="116427" y="2666997"/>
                </a:lnTo>
                <a:cubicBezTo>
                  <a:pt x="52126" y="2666997"/>
                  <a:pt x="0" y="2614871"/>
                  <a:pt x="0" y="2550570"/>
                </a:cubicBezTo>
                <a:lnTo>
                  <a:pt x="0" y="116427"/>
                </a:lnTo>
                <a:cubicBezTo>
                  <a:pt x="0" y="52126"/>
                  <a:pt x="52126" y="0"/>
                  <a:pt x="116427" y="0"/>
                </a:cubicBezTo>
                <a:close/>
              </a:path>
            </a:pathLst>
          </a:custGeom>
        </p:spPr>
      </p:pic>
      <p:sp>
        <p:nvSpPr>
          <p:cNvPr id="28" name="矩形 27">
            <a:extLst>
              <a:ext uri="{FF2B5EF4-FFF2-40B4-BE49-F238E27FC236}">
                <a16:creationId xmlns:a16="http://schemas.microsoft.com/office/drawing/2014/main" id="{A8242671-48DB-956D-3543-EAA037BF9425}"/>
              </a:ext>
            </a:extLst>
          </p:cNvPr>
          <p:cNvSpPr/>
          <p:nvPr/>
        </p:nvSpPr>
        <p:spPr>
          <a:xfrm>
            <a:off x="0" y="6507756"/>
            <a:ext cx="12192000" cy="3502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9" name="直接连接符 28">
            <a:extLst>
              <a:ext uri="{FF2B5EF4-FFF2-40B4-BE49-F238E27FC236}">
                <a16:creationId xmlns:a16="http://schemas.microsoft.com/office/drawing/2014/main" id="{C51576AC-4BB4-F0EE-812E-5B45F375A4BC}"/>
              </a:ext>
            </a:extLst>
          </p:cNvPr>
          <p:cNvCxnSpPr/>
          <p:nvPr/>
        </p:nvCxnSpPr>
        <p:spPr>
          <a:xfrm>
            <a:off x="0" y="6357258"/>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1FC92E60-A316-FE56-783E-86BD34B1F9D0}"/>
              </a:ext>
            </a:extLst>
          </p:cNvPr>
          <p:cNvSpPr txBox="1"/>
          <p:nvPr/>
        </p:nvSpPr>
        <p:spPr>
          <a:xfrm>
            <a:off x="4268939" y="6519714"/>
            <a:ext cx="3654123" cy="374671"/>
          </a:xfrm>
          <a:prstGeom prst="rect">
            <a:avLst/>
          </a:prstGeom>
          <a:noFill/>
        </p:spPr>
        <p:txBody>
          <a:bodyPr wrap="square" rtlCol="0">
            <a:noAutofit/>
          </a:bodyPr>
          <a:lstStyle/>
          <a:p>
            <a:r>
              <a:rPr lang="en-US" altLang="zh-CN" sz="1600" spc="600" dirty="0">
                <a:solidFill>
                  <a:schemeClr val="bg1"/>
                </a:solidFill>
                <a:latin typeface="思源黑体 CN Medium" panose="020B0600000000000000" pitchFamily="34" charset="-122"/>
              </a:rPr>
              <a:t>EMOTION RESEARCH</a:t>
            </a:r>
          </a:p>
        </p:txBody>
      </p:sp>
      <p:sp>
        <p:nvSpPr>
          <p:cNvPr id="6" name="矩形: 圆角 5">
            <a:extLst>
              <a:ext uri="{FF2B5EF4-FFF2-40B4-BE49-F238E27FC236}">
                <a16:creationId xmlns:a16="http://schemas.microsoft.com/office/drawing/2014/main" id="{DBA2EAC4-524D-F8B9-5CF7-AB1188BF0376}"/>
              </a:ext>
            </a:extLst>
          </p:cNvPr>
          <p:cNvSpPr/>
          <p:nvPr/>
        </p:nvSpPr>
        <p:spPr>
          <a:xfrm>
            <a:off x="1732649" y="4354832"/>
            <a:ext cx="1968760" cy="552444"/>
          </a:xfrm>
          <a:prstGeom prst="roundRect">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60F0E2BD-B23C-67D3-B723-1E51C746A62F}"/>
              </a:ext>
            </a:extLst>
          </p:cNvPr>
          <p:cNvSpPr txBox="1"/>
          <p:nvPr/>
        </p:nvSpPr>
        <p:spPr>
          <a:xfrm>
            <a:off x="1809044" y="4427249"/>
            <a:ext cx="1815970" cy="421971"/>
          </a:xfrm>
          <a:prstGeom prst="rect">
            <a:avLst/>
          </a:prstGeom>
          <a:noFill/>
        </p:spPr>
        <p:txBody>
          <a:bodyPr wrap="square" lIns="0" tIns="0" rIns="0" bIns="0" rtlCol="0">
            <a:noAutofit/>
          </a:bodyPr>
          <a:lstStyle/>
          <a:p>
            <a:pPr algn="ctr">
              <a:lnSpc>
                <a:spcPct val="150000"/>
              </a:lnSpc>
            </a:pPr>
            <a:r>
              <a:rPr lang="zh-CN" altLang="en-US" sz="1400" dirty="0">
                <a:solidFill>
                  <a:schemeClr val="tx1">
                    <a:lumMod val="95000"/>
                    <a:lumOff val="5000"/>
                  </a:schemeClr>
                </a:solidFill>
                <a:latin typeface="+mn-ea"/>
              </a:rPr>
              <a:t>可逃脱组</a:t>
            </a:r>
          </a:p>
        </p:txBody>
      </p:sp>
      <p:sp>
        <p:nvSpPr>
          <p:cNvPr id="37" name="矩形: 圆角 36">
            <a:extLst>
              <a:ext uri="{FF2B5EF4-FFF2-40B4-BE49-F238E27FC236}">
                <a16:creationId xmlns:a16="http://schemas.microsoft.com/office/drawing/2014/main" id="{843DE2BB-ECC1-A5A6-DAC1-9005F8FD8B1F}"/>
              </a:ext>
            </a:extLst>
          </p:cNvPr>
          <p:cNvSpPr/>
          <p:nvPr/>
        </p:nvSpPr>
        <p:spPr>
          <a:xfrm>
            <a:off x="4971855" y="4354832"/>
            <a:ext cx="1968760" cy="552444"/>
          </a:xfrm>
          <a:prstGeom prst="roundRect">
            <a:avLst/>
          </a:prstGeom>
          <a:solidFill>
            <a:schemeClr val="accent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28E1EB29-D856-30DB-D711-E86A3AFF9FC5}"/>
              </a:ext>
            </a:extLst>
          </p:cNvPr>
          <p:cNvSpPr txBox="1"/>
          <p:nvPr/>
        </p:nvSpPr>
        <p:spPr>
          <a:xfrm>
            <a:off x="5048250" y="4427249"/>
            <a:ext cx="1815970" cy="421971"/>
          </a:xfrm>
          <a:prstGeom prst="rect">
            <a:avLst/>
          </a:prstGeom>
          <a:noFill/>
        </p:spPr>
        <p:txBody>
          <a:bodyPr wrap="square" lIns="0" tIns="0" rIns="0" bIns="0" rtlCol="0">
            <a:noAutofit/>
          </a:bodyPr>
          <a:lstStyle/>
          <a:p>
            <a:pPr algn="ctr">
              <a:lnSpc>
                <a:spcPct val="150000"/>
              </a:lnSpc>
            </a:pPr>
            <a:r>
              <a:rPr lang="zh-CN" altLang="en-US" sz="1400" dirty="0">
                <a:solidFill>
                  <a:schemeClr val="tx1">
                    <a:lumMod val="95000"/>
                    <a:lumOff val="5000"/>
                  </a:schemeClr>
                </a:solidFill>
                <a:latin typeface="+mn-ea"/>
              </a:rPr>
              <a:t>不可逃脱组</a:t>
            </a:r>
          </a:p>
        </p:txBody>
      </p:sp>
      <p:sp>
        <p:nvSpPr>
          <p:cNvPr id="43" name="矩形: 圆角 42">
            <a:extLst>
              <a:ext uri="{FF2B5EF4-FFF2-40B4-BE49-F238E27FC236}">
                <a16:creationId xmlns:a16="http://schemas.microsoft.com/office/drawing/2014/main" id="{55E905A4-61D7-56BE-51FA-79DE66FC2FEA}"/>
              </a:ext>
            </a:extLst>
          </p:cNvPr>
          <p:cNvSpPr/>
          <p:nvPr/>
        </p:nvSpPr>
        <p:spPr>
          <a:xfrm>
            <a:off x="8211061" y="4354832"/>
            <a:ext cx="1968760" cy="552444"/>
          </a:xfrm>
          <a:prstGeom prst="roundRect">
            <a:avLst/>
          </a:prstGeom>
          <a:solidFill>
            <a:schemeClr val="bg1"/>
          </a:solidFill>
          <a:ln>
            <a:noFill/>
          </a:ln>
          <a:effectLst>
            <a:outerShdw blurRad="254000" sx="101000" sy="10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1DCDDC6E-A5D8-31E4-6C9A-69DC49FD39BD}"/>
              </a:ext>
            </a:extLst>
          </p:cNvPr>
          <p:cNvSpPr txBox="1"/>
          <p:nvPr/>
        </p:nvSpPr>
        <p:spPr>
          <a:xfrm>
            <a:off x="8287456" y="4427249"/>
            <a:ext cx="1815970" cy="421971"/>
          </a:xfrm>
          <a:prstGeom prst="rect">
            <a:avLst/>
          </a:prstGeom>
          <a:noFill/>
        </p:spPr>
        <p:txBody>
          <a:bodyPr wrap="square" lIns="0" tIns="0" rIns="0" bIns="0" rtlCol="0">
            <a:noAutofit/>
          </a:bodyPr>
          <a:lstStyle/>
          <a:p>
            <a:pPr algn="ctr">
              <a:lnSpc>
                <a:spcPct val="150000"/>
              </a:lnSpc>
            </a:pPr>
            <a:r>
              <a:rPr lang="zh-CN" altLang="en-US" sz="1400" dirty="0">
                <a:solidFill>
                  <a:schemeClr val="tx1">
                    <a:lumMod val="95000"/>
                    <a:lumOff val="5000"/>
                  </a:schemeClr>
                </a:solidFill>
                <a:latin typeface="+mn-ea"/>
              </a:rPr>
              <a:t>无束缚的控制组</a:t>
            </a:r>
          </a:p>
        </p:txBody>
      </p:sp>
      <p:sp>
        <p:nvSpPr>
          <p:cNvPr id="45" name="文本框 44">
            <a:extLst>
              <a:ext uri="{FF2B5EF4-FFF2-40B4-BE49-F238E27FC236}">
                <a16:creationId xmlns:a16="http://schemas.microsoft.com/office/drawing/2014/main" id="{88B768A4-AEE2-66B9-A1B1-260CE2A09165}"/>
              </a:ext>
            </a:extLst>
          </p:cNvPr>
          <p:cNvSpPr txBox="1"/>
          <p:nvPr/>
        </p:nvSpPr>
        <p:spPr>
          <a:xfrm>
            <a:off x="1510529" y="1397659"/>
            <a:ext cx="2989942" cy="413859"/>
          </a:xfrm>
          <a:prstGeom prst="rect">
            <a:avLst/>
          </a:prstGeom>
          <a:noFill/>
        </p:spPr>
        <p:txBody>
          <a:bodyPr wrap="square">
            <a:noAutofit/>
          </a:bodyPr>
          <a:lstStyle/>
          <a:p>
            <a:r>
              <a:rPr lang="zh-CN" altLang="en-US" sz="2000" dirty="0">
                <a:solidFill>
                  <a:schemeClr val="tx1">
                    <a:lumMod val="95000"/>
                    <a:lumOff val="5000"/>
                  </a:schemeClr>
                </a:solidFill>
                <a:latin typeface="+mj-ea"/>
                <a:ea typeface="+mj-ea"/>
              </a:rPr>
              <a:t>塞里格曼和梅尔实验</a:t>
            </a:r>
            <a:endParaRPr lang="en-US" altLang="zh-CN" sz="2000" dirty="0">
              <a:solidFill>
                <a:schemeClr val="tx1">
                  <a:lumMod val="95000"/>
                  <a:lumOff val="5000"/>
                </a:schemeClr>
              </a:solidFill>
              <a:latin typeface="+mj-ea"/>
              <a:ea typeface="+mj-ea"/>
            </a:endParaRPr>
          </a:p>
        </p:txBody>
      </p:sp>
      <p:sp>
        <p:nvSpPr>
          <p:cNvPr id="46" name="文本框 45">
            <a:extLst>
              <a:ext uri="{FF2B5EF4-FFF2-40B4-BE49-F238E27FC236}">
                <a16:creationId xmlns:a16="http://schemas.microsoft.com/office/drawing/2014/main" id="{56417E60-AE56-60B6-C8D9-33F38F276694}"/>
              </a:ext>
            </a:extLst>
          </p:cNvPr>
          <p:cNvSpPr txBox="1"/>
          <p:nvPr/>
        </p:nvSpPr>
        <p:spPr>
          <a:xfrm>
            <a:off x="1492661" y="1764826"/>
            <a:ext cx="8030032" cy="381708"/>
          </a:xfrm>
          <a:prstGeom prst="rect">
            <a:avLst/>
          </a:prstGeom>
          <a:noFill/>
        </p:spPr>
        <p:txBody>
          <a:bodyPr wrap="square">
            <a:spAutoFit/>
          </a:bodyPr>
          <a:lstStyle/>
          <a:p>
            <a:pPr>
              <a:lnSpc>
                <a:spcPct val="150000"/>
              </a:lnSpc>
            </a:pPr>
            <a:r>
              <a:rPr lang="zh-CN" altLang="en-US" sz="1400" dirty="0"/>
              <a:t>实验说明抑郁是由于对环境事件严重缺乏控制而习得的，因此叫习得性失助。</a:t>
            </a:r>
          </a:p>
        </p:txBody>
      </p:sp>
      <p:cxnSp>
        <p:nvCxnSpPr>
          <p:cNvPr id="14" name="直接连接符 13">
            <a:extLst>
              <a:ext uri="{FF2B5EF4-FFF2-40B4-BE49-F238E27FC236}">
                <a16:creationId xmlns:a16="http://schemas.microsoft.com/office/drawing/2014/main" id="{B7632DD1-8240-BA1B-21DC-F19A05D307DF}"/>
              </a:ext>
            </a:extLst>
          </p:cNvPr>
          <p:cNvCxnSpPr/>
          <p:nvPr/>
        </p:nvCxnSpPr>
        <p:spPr>
          <a:xfrm>
            <a:off x="1416050" y="1435285"/>
            <a:ext cx="0" cy="596241"/>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FAE326E4-1F92-4BF6-C64D-2A19081DF2C3}"/>
              </a:ext>
            </a:extLst>
          </p:cNvPr>
          <p:cNvSpPr txBox="1"/>
          <p:nvPr/>
        </p:nvSpPr>
        <p:spPr>
          <a:xfrm>
            <a:off x="2264335" y="5336360"/>
            <a:ext cx="8030032" cy="704873"/>
          </a:xfrm>
          <a:prstGeom prst="rect">
            <a:avLst/>
          </a:prstGeom>
          <a:noFill/>
        </p:spPr>
        <p:txBody>
          <a:bodyPr wrap="square">
            <a:spAutoFit/>
          </a:bodyPr>
          <a:lstStyle/>
          <a:p>
            <a:pPr algn="r">
              <a:lnSpc>
                <a:spcPct val="150000"/>
              </a:lnSpc>
            </a:pPr>
            <a:r>
              <a:rPr lang="zh-CN" altLang="en-US" sz="1400" dirty="0">
                <a:solidFill>
                  <a:schemeClr val="bg1">
                    <a:lumMod val="50000"/>
                  </a:schemeClr>
                </a:solidFill>
              </a:rPr>
              <a:t>前两组同时接受电击，由“可逃脱组”控制电击的结束时间。</a:t>
            </a:r>
            <a:endParaRPr lang="en-US" altLang="zh-CN" sz="1400" dirty="0">
              <a:solidFill>
                <a:schemeClr val="bg1">
                  <a:lumMod val="50000"/>
                </a:schemeClr>
              </a:solidFill>
            </a:endParaRPr>
          </a:p>
          <a:p>
            <a:pPr algn="r">
              <a:lnSpc>
                <a:spcPct val="150000"/>
              </a:lnSpc>
            </a:pPr>
            <a:r>
              <a:rPr lang="zh-CN" altLang="en-US" sz="1400" dirty="0">
                <a:solidFill>
                  <a:schemeClr val="bg1">
                    <a:lumMod val="50000"/>
                  </a:schemeClr>
                </a:solidFill>
              </a:rPr>
              <a:t>结果表明在新的情境下，“不可控制组”的狗也不会主动尝试逃脱，习得了无助感。</a:t>
            </a:r>
          </a:p>
        </p:txBody>
      </p:sp>
      <p:cxnSp>
        <p:nvCxnSpPr>
          <p:cNvPr id="48" name="直接连接符 47">
            <a:extLst>
              <a:ext uri="{FF2B5EF4-FFF2-40B4-BE49-F238E27FC236}">
                <a16:creationId xmlns:a16="http://schemas.microsoft.com/office/drawing/2014/main" id="{4570B5A5-15C7-0C9A-AF13-7CDA8BA3B1F1}"/>
              </a:ext>
            </a:extLst>
          </p:cNvPr>
          <p:cNvCxnSpPr/>
          <p:nvPr/>
        </p:nvCxnSpPr>
        <p:spPr>
          <a:xfrm>
            <a:off x="10437426" y="5384928"/>
            <a:ext cx="0" cy="596241"/>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9B9783D4-BD55-1E01-49A7-311B145D8396}"/>
              </a:ext>
            </a:extLst>
          </p:cNvPr>
          <p:cNvCxnSpPr>
            <a:cxnSpLocks/>
          </p:cNvCxnSpPr>
          <p:nvPr/>
        </p:nvCxnSpPr>
        <p:spPr>
          <a:xfrm>
            <a:off x="2548268" y="4793800"/>
            <a:ext cx="337522" cy="0"/>
          </a:xfrm>
          <a:prstGeom prst="line">
            <a:avLst/>
          </a:prstGeom>
          <a:ln w="38100" cap="rnd">
            <a:solidFill>
              <a:srgbClr val="FFF0CE"/>
            </a:solidFill>
            <a:roun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5E8E685-2CF4-6281-3E0A-339294199866}"/>
              </a:ext>
            </a:extLst>
          </p:cNvPr>
          <p:cNvCxnSpPr>
            <a:cxnSpLocks/>
          </p:cNvCxnSpPr>
          <p:nvPr/>
        </p:nvCxnSpPr>
        <p:spPr>
          <a:xfrm>
            <a:off x="9026680" y="4793800"/>
            <a:ext cx="337522" cy="0"/>
          </a:xfrm>
          <a:prstGeom prst="line">
            <a:avLst/>
          </a:prstGeom>
          <a:ln w="38100" cap="rnd">
            <a:solidFill>
              <a:srgbClr val="FFF0C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CE286F4C-2607-6A71-7F63-4333EEBC8F68}"/>
              </a:ext>
            </a:extLst>
          </p:cNvPr>
          <p:cNvCxnSpPr>
            <a:cxnSpLocks/>
          </p:cNvCxnSpPr>
          <p:nvPr/>
        </p:nvCxnSpPr>
        <p:spPr>
          <a:xfrm>
            <a:off x="5787474" y="4793800"/>
            <a:ext cx="337522"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57E31540-ACF1-EDA7-F4A2-0017E4B0A95D}"/>
              </a:ext>
            </a:extLst>
          </p:cNvPr>
          <p:cNvSpPr/>
          <p:nvPr/>
        </p:nvSpPr>
        <p:spPr>
          <a:xfrm>
            <a:off x="695324" y="790575"/>
            <a:ext cx="3552825" cy="200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文本框 49">
            <a:extLst>
              <a:ext uri="{FF2B5EF4-FFF2-40B4-BE49-F238E27FC236}">
                <a16:creationId xmlns:a16="http://schemas.microsoft.com/office/drawing/2014/main" id="{3F334711-ABB5-707E-F3E7-D0EABD413EAC}"/>
              </a:ext>
            </a:extLst>
          </p:cNvPr>
          <p:cNvSpPr txBox="1"/>
          <p:nvPr/>
        </p:nvSpPr>
        <p:spPr>
          <a:xfrm>
            <a:off x="608685" y="485775"/>
            <a:ext cx="2236510" cy="584775"/>
          </a:xfrm>
          <a:prstGeom prst="rect">
            <a:avLst/>
          </a:prstGeom>
          <a:noFill/>
        </p:spPr>
        <p:txBody>
          <a:bodyPr wrap="none" rtlCol="0" anchor="ctr">
            <a:noAutofit/>
          </a:bodyPr>
          <a:lstStyle/>
          <a:p>
            <a:r>
              <a:rPr lang="zh-CN" altLang="en-US" sz="3200" dirty="0">
                <a:ln w="25400">
                  <a:noFill/>
                </a:ln>
                <a:solidFill>
                  <a:schemeClr val="accent2"/>
                </a:solidFill>
                <a:latin typeface="+mj-ea"/>
                <a:ea typeface="+mj-ea"/>
              </a:rPr>
              <a:t>情绪的产生</a:t>
            </a:r>
          </a:p>
        </p:txBody>
      </p:sp>
      <p:sp>
        <p:nvSpPr>
          <p:cNvPr id="51" name="文本框 50">
            <a:extLst>
              <a:ext uri="{FF2B5EF4-FFF2-40B4-BE49-F238E27FC236}">
                <a16:creationId xmlns:a16="http://schemas.microsoft.com/office/drawing/2014/main" id="{3A61D6C3-A1AF-5C29-9BF6-8CC78D84A398}"/>
              </a:ext>
            </a:extLst>
          </p:cNvPr>
          <p:cNvSpPr txBox="1"/>
          <p:nvPr/>
        </p:nvSpPr>
        <p:spPr>
          <a:xfrm>
            <a:off x="2717029" y="716454"/>
            <a:ext cx="1626279" cy="369332"/>
          </a:xfrm>
          <a:prstGeom prst="rect">
            <a:avLst/>
          </a:prstGeom>
          <a:noFill/>
        </p:spPr>
        <p:txBody>
          <a:bodyPr wrap="none" rtlCol="0">
            <a:noAutofit/>
          </a:bodyPr>
          <a:lstStyle/>
          <a:p>
            <a:r>
              <a:rPr lang="en-US" altLang="zh-CN" dirty="0">
                <a:solidFill>
                  <a:schemeClr val="bg1">
                    <a:lumMod val="50000"/>
                  </a:schemeClr>
                </a:solidFill>
                <a:latin typeface="思源黑体 CN Medium" panose="020B0600000000000000" pitchFamily="34" charset="-122"/>
              </a:rPr>
              <a:t>GENERATION</a:t>
            </a:r>
          </a:p>
        </p:txBody>
      </p:sp>
      <p:sp>
        <p:nvSpPr>
          <p:cNvPr id="54" name="文本框 53">
            <a:extLst>
              <a:ext uri="{FF2B5EF4-FFF2-40B4-BE49-F238E27FC236}">
                <a16:creationId xmlns:a16="http://schemas.microsoft.com/office/drawing/2014/main" id="{FD4EE2A3-4713-1668-EBFF-7B330F7BF51F}"/>
              </a:ext>
            </a:extLst>
          </p:cNvPr>
          <p:cNvSpPr txBox="1"/>
          <p:nvPr/>
        </p:nvSpPr>
        <p:spPr>
          <a:xfrm>
            <a:off x="8321601" y="758761"/>
            <a:ext cx="3870399" cy="327025"/>
          </a:xfrm>
          <a:prstGeom prst="rect">
            <a:avLst/>
          </a:prstGeom>
          <a:noFill/>
        </p:spPr>
        <p:txBody>
          <a:bodyPr wrap="square" rtlCol="0">
            <a:noAutofit/>
          </a:bodyPr>
          <a:lstStyle/>
          <a:p>
            <a:pPr algn="ctr"/>
            <a:r>
              <a:rPr lang="en-US" altLang="zh-CN" sz="1600" spc="300" dirty="0">
                <a:solidFill>
                  <a:schemeClr val="accent2"/>
                </a:solidFill>
                <a:latin typeface="思源黑体 CN Medium" panose="020B0600000000000000" pitchFamily="34" charset="-122"/>
              </a:rPr>
              <a:t>HEALTH EDUCATION</a:t>
            </a:r>
          </a:p>
        </p:txBody>
      </p:sp>
    </p:spTree>
    <p:extLst>
      <p:ext uri="{BB962C8B-B14F-4D97-AF65-F5344CB8AC3E}">
        <p14:creationId xmlns:p14="http://schemas.microsoft.com/office/powerpoint/2010/main" val="1167760468"/>
      </p:ext>
    </p:extLst>
  </p:cSld>
  <p:clrMapOvr>
    <a:masterClrMapping/>
  </p:clrMapOvr>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F0CE"/>
      </a:accent1>
      <a:accent2>
        <a:srgbClr val="191A1A"/>
      </a:accent2>
      <a:accent3>
        <a:srgbClr val="FEBF2E"/>
      </a:accent3>
      <a:accent4>
        <a:srgbClr val="F2F2F2"/>
      </a:accent4>
      <a:accent5>
        <a:srgbClr val="262626"/>
      </a:accent5>
      <a:accent6>
        <a:srgbClr val="00B050"/>
      </a:accent6>
      <a:hlink>
        <a:srgbClr val="0563C1"/>
      </a:hlink>
      <a:folHlink>
        <a:srgbClr val="954F72"/>
      </a:folHlink>
    </a:clrScheme>
    <a:fontScheme name="自定义 1">
      <a:majorFont>
        <a:latin typeface="思源黑体 CN Heavy"/>
        <a:ea typeface="思源黑体 CN Heavy"/>
        <a:cs typeface=""/>
      </a:majorFont>
      <a:minorFont>
        <a:latin typeface="思源黑体 CN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23118</TotalTime>
  <Words>2066</Words>
  <Application>Microsoft Office PowerPoint</Application>
  <PresentationFormat>宽屏</PresentationFormat>
  <Paragraphs>315</Paragraphs>
  <Slides>31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31</vt:i4>
      </vt:variant>
    </vt:vector>
  </HeadingPairs>
  <TitlesOfParts>
    <vt:vector size="37" baseType="lpstr">
      <vt:lpstr>思源黑体 CN Medium</vt:lpstr>
      <vt:lpstr>微软雅黑</vt:lpstr>
      <vt:lpstr>思源黑体 CN Heavy</vt:lpstr>
      <vt:lpstr>Microsoft YaHei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lili18</dc:creator>
  <cp:lastModifiedBy>user</cp:lastModifiedBy>
  <cp:revision>8471</cp:revision>
  <dcterms:created xsi:type="dcterms:W3CDTF">2021-03-27T02:19:07Z</dcterms:created>
  <dcterms:modified xsi:type="dcterms:W3CDTF">2022-07-11T16:01:42Z</dcterms:modified>
</cp:coreProperties>
</file>